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1" r:id="rId1"/>
  </p:sldMasterIdLst>
  <p:notesMasterIdLst>
    <p:notesMasterId r:id="rId16"/>
  </p:notesMasterIdLst>
  <p:handoutMasterIdLst>
    <p:handoutMasterId r:id="rId17"/>
  </p:handoutMasterIdLst>
  <p:sldIdLst>
    <p:sldId id="470" r:id="rId2"/>
    <p:sldId id="348" r:id="rId3"/>
    <p:sldId id="479" r:id="rId4"/>
    <p:sldId id="494" r:id="rId5"/>
    <p:sldId id="463" r:id="rId6"/>
    <p:sldId id="481" r:id="rId7"/>
    <p:sldId id="482" r:id="rId8"/>
    <p:sldId id="497" r:id="rId9"/>
    <p:sldId id="498" r:id="rId10"/>
    <p:sldId id="488" r:id="rId11"/>
    <p:sldId id="477" r:id="rId12"/>
    <p:sldId id="493" r:id="rId13"/>
    <p:sldId id="495" r:id="rId14"/>
    <p:sldId id="496" r:id="rId15"/>
  </p:sldIdLst>
  <p:sldSz cx="9144000" cy="5143500" type="screen16x9"/>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87621" autoAdjust="0"/>
  </p:normalViewPr>
  <p:slideViewPr>
    <p:cSldViewPr>
      <p:cViewPr varScale="1">
        <p:scale>
          <a:sx n="95" d="100"/>
          <a:sy n="95" d="100"/>
        </p:scale>
        <p:origin x="113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7/23/2023</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04170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7/23/2023</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9649860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3</a:t>
            </a:fld>
            <a:endParaRPr lang="en-US" altLang="en-US"/>
          </a:p>
        </p:txBody>
      </p:sp>
    </p:spTree>
    <p:extLst>
      <p:ext uri="{BB962C8B-B14F-4D97-AF65-F5344CB8AC3E}">
        <p14:creationId xmlns:p14="http://schemas.microsoft.com/office/powerpoint/2010/main" val="338475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6</a:t>
            </a:fld>
            <a:endParaRPr lang="en-US" altLang="en-US"/>
          </a:p>
        </p:txBody>
      </p:sp>
    </p:spTree>
    <p:extLst>
      <p:ext uri="{BB962C8B-B14F-4D97-AF65-F5344CB8AC3E}">
        <p14:creationId xmlns:p14="http://schemas.microsoft.com/office/powerpoint/2010/main" val="319940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8</a:t>
            </a:fld>
            <a:endParaRPr lang="en-US" altLang="en-US"/>
          </a:p>
        </p:txBody>
      </p:sp>
    </p:spTree>
    <p:extLst>
      <p:ext uri="{BB962C8B-B14F-4D97-AF65-F5344CB8AC3E}">
        <p14:creationId xmlns:p14="http://schemas.microsoft.com/office/powerpoint/2010/main" val="2616718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3846513"/>
            <a:ext cx="9144000" cy="333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E476F3F5-622F-4C30-833B-A6FA489E6AAB}" type="datetime3">
              <a:rPr lang="en-US" smtClean="0"/>
              <a:t>23 July 2023</a:t>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C0A8E10E-36D1-42AB-939C-34BEB33CD9E4}"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E46F093-068B-4F13-B7E7-120B32A14ADC}" type="datetime3">
              <a:rPr lang="en-US" smtClean="0"/>
              <a:t>23 July 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0C11DA-FA02-4E33-93FC-C378FAF95FBA}"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2233C478-EDE1-45E2-9A75-9D467FAB03A6}" type="datetime3">
              <a:rPr lang="en-US" smtClean="0"/>
              <a:t>23 July 2023</a:t>
            </a:fld>
            <a:endParaRPr lang="en-US" dirty="0"/>
          </a:p>
        </p:txBody>
      </p:sp>
      <p:sp>
        <p:nvSpPr>
          <p:cNvPr id="7" name="Footer Placeholder 4"/>
          <p:cNvSpPr>
            <a:spLocks noGrp="1"/>
          </p:cNvSpPr>
          <p:nvPr>
            <p:ph type="ftr" sz="quarter" idx="11"/>
          </p:nvPr>
        </p:nvSpPr>
        <p:spPr>
          <a:xfrm>
            <a:off x="2640013" y="4783138"/>
            <a:ext cx="3836987" cy="273050"/>
          </a:xfrm>
        </p:spPr>
        <p:txBody>
          <a:bodyPr/>
          <a:lstStyle>
            <a:lvl1pPr>
              <a:defRPr/>
            </a:lvl1pPr>
          </a:lstStyle>
          <a:p>
            <a:pPr>
              <a:defRPr/>
            </a:pPr>
            <a:r>
              <a:rPr lang="en-US"/>
              <a:t>(18CSP301L) MINOR PROJECT III - SECOND REVIEW</a:t>
            </a: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B1E085C4-C07B-4C80-B337-90438D59D3C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16BD62-2254-473F-8C27-6930B788B197}" type="datetime3">
              <a:rPr lang="en-US" smtClean="0"/>
              <a:t>23 July 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14ABD8-B1EB-4C07-9937-C8C4E38BDF0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E32E8707-C447-47F4-A3D1-961157A47AAE}" type="datetime3">
              <a:rPr lang="en-US" smtClean="0"/>
              <a:t>23 July 2023</a:t>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BEE0AD74-942B-45F6-8EEE-203197083F56}"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F2DD415-22E8-42DD-98AB-755DA90A9DAB}" type="datetime3">
              <a:rPr lang="en-US" smtClean="0"/>
              <a:t>23 July 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B554FDC-F986-4516-81A3-5CBC9634E9C1}"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1713105-63D1-4A19-8066-741FB2458D3B}" type="datetime3">
              <a:rPr lang="en-US" smtClean="0"/>
              <a:t>23 July 2023</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2A63921-D0A8-45BD-ADF0-24CC5F135FE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7E8FDF7-FBDE-4783-85E2-5D65E5086560}" type="datetime3">
              <a:rPr lang="en-US" smtClean="0"/>
              <a:t>23 July 2023</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CE540F1-D866-4735-9E65-A1952EADD02D}"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3827807-D51F-4890-86CC-07278CA055FE}" type="datetime3">
              <a:rPr lang="en-US" smtClean="0"/>
              <a:t>23 July 2023</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4" name="Slide Number Placeholder 3"/>
          <p:cNvSpPr>
            <a:spLocks noGrp="1"/>
          </p:cNvSpPr>
          <p:nvPr>
            <p:ph type="sldNum" sz="quarter" idx="12"/>
          </p:nvPr>
        </p:nvSpPr>
        <p:spPr/>
        <p:txBody>
          <a:bodyPr/>
          <a:lstStyle>
            <a:lvl1pPr>
              <a:defRPr smtClean="0"/>
            </a:lvl1pPr>
          </a:lstStyle>
          <a:p>
            <a:pPr>
              <a:defRPr/>
            </a:pPr>
            <a:fld id="{2571F5BB-190B-45BA-B754-2541F8CA6F46}"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fld id="{2A340766-3D3D-4EC9-B769-A706D6A27B3B}" type="datetime3">
              <a:rPr lang="en-US" smtClean="0"/>
              <a:t>23 July 2023</a:t>
            </a:fld>
            <a:endParaRPr lang="en-US" dirty="0"/>
          </a:p>
        </p:txBody>
      </p:sp>
      <p:sp>
        <p:nvSpPr>
          <p:cNvPr id="8" name="Footer Placeholder 5"/>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9" name="Slide Number Placeholder 6"/>
          <p:cNvSpPr>
            <a:spLocks noGrp="1"/>
          </p:cNvSpPr>
          <p:nvPr>
            <p:ph type="sldNum" sz="quarter" idx="12"/>
          </p:nvPr>
        </p:nvSpPr>
        <p:spPr/>
        <p:txBody>
          <a:bodyPr/>
          <a:lstStyle>
            <a:lvl1pPr>
              <a:defRPr smtClean="0"/>
            </a:lvl1pPr>
          </a:lstStyle>
          <a:p>
            <a:pPr>
              <a:defRPr/>
            </a:pPr>
            <a:fld id="{4B3D1EAA-7E8D-49EA-BCBB-3C5BA424400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5100" y="877888"/>
            <a:ext cx="2522538" cy="150812"/>
          </a:xfrm>
        </p:spPr>
        <p:txBody>
          <a:bodyPr/>
          <a:lstStyle>
            <a:lvl1pPr>
              <a:defRPr/>
            </a:lvl1pPr>
          </a:lstStyle>
          <a:p>
            <a:pPr>
              <a:defRPr/>
            </a:pPr>
            <a:fld id="{C694BD77-CFCE-4985-AB12-D932D8D455F1}" type="datetime3">
              <a:rPr lang="en-US" smtClean="0"/>
              <a:t>23 July 2023</a:t>
            </a:fld>
            <a:endParaRPr lang="en-US" dirty="0"/>
          </a:p>
        </p:txBody>
      </p:sp>
      <p:sp>
        <p:nvSpPr>
          <p:cNvPr id="8" name="Footer Placeholder 5"/>
          <p:cNvSpPr>
            <a:spLocks noGrp="1"/>
          </p:cNvSpPr>
          <p:nvPr>
            <p:ph type="ftr" sz="quarter" idx="11"/>
          </p:nvPr>
        </p:nvSpPr>
        <p:spPr>
          <a:xfrm>
            <a:off x="3035300" y="877888"/>
            <a:ext cx="5194300" cy="150812"/>
          </a:xfrm>
        </p:spPr>
        <p:txBody>
          <a:bodyPr/>
          <a:lstStyle>
            <a:lvl1pPr>
              <a:defRPr>
                <a:solidFill>
                  <a:schemeClr val="bg1">
                    <a:shade val="50000"/>
                  </a:schemeClr>
                </a:solidFill>
              </a:defRPr>
            </a:lvl1pPr>
          </a:lstStyle>
          <a:p>
            <a:pPr>
              <a:defRPr/>
            </a:pPr>
            <a:r>
              <a:rPr lang="en-US"/>
              <a:t>(18CSP301L) MINOR PROJECT III - SECOND REVIEW</a:t>
            </a:r>
            <a:endParaRPr lang="en-US" dirty="0"/>
          </a:p>
        </p:txBody>
      </p:sp>
      <p:sp>
        <p:nvSpPr>
          <p:cNvPr id="9" name="Slide Number Placeholder 6"/>
          <p:cNvSpPr>
            <a:spLocks noGrp="1"/>
          </p:cNvSpPr>
          <p:nvPr>
            <p:ph type="sldNum" sz="quarter" idx="12"/>
          </p:nvPr>
        </p:nvSpPr>
        <p:spPr>
          <a:xfrm>
            <a:off x="8339138" y="877888"/>
            <a:ext cx="733425" cy="150812"/>
          </a:xfrm>
        </p:spPr>
        <p:txBody>
          <a:bodyPr/>
          <a:lstStyle>
            <a:lvl1pPr>
              <a:defRPr smtClean="0"/>
            </a:lvl1pPr>
          </a:lstStyle>
          <a:p>
            <a:pPr>
              <a:defRPr/>
            </a:pPr>
            <a:fld id="{7B93E55C-A662-4067-BE20-A4D82E579A38}" type="slidenum">
              <a:rPr lang="en-US" altLang="en-US"/>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331913"/>
            <a:ext cx="8229600" cy="346868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fld id="{E0FF16BC-6233-4ADE-B1AF-6929030FC656}" type="datetime3">
              <a:rPr lang="en-US" smtClean="0"/>
              <a:t>23 July 2023</a:t>
            </a:fld>
            <a:endParaRPr lang="en-US" dirty="0"/>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US"/>
              <a:t>(18CSP301L) MINOR PROJECT III - SECOND REVIEW</a:t>
            </a:r>
            <a:endParaRPr lang="en-US" dirty="0"/>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prstTxWarp prst="textNoShape">
              <a:avLst/>
            </a:prstTxWarp>
          </a:bodyPr>
          <a:lstStyle>
            <a:lvl1pPr algn="r" eaLnBrk="1" hangingPunct="1">
              <a:defRPr sz="1200" smtClean="0">
                <a:solidFill>
                  <a:srgbClr val="3F3F3F"/>
                </a:solidFill>
              </a:defRPr>
            </a:lvl1pPr>
          </a:lstStyle>
          <a:p>
            <a:pPr>
              <a:defRPr/>
            </a:pPr>
            <a:fld id="{D78D2778-B29C-49DB-A26C-44F5760A33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6" r:id="rId1"/>
    <p:sldLayoutId id="2147484011" r:id="rId2"/>
    <p:sldLayoutId id="2147484017" r:id="rId3"/>
    <p:sldLayoutId id="2147484012" r:id="rId4"/>
    <p:sldLayoutId id="2147484013" r:id="rId5"/>
    <p:sldLayoutId id="2147484014" r:id="rId6"/>
    <p:sldLayoutId id="2147484018" r:id="rId7"/>
    <p:sldLayoutId id="2147484019" r:id="rId8"/>
    <p:sldLayoutId id="2147484020" r:id="rId9"/>
    <p:sldLayoutId id="2147484015" r:id="rId10"/>
    <p:sldLayoutId id="2147484021" r:id="rId11"/>
  </p:sldLayoutIdLst>
  <p:hf hd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IN" sz="3600" dirty="0"/>
              <a:t>M.KUMARASAMY COLLEGE OF ENGINEERING ,  DEPT OF CSE – B.E  </a:t>
            </a:r>
          </a:p>
        </p:txBody>
      </p:sp>
      <p:sp>
        <p:nvSpPr>
          <p:cNvPr id="5" name="Footer Placeholder 4"/>
          <p:cNvSpPr>
            <a:spLocks noGrp="1"/>
          </p:cNvSpPr>
          <p:nvPr>
            <p:ph type="ftr" sz="quarter" idx="11"/>
          </p:nvPr>
        </p:nvSpPr>
        <p:spPr>
          <a:xfrm>
            <a:off x="304800" y="1504950"/>
            <a:ext cx="8229600" cy="738188"/>
          </a:xfrm>
        </p:spPr>
        <p:txBody>
          <a:bodyPr/>
          <a:lstStyle/>
          <a:p>
            <a:pPr algn="ctr">
              <a:defRPr/>
            </a:pPr>
            <a:r>
              <a:rPr lang="en-US" sz="3600" b="1" dirty="0">
                <a:solidFill>
                  <a:schemeClr val="tx1"/>
                </a:solidFill>
                <a:latin typeface="Times New Roman" panose="02020603050405020304" pitchFamily="18" charset="0"/>
                <a:cs typeface="Times New Roman" panose="02020603050405020304" pitchFamily="18" charset="0"/>
              </a:rPr>
              <a:t>IDEA SUBMISSION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1</a:t>
            </a:fld>
            <a:endParaRPr lang="en-US" altLang="en-US"/>
          </a:p>
        </p:txBody>
      </p:sp>
      <p:sp>
        <p:nvSpPr>
          <p:cNvPr id="3" name="Rectangle 2"/>
          <p:cNvSpPr/>
          <p:nvPr/>
        </p:nvSpPr>
        <p:spPr>
          <a:xfrm>
            <a:off x="990600" y="2965668"/>
            <a:ext cx="7338034" cy="584775"/>
          </a:xfrm>
          <a:prstGeom prst="rect">
            <a:avLst/>
          </a:prstGeom>
        </p:spPr>
        <p:txBody>
          <a:bodyPr wrap="none">
            <a:spAutoFit/>
          </a:bodyPr>
          <a:lstStyle/>
          <a:p>
            <a:r>
              <a:rPr lang="en-US" sz="3200" b="1" dirty="0">
                <a:latin typeface="Times New Roman" pitchFamily="18" charset="0"/>
                <a:cs typeface="Times New Roman" pitchFamily="18" charset="0"/>
              </a:rPr>
              <a:t> AUTOMATION USING AR WITH IOT</a:t>
            </a:r>
            <a:endParaRPr lang="en-IN" sz="3200" b="1" dirty="0"/>
          </a:p>
        </p:txBody>
      </p:sp>
      <p:sp>
        <p:nvSpPr>
          <p:cNvPr id="4" name="TextBox 4">
            <a:extLst>
              <a:ext uri="{FF2B5EF4-FFF2-40B4-BE49-F238E27FC236}">
                <a16:creationId xmlns:a16="http://schemas.microsoft.com/office/drawing/2014/main" id="{4A3D7E66-9E40-9C7D-5DBC-C8AE75C9FFDB}"/>
              </a:ext>
            </a:extLst>
          </p:cNvPr>
          <p:cNvSpPr txBox="1">
            <a:spLocks noChangeArrowheads="1"/>
          </p:cNvSpPr>
          <p:nvPr/>
        </p:nvSpPr>
        <p:spPr bwMode="auto">
          <a:xfrm>
            <a:off x="206375" y="4189393"/>
            <a:ext cx="7772400" cy="954107"/>
          </a:xfrm>
          <a:prstGeom prst="rect">
            <a:avLst/>
          </a:prstGeom>
          <a:noFill/>
          <a:ln w="9525">
            <a:noFill/>
            <a:miter lim="800000"/>
            <a:headEnd/>
            <a:tailEnd/>
          </a:ln>
        </p:spPr>
        <p:txBody>
          <a:bodyPr wrap="square">
            <a:spAutoFit/>
          </a:bodyPr>
          <a:lstStyle/>
          <a:p>
            <a:r>
              <a:rPr lang="en-IN" altLang="en-US" dirty="0"/>
              <a:t>Name 	     : ABISHEK R.	 </a:t>
            </a:r>
          </a:p>
          <a:p>
            <a:r>
              <a:rPr lang="en-IN" altLang="en-US" dirty="0"/>
              <a:t>		</a:t>
            </a:r>
          </a:p>
          <a:p>
            <a:r>
              <a:rPr lang="en-IN" altLang="en-US" sz="20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chor="ctr" anchorCtr="1">
            <a:noAutofit/>
          </a:bodyPr>
          <a:lstStyle/>
          <a:p>
            <a:pPr algn="ctr">
              <a:defRPr/>
            </a:pPr>
            <a:r>
              <a:rPr lang="en-US" altLang="en-US" sz="3500" dirty="0">
                <a:solidFill>
                  <a:srgbClr val="FFC000"/>
                </a:solidFill>
                <a:latin typeface="Cambria" pitchFamily="18" charset="0"/>
                <a:ea typeface="Cambria" pitchFamily="18" charset="0"/>
              </a:rPr>
              <a:t>Software &amp; Hardware Requirements  Specification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10</a:t>
            </a:fld>
            <a:endParaRPr lang="en-US" altLang="en-US"/>
          </a:p>
        </p:txBody>
      </p:sp>
      <p:sp>
        <p:nvSpPr>
          <p:cNvPr id="3" name="TextBox 2">
            <a:extLst>
              <a:ext uri="{FF2B5EF4-FFF2-40B4-BE49-F238E27FC236}">
                <a16:creationId xmlns:a16="http://schemas.microsoft.com/office/drawing/2014/main" id="{CBC846C6-AB57-6440-8B55-0081FA935F38}"/>
              </a:ext>
            </a:extLst>
          </p:cNvPr>
          <p:cNvSpPr txBox="1"/>
          <p:nvPr/>
        </p:nvSpPr>
        <p:spPr>
          <a:xfrm>
            <a:off x="990600" y="1573351"/>
            <a:ext cx="6400800" cy="3170099"/>
          </a:xfrm>
          <a:prstGeom prst="rect">
            <a:avLst/>
          </a:prstGeom>
          <a:noFill/>
        </p:spPr>
        <p:txBody>
          <a:bodyPr wrap="square">
            <a:spAutoFit/>
          </a:bodyPr>
          <a:lstStyle/>
          <a:p>
            <a:pPr algn="just"/>
            <a:r>
              <a:rPr lang="en-IN" sz="2000" b="0" i="0" dirty="0">
                <a:effectLst/>
                <a:latin typeface="Times New Roman" panose="02020603050405020304" pitchFamily="18" charset="0"/>
                <a:cs typeface="Times New Roman" panose="02020603050405020304" pitchFamily="18" charset="0"/>
              </a:rPr>
              <a:t>SOFTWARE  REQUIREMENTS</a:t>
            </a:r>
          </a:p>
          <a:p>
            <a:pPr marL="800100" lvl="1"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UNITY HUB</a:t>
            </a:r>
          </a:p>
          <a:p>
            <a:pPr marL="800100" lvl="1" indent="-342900" algn="just">
              <a:buFont typeface="Wingdings" panose="05000000000000000000" pitchFamily="2" charset="2"/>
              <a:buChar char="§"/>
            </a:pPr>
            <a:r>
              <a:rPr lang="en-IN" sz="2000" b="0" i="0" dirty="0">
                <a:effectLst/>
                <a:latin typeface="Times New Roman" panose="02020603050405020304" pitchFamily="18" charset="0"/>
                <a:cs typeface="Times New Roman" panose="02020603050405020304" pitchFamily="18" charset="0"/>
              </a:rPr>
              <a:t>ARDUINO</a:t>
            </a:r>
          </a:p>
          <a:p>
            <a:pPr marL="800100" lvl="1"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BLYNK</a:t>
            </a:r>
          </a:p>
          <a:p>
            <a:pPr marL="342900" indent="-342900" algn="just">
              <a:buAutoNum type="arabicPeriod"/>
            </a:pPr>
            <a:endParaRPr lang="en-IN" sz="2000" dirty="0">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rPr>
              <a:t>HARDWARE </a:t>
            </a:r>
            <a:r>
              <a:rPr lang="en-IN" sz="2000" dirty="0">
                <a:latin typeface="Times New Roman" panose="02020603050405020304" pitchFamily="18" charset="0"/>
                <a:cs typeface="Times New Roman" panose="02020603050405020304" pitchFamily="18" charset="0"/>
              </a:rPr>
              <a:t>REQUIREMENTS</a:t>
            </a:r>
            <a:endParaRPr lang="en-IN" sz="2000" b="0" i="0" dirty="0">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a:t>
            </a:r>
            <a:r>
              <a:rPr lang="en-IN" sz="2000" b="0" i="0" dirty="0">
                <a:effectLst/>
                <a:latin typeface="Times New Roman" panose="02020603050405020304" pitchFamily="18" charset="0"/>
                <a:cs typeface="Times New Roman" panose="02020603050405020304" pitchFamily="18" charset="0"/>
              </a:rPr>
              <a:t>IFI CONTROLLER</a:t>
            </a:r>
          </a:p>
          <a:p>
            <a:pPr marL="800100" lvl="1"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RELAY MODULE</a:t>
            </a:r>
          </a:p>
          <a:p>
            <a:pPr marL="800100" lvl="1"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JUMPER WIRE</a:t>
            </a:r>
          </a:p>
          <a:p>
            <a:pPr marL="800100" lvl="1" indent="-342900" algn="just">
              <a:buFont typeface="Wingdings" panose="05000000000000000000" pitchFamily="2" charset="2"/>
              <a:buChar char="§"/>
            </a:pPr>
            <a:r>
              <a:rPr lang="en-IN" sz="2000" b="0" i="0" dirty="0">
                <a:effectLst/>
                <a:latin typeface="Times New Roman" panose="02020603050405020304" pitchFamily="18" charset="0"/>
                <a:cs typeface="Times New Roman" panose="02020603050405020304" pitchFamily="18" charset="0"/>
              </a:rPr>
              <a:t>BULB &amp; SWITCH </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A072E48-80F3-38C0-C1C0-02C314BF006B}"/>
              </a:ext>
            </a:extLst>
          </p:cNvPr>
          <p:cNvPicPr>
            <a:picLocks noChangeAspect="1"/>
          </p:cNvPicPr>
          <p:nvPr/>
        </p:nvPicPr>
        <p:blipFill>
          <a:blip r:embed="rId2"/>
          <a:stretch>
            <a:fillRect/>
          </a:stretch>
        </p:blipFill>
        <p:spPr>
          <a:xfrm>
            <a:off x="4876800" y="1103313"/>
            <a:ext cx="2712356" cy="1423987"/>
          </a:xfrm>
          <a:prstGeom prst="rect">
            <a:avLst/>
          </a:prstGeom>
        </p:spPr>
      </p:pic>
      <p:pic>
        <p:nvPicPr>
          <p:cNvPr id="4" name="Picture 3">
            <a:extLst>
              <a:ext uri="{FF2B5EF4-FFF2-40B4-BE49-F238E27FC236}">
                <a16:creationId xmlns:a16="http://schemas.microsoft.com/office/drawing/2014/main" id="{0937D744-8702-03DF-022D-B448CC4926EC}"/>
              </a:ext>
            </a:extLst>
          </p:cNvPr>
          <p:cNvPicPr>
            <a:picLocks noChangeAspect="1"/>
          </p:cNvPicPr>
          <p:nvPr/>
        </p:nvPicPr>
        <p:blipFill>
          <a:blip r:embed="rId3"/>
          <a:stretch>
            <a:fillRect/>
          </a:stretch>
        </p:blipFill>
        <p:spPr>
          <a:xfrm>
            <a:off x="7274700" y="1966119"/>
            <a:ext cx="1300163" cy="1300163"/>
          </a:xfrm>
          <a:prstGeom prst="rect">
            <a:avLst/>
          </a:prstGeom>
        </p:spPr>
      </p:pic>
      <p:pic>
        <p:nvPicPr>
          <p:cNvPr id="5" name="Picture 2" descr="blynkkk (Blynk IoT platform) · GitHub">
            <a:extLst>
              <a:ext uri="{FF2B5EF4-FFF2-40B4-BE49-F238E27FC236}">
                <a16:creationId xmlns:a16="http://schemas.microsoft.com/office/drawing/2014/main" id="{CA83213D-499E-FA49-E417-5652DCFE7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773450"/>
            <a:ext cx="1223963" cy="1223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16586"/>
            <a:ext cx="8839200" cy="939546"/>
          </a:xfrm>
        </p:spPr>
        <p:txBody>
          <a:bodyPr>
            <a:normAutofit fontScale="90000"/>
          </a:bodyPr>
          <a:lstStyle/>
          <a:p>
            <a:pPr>
              <a:defRPr/>
            </a:pPr>
            <a:r>
              <a:rPr lang="en-US" altLang="en-US" sz="4000" dirty="0">
                <a:solidFill>
                  <a:srgbClr val="FFC000"/>
                </a:solidFill>
                <a:latin typeface="Cambria" pitchFamily="18" charset="0"/>
                <a:ea typeface="Cambria" pitchFamily="18" charset="0"/>
              </a:rPr>
              <a:t>Implementation of Completed Modules </a:t>
            </a:r>
          </a:p>
        </p:txBody>
      </p:sp>
      <p:sp>
        <p:nvSpPr>
          <p:cNvPr id="22531" name="Rectangle 3"/>
          <p:cNvSpPr>
            <a:spLocks noGrp="1"/>
          </p:cNvSpPr>
          <p:nvPr>
            <p:ph type="body" idx="1"/>
          </p:nvPr>
        </p:nvSpPr>
        <p:spPr>
          <a:xfrm>
            <a:off x="7749" y="2177473"/>
            <a:ext cx="9144000" cy="1066800"/>
          </a:xfrm>
        </p:spPr>
        <p:txBody>
          <a:bodyPr/>
          <a:lstStyle/>
          <a:p>
            <a:pPr>
              <a:buNone/>
            </a:pPr>
            <a:r>
              <a:rPr lang="en-US" sz="1800" dirty="0">
                <a:latin typeface="Times New Roman" pitchFamily="18" charset="0"/>
                <a:cs typeface="Times New Roman" pitchFamily="18" charset="0"/>
              </a:rPr>
              <a:t>Video Link: https://drive.google.com/file/d/1zUL0i4pRA41NBGaMt5D6FeOCJ4yuc-8z/view</a:t>
            </a:r>
          </a:p>
          <a:p>
            <a:pPr>
              <a:buNone/>
            </a:pPr>
            <a:endParaRPr lang="en-US" sz="2000" dirty="0">
              <a:latin typeface="Times New Roman" pitchFamily="18" charset="0"/>
              <a:cs typeface="Times New Roman" pitchFamily="18" charset="0"/>
            </a:endParaRPr>
          </a:p>
          <a:p>
            <a:pPr>
              <a:spcBef>
                <a:spcPct val="30000"/>
              </a:spcBef>
              <a:spcAft>
                <a:spcPct val="30000"/>
              </a:spcAft>
            </a:pPr>
            <a:endParaRPr lang="en-US" altLang="en-US" sz="2000" dirty="0">
              <a:solidFill>
                <a:srgbClr val="0000FF"/>
              </a:solidFill>
              <a:latin typeface="Times New Roman" pitchFamily="18" charset="0"/>
              <a:cs typeface="Times New Roman" pitchFamily="18" charset="0"/>
            </a:endParaRPr>
          </a:p>
        </p:txBody>
      </p:sp>
      <p:sp>
        <p:nvSpPr>
          <p:cNvPr id="22533" name="Slide Number Placeholder 3"/>
          <p:cNvSpPr>
            <a:spLocks noGrp="1" noChangeArrowheads="1"/>
          </p:cNvSpPr>
          <p:nvPr>
            <p:ph type="sldNum" sz="quarter" idx="12"/>
          </p:nvPr>
        </p:nvSpPr>
        <p:spPr bwMode="auto">
          <a:noFill/>
          <a:ln>
            <a:miter lim="800000"/>
            <a:headEnd/>
            <a:tailEnd/>
          </a:ln>
        </p:spPr>
        <p:txBody>
          <a:bodyPr/>
          <a:lstStyle/>
          <a:p>
            <a:fld id="{00166CF0-84B4-4016-8045-F92C16523328}"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itchFamily="18" charset="0"/>
                <a:ea typeface="Cambria" pitchFamily="18" charset="0"/>
              </a:rPr>
              <a:t>Customer Segment </a:t>
            </a:r>
          </a:p>
        </p:txBody>
      </p:sp>
      <p:sp>
        <p:nvSpPr>
          <p:cNvPr id="3" name="Content Placeholder 2"/>
          <p:cNvSpPr>
            <a:spLocks noGrp="1"/>
          </p:cNvSpPr>
          <p:nvPr>
            <p:ph idx="1"/>
          </p:nvPr>
        </p:nvSpPr>
        <p:spPr/>
        <p:txBody>
          <a:bodyPr/>
          <a:lstStyle/>
          <a:p>
            <a:pPr algn="just"/>
            <a:r>
              <a:rPr lang="en-US" sz="2000" b="0" i="0" dirty="0">
                <a:effectLst/>
                <a:latin typeface="Times New Roman" panose="02020603050405020304" pitchFamily="18" charset="0"/>
                <a:cs typeface="Times New Roman" panose="02020603050405020304" pitchFamily="18" charset="0"/>
              </a:rPr>
              <a:t>The customer segment for  automation using AR with IoT includes tech-savvy homeowners, early adopters, high net worth individuals, and young professionals who value convenience and efficiency.</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This may include early adopters, high net worth individuals, and young professionals who are interested in using technology to improve their quality of life.</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Tree>
    <p:extLst>
      <p:ext uri="{BB962C8B-B14F-4D97-AF65-F5344CB8AC3E}">
        <p14:creationId xmlns:p14="http://schemas.microsoft.com/office/powerpoint/2010/main" val="13165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837"/>
            <a:ext cx="8229600" cy="939546"/>
          </a:xfrm>
        </p:spPr>
        <p:txBody>
          <a:bodyPr/>
          <a:lstStyle/>
          <a:p>
            <a:r>
              <a:rPr lang="en-IN" dirty="0">
                <a:latin typeface="Cambria" pitchFamily="18" charset="0"/>
                <a:ea typeface="Cambria" pitchFamily="18" charset="0"/>
              </a:rPr>
              <a:t>Value Preparation</a:t>
            </a:r>
          </a:p>
        </p:txBody>
      </p:sp>
      <p:sp>
        <p:nvSpPr>
          <p:cNvPr id="3" name="Content Placeholder 2"/>
          <p:cNvSpPr>
            <a:spLocks noGrp="1"/>
          </p:cNvSpPr>
          <p:nvPr>
            <p:ph idx="1"/>
          </p:nvPr>
        </p:nvSpPr>
        <p:spPr>
          <a:xfrm>
            <a:off x="457200" y="1339662"/>
            <a:ext cx="8229600" cy="3468687"/>
          </a:xfrm>
        </p:spPr>
        <p:txBody>
          <a:bodyPr/>
          <a:lstStyle/>
          <a:p>
            <a:pPr algn="just"/>
            <a:r>
              <a:rPr lang="en-US" sz="2000" b="0" i="0" dirty="0">
                <a:effectLst/>
                <a:latin typeface="Times New Roman" panose="02020603050405020304" pitchFamily="18" charset="0"/>
                <a:cs typeface="Times New Roman" panose="02020603050405020304" pitchFamily="18" charset="0"/>
              </a:rPr>
              <a:t>The combination of augmented reality (AR) and Internet of Things (IoT) in home automation can enhance the user experience by providing real-time visualization of IoT data, interactive control of devices, personalized settings, remote monitoring and control, and enhanced security.</a:t>
            </a:r>
          </a:p>
          <a:p>
            <a:pPr marL="119062" indent="0" algn="just">
              <a:buNone/>
            </a:pPr>
            <a:endParaRPr lang="en-IN"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Tree>
    <p:extLst>
      <p:ext uri="{BB962C8B-B14F-4D97-AF65-F5344CB8AC3E}">
        <p14:creationId xmlns:p14="http://schemas.microsoft.com/office/powerpoint/2010/main" val="94315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6" name="TextBox 5"/>
          <p:cNvSpPr txBox="1"/>
          <p:nvPr/>
        </p:nvSpPr>
        <p:spPr>
          <a:xfrm>
            <a:off x="2971800" y="2114550"/>
            <a:ext cx="3651384" cy="1015663"/>
          </a:xfrm>
          <a:prstGeom prst="rect">
            <a:avLst/>
          </a:prstGeom>
          <a:noFill/>
        </p:spPr>
        <p:txBody>
          <a:bodyPr wrap="none" rtlCol="0">
            <a:spAutoFit/>
          </a:bodyPr>
          <a:lstStyle/>
          <a:p>
            <a:r>
              <a:rPr lang="en-US" sz="6000" dirty="0">
                <a:solidFill>
                  <a:srgbClr val="0000CC"/>
                </a:solidFill>
                <a:latin typeface="Cambria" pitchFamily="18" charset="0"/>
                <a:ea typeface="Cambria" pitchFamily="18" charset="0"/>
              </a:rPr>
              <a:t>Thank you</a:t>
            </a:r>
            <a:endParaRPr lang="en-IN" sz="6000" dirty="0">
              <a:solidFill>
                <a:srgbClr val="0000CC"/>
              </a:solidFill>
              <a:latin typeface="Cambria" pitchFamily="18" charset="0"/>
              <a:ea typeface="Cambria" pitchFamily="18" charset="0"/>
            </a:endParaRPr>
          </a:p>
        </p:txBody>
      </p:sp>
    </p:spTree>
    <p:extLst>
      <p:ext uri="{BB962C8B-B14F-4D97-AF65-F5344CB8AC3E}">
        <p14:creationId xmlns:p14="http://schemas.microsoft.com/office/powerpoint/2010/main" val="114519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IN" dirty="0">
                <a:latin typeface="Cambria" pitchFamily="18" charset="0"/>
                <a:ea typeface="Cambria" pitchFamily="18" charset="0"/>
              </a:rPr>
              <a:t>Uniqueness in the project</a:t>
            </a:r>
            <a:r>
              <a:rPr lang="en-US" altLang="en-US" dirty="0">
                <a:solidFill>
                  <a:srgbClr val="FFC000"/>
                </a:solidFill>
                <a:latin typeface="Cambria" pitchFamily="18" charset="0"/>
                <a:ea typeface="Cambria" pitchFamily="18" charset="0"/>
              </a:rPr>
              <a:t> </a:t>
            </a:r>
          </a:p>
        </p:txBody>
      </p:sp>
      <p:sp>
        <p:nvSpPr>
          <p:cNvPr id="13315" name="Rectangle 3"/>
          <p:cNvSpPr>
            <a:spLocks noGrp="1"/>
          </p:cNvSpPr>
          <p:nvPr>
            <p:ph type="body" idx="1"/>
          </p:nvPr>
        </p:nvSpPr>
        <p:spPr>
          <a:xfrm>
            <a:off x="457200" y="1123950"/>
            <a:ext cx="8229600" cy="3468687"/>
          </a:xfrm>
        </p:spPr>
        <p:txBody>
          <a:bodyPr/>
          <a:lstStyle/>
          <a:p>
            <a:pPr algn="just"/>
            <a:r>
              <a:rPr lang="en-US" sz="2200" b="0" i="0" dirty="0">
                <a:effectLst/>
                <a:latin typeface="Times New Roman" panose="02020603050405020304" pitchFamily="18" charset="0"/>
                <a:cs typeface="Times New Roman" panose="02020603050405020304" pitchFamily="18" charset="0"/>
              </a:rPr>
              <a:t>The uniqueness of  automation using AR with IoT lies in its ability to provide an immersive and interactive user experience that combines the real world with virtual data, making it more intuitive, personalized, and engaging. </a:t>
            </a:r>
          </a:p>
          <a:p>
            <a:pPr algn="just"/>
            <a:r>
              <a:rPr lang="en-US" altLang="en-US" sz="2200" dirty="0">
                <a:latin typeface="Times New Roman" panose="02020603050405020304" pitchFamily="18" charset="0"/>
                <a:cs typeface="Times New Roman" panose="02020603050405020304" pitchFamily="18" charset="0"/>
              </a:rPr>
              <a:t>We can control the electrical appliances using Augmented Reality.</a:t>
            </a:r>
          </a:p>
          <a:p>
            <a:pPr algn="just"/>
            <a:r>
              <a:rPr lang="en-US" altLang="en-US" sz="2200" dirty="0">
                <a:latin typeface="Times New Roman" panose="02020603050405020304" pitchFamily="18" charset="0"/>
                <a:cs typeface="Times New Roman" panose="02020603050405020304" pitchFamily="18" charset="0"/>
              </a:rPr>
              <a:t>We can control it from anywhere in the world by the help of internet.</a:t>
            </a:r>
          </a:p>
        </p:txBody>
      </p:sp>
      <p:sp>
        <p:nvSpPr>
          <p:cNvPr id="13317" name="Slide Number Placeholder 3"/>
          <p:cNvSpPr>
            <a:spLocks noGrp="1" noChangeArrowheads="1"/>
          </p:cNvSpPr>
          <p:nvPr>
            <p:ph type="sldNum" sz="quarter" idx="12"/>
          </p:nvPr>
        </p:nvSpPr>
        <p:spPr bwMode="auto">
          <a:noFill/>
          <a:ln>
            <a:miter lim="800000"/>
            <a:headEnd/>
            <a:tailEnd/>
          </a:ln>
        </p:spPr>
        <p:txBody>
          <a:bodyPr/>
          <a:lstStyle/>
          <a:p>
            <a:fld id="{16E5D142-761C-4AC0-BD20-EECEB6996668}" type="slidenum">
              <a:rPr lang="en-US" altLang="en-US"/>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latin typeface="Cambria" pitchFamily="18" charset="0"/>
                <a:ea typeface="Cambria" pitchFamily="18" charset="0"/>
              </a:rPr>
              <a:t>Problem</a:t>
            </a:r>
          </a:p>
        </p:txBody>
      </p:sp>
      <p:sp>
        <p:nvSpPr>
          <p:cNvPr id="13315" name="Rectangle 3"/>
          <p:cNvSpPr>
            <a:spLocks noGrp="1"/>
          </p:cNvSpPr>
          <p:nvPr>
            <p:ph type="body" idx="1"/>
          </p:nvPr>
        </p:nvSpPr>
        <p:spPr>
          <a:xfrm>
            <a:off x="132556" y="742950"/>
            <a:ext cx="8878888" cy="4283964"/>
          </a:xfrm>
        </p:spPr>
        <p:txBody>
          <a:bodyPr/>
          <a:lstStyle/>
          <a:p>
            <a:pPr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Physically challenged people are struggled to switch on the electrical appliances it increases the time to work. While in tied mode we irritate to switch ON the light, so it increases our pressure and for OFF the switch the light.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Physically challenged people are difficult to switch ON the electrical appliances.</a:t>
            </a:r>
          </a:p>
          <a:p>
            <a:pPr marL="119062" indent="0" algn="just">
              <a:buNone/>
            </a:pP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We forget to switch OFF the light while going outside it will increase our EB bill.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Home appliances ON for long time it will damage the product.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forget to switch OFF the light while going to outside, so we again come to home switch of the appliances, so it increases the time.</a:t>
            </a:r>
          </a:p>
          <a:p>
            <a:pPr algn="just"/>
            <a:endParaRPr lang="en-US" altLang="en-US" sz="2200" dirty="0">
              <a:solidFill>
                <a:srgbClr val="0000FF"/>
              </a:solidFill>
              <a:latin typeface="Times New Roman" panose="02020603050405020304" pitchFamily="18" charset="0"/>
              <a:cs typeface="Times New Roman" panose="02020603050405020304" pitchFamily="18" charset="0"/>
            </a:endParaRPr>
          </a:p>
          <a:p>
            <a:pPr algn="just"/>
            <a:endParaRPr lang="en-US" altLang="en-US" sz="2200" dirty="0">
              <a:solidFill>
                <a:srgbClr val="0000FF"/>
              </a:solidFill>
              <a:latin typeface="Times New Roman" panose="02020603050405020304" pitchFamily="18" charset="0"/>
              <a:cs typeface="Times New Roman" panose="02020603050405020304" pitchFamily="18" charset="0"/>
            </a:endParaRPr>
          </a:p>
        </p:txBody>
      </p:sp>
      <p:sp>
        <p:nvSpPr>
          <p:cNvPr id="13317" name="Slide Number Placeholder 3"/>
          <p:cNvSpPr>
            <a:spLocks noGrp="1" noChangeArrowheads="1"/>
          </p:cNvSpPr>
          <p:nvPr>
            <p:ph type="sldNum" sz="quarter" idx="12"/>
          </p:nvPr>
        </p:nvSpPr>
        <p:spPr bwMode="auto">
          <a:noFill/>
          <a:ln>
            <a:miter lim="800000"/>
            <a:headEnd/>
            <a:tailEnd/>
          </a:ln>
        </p:spPr>
        <p:txBody>
          <a:bodyPr/>
          <a:lstStyle/>
          <a:p>
            <a:fld id="{16E5D142-761C-4AC0-BD20-EECEB6996668}" type="slidenum">
              <a:rPr lang="en-US" altLang="en-US"/>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latin typeface="Cambria" pitchFamily="18" charset="0"/>
                <a:ea typeface="Cambria" pitchFamily="18" charset="0"/>
              </a:rPr>
              <a:t>Solution</a:t>
            </a:r>
          </a:p>
        </p:txBody>
      </p:sp>
      <p:sp>
        <p:nvSpPr>
          <p:cNvPr id="13315" name="Rectangle 3"/>
          <p:cNvSpPr>
            <a:spLocks noGrp="1"/>
          </p:cNvSpPr>
          <p:nvPr>
            <p:ph type="body" idx="1"/>
          </p:nvPr>
        </p:nvSpPr>
        <p:spPr>
          <a:xfrm>
            <a:off x="341312" y="742950"/>
            <a:ext cx="8229600" cy="3468687"/>
          </a:xfrm>
        </p:spPr>
        <p:txBody>
          <a:bodyPr/>
          <a:lstStyle/>
          <a:p>
            <a:pPr>
              <a:buNone/>
            </a:pPr>
            <a:endParaRPr lang="en-US" sz="2000" dirty="0"/>
          </a:p>
          <a:p>
            <a:r>
              <a:rPr lang="en-US" sz="2000" dirty="0"/>
              <a:t> </a:t>
            </a:r>
            <a:r>
              <a:rPr lang="en-US" sz="2000" dirty="0">
                <a:effectLst/>
                <a:latin typeface="Times New Roman" panose="02020603050405020304" pitchFamily="18" charset="0"/>
                <a:ea typeface="Times New Roman" panose="02020603050405020304" pitchFamily="18" charset="0"/>
              </a:rPr>
              <a:t>The main motive of this project is to control the </a:t>
            </a:r>
            <a:r>
              <a:rPr lang="en-US" sz="2000" dirty="0">
                <a:latin typeface="Times New Roman" panose="02020603050405020304" pitchFamily="18" charset="0"/>
                <a:ea typeface="Times New Roman" panose="02020603050405020304" pitchFamily="18" charset="0"/>
              </a:rPr>
              <a:t>electrical</a:t>
            </a:r>
            <a:r>
              <a:rPr lang="en-US" sz="2000" dirty="0">
                <a:effectLst/>
                <a:latin typeface="Times New Roman" panose="02020603050405020304" pitchFamily="18" charset="0"/>
                <a:ea typeface="Times New Roman" panose="02020603050405020304" pitchFamily="18" charset="0"/>
              </a:rPr>
              <a:t> appliances in AR (AUGMENTED REALITY) with the help of IOT (INTERNET OF THINGS). </a:t>
            </a: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We can control the </a:t>
            </a:r>
            <a:r>
              <a:rPr lang="en-US" sz="2000" dirty="0">
                <a:latin typeface="Times New Roman" panose="02020603050405020304" pitchFamily="18" charset="0"/>
                <a:ea typeface="Times New Roman" panose="02020603050405020304" pitchFamily="18" charset="0"/>
              </a:rPr>
              <a:t>electrical</a:t>
            </a:r>
            <a:r>
              <a:rPr lang="en-US" sz="2000" dirty="0">
                <a:effectLst/>
                <a:latin typeface="Times New Roman" panose="02020603050405020304" pitchFamily="18" charset="0"/>
                <a:ea typeface="Times New Roman" panose="02020603050405020304" pitchFamily="18" charset="0"/>
              </a:rPr>
              <a:t> appliances without physical interaction by the help of internet.</a:t>
            </a:r>
          </a:p>
          <a:p>
            <a:endParaRPr lang="en-US" altLang="en-US" sz="2000" dirty="0">
              <a:solidFill>
                <a:srgbClr val="0000FF"/>
              </a:solidFill>
              <a:latin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It is user interactive and reduces the time.</a:t>
            </a: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This project mainly helps the physically challenged peoples to controls their home appliances, by using their WI-FI or their mobile hotspot to control the appliances.</a:t>
            </a:r>
            <a:endParaRPr lang="en-US" altLang="en-US" sz="2000" dirty="0">
              <a:solidFill>
                <a:srgbClr val="0000FF"/>
              </a:solidFill>
            </a:endParaRPr>
          </a:p>
          <a:p>
            <a:endParaRPr lang="en-US" altLang="en-US" sz="2200" dirty="0">
              <a:solidFill>
                <a:srgbClr val="0000FF"/>
              </a:solidFill>
            </a:endParaRPr>
          </a:p>
        </p:txBody>
      </p:sp>
      <p:sp>
        <p:nvSpPr>
          <p:cNvPr id="13317" name="Slide Number Placeholder 3"/>
          <p:cNvSpPr>
            <a:spLocks noGrp="1" noChangeArrowheads="1"/>
          </p:cNvSpPr>
          <p:nvPr>
            <p:ph type="sldNum" sz="quarter" idx="12"/>
          </p:nvPr>
        </p:nvSpPr>
        <p:spPr bwMode="auto">
          <a:noFill/>
          <a:ln>
            <a:miter lim="800000"/>
            <a:headEnd/>
            <a:tailEnd/>
          </a:ln>
        </p:spPr>
        <p:txBody>
          <a:bodyPr/>
          <a:lstStyle/>
          <a:p>
            <a:fld id="{16E5D142-761C-4AC0-BD20-EECEB6996668}" type="slidenum">
              <a:rPr lang="en-US" altLang="en-US"/>
              <a:pPr/>
              <a:t>4</a:t>
            </a:fld>
            <a:endParaRPr lang="en-US" altLang="en-US"/>
          </a:p>
        </p:txBody>
      </p:sp>
    </p:spTree>
    <p:extLst>
      <p:ext uri="{BB962C8B-B14F-4D97-AF65-F5344CB8AC3E}">
        <p14:creationId xmlns:p14="http://schemas.microsoft.com/office/powerpoint/2010/main" val="270242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latin typeface="Cambria" pitchFamily="18" charset="0"/>
                <a:ea typeface="Cambria" pitchFamily="18" charset="0"/>
              </a:rPr>
              <a:t>Existing System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5</a:t>
            </a:fld>
            <a:endParaRPr lang="en-US" altLang="en-US"/>
          </a:p>
        </p:txBody>
      </p:sp>
      <p:pic>
        <p:nvPicPr>
          <p:cNvPr id="2" name="Picture 1">
            <a:extLst>
              <a:ext uri="{FF2B5EF4-FFF2-40B4-BE49-F238E27FC236}">
                <a16:creationId xmlns:a16="http://schemas.microsoft.com/office/drawing/2014/main" id="{367AAA7D-665A-14B5-1398-D3FD324BC73E}"/>
              </a:ext>
            </a:extLst>
          </p:cNvPr>
          <p:cNvPicPr>
            <a:picLocks noChangeAspect="1"/>
          </p:cNvPicPr>
          <p:nvPr/>
        </p:nvPicPr>
        <p:blipFill>
          <a:blip r:embed="rId2"/>
          <a:stretch>
            <a:fillRect/>
          </a:stretch>
        </p:blipFill>
        <p:spPr>
          <a:xfrm>
            <a:off x="5638800" y="1809750"/>
            <a:ext cx="2895851" cy="2517866"/>
          </a:xfrm>
          <a:prstGeom prst="rect">
            <a:avLst/>
          </a:prstGeom>
        </p:spPr>
      </p:pic>
      <p:grpSp>
        <p:nvGrpSpPr>
          <p:cNvPr id="4" name="Group 3">
            <a:extLst>
              <a:ext uri="{FF2B5EF4-FFF2-40B4-BE49-F238E27FC236}">
                <a16:creationId xmlns:a16="http://schemas.microsoft.com/office/drawing/2014/main" id="{632D8CB7-E779-3B17-4E2C-36EE1A6B6333}"/>
              </a:ext>
            </a:extLst>
          </p:cNvPr>
          <p:cNvGrpSpPr/>
          <p:nvPr/>
        </p:nvGrpSpPr>
        <p:grpSpPr>
          <a:xfrm>
            <a:off x="1447800" y="1489742"/>
            <a:ext cx="2362200" cy="3253708"/>
            <a:chOff x="838200" y="1527842"/>
            <a:chExt cx="2362200" cy="3253708"/>
          </a:xfrm>
        </p:grpSpPr>
        <p:sp>
          <p:nvSpPr>
            <p:cNvPr id="5" name="Rectangle: Rounded Corners 4">
              <a:extLst>
                <a:ext uri="{FF2B5EF4-FFF2-40B4-BE49-F238E27FC236}">
                  <a16:creationId xmlns:a16="http://schemas.microsoft.com/office/drawing/2014/main" id="{2D440F13-DC63-B060-B266-DAE4FFFDB912}"/>
                </a:ext>
              </a:extLst>
            </p:cNvPr>
            <p:cNvSpPr/>
            <p:nvPr/>
          </p:nvSpPr>
          <p:spPr>
            <a:xfrm>
              <a:off x="838200" y="1527842"/>
              <a:ext cx="2362200" cy="739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Go to near switch board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8DFE2FF0-4848-C617-272B-2D5920682251}"/>
                </a:ext>
              </a:extLst>
            </p:cNvPr>
            <p:cNvSpPr/>
            <p:nvPr/>
          </p:nvSpPr>
          <p:spPr>
            <a:xfrm>
              <a:off x="838200" y="2865548"/>
              <a:ext cx="2362200" cy="696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Turn on the switch in switch board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540B7599-AB4D-8331-25A9-39651F697382}"/>
                </a:ext>
              </a:extLst>
            </p:cNvPr>
            <p:cNvSpPr/>
            <p:nvPr/>
          </p:nvSpPr>
          <p:spPr>
            <a:xfrm>
              <a:off x="838200" y="4157440"/>
              <a:ext cx="2362200" cy="624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The appliances will turn 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8" name="Arrow: Down 7">
              <a:extLst>
                <a:ext uri="{FF2B5EF4-FFF2-40B4-BE49-F238E27FC236}">
                  <a16:creationId xmlns:a16="http://schemas.microsoft.com/office/drawing/2014/main" id="{F4D6E9E6-E741-74D4-AB2B-45D807228BD5}"/>
                </a:ext>
              </a:extLst>
            </p:cNvPr>
            <p:cNvSpPr/>
            <p:nvPr/>
          </p:nvSpPr>
          <p:spPr>
            <a:xfrm>
              <a:off x="1752600" y="2390331"/>
              <a:ext cx="457200" cy="3518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6E6173F9-BBEA-DEE2-21DF-669730C0E404}"/>
                </a:ext>
              </a:extLst>
            </p:cNvPr>
            <p:cNvSpPr/>
            <p:nvPr/>
          </p:nvSpPr>
          <p:spPr>
            <a:xfrm>
              <a:off x="1828801" y="3653204"/>
              <a:ext cx="457200" cy="3518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latin typeface="Cambria" pitchFamily="18" charset="0"/>
                <a:ea typeface="Cambria" pitchFamily="18" charset="0"/>
              </a:rPr>
              <a:t>Proposed  System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6</a:t>
            </a:fld>
            <a:endParaRPr lang="en-US" altLang="en-US"/>
          </a:p>
        </p:txBody>
      </p:sp>
      <p:grpSp>
        <p:nvGrpSpPr>
          <p:cNvPr id="3" name="Group 2">
            <a:extLst>
              <a:ext uri="{FF2B5EF4-FFF2-40B4-BE49-F238E27FC236}">
                <a16:creationId xmlns:a16="http://schemas.microsoft.com/office/drawing/2014/main" id="{D8DBE3E8-978D-37F6-8389-37A1364B8391}"/>
              </a:ext>
            </a:extLst>
          </p:cNvPr>
          <p:cNvGrpSpPr/>
          <p:nvPr/>
        </p:nvGrpSpPr>
        <p:grpSpPr>
          <a:xfrm>
            <a:off x="120613" y="1284732"/>
            <a:ext cx="8902774" cy="3706044"/>
            <a:chOff x="120613" y="1284732"/>
            <a:chExt cx="8902774" cy="3706044"/>
          </a:xfrm>
        </p:grpSpPr>
        <p:sp>
          <p:nvSpPr>
            <p:cNvPr id="4" name="Rectangle: Rounded Corners 3">
              <a:extLst>
                <a:ext uri="{FF2B5EF4-FFF2-40B4-BE49-F238E27FC236}">
                  <a16:creationId xmlns:a16="http://schemas.microsoft.com/office/drawing/2014/main" id="{3A390E03-EB11-517D-3BA0-9E2F242BCF13}"/>
                </a:ext>
              </a:extLst>
            </p:cNvPr>
            <p:cNvSpPr/>
            <p:nvPr/>
          </p:nvSpPr>
          <p:spPr>
            <a:xfrm>
              <a:off x="3276600" y="1445752"/>
              <a:ext cx="2590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Turn on Wi-Fi or hotspot</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F5239370-49B0-82A0-99FD-34472487EEBB}"/>
                </a:ext>
              </a:extLst>
            </p:cNvPr>
            <p:cNvSpPr/>
            <p:nvPr/>
          </p:nvSpPr>
          <p:spPr>
            <a:xfrm>
              <a:off x="6584987" y="2893558"/>
              <a:ext cx="2438400" cy="1123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Open APK file in your mobile place the camera on target image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6" name="Arrow: Down 5">
              <a:extLst>
                <a:ext uri="{FF2B5EF4-FFF2-40B4-BE49-F238E27FC236}">
                  <a16:creationId xmlns:a16="http://schemas.microsoft.com/office/drawing/2014/main" id="{FFCCFF1B-1F40-4B31-F712-939C847E645B}"/>
                </a:ext>
              </a:extLst>
            </p:cNvPr>
            <p:cNvSpPr/>
            <p:nvPr/>
          </p:nvSpPr>
          <p:spPr>
            <a:xfrm>
              <a:off x="7499387" y="2324807"/>
              <a:ext cx="304800" cy="457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35996526-8059-7D65-6117-BBFEF96EF9DC}"/>
                </a:ext>
              </a:extLst>
            </p:cNvPr>
            <p:cNvSpPr/>
            <p:nvPr/>
          </p:nvSpPr>
          <p:spPr>
            <a:xfrm rot="16200000">
              <a:off x="2777113" y="1580496"/>
              <a:ext cx="304800" cy="457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86AF7121-7C39-D504-2D38-319833087FC5}"/>
                </a:ext>
              </a:extLst>
            </p:cNvPr>
            <p:cNvSpPr/>
            <p:nvPr/>
          </p:nvSpPr>
          <p:spPr>
            <a:xfrm>
              <a:off x="120613" y="1318879"/>
              <a:ext cx="2438400" cy="939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Connect Wi-Fi controller and relay with appliances</a:t>
              </a:r>
              <a:endParaRPr lang="en-IN" dirty="0">
                <a:solidFill>
                  <a:srgbClr val="002060"/>
                </a:solidFill>
              </a:endParaRPr>
            </a:p>
          </p:txBody>
        </p:sp>
        <p:sp>
          <p:nvSpPr>
            <p:cNvPr id="9" name="Rectangle: Rounded Corners 8">
              <a:extLst>
                <a:ext uri="{FF2B5EF4-FFF2-40B4-BE49-F238E27FC236}">
                  <a16:creationId xmlns:a16="http://schemas.microsoft.com/office/drawing/2014/main" id="{C1247A60-4DA6-8524-F696-B3F11B0C2ED9}"/>
                </a:ext>
              </a:extLst>
            </p:cNvPr>
            <p:cNvSpPr/>
            <p:nvPr/>
          </p:nvSpPr>
          <p:spPr>
            <a:xfrm>
              <a:off x="6426913" y="1284732"/>
              <a:ext cx="2422787" cy="93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Wi-Fi- controller is connected to Wi-Fi or hotspot</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D205A03-B009-5758-F855-1ED6AB0615D8}"/>
                </a:ext>
              </a:extLst>
            </p:cNvPr>
            <p:cNvSpPr/>
            <p:nvPr/>
          </p:nvSpPr>
          <p:spPr>
            <a:xfrm>
              <a:off x="3429000" y="2961054"/>
              <a:ext cx="2438400" cy="885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Virtual buttons are visible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CE745B6-EFBB-895B-6094-D8532BC8FA87}"/>
                </a:ext>
              </a:extLst>
            </p:cNvPr>
            <p:cNvSpPr/>
            <p:nvPr/>
          </p:nvSpPr>
          <p:spPr>
            <a:xfrm>
              <a:off x="120613" y="3037455"/>
              <a:ext cx="2590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Press ON  button  to turn ON appliances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2A0DE10-C2B3-CD33-508F-EFC3B500C0DA}"/>
                </a:ext>
              </a:extLst>
            </p:cNvPr>
            <p:cNvSpPr/>
            <p:nvPr/>
          </p:nvSpPr>
          <p:spPr>
            <a:xfrm>
              <a:off x="206375" y="4304976"/>
              <a:ext cx="2590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Press OFF  button  to turn OFF appliances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3" name="Arrow: Down 12">
              <a:extLst>
                <a:ext uri="{FF2B5EF4-FFF2-40B4-BE49-F238E27FC236}">
                  <a16:creationId xmlns:a16="http://schemas.microsoft.com/office/drawing/2014/main" id="{0BBE3507-F4AE-71B7-8677-7D0545A9378F}"/>
                </a:ext>
              </a:extLst>
            </p:cNvPr>
            <p:cNvSpPr/>
            <p:nvPr/>
          </p:nvSpPr>
          <p:spPr>
            <a:xfrm rot="16200000">
              <a:off x="6046820" y="1595763"/>
              <a:ext cx="217137" cy="3390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Down 13">
              <a:extLst>
                <a:ext uri="{FF2B5EF4-FFF2-40B4-BE49-F238E27FC236}">
                  <a16:creationId xmlns:a16="http://schemas.microsoft.com/office/drawing/2014/main" id="{92EBA5DC-AE4C-B2E3-7DCE-B217E48DB7F7}"/>
                </a:ext>
              </a:extLst>
            </p:cNvPr>
            <p:cNvSpPr/>
            <p:nvPr/>
          </p:nvSpPr>
          <p:spPr>
            <a:xfrm rot="5400000">
              <a:off x="6062682" y="3191804"/>
              <a:ext cx="304800" cy="457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D3DD911F-72F4-5821-BA65-11AC4273431F}"/>
                </a:ext>
              </a:extLst>
            </p:cNvPr>
            <p:cNvSpPr/>
            <p:nvPr/>
          </p:nvSpPr>
          <p:spPr>
            <a:xfrm rot="5400000">
              <a:off x="2879707" y="3191804"/>
              <a:ext cx="304800" cy="457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07CCF42B-BC46-BDD4-E500-D72AA6E3CF09}"/>
                </a:ext>
              </a:extLst>
            </p:cNvPr>
            <p:cNvSpPr/>
            <p:nvPr/>
          </p:nvSpPr>
          <p:spPr>
            <a:xfrm>
              <a:off x="1485900" y="3788190"/>
              <a:ext cx="304800" cy="457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latin typeface="Cambria" pitchFamily="18" charset="0"/>
                <a:ea typeface="Cambria" pitchFamily="18" charset="0"/>
              </a:rPr>
              <a:t> Opportunities </a:t>
            </a:r>
          </a:p>
        </p:txBody>
      </p:sp>
      <p:sp>
        <p:nvSpPr>
          <p:cNvPr id="17411" name="Rectangle 3"/>
          <p:cNvSpPr>
            <a:spLocks noGrp="1"/>
          </p:cNvSpPr>
          <p:nvPr>
            <p:ph type="body" idx="1"/>
          </p:nvPr>
        </p:nvSpPr>
        <p:spPr>
          <a:xfrm>
            <a:off x="457200" y="1331913"/>
            <a:ext cx="8229600" cy="3297237"/>
          </a:xfrm>
        </p:spPr>
        <p:txBody>
          <a:bodyPr/>
          <a:lstStyle/>
          <a:p>
            <a:pPr algn="just"/>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utomation using AR with IoT presents significant market opportunities due to the growing market for smart home solutions, high demand for convenience and security, and its appeal to tech-savvy and early adoptable customers</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utomation using AR with IoT presents significant opportunities in a growing market driven by increasing consumer interest in smart home solutions. It can address high demand for convenience, efficiency, and security, and attract customers who are looking for a unique and immersive user experience.</a:t>
            </a:r>
            <a:endParaRPr lang="en-US" altLang="en-US" sz="2000" dirty="0">
              <a:latin typeface="Times New Roman" panose="02020603050405020304" pitchFamily="18" charset="0"/>
              <a:cs typeface="Times New Roman" panose="02020603050405020304" pitchFamily="18" charset="0"/>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ea typeface="Cambria" pitchFamily="18" charset="0"/>
              </a:rPr>
              <a:t>Competition </a:t>
            </a:r>
            <a:endParaRPr lang="en-IN" dirty="0">
              <a:latin typeface="Cambria" pitchFamily="18" charset="0"/>
              <a:ea typeface="Cambria" pitchFamily="18" charset="0"/>
            </a:endParaRPr>
          </a:p>
        </p:txBody>
      </p:sp>
      <p:sp>
        <p:nvSpPr>
          <p:cNvPr id="3" name="Content Placeholder 2"/>
          <p:cNvSpPr>
            <a:spLocks noGrp="1"/>
          </p:cNvSpPr>
          <p:nvPr>
            <p:ph idx="1"/>
          </p:nvPr>
        </p:nvSpPr>
        <p:spPr>
          <a:xfrm>
            <a:off x="381000" y="1085208"/>
            <a:ext cx="8229600" cy="3468687"/>
          </a:xfrm>
        </p:spPr>
        <p:txBody>
          <a:bodyPr/>
          <a:lstStyle/>
          <a:p>
            <a:pPr algn="just"/>
            <a:r>
              <a:rPr lang="en-US" sz="2000" b="0" i="0" dirty="0">
                <a:effectLst/>
                <a:latin typeface="Times New Roman" panose="02020603050405020304" pitchFamily="18" charset="0"/>
                <a:cs typeface="Times New Roman" panose="02020603050405020304" pitchFamily="18" charset="0"/>
              </a:rPr>
              <a:t>When comparing  </a:t>
            </a:r>
            <a:r>
              <a:rPr lang="en-US" sz="2000" dirty="0">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utomation using AR with IoT to existing products, the factors to consider include user experience, personalization, security, cost, and compatibility with existing home automation systems and IoT devices.</a:t>
            </a:r>
          </a:p>
          <a:p>
            <a:pPr marL="119062" indent="0" algn="just">
              <a:buNone/>
            </a:pPr>
            <a:r>
              <a:rPr lang="en-US" sz="2000" dirty="0">
                <a:latin typeface="Times New Roman" panose="02020603050405020304" pitchFamily="18" charset="0"/>
                <a:cs typeface="Times New Roman" panose="02020603050405020304" pitchFamily="18" charset="0"/>
              </a:rPr>
              <a:t> </a:t>
            </a:r>
          </a:p>
          <a:p>
            <a:pPr algn="just"/>
            <a:r>
              <a:rPr lang="en-US" sz="2000" b="0" i="0" dirty="0">
                <a:effectLst/>
                <a:latin typeface="Times New Roman" panose="02020603050405020304" pitchFamily="18" charset="0"/>
                <a:cs typeface="Times New Roman" panose="02020603050405020304" pitchFamily="18" charset="0"/>
              </a:rPr>
              <a:t>When comparing </a:t>
            </a:r>
            <a:r>
              <a:rPr lang="en-US" sz="2000" dirty="0">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utomation using AR with IoT to existing products, factors such as user experience, personalization, security, cost, and compatibility should be considered. The immersive and interactive user experience, personalized solutions, and enhanced security are potential advantages, while higher cost may limit appeal to price-sensitive customers.</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(18CSP301L) MINOR PROJECT III - SECOND REVIEW</a:t>
            </a:r>
            <a:endParaRPr lang="en-US"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Tree>
    <p:extLst>
      <p:ext uri="{BB962C8B-B14F-4D97-AF65-F5344CB8AC3E}">
        <p14:creationId xmlns:p14="http://schemas.microsoft.com/office/powerpoint/2010/main" val="79101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ea typeface="Cambria" pitchFamily="18" charset="0"/>
              </a:rPr>
              <a:t>Financial</a:t>
            </a:r>
            <a:endParaRPr lang="en-IN" dirty="0">
              <a:latin typeface="Cambria" pitchFamily="18" charset="0"/>
              <a:ea typeface="Cambria" pitchFamily="18" charset="0"/>
            </a:endParaRPr>
          </a:p>
        </p:txBody>
      </p:sp>
      <p:sp>
        <p:nvSpPr>
          <p:cNvPr id="3" name="Content Placeholder 2"/>
          <p:cNvSpPr>
            <a:spLocks noGrp="1"/>
          </p:cNvSpPr>
          <p:nvPr>
            <p:ph idx="1"/>
          </p:nvPr>
        </p:nvSpPr>
        <p:spPr/>
        <p:txBody>
          <a:bodyPr/>
          <a:lstStyle/>
          <a:p>
            <a:r>
              <a:rPr lang="en-IN" sz="2000" dirty="0">
                <a:latin typeface="Cambria" pitchFamily="18" charset="0"/>
                <a:ea typeface="Cambria" pitchFamily="18" charset="0"/>
              </a:rPr>
              <a:t>We will be releasing our idea in the form of an apk file to the customer(unique app for each customer) with the hardware required for Automation, by which we will collect certain amount according to the need for automation of the customer(either one room can be automated or whole home can be automated.</a:t>
            </a:r>
          </a:p>
          <a:p>
            <a:endParaRPr lang="en-IN" sz="2200" dirty="0">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Tree>
    <p:extLst>
      <p:ext uri="{BB962C8B-B14F-4D97-AF65-F5344CB8AC3E}">
        <p14:creationId xmlns:p14="http://schemas.microsoft.com/office/powerpoint/2010/main" val="1838412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Droplet</Template>
  <TotalTime>0</TotalTime>
  <Words>793</Words>
  <Application>Microsoft Office PowerPoint</Application>
  <PresentationFormat>On-screen Show (16:9)</PresentationFormat>
  <Paragraphs>90</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Corbel</vt:lpstr>
      <vt:lpstr>Times New Roman</vt:lpstr>
      <vt:lpstr>Wingdings</vt:lpstr>
      <vt:lpstr>Wingdings 2</vt:lpstr>
      <vt:lpstr>Wingdings 3</vt:lpstr>
      <vt:lpstr>Module</vt:lpstr>
      <vt:lpstr>M.KUMARASAMY COLLEGE OF ENGINEERING ,  DEPT OF CSE – B.E  </vt:lpstr>
      <vt:lpstr>Uniqueness in the project </vt:lpstr>
      <vt:lpstr>Problem</vt:lpstr>
      <vt:lpstr>Solution</vt:lpstr>
      <vt:lpstr>Existing System </vt:lpstr>
      <vt:lpstr>Proposed  System </vt:lpstr>
      <vt:lpstr> Opportunities </vt:lpstr>
      <vt:lpstr>Competition </vt:lpstr>
      <vt:lpstr>Financial</vt:lpstr>
      <vt:lpstr>Software &amp; Hardware Requirements  Specification </vt:lpstr>
      <vt:lpstr>Implementation of Completed Modules </vt:lpstr>
      <vt:lpstr>Customer Segment </vt:lpstr>
      <vt:lpstr>Value Preparation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2023-07-23T05:40:28Z</dcterms:modified>
</cp:coreProperties>
</file>