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9ca4116de3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9ca4116de3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ca4116de3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ca4116de3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ca4116de3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9ca4116de3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ca4116de3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ca4116de3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9ca4116de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9ca4116de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9ca4116de3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9ca4116de3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9ca4116de3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9ca4116de3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ca4116de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ca4116de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9ca4116de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9ca4116de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ca4116de3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ca4116de3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9ca4116de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9ca4116de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9ca4116de3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9ca4116de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9ca4116de3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9ca4116de3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ca4116de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9ca4116de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9ca4116de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9ca4116de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019950"/>
            <a:ext cx="8875200" cy="177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180"/>
              <a:t>A Review on</a:t>
            </a:r>
            <a:endParaRPr sz="3180"/>
          </a:p>
          <a:p>
            <a:pPr indent="0" lvl="0" marL="0" rtl="0" algn="ctr">
              <a:spcBef>
                <a:spcPts val="0"/>
              </a:spcBef>
              <a:spcAft>
                <a:spcPts val="0"/>
              </a:spcAft>
              <a:buSzPts val="990"/>
              <a:buNone/>
            </a:pPr>
            <a:r>
              <a:rPr lang="en" sz="3180"/>
              <a:t>“Simulation Model of the Computer’s Units and</a:t>
            </a:r>
            <a:endParaRPr sz="3180"/>
          </a:p>
          <a:p>
            <a:pPr indent="0" lvl="0" marL="0" rtl="0" algn="ctr">
              <a:spcBef>
                <a:spcPts val="0"/>
              </a:spcBef>
              <a:spcAft>
                <a:spcPts val="0"/>
              </a:spcAft>
              <a:buSzPts val="990"/>
              <a:buNone/>
            </a:pPr>
            <a:r>
              <a:rPr lang="en" sz="3180"/>
              <a:t>Peripheral Equipment Interaction” 3</a:t>
            </a:r>
            <a:endParaRPr sz="3180"/>
          </a:p>
          <a:p>
            <a:pPr indent="0" lvl="0" marL="0" rtl="0" algn="ctr">
              <a:spcBef>
                <a:spcPts val="0"/>
              </a:spcBef>
              <a:spcAft>
                <a:spcPts val="0"/>
              </a:spcAft>
              <a:buSzPts val="990"/>
              <a:buNone/>
            </a:pPr>
            <a:r>
              <a:rPr lang="en" sz="1580"/>
              <a:t>Natalia Efimushkina,  Sergey Orlov, Nikolai Khrisanov</a:t>
            </a:r>
            <a:endParaRPr sz="158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Submitted By: Tasfia Anika Bushra (23166013)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1.4</a:t>
            </a:r>
            <a:r>
              <a:rPr lang="en" sz="2500"/>
              <a:t> Conclusion</a:t>
            </a:r>
            <a:endParaRPr sz="2500"/>
          </a:p>
        </p:txBody>
      </p:sp>
      <p:sp>
        <p:nvSpPr>
          <p:cNvPr id="115" name="Google Shape;115;p22"/>
          <p:cNvSpPr txBox="1"/>
          <p:nvPr>
            <p:ph idx="1" type="body"/>
          </p:nvPr>
        </p:nvSpPr>
        <p:spPr>
          <a:xfrm>
            <a:off x="311700" y="1152475"/>
            <a:ext cx="8520600" cy="3626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In order to provide a thorough analysis of data input-output processes through an animated simulation, the paper presents models that explain interactions between central and peripheral devices in a personal computer. These models can be used for computer science and technology research as well as training.</a:t>
            </a:r>
            <a:endParaRPr/>
          </a:p>
          <a:p>
            <a:pPr indent="0" lvl="0" marL="457200" rtl="0" algn="just">
              <a:spcBef>
                <a:spcPts val="1200"/>
              </a:spcBef>
              <a:spcAft>
                <a:spcPts val="0"/>
              </a:spcAft>
              <a:buNone/>
            </a:pPr>
            <a:r>
              <a:t/>
            </a:r>
            <a:endParaRPr/>
          </a:p>
          <a:p>
            <a:pPr indent="0" lvl="0" marL="0" rtl="0" algn="just">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253425" y="2285400"/>
            <a:ext cx="8520600" cy="78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2. Limitations</a:t>
            </a:r>
            <a:endParaRPr sz="3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2.1 First Limitation - Simplified System Representation </a:t>
            </a:r>
            <a:endParaRPr sz="2500"/>
          </a:p>
        </p:txBody>
      </p:sp>
      <p:sp>
        <p:nvSpPr>
          <p:cNvPr id="126" name="Google Shape;126;p24"/>
          <p:cNvSpPr txBox="1"/>
          <p:nvPr>
            <p:ph idx="1" type="body"/>
          </p:nvPr>
        </p:nvSpPr>
        <p:spPr>
          <a:xfrm>
            <a:off x="311700" y="1152475"/>
            <a:ext cx="8520600" cy="36267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The simulation model may oversimplify the complexities present in real-world computer systems, despite concentrating on user program operations and device interactions.</a:t>
            </a:r>
            <a:endParaRPr/>
          </a:p>
          <a:p>
            <a:pPr indent="-342900" lvl="0" marL="457200" rtl="0" algn="just">
              <a:spcBef>
                <a:spcPts val="0"/>
              </a:spcBef>
              <a:spcAft>
                <a:spcPts val="0"/>
              </a:spcAft>
              <a:buSzPts val="1800"/>
              <a:buChar char="❏"/>
            </a:pPr>
            <a:r>
              <a:rPr lang="en"/>
              <a:t>The accuracy of its representations may be impacted by an incomplete understanding of complexities such as dynamic computer architectures, environmental variables, or hardware malfunctions.</a:t>
            </a:r>
            <a:endParaRPr/>
          </a:p>
          <a:p>
            <a:pPr indent="-342900" lvl="0" marL="457200" rtl="0" algn="just">
              <a:spcBef>
                <a:spcPts val="0"/>
              </a:spcBef>
              <a:spcAft>
                <a:spcPts val="0"/>
              </a:spcAft>
              <a:buSzPts val="1800"/>
              <a:buChar char="❏"/>
            </a:pPr>
            <a:r>
              <a:rPr lang="en"/>
              <a:t>The complex interactions between hardware and ambient elements present in actual computer configurations may not be fully captured by the model.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2.2 Second Limitation - </a:t>
            </a:r>
            <a:r>
              <a:rPr lang="en" sz="2500"/>
              <a:t>Scope Constraints</a:t>
            </a:r>
            <a:endParaRPr sz="2500"/>
          </a:p>
        </p:txBody>
      </p:sp>
      <p:sp>
        <p:nvSpPr>
          <p:cNvPr id="132" name="Google Shape;132;p25"/>
          <p:cNvSpPr txBox="1"/>
          <p:nvPr>
            <p:ph idx="1" type="body"/>
          </p:nvPr>
        </p:nvSpPr>
        <p:spPr>
          <a:xfrm>
            <a:off x="311700" y="1152475"/>
            <a:ext cx="8520600" cy="36267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The simulation mainly focuses on analyzing particular subsystems and their functions within peripheral device operations and computer hardware interactions.</a:t>
            </a:r>
            <a:endParaRPr/>
          </a:p>
          <a:p>
            <a:pPr indent="-342900" lvl="0" marL="457200" rtl="0" algn="just">
              <a:spcBef>
                <a:spcPts val="0"/>
              </a:spcBef>
              <a:spcAft>
                <a:spcPts val="0"/>
              </a:spcAft>
              <a:buSzPts val="1800"/>
              <a:buChar char="❏"/>
            </a:pPr>
            <a:r>
              <a:rPr lang="en"/>
              <a:t>Because of its narrow focus, this method may not be as applicable in a variety of real-world situations, which could reduce its usefulness for more comprehensive system analyses.</a:t>
            </a:r>
            <a:endParaRPr/>
          </a:p>
          <a:p>
            <a:pPr indent="-342900" lvl="0" marL="457200" rtl="0" algn="just">
              <a:spcBef>
                <a:spcPts val="0"/>
              </a:spcBef>
              <a:spcAft>
                <a:spcPts val="0"/>
              </a:spcAft>
              <a:buSzPts val="1800"/>
              <a:buChar char="❏"/>
            </a:pPr>
            <a:r>
              <a:rPr lang="en"/>
              <a:t>Its limited scope may make it more difficult for it to appraise a variety of computing environments, which would reduce its general applicability.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253425" y="2285400"/>
            <a:ext cx="8520600" cy="78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3</a:t>
            </a:r>
            <a:r>
              <a:rPr lang="en" sz="3400"/>
              <a:t>. Synthesis</a:t>
            </a:r>
            <a:endParaRPr sz="3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3. Synthesis - Future Scope</a:t>
            </a:r>
            <a:endParaRPr sz="2500"/>
          </a:p>
        </p:txBody>
      </p:sp>
      <p:sp>
        <p:nvSpPr>
          <p:cNvPr id="143" name="Google Shape;143;p27"/>
          <p:cNvSpPr txBox="1"/>
          <p:nvPr>
            <p:ph idx="1" type="body"/>
          </p:nvPr>
        </p:nvSpPr>
        <p:spPr>
          <a:xfrm>
            <a:off x="311700" y="1152475"/>
            <a:ext cx="8520600" cy="36267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Enhanced Real-World Simulation: By incorporating complexity like various hardware variations and environmental influences, the simulation model can be improved to better reflect real-world scenarios.</a:t>
            </a:r>
            <a:endParaRPr/>
          </a:p>
          <a:p>
            <a:pPr indent="-342900" lvl="0" marL="457200" rtl="0" algn="just">
              <a:spcBef>
                <a:spcPts val="0"/>
              </a:spcBef>
              <a:spcAft>
                <a:spcPts val="0"/>
              </a:spcAft>
              <a:buSzPts val="1800"/>
              <a:buChar char="❏"/>
            </a:pPr>
            <a:r>
              <a:rPr lang="en"/>
              <a:t>Integration of Machine Learning: Investigate how to incorporate machine learning algorithms into the simulation to boost its capacity for prediction and enable dynamic system modifications for better performance and flexibility.</a:t>
            </a:r>
            <a:endParaRPr/>
          </a:p>
          <a:p>
            <a:pPr indent="0" lvl="0" marL="0" rtl="0" algn="just">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40850" y="24776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t>Thank you</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just">
              <a:spcBef>
                <a:spcPts val="0"/>
              </a:spcBef>
              <a:spcAft>
                <a:spcPts val="0"/>
              </a:spcAft>
              <a:buSzPct val="100000"/>
              <a:buChar char="❏"/>
            </a:pPr>
            <a:r>
              <a:rPr lang="en"/>
              <a:t>Principles of constructing a simulation model for studying computer I/O subsystems.</a:t>
            </a:r>
            <a:endParaRPr/>
          </a:p>
          <a:p>
            <a:pPr indent="-334327" lvl="0" marL="457200" rtl="0" algn="just">
              <a:spcBef>
                <a:spcPts val="0"/>
              </a:spcBef>
              <a:spcAft>
                <a:spcPts val="0"/>
              </a:spcAft>
              <a:buSzPct val="100000"/>
              <a:buChar char="❏"/>
            </a:pPr>
            <a:r>
              <a:rPr lang="en"/>
              <a:t>Selection of input-output device characteristics and parameter structuring.</a:t>
            </a:r>
            <a:endParaRPr/>
          </a:p>
          <a:p>
            <a:pPr indent="-334327" lvl="0" marL="457200" rtl="0" algn="just">
              <a:spcBef>
                <a:spcPts val="0"/>
              </a:spcBef>
              <a:spcAft>
                <a:spcPts val="0"/>
              </a:spcAft>
              <a:buSzPct val="100000"/>
              <a:buChar char="❏"/>
            </a:pPr>
            <a:r>
              <a:rPr lang="en"/>
              <a:t>Modeling typical hardware peripherals like keyboards and monitors with probabilistic data processing.</a:t>
            </a:r>
            <a:endParaRPr/>
          </a:p>
          <a:p>
            <a:pPr indent="-334327" lvl="0" marL="457200" rtl="0" algn="just">
              <a:spcBef>
                <a:spcPts val="0"/>
              </a:spcBef>
              <a:spcAft>
                <a:spcPts val="0"/>
              </a:spcAft>
              <a:buSzPct val="100000"/>
              <a:buChar char="❏"/>
            </a:pPr>
            <a:r>
              <a:rPr lang="en"/>
              <a:t>Developed in Java using NetBeans 8.1 with an animated user interface.</a:t>
            </a:r>
            <a:endParaRPr/>
          </a:p>
          <a:p>
            <a:pPr indent="-334327" lvl="0" marL="457200" rtl="0" algn="just">
              <a:spcBef>
                <a:spcPts val="0"/>
              </a:spcBef>
              <a:spcAft>
                <a:spcPts val="0"/>
              </a:spcAft>
              <a:buSzPct val="100000"/>
              <a:buChar char="❏"/>
            </a:pPr>
            <a:r>
              <a:rPr lang="en"/>
              <a:t>Visual representation of interrupts, control signal generation, and data transfer.</a:t>
            </a:r>
            <a:endParaRPr/>
          </a:p>
          <a:p>
            <a:pPr indent="-334327" lvl="0" marL="457200" rtl="0" algn="just">
              <a:spcBef>
                <a:spcPts val="0"/>
              </a:spcBef>
              <a:spcAft>
                <a:spcPts val="0"/>
              </a:spcAft>
              <a:buSzPct val="100000"/>
              <a:buChar char="❏"/>
            </a:pPr>
            <a:r>
              <a:rPr lang="en"/>
              <a:t>User interface for mode and simulation parameter settings.</a:t>
            </a:r>
            <a:endParaRPr/>
          </a:p>
          <a:p>
            <a:pPr indent="-334327" lvl="0" marL="457200" rtl="0" algn="just">
              <a:spcBef>
                <a:spcPts val="0"/>
              </a:spcBef>
              <a:spcAft>
                <a:spcPts val="0"/>
              </a:spcAft>
              <a:buSzPct val="100000"/>
              <a:buChar char="❏"/>
            </a:pPr>
            <a:r>
              <a:rPr lang="en"/>
              <a:t>Presentation of simulation results via time charts and numerical values.</a:t>
            </a:r>
            <a:endParaRPr/>
          </a:p>
          <a:p>
            <a:pPr indent="-334327" lvl="0" marL="457200" rtl="0" algn="just">
              <a:spcBef>
                <a:spcPts val="0"/>
              </a:spcBef>
              <a:spcAft>
                <a:spcPts val="0"/>
              </a:spcAft>
              <a:buSzPct val="100000"/>
              <a:buChar char="❏"/>
            </a:pPr>
            <a:r>
              <a:rPr lang="en"/>
              <a:t>Operation modes: information input, input/output to a monitor, and data processing/output to a monitor.</a:t>
            </a:r>
            <a:endParaRPr/>
          </a:p>
          <a:p>
            <a:pPr indent="-334327" lvl="0" marL="457200" rtl="0" algn="just">
              <a:spcBef>
                <a:spcPts val="0"/>
              </a:spcBef>
              <a:spcAft>
                <a:spcPts val="0"/>
              </a:spcAft>
              <a:buSzPct val="100000"/>
              <a:buChar char="❏"/>
            </a:pPr>
            <a:r>
              <a:rPr lang="en"/>
              <a:t>Study results confirming model adequacy in simulating system modes.</a:t>
            </a:r>
            <a:endParaRPr/>
          </a:p>
          <a:p>
            <a:pPr indent="0" lvl="0" marL="0" rtl="0" algn="just">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77250" y="2164050"/>
            <a:ext cx="8520600" cy="815400"/>
          </a:xfrm>
          <a:prstGeom prst="rect">
            <a:avLst/>
          </a:prstGeom>
        </p:spPr>
        <p:txBody>
          <a:bodyPr anchorCtr="0" anchor="t" bIns="91425" lIns="91425" spcFirstLastPara="1" rIns="91425" wrap="square" tIns="91425">
            <a:noAutofit/>
          </a:bodyPr>
          <a:lstStyle/>
          <a:p>
            <a:pPr indent="-433069" lvl="0" marL="457200" rtl="0" algn="ctr">
              <a:spcBef>
                <a:spcPts val="0"/>
              </a:spcBef>
              <a:spcAft>
                <a:spcPts val="0"/>
              </a:spcAft>
              <a:buSzPts val="3220"/>
              <a:buAutoNum type="arabicPeriod"/>
            </a:pPr>
            <a:r>
              <a:rPr lang="en" sz="3220"/>
              <a:t>Summary</a:t>
            </a:r>
            <a:endParaRPr sz="322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1.1 Motivation</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Introducing a specialized simulation model for Informatics, Computer Science, and Software Engineering bachelor's degree programs.</a:t>
            </a:r>
            <a:endParaRPr/>
          </a:p>
          <a:p>
            <a:pPr indent="-342900" lvl="0" marL="457200" rtl="0" algn="just">
              <a:spcBef>
                <a:spcPts val="0"/>
              </a:spcBef>
              <a:spcAft>
                <a:spcPts val="0"/>
              </a:spcAft>
              <a:buSzPts val="1800"/>
              <a:buChar char="❏"/>
            </a:pPr>
            <a:r>
              <a:rPr lang="en"/>
              <a:t>Objective: Stimulating student engagement by thoroughly examining computer hardware input-output subsystems.</a:t>
            </a:r>
            <a:endParaRPr/>
          </a:p>
          <a:p>
            <a:pPr indent="-342900" lvl="0" marL="457200" rtl="0" algn="just">
              <a:spcBef>
                <a:spcPts val="0"/>
              </a:spcBef>
              <a:spcAft>
                <a:spcPts val="0"/>
              </a:spcAft>
              <a:buSzPts val="1800"/>
              <a:buChar char="❏"/>
            </a:pPr>
            <a:r>
              <a:rPr lang="en"/>
              <a:t>Features:</a:t>
            </a:r>
            <a:endParaRPr/>
          </a:p>
          <a:p>
            <a:pPr indent="-317500" lvl="1" marL="914400" rtl="0" algn="just">
              <a:spcBef>
                <a:spcPts val="0"/>
              </a:spcBef>
              <a:spcAft>
                <a:spcPts val="0"/>
              </a:spcAft>
              <a:buSzPts val="1400"/>
              <a:buChar char="❏"/>
            </a:pPr>
            <a:r>
              <a:rPr lang="en"/>
              <a:t>Encourages curiosity and motivation among students.</a:t>
            </a:r>
            <a:endParaRPr/>
          </a:p>
          <a:p>
            <a:pPr indent="-317500" lvl="1" marL="914400" rtl="0" algn="just">
              <a:spcBef>
                <a:spcPts val="0"/>
              </a:spcBef>
              <a:spcAft>
                <a:spcPts val="0"/>
              </a:spcAft>
              <a:buSzPts val="1400"/>
              <a:buChar char="❏"/>
            </a:pPr>
            <a:r>
              <a:rPr lang="en"/>
              <a:t>Interactive, animated interface for enhanced engagement.</a:t>
            </a:r>
            <a:endParaRPr/>
          </a:p>
          <a:p>
            <a:pPr indent="-317500" lvl="1" marL="914400" rtl="0" algn="just">
              <a:spcBef>
                <a:spcPts val="0"/>
              </a:spcBef>
              <a:spcAft>
                <a:spcPts val="0"/>
              </a:spcAft>
              <a:buSzPts val="1400"/>
              <a:buChar char="❏"/>
            </a:pPr>
            <a:r>
              <a:rPr lang="en"/>
              <a:t>Provides estimated time characteristics for studying device performance factors.</a:t>
            </a:r>
            <a:endParaRPr/>
          </a:p>
          <a:p>
            <a:pPr indent="0" lvl="0" marL="0" rtl="0" algn="just">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1.2 </a:t>
            </a:r>
            <a:r>
              <a:rPr lang="en"/>
              <a:t>Contribution</a:t>
            </a:r>
            <a:endParaRPr/>
          </a:p>
        </p:txBody>
      </p:sp>
      <p:sp>
        <p:nvSpPr>
          <p:cNvPr id="78" name="Google Shape;78;p17"/>
          <p:cNvSpPr txBox="1"/>
          <p:nvPr>
            <p:ph idx="1" type="body"/>
          </p:nvPr>
        </p:nvSpPr>
        <p:spPr>
          <a:xfrm>
            <a:off x="311700" y="1152475"/>
            <a:ext cx="8520600" cy="26796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Detailed models demonstrating interactions between central and peripheral devices in a personal computer.</a:t>
            </a:r>
            <a:endParaRPr/>
          </a:p>
          <a:p>
            <a:pPr indent="-342900" lvl="0" marL="457200" rtl="0" algn="just">
              <a:spcBef>
                <a:spcPts val="0"/>
              </a:spcBef>
              <a:spcAft>
                <a:spcPts val="0"/>
              </a:spcAft>
              <a:buSzPts val="1800"/>
              <a:buChar char="❏"/>
            </a:pPr>
            <a:r>
              <a:rPr lang="en"/>
              <a:t>Simulation model enabling detailed exploration of data input and output processes through animated visualization and user-friendly interface.</a:t>
            </a:r>
            <a:endParaRPr/>
          </a:p>
          <a:p>
            <a:pPr indent="-342900" lvl="0" marL="457200" rtl="0" algn="just">
              <a:spcBef>
                <a:spcPts val="0"/>
              </a:spcBef>
              <a:spcAft>
                <a:spcPts val="0"/>
              </a:spcAft>
              <a:buSzPts val="1800"/>
              <a:buChar char="❏"/>
            </a:pPr>
            <a:r>
              <a:rPr lang="en"/>
              <a:t>Significance as an educational resource for students studying computer science and related subjects.</a:t>
            </a:r>
            <a:endParaRPr/>
          </a:p>
          <a:p>
            <a:pPr indent="-342900" lvl="0" marL="457200" rtl="0" algn="just">
              <a:spcBef>
                <a:spcPts val="0"/>
              </a:spcBef>
              <a:spcAft>
                <a:spcPts val="0"/>
              </a:spcAft>
              <a:buSzPts val="1800"/>
              <a:buChar char="❏"/>
            </a:pPr>
            <a:r>
              <a:rPr lang="en"/>
              <a:t>Potential contribution to opening new avenues for research in computer technology.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1.3 Methodology</a:t>
            </a:r>
            <a:endParaRPr/>
          </a:p>
        </p:txBody>
      </p:sp>
      <p:sp>
        <p:nvSpPr>
          <p:cNvPr id="84" name="Google Shape;84;p18"/>
          <p:cNvSpPr txBox="1"/>
          <p:nvPr>
            <p:ph idx="1" type="body"/>
          </p:nvPr>
        </p:nvSpPr>
        <p:spPr>
          <a:xfrm>
            <a:off x="311700" y="1152475"/>
            <a:ext cx="8520600" cy="3626700"/>
          </a:xfrm>
          <a:prstGeom prst="rect">
            <a:avLst/>
          </a:prstGeom>
        </p:spPr>
        <p:txBody>
          <a:bodyPr anchorCtr="0" anchor="t" bIns="91425" lIns="91425" spcFirstLastPara="1" rIns="91425" wrap="square" tIns="91425">
            <a:normAutofit fontScale="62500" lnSpcReduction="20000"/>
          </a:bodyPr>
          <a:lstStyle/>
          <a:p>
            <a:pPr indent="-300037" lvl="0" marL="457200" rtl="0" algn="just">
              <a:spcBef>
                <a:spcPts val="0"/>
              </a:spcBef>
              <a:spcAft>
                <a:spcPts val="0"/>
              </a:spcAft>
              <a:buSzPct val="100000"/>
              <a:buChar char="❏"/>
            </a:pPr>
            <a:r>
              <a:rPr lang="en"/>
              <a:t>Model Focus: In-depth analysis of the input-output subsystem's computational operations, allowing for the exploration of numerous variables affecting the performance of subsystem devices.</a:t>
            </a:r>
            <a:endParaRPr/>
          </a:p>
          <a:p>
            <a:pPr indent="-300037" lvl="0" marL="457200" rtl="0" algn="just">
              <a:spcBef>
                <a:spcPts val="0"/>
              </a:spcBef>
              <a:spcAft>
                <a:spcPts val="0"/>
              </a:spcAft>
              <a:buSzPct val="100000"/>
              <a:buChar char="❏"/>
            </a:pPr>
            <a:r>
              <a:rPr lang="en"/>
              <a:t>Simulation Environment: Created in NetBeans 8.1 using Java, this environment makes use of a variety of initial data, such as CPU speed, number of I/O operations, processor instructions, and character volume of input/output.</a:t>
            </a:r>
            <a:endParaRPr/>
          </a:p>
          <a:p>
            <a:pPr indent="-300037" lvl="0" marL="457200" rtl="0" algn="just">
              <a:spcBef>
                <a:spcPts val="0"/>
              </a:spcBef>
              <a:spcAft>
                <a:spcPts val="0"/>
              </a:spcAft>
              <a:buSzPct val="100000"/>
              <a:buChar char="❏"/>
            </a:pPr>
            <a:r>
              <a:rPr lang="en"/>
              <a:t>Operational Modes: The model can track the stages of input-output command execution by operating in either "Continuous" or "Cycle by Cycle" mode. Types of operation include input/output, only input, and no input at all. These modes impact the use of the keyboard and display systems.</a:t>
            </a:r>
            <a:endParaRPr/>
          </a:p>
          <a:p>
            <a:pPr indent="-300037" lvl="0" marL="457200" rtl="0" algn="just">
              <a:spcBef>
                <a:spcPts val="0"/>
              </a:spcBef>
              <a:spcAft>
                <a:spcPts val="0"/>
              </a:spcAft>
              <a:buSzPct val="100000"/>
              <a:buChar char="❏"/>
            </a:pPr>
            <a:r>
              <a:rPr lang="en"/>
              <a:t>Simulation Termination: The simulation program ends after a predetermined number of instructions have been completed. The results are displayed using time diagrams and numerical values, highlighting the average occupancy rate and main device operation times.</a:t>
            </a:r>
            <a:endParaRPr/>
          </a:p>
          <a:p>
            <a:pPr indent="-300037" lvl="0" marL="457200" rtl="0" algn="just">
              <a:spcBef>
                <a:spcPts val="0"/>
              </a:spcBef>
              <a:spcAft>
                <a:spcPts val="0"/>
              </a:spcAft>
              <a:buSzPct val="100000"/>
              <a:buChar char="❏"/>
            </a:pPr>
            <a:r>
              <a:rPr lang="en"/>
              <a:t>Study Focus: primarily looks at the common I/O subsystem of contemporary computers, showing outcomes and quantifying modeling errors within reasonable bounds for teaching purposes.</a:t>
            </a:r>
            <a:endParaRPr/>
          </a:p>
          <a:p>
            <a:pPr indent="-300037" lvl="0" marL="457200" rtl="0" algn="just">
              <a:spcBef>
                <a:spcPts val="0"/>
              </a:spcBef>
              <a:spcAft>
                <a:spcPts val="0"/>
              </a:spcAft>
              <a:buSzPct val="100000"/>
              <a:buChar char="❏"/>
            </a:pPr>
            <a:r>
              <a:rPr lang="en"/>
              <a:t>Second Model Focus: Examines how the random access memory (RAM) external memory subsystem operates in direct memory access (DMA) mode, addressing single and multi-program modes with given device and task parameters.</a:t>
            </a:r>
            <a:endParaRPr/>
          </a:p>
          <a:p>
            <a:pPr indent="-300037" lvl="0" marL="457200" rtl="0" algn="just">
              <a:spcBef>
                <a:spcPts val="0"/>
              </a:spcBef>
              <a:spcAft>
                <a:spcPts val="0"/>
              </a:spcAft>
              <a:buSzPct val="100000"/>
              <a:buChar char="❏"/>
            </a:pPr>
            <a:r>
              <a:rPr lang="en"/>
              <a:t>Specifications of the Device and Task: involves information specific to a given task, such as the number of HDDs used for storage, the type of operation (read or write), the length of the file and record, processor speed, bus and bridge capacities, RAM, and external memory size.</a:t>
            </a:r>
            <a:endParaRPr/>
          </a:p>
          <a:p>
            <a:pPr indent="-300037" lvl="0" marL="457200" rtl="0" algn="just">
              <a:spcBef>
                <a:spcPts val="0"/>
              </a:spcBef>
              <a:spcAft>
                <a:spcPts val="0"/>
              </a:spcAft>
              <a:buSzPct val="100000"/>
              <a:buChar char="❏"/>
            </a:pPr>
            <a:r>
              <a:rPr lang="en"/>
              <a:t>Simulation Outputs: Through a series of processor operations and file access commands, the simulation illustrates the time characteristics of service tasks, such as the total program execution time, graphics, and device processing ratio.</a:t>
            </a:r>
            <a:endParaRPr/>
          </a:p>
          <a:p>
            <a:pPr indent="0" lvl="0" marL="457200" rtl="0" algn="just">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90" name="Google Shape;90;p19"/>
          <p:cNvSpPr txBox="1"/>
          <p:nvPr>
            <p:ph idx="1" type="body"/>
          </p:nvPr>
        </p:nvSpPr>
        <p:spPr>
          <a:xfrm>
            <a:off x="311700" y="1017725"/>
            <a:ext cx="4260300" cy="4023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Here is a</a:t>
            </a:r>
            <a:r>
              <a:rPr lang="en"/>
              <a:t>n example of the screen form of the simulation results: </a:t>
            </a:r>
            <a:endParaRPr/>
          </a:p>
          <a:p>
            <a:pPr indent="0" lvl="0" marL="0" rtl="0" algn="just">
              <a:spcBef>
                <a:spcPts val="1200"/>
              </a:spcBef>
              <a:spcAft>
                <a:spcPts val="0"/>
              </a:spcAft>
              <a:buNone/>
            </a:pPr>
            <a:r>
              <a:rPr lang="en"/>
              <a:t>Execution Time: CPU - 162s (52%), Video Card - 100s (32%), Keyboard - 50s (16%). </a:t>
            </a:r>
            <a:endParaRPr/>
          </a:p>
          <a:p>
            <a:pPr indent="0" lvl="0" marL="0" rtl="0" algn="just">
              <a:spcBef>
                <a:spcPts val="1200"/>
              </a:spcBef>
              <a:spcAft>
                <a:spcPts val="0"/>
              </a:spcAft>
              <a:buNone/>
            </a:pPr>
            <a:r>
              <a:rPr lang="en"/>
              <a:t>Total Execution time was 312s </a:t>
            </a:r>
            <a:endParaRPr/>
          </a:p>
          <a:p>
            <a:pPr indent="0" lvl="0" marL="0" rtl="0" algn="just">
              <a:spcBef>
                <a:spcPts val="1200"/>
              </a:spcBef>
              <a:spcAft>
                <a:spcPts val="1200"/>
              </a:spcAft>
              <a:buNone/>
            </a:pPr>
            <a:r>
              <a:rPr lang="en"/>
              <a:t>[ s = seconds ]</a:t>
            </a:r>
            <a:endParaRPr/>
          </a:p>
        </p:txBody>
      </p:sp>
      <p:pic>
        <p:nvPicPr>
          <p:cNvPr id="91" name="Google Shape;91;p19"/>
          <p:cNvPicPr preferRelativeResize="0"/>
          <p:nvPr/>
        </p:nvPicPr>
        <p:blipFill>
          <a:blip r:embed="rId3">
            <a:alphaModFix/>
          </a:blip>
          <a:stretch>
            <a:fillRect/>
          </a:stretch>
        </p:blipFill>
        <p:spPr>
          <a:xfrm>
            <a:off x="5032675" y="1017725"/>
            <a:ext cx="3840951" cy="2909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187825" y="452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97" name="Google Shape;97;p20"/>
          <p:cNvPicPr preferRelativeResize="0"/>
          <p:nvPr/>
        </p:nvPicPr>
        <p:blipFill>
          <a:blip r:embed="rId3">
            <a:alphaModFix/>
          </a:blip>
          <a:stretch>
            <a:fillRect/>
          </a:stretch>
        </p:blipFill>
        <p:spPr>
          <a:xfrm>
            <a:off x="276250" y="951575"/>
            <a:ext cx="2717725" cy="2326850"/>
          </a:xfrm>
          <a:prstGeom prst="rect">
            <a:avLst/>
          </a:prstGeom>
          <a:noFill/>
          <a:ln>
            <a:noFill/>
          </a:ln>
        </p:spPr>
      </p:pic>
      <p:pic>
        <p:nvPicPr>
          <p:cNvPr id="98" name="Google Shape;98;p20"/>
          <p:cNvPicPr preferRelativeResize="0"/>
          <p:nvPr/>
        </p:nvPicPr>
        <p:blipFill>
          <a:blip r:embed="rId4">
            <a:alphaModFix/>
          </a:blip>
          <a:stretch>
            <a:fillRect/>
          </a:stretch>
        </p:blipFill>
        <p:spPr>
          <a:xfrm>
            <a:off x="3147813" y="951575"/>
            <a:ext cx="2869701" cy="2326850"/>
          </a:xfrm>
          <a:prstGeom prst="rect">
            <a:avLst/>
          </a:prstGeom>
          <a:noFill/>
          <a:ln>
            <a:noFill/>
          </a:ln>
        </p:spPr>
      </p:pic>
      <p:pic>
        <p:nvPicPr>
          <p:cNvPr id="99" name="Google Shape;99;p20"/>
          <p:cNvPicPr preferRelativeResize="0"/>
          <p:nvPr/>
        </p:nvPicPr>
        <p:blipFill>
          <a:blip r:embed="rId5">
            <a:alphaModFix/>
          </a:blip>
          <a:stretch>
            <a:fillRect/>
          </a:stretch>
        </p:blipFill>
        <p:spPr>
          <a:xfrm>
            <a:off x="6171350" y="951575"/>
            <a:ext cx="2789701" cy="2326850"/>
          </a:xfrm>
          <a:prstGeom prst="rect">
            <a:avLst/>
          </a:prstGeom>
          <a:noFill/>
          <a:ln>
            <a:noFill/>
          </a:ln>
        </p:spPr>
      </p:pic>
      <p:sp>
        <p:nvSpPr>
          <p:cNvPr id="100" name="Google Shape;100;p20"/>
          <p:cNvSpPr txBox="1"/>
          <p:nvPr>
            <p:ph idx="1" type="body"/>
          </p:nvPr>
        </p:nvSpPr>
        <p:spPr>
          <a:xfrm>
            <a:off x="257813" y="3387725"/>
            <a:ext cx="2754600" cy="1653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Above figure shows that when CPU power increases, program execution time decreases.</a:t>
            </a:r>
            <a:endParaRPr/>
          </a:p>
        </p:txBody>
      </p:sp>
      <p:sp>
        <p:nvSpPr>
          <p:cNvPr id="101" name="Google Shape;101;p20"/>
          <p:cNvSpPr txBox="1"/>
          <p:nvPr>
            <p:ph idx="1" type="body"/>
          </p:nvPr>
        </p:nvSpPr>
        <p:spPr>
          <a:xfrm>
            <a:off x="3147813" y="3387725"/>
            <a:ext cx="2754600" cy="1653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
              <a:t>Above figure shows execution time increases with number of I/O operations. Typical CPU takes more time than the video card or keyboard whereas keyboard takes least execution time.</a:t>
            </a:r>
            <a:endParaRPr/>
          </a:p>
        </p:txBody>
      </p:sp>
      <p:sp>
        <p:nvSpPr>
          <p:cNvPr id="102" name="Google Shape;102;p20"/>
          <p:cNvSpPr txBox="1"/>
          <p:nvPr>
            <p:ph idx="1" type="body"/>
          </p:nvPr>
        </p:nvSpPr>
        <p:spPr>
          <a:xfrm>
            <a:off x="6171338" y="3445400"/>
            <a:ext cx="2754600" cy="1653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
              <a:t>Above figure shows execution time increases with number of input symbols. Typical CPU takes more time than the video card or keyboard whereas keyboard takes least execution time.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08" name="Google Shape;108;p21"/>
          <p:cNvSpPr txBox="1"/>
          <p:nvPr>
            <p:ph idx="1" type="body"/>
          </p:nvPr>
        </p:nvSpPr>
        <p:spPr>
          <a:xfrm>
            <a:off x="311700" y="1017725"/>
            <a:ext cx="4260300" cy="4023900"/>
          </a:xfrm>
          <a:prstGeom prst="rect">
            <a:avLst/>
          </a:prstGeom>
        </p:spPr>
        <p:txBody>
          <a:bodyPr anchorCtr="0" anchor="t" bIns="91425" lIns="91425" spcFirstLastPara="1" rIns="91425" wrap="square" tIns="91425">
            <a:normAutofit lnSpcReduction="20000"/>
          </a:bodyPr>
          <a:lstStyle/>
          <a:p>
            <a:pPr indent="-342900" lvl="0" marL="457200" rtl="0" algn="just">
              <a:spcBef>
                <a:spcPts val="0"/>
              </a:spcBef>
              <a:spcAft>
                <a:spcPts val="0"/>
              </a:spcAft>
              <a:buSzPts val="1800"/>
              <a:buChar char="❏"/>
            </a:pPr>
            <a:r>
              <a:rPr lang="en"/>
              <a:t>The model allows you to study the features of the functioning of the subsystem DMA in single-and multiprogram mode. </a:t>
            </a:r>
            <a:endParaRPr/>
          </a:p>
          <a:p>
            <a:pPr indent="-342900" lvl="0" marL="457200" rtl="0" algn="just">
              <a:spcBef>
                <a:spcPts val="0"/>
              </a:spcBef>
              <a:spcAft>
                <a:spcPts val="0"/>
              </a:spcAft>
              <a:buSzPts val="1800"/>
              <a:buChar char="❏"/>
            </a:pPr>
            <a:r>
              <a:rPr lang="en"/>
              <a:t>The initial data for the simulation are the parameters of the subsystem's devices and the tasks (programs) that it serves. </a:t>
            </a:r>
            <a:endParaRPr/>
          </a:p>
          <a:p>
            <a:pPr indent="0" lvl="0" marL="0" rtl="0" algn="just">
              <a:spcBef>
                <a:spcPts val="1200"/>
              </a:spcBef>
              <a:spcAft>
                <a:spcPts val="0"/>
              </a:spcAft>
              <a:buNone/>
            </a:pPr>
            <a:r>
              <a:rPr lang="en"/>
              <a:t>In case of DMA</a:t>
            </a:r>
            <a:endParaRPr/>
          </a:p>
          <a:p>
            <a:pPr indent="0" lvl="0" marL="0" rtl="0" algn="just">
              <a:spcBef>
                <a:spcPts val="1200"/>
              </a:spcBef>
              <a:spcAft>
                <a:spcPts val="0"/>
              </a:spcAft>
              <a:buNone/>
            </a:pPr>
            <a:r>
              <a:rPr lang="en"/>
              <a:t>Total time was about 150ms</a:t>
            </a:r>
            <a:endParaRPr/>
          </a:p>
          <a:p>
            <a:pPr indent="0" lvl="0" marL="0" rtl="0" algn="just">
              <a:spcBef>
                <a:spcPts val="1200"/>
              </a:spcBef>
              <a:spcAft>
                <a:spcPts val="0"/>
              </a:spcAft>
              <a:buNone/>
            </a:pPr>
            <a:r>
              <a:rPr lang="en"/>
              <a:t>Processor’s execution time was 150ms</a:t>
            </a:r>
            <a:endParaRPr/>
          </a:p>
          <a:p>
            <a:pPr indent="0" lvl="0" marL="0" rtl="0" algn="just">
              <a:spcBef>
                <a:spcPts val="1200"/>
              </a:spcBef>
              <a:spcAft>
                <a:spcPts val="1200"/>
              </a:spcAft>
              <a:buNone/>
            </a:pPr>
            <a:r>
              <a:rPr lang="en"/>
              <a:t>HDD’s execution time was about 35ms</a:t>
            </a:r>
            <a:endParaRPr/>
          </a:p>
        </p:txBody>
      </p:sp>
      <p:pic>
        <p:nvPicPr>
          <p:cNvPr id="109" name="Google Shape;109;p21"/>
          <p:cNvPicPr preferRelativeResize="0"/>
          <p:nvPr/>
        </p:nvPicPr>
        <p:blipFill>
          <a:blip r:embed="rId3">
            <a:alphaModFix/>
          </a:blip>
          <a:stretch>
            <a:fillRect/>
          </a:stretch>
        </p:blipFill>
        <p:spPr>
          <a:xfrm>
            <a:off x="4738975" y="1017725"/>
            <a:ext cx="4267200" cy="315279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