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Amatic SC"/>
      <p:regular r:id="rId28"/>
      <p:bold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maticS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13d1e0b0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13d1e0b0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13d1e0b0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13d1e0b0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13d1e0b0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13d1e0b0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13d1e0b0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13d1e0b0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9069eff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9069eff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9069effe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9069effe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0910bf4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0910bf4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0910bf4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0910bf4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cf2e5c9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cf2e5c9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df1c06bc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df1c06bc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0910bf4c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0910bf4c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13d1e0b0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13d1e0b0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9069ef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9069ef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13d1e0b0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13d1e0b0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3d1e0b0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3d1e0b0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13d1e0b0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13d1e0b0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13d1e0b0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13d1e0b0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19900" y="418250"/>
            <a:ext cx="95838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Paper Review on:</a:t>
            </a:r>
            <a:endParaRPr sz="4000"/>
          </a:p>
          <a:p>
            <a:pPr indent="0" lvl="0" marL="0" rtl="0" algn="ctr">
              <a:spcBef>
                <a:spcPts val="0"/>
              </a:spcBef>
              <a:spcAft>
                <a:spcPts val="0"/>
              </a:spcAft>
              <a:buSzPts val="990"/>
              <a:buNone/>
            </a:pPr>
            <a:r>
              <a:rPr lang="en" sz="4000"/>
              <a:t>Modelling Population Growth, Shrinkage and Aging using a Hybrid Simulation Approach: Application to Healthcare </a:t>
            </a:r>
            <a:endParaRPr sz="4000"/>
          </a:p>
          <a:p>
            <a:pPr indent="0" lvl="0" marL="0" rtl="0" algn="ctr">
              <a:spcBef>
                <a:spcPts val="0"/>
              </a:spcBef>
              <a:spcAft>
                <a:spcPts val="0"/>
              </a:spcAft>
              <a:buSzPts val="990"/>
              <a:buNone/>
            </a:pPr>
            <a:r>
              <a:rPr lang="en" sz="2200"/>
              <a:t>Bożena Mielczarek and Jacek Zabawa</a:t>
            </a:r>
            <a:r>
              <a:rPr lang="en" sz="4000"/>
              <a:t>  </a:t>
            </a:r>
            <a:endParaRPr sz="4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Submitted by:</a:t>
            </a:r>
            <a:endParaRPr/>
          </a:p>
          <a:p>
            <a:pPr indent="0" lvl="0" marL="0" rtl="0" algn="ctr">
              <a:spcBef>
                <a:spcPts val="0"/>
              </a:spcBef>
              <a:spcAft>
                <a:spcPts val="0"/>
              </a:spcAft>
              <a:buNone/>
            </a:pPr>
            <a:r>
              <a:rPr lang="en"/>
              <a:t>Tasfia Anika Bushra (23166013)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1.3. Methodology - </a:t>
            </a:r>
            <a:r>
              <a:rPr lang="en"/>
              <a:t>Simulation Experiment - Scenario</a:t>
            </a:r>
            <a:endParaRPr/>
          </a:p>
        </p:txBody>
      </p:sp>
      <p:sp>
        <p:nvSpPr>
          <p:cNvPr id="121" name="Google Shape;121;p22"/>
          <p:cNvSpPr txBox="1"/>
          <p:nvPr>
            <p:ph idx="1" type="body"/>
          </p:nvPr>
        </p:nvSpPr>
        <p:spPr>
          <a:xfrm>
            <a:off x="158725" y="1410825"/>
            <a:ext cx="8520600" cy="3244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250"/>
              <a:t>The model assumptions for simulation beyond 2015 include:</a:t>
            </a:r>
            <a:endParaRPr sz="1250"/>
          </a:p>
          <a:p>
            <a:pPr indent="-307975" lvl="0" marL="457200" rtl="0" algn="just">
              <a:lnSpc>
                <a:spcPct val="95000"/>
              </a:lnSpc>
              <a:spcBef>
                <a:spcPts val="1200"/>
              </a:spcBef>
              <a:spcAft>
                <a:spcPts val="0"/>
              </a:spcAft>
              <a:buSzPts val="1250"/>
              <a:buChar char="●"/>
            </a:pPr>
            <a:r>
              <a:rPr lang="en" sz="1250"/>
              <a:t>A slight decline in fertility rates for the next few years, followed by a gradual increase. In 2035, an expected 20.0% increase for males and 22.0% for females.</a:t>
            </a:r>
            <a:endParaRPr sz="1250"/>
          </a:p>
          <a:p>
            <a:pPr indent="-307975" lvl="0" marL="457200" rtl="0" algn="just">
              <a:lnSpc>
                <a:spcPct val="95000"/>
              </a:lnSpc>
              <a:spcBef>
                <a:spcPts val="0"/>
              </a:spcBef>
              <a:spcAft>
                <a:spcPts val="0"/>
              </a:spcAft>
              <a:buSzPts val="1250"/>
              <a:buChar char="●"/>
            </a:pPr>
            <a:r>
              <a:rPr lang="en" sz="1250"/>
              <a:t>Gradual increase in death rates from 2015 to 2035, except for middle-aged cohorts (M 40–59 and F 40–59), where a slight decline is anticipated.</a:t>
            </a:r>
            <a:endParaRPr sz="1250"/>
          </a:p>
          <a:p>
            <a:pPr indent="-307975" lvl="0" marL="457200" rtl="0" algn="just">
              <a:lnSpc>
                <a:spcPct val="95000"/>
              </a:lnSpc>
              <a:spcBef>
                <a:spcPts val="0"/>
              </a:spcBef>
              <a:spcAft>
                <a:spcPts val="0"/>
              </a:spcAft>
              <a:buSzPts val="1250"/>
              <a:buChar char="●"/>
            </a:pPr>
            <a:r>
              <a:rPr lang="en" sz="1250"/>
              <a:t>Stable life expectancy differences between Poland and European countries for the next 20 years. In 2035, a woman aged 60 is projected to live an average of 27.75 years, and a man of the same age, 24.27 more years.</a:t>
            </a:r>
            <a:endParaRPr sz="1250"/>
          </a:p>
          <a:p>
            <a:pPr indent="-307975" lvl="0" marL="457200" rtl="0" algn="just">
              <a:lnSpc>
                <a:spcPct val="95000"/>
              </a:lnSpc>
              <a:spcBef>
                <a:spcPts val="0"/>
              </a:spcBef>
              <a:spcAft>
                <a:spcPts val="0"/>
              </a:spcAft>
              <a:buSzPts val="1250"/>
              <a:buChar char="●"/>
            </a:pPr>
            <a:r>
              <a:rPr lang="en" sz="1250"/>
              <a:t>An alignment trend between emigration and immigration, with international and internal net migrations expected to decrease to nearly zero by 2035, reducing the total number of immigrants and emigrants by approximately 20%.</a:t>
            </a:r>
            <a:endParaRPr sz="1250"/>
          </a:p>
          <a:p>
            <a:pPr indent="0" lvl="0" marL="4114800" rtl="0" algn="just">
              <a:lnSpc>
                <a:spcPct val="95000"/>
              </a:lnSpc>
              <a:spcBef>
                <a:spcPts val="1200"/>
              </a:spcBef>
              <a:spcAft>
                <a:spcPts val="1200"/>
              </a:spcAft>
              <a:buNone/>
            </a:pPr>
            <a:r>
              <a:t/>
            </a:r>
            <a:endParaRPr sz="12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Simulation Experiment - Result Analysis</a:t>
            </a:r>
            <a:endParaRPr/>
          </a:p>
        </p:txBody>
      </p:sp>
      <p:sp>
        <p:nvSpPr>
          <p:cNvPr id="127" name="Google Shape;127;p23"/>
          <p:cNvSpPr txBox="1"/>
          <p:nvPr>
            <p:ph idx="1" type="body"/>
          </p:nvPr>
        </p:nvSpPr>
        <p:spPr>
          <a:xfrm>
            <a:off x="158725" y="1093850"/>
            <a:ext cx="8520600" cy="3244500"/>
          </a:xfrm>
          <a:prstGeom prst="rect">
            <a:avLst/>
          </a:prstGeom>
        </p:spPr>
        <p:txBody>
          <a:bodyPr anchorCtr="0" anchor="t" bIns="91425" lIns="91425" spcFirstLastPara="1" rIns="91425" wrap="square" tIns="91425">
            <a:noAutofit/>
          </a:bodyPr>
          <a:lstStyle/>
          <a:p>
            <a:pPr indent="-307975" lvl="0" marL="457200" rtl="0" algn="just">
              <a:lnSpc>
                <a:spcPct val="95000"/>
              </a:lnSpc>
              <a:spcBef>
                <a:spcPts val="0"/>
              </a:spcBef>
              <a:spcAft>
                <a:spcPts val="0"/>
              </a:spcAft>
              <a:buSzPts val="1250"/>
              <a:buChar char="●"/>
            </a:pPr>
            <a:r>
              <a:rPr lang="en" sz="1250"/>
              <a:t>Population forecasts for ten distinct age cohorts (male and female) align with CSO predictions.</a:t>
            </a:r>
            <a:endParaRPr sz="1250"/>
          </a:p>
          <a:p>
            <a:pPr indent="-307975" lvl="0" marL="457200" rtl="0" algn="just">
              <a:lnSpc>
                <a:spcPct val="95000"/>
              </a:lnSpc>
              <a:spcBef>
                <a:spcPts val="0"/>
              </a:spcBef>
              <a:spcAft>
                <a:spcPts val="0"/>
              </a:spcAft>
              <a:buSzPts val="1250"/>
              <a:buChar char="●"/>
            </a:pPr>
            <a:r>
              <a:rPr lang="en" sz="1250"/>
              <a:t>The irreversible aging trend will raise the old-age rate from 18.84% in 2014 to 22.17% in 2035.</a:t>
            </a:r>
            <a:endParaRPr sz="1250"/>
          </a:p>
          <a:p>
            <a:pPr indent="-307975" lvl="0" marL="457200" rtl="0" algn="just">
              <a:lnSpc>
                <a:spcPct val="95000"/>
              </a:lnSpc>
              <a:spcBef>
                <a:spcPts val="0"/>
              </a:spcBef>
              <a:spcAft>
                <a:spcPts val="0"/>
              </a:spcAft>
              <a:buSzPts val="1250"/>
              <a:buChar char="●"/>
            </a:pPr>
            <a:r>
              <a:rPr lang="en" sz="1250"/>
              <a:t>The median age will reach around 50 in 2035, reflecting a significant aging pattern.</a:t>
            </a:r>
            <a:endParaRPr sz="1250"/>
          </a:p>
          <a:p>
            <a:pPr indent="-307975" lvl="0" marL="457200" rtl="0" algn="just">
              <a:lnSpc>
                <a:spcPct val="95000"/>
              </a:lnSpc>
              <a:spcBef>
                <a:spcPts val="0"/>
              </a:spcBef>
              <a:spcAft>
                <a:spcPts val="0"/>
              </a:spcAft>
              <a:buSzPts val="1250"/>
              <a:buChar char="●"/>
            </a:pPr>
            <a:r>
              <a:rPr lang="en" sz="1250"/>
              <a:t>Females are expected to surpass males by over 10%.</a:t>
            </a:r>
            <a:endParaRPr sz="1250"/>
          </a:p>
          <a:p>
            <a:pPr indent="-307975" lvl="0" marL="457200" rtl="0" algn="just">
              <a:lnSpc>
                <a:spcPct val="95000"/>
              </a:lnSpc>
              <a:spcBef>
                <a:spcPts val="0"/>
              </a:spcBef>
              <a:spcAft>
                <a:spcPts val="0"/>
              </a:spcAft>
              <a:buSzPts val="1250"/>
              <a:buChar char="●"/>
            </a:pPr>
            <a:r>
              <a:rPr lang="en" sz="1250"/>
              <a:t>A minor decline in the number of children aged 0–18 is anticipated for 2035 compared to 2014.</a:t>
            </a:r>
            <a:endParaRPr sz="1250"/>
          </a:p>
          <a:p>
            <a:pPr indent="0" lvl="0" marL="4114800" rtl="0" algn="just">
              <a:lnSpc>
                <a:spcPct val="95000"/>
              </a:lnSpc>
              <a:spcBef>
                <a:spcPts val="1200"/>
              </a:spcBef>
              <a:spcAft>
                <a:spcPts val="1200"/>
              </a:spcAft>
              <a:buNone/>
            </a:pPr>
            <a:r>
              <a:t/>
            </a:r>
            <a:endParaRPr sz="1250"/>
          </a:p>
        </p:txBody>
      </p:sp>
      <p:pic>
        <p:nvPicPr>
          <p:cNvPr id="128" name="Google Shape;128;p23"/>
          <p:cNvPicPr preferRelativeResize="0"/>
          <p:nvPr/>
        </p:nvPicPr>
        <p:blipFill>
          <a:blip r:embed="rId3">
            <a:alphaModFix/>
          </a:blip>
          <a:stretch>
            <a:fillRect/>
          </a:stretch>
        </p:blipFill>
        <p:spPr>
          <a:xfrm>
            <a:off x="3238050" y="2976325"/>
            <a:ext cx="2284300" cy="207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Simulation Experiment - Result Analysis</a:t>
            </a:r>
            <a:endParaRPr/>
          </a:p>
        </p:txBody>
      </p:sp>
      <p:sp>
        <p:nvSpPr>
          <p:cNvPr id="134" name="Google Shape;134;p24"/>
          <p:cNvSpPr txBox="1"/>
          <p:nvPr>
            <p:ph idx="1" type="body"/>
          </p:nvPr>
        </p:nvSpPr>
        <p:spPr>
          <a:xfrm>
            <a:off x="158725" y="665375"/>
            <a:ext cx="8520600" cy="2350800"/>
          </a:xfrm>
          <a:prstGeom prst="rect">
            <a:avLst/>
          </a:prstGeom>
        </p:spPr>
        <p:txBody>
          <a:bodyPr anchorCtr="0" anchor="t" bIns="91425" lIns="91425" spcFirstLastPara="1" rIns="91425" wrap="square" tIns="91425">
            <a:noAutofit/>
          </a:bodyPr>
          <a:lstStyle/>
          <a:p>
            <a:pPr indent="-295275" lvl="0" marL="457200" rtl="0" algn="just">
              <a:lnSpc>
                <a:spcPct val="95000"/>
              </a:lnSpc>
              <a:spcBef>
                <a:spcPts val="0"/>
              </a:spcBef>
              <a:spcAft>
                <a:spcPts val="0"/>
              </a:spcAft>
              <a:buSzPts val="1050"/>
              <a:buChar char="●"/>
            </a:pPr>
            <a:r>
              <a:rPr lang="en" sz="1050"/>
              <a:t>Figure on the left and right present selected output generated by the System Dynamics (SD) module and directed to the Discrete Event Simulation (DES) module.</a:t>
            </a:r>
            <a:endParaRPr sz="1050"/>
          </a:p>
          <a:p>
            <a:pPr indent="-295275" lvl="0" marL="457200" rtl="0" algn="just">
              <a:lnSpc>
                <a:spcPct val="95000"/>
              </a:lnSpc>
              <a:spcBef>
                <a:spcPts val="0"/>
              </a:spcBef>
              <a:spcAft>
                <a:spcPts val="0"/>
              </a:spcAft>
              <a:buSzPts val="1050"/>
              <a:buChar char="●"/>
            </a:pPr>
            <a:r>
              <a:rPr lang="en" sz="1050"/>
              <a:t>The upper line in these figures represents the stock level for the total count of females aged 60 and over, spanning the years 2014 to 2016.</a:t>
            </a:r>
            <a:endParaRPr sz="1050"/>
          </a:p>
          <a:p>
            <a:pPr indent="-295275" lvl="0" marL="457200" rtl="0" algn="just">
              <a:lnSpc>
                <a:spcPct val="95000"/>
              </a:lnSpc>
              <a:spcBef>
                <a:spcPts val="0"/>
              </a:spcBef>
              <a:spcAft>
                <a:spcPts val="0"/>
              </a:spcAft>
              <a:buSzPts val="1050"/>
              <a:buChar char="●"/>
            </a:pPr>
            <a:r>
              <a:rPr lang="en" sz="1050"/>
              <a:t>This stock level is translated into a flow of patients arriving at the healthcare system, as shown in the lower line.</a:t>
            </a:r>
            <a:endParaRPr sz="1050"/>
          </a:p>
          <a:p>
            <a:pPr indent="-295275" lvl="0" marL="457200" rtl="0" algn="just">
              <a:lnSpc>
                <a:spcPct val="95000"/>
              </a:lnSpc>
              <a:spcBef>
                <a:spcPts val="0"/>
              </a:spcBef>
              <a:spcAft>
                <a:spcPts val="0"/>
              </a:spcAft>
              <a:buSzPts val="1050"/>
              <a:buChar char="●"/>
            </a:pPr>
            <a:r>
              <a:rPr lang="en" sz="1050"/>
              <a:t>The "blending problem," where individuals become indistinguishable in large populations, is addressed by modeling the discrete volume of healthcare needs specifically for women aged 60 and above in the Wrocław Region.</a:t>
            </a:r>
            <a:endParaRPr sz="1050"/>
          </a:p>
          <a:p>
            <a:pPr indent="-295275" lvl="0" marL="457200" rtl="0" algn="just">
              <a:lnSpc>
                <a:spcPct val="95000"/>
              </a:lnSpc>
              <a:spcBef>
                <a:spcPts val="0"/>
              </a:spcBef>
              <a:spcAft>
                <a:spcPts val="0"/>
              </a:spcAft>
              <a:buSzPts val="1050"/>
              <a:buChar char="●"/>
            </a:pPr>
            <a:r>
              <a:rPr lang="en" sz="1050"/>
              <a:t>These figures showcase the convergence of two perspectives: long-term population evolution projection based on aggregated data (upper line) and the discrete arrival of individuals at the healthcare system (lower line).</a:t>
            </a:r>
            <a:endParaRPr sz="1050"/>
          </a:p>
          <a:p>
            <a:pPr indent="-295275" lvl="0" marL="457200" rtl="0" algn="just">
              <a:lnSpc>
                <a:spcPct val="95000"/>
              </a:lnSpc>
              <a:spcBef>
                <a:spcPts val="0"/>
              </a:spcBef>
              <a:spcAft>
                <a:spcPts val="0"/>
              </a:spcAft>
              <a:buSzPts val="1050"/>
              <a:buChar char="●"/>
            </a:pPr>
            <a:r>
              <a:rPr lang="en" sz="1050"/>
              <a:t>The approach provides flexibility in modeling the arrival process, enabling versatile analysis of healthcare demand.</a:t>
            </a:r>
            <a:endParaRPr sz="1050"/>
          </a:p>
          <a:p>
            <a:pPr indent="-295275" lvl="0" marL="457200" rtl="0" algn="just">
              <a:lnSpc>
                <a:spcPct val="95000"/>
              </a:lnSpc>
              <a:spcBef>
                <a:spcPts val="0"/>
              </a:spcBef>
              <a:spcAft>
                <a:spcPts val="0"/>
              </a:spcAft>
              <a:buSzPts val="1050"/>
              <a:buChar char="●"/>
            </a:pPr>
            <a:r>
              <a:rPr lang="en" sz="1050"/>
              <a:t>The figure on the left focuses on the number of female patients aged 60 and over arriving at healthcare units, utilizing daily sampling.</a:t>
            </a:r>
            <a:endParaRPr sz="1050"/>
          </a:p>
          <a:p>
            <a:pPr indent="-295275" lvl="0" marL="457200" rtl="0" algn="just">
              <a:lnSpc>
                <a:spcPct val="95000"/>
              </a:lnSpc>
              <a:spcBef>
                <a:spcPts val="0"/>
              </a:spcBef>
              <a:spcAft>
                <a:spcPts val="0"/>
              </a:spcAft>
              <a:buSzPts val="1050"/>
              <a:buChar char="●"/>
            </a:pPr>
            <a:r>
              <a:rPr lang="en" sz="1050"/>
              <a:t>The figure on the right focuses on the same demographic but employs a weekly sampling approach, demonstrating the system's modeling adaptability.</a:t>
            </a:r>
            <a:endParaRPr sz="1050"/>
          </a:p>
          <a:p>
            <a:pPr indent="0" lvl="0" marL="4114800" rtl="0" algn="just">
              <a:lnSpc>
                <a:spcPct val="95000"/>
              </a:lnSpc>
              <a:spcBef>
                <a:spcPts val="1200"/>
              </a:spcBef>
              <a:spcAft>
                <a:spcPts val="1200"/>
              </a:spcAft>
              <a:buNone/>
            </a:pPr>
            <a:r>
              <a:t/>
            </a:r>
            <a:endParaRPr sz="1050"/>
          </a:p>
        </p:txBody>
      </p:sp>
      <p:pic>
        <p:nvPicPr>
          <p:cNvPr id="135" name="Google Shape;135;p24"/>
          <p:cNvPicPr preferRelativeResize="0"/>
          <p:nvPr/>
        </p:nvPicPr>
        <p:blipFill>
          <a:blip r:embed="rId3">
            <a:alphaModFix/>
          </a:blip>
          <a:stretch>
            <a:fillRect/>
          </a:stretch>
        </p:blipFill>
        <p:spPr>
          <a:xfrm>
            <a:off x="1346300" y="3558975"/>
            <a:ext cx="2070575" cy="1439475"/>
          </a:xfrm>
          <a:prstGeom prst="rect">
            <a:avLst/>
          </a:prstGeom>
          <a:noFill/>
          <a:ln>
            <a:noFill/>
          </a:ln>
        </p:spPr>
      </p:pic>
      <p:pic>
        <p:nvPicPr>
          <p:cNvPr id="136" name="Google Shape;136;p24"/>
          <p:cNvPicPr preferRelativeResize="0"/>
          <p:nvPr/>
        </p:nvPicPr>
        <p:blipFill>
          <a:blip r:embed="rId4">
            <a:alphaModFix/>
          </a:blip>
          <a:stretch>
            <a:fillRect/>
          </a:stretch>
        </p:blipFill>
        <p:spPr>
          <a:xfrm>
            <a:off x="5478525" y="3517146"/>
            <a:ext cx="2086179" cy="143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46425" y="22192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1.4. </a:t>
            </a:r>
            <a:r>
              <a:rPr lang="en"/>
              <a:t>Conclusion</a:t>
            </a:r>
            <a:endParaRPr/>
          </a:p>
        </p:txBody>
      </p:sp>
      <p:sp>
        <p:nvSpPr>
          <p:cNvPr id="142" name="Google Shape;142;p25"/>
          <p:cNvSpPr txBox="1"/>
          <p:nvPr>
            <p:ph idx="1" type="body"/>
          </p:nvPr>
        </p:nvSpPr>
        <p:spPr>
          <a:xfrm>
            <a:off x="106500" y="1148375"/>
            <a:ext cx="8520600" cy="2350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050"/>
              <a:t>The future work in this area can focus on the following aspects:</a:t>
            </a:r>
            <a:endParaRPr sz="1050"/>
          </a:p>
          <a:p>
            <a:pPr indent="-295275" lvl="0" marL="457200" rtl="0" algn="just">
              <a:lnSpc>
                <a:spcPct val="95000"/>
              </a:lnSpc>
              <a:spcBef>
                <a:spcPts val="1200"/>
              </a:spcBef>
              <a:spcAft>
                <a:spcPts val="0"/>
              </a:spcAft>
              <a:buSzPts val="1050"/>
              <a:buChar char="●"/>
            </a:pPr>
            <a:r>
              <a:rPr lang="en" sz="1050"/>
              <a:t>Enhancing the Aging Chain Population Model</a:t>
            </a:r>
            <a:endParaRPr sz="1050"/>
          </a:p>
          <a:p>
            <a:pPr indent="-295275" lvl="0" marL="457200" rtl="0" algn="just">
              <a:lnSpc>
                <a:spcPct val="95000"/>
              </a:lnSpc>
              <a:spcBef>
                <a:spcPts val="0"/>
              </a:spcBef>
              <a:spcAft>
                <a:spcPts val="0"/>
              </a:spcAft>
              <a:buSzPts val="1050"/>
              <a:buChar char="●"/>
            </a:pPr>
            <a:r>
              <a:rPr lang="en" sz="1050"/>
              <a:t>Modeling Morbidity Trends and Uncertainty</a:t>
            </a:r>
            <a:endParaRPr sz="1050"/>
          </a:p>
          <a:p>
            <a:pPr indent="-295275" lvl="0" marL="457200" rtl="0" algn="just">
              <a:lnSpc>
                <a:spcPct val="95000"/>
              </a:lnSpc>
              <a:spcBef>
                <a:spcPts val="0"/>
              </a:spcBef>
              <a:spcAft>
                <a:spcPts val="0"/>
              </a:spcAft>
              <a:buSzPts val="1050"/>
              <a:buChar char="●"/>
            </a:pPr>
            <a:r>
              <a:rPr lang="en" sz="1050"/>
              <a:t>Incorporating External Factors: Explore the inclusion of external influences in the model, such as economic growth, educational development, etc. </a:t>
            </a:r>
            <a:endParaRPr sz="1050"/>
          </a:p>
          <a:p>
            <a:pPr indent="-295275" lvl="0" marL="457200" rtl="0" algn="just">
              <a:lnSpc>
                <a:spcPct val="95000"/>
              </a:lnSpc>
              <a:spcBef>
                <a:spcPts val="0"/>
              </a:spcBef>
              <a:spcAft>
                <a:spcPts val="0"/>
              </a:spcAft>
              <a:buSzPts val="1050"/>
              <a:buChar char="●"/>
            </a:pPr>
            <a:r>
              <a:rPr lang="en" sz="1050"/>
              <a:t>Solving Technical Challenges: Address technical challenges related to integrating modules driven by different simulation paradigms, focusing on optimizing simulation run times, etc.</a:t>
            </a:r>
            <a:endParaRPr sz="1050"/>
          </a:p>
          <a:p>
            <a:pPr indent="-295275" lvl="0" marL="457200" rtl="0" algn="just">
              <a:lnSpc>
                <a:spcPct val="95000"/>
              </a:lnSpc>
              <a:spcBef>
                <a:spcPts val="0"/>
              </a:spcBef>
              <a:spcAft>
                <a:spcPts val="0"/>
              </a:spcAft>
              <a:buSzPts val="1050"/>
              <a:buChar char="●"/>
            </a:pPr>
            <a:r>
              <a:rPr lang="en" sz="1050"/>
              <a:t>Further Comprehensive Studies: Expand the scope of research to conduct more comprehensive studies in this field. </a:t>
            </a:r>
            <a:endParaRPr sz="1050"/>
          </a:p>
          <a:p>
            <a:pPr indent="0" lvl="0" marL="0" rtl="0" algn="just">
              <a:lnSpc>
                <a:spcPct val="95000"/>
              </a:lnSpc>
              <a:spcBef>
                <a:spcPts val="1200"/>
              </a:spcBef>
              <a:spcAft>
                <a:spcPts val="0"/>
              </a:spcAft>
              <a:buNone/>
            </a:pPr>
            <a:r>
              <a:rPr lang="en" sz="1050"/>
              <a:t>In conclusion, the integration of System Dynamics and Discrete Event Simulation shows promise, and future research can build upon this foundation to enhance our understanding of how changing demographics impact healthcare demand and resource allocation.</a:t>
            </a:r>
            <a:endParaRPr sz="1050"/>
          </a:p>
          <a:p>
            <a:pPr indent="0" lvl="0" marL="4114800" rtl="0" algn="just">
              <a:lnSpc>
                <a:spcPct val="95000"/>
              </a:lnSpc>
              <a:spcBef>
                <a:spcPts val="1200"/>
              </a:spcBef>
              <a:spcAft>
                <a:spcPts val="1200"/>
              </a:spcAft>
              <a:buNone/>
            </a:pPr>
            <a:r>
              <a:t/>
            </a:r>
            <a:endParaRPr sz="10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46425" y="22192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2. Limitations</a:t>
            </a:r>
            <a:endParaRPr/>
          </a:p>
        </p:txBody>
      </p:sp>
      <p:sp>
        <p:nvSpPr>
          <p:cNvPr id="148" name="Google Shape;148;p26"/>
          <p:cNvSpPr txBox="1"/>
          <p:nvPr>
            <p:ph idx="1" type="body"/>
          </p:nvPr>
        </p:nvSpPr>
        <p:spPr>
          <a:xfrm>
            <a:off x="106500" y="1148375"/>
            <a:ext cx="8520600" cy="2730600"/>
          </a:xfrm>
          <a:prstGeom prst="rect">
            <a:avLst/>
          </a:prstGeom>
        </p:spPr>
        <p:txBody>
          <a:bodyPr anchorCtr="0" anchor="t" bIns="91425" lIns="91425" spcFirstLastPara="1" rIns="91425" wrap="square" tIns="91425">
            <a:noAutofit/>
          </a:bodyPr>
          <a:lstStyle/>
          <a:p>
            <a:pPr indent="-320675" lvl="0" marL="457200" rtl="0" algn="just">
              <a:lnSpc>
                <a:spcPct val="95000"/>
              </a:lnSpc>
              <a:spcBef>
                <a:spcPts val="0"/>
              </a:spcBef>
              <a:spcAft>
                <a:spcPts val="0"/>
              </a:spcAft>
              <a:buSzPts val="1450"/>
              <a:buChar char="●"/>
            </a:pPr>
            <a:r>
              <a:rPr b="1" lang="en" sz="1450"/>
              <a:t>Technical Constraints:</a:t>
            </a:r>
            <a:r>
              <a:rPr lang="en" sz="1450"/>
              <a:t> A 25-minute duration for a single simulation run poses challenges, especially for stochastic simulations that need multiple replications. This constraint limits the study's scope and efficiency.</a:t>
            </a:r>
            <a:endParaRPr sz="1450"/>
          </a:p>
          <a:p>
            <a:pPr indent="0" lvl="0" marL="0" rtl="0" algn="just">
              <a:lnSpc>
                <a:spcPct val="95000"/>
              </a:lnSpc>
              <a:spcBef>
                <a:spcPts val="1200"/>
              </a:spcBef>
              <a:spcAft>
                <a:spcPts val="0"/>
              </a:spcAft>
              <a:buNone/>
            </a:pPr>
            <a:r>
              <a:t/>
            </a:r>
            <a:endParaRPr sz="1450"/>
          </a:p>
          <a:p>
            <a:pPr indent="-320675" lvl="0" marL="457200" rtl="0" algn="just">
              <a:lnSpc>
                <a:spcPct val="95000"/>
              </a:lnSpc>
              <a:spcBef>
                <a:spcPts val="1200"/>
              </a:spcBef>
              <a:spcAft>
                <a:spcPts val="0"/>
              </a:spcAft>
              <a:buSzPts val="1450"/>
              <a:buChar char="●"/>
            </a:pPr>
            <a:r>
              <a:rPr b="1" lang="en" sz="1450"/>
              <a:t>Incomplete Model Calibration:</a:t>
            </a:r>
            <a:r>
              <a:rPr lang="en" sz="1450"/>
              <a:t> Despite precise total population simulation, specific cohorts require additional calibration, introducing uncertainty and potentially affecting the model's accuracy. Further refinement of the aging chain population model is needed for a fully calibrated simulation.</a:t>
            </a:r>
            <a:endParaRPr sz="1450"/>
          </a:p>
          <a:p>
            <a:pPr indent="0" lvl="0" marL="4114800" rtl="0" algn="just">
              <a:lnSpc>
                <a:spcPct val="95000"/>
              </a:lnSpc>
              <a:spcBef>
                <a:spcPts val="1200"/>
              </a:spcBef>
              <a:spcAft>
                <a:spcPts val="1200"/>
              </a:spcAft>
              <a:buNone/>
            </a:pPr>
            <a:r>
              <a:t/>
            </a:r>
            <a:endParaRPr sz="14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46425" y="22192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2.1. First Limitation/Critique</a:t>
            </a:r>
            <a:endParaRPr/>
          </a:p>
        </p:txBody>
      </p:sp>
      <p:sp>
        <p:nvSpPr>
          <p:cNvPr id="154" name="Google Shape;154;p27"/>
          <p:cNvSpPr txBox="1"/>
          <p:nvPr>
            <p:ph idx="1" type="body"/>
          </p:nvPr>
        </p:nvSpPr>
        <p:spPr>
          <a:xfrm>
            <a:off x="106500" y="1148375"/>
            <a:ext cx="8520600" cy="2350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750"/>
              <a:t>Technical Constraints:</a:t>
            </a:r>
            <a:r>
              <a:rPr lang="en" sz="1750"/>
              <a:t> </a:t>
            </a:r>
            <a:endParaRPr sz="1750"/>
          </a:p>
          <a:p>
            <a:pPr indent="0" lvl="0" marL="4114800" rtl="0" algn="just">
              <a:lnSpc>
                <a:spcPct val="95000"/>
              </a:lnSpc>
              <a:spcBef>
                <a:spcPts val="1200"/>
              </a:spcBef>
              <a:spcAft>
                <a:spcPts val="0"/>
              </a:spcAft>
              <a:buNone/>
            </a:pPr>
            <a:r>
              <a:t/>
            </a:r>
            <a:endParaRPr sz="1350"/>
          </a:p>
          <a:p>
            <a:pPr indent="-314325" lvl="0" marL="457200" rtl="0" algn="just">
              <a:lnSpc>
                <a:spcPct val="95000"/>
              </a:lnSpc>
              <a:spcBef>
                <a:spcPts val="1200"/>
              </a:spcBef>
              <a:spcAft>
                <a:spcPts val="0"/>
              </a:spcAft>
              <a:buSzPts val="1350"/>
              <a:buChar char="●"/>
            </a:pPr>
            <a:r>
              <a:rPr lang="en"/>
              <a:t>Prolonged time frame: Approximately 25 minutes per simulation run.</a:t>
            </a:r>
            <a:endParaRPr/>
          </a:p>
          <a:p>
            <a:pPr indent="-314325" lvl="0" marL="457200" rtl="0" algn="just">
              <a:lnSpc>
                <a:spcPct val="95000"/>
              </a:lnSpc>
              <a:spcBef>
                <a:spcPts val="0"/>
              </a:spcBef>
              <a:spcAft>
                <a:spcPts val="0"/>
              </a:spcAft>
              <a:buSzPts val="1350"/>
              <a:buChar char="●"/>
            </a:pPr>
            <a:r>
              <a:rPr lang="en"/>
              <a:t>Significant technical hurdle, especially for stochastic simulations requiring multiple replications.</a:t>
            </a:r>
            <a:endParaRPr/>
          </a:p>
          <a:p>
            <a:pPr indent="-314325" lvl="0" marL="457200" rtl="0" algn="just">
              <a:lnSpc>
                <a:spcPct val="95000"/>
              </a:lnSpc>
              <a:spcBef>
                <a:spcPts val="0"/>
              </a:spcBef>
              <a:spcAft>
                <a:spcPts val="0"/>
              </a:spcAft>
              <a:buSzPts val="1350"/>
              <a:buChar char="●"/>
            </a:pPr>
            <a:r>
              <a:rPr lang="en"/>
              <a:t>Limits expeditious execution, posing challenges in computational resources and time management.</a:t>
            </a:r>
            <a:endParaRPr/>
          </a:p>
          <a:p>
            <a:pPr indent="-314325" lvl="0" marL="457200" rtl="0" algn="just">
              <a:lnSpc>
                <a:spcPct val="95000"/>
              </a:lnSpc>
              <a:spcBef>
                <a:spcPts val="0"/>
              </a:spcBef>
              <a:spcAft>
                <a:spcPts val="0"/>
              </a:spcAft>
              <a:buSzPts val="1350"/>
              <a:buChar char="●"/>
            </a:pPr>
            <a:r>
              <a:rPr lang="en"/>
              <a:t>Impedes the exploration of diverse scenarios, diminishing study thoroughness and comprehensiveness.</a:t>
            </a:r>
            <a:endParaRPr sz="1200">
              <a:solidFill>
                <a:srgbClr val="374151"/>
              </a:solidFill>
              <a:highlight>
                <a:srgbClr val="F7F7F8"/>
              </a:highlight>
            </a:endParaRPr>
          </a:p>
          <a:p>
            <a:pPr indent="0" lvl="0" marL="4114800" rtl="0" algn="just">
              <a:lnSpc>
                <a:spcPct val="95000"/>
              </a:lnSpc>
              <a:spcBef>
                <a:spcPts val="1200"/>
              </a:spcBef>
              <a:spcAft>
                <a:spcPts val="0"/>
              </a:spcAft>
              <a:buNone/>
            </a:pPr>
            <a:r>
              <a:t/>
            </a:r>
            <a:endParaRPr sz="1050"/>
          </a:p>
          <a:p>
            <a:pPr indent="0" lvl="0" marL="4114800" rtl="0" algn="just">
              <a:lnSpc>
                <a:spcPct val="95000"/>
              </a:lnSpc>
              <a:spcBef>
                <a:spcPts val="1200"/>
              </a:spcBef>
              <a:spcAft>
                <a:spcPts val="1200"/>
              </a:spcAft>
              <a:buNone/>
            </a:pPr>
            <a:r>
              <a:t/>
            </a:r>
            <a:endParaRPr sz="10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46425" y="22192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2.2. Second Limitation/Critique</a:t>
            </a:r>
            <a:endParaRPr/>
          </a:p>
        </p:txBody>
      </p:sp>
      <p:sp>
        <p:nvSpPr>
          <p:cNvPr id="160" name="Google Shape;160;p28"/>
          <p:cNvSpPr txBox="1"/>
          <p:nvPr>
            <p:ph idx="1" type="body"/>
          </p:nvPr>
        </p:nvSpPr>
        <p:spPr>
          <a:xfrm>
            <a:off x="0" y="906825"/>
            <a:ext cx="8520600" cy="2350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750"/>
              <a:t>Incomplete Model Calibration</a:t>
            </a:r>
            <a:r>
              <a:rPr b="1" lang="en" sz="1750"/>
              <a:t>:</a:t>
            </a:r>
            <a:r>
              <a:rPr lang="en" sz="1750"/>
              <a:t> </a:t>
            </a:r>
            <a:endParaRPr sz="1750"/>
          </a:p>
          <a:p>
            <a:pPr indent="0" lvl="0" marL="4114800" rtl="0" algn="just">
              <a:lnSpc>
                <a:spcPct val="95000"/>
              </a:lnSpc>
              <a:spcBef>
                <a:spcPts val="1200"/>
              </a:spcBef>
              <a:spcAft>
                <a:spcPts val="0"/>
              </a:spcAft>
              <a:buNone/>
            </a:pPr>
            <a:r>
              <a:t/>
            </a:r>
            <a:endParaRPr sz="1750"/>
          </a:p>
          <a:p>
            <a:pPr indent="-339725" lvl="0" marL="457200" rtl="0" algn="just">
              <a:lnSpc>
                <a:spcPct val="95000"/>
              </a:lnSpc>
              <a:spcBef>
                <a:spcPts val="1200"/>
              </a:spcBef>
              <a:spcAft>
                <a:spcPts val="0"/>
              </a:spcAft>
              <a:buSzPts val="1750"/>
              <a:buChar char="●"/>
            </a:pPr>
            <a:r>
              <a:rPr lang="en"/>
              <a:t>Cohort Calibration Limitation:</a:t>
            </a:r>
            <a:endParaRPr/>
          </a:p>
          <a:p>
            <a:pPr indent="-339725" lvl="0" marL="1028700" rtl="0" algn="just">
              <a:lnSpc>
                <a:spcPct val="95000"/>
              </a:lnSpc>
              <a:spcBef>
                <a:spcPts val="0"/>
              </a:spcBef>
              <a:spcAft>
                <a:spcPts val="0"/>
              </a:spcAft>
              <a:buSzPts val="1750"/>
              <a:buChar char="●"/>
            </a:pPr>
            <a:r>
              <a:rPr lang="en"/>
              <a:t>Incomplete calibration of specific cohorts.</a:t>
            </a:r>
            <a:endParaRPr/>
          </a:p>
          <a:p>
            <a:pPr indent="-339725" lvl="0" marL="1028700" rtl="0" algn="just">
              <a:lnSpc>
                <a:spcPct val="95000"/>
              </a:lnSpc>
              <a:spcBef>
                <a:spcPts val="0"/>
              </a:spcBef>
              <a:spcAft>
                <a:spcPts val="0"/>
              </a:spcAft>
              <a:buSzPts val="1750"/>
              <a:buChar char="●"/>
            </a:pPr>
            <a:r>
              <a:rPr lang="en"/>
              <a:t>Implies imprecise representation of certain demographic segments.</a:t>
            </a:r>
            <a:endParaRPr/>
          </a:p>
          <a:p>
            <a:pPr indent="-339725" lvl="0" marL="1028700" rtl="0" algn="just">
              <a:lnSpc>
                <a:spcPct val="95000"/>
              </a:lnSpc>
              <a:spcBef>
                <a:spcPts val="0"/>
              </a:spcBef>
              <a:spcAft>
                <a:spcPts val="0"/>
              </a:spcAft>
              <a:buSzPts val="1750"/>
              <a:buChar char="●"/>
            </a:pPr>
            <a:r>
              <a:rPr lang="en"/>
              <a:t>Introduces uncertainty in model accuracy.</a:t>
            </a:r>
            <a:endParaRPr/>
          </a:p>
          <a:p>
            <a:pPr indent="0" lvl="0" marL="4114800" rtl="0" algn="just">
              <a:lnSpc>
                <a:spcPct val="95000"/>
              </a:lnSpc>
              <a:spcBef>
                <a:spcPts val="1200"/>
              </a:spcBef>
              <a:spcAft>
                <a:spcPts val="0"/>
              </a:spcAft>
              <a:buNone/>
            </a:pPr>
            <a:r>
              <a:t/>
            </a:r>
            <a:endParaRPr/>
          </a:p>
          <a:p>
            <a:pPr indent="-339725" lvl="0" marL="457200" rtl="0" algn="just">
              <a:lnSpc>
                <a:spcPct val="95000"/>
              </a:lnSpc>
              <a:spcBef>
                <a:spcPts val="1200"/>
              </a:spcBef>
              <a:spcAft>
                <a:spcPts val="0"/>
              </a:spcAft>
              <a:buSzPts val="1750"/>
              <a:buChar char="●"/>
            </a:pPr>
            <a:r>
              <a:rPr lang="en"/>
              <a:t>Crucial Need for Refinement:</a:t>
            </a:r>
            <a:endParaRPr/>
          </a:p>
          <a:p>
            <a:pPr indent="-339725" lvl="0" marL="1028700" rtl="0" algn="just">
              <a:lnSpc>
                <a:spcPct val="95000"/>
              </a:lnSpc>
              <a:spcBef>
                <a:spcPts val="0"/>
              </a:spcBef>
              <a:spcAft>
                <a:spcPts val="0"/>
              </a:spcAft>
              <a:buSzPts val="1750"/>
              <a:buChar char="●"/>
            </a:pPr>
            <a:r>
              <a:rPr lang="en"/>
              <a:t>Additional refinement and testing of aging chain population model needed.</a:t>
            </a:r>
            <a:endParaRPr/>
          </a:p>
          <a:p>
            <a:pPr indent="-339725" lvl="0" marL="1028700" rtl="0" algn="just">
              <a:lnSpc>
                <a:spcPct val="95000"/>
              </a:lnSpc>
              <a:spcBef>
                <a:spcPts val="0"/>
              </a:spcBef>
              <a:spcAft>
                <a:spcPts val="0"/>
              </a:spcAft>
              <a:buSzPts val="1750"/>
              <a:buChar char="●"/>
            </a:pPr>
            <a:r>
              <a:rPr lang="en"/>
              <a:t>Lack of full calibration poses a risk of imprecise demographic projections.</a:t>
            </a:r>
            <a:endParaRPr/>
          </a:p>
          <a:p>
            <a:pPr indent="0" lvl="0" marL="4114800" rtl="0" algn="just">
              <a:lnSpc>
                <a:spcPct val="95000"/>
              </a:lnSpc>
              <a:spcBef>
                <a:spcPts val="1200"/>
              </a:spcBef>
              <a:spcAft>
                <a:spcPts val="0"/>
              </a:spcAft>
              <a:buNone/>
            </a:pPr>
            <a:r>
              <a:t/>
            </a:r>
            <a:endParaRPr/>
          </a:p>
          <a:p>
            <a:pPr indent="0" lvl="0" marL="4114800" rtl="0" algn="just">
              <a:lnSpc>
                <a:spcPct val="95000"/>
              </a:lnSpc>
              <a:spcBef>
                <a:spcPts val="1200"/>
              </a:spcBef>
              <a:spcAft>
                <a:spcPts val="0"/>
              </a:spcAft>
              <a:buNone/>
            </a:pPr>
            <a:r>
              <a:t/>
            </a:r>
            <a:endParaRPr sz="1050"/>
          </a:p>
          <a:p>
            <a:pPr indent="0" lvl="0" marL="4114800" rtl="0" algn="just">
              <a:lnSpc>
                <a:spcPct val="95000"/>
              </a:lnSpc>
              <a:spcBef>
                <a:spcPts val="1200"/>
              </a:spcBef>
              <a:spcAft>
                <a:spcPts val="1200"/>
              </a:spcAft>
              <a:buNone/>
            </a:pPr>
            <a:r>
              <a:t/>
            </a:r>
            <a:endParaRPr sz="10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246425" y="221925"/>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 Synthesis</a:t>
            </a:r>
            <a:endParaRPr/>
          </a:p>
        </p:txBody>
      </p:sp>
      <p:sp>
        <p:nvSpPr>
          <p:cNvPr id="166" name="Google Shape;166;p29"/>
          <p:cNvSpPr txBox="1"/>
          <p:nvPr>
            <p:ph idx="1" type="body"/>
          </p:nvPr>
        </p:nvSpPr>
        <p:spPr>
          <a:xfrm>
            <a:off x="0" y="906825"/>
            <a:ext cx="8520600" cy="2350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750"/>
              <a:t>Future Scope</a:t>
            </a:r>
            <a:endParaRPr b="1" sz="1750"/>
          </a:p>
          <a:p>
            <a:pPr indent="-339725" lvl="0" marL="457200" rtl="0" algn="just">
              <a:lnSpc>
                <a:spcPct val="95000"/>
              </a:lnSpc>
              <a:spcBef>
                <a:spcPts val="1200"/>
              </a:spcBef>
              <a:spcAft>
                <a:spcPts val="0"/>
              </a:spcAft>
              <a:buSzPts val="1750"/>
              <a:buChar char="●"/>
            </a:pPr>
            <a:r>
              <a:rPr b="1" lang="en" sz="1750"/>
              <a:t>Model Enhancement: </a:t>
            </a:r>
            <a:r>
              <a:rPr lang="en" sz="1750"/>
              <a:t>Refine the aging chain population model for precise demographic simulations.</a:t>
            </a:r>
            <a:endParaRPr sz="1750"/>
          </a:p>
          <a:p>
            <a:pPr indent="-339725" lvl="0" marL="457200" rtl="0" algn="just">
              <a:lnSpc>
                <a:spcPct val="95000"/>
              </a:lnSpc>
              <a:spcBef>
                <a:spcPts val="0"/>
              </a:spcBef>
              <a:spcAft>
                <a:spcPts val="0"/>
              </a:spcAft>
              <a:buSzPts val="1750"/>
              <a:buChar char="●"/>
            </a:pPr>
            <a:r>
              <a:rPr b="1" lang="en" sz="1750"/>
              <a:t>Morbidity and Uncertainty: </a:t>
            </a:r>
            <a:r>
              <a:rPr lang="en" sz="1750"/>
              <a:t>Develop robust methods for modeling morbidity trends, addressing uncertainty.</a:t>
            </a:r>
            <a:endParaRPr sz="1750"/>
          </a:p>
          <a:p>
            <a:pPr indent="-339725" lvl="0" marL="457200" rtl="0" algn="just">
              <a:lnSpc>
                <a:spcPct val="95000"/>
              </a:lnSpc>
              <a:spcBef>
                <a:spcPts val="0"/>
              </a:spcBef>
              <a:spcAft>
                <a:spcPts val="0"/>
              </a:spcAft>
              <a:buSzPts val="1750"/>
              <a:buChar char="●"/>
            </a:pPr>
            <a:r>
              <a:rPr b="1" lang="en" sz="1750"/>
              <a:t>Incorporating External Factors: </a:t>
            </a:r>
            <a:r>
              <a:rPr lang="en" sz="1750"/>
              <a:t>Integrate economic growth, education, and socio-economic factors for a more realistic model.</a:t>
            </a:r>
            <a:endParaRPr sz="1750"/>
          </a:p>
          <a:p>
            <a:pPr indent="-339725" lvl="0" marL="457200" rtl="0" algn="just">
              <a:lnSpc>
                <a:spcPct val="95000"/>
              </a:lnSpc>
              <a:spcBef>
                <a:spcPts val="0"/>
              </a:spcBef>
              <a:spcAft>
                <a:spcPts val="0"/>
              </a:spcAft>
              <a:buSzPts val="1750"/>
              <a:buChar char="●"/>
            </a:pPr>
            <a:r>
              <a:rPr b="1" lang="en" sz="1750"/>
              <a:t>Technical Problem-Solving: </a:t>
            </a:r>
            <a:r>
              <a:rPr lang="en" sz="1750"/>
              <a:t>Overcome challenges in integrating diverse simulation modules and optimize run times.</a:t>
            </a:r>
            <a:endParaRPr sz="1750"/>
          </a:p>
          <a:p>
            <a:pPr indent="-339725" lvl="0" marL="457200" rtl="0" algn="just">
              <a:lnSpc>
                <a:spcPct val="95000"/>
              </a:lnSpc>
              <a:spcBef>
                <a:spcPts val="0"/>
              </a:spcBef>
              <a:spcAft>
                <a:spcPts val="0"/>
              </a:spcAft>
              <a:buSzPts val="1750"/>
              <a:buChar char="●"/>
            </a:pPr>
            <a:r>
              <a:rPr b="1" lang="en" sz="1750"/>
              <a:t>Scope Expansion: </a:t>
            </a:r>
            <a:r>
              <a:rPr lang="en" sz="1750"/>
              <a:t>Extend research for a more comprehensive understanding of population dynamics and external influences.</a:t>
            </a:r>
            <a:endParaRPr sz="1750"/>
          </a:p>
          <a:p>
            <a:pPr indent="0" lvl="0" marL="0" rtl="0" algn="just">
              <a:lnSpc>
                <a:spcPct val="95000"/>
              </a:lnSpc>
              <a:spcBef>
                <a:spcPts val="1200"/>
              </a:spcBef>
              <a:spcAft>
                <a:spcPts val="0"/>
              </a:spcAft>
              <a:buNone/>
            </a:pPr>
            <a:r>
              <a:t/>
            </a:r>
            <a:endParaRPr b="1" sz="1750"/>
          </a:p>
          <a:p>
            <a:pPr indent="0" lvl="0" marL="0" rtl="0" algn="just">
              <a:lnSpc>
                <a:spcPct val="95000"/>
              </a:lnSpc>
              <a:spcBef>
                <a:spcPts val="1200"/>
              </a:spcBef>
              <a:spcAft>
                <a:spcPts val="0"/>
              </a:spcAft>
              <a:buNone/>
            </a:pPr>
            <a:r>
              <a:t/>
            </a:r>
            <a:endParaRPr b="1" sz="1750"/>
          </a:p>
          <a:p>
            <a:pPr indent="0" lvl="0" marL="0" rtl="0" algn="just">
              <a:lnSpc>
                <a:spcPct val="95000"/>
              </a:lnSpc>
              <a:spcBef>
                <a:spcPts val="1200"/>
              </a:spcBef>
              <a:spcAft>
                <a:spcPts val="0"/>
              </a:spcAft>
              <a:buNone/>
            </a:pPr>
            <a:r>
              <a:t/>
            </a:r>
            <a:endParaRPr b="1" sz="1750"/>
          </a:p>
          <a:p>
            <a:pPr indent="0" lvl="0" marL="0" rtl="0" algn="just">
              <a:lnSpc>
                <a:spcPct val="95000"/>
              </a:lnSpc>
              <a:spcBef>
                <a:spcPts val="1200"/>
              </a:spcBef>
              <a:spcAft>
                <a:spcPts val="0"/>
              </a:spcAft>
              <a:buNone/>
            </a:pPr>
            <a:r>
              <a:t/>
            </a:r>
            <a:endParaRPr b="1" sz="1750"/>
          </a:p>
          <a:p>
            <a:pPr indent="0" lvl="0" marL="0" rtl="0" algn="just">
              <a:lnSpc>
                <a:spcPct val="95000"/>
              </a:lnSpc>
              <a:spcBef>
                <a:spcPts val="1200"/>
              </a:spcBef>
              <a:spcAft>
                <a:spcPts val="0"/>
              </a:spcAft>
              <a:buNone/>
            </a:pPr>
            <a:r>
              <a:t/>
            </a:r>
            <a:endParaRPr b="1" sz="1750"/>
          </a:p>
          <a:p>
            <a:pPr indent="0" lvl="0" marL="0" rtl="0" algn="just">
              <a:lnSpc>
                <a:spcPct val="95000"/>
              </a:lnSpc>
              <a:spcBef>
                <a:spcPts val="1200"/>
              </a:spcBef>
              <a:spcAft>
                <a:spcPts val="1200"/>
              </a:spcAft>
              <a:buNone/>
            </a:pPr>
            <a:r>
              <a:t/>
            </a:r>
            <a:endParaRPr b="1" sz="17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9580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72" name="Google Shape;172;p30"/>
          <p:cNvSpPr txBox="1"/>
          <p:nvPr>
            <p:ph idx="1" type="body"/>
          </p:nvPr>
        </p:nvSpPr>
        <p:spPr>
          <a:xfrm>
            <a:off x="132625" y="1122275"/>
            <a:ext cx="8520600" cy="2350800"/>
          </a:xfrm>
          <a:prstGeom prst="rect">
            <a:avLst/>
          </a:prstGeom>
        </p:spPr>
        <p:txBody>
          <a:bodyPr anchorCtr="0" anchor="t" bIns="91425" lIns="91425" spcFirstLastPara="1" rIns="91425" wrap="square" tIns="91425">
            <a:noAutofit/>
          </a:bodyPr>
          <a:lstStyle/>
          <a:p>
            <a:pPr indent="-307975" lvl="0" marL="457200" rtl="0" algn="just">
              <a:lnSpc>
                <a:spcPct val="95000"/>
              </a:lnSpc>
              <a:spcBef>
                <a:spcPts val="0"/>
              </a:spcBef>
              <a:spcAft>
                <a:spcPts val="0"/>
              </a:spcAft>
              <a:buSzPts val="1250"/>
              <a:buChar char="●"/>
            </a:pPr>
            <a:r>
              <a:rPr lang="en" sz="1250"/>
              <a:t>GUS, 2015, Główny Urząd Statystyczny. Available: www.stat.gov.pl [December, 2015]</a:t>
            </a:r>
            <a:endParaRPr sz="1250"/>
          </a:p>
          <a:p>
            <a:pPr indent="-307975" lvl="0" marL="457200" rtl="0" algn="just">
              <a:lnSpc>
                <a:spcPct val="95000"/>
              </a:lnSpc>
              <a:spcBef>
                <a:spcPts val="0"/>
              </a:spcBef>
              <a:spcAft>
                <a:spcPts val="0"/>
              </a:spcAft>
              <a:buSzPts val="1250"/>
              <a:buChar char="●"/>
            </a:pPr>
            <a:r>
              <a:rPr lang="en" sz="1250"/>
              <a:t>Waligórska, M., Kostrzewa, Z., Potyra, M. and Rutkowska, L., 2014. Population projection 2014- 2050. CSO, Demographic Surveys and Labour Market Department. </a:t>
            </a:r>
            <a:endParaRPr sz="1250"/>
          </a:p>
          <a:p>
            <a:pPr indent="-307975" lvl="0" marL="457200" rtl="0" algn="just">
              <a:lnSpc>
                <a:spcPct val="95000"/>
              </a:lnSpc>
              <a:spcBef>
                <a:spcPts val="0"/>
              </a:spcBef>
              <a:spcAft>
                <a:spcPts val="0"/>
              </a:spcAft>
              <a:buSzPts val="1250"/>
              <a:buChar char="●"/>
            </a:pPr>
            <a:r>
              <a:rPr lang="en" sz="1250"/>
              <a:t>Lisenkova, K., Mérette, M. and Wright, R., 2013. Population ageing and the labour market: Modelling size and age-specific effects. Economic Modelling, 35, pp. 981-989. </a:t>
            </a:r>
            <a:endParaRPr sz="1250"/>
          </a:p>
          <a:p>
            <a:pPr indent="-307975" lvl="0" marL="457200" rtl="0" algn="just">
              <a:lnSpc>
                <a:spcPct val="95000"/>
              </a:lnSpc>
              <a:spcBef>
                <a:spcPts val="0"/>
              </a:spcBef>
              <a:spcAft>
                <a:spcPts val="0"/>
              </a:spcAft>
              <a:buSzPts val="1250"/>
              <a:buChar char="●"/>
            </a:pPr>
            <a:r>
              <a:rPr lang="en" sz="1250"/>
              <a:t>Lutz, W., Sanderson, W. and Scherbov, S., 2001. The end of world population growth. Nature, 412(6846), pp. 543-545. </a:t>
            </a:r>
            <a:endParaRPr sz="1250"/>
          </a:p>
          <a:p>
            <a:pPr indent="-307975" lvl="0" marL="457200" rtl="0" algn="just">
              <a:lnSpc>
                <a:spcPct val="95000"/>
              </a:lnSpc>
              <a:spcBef>
                <a:spcPts val="0"/>
              </a:spcBef>
              <a:spcAft>
                <a:spcPts val="0"/>
              </a:spcAft>
              <a:buSzPts val="1250"/>
              <a:buChar char="●"/>
            </a:pPr>
            <a:r>
              <a:rPr lang="en" sz="1250"/>
              <a:t>Masnick, K. and Mcdonnell, G., 2010. A model linking clinical workforce skill mix planning to health and health care dynamics. Human Resources for Health, 8(1), pp. 11. </a:t>
            </a:r>
            <a:endParaRPr sz="1250"/>
          </a:p>
          <a:p>
            <a:pPr indent="-307975" lvl="0" marL="457200" rtl="0" algn="just">
              <a:lnSpc>
                <a:spcPct val="95000"/>
              </a:lnSpc>
              <a:spcBef>
                <a:spcPts val="0"/>
              </a:spcBef>
              <a:spcAft>
                <a:spcPts val="0"/>
              </a:spcAft>
              <a:buSzPts val="1250"/>
              <a:buChar char="●"/>
            </a:pPr>
            <a:r>
              <a:rPr lang="en" sz="1250"/>
              <a:t>Mielczarek, B., Zabawa, J. and Lubicz, M., 2014. A system dynamics model to study the impact of an age pyramid on emergency demand, M.S. Obaidat, J. Kacprzyk and T. Oren, eds. In: SIMULTECH 2014 - Proceedings of the 4th International Conference on Simulation and Modeling Methodologies,</a:t>
            </a:r>
            <a:endParaRPr sz="12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3" name="Google Shape;63;p14"/>
          <p:cNvSpPr txBox="1"/>
          <p:nvPr>
            <p:ph idx="1" type="body"/>
          </p:nvPr>
        </p:nvSpPr>
        <p:spPr>
          <a:xfrm>
            <a:off x="144150" y="857100"/>
            <a:ext cx="8520600" cy="3340200"/>
          </a:xfrm>
          <a:prstGeom prst="rect">
            <a:avLst/>
          </a:prstGeom>
        </p:spPr>
        <p:txBody>
          <a:bodyPr anchorCtr="0" anchor="t" bIns="91425" lIns="91425" spcFirstLastPara="1" rIns="91425" wrap="square" tIns="91425">
            <a:noAutofit/>
          </a:bodyPr>
          <a:lstStyle/>
          <a:p>
            <a:pPr indent="-301625" lvl="0" marL="457200" rtl="0" algn="just">
              <a:lnSpc>
                <a:spcPct val="95000"/>
              </a:lnSpc>
              <a:spcBef>
                <a:spcPts val="0"/>
              </a:spcBef>
              <a:spcAft>
                <a:spcPts val="0"/>
              </a:spcAft>
              <a:buSzPts val="1150"/>
              <a:buChar char="●"/>
            </a:pPr>
            <a:r>
              <a:rPr lang="en" sz="1150"/>
              <a:t>Demographic forecasts are crucial for various economic studies as demographic changes impact economic growth, social security, urban development, and health policy.</a:t>
            </a:r>
            <a:endParaRPr sz="1150"/>
          </a:p>
          <a:p>
            <a:pPr indent="-301625" lvl="0" marL="457200" rtl="0" algn="just">
              <a:lnSpc>
                <a:spcPct val="95000"/>
              </a:lnSpc>
              <a:spcBef>
                <a:spcPts val="0"/>
              </a:spcBef>
              <a:spcAft>
                <a:spcPts val="0"/>
              </a:spcAft>
              <a:buSzPts val="1150"/>
              <a:buChar char="●"/>
            </a:pPr>
            <a:r>
              <a:rPr lang="en" sz="1150"/>
              <a:t>Accurate population structure replication is essential for long-term implications.</a:t>
            </a:r>
            <a:endParaRPr sz="1150"/>
          </a:p>
          <a:p>
            <a:pPr indent="-301625" lvl="0" marL="457200" rtl="0" algn="just">
              <a:lnSpc>
                <a:spcPct val="95000"/>
              </a:lnSpc>
              <a:spcBef>
                <a:spcPts val="0"/>
              </a:spcBef>
              <a:spcAft>
                <a:spcPts val="0"/>
              </a:spcAft>
              <a:buSzPts val="1150"/>
              <a:buChar char="●"/>
            </a:pPr>
            <a:r>
              <a:rPr lang="en" sz="1150"/>
              <a:t>Two main approaches are followed: deterministic projections and stochastic forecasting.</a:t>
            </a:r>
            <a:endParaRPr sz="1150"/>
          </a:p>
          <a:p>
            <a:pPr indent="-301625" lvl="0" marL="457200" rtl="0" algn="just">
              <a:lnSpc>
                <a:spcPct val="95000"/>
              </a:lnSpc>
              <a:spcBef>
                <a:spcPts val="0"/>
              </a:spcBef>
              <a:spcAft>
                <a:spcPts val="0"/>
              </a:spcAft>
              <a:buSzPts val="1150"/>
              <a:buChar char="●"/>
            </a:pPr>
            <a:r>
              <a:rPr lang="en" sz="1150"/>
              <a:t>Stochastic forecasting involves time series modeling and accounts for demographic uncertainty.</a:t>
            </a:r>
            <a:endParaRPr sz="1150"/>
          </a:p>
          <a:p>
            <a:pPr indent="-301625" lvl="0" marL="457200" rtl="0" algn="just">
              <a:lnSpc>
                <a:spcPct val="95000"/>
              </a:lnSpc>
              <a:spcBef>
                <a:spcPts val="0"/>
              </a:spcBef>
              <a:spcAft>
                <a:spcPts val="0"/>
              </a:spcAft>
              <a:buSzPts val="1150"/>
              <a:buChar char="●"/>
            </a:pPr>
            <a:r>
              <a:rPr lang="en" sz="1150"/>
              <a:t>Stochastic sub-models use Monte Carlo (MC) simulations to predict population distribution.</a:t>
            </a:r>
            <a:endParaRPr sz="1150"/>
          </a:p>
          <a:p>
            <a:pPr indent="-301625" lvl="0" marL="457200" rtl="0" algn="just">
              <a:lnSpc>
                <a:spcPct val="95000"/>
              </a:lnSpc>
              <a:spcBef>
                <a:spcPts val="0"/>
              </a:spcBef>
              <a:spcAft>
                <a:spcPts val="0"/>
              </a:spcAft>
              <a:buSzPts val="1150"/>
              <a:buChar char="●"/>
            </a:pPr>
            <a:r>
              <a:rPr lang="en" sz="1150"/>
              <a:t>Another well-known simulation methodology utilized to capture the population evolution is System Dynamics (SD).System Dynamics (SD) provides a different approach for modeling and analyzing dynamic systems.</a:t>
            </a:r>
            <a:endParaRPr sz="1150"/>
          </a:p>
          <a:p>
            <a:pPr indent="-301625" lvl="0" marL="457200" rtl="0" algn="just">
              <a:lnSpc>
                <a:spcPct val="95000"/>
              </a:lnSpc>
              <a:spcBef>
                <a:spcPts val="0"/>
              </a:spcBef>
              <a:spcAft>
                <a:spcPts val="0"/>
              </a:spcAft>
              <a:buSzPts val="1150"/>
              <a:buChar char="●"/>
            </a:pPr>
            <a:r>
              <a:rPr lang="en" sz="1150"/>
              <a:t>MC simulations focus on individuals to produce forecasts, while SD models formalize mental models and explore system behavior.</a:t>
            </a:r>
            <a:endParaRPr sz="1150"/>
          </a:p>
          <a:p>
            <a:pPr indent="0" lvl="0" marL="457200" rtl="0" algn="just">
              <a:lnSpc>
                <a:spcPct val="95000"/>
              </a:lnSpc>
              <a:spcBef>
                <a:spcPts val="1200"/>
              </a:spcBef>
              <a:spcAft>
                <a:spcPts val="1200"/>
              </a:spcAft>
              <a:buNone/>
            </a:pPr>
            <a:r>
              <a:t/>
            </a:r>
            <a:endParaRPr sz="1150"/>
          </a:p>
        </p:txBody>
      </p:sp>
      <p:sp>
        <p:nvSpPr>
          <p:cNvPr id="64" name="Google Shape;64;p14"/>
          <p:cNvSpPr/>
          <p:nvPr/>
        </p:nvSpPr>
        <p:spPr>
          <a:xfrm>
            <a:off x="3584396" y="3244000"/>
            <a:ext cx="1538100" cy="337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Simulation Methodology</a:t>
            </a:r>
            <a:endParaRPr>
              <a:solidFill>
                <a:srgbClr val="FFFFFF"/>
              </a:solidFill>
            </a:endParaRPr>
          </a:p>
        </p:txBody>
      </p:sp>
      <p:sp>
        <p:nvSpPr>
          <p:cNvPr id="65" name="Google Shape;65;p14"/>
          <p:cNvSpPr/>
          <p:nvPr/>
        </p:nvSpPr>
        <p:spPr>
          <a:xfrm>
            <a:off x="5354694" y="3930273"/>
            <a:ext cx="1538100" cy="337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System Dynamics</a:t>
            </a:r>
            <a:endParaRPr>
              <a:solidFill>
                <a:srgbClr val="FFFFFF"/>
              </a:solidFill>
            </a:endParaRPr>
          </a:p>
        </p:txBody>
      </p:sp>
      <p:sp>
        <p:nvSpPr>
          <p:cNvPr id="66" name="Google Shape;66;p14"/>
          <p:cNvSpPr/>
          <p:nvPr/>
        </p:nvSpPr>
        <p:spPr>
          <a:xfrm>
            <a:off x="1814098" y="3930273"/>
            <a:ext cx="1538100" cy="337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MC </a:t>
            </a:r>
            <a:r>
              <a:rPr lang="en" sz="1000">
                <a:solidFill>
                  <a:srgbClr val="FFFFFF"/>
                </a:solidFill>
                <a:latin typeface="Roboto"/>
                <a:ea typeface="Roboto"/>
                <a:cs typeface="Roboto"/>
                <a:sym typeface="Roboto"/>
              </a:rPr>
              <a:t>Simulations</a:t>
            </a:r>
            <a:endParaRPr>
              <a:solidFill>
                <a:srgbClr val="FFFFFF"/>
              </a:solidFill>
            </a:endParaRPr>
          </a:p>
        </p:txBody>
      </p:sp>
      <p:sp>
        <p:nvSpPr>
          <p:cNvPr id="67" name="Google Shape;67;p14"/>
          <p:cNvSpPr/>
          <p:nvPr/>
        </p:nvSpPr>
        <p:spPr>
          <a:xfrm>
            <a:off x="968850" y="4616546"/>
            <a:ext cx="1538100" cy="337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Focus on Individuals to produce forecast</a:t>
            </a:r>
            <a:endParaRPr>
              <a:solidFill>
                <a:srgbClr val="FFFFFF"/>
              </a:solidFill>
            </a:endParaRPr>
          </a:p>
        </p:txBody>
      </p:sp>
      <p:sp>
        <p:nvSpPr>
          <p:cNvPr id="68" name="Google Shape;68;p14"/>
          <p:cNvSpPr/>
          <p:nvPr/>
        </p:nvSpPr>
        <p:spPr>
          <a:xfrm>
            <a:off x="6199948" y="4616546"/>
            <a:ext cx="1538100" cy="337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Formalize Mental Models</a:t>
            </a:r>
            <a:endParaRPr sz="1000">
              <a:solidFill>
                <a:srgbClr val="FFFFFF"/>
              </a:solidFill>
              <a:latin typeface="Roboto"/>
              <a:ea typeface="Roboto"/>
              <a:cs typeface="Roboto"/>
              <a:sym typeface="Roboto"/>
            </a:endParaRPr>
          </a:p>
        </p:txBody>
      </p:sp>
      <p:cxnSp>
        <p:nvCxnSpPr>
          <p:cNvPr id="69" name="Google Shape;69;p14"/>
          <p:cNvCxnSpPr>
            <a:stCxn id="64" idx="2"/>
            <a:endCxn id="65" idx="0"/>
          </p:cNvCxnSpPr>
          <p:nvPr/>
        </p:nvCxnSpPr>
        <p:spPr>
          <a:xfrm flipH="1" rot="-5400000">
            <a:off x="5064146" y="2870800"/>
            <a:ext cx="348900" cy="17703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70" name="Google Shape;70;p14"/>
          <p:cNvCxnSpPr>
            <a:stCxn id="66" idx="0"/>
            <a:endCxn id="64" idx="2"/>
          </p:cNvCxnSpPr>
          <p:nvPr/>
        </p:nvCxnSpPr>
        <p:spPr>
          <a:xfrm rot="-5400000">
            <a:off x="3293848" y="2870673"/>
            <a:ext cx="348900" cy="17703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71" name="Google Shape;71;p14"/>
          <p:cNvCxnSpPr>
            <a:stCxn id="67" idx="0"/>
            <a:endCxn id="66" idx="2"/>
          </p:cNvCxnSpPr>
          <p:nvPr/>
        </p:nvCxnSpPr>
        <p:spPr>
          <a:xfrm rot="-5400000">
            <a:off x="1986000" y="4019546"/>
            <a:ext cx="348900" cy="8451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72" name="Google Shape;72;p14"/>
          <p:cNvCxnSpPr>
            <a:stCxn id="65" idx="2"/>
            <a:endCxn id="68" idx="0"/>
          </p:cNvCxnSpPr>
          <p:nvPr/>
        </p:nvCxnSpPr>
        <p:spPr>
          <a:xfrm flipH="1" rot="-5400000">
            <a:off x="6371994" y="4019523"/>
            <a:ext cx="348900" cy="845400"/>
          </a:xfrm>
          <a:prstGeom prst="bentConnector3">
            <a:avLst>
              <a:gd fmla="val 49982"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1.1. Motivation and Goal</a:t>
            </a:r>
            <a:endParaRPr/>
          </a:p>
        </p:txBody>
      </p:sp>
      <p:sp>
        <p:nvSpPr>
          <p:cNvPr id="78" name="Google Shape;78;p15"/>
          <p:cNvSpPr txBox="1"/>
          <p:nvPr>
            <p:ph idx="1" type="body"/>
          </p:nvPr>
        </p:nvSpPr>
        <p:spPr>
          <a:xfrm>
            <a:off x="158725" y="1410825"/>
            <a:ext cx="8520600" cy="1678200"/>
          </a:xfrm>
          <a:prstGeom prst="rect">
            <a:avLst/>
          </a:prstGeom>
        </p:spPr>
        <p:txBody>
          <a:bodyPr anchorCtr="0" anchor="t" bIns="91425" lIns="91425" spcFirstLastPara="1" rIns="91425" wrap="square" tIns="91425">
            <a:noAutofit/>
          </a:bodyPr>
          <a:lstStyle/>
          <a:p>
            <a:pPr indent="-307975" lvl="0" marL="457200" rtl="0" algn="just">
              <a:lnSpc>
                <a:spcPct val="95000"/>
              </a:lnSpc>
              <a:spcBef>
                <a:spcPts val="0"/>
              </a:spcBef>
              <a:spcAft>
                <a:spcPts val="0"/>
              </a:spcAft>
              <a:buSzPts val="1250"/>
              <a:buChar char="●"/>
            </a:pPr>
            <a:r>
              <a:rPr lang="en" sz="1150"/>
              <a:t>The motivation of the study came from the thought that demographic forecasts are crucial for various economic studies as demographic changes impact economic growth, social security, urban development, and health policy.</a:t>
            </a:r>
            <a:endParaRPr sz="1250"/>
          </a:p>
          <a:p>
            <a:pPr indent="-307975" lvl="0" marL="457200" rtl="0" algn="just">
              <a:lnSpc>
                <a:spcPct val="100000"/>
              </a:lnSpc>
              <a:spcBef>
                <a:spcPts val="0"/>
              </a:spcBef>
              <a:spcAft>
                <a:spcPts val="0"/>
              </a:spcAft>
              <a:buSzPts val="1250"/>
              <a:buChar char="●"/>
            </a:pPr>
            <a:r>
              <a:rPr lang="en" sz="1250"/>
              <a:t>The overall goal of the study is to build a hybrid simulation model that would allow alignment of short-term demographic forecasts with health policy models to predict the future demand for healthcare services.</a:t>
            </a:r>
            <a:endParaRPr sz="1250"/>
          </a:p>
          <a:p>
            <a:pPr indent="-307975" lvl="0" marL="457200" rtl="0" algn="just">
              <a:lnSpc>
                <a:spcPct val="100000"/>
              </a:lnSpc>
              <a:spcBef>
                <a:spcPts val="0"/>
              </a:spcBef>
              <a:spcAft>
                <a:spcPts val="0"/>
              </a:spcAft>
              <a:buSzPts val="1250"/>
              <a:buChar char="●"/>
            </a:pPr>
            <a:r>
              <a:rPr lang="en" sz="1250"/>
              <a:t>The hybrid simulation model aligns short-term demographic forecasts with health policy models.</a:t>
            </a:r>
            <a:endParaRPr sz="1250"/>
          </a:p>
          <a:p>
            <a:pPr indent="-307975" lvl="0" marL="457200" rtl="0" algn="just">
              <a:lnSpc>
                <a:spcPct val="100000"/>
              </a:lnSpc>
              <a:spcBef>
                <a:spcPts val="0"/>
              </a:spcBef>
              <a:spcAft>
                <a:spcPts val="0"/>
              </a:spcAft>
              <a:buSzPts val="1250"/>
              <a:buChar char="●"/>
            </a:pPr>
            <a:r>
              <a:rPr lang="en" sz="1250"/>
              <a:t>Input parameters are calculated based on forecasted demographic rates.</a:t>
            </a:r>
            <a:endParaRPr sz="1250"/>
          </a:p>
          <a:p>
            <a:pPr indent="-307975" lvl="0" marL="457200" rtl="0" algn="just">
              <a:lnSpc>
                <a:spcPct val="100000"/>
              </a:lnSpc>
              <a:spcBef>
                <a:spcPts val="0"/>
              </a:spcBef>
              <a:spcAft>
                <a:spcPts val="0"/>
              </a:spcAft>
              <a:buSzPts val="1250"/>
              <a:buChar char="●"/>
            </a:pPr>
            <a:r>
              <a:rPr lang="en" sz="1250"/>
              <a:t>The model distinguishes individual patients and records their movements.</a:t>
            </a:r>
            <a:endParaRPr sz="1250"/>
          </a:p>
          <a:p>
            <a:pPr indent="-307975" lvl="0" marL="457200" rtl="0" algn="just">
              <a:lnSpc>
                <a:spcPct val="100000"/>
              </a:lnSpc>
              <a:spcBef>
                <a:spcPts val="0"/>
              </a:spcBef>
              <a:spcAft>
                <a:spcPts val="0"/>
              </a:spcAft>
              <a:buSzPts val="1250"/>
              <a:buChar char="●"/>
            </a:pPr>
            <a:r>
              <a:rPr lang="en" sz="1250"/>
              <a:t>The goal is to validate the approach using the System Dynamics method.</a:t>
            </a:r>
            <a:endParaRPr sz="1250"/>
          </a:p>
          <a:p>
            <a:pPr indent="-307975" lvl="0" marL="457200" rtl="0" algn="just">
              <a:lnSpc>
                <a:spcPct val="100000"/>
              </a:lnSpc>
              <a:spcBef>
                <a:spcPts val="0"/>
              </a:spcBef>
              <a:spcAft>
                <a:spcPts val="0"/>
              </a:spcAft>
              <a:buSzPts val="1250"/>
              <a:buChar char="●"/>
            </a:pPr>
            <a:r>
              <a:rPr lang="en" sz="1250"/>
              <a:t>The model allows for adjusting the time step in response to feedback from the discrete module.</a:t>
            </a:r>
            <a:endParaRPr sz="1250"/>
          </a:p>
          <a:p>
            <a:pPr indent="0" lvl="0" marL="457200" rtl="0" algn="just">
              <a:lnSpc>
                <a:spcPct val="100000"/>
              </a:lnSpc>
              <a:spcBef>
                <a:spcPts val="1200"/>
              </a:spcBef>
              <a:spcAft>
                <a:spcPts val="1200"/>
              </a:spcAft>
              <a:buNone/>
            </a:pPr>
            <a:r>
              <a:t/>
            </a:r>
            <a:endParaRPr sz="12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1.2. Contribution</a:t>
            </a:r>
            <a:endParaRPr/>
          </a:p>
        </p:txBody>
      </p:sp>
      <p:sp>
        <p:nvSpPr>
          <p:cNvPr id="84" name="Google Shape;84;p16"/>
          <p:cNvSpPr txBox="1"/>
          <p:nvPr>
            <p:ph idx="1" type="body"/>
          </p:nvPr>
        </p:nvSpPr>
        <p:spPr>
          <a:xfrm>
            <a:off x="158725" y="1032000"/>
            <a:ext cx="8520600" cy="3244500"/>
          </a:xfrm>
          <a:prstGeom prst="rect">
            <a:avLst/>
          </a:prstGeom>
        </p:spPr>
        <p:txBody>
          <a:bodyPr anchorCtr="0" anchor="t" bIns="91425" lIns="91425" spcFirstLastPara="1" rIns="91425" wrap="square" tIns="91425">
            <a:noAutofit/>
          </a:bodyPr>
          <a:lstStyle/>
          <a:p>
            <a:pPr indent="-307975" lvl="0" marL="457200" rtl="0" algn="just">
              <a:lnSpc>
                <a:spcPct val="95000"/>
              </a:lnSpc>
              <a:spcBef>
                <a:spcPts val="0"/>
              </a:spcBef>
              <a:spcAft>
                <a:spcPts val="0"/>
              </a:spcAft>
              <a:buSzPts val="1250"/>
              <a:buChar char="●"/>
            </a:pPr>
            <a:r>
              <a:rPr lang="en" sz="1250"/>
              <a:t>Research Objective: The primary goal of the researchers is to validate the System Dynamic method pioneered by Forrester in 1968.Their contribution can be segmented into two separate parts:</a:t>
            </a:r>
            <a:endParaRPr sz="1250"/>
          </a:p>
          <a:p>
            <a:pPr indent="0" lvl="0" marL="2286000" rtl="0" algn="just">
              <a:lnSpc>
                <a:spcPct val="95000"/>
              </a:lnSpc>
              <a:spcBef>
                <a:spcPts val="1200"/>
              </a:spcBef>
              <a:spcAft>
                <a:spcPts val="0"/>
              </a:spcAft>
              <a:buNone/>
            </a:pPr>
            <a:r>
              <a:t/>
            </a:r>
            <a:endParaRPr sz="1250"/>
          </a:p>
          <a:p>
            <a:pPr indent="-307975" lvl="0" marL="457200" rtl="0" algn="just">
              <a:lnSpc>
                <a:spcPct val="95000"/>
              </a:lnSpc>
              <a:spcBef>
                <a:spcPts val="1200"/>
              </a:spcBef>
              <a:spcAft>
                <a:spcPts val="0"/>
              </a:spcAft>
              <a:buSzPts val="1250"/>
              <a:buChar char="●"/>
            </a:pPr>
            <a:r>
              <a:rPr lang="en" sz="1250"/>
              <a:t>Methodological Focus: The research will specifically explore the credibility of the approach and delve into the intricacies of the System Dynamic method as it pertains to the modification of the time step (dt) within the population module.</a:t>
            </a:r>
            <a:endParaRPr sz="1250"/>
          </a:p>
          <a:p>
            <a:pPr indent="0" lvl="0" marL="2286000" rtl="0" algn="just">
              <a:lnSpc>
                <a:spcPct val="95000"/>
              </a:lnSpc>
              <a:spcBef>
                <a:spcPts val="1200"/>
              </a:spcBef>
              <a:spcAft>
                <a:spcPts val="0"/>
              </a:spcAft>
              <a:buNone/>
            </a:pPr>
            <a:r>
              <a:t/>
            </a:r>
            <a:endParaRPr sz="1250"/>
          </a:p>
          <a:p>
            <a:pPr indent="-307975" lvl="0" marL="457200" rtl="0" algn="just">
              <a:lnSpc>
                <a:spcPct val="95000"/>
              </a:lnSpc>
              <a:spcBef>
                <a:spcPts val="1200"/>
              </a:spcBef>
              <a:spcAft>
                <a:spcPts val="0"/>
              </a:spcAft>
              <a:buSzPts val="1250"/>
              <a:buChar char="●"/>
            </a:pPr>
            <a:r>
              <a:rPr lang="en" sz="1250"/>
              <a:t>Adaptive Framework: One notable aspect of their contribution lies in developing a framework that allows for the dynamic adjustment of the time step (dt) based on feedback received from the discrete module, showcasing a commitment to enhancing the adaptability and responsiveness of the overall system.</a:t>
            </a:r>
            <a:endParaRPr sz="1250"/>
          </a:p>
          <a:p>
            <a:pPr indent="0" lvl="0" marL="2286000" rtl="0" algn="just">
              <a:lnSpc>
                <a:spcPct val="95000"/>
              </a:lnSpc>
              <a:spcBef>
                <a:spcPts val="1200"/>
              </a:spcBef>
              <a:spcAft>
                <a:spcPts val="1200"/>
              </a:spcAft>
              <a:buNone/>
            </a:pPr>
            <a:r>
              <a:t/>
            </a:r>
            <a:endParaRPr sz="1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Population of Interest (dataset)</a:t>
            </a:r>
            <a:endParaRPr/>
          </a:p>
        </p:txBody>
      </p:sp>
      <p:sp>
        <p:nvSpPr>
          <p:cNvPr id="90" name="Google Shape;90;p17"/>
          <p:cNvSpPr txBox="1"/>
          <p:nvPr>
            <p:ph idx="1" type="body"/>
          </p:nvPr>
        </p:nvSpPr>
        <p:spPr>
          <a:xfrm>
            <a:off x="158725" y="1032000"/>
            <a:ext cx="8520600" cy="3244500"/>
          </a:xfrm>
          <a:prstGeom prst="rect">
            <a:avLst/>
          </a:prstGeom>
        </p:spPr>
        <p:txBody>
          <a:bodyPr anchorCtr="0" anchor="t" bIns="91425" lIns="91425" spcFirstLastPara="1" rIns="91425" wrap="square" tIns="91425">
            <a:noAutofit/>
          </a:bodyPr>
          <a:lstStyle/>
          <a:p>
            <a:pPr indent="-307975" lvl="0" marL="457200" rtl="0" algn="just">
              <a:lnSpc>
                <a:spcPct val="95000"/>
              </a:lnSpc>
              <a:spcBef>
                <a:spcPts val="0"/>
              </a:spcBef>
              <a:spcAft>
                <a:spcPts val="0"/>
              </a:spcAft>
              <a:buSzPts val="1250"/>
              <a:buChar char="●"/>
            </a:pPr>
            <a:r>
              <a:rPr lang="en" sz="1250"/>
              <a:t>Population of interest focuses on two subregions in Lower Silesia, Poland.</a:t>
            </a:r>
            <a:endParaRPr sz="1250"/>
          </a:p>
          <a:p>
            <a:pPr indent="-307975" lvl="0" marL="457200" rtl="0" algn="just">
              <a:lnSpc>
                <a:spcPct val="95000"/>
              </a:lnSpc>
              <a:spcBef>
                <a:spcPts val="0"/>
              </a:spcBef>
              <a:spcAft>
                <a:spcPts val="0"/>
              </a:spcAft>
              <a:buSzPts val="1250"/>
              <a:buChar char="●"/>
            </a:pPr>
            <a:r>
              <a:rPr lang="en" sz="1250"/>
              <a:t>These subregions are referred to as the Wrocław Region (WR).</a:t>
            </a:r>
            <a:endParaRPr sz="1250"/>
          </a:p>
          <a:p>
            <a:pPr indent="-307975" lvl="0" marL="457200" rtl="0" algn="just">
              <a:lnSpc>
                <a:spcPct val="95000"/>
              </a:lnSpc>
              <a:spcBef>
                <a:spcPts val="0"/>
              </a:spcBef>
              <a:spcAft>
                <a:spcPts val="0"/>
              </a:spcAft>
              <a:buSzPts val="1250"/>
              <a:buChar char="●"/>
            </a:pPr>
            <a:r>
              <a:rPr lang="en" sz="1250"/>
              <a:t>WR includes nine administrative districts, including the capital city, Wrocław.</a:t>
            </a:r>
            <a:endParaRPr sz="1250"/>
          </a:p>
          <a:p>
            <a:pPr indent="-307975" lvl="0" marL="457200" rtl="0" algn="just">
              <a:lnSpc>
                <a:spcPct val="95000"/>
              </a:lnSpc>
              <a:spcBef>
                <a:spcPts val="0"/>
              </a:spcBef>
              <a:spcAft>
                <a:spcPts val="0"/>
              </a:spcAft>
              <a:buSzPts val="1250"/>
              <a:buChar char="●"/>
            </a:pPr>
            <a:r>
              <a:rPr lang="en" sz="1250"/>
              <a:t>Data from the Central Statistical Office (GUS, 2015) shows an annual increase in the total population of the WR for both genders.</a:t>
            </a:r>
            <a:endParaRPr sz="1250"/>
          </a:p>
          <a:p>
            <a:pPr indent="0" lvl="0" marL="1371600" rtl="0" algn="just">
              <a:lnSpc>
                <a:spcPct val="95000"/>
              </a:lnSpc>
              <a:spcBef>
                <a:spcPts val="1200"/>
              </a:spcBef>
              <a:spcAft>
                <a:spcPts val="1200"/>
              </a:spcAft>
              <a:buNone/>
            </a:pPr>
            <a:r>
              <a:t/>
            </a:r>
            <a:endParaRPr sz="1250"/>
          </a:p>
        </p:txBody>
      </p:sp>
      <p:pic>
        <p:nvPicPr>
          <p:cNvPr id="91" name="Google Shape;91;p17"/>
          <p:cNvPicPr preferRelativeResize="0"/>
          <p:nvPr/>
        </p:nvPicPr>
        <p:blipFill>
          <a:blip r:embed="rId3">
            <a:alphaModFix/>
          </a:blip>
          <a:stretch>
            <a:fillRect/>
          </a:stretch>
        </p:blipFill>
        <p:spPr>
          <a:xfrm>
            <a:off x="2862425" y="2571750"/>
            <a:ext cx="3614300" cy="230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1.3. Model Description and Methodology</a:t>
            </a:r>
            <a:endParaRPr/>
          </a:p>
        </p:txBody>
      </p:sp>
      <p:sp>
        <p:nvSpPr>
          <p:cNvPr id="97" name="Google Shape;97;p18"/>
          <p:cNvSpPr txBox="1"/>
          <p:nvPr>
            <p:ph idx="1" type="body"/>
          </p:nvPr>
        </p:nvSpPr>
        <p:spPr>
          <a:xfrm>
            <a:off x="158725" y="1410825"/>
            <a:ext cx="8520600" cy="3244500"/>
          </a:xfrm>
          <a:prstGeom prst="rect">
            <a:avLst/>
          </a:prstGeom>
        </p:spPr>
        <p:txBody>
          <a:bodyPr anchorCtr="0" anchor="t" bIns="91425" lIns="91425" spcFirstLastPara="1" rIns="91425" wrap="square" tIns="91425">
            <a:noAutofit/>
          </a:bodyPr>
          <a:lstStyle/>
          <a:p>
            <a:pPr indent="-307975" lvl="0" marL="285750" rtl="0" algn="just">
              <a:lnSpc>
                <a:spcPct val="95000"/>
              </a:lnSpc>
              <a:spcBef>
                <a:spcPts val="0"/>
              </a:spcBef>
              <a:spcAft>
                <a:spcPts val="0"/>
              </a:spcAft>
              <a:buSzPts val="1250"/>
              <a:buChar char="●"/>
            </a:pPr>
            <a:r>
              <a:rPr lang="en" sz="1250"/>
              <a:t>Built on Eberlein et al.'s (2011) aging concept.</a:t>
            </a:r>
            <a:endParaRPr sz="1250"/>
          </a:p>
          <a:p>
            <a:pPr indent="-307975" lvl="0" marL="285750" rtl="0" algn="just">
              <a:lnSpc>
                <a:spcPct val="95000"/>
              </a:lnSpc>
              <a:spcBef>
                <a:spcPts val="0"/>
              </a:spcBef>
              <a:spcAft>
                <a:spcPts val="0"/>
              </a:spcAft>
              <a:buSzPts val="1250"/>
              <a:buChar char="●"/>
            </a:pPr>
            <a:r>
              <a:rPr lang="en" sz="1250"/>
              <a:t>Initial version by Mielczarek et al. (2014).</a:t>
            </a:r>
            <a:endParaRPr sz="1250"/>
          </a:p>
          <a:p>
            <a:pPr indent="-307975" lvl="0" marL="285750" rtl="0" algn="just">
              <a:lnSpc>
                <a:spcPct val="95000"/>
              </a:lnSpc>
              <a:spcBef>
                <a:spcPts val="0"/>
              </a:spcBef>
              <a:spcAft>
                <a:spcPts val="0"/>
              </a:spcAft>
              <a:buSzPts val="1250"/>
              <a:buChar char="●"/>
            </a:pPr>
            <a:r>
              <a:rPr lang="en" sz="1250"/>
              <a:t>System Dynamics notation depicts aging chains.</a:t>
            </a:r>
            <a:endParaRPr sz="1250"/>
          </a:p>
          <a:p>
            <a:pPr indent="-307975" lvl="0" marL="285750" rtl="0" algn="just">
              <a:lnSpc>
                <a:spcPct val="95000"/>
              </a:lnSpc>
              <a:spcBef>
                <a:spcPts val="0"/>
              </a:spcBef>
              <a:spcAft>
                <a:spcPts val="0"/>
              </a:spcAft>
              <a:buSzPts val="1250"/>
              <a:buChar char="●"/>
            </a:pPr>
            <a:r>
              <a:rPr lang="en" sz="1250"/>
              <a:t>Ten state variables represent cohorts.</a:t>
            </a:r>
            <a:endParaRPr sz="1250"/>
          </a:p>
          <a:p>
            <a:pPr indent="-307975" lvl="0" marL="285750" rtl="0" algn="just">
              <a:lnSpc>
                <a:spcPct val="95000"/>
              </a:lnSpc>
              <a:spcBef>
                <a:spcPts val="0"/>
              </a:spcBef>
              <a:spcAft>
                <a:spcPts val="0"/>
              </a:spcAft>
              <a:buSzPts val="1250"/>
              <a:buChar char="●"/>
            </a:pPr>
            <a:r>
              <a:rPr lang="en" sz="1250"/>
              <a:t>Input/output flows ensure accurate simulations.</a:t>
            </a:r>
            <a:endParaRPr sz="1250"/>
          </a:p>
          <a:p>
            <a:pPr indent="-307975" lvl="0" marL="285750" rtl="0" algn="just">
              <a:lnSpc>
                <a:spcPct val="95000"/>
              </a:lnSpc>
              <a:spcBef>
                <a:spcPts val="0"/>
              </a:spcBef>
              <a:spcAft>
                <a:spcPts val="0"/>
              </a:spcAft>
              <a:buSzPts val="1250"/>
              <a:buChar char="●"/>
            </a:pPr>
            <a:r>
              <a:rPr lang="en" sz="1250"/>
              <a:t>Initial population data from 2002, runs until 2014.</a:t>
            </a:r>
            <a:endParaRPr sz="1250"/>
          </a:p>
          <a:p>
            <a:pPr indent="-307975" lvl="0" marL="285750" rtl="0" algn="just">
              <a:lnSpc>
                <a:spcPct val="95000"/>
              </a:lnSpc>
              <a:spcBef>
                <a:spcPts val="0"/>
              </a:spcBef>
              <a:spcAft>
                <a:spcPts val="0"/>
              </a:spcAft>
              <a:buSzPts val="1250"/>
              <a:buChar char="●"/>
            </a:pPr>
            <a:r>
              <a:rPr lang="en" sz="1250"/>
              <a:t>Beyond 2014, parameters extrapolated from CSO forecasts (Waligórska et al., 2014)</a:t>
            </a:r>
            <a:endParaRPr sz="1250"/>
          </a:p>
          <a:p>
            <a:pPr indent="0" lvl="0" marL="0" rtl="0" algn="just">
              <a:lnSpc>
                <a:spcPct val="95000"/>
              </a:lnSpc>
              <a:spcBef>
                <a:spcPts val="1200"/>
              </a:spcBef>
              <a:spcAft>
                <a:spcPts val="0"/>
              </a:spcAft>
              <a:buNone/>
            </a:pPr>
            <a:r>
              <a:rPr lang="en" sz="1250"/>
              <a:t>The computer model used here has the following specifications:</a:t>
            </a:r>
            <a:endParaRPr sz="1250"/>
          </a:p>
          <a:p>
            <a:pPr indent="-307975" lvl="0" marL="342900" rtl="0" algn="just">
              <a:lnSpc>
                <a:spcPct val="95000"/>
              </a:lnSpc>
              <a:spcBef>
                <a:spcPts val="1200"/>
              </a:spcBef>
              <a:spcAft>
                <a:spcPts val="0"/>
              </a:spcAft>
              <a:buSzPts val="1250"/>
              <a:buChar char="●"/>
            </a:pPr>
            <a:r>
              <a:rPr lang="en" sz="1250"/>
              <a:t>ExtendSim model with DES and SD submodels.</a:t>
            </a:r>
            <a:endParaRPr sz="1250"/>
          </a:p>
          <a:p>
            <a:pPr indent="-307975" lvl="0" marL="342900" rtl="0" algn="just">
              <a:lnSpc>
                <a:spcPct val="95000"/>
              </a:lnSpc>
              <a:spcBef>
                <a:spcPts val="0"/>
              </a:spcBef>
              <a:spcAft>
                <a:spcPts val="0"/>
              </a:spcAft>
              <a:buSzPts val="1250"/>
              <a:buChar char="●"/>
            </a:pPr>
            <a:r>
              <a:rPr lang="en" sz="1250"/>
              <a:t>Over 700 hierarchical blocks.</a:t>
            </a:r>
            <a:endParaRPr sz="1250"/>
          </a:p>
          <a:p>
            <a:pPr indent="-307975" lvl="0" marL="342900" rtl="0" algn="just">
              <a:lnSpc>
                <a:spcPct val="95000"/>
              </a:lnSpc>
              <a:spcBef>
                <a:spcPts val="0"/>
              </a:spcBef>
              <a:spcAft>
                <a:spcPts val="0"/>
              </a:spcAft>
              <a:buSzPts val="1250"/>
              <a:buChar char="●"/>
            </a:pPr>
            <a:r>
              <a:rPr lang="en" sz="1250"/>
              <a:t>SD simulates population evolution; DES generates healthcare events.</a:t>
            </a:r>
            <a:endParaRPr sz="1250"/>
          </a:p>
          <a:p>
            <a:pPr indent="-307975" lvl="0" marL="342900" rtl="0" algn="just">
              <a:lnSpc>
                <a:spcPct val="95000"/>
              </a:lnSpc>
              <a:spcBef>
                <a:spcPts val="0"/>
              </a:spcBef>
              <a:spcAft>
                <a:spcPts val="0"/>
              </a:spcAft>
              <a:buSzPts val="1250"/>
              <a:buChar char="●"/>
            </a:pPr>
            <a:r>
              <a:rPr lang="en" sz="1250"/>
              <a:t>Time control by discrete DES module.</a:t>
            </a:r>
            <a:endParaRPr sz="1250"/>
          </a:p>
          <a:p>
            <a:pPr indent="-307975" lvl="0" marL="342900" rtl="0" algn="just">
              <a:lnSpc>
                <a:spcPct val="95000"/>
              </a:lnSpc>
              <a:spcBef>
                <a:spcPts val="0"/>
              </a:spcBef>
              <a:spcAft>
                <a:spcPts val="0"/>
              </a:spcAft>
              <a:buSzPts val="1250"/>
              <a:buChar char="●"/>
            </a:pPr>
            <a:r>
              <a:rPr lang="en" sz="1250"/>
              <a:t>Database manages parameters and simulation data.</a:t>
            </a:r>
            <a:endParaRPr sz="1250"/>
          </a:p>
          <a:p>
            <a:pPr indent="0" lvl="0" marL="1828800" rtl="0" algn="just">
              <a:lnSpc>
                <a:spcPct val="95000"/>
              </a:lnSpc>
              <a:spcBef>
                <a:spcPts val="1200"/>
              </a:spcBef>
              <a:spcAft>
                <a:spcPts val="0"/>
              </a:spcAft>
              <a:buNone/>
            </a:pPr>
            <a:r>
              <a:t/>
            </a:r>
            <a:endParaRPr sz="1250"/>
          </a:p>
          <a:p>
            <a:pPr indent="0" lvl="0" marL="1828800" rtl="0" algn="just">
              <a:lnSpc>
                <a:spcPct val="95000"/>
              </a:lnSpc>
              <a:spcBef>
                <a:spcPts val="1200"/>
              </a:spcBef>
              <a:spcAft>
                <a:spcPts val="1200"/>
              </a:spcAft>
              <a:buNone/>
            </a:pPr>
            <a:r>
              <a:t/>
            </a:r>
            <a:endParaRPr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261675" y="757675"/>
            <a:ext cx="8524176" cy="4262575"/>
          </a:xfrm>
          <a:prstGeom prst="rect">
            <a:avLst/>
          </a:prstGeom>
          <a:noFill/>
          <a:ln>
            <a:noFill/>
          </a:ln>
        </p:spPr>
      </p:pic>
      <p:sp>
        <p:nvSpPr>
          <p:cNvPr id="103" name="Google Shape;103;p19"/>
          <p:cNvSpPr txBox="1"/>
          <p:nvPr>
            <p:ph type="title"/>
          </p:nvPr>
        </p:nvSpPr>
        <p:spPr>
          <a:xfrm>
            <a:off x="399125" y="451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1.3. Methodology </a:t>
            </a:r>
            <a:r>
              <a:rPr lang="en"/>
              <a:t>- Population Aging Chains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1.3. Methodology </a:t>
            </a:r>
            <a:r>
              <a:rPr lang="en"/>
              <a:t>- Cohorts</a:t>
            </a:r>
            <a:endParaRPr/>
          </a:p>
        </p:txBody>
      </p:sp>
      <p:sp>
        <p:nvSpPr>
          <p:cNvPr id="109" name="Google Shape;109;p20"/>
          <p:cNvSpPr txBox="1"/>
          <p:nvPr>
            <p:ph idx="1" type="body"/>
          </p:nvPr>
        </p:nvSpPr>
        <p:spPr>
          <a:xfrm>
            <a:off x="158725" y="1093850"/>
            <a:ext cx="8520600" cy="3244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450"/>
              <a:t>Cohorts F 0−4 and M 0−4:</a:t>
            </a:r>
            <a:endParaRPr b="1" sz="1450"/>
          </a:p>
          <a:p>
            <a:pPr indent="-307975" lvl="0" marL="457200" rtl="0" algn="just">
              <a:lnSpc>
                <a:spcPct val="95000"/>
              </a:lnSpc>
              <a:spcBef>
                <a:spcPts val="1200"/>
              </a:spcBef>
              <a:spcAft>
                <a:spcPts val="0"/>
              </a:spcAft>
              <a:buSzPts val="1250"/>
              <a:buChar char="●"/>
            </a:pPr>
            <a:r>
              <a:rPr lang="en" sz="1250"/>
              <a:t>Influenced by births, immigration, maturation, deaths, and emigration.</a:t>
            </a:r>
            <a:endParaRPr sz="1250"/>
          </a:p>
          <a:p>
            <a:pPr indent="-307975" lvl="0" marL="457200" rtl="0" algn="just">
              <a:lnSpc>
                <a:spcPct val="95000"/>
              </a:lnSpc>
              <a:spcBef>
                <a:spcPts val="0"/>
              </a:spcBef>
              <a:spcAft>
                <a:spcPts val="0"/>
              </a:spcAft>
              <a:buSzPts val="1250"/>
              <a:buChar char="●"/>
            </a:pPr>
            <a:r>
              <a:rPr lang="en" sz="1250"/>
              <a:t>Births tied to female 20−39 cohorts, migration to/from Wrocław Region.</a:t>
            </a:r>
            <a:endParaRPr sz="1250"/>
          </a:p>
          <a:p>
            <a:pPr indent="-307975" lvl="0" marL="457200" rtl="0" algn="just">
              <a:lnSpc>
                <a:spcPct val="95000"/>
              </a:lnSpc>
              <a:spcBef>
                <a:spcPts val="0"/>
              </a:spcBef>
              <a:spcAft>
                <a:spcPts val="0"/>
              </a:spcAft>
              <a:buSzPts val="1250"/>
              <a:buChar char="●"/>
            </a:pPr>
            <a:r>
              <a:rPr lang="en" sz="1250"/>
              <a:t>Deaths based on youngest citizens' death rates.</a:t>
            </a:r>
            <a:endParaRPr sz="1250"/>
          </a:p>
          <a:p>
            <a:pPr indent="-307975" lvl="0" marL="457200" rtl="0" algn="just">
              <a:lnSpc>
                <a:spcPct val="95000"/>
              </a:lnSpc>
              <a:spcBef>
                <a:spcPts val="0"/>
              </a:spcBef>
              <a:spcAft>
                <a:spcPts val="0"/>
              </a:spcAft>
              <a:buSzPts val="1250"/>
              <a:buChar char="●"/>
            </a:pPr>
            <a:r>
              <a:rPr lang="en" sz="1250"/>
              <a:t>Maturation reflects transition to older cohorts.</a:t>
            </a:r>
            <a:endParaRPr sz="1250"/>
          </a:p>
          <a:p>
            <a:pPr indent="-307975" lvl="0" marL="457200" rtl="0" algn="just">
              <a:lnSpc>
                <a:spcPct val="95000"/>
              </a:lnSpc>
              <a:spcBef>
                <a:spcPts val="0"/>
              </a:spcBef>
              <a:spcAft>
                <a:spcPts val="0"/>
              </a:spcAft>
              <a:buSzPts val="1250"/>
              <a:buChar char="●"/>
            </a:pPr>
            <a:r>
              <a:rPr lang="en" sz="1250"/>
              <a:t>Since 2015, uses hypothetical rates from projection scenarios.</a:t>
            </a:r>
            <a:endParaRPr sz="1250"/>
          </a:p>
          <a:p>
            <a:pPr indent="0" lvl="0" marL="0" rtl="0" algn="just">
              <a:lnSpc>
                <a:spcPct val="95000"/>
              </a:lnSpc>
              <a:spcBef>
                <a:spcPts val="1200"/>
              </a:spcBef>
              <a:spcAft>
                <a:spcPts val="0"/>
              </a:spcAft>
              <a:buNone/>
            </a:pPr>
            <a:r>
              <a:rPr b="1" lang="en" sz="1450"/>
              <a:t>Cohorts 5−19, 20−39, 40−59:</a:t>
            </a:r>
            <a:endParaRPr b="1" sz="1450"/>
          </a:p>
          <a:p>
            <a:pPr indent="-307975" lvl="0" marL="457200" rtl="0" algn="just">
              <a:lnSpc>
                <a:spcPct val="95000"/>
              </a:lnSpc>
              <a:spcBef>
                <a:spcPts val="1200"/>
              </a:spcBef>
              <a:spcAft>
                <a:spcPts val="0"/>
              </a:spcAft>
              <a:buSzPts val="1250"/>
              <a:buChar char="●"/>
            </a:pPr>
            <a:r>
              <a:rPr lang="en" sz="1250"/>
              <a:t>Represent population aged four to 60.</a:t>
            </a:r>
            <a:endParaRPr sz="1250"/>
          </a:p>
          <a:p>
            <a:pPr indent="-307975" lvl="0" marL="457200" rtl="0" algn="just">
              <a:lnSpc>
                <a:spcPct val="95000"/>
              </a:lnSpc>
              <a:spcBef>
                <a:spcPts val="0"/>
              </a:spcBef>
              <a:spcAft>
                <a:spcPts val="0"/>
              </a:spcAft>
              <a:buSzPts val="1250"/>
              <a:buChar char="●"/>
            </a:pPr>
            <a:r>
              <a:rPr lang="en" sz="1250"/>
              <a:t>Involve maturation from the previous cohort.</a:t>
            </a:r>
            <a:endParaRPr sz="1250"/>
          </a:p>
          <a:p>
            <a:pPr indent="0" lvl="0" marL="0" rtl="0" algn="l">
              <a:spcBef>
                <a:spcPts val="1200"/>
              </a:spcBef>
              <a:spcAft>
                <a:spcPts val="0"/>
              </a:spcAft>
              <a:buNone/>
            </a:pPr>
            <a:r>
              <a:rPr b="1" lang="en" sz="1450"/>
              <a:t>Cohorts F 60+ and M 60+:</a:t>
            </a:r>
            <a:endParaRPr b="1" sz="1450">
              <a:solidFill>
                <a:srgbClr val="374151"/>
              </a:solidFill>
              <a:highlight>
                <a:srgbClr val="F7F7F8"/>
              </a:highlight>
              <a:latin typeface="Roboto"/>
              <a:ea typeface="Roboto"/>
              <a:cs typeface="Roboto"/>
              <a:sym typeface="Roboto"/>
            </a:endParaRPr>
          </a:p>
          <a:p>
            <a:pPr indent="-307975" lvl="0" marL="457200" rtl="0" algn="l">
              <a:spcBef>
                <a:spcPts val="1200"/>
              </a:spcBef>
              <a:spcAft>
                <a:spcPts val="0"/>
              </a:spcAft>
              <a:buSzPts val="1250"/>
              <a:buChar char="●"/>
            </a:pPr>
            <a:r>
              <a:rPr lang="en" sz="1250"/>
              <a:t>Represent oldest population.</a:t>
            </a:r>
            <a:endParaRPr sz="1250"/>
          </a:p>
          <a:p>
            <a:pPr indent="-307975" lvl="0" marL="457200" rtl="0" algn="l">
              <a:spcBef>
                <a:spcPts val="0"/>
              </a:spcBef>
              <a:spcAft>
                <a:spcPts val="0"/>
              </a:spcAft>
              <a:buSzPts val="1250"/>
              <a:buChar char="●"/>
            </a:pPr>
            <a:r>
              <a:rPr lang="en" sz="1250"/>
              <a:t>Involve maturation, immigration, emigration, and deaths.</a:t>
            </a:r>
            <a:endParaRPr sz="1250"/>
          </a:p>
          <a:p>
            <a:pPr indent="-307975" lvl="0" marL="457200" rtl="0" algn="l">
              <a:spcBef>
                <a:spcPts val="0"/>
              </a:spcBef>
              <a:spcAft>
                <a:spcPts val="0"/>
              </a:spcAft>
              <a:buSzPts val="1250"/>
              <a:buChar char="●"/>
            </a:pPr>
            <a:r>
              <a:rPr lang="en" sz="1250"/>
              <a:t>Deaths calculated based on average life expectancy at 60.</a:t>
            </a:r>
            <a:endParaRPr sz="1250"/>
          </a:p>
          <a:p>
            <a:pPr indent="-307975" lvl="0" marL="457200" rtl="0" algn="l">
              <a:spcBef>
                <a:spcPts val="0"/>
              </a:spcBef>
              <a:spcAft>
                <a:spcPts val="0"/>
              </a:spcAft>
              <a:buSzPts val="1250"/>
              <a:buChar char="●"/>
            </a:pPr>
            <a:r>
              <a:rPr lang="en" sz="1250"/>
              <a:t>Historical values estimated till 2014; from 2015, hypothetical values from different projection scenarios.</a:t>
            </a:r>
            <a:endParaRPr sz="1250">
              <a:solidFill>
                <a:srgbClr val="374151"/>
              </a:solidFill>
              <a:highlight>
                <a:srgbClr val="F7F7F8"/>
              </a:highlight>
            </a:endParaRPr>
          </a:p>
          <a:p>
            <a:pPr indent="0" lvl="0" marL="0" rtl="0" algn="just">
              <a:lnSpc>
                <a:spcPct val="95000"/>
              </a:lnSpc>
              <a:spcBef>
                <a:spcPts val="1200"/>
              </a:spcBef>
              <a:spcAft>
                <a:spcPts val="0"/>
              </a:spcAft>
              <a:buNone/>
            </a:pPr>
            <a:r>
              <a:t/>
            </a:r>
            <a:endParaRPr sz="1250"/>
          </a:p>
          <a:p>
            <a:pPr indent="0" lvl="0" marL="2743200" rtl="0" algn="just">
              <a:lnSpc>
                <a:spcPct val="95000"/>
              </a:lnSpc>
              <a:spcBef>
                <a:spcPts val="1200"/>
              </a:spcBef>
              <a:spcAft>
                <a:spcPts val="1200"/>
              </a:spcAft>
              <a:buNone/>
            </a:pPr>
            <a:r>
              <a:t/>
            </a:r>
            <a:endParaRPr sz="12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1.3. Methodology </a:t>
            </a:r>
            <a:r>
              <a:rPr lang="en"/>
              <a:t>- </a:t>
            </a:r>
            <a:r>
              <a:rPr lang="en"/>
              <a:t>SD-DES Time Mechanism</a:t>
            </a:r>
            <a:endParaRPr/>
          </a:p>
        </p:txBody>
      </p:sp>
      <p:sp>
        <p:nvSpPr>
          <p:cNvPr id="115" name="Google Shape;115;p21"/>
          <p:cNvSpPr txBox="1"/>
          <p:nvPr>
            <p:ph idx="1" type="body"/>
          </p:nvPr>
        </p:nvSpPr>
        <p:spPr>
          <a:xfrm>
            <a:off x="144525" y="1155050"/>
            <a:ext cx="8520600" cy="3244500"/>
          </a:xfrm>
          <a:prstGeom prst="rect">
            <a:avLst/>
          </a:prstGeom>
        </p:spPr>
        <p:txBody>
          <a:bodyPr anchorCtr="0" anchor="t" bIns="91425" lIns="91425" spcFirstLastPara="1" rIns="91425" wrap="square" tIns="91425">
            <a:noAutofit/>
          </a:bodyPr>
          <a:lstStyle/>
          <a:p>
            <a:pPr indent="-342900" lvl="0" marL="400050" rtl="0" algn="l">
              <a:spcBef>
                <a:spcPts val="0"/>
              </a:spcBef>
              <a:spcAft>
                <a:spcPts val="0"/>
              </a:spcAft>
              <a:buSzPts val="1800"/>
              <a:buChar char="●"/>
            </a:pPr>
            <a:r>
              <a:rPr lang="en"/>
              <a:t>SD Modeling Approach:</a:t>
            </a:r>
            <a:endParaRPr/>
          </a:p>
          <a:p>
            <a:pPr indent="-317500" lvl="1" marL="685800" rtl="0" algn="l">
              <a:spcBef>
                <a:spcPts val="0"/>
              </a:spcBef>
              <a:spcAft>
                <a:spcPts val="0"/>
              </a:spcAft>
              <a:buSzPts val="1400"/>
              <a:buChar char="○"/>
            </a:pPr>
            <a:r>
              <a:rPr lang="en"/>
              <a:t>Uses differential equations for dynamic system observation.</a:t>
            </a:r>
            <a:endParaRPr/>
          </a:p>
          <a:p>
            <a:pPr indent="-317500" lvl="1" marL="685800" rtl="0" algn="l">
              <a:spcBef>
                <a:spcPts val="0"/>
              </a:spcBef>
              <a:spcAft>
                <a:spcPts val="0"/>
              </a:spcAft>
              <a:buSzPts val="1400"/>
              <a:buChar char="○"/>
            </a:pPr>
            <a:r>
              <a:rPr lang="en"/>
              <a:t>Suited for continuously changing systems.</a:t>
            </a:r>
            <a:endParaRPr/>
          </a:p>
          <a:p>
            <a:pPr indent="-342900" lvl="0" marL="400050" rtl="0" algn="l">
              <a:spcBef>
                <a:spcPts val="0"/>
              </a:spcBef>
              <a:spcAft>
                <a:spcPts val="0"/>
              </a:spcAft>
              <a:buSzPts val="1800"/>
              <a:buChar char="●"/>
            </a:pPr>
            <a:r>
              <a:rPr lang="en"/>
              <a:t>Demography Studies:</a:t>
            </a:r>
            <a:endParaRPr/>
          </a:p>
          <a:p>
            <a:pPr indent="-317500" lvl="1" marL="685800" rtl="0" algn="l">
              <a:spcBef>
                <a:spcPts val="0"/>
              </a:spcBef>
              <a:spcAft>
                <a:spcPts val="0"/>
              </a:spcAft>
              <a:buSzPts val="1400"/>
              <a:buChar char="○"/>
            </a:pPr>
            <a:r>
              <a:rPr lang="en"/>
              <a:t>Prefers discrete intervals for capturing births and deaths.</a:t>
            </a:r>
            <a:endParaRPr/>
          </a:p>
          <a:p>
            <a:pPr indent="-317500" lvl="1" marL="685800" rtl="0" algn="l">
              <a:spcBef>
                <a:spcPts val="0"/>
              </a:spcBef>
              <a:spcAft>
                <a:spcPts val="0"/>
              </a:spcAft>
              <a:buSzPts val="1400"/>
              <a:buChar char="○"/>
            </a:pPr>
            <a:r>
              <a:rPr lang="en"/>
              <a:t>Time-step mechanism assumes constant discrete values.</a:t>
            </a:r>
            <a:endParaRPr/>
          </a:p>
          <a:p>
            <a:pPr indent="-342900" lvl="0" marL="400050" rtl="0" algn="l">
              <a:spcBef>
                <a:spcPts val="0"/>
              </a:spcBef>
              <a:spcAft>
                <a:spcPts val="0"/>
              </a:spcAft>
              <a:buSzPts val="1800"/>
              <a:buChar char="●"/>
            </a:pPr>
            <a:r>
              <a:rPr lang="en"/>
              <a:t>Dynamic Object Aggregation:</a:t>
            </a:r>
            <a:endParaRPr/>
          </a:p>
          <a:p>
            <a:pPr indent="-317500" lvl="1" marL="685800" rtl="0" algn="l">
              <a:spcBef>
                <a:spcPts val="0"/>
              </a:spcBef>
              <a:spcAft>
                <a:spcPts val="0"/>
              </a:spcAft>
              <a:buSzPts val="1400"/>
              <a:buChar char="○"/>
            </a:pPr>
            <a:r>
              <a:rPr lang="en"/>
              <a:t>Input and output flows instantly update cohort sizes.</a:t>
            </a:r>
            <a:endParaRPr/>
          </a:p>
          <a:p>
            <a:pPr indent="-342900" lvl="0" marL="400050" rtl="0" algn="l">
              <a:spcBef>
                <a:spcPts val="0"/>
              </a:spcBef>
              <a:spcAft>
                <a:spcPts val="0"/>
              </a:spcAft>
              <a:buSzPts val="1800"/>
              <a:buChar char="●"/>
            </a:pPr>
            <a:r>
              <a:rPr lang="en"/>
              <a:t>Healthcare System Demand:</a:t>
            </a:r>
            <a:endParaRPr/>
          </a:p>
          <a:p>
            <a:pPr indent="-317500" lvl="1" marL="685800" rtl="0" algn="l">
              <a:spcBef>
                <a:spcPts val="0"/>
              </a:spcBef>
              <a:spcAft>
                <a:spcPts val="0"/>
              </a:spcAft>
              <a:buSzPts val="1400"/>
              <a:buChar char="○"/>
            </a:pPr>
            <a:r>
              <a:rPr lang="en"/>
              <a:t>Parameterizes inter-arrival time distributions using values from holding tanks.</a:t>
            </a:r>
            <a:endParaRPr/>
          </a:p>
          <a:p>
            <a:pPr indent="-342900" lvl="0" marL="400050" rtl="0" algn="l">
              <a:spcBef>
                <a:spcPts val="0"/>
              </a:spcBef>
              <a:spcAft>
                <a:spcPts val="0"/>
              </a:spcAft>
              <a:buSzPts val="1800"/>
              <a:buChar char="●"/>
            </a:pPr>
            <a:r>
              <a:rPr lang="en"/>
              <a:t>DES Model Integration:</a:t>
            </a:r>
            <a:endParaRPr/>
          </a:p>
          <a:p>
            <a:pPr indent="-317500" lvl="1" marL="685800" rtl="0" algn="l">
              <a:spcBef>
                <a:spcPts val="0"/>
              </a:spcBef>
              <a:spcAft>
                <a:spcPts val="0"/>
              </a:spcAft>
              <a:buSzPts val="1400"/>
              <a:buChar char="○"/>
            </a:pPr>
            <a:r>
              <a:rPr lang="en"/>
              <a:t>Discrete objects seamlessly enter DES model without delay.</a:t>
            </a:r>
            <a:endParaRPr/>
          </a:p>
          <a:p>
            <a:pPr indent="-228600" lvl="0" marL="40005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