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0ED-420B-51FC-292E-C4D42417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991A9-BFE6-8E09-A736-141584A3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D7DE-A742-F64C-027D-0996BE01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A34E-304B-7604-87B7-6CB453A9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ED54-B712-10F3-FEB4-2705808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722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4C9-FD69-8188-F520-FDC702C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4652-B646-B810-C710-684EC2BE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DAD3-6F2E-BE2E-D6FD-63359F04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3272-3EF1-E395-A075-002063C7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4A18-72DF-14BD-159B-4924C6EC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09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47AEC-BCEE-853F-C10C-3763D1F11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E8E4-C08A-0847-A3B8-09CD6F17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69C3-FBD6-EAC9-3BDE-8AB12DE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D568-9A28-F770-3705-04FC773F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E295-928C-A770-40B8-AA7DAC1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0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197-865B-120A-AF96-2BF7EF6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6196-E7DD-CE2F-8DE6-688AC6E4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5AC4-489B-62D1-0BF5-9DFE90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223D-B1D9-B689-3E9D-822F0320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362B-2413-12FE-7241-70A9E1B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006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BAF5-1548-64DD-BAF9-E011EB83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D5DC-F475-A052-9D8A-CD537CF8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306F-AA61-ACD1-C392-8863DBF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4B96-D136-5456-7A9B-9B9F566F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5E0E-D25C-0017-D6F4-4AC1EE58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3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D5CA-D8FF-EDDB-B27C-47DC981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C7BB-615D-3220-A48C-077C8A66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A1A6B-B268-7622-49C2-1B81EAF5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7F077-1BB9-E036-18C0-656D447B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01762-A098-65E5-BB48-F6FF3409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112F2-37E6-F33B-1322-EE66F641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421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13CF-1356-C2CA-552E-47963361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DB3B-16F1-20BE-93BF-DE70968F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2B1D-DD23-B1D6-5464-A3B420D74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424E6-F32C-663F-F8DF-AF9122A22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24580-46D8-3078-02C5-830AA0BA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60599-C476-9F8E-67EA-B2431C9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9A05C-29EA-1487-6523-3E9870B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C85FF-B7FC-5F8D-24DB-E98F65D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48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A140-10AD-0CA6-B3B0-8B7D52EE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C3930-B7AA-D3B9-F9FE-B866EC2C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69CE4-4244-79FE-E1B0-194FAD8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0C40-1800-3703-4B99-2D9F3D98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48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87124-B8C5-A432-0FF3-B724BE42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BD162-DD4A-F740-4403-D17C77AE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28FD3-6954-E276-38F9-405DF65C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171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BA5-FD38-54A4-08DE-227A443C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B322-E845-2A69-2C07-F1FB8178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C8449-DF25-21E0-18D3-65AF9995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2E1C-C9F5-DBF6-23CA-3E4AE5B1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CD32-9681-B17F-C06A-E5AFE97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BDDDC-DD2D-04ED-B87E-B91E0A9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91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41A9-6058-3238-48B9-301033D6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57410-E46F-A530-39A8-780E3D60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D73D1-EE2D-1558-AC29-A659F938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5D59D-0CCF-11A0-67E3-93B5F0DB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578B-6053-BE01-C0F8-D4C7C40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6B78-F8FA-F0E4-0452-A13584D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68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DC26-BC9D-1463-E15D-C2C5504D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C8D2-7074-8A79-F4ED-3EF641EC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CBC0-88B7-5624-ED2B-B9EB5C950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3DC4A-ECC8-4CE3-86A2-A466BF3544C7}" type="datetimeFigureOut">
              <a:rPr lang="en-ZA" smtClean="0"/>
              <a:t>2025/06/13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89B7-9EED-585D-2B52-03FCD800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7E9B-486D-49C7-8A21-E887FE67B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C28FE-D992-4626-967A-EE525889D9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100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477C-B81B-79B9-F10D-89039CD5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C14F1-0DBA-E158-EA1C-9EC97BF28809}"/>
              </a:ext>
            </a:extLst>
          </p:cNvPr>
          <p:cNvSpPr txBox="1"/>
          <p:nvPr/>
        </p:nvSpPr>
        <p:spPr>
          <a:xfrm>
            <a:off x="2103120" y="1984248"/>
            <a:ext cx="925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200" dirty="0"/>
              <a:t>NEW THREAT STATUS</a:t>
            </a:r>
          </a:p>
        </p:txBody>
      </p:sp>
    </p:spTree>
    <p:extLst>
      <p:ext uri="{BB962C8B-B14F-4D97-AF65-F5344CB8AC3E}">
        <p14:creationId xmlns:p14="http://schemas.microsoft.com/office/powerpoint/2010/main" val="295895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E7EA6-331F-9471-C248-A1F6DE68C3CE}"/>
              </a:ext>
            </a:extLst>
          </p:cNvPr>
          <p:cNvSpPr txBox="1"/>
          <p:nvPr/>
        </p:nvSpPr>
        <p:spPr>
          <a:xfrm>
            <a:off x="895351" y="948689"/>
            <a:ext cx="4581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00000"/>
                </a:solidFill>
              </a:rPr>
              <a:t>CR and NP</a:t>
            </a:r>
          </a:p>
          <a:p>
            <a:r>
              <a:rPr lang="en-ZA" dirty="0">
                <a:solidFill>
                  <a:srgbClr val="C00000"/>
                </a:solidFill>
              </a:rPr>
              <a:t>Orange cone inner shelf mud reef mosaic</a:t>
            </a:r>
          </a:p>
          <a:p>
            <a:endParaRPr lang="en-ZA" dirty="0"/>
          </a:p>
          <a:p>
            <a:r>
              <a:rPr lang="en-ZA" dirty="0">
                <a:solidFill>
                  <a:srgbClr val="C00000"/>
                </a:solidFill>
              </a:rPr>
              <a:t>CR and PP</a:t>
            </a:r>
          </a:p>
          <a:p>
            <a:r>
              <a:rPr lang="en-ZA" dirty="0">
                <a:solidFill>
                  <a:srgbClr val="C00000"/>
                </a:solidFill>
              </a:rPr>
              <a:t>Agulhas Muddy Mid Shelf</a:t>
            </a:r>
          </a:p>
          <a:p>
            <a:r>
              <a:rPr lang="en-US" dirty="0">
                <a:solidFill>
                  <a:srgbClr val="C00000"/>
                </a:solidFill>
              </a:rPr>
              <a:t>Browns Bank Rocky Shelf Edge</a:t>
            </a:r>
          </a:p>
          <a:p>
            <a:r>
              <a:rPr lang="en-ZA" dirty="0">
                <a:solidFill>
                  <a:srgbClr val="C00000"/>
                </a:solidFill>
              </a:rPr>
              <a:t>Cape Bay</a:t>
            </a:r>
          </a:p>
          <a:p>
            <a:endParaRPr lang="en-ZA" dirty="0"/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EN and NP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 Lower Canyon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KZN Bight Mid Shelf Reef Complex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 Cone Muddy Mid Shelf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St Helena Bay</a:t>
            </a:r>
          </a:p>
          <a:p>
            <a:endParaRPr lang="en-Z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EN and PP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Agulhas Reflective Sandy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Agulhas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Island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Mixed Shore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F6316-FD7A-8737-FE5F-D93089C0450D}"/>
              </a:ext>
            </a:extLst>
          </p:cNvPr>
          <p:cNvSpPr txBox="1"/>
          <p:nvPr/>
        </p:nvSpPr>
        <p:spPr>
          <a:xfrm>
            <a:off x="6371726" y="671691"/>
            <a:ext cx="55345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Upper Canyon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Durnford Inner Shelf Reef Complex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Eastern Agulhas Bay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False and Walker Bay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Deep Shelf Edge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Mid Shelf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Sandy Inner Shelf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Kei Reef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Kingklip Ridge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Exposed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Mixed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Very Exposed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Benguela Muddy Shelf Edge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Benguela Reflective Sandy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KZN Inner Shelf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KZN Mid Shelf Mosaic,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Trafalgar Reef Complex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Western Agulhas Bay</a:t>
            </a:r>
          </a:p>
        </p:txBody>
      </p:sp>
    </p:spTree>
    <p:extLst>
      <p:ext uri="{BB962C8B-B14F-4D97-AF65-F5344CB8AC3E}">
        <p14:creationId xmlns:p14="http://schemas.microsoft.com/office/powerpoint/2010/main" val="30339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0907E9-0B88-EB06-FEB7-D2C0CE007FB4}"/>
              </a:ext>
            </a:extLst>
          </p:cNvPr>
          <p:cNvSpPr txBox="1"/>
          <p:nvPr/>
        </p:nvSpPr>
        <p:spPr>
          <a:xfrm>
            <a:off x="361950" y="523100"/>
            <a:ext cx="4610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VU and NP</a:t>
            </a:r>
          </a:p>
          <a:p>
            <a:r>
              <a:rPr lang="en-US" dirty="0">
                <a:solidFill>
                  <a:srgbClr val="FFC000"/>
                </a:solidFill>
              </a:rPr>
              <a:t>Western Agulhas Outer Shelf Mosaic</a:t>
            </a:r>
          </a:p>
          <a:p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VU and PP</a:t>
            </a:r>
          </a:p>
          <a:p>
            <a:r>
              <a:rPr lang="en-ZA" dirty="0">
                <a:solidFill>
                  <a:srgbClr val="FFC000"/>
                </a:solidFill>
              </a:rPr>
              <a:t>Agulhas Coarse Sediment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Agulhas Exposed Rocky Shore</a:t>
            </a:r>
          </a:p>
          <a:p>
            <a:r>
              <a:rPr lang="en-ZA" dirty="0">
                <a:solidFill>
                  <a:srgbClr val="FFC000"/>
                </a:solidFill>
              </a:rPr>
              <a:t>Agulhas Inner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Agulhas Kelp Forest</a:t>
            </a:r>
          </a:p>
          <a:p>
            <a:r>
              <a:rPr lang="en-ZA" dirty="0">
                <a:solidFill>
                  <a:srgbClr val="FFC000"/>
                </a:solidFill>
              </a:rPr>
              <a:t>Agulhas Mid Shelf Reef</a:t>
            </a:r>
          </a:p>
          <a:p>
            <a:r>
              <a:rPr lang="en-ZA" dirty="0">
                <a:solidFill>
                  <a:srgbClr val="FFC000"/>
                </a:solidFill>
              </a:rPr>
              <a:t>Agulhas Sandy Inner Shelf</a:t>
            </a:r>
          </a:p>
          <a:p>
            <a:r>
              <a:rPr lang="en-ZA" dirty="0">
                <a:solidFill>
                  <a:srgbClr val="FFC000"/>
                </a:solidFill>
              </a:rPr>
              <a:t>Agulhas Stromatolite Mixed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Boulder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Exposed Rocky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Kelp Forest</a:t>
            </a:r>
          </a:p>
          <a:p>
            <a:r>
              <a:rPr lang="en-ZA" dirty="0">
                <a:solidFill>
                  <a:srgbClr val="FFC000"/>
                </a:solidFill>
              </a:rPr>
              <a:t>Cape Rocky Inner Shelf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31AD9-B6A8-292A-E09F-C60499C813B5}"/>
              </a:ext>
            </a:extLst>
          </p:cNvPr>
          <p:cNvSpPr txBox="1"/>
          <p:nvPr/>
        </p:nvSpPr>
        <p:spPr>
          <a:xfrm>
            <a:off x="5715000" y="1123950"/>
            <a:ext cx="5295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Cape Rocky Mid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KZN Bight Muddy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KZN Bight Outer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Namaqua Kelp Forest</a:t>
            </a:r>
          </a:p>
          <a:p>
            <a:r>
              <a:rPr lang="en-ZA" dirty="0">
                <a:solidFill>
                  <a:srgbClr val="FFC000"/>
                </a:solidFill>
              </a:rPr>
              <a:t>Natal Boulder Shore</a:t>
            </a:r>
          </a:p>
          <a:p>
            <a:r>
              <a:rPr lang="en-ZA" dirty="0">
                <a:solidFill>
                  <a:srgbClr val="FFC000"/>
                </a:solidFill>
              </a:rPr>
              <a:t>Natal Mixed Shore</a:t>
            </a:r>
          </a:p>
          <a:p>
            <a:r>
              <a:rPr lang="en-ZA" dirty="0">
                <a:solidFill>
                  <a:srgbClr val="FFC000"/>
                </a:solidFill>
              </a:rPr>
              <a:t>Southern Benguela Rocky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Southern Benguela Sandy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St Lucia Sandy Mid Shelf</a:t>
            </a:r>
          </a:p>
          <a:p>
            <a:r>
              <a:rPr lang="en-ZA" dirty="0">
                <a:solidFill>
                  <a:srgbClr val="FFC000"/>
                </a:solidFill>
              </a:rPr>
              <a:t>Wild Coast Inner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uThukela Mid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Kosi Coral Community</a:t>
            </a:r>
          </a:p>
          <a:p>
            <a:r>
              <a:rPr lang="en-ZA" dirty="0">
                <a:solidFill>
                  <a:srgbClr val="FFC000"/>
                </a:solidFill>
              </a:rPr>
              <a:t>Leadsman Coral Community</a:t>
            </a:r>
          </a:p>
          <a:p>
            <a:r>
              <a:rPr lang="en-ZA" dirty="0">
                <a:solidFill>
                  <a:srgbClr val="FFC000"/>
                </a:solidFill>
              </a:rPr>
              <a:t>Sodwana Coral Community</a:t>
            </a:r>
          </a:p>
        </p:txBody>
      </p:sp>
    </p:spTree>
    <p:extLst>
      <p:ext uri="{BB962C8B-B14F-4D97-AF65-F5344CB8AC3E}">
        <p14:creationId xmlns:p14="http://schemas.microsoft.com/office/powerpoint/2010/main" val="3344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C50DC-0BA9-7820-C7CF-C20BAF5D5C42}"/>
              </a:ext>
            </a:extLst>
          </p:cNvPr>
          <p:cNvSpPr txBox="1"/>
          <p:nvPr/>
        </p:nvSpPr>
        <p:spPr>
          <a:xfrm>
            <a:off x="2103120" y="1984248"/>
            <a:ext cx="925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7200" dirty="0"/>
              <a:t>OLD THREAT STATUS</a:t>
            </a:r>
          </a:p>
        </p:txBody>
      </p:sp>
    </p:spTree>
    <p:extLst>
      <p:ext uri="{BB962C8B-B14F-4D97-AF65-F5344CB8AC3E}">
        <p14:creationId xmlns:p14="http://schemas.microsoft.com/office/powerpoint/2010/main" val="54677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FA262-DF26-9563-C03E-F258F7ED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32F9D-6E00-B14E-87D3-AFA880581CA7}"/>
              </a:ext>
            </a:extLst>
          </p:cNvPr>
          <p:cNvSpPr txBox="1"/>
          <p:nvPr/>
        </p:nvSpPr>
        <p:spPr>
          <a:xfrm>
            <a:off x="959520" y="948689"/>
            <a:ext cx="4581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00000"/>
                </a:solidFill>
              </a:rPr>
              <a:t>CR and PP</a:t>
            </a:r>
          </a:p>
          <a:p>
            <a:r>
              <a:rPr lang="en-ZA" dirty="0">
                <a:solidFill>
                  <a:srgbClr val="C00000"/>
                </a:solidFill>
              </a:rPr>
              <a:t>Agulhas Muddy Mid Shelf</a:t>
            </a:r>
          </a:p>
          <a:p>
            <a:r>
              <a:rPr lang="en-US" dirty="0">
                <a:solidFill>
                  <a:srgbClr val="C00000"/>
                </a:solidFill>
              </a:rPr>
              <a:t>Browns Bank Rocky Shelf Edge</a:t>
            </a:r>
          </a:p>
          <a:p>
            <a:endParaRPr lang="en-ZA" dirty="0"/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EN and NP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KZN Bight Mid Shelf Reef Complex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 Cone Muddy Mid Shelf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St Helena Bay</a:t>
            </a:r>
          </a:p>
          <a:p>
            <a:endParaRPr lang="en-Z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EN and PP</a:t>
            </a:r>
          </a:p>
          <a:p>
            <a:r>
              <a:rPr lang="en-ZA" dirty="0"/>
              <a:t>Cape Bay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Agulhas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Island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D0F14-32EE-2B10-2A27-467BAD0D86A5}"/>
              </a:ext>
            </a:extLst>
          </p:cNvPr>
          <p:cNvSpPr txBox="1"/>
          <p:nvPr/>
        </p:nvSpPr>
        <p:spPr>
          <a:xfrm>
            <a:off x="6371726" y="671691"/>
            <a:ext cx="5534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Upper Canyon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Durnford Inner Shelf Reef Complex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Deep Shelf Edge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Mid Shelf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KZN Bight Sandy Inner Shelf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Kei Fluvial Fan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Kei Reef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Kingklip Ridge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Southern Benguela Muddy Shelf Edge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Benguela Reflective Sandy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KZN Inner Shelf Mosaic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Southern KZN Mid Shelf Mosaic,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Trafalgar Reef Complex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Western Agulhas Bay</a:t>
            </a:r>
          </a:p>
        </p:txBody>
      </p:sp>
    </p:spTree>
    <p:extLst>
      <p:ext uri="{BB962C8B-B14F-4D97-AF65-F5344CB8AC3E}">
        <p14:creationId xmlns:p14="http://schemas.microsoft.com/office/powerpoint/2010/main" val="34536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60858-1CA9-6E69-186E-26E27902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1FAE8B-796E-B052-8726-8F12307501B6}"/>
              </a:ext>
            </a:extLst>
          </p:cNvPr>
          <p:cNvSpPr txBox="1"/>
          <p:nvPr/>
        </p:nvSpPr>
        <p:spPr>
          <a:xfrm>
            <a:off x="361950" y="523100"/>
            <a:ext cx="4610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VU and NP</a:t>
            </a:r>
          </a:p>
          <a:p>
            <a:r>
              <a:rPr lang="en-US" dirty="0">
                <a:solidFill>
                  <a:srgbClr val="FFC000"/>
                </a:solidFill>
              </a:rPr>
              <a:t>Western Agulhas Outer Shelf Mosaic</a:t>
            </a:r>
          </a:p>
          <a:p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VU and PP</a:t>
            </a:r>
          </a:p>
          <a:p>
            <a:r>
              <a:rPr lang="en-ZA" dirty="0">
                <a:solidFill>
                  <a:srgbClr val="FFC000"/>
                </a:solidFill>
              </a:rPr>
              <a:t>Agulhas Coarse Sediment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Agulhas Exposed Rocky Shore</a:t>
            </a:r>
          </a:p>
          <a:p>
            <a:r>
              <a:rPr lang="en-ZA" dirty="0">
                <a:solidFill>
                  <a:srgbClr val="FFC000"/>
                </a:solidFill>
              </a:rPr>
              <a:t>Agulhas Inner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Agulhas Kelp Forest</a:t>
            </a:r>
          </a:p>
          <a:p>
            <a:r>
              <a:rPr lang="en-ZA" dirty="0">
                <a:solidFill>
                  <a:srgbClr val="FFC000"/>
                </a:solidFill>
              </a:rPr>
              <a:t>Agulhas Mid Shelf Reef</a:t>
            </a:r>
          </a:p>
          <a:p>
            <a:r>
              <a:rPr lang="en-ZA" dirty="0"/>
              <a:t>Agulhas Reflective Sandy Shore</a:t>
            </a:r>
          </a:p>
          <a:p>
            <a:r>
              <a:rPr lang="en-ZA" dirty="0">
                <a:solidFill>
                  <a:srgbClr val="FFC000"/>
                </a:solidFill>
              </a:rPr>
              <a:t>Agulhas Sandy Inner Shelf</a:t>
            </a:r>
          </a:p>
          <a:p>
            <a:r>
              <a:rPr lang="en-ZA" dirty="0">
                <a:solidFill>
                  <a:srgbClr val="FFC000"/>
                </a:solidFill>
              </a:rPr>
              <a:t>Agulhas Stromatolite Mixed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Boulder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Exposed Rocky Shore</a:t>
            </a:r>
          </a:p>
          <a:p>
            <a:r>
              <a:rPr lang="en-ZA" dirty="0">
                <a:solidFill>
                  <a:srgbClr val="FFC000"/>
                </a:solidFill>
              </a:rPr>
              <a:t>Cape Kelp Forest</a:t>
            </a:r>
          </a:p>
          <a:p>
            <a:r>
              <a:rPr lang="en-ZA" dirty="0"/>
              <a:t>Cape Mixed Shore</a:t>
            </a:r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Cape Rocky Inner Shelf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9787F-26A9-BFA8-5990-E226468C3C5B}"/>
              </a:ext>
            </a:extLst>
          </p:cNvPr>
          <p:cNvSpPr txBox="1"/>
          <p:nvPr/>
        </p:nvSpPr>
        <p:spPr>
          <a:xfrm>
            <a:off x="5698958" y="474345"/>
            <a:ext cx="5295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C000"/>
                </a:solidFill>
              </a:rPr>
              <a:t>Cape Rocky Mid Shelf Mosaic</a:t>
            </a:r>
          </a:p>
          <a:p>
            <a:r>
              <a:rPr lang="en-ZA" dirty="0"/>
              <a:t>Eastern Agulhas Bay</a:t>
            </a:r>
          </a:p>
          <a:p>
            <a:r>
              <a:rPr lang="en-ZA" dirty="0"/>
              <a:t>False and Walker Bay</a:t>
            </a:r>
          </a:p>
          <a:p>
            <a:r>
              <a:rPr lang="en-ZA" dirty="0">
                <a:solidFill>
                  <a:srgbClr val="FFC000"/>
                </a:solidFill>
              </a:rPr>
              <a:t>KZN Bight Muddy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KZN Bight Outer Shelf Mosaic</a:t>
            </a:r>
          </a:p>
          <a:p>
            <a:r>
              <a:rPr lang="en-ZA" dirty="0"/>
              <a:t>Namaqua Exposed Rocky Shore</a:t>
            </a:r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Namaqua Kelp Forest</a:t>
            </a:r>
          </a:p>
          <a:p>
            <a:r>
              <a:rPr lang="en-ZA" dirty="0"/>
              <a:t>Namaqua Mixed Shore</a:t>
            </a:r>
          </a:p>
          <a:p>
            <a:r>
              <a:rPr lang="en-ZA" dirty="0"/>
              <a:t>Namaqua Sheltered Rocky Shore</a:t>
            </a:r>
          </a:p>
          <a:p>
            <a:r>
              <a:rPr lang="en-US" dirty="0"/>
              <a:t>Namaqua Very Exposed Rocky Shore</a:t>
            </a:r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Natal Boulder Shore</a:t>
            </a:r>
          </a:p>
          <a:p>
            <a:r>
              <a:rPr lang="en-ZA" dirty="0"/>
              <a:t>Natal Delagoa Reflective Sandy Shore</a:t>
            </a:r>
            <a:endParaRPr lang="en-ZA" dirty="0">
              <a:solidFill>
                <a:srgbClr val="FFC000"/>
              </a:solidFill>
            </a:endParaRPr>
          </a:p>
          <a:p>
            <a:r>
              <a:rPr lang="en-ZA" dirty="0">
                <a:solidFill>
                  <a:srgbClr val="FFC000"/>
                </a:solidFill>
              </a:rPr>
              <a:t>Natal Mixed Shore</a:t>
            </a:r>
          </a:p>
          <a:p>
            <a:r>
              <a:rPr lang="en-ZA" dirty="0">
                <a:solidFill>
                  <a:srgbClr val="FFC000"/>
                </a:solidFill>
              </a:rPr>
              <a:t>Southern Benguela Rocky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Southern Benguela Sandy Shelf Edge</a:t>
            </a:r>
          </a:p>
          <a:p>
            <a:r>
              <a:rPr lang="en-ZA" dirty="0">
                <a:solidFill>
                  <a:srgbClr val="FFC000"/>
                </a:solidFill>
              </a:rPr>
              <a:t>St Lucia Sandy Mid Shelf</a:t>
            </a:r>
          </a:p>
          <a:p>
            <a:r>
              <a:rPr lang="en-ZA" dirty="0">
                <a:solidFill>
                  <a:srgbClr val="FFC000"/>
                </a:solidFill>
              </a:rPr>
              <a:t>Wild Coast Inner Shelf Mosaic</a:t>
            </a:r>
          </a:p>
          <a:p>
            <a:r>
              <a:rPr lang="en-ZA" dirty="0">
                <a:solidFill>
                  <a:srgbClr val="FFC000"/>
                </a:solidFill>
              </a:rPr>
              <a:t>uThukela Mid Shelf Mosaic</a:t>
            </a:r>
          </a:p>
        </p:txBody>
      </p:sp>
    </p:spTree>
    <p:extLst>
      <p:ext uri="{BB962C8B-B14F-4D97-AF65-F5344CB8AC3E}">
        <p14:creationId xmlns:p14="http://schemas.microsoft.com/office/powerpoint/2010/main" val="6454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5E232-EADB-4C65-9CD4-601D386F2110}"/>
              </a:ext>
            </a:extLst>
          </p:cNvPr>
          <p:cNvSpPr txBox="1"/>
          <p:nvPr/>
        </p:nvSpPr>
        <p:spPr>
          <a:xfrm>
            <a:off x="962526" y="561474"/>
            <a:ext cx="97215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CR and NP diff</a:t>
            </a:r>
          </a:p>
          <a:p>
            <a:r>
              <a:rPr lang="en-ZA" dirty="0">
                <a:solidFill>
                  <a:srgbClr val="C00000"/>
                </a:solidFill>
              </a:rPr>
              <a:t>Orange cone inner shelf mud reef mosaic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CR and PP diff</a:t>
            </a:r>
          </a:p>
          <a:p>
            <a:r>
              <a:rPr lang="en-ZA" dirty="0">
                <a:solidFill>
                  <a:srgbClr val="C00000"/>
                </a:solidFill>
              </a:rPr>
              <a:t>Cape Bay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EN and NP diff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 Lower Canyon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Agulhas Reflective Sandy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Cape Mixed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Eastern Agulhas Bay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False and Walker Bay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Exposed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Mixed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Sheltered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Namaqua Very Exposed Rocky Shore</a:t>
            </a:r>
          </a:p>
          <a:p>
            <a:r>
              <a:rPr lang="en-ZA" dirty="0">
                <a:solidFill>
                  <a:schemeClr val="accent2">
                    <a:lumMod val="75000"/>
                  </a:schemeClr>
                </a:solidFill>
              </a:rPr>
              <a:t>Natal Delagoa Reflective Sandy Shore</a:t>
            </a:r>
          </a:p>
          <a:p>
            <a:endParaRPr lang="en-Z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dirty="0">
                <a:highlight>
                  <a:srgbClr val="00FF00"/>
                </a:highlight>
              </a:rPr>
              <a:t>Cape Bay</a:t>
            </a:r>
          </a:p>
          <a:p>
            <a:r>
              <a:rPr lang="en-US" dirty="0">
                <a:highlight>
                  <a:srgbClr val="FFFF00"/>
                </a:highlight>
              </a:rPr>
              <a:t>Southern Benguela Muddy Shelf Edge</a:t>
            </a:r>
          </a:p>
          <a:p>
            <a:endParaRPr lang="en-ZA" dirty="0">
              <a:highlight>
                <a:srgbClr val="FFFF00"/>
              </a:highlight>
            </a:endParaRPr>
          </a:p>
          <a:p>
            <a:endParaRPr lang="en-ZA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B889-E77B-C1B8-D326-FA4D9991C1FA}"/>
              </a:ext>
            </a:extLst>
          </p:cNvPr>
          <p:cNvSpPr txBox="1"/>
          <p:nvPr/>
        </p:nvSpPr>
        <p:spPr>
          <a:xfrm>
            <a:off x="6481011" y="320842"/>
            <a:ext cx="49088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Vu and NP diff</a:t>
            </a:r>
          </a:p>
          <a:p>
            <a:r>
              <a:rPr lang="en-ZA" dirty="0">
                <a:highlight>
                  <a:srgbClr val="00FF00"/>
                </a:highlight>
              </a:rPr>
              <a:t>Cape Lower Canyon</a:t>
            </a:r>
          </a:p>
          <a:p>
            <a:r>
              <a:rPr lang="en-ZA" dirty="0">
                <a:highlight>
                  <a:srgbClr val="00FF00"/>
                </a:highlight>
              </a:rPr>
              <a:t>St Helena Bay</a:t>
            </a:r>
          </a:p>
          <a:p>
            <a:r>
              <a:rPr lang="en-ZA" dirty="0">
                <a:highlight>
                  <a:srgbClr val="00FF00"/>
                </a:highlight>
              </a:rPr>
              <a:t>Agulhas Reflective Sandy Shore</a:t>
            </a:r>
          </a:p>
          <a:p>
            <a:r>
              <a:rPr lang="en-ZA" dirty="0">
                <a:highlight>
                  <a:srgbClr val="00FF00"/>
                </a:highlight>
              </a:rPr>
              <a:t>Cape Mixed Shore</a:t>
            </a:r>
          </a:p>
          <a:p>
            <a:r>
              <a:rPr lang="en-ZA" dirty="0">
                <a:highlight>
                  <a:srgbClr val="00FF00"/>
                </a:highlight>
              </a:rPr>
              <a:t>Eastern Agulhas Bay</a:t>
            </a:r>
          </a:p>
          <a:p>
            <a:r>
              <a:rPr lang="en-ZA" dirty="0">
                <a:highlight>
                  <a:srgbClr val="00FF00"/>
                </a:highlight>
              </a:rPr>
              <a:t>False and Walker Bay</a:t>
            </a:r>
          </a:p>
          <a:p>
            <a:r>
              <a:rPr lang="en-ZA" dirty="0">
                <a:highlight>
                  <a:srgbClr val="00FF00"/>
                </a:highlight>
              </a:rPr>
              <a:t>Namaqua Exposed Rocky Shore</a:t>
            </a:r>
          </a:p>
          <a:p>
            <a:r>
              <a:rPr lang="en-ZA" dirty="0">
                <a:highlight>
                  <a:srgbClr val="00FF00"/>
                </a:highlight>
              </a:rPr>
              <a:t>Namaqua Mixed Shore</a:t>
            </a:r>
          </a:p>
          <a:p>
            <a:r>
              <a:rPr lang="en-ZA" dirty="0">
                <a:highlight>
                  <a:srgbClr val="00FF00"/>
                </a:highlight>
              </a:rPr>
              <a:t>Namaqua Sheltered Rocky Shore</a:t>
            </a:r>
          </a:p>
          <a:p>
            <a:r>
              <a:rPr lang="en-US" dirty="0">
                <a:highlight>
                  <a:srgbClr val="00FF00"/>
                </a:highlight>
              </a:rPr>
              <a:t>Namaqua Very Exposed Rocky Shore</a:t>
            </a:r>
          </a:p>
          <a:p>
            <a:r>
              <a:rPr lang="en-ZA" dirty="0">
                <a:highlight>
                  <a:srgbClr val="00FF00"/>
                </a:highlight>
              </a:rPr>
              <a:t>Natal Delagoa Reflective Sandy Shore</a:t>
            </a:r>
          </a:p>
          <a:p>
            <a:endParaRPr lang="en-ZA" dirty="0">
              <a:highlight>
                <a:srgbClr val="00FF00"/>
              </a:highlight>
            </a:endParaRPr>
          </a:p>
          <a:p>
            <a:endParaRPr lang="en-ZA" dirty="0">
              <a:solidFill>
                <a:srgbClr val="FFC000"/>
              </a:solidFill>
              <a:highlight>
                <a:srgbClr val="00FF00"/>
              </a:highlight>
            </a:endParaRPr>
          </a:p>
          <a:p>
            <a:r>
              <a:rPr lang="en-ZA" dirty="0">
                <a:solidFill>
                  <a:srgbClr val="FFC000"/>
                </a:solidFill>
              </a:rPr>
              <a:t>Kosi Coral Community</a:t>
            </a:r>
          </a:p>
          <a:p>
            <a:r>
              <a:rPr lang="en-ZA" dirty="0">
                <a:solidFill>
                  <a:srgbClr val="FFC000"/>
                </a:solidFill>
              </a:rPr>
              <a:t>Leadsman Coral Community</a:t>
            </a:r>
          </a:p>
          <a:p>
            <a:r>
              <a:rPr lang="en-ZA" dirty="0">
                <a:solidFill>
                  <a:srgbClr val="FFC000"/>
                </a:solidFill>
              </a:rPr>
              <a:t>Sodwana Coral Community</a:t>
            </a:r>
          </a:p>
          <a:p>
            <a:endParaRPr lang="en-ZA" dirty="0">
              <a:solidFill>
                <a:srgbClr val="FFC000"/>
              </a:solidFill>
              <a:highlight>
                <a:srgbClr val="00FF00"/>
              </a:highlight>
            </a:endParaRPr>
          </a:p>
          <a:p>
            <a:endParaRPr lang="en-ZA" dirty="0">
              <a:highlight>
                <a:srgbClr val="00FF00"/>
              </a:highlight>
            </a:endParaRPr>
          </a:p>
          <a:p>
            <a:endParaRPr lang="en-ZA" dirty="0">
              <a:highlight>
                <a:srgbClr val="00FF00"/>
              </a:highlight>
            </a:endParaRPr>
          </a:p>
          <a:p>
            <a:endParaRPr lang="en-ZA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366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174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Natasha Besseling</dc:creator>
  <cp:lastModifiedBy>Natasha Besseling</cp:lastModifiedBy>
  <cp:revision>5</cp:revision>
  <dcterms:created xsi:type="dcterms:W3CDTF">2025-06-13T07:57:24Z</dcterms:created>
  <dcterms:modified xsi:type="dcterms:W3CDTF">2025-06-13T12:46:03Z</dcterms:modified>
</cp:coreProperties>
</file>