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80" r:id="rId2"/>
    <p:sldId id="271" r:id="rId3"/>
    <p:sldId id="261" r:id="rId4"/>
    <p:sldId id="281" r:id="rId5"/>
    <p:sldId id="282" r:id="rId6"/>
    <p:sldId id="283" r:id="rId7"/>
    <p:sldId id="284" r:id="rId8"/>
    <p:sldId id="285" r:id="rId9"/>
    <p:sldId id="288" r:id="rId10"/>
    <p:sldId id="287" r:id="rId11"/>
    <p:sldId id="289" r:id="rId12"/>
    <p:sldId id="286" r:id="rId13"/>
    <p:sldId id="260" r:id="rId14"/>
  </p:sldIdLst>
  <p:sldSz cx="12192000" cy="6858000"/>
  <p:notesSz cx="6858000" cy="9144000"/>
  <p:embeddedFontLst>
    <p:embeddedFont>
      <p:font typeface="Open Sans" panose="020B0606030504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Титульный слайд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8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128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6"/>
            <a:ext cx="2361601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8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3309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7" y="4363658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564"/>
              </a:spcBef>
              <a:spcAft>
                <a:spcPts val="0"/>
              </a:spcAft>
              <a:buSzPts val="2800"/>
              <a:buNone/>
              <a:defRPr sz="2105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SzPts val="1500"/>
              <a:buNone/>
              <a:defRPr sz="1128"/>
            </a:lvl2pPr>
            <a:lvl3pPr lvl="2" algn="ctr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SzPts val="1350"/>
              <a:buNone/>
              <a:defRPr sz="1016"/>
            </a:lvl3pPr>
            <a:lvl4pPr lvl="3" algn="ctr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SzPts val="1200"/>
              <a:buNone/>
              <a:defRPr sz="902"/>
            </a:lvl4pPr>
            <a:lvl5pPr lvl="4" algn="ctr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SzPts val="1200"/>
              <a:buNone/>
              <a:defRPr sz="902"/>
            </a:lvl5pPr>
            <a:lvl6pPr lvl="5" algn="ctr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2"/>
            </a:lvl6pPr>
            <a:lvl7pPr lvl="6" algn="ctr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2"/>
            </a:lvl7pPr>
            <a:lvl8pPr lvl="7" algn="ctr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2"/>
            </a:lvl8pPr>
            <a:lvl9pPr lvl="8" algn="ctr">
              <a:lnSpc>
                <a:spcPct val="90000"/>
              </a:lnSpc>
              <a:spcBef>
                <a:spcPts val="28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2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7613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8" r:id="rId2"/>
    <p:sldLayoutId id="2147483659" r:id="rId3"/>
    <p:sldLayoutId id="2147483661" r:id="rId4"/>
    <p:sldLayoutId id="2147483660" r:id="rId5"/>
    <p:sldLayoutId id="2147483662" r:id="rId6"/>
    <p:sldLayoutId id="2147483651" r:id="rId7"/>
    <p:sldLayoutId id="2147483663" r:id="rId8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2F1419-20E2-526D-FB09-3DC26F468C46}"/>
              </a:ext>
            </a:extLst>
          </p:cNvPr>
          <p:cNvSpPr txBox="1"/>
          <p:nvPr/>
        </p:nvSpPr>
        <p:spPr>
          <a:xfrm>
            <a:off x="759550" y="2716434"/>
            <a:ext cx="7420189" cy="2931876"/>
          </a:xfrm>
          <a:prstGeom prst="rect">
            <a:avLst/>
          </a:prstGeom>
          <a:noFill/>
        </p:spPr>
        <p:txBody>
          <a:bodyPr wrap="none" lIns="76923" tIns="38462" rIns="76923" bIns="38462" rtlCol="0">
            <a:spAutoFit/>
          </a:bodyPr>
          <a:lstStyle/>
          <a:p>
            <a:pPr hangingPunct="0"/>
            <a:r>
              <a:rPr lang="ru-RU" sz="2406" b="1" kern="1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</a:t>
            </a:r>
            <a:endParaRPr lang="ru-RU" sz="2406" kern="100" dirty="0">
              <a:solidFill>
                <a:schemeClr val="bg1"/>
              </a:solidFill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hangingPunct="0"/>
            <a:r>
              <a:rPr lang="ru-RU" sz="2406" b="1" kern="1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курсу </a:t>
            </a:r>
            <a:endParaRPr lang="ru-RU" sz="2406" b="1" kern="100" dirty="0">
              <a:solidFill>
                <a:schemeClr val="bg1"/>
              </a:solidFill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hangingPunct="0"/>
            <a:r>
              <a:rPr lang="ru-RU" sz="2406" kern="1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«Data Science»</a:t>
            </a:r>
            <a:endParaRPr lang="ru-RU" sz="2406" kern="100" dirty="0">
              <a:solidFill>
                <a:schemeClr val="bg1"/>
              </a:solidFill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endParaRPr lang="ru-RU" sz="2807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7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4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Докладчик</a:t>
            </a:r>
          </a:p>
          <a:p>
            <a:r>
              <a:rPr lang="ru-RU" sz="1604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Царева Наталья Викторовна</a:t>
            </a:r>
          </a:p>
          <a:p>
            <a:endParaRPr lang="ru-RU" sz="2507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2994144" y="204116"/>
            <a:ext cx="7814064" cy="1249779"/>
            <a:chOff x="1476753" y="3499669"/>
            <a:chExt cx="9103659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9058633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Разработка нейронной сети для параметра Соотношение матрица-наполнитель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90363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2" name="Прямоугольник: скругленные противолежащие углы 1">
            <a:extLst>
              <a:ext uri="{FF2B5EF4-FFF2-40B4-BE49-F238E27FC236}">
                <a16:creationId xmlns:a16="http://schemas.microsoft.com/office/drawing/2014/main" id="{74310985-1E2C-2313-0187-A6234B8BA724}"/>
              </a:ext>
            </a:extLst>
          </p:cNvPr>
          <p:cNvSpPr/>
          <p:nvPr/>
        </p:nvSpPr>
        <p:spPr>
          <a:xfrm>
            <a:off x="558782" y="1520760"/>
            <a:ext cx="10788922" cy="9834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0215" algn="just" hangingPunct="0">
              <a:lnSpc>
                <a:spcPct val="150000"/>
              </a:lnSpc>
            </a:pPr>
            <a:r>
              <a:rPr lang="ru-RU" sz="1400" kern="100" dirty="0"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Разбиение на тренировочную и тестовую выборки для подачи в модели машинного обучения 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методом </a:t>
            </a:r>
            <a:r>
              <a:rPr lang="ru-RU" sz="1400" kern="100" dirty="0" err="1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train_test_split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 библиотеки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sklearn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.</a:t>
            </a: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 Для оценки</a:t>
            </a:r>
            <a:r>
              <a:rPr lang="ru-RU" kern="100" dirty="0"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 качества </a:t>
            </a:r>
            <a:r>
              <a:rPr lang="ru-RU" kern="100" dirty="0" err="1"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можеди</a:t>
            </a:r>
            <a:r>
              <a:rPr lang="ru-RU" kern="100" dirty="0"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 та </a:t>
            </a:r>
            <a:r>
              <a:rPr lang="ru-RU" kern="100" dirty="0" err="1"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кже</a:t>
            </a:r>
            <a:r>
              <a:rPr lang="ru-RU" kern="100" dirty="0"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 был выделен </a:t>
            </a:r>
            <a:r>
              <a:rPr lang="ru-RU" kern="100" dirty="0" err="1"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валидационный</a:t>
            </a:r>
            <a:r>
              <a:rPr lang="ru-RU" kern="100" dirty="0"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 набор в размере 0.2 в процессе сборки моделей.</a:t>
            </a:r>
            <a:endParaRPr lang="ru-RU" sz="1400" kern="100" dirty="0">
              <a:effectLst/>
              <a:latin typeface="Liberation Serif"/>
              <a:ea typeface="NSimSun" panose="0201060903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Прямоугольник: скругленные противолежащие углы 2">
            <a:extLst>
              <a:ext uri="{FF2B5EF4-FFF2-40B4-BE49-F238E27FC236}">
                <a16:creationId xmlns:a16="http://schemas.microsoft.com/office/drawing/2014/main" id="{59F0F124-B2C5-0562-D347-2DFA8DE18883}"/>
              </a:ext>
            </a:extLst>
          </p:cNvPr>
          <p:cNvSpPr/>
          <p:nvPr/>
        </p:nvSpPr>
        <p:spPr>
          <a:xfrm>
            <a:off x="558782" y="2709920"/>
            <a:ext cx="3637453" cy="30052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1ая модель  Оценка </a:t>
            </a:r>
            <a:r>
              <a:rPr lang="ru-RU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</a:rPr>
              <a:t>0.15512359142303467</a:t>
            </a:r>
            <a:endParaRPr lang="ru-RU" sz="1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39AB72-1889-F31B-FE68-3911BDED2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00" y="3216194"/>
            <a:ext cx="3633335" cy="1996120"/>
          </a:xfrm>
          <a:prstGeom prst="rect">
            <a:avLst/>
          </a:prstGeom>
        </p:spPr>
      </p:pic>
      <p:pic>
        <p:nvPicPr>
          <p:cNvPr id="6" name="Рисунок 5" descr="Поиск на боковой панели запросов">
            <a:extLst>
              <a:ext uri="{FF2B5EF4-FFF2-40B4-BE49-F238E27FC236}">
                <a16:creationId xmlns:a16="http://schemas.microsoft.com/office/drawing/2014/main" id="{C9BA4655-CAB2-38E9-9452-98E2CC4C20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852" y="2709920"/>
            <a:ext cx="2550095" cy="2508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Поиск на боковой панели запросов">
            <a:extLst>
              <a:ext uri="{FF2B5EF4-FFF2-40B4-BE49-F238E27FC236}">
                <a16:creationId xmlns:a16="http://schemas.microsoft.com/office/drawing/2014/main" id="{15A470EE-933D-2B91-525C-D2F835676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258" y="5318308"/>
            <a:ext cx="2457209" cy="133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Поиск на боковой панели запросов">
            <a:extLst>
              <a:ext uri="{FF2B5EF4-FFF2-40B4-BE49-F238E27FC236}">
                <a16:creationId xmlns:a16="http://schemas.microsoft.com/office/drawing/2014/main" id="{C8148C8C-5E74-4A28-62C2-548EEF373B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230" y="5359134"/>
            <a:ext cx="2302832" cy="1253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195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2994144" y="204116"/>
            <a:ext cx="7814064" cy="1249779"/>
            <a:chOff x="1476753" y="3499669"/>
            <a:chExt cx="9103659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9058633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Разработка нейронной сети для параметра Соотношение матрица-наполнитель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490363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2" name="Прямоугольник: скругленные противолежащие углы 1">
            <a:extLst>
              <a:ext uri="{FF2B5EF4-FFF2-40B4-BE49-F238E27FC236}">
                <a16:creationId xmlns:a16="http://schemas.microsoft.com/office/drawing/2014/main" id="{8FDFA709-C241-CA55-4001-1F47A283C0B8}"/>
              </a:ext>
            </a:extLst>
          </p:cNvPr>
          <p:cNvSpPr/>
          <p:nvPr/>
        </p:nvSpPr>
        <p:spPr>
          <a:xfrm>
            <a:off x="752012" y="1599534"/>
            <a:ext cx="3637453" cy="30052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2ая модель  Оценка 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0,1580493003129959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: скругленные противолежащие углы 2">
            <a:extLst>
              <a:ext uri="{FF2B5EF4-FFF2-40B4-BE49-F238E27FC236}">
                <a16:creationId xmlns:a16="http://schemas.microsoft.com/office/drawing/2014/main" id="{9681B40A-04B6-D5F9-F7A1-2DFE299D0D27}"/>
              </a:ext>
            </a:extLst>
          </p:cNvPr>
          <p:cNvSpPr/>
          <p:nvPr/>
        </p:nvSpPr>
        <p:spPr>
          <a:xfrm>
            <a:off x="6410804" y="1599534"/>
            <a:ext cx="3637453" cy="30052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3ая модель  Оценка </a:t>
            </a:r>
            <a:r>
              <a:rPr lang="ru-RU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</a:rPr>
              <a:t>0.1562628448009491</a:t>
            </a:r>
            <a:endParaRPr lang="ru-RU" sz="1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6DFEB3-2624-8A0E-A2F9-52BA80538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82" y="2117377"/>
            <a:ext cx="4000473" cy="29241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3507C6-1A00-80B7-11B1-64A09E21C7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05" r="13671" b="11864"/>
          <a:stretch/>
        </p:blipFill>
        <p:spPr>
          <a:xfrm>
            <a:off x="6410804" y="2117377"/>
            <a:ext cx="4000474" cy="2993363"/>
          </a:xfrm>
          <a:prstGeom prst="rect">
            <a:avLst/>
          </a:prstGeom>
        </p:spPr>
      </p:pic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D07359F5-7522-C800-9B2F-81BB5E6AF028}"/>
              </a:ext>
            </a:extLst>
          </p:cNvPr>
          <p:cNvSpPr/>
          <p:nvPr/>
        </p:nvSpPr>
        <p:spPr>
          <a:xfrm>
            <a:off x="3802222" y="5258466"/>
            <a:ext cx="3079630" cy="300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60A22DA-83EC-6EA7-AE50-E80973C14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110" y="5704631"/>
            <a:ext cx="5156827" cy="84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7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12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4851408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Разработка приложения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2" name="Прямоугольник: скругленные противолежащие углы 1">
            <a:extLst>
              <a:ext uri="{FF2B5EF4-FFF2-40B4-BE49-F238E27FC236}">
                <a16:creationId xmlns:a16="http://schemas.microsoft.com/office/drawing/2014/main" id="{955CCF1E-28FC-969E-FADB-B0DDAC76AD3F}"/>
              </a:ext>
            </a:extLst>
          </p:cNvPr>
          <p:cNvSpPr/>
          <p:nvPr/>
        </p:nvSpPr>
        <p:spPr>
          <a:xfrm>
            <a:off x="843937" y="1352277"/>
            <a:ext cx="10842095" cy="93165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В ходе выполнения работы разработано приложение для предсказания параметра прочности при растяжении. </a:t>
            </a:r>
          </a:p>
          <a:p>
            <a:pPr algn="ctr"/>
            <a:r>
              <a:rPr lang="ru-RU" sz="16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Приложение разработано в среде 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Visual Studio Code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 с помощью библиотеки FLASK. </a:t>
            </a:r>
            <a:endParaRPr lang="ru-RU" sz="1600" kern="100" dirty="0">
              <a:effectLst/>
              <a:latin typeface="Liberation Serif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pPr algn="ctr"/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2F6C04-543B-8E6F-5588-A3F060CC21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37" y="2402801"/>
            <a:ext cx="4661767" cy="2622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AADD40-8B6B-3134-55DD-782CD3EEA8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162" y="2402801"/>
            <a:ext cx="4661766" cy="262243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: скругленные противолежащие углы 5">
            <a:extLst>
              <a:ext uri="{FF2B5EF4-FFF2-40B4-BE49-F238E27FC236}">
                <a16:creationId xmlns:a16="http://schemas.microsoft.com/office/drawing/2014/main" id="{BCC8F185-0415-47C0-45F6-CE6503E9B875}"/>
              </a:ext>
            </a:extLst>
          </p:cNvPr>
          <p:cNvSpPr/>
          <p:nvPr/>
        </p:nvSpPr>
        <p:spPr>
          <a:xfrm>
            <a:off x="855114" y="5381733"/>
            <a:ext cx="10842095" cy="93165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Все файлы с кодом, приложением, пояснительной запиской выложены в репозитарий по адресу </a:t>
            </a:r>
          </a:p>
          <a:p>
            <a:pPr algn="ctr"/>
            <a:r>
              <a:rPr lang="en-US" sz="1600" kern="100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https://github.com/TashaGit/Final_qualification_paper</a:t>
            </a:r>
            <a:endParaRPr lang="ru-RU" sz="1600" kern="100" dirty="0">
              <a:effectLst/>
              <a:latin typeface="Liberation Serif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26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противолежащие углы 2">
            <a:extLst>
              <a:ext uri="{FF2B5EF4-FFF2-40B4-BE49-F238E27FC236}">
                <a16:creationId xmlns:a16="http://schemas.microsoft.com/office/drawing/2014/main" id="{3193C36F-1787-3FB2-E9E1-BA13AD3ABF95}"/>
              </a:ext>
            </a:extLst>
          </p:cNvPr>
          <p:cNvSpPr/>
          <p:nvPr/>
        </p:nvSpPr>
        <p:spPr>
          <a:xfrm>
            <a:off x="843936" y="3338423"/>
            <a:ext cx="10686647" cy="2863965"/>
          </a:xfrm>
          <a:prstGeom prst="round2Diag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Постановка задачи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7897B7-9355-76F9-60C6-B1DD3192E839}"/>
              </a:ext>
            </a:extLst>
          </p:cNvPr>
          <p:cNvSpPr txBox="1"/>
          <p:nvPr/>
        </p:nvSpPr>
        <p:spPr>
          <a:xfrm>
            <a:off x="843937" y="1150203"/>
            <a:ext cx="10686647" cy="490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 hangingPunct="0">
              <a:lnSpc>
                <a:spcPct val="150000"/>
              </a:lnSpc>
            </a:pPr>
            <a:r>
              <a:rPr lang="ru-RU" b="1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Тема выпускной квалификационной работы </a:t>
            </a:r>
            <a:r>
              <a:rPr lang="ru-RU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−</a:t>
            </a: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 прогнозирование конечных свойств новых материалов (композиционных материалов).</a:t>
            </a:r>
            <a:endParaRPr lang="ru-RU" kern="100" dirty="0">
              <a:latin typeface="Liberation Serif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pPr indent="450215" algn="just" hangingPunct="0">
              <a:lnSpc>
                <a:spcPct val="150000"/>
              </a:lnSpc>
            </a:pPr>
            <a:endParaRPr lang="ru-RU" b="1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pPr indent="450215" algn="just" hangingPunct="0">
              <a:lnSpc>
                <a:spcPct val="150000"/>
              </a:lnSpc>
            </a:pPr>
            <a:r>
              <a:rPr lang="ru-RU" b="1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На входе имеются данные </a:t>
            </a: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о начальных свойствах компонентов композиционных материалов (количество связующего, наполнителя, температурный режим отверждения и т.д.), представленные в виде 2х таблиц, которые нужно соединить. </a:t>
            </a:r>
          </a:p>
          <a:p>
            <a:pPr indent="450215" algn="just" hangingPunct="0">
              <a:lnSpc>
                <a:spcPct val="150000"/>
              </a:lnSpc>
            </a:pPr>
            <a:endParaRPr lang="ru-RU" kern="100" dirty="0">
              <a:latin typeface="Times New Roman" panose="02020603050405020304" pitchFamily="18" charset="0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pPr indent="450215" algn="just" hangingPunct="0">
              <a:lnSpc>
                <a:spcPct val="150000"/>
              </a:lnSpc>
            </a:pPr>
            <a:endParaRPr lang="ru-RU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pPr indent="450215" algn="just" hangingPunct="0">
              <a:lnSpc>
                <a:spcPct val="150000"/>
              </a:lnSpc>
            </a:pPr>
            <a:r>
              <a:rPr lang="ru-RU" b="1" u="sng" kern="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ПЛАН РАБОТЫ:</a:t>
            </a:r>
            <a:endParaRPr lang="ru-RU" b="1" u="sng" kern="100" dirty="0">
              <a:solidFill>
                <a:schemeClr val="accent1">
                  <a:lumMod val="75000"/>
                </a:schemeClr>
              </a:solidFill>
              <a:effectLst/>
              <a:latin typeface="Liberation Serif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pPr marL="342900" lvl="0" indent="-342900" algn="just" hangingPunct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Mangal" panose="02040503050203030202" pitchFamily="18" charset="0"/>
              </a:rPr>
              <a:t>Необходимо провести разведочный анализ полученных на входе данных с помощью изученных в курсе методов.</a:t>
            </a:r>
            <a:endParaRPr lang="ru-RU" kern="100" dirty="0">
              <a:effectLst/>
              <a:latin typeface="Liberation Serif"/>
              <a:ea typeface="NSimSun" panose="02010609030101010101" pitchFamily="49" charset="-122"/>
              <a:cs typeface="Mangal" panose="02040503050203030202" pitchFamily="18" charset="0"/>
            </a:endParaRPr>
          </a:p>
          <a:p>
            <a:pPr marL="342900" lvl="0" indent="-342900" algn="just" hangingPunct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Mangal" panose="02040503050203030202" pitchFamily="18" charset="0"/>
              </a:rPr>
              <a:t>Данные необходимо предварительно обработать, продемонстрировать этапы обработки и выбранные методы.</a:t>
            </a:r>
            <a:endParaRPr lang="ru-RU" kern="100" dirty="0">
              <a:effectLst/>
              <a:latin typeface="Liberation Serif"/>
              <a:ea typeface="NSimSun" panose="02010609030101010101" pitchFamily="49" charset="-122"/>
              <a:cs typeface="Mangal" panose="02040503050203030202" pitchFamily="18" charset="0"/>
            </a:endParaRPr>
          </a:p>
          <a:p>
            <a:pPr marL="342900" lvl="0" indent="-342900" algn="just" hangingPunct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Mangal" panose="02040503050203030202" pitchFamily="18" charset="0"/>
              </a:rPr>
              <a:t>На выходе необходимо обучить модели машинного обучения и спрогнозировать значения </a:t>
            </a:r>
            <a:r>
              <a:rPr lang="ru-RU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Модуль упругости при растяжении и Прочность при растяжении,</a:t>
            </a:r>
            <a:r>
              <a:rPr lang="ru-RU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а также написать нейронную сеть, которая будет рекомендовать </a:t>
            </a:r>
            <a:r>
              <a:rPr lang="ru-RU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Соотношение матрица-наполнитель</a:t>
            </a: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Mangal" panose="02040503050203030202" pitchFamily="18" charset="0"/>
              </a:rPr>
              <a:t>. Полученные модели необходимо оценить.</a:t>
            </a:r>
            <a:endParaRPr lang="ru-RU" kern="100" dirty="0">
              <a:effectLst/>
              <a:latin typeface="Liberation Serif"/>
              <a:ea typeface="NSimSun" panose="02010609030101010101" pitchFamily="49" charset="-122"/>
              <a:cs typeface="Mangal" panose="02040503050203030202" pitchFamily="18" charset="0"/>
            </a:endParaRPr>
          </a:p>
          <a:p>
            <a:pPr marL="342900" lvl="0" indent="-342900" algn="just" hangingPunct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Mangal" panose="02040503050203030202" pitchFamily="18" charset="0"/>
              </a:rPr>
              <a:t>Также нужно разработать приложение с графическим интерфейсом или интерфейсом командной строки, которое будет выдавать прогноз на основе обученных моделей.</a:t>
            </a:r>
            <a:endParaRPr lang="ru-RU" kern="100" dirty="0">
              <a:effectLst/>
              <a:latin typeface="Liberation Serif"/>
              <a:ea typeface="NSimSun" panose="02010609030101010101" pitchFamily="49" charset="-122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6113280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Описание используемых методов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3A98BEB-4479-0331-D895-05B204B76C25}"/>
              </a:ext>
            </a:extLst>
          </p:cNvPr>
          <p:cNvSpPr/>
          <p:nvPr/>
        </p:nvSpPr>
        <p:spPr>
          <a:xfrm>
            <a:off x="843936" y="1288786"/>
            <a:ext cx="10668359" cy="690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Выполнено на языке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3.8.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Anaconda Jupiter Notebook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код)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приложения)</a:t>
            </a:r>
          </a:p>
        </p:txBody>
      </p:sp>
      <p:sp>
        <p:nvSpPr>
          <p:cNvPr id="10" name="Прямоугольник: скругленные противолежащие углы 9">
            <a:extLst>
              <a:ext uri="{FF2B5EF4-FFF2-40B4-BE49-F238E27FC236}">
                <a16:creationId xmlns:a16="http://schemas.microsoft.com/office/drawing/2014/main" id="{193217DC-CC53-03CE-9860-9C749571D649}"/>
              </a:ext>
            </a:extLst>
          </p:cNvPr>
          <p:cNvSpPr/>
          <p:nvPr/>
        </p:nvSpPr>
        <p:spPr>
          <a:xfrm>
            <a:off x="923646" y="2200256"/>
            <a:ext cx="4114697" cy="3688480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 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kern="100" dirty="0" err="1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Numpy</a:t>
            </a:r>
            <a:r>
              <a:rPr lang="ru-RU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- </a:t>
            </a: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для работы с многомерными массивами</a:t>
            </a:r>
            <a:endParaRPr lang="ru-RU" kern="100" dirty="0"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P</a:t>
            </a:r>
            <a:r>
              <a:rPr lang="en-US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andas </a:t>
            </a: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- </a:t>
            </a: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для обработки </a:t>
            </a:r>
            <a:r>
              <a:rPr lang="ru-RU" kern="100" dirty="0" err="1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датафреймов</a:t>
            </a:r>
            <a:endParaRPr lang="ru-RU" kern="100" dirty="0"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M</a:t>
            </a:r>
            <a:r>
              <a:rPr lang="en-US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atplotlib</a:t>
            </a: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- </a:t>
            </a: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для визуализации</a:t>
            </a:r>
            <a:endParaRPr lang="ru-RU" kern="100" dirty="0"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Seaborn</a:t>
            </a: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 </a:t>
            </a:r>
            <a:r>
              <a:rPr lang="en-US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- </a:t>
            </a: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для визуализации</a:t>
            </a:r>
            <a:endParaRPr lang="ru-RU" kern="100" dirty="0"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kern="100" dirty="0" err="1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X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gboost</a:t>
            </a:r>
            <a:r>
              <a:rPr lang="en-US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- </a:t>
            </a: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для построения особой   </a:t>
            </a:r>
            <a:r>
              <a:rPr lang="ru-RU" kern="100" dirty="0" err="1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регрессионой</a:t>
            </a: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модели – деревья решений с градиентным усилением</a:t>
            </a:r>
            <a:endParaRPr lang="ru-RU" kern="100" dirty="0"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kern="100" dirty="0" err="1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S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klearn</a:t>
            </a:r>
            <a:r>
              <a:rPr lang="en-US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- </a:t>
            </a: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для разработки моделей машинного обучения</a:t>
            </a:r>
            <a:endParaRPr lang="ru-RU" kern="100" dirty="0"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P</a:t>
            </a:r>
            <a:r>
              <a:rPr lang="en-US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ickle</a:t>
            </a:r>
            <a:r>
              <a:rPr lang="en-US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- </a:t>
            </a: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для сохранения полученных моделей</a:t>
            </a:r>
            <a:endParaRPr lang="ru-RU" kern="100" dirty="0"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kern="100" dirty="0" err="1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T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ensorflow</a:t>
            </a: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.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keras</a:t>
            </a:r>
            <a:r>
              <a:rPr lang="en-US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- </a:t>
            </a: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для разработки нейронной сети</a:t>
            </a:r>
          </a:p>
          <a:p>
            <a:pPr algn="ctr"/>
            <a:endParaRPr lang="ru-RU" dirty="0"/>
          </a:p>
        </p:txBody>
      </p:sp>
      <p:sp>
        <p:nvSpPr>
          <p:cNvPr id="13" name="Прямоугольник: скругленные противолежащие углы 12">
            <a:extLst>
              <a:ext uri="{FF2B5EF4-FFF2-40B4-BE49-F238E27FC236}">
                <a16:creationId xmlns:a16="http://schemas.microsoft.com/office/drawing/2014/main" id="{C98E8A22-EF15-2E6C-9A76-63F77B71452C}"/>
              </a:ext>
            </a:extLst>
          </p:cNvPr>
          <p:cNvSpPr/>
          <p:nvPr/>
        </p:nvSpPr>
        <p:spPr>
          <a:xfrm>
            <a:off x="6569734" y="2200256"/>
            <a:ext cx="4416912" cy="870924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поставленная задача сводится к предсказанию некого значения, т.е. к задаче регрессии, будут проведен анализ следующих регрессионных моделей МО: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9A6D1D8-AF9D-3013-893F-EBBA8ABBB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246" y="3292554"/>
            <a:ext cx="2676525" cy="2124075"/>
          </a:xfrm>
          <a:prstGeom prst="rect">
            <a:avLst/>
          </a:prstGeom>
        </p:spPr>
      </p:pic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564CF931-9442-F476-DA18-D217166AFFFD}"/>
              </a:ext>
            </a:extLst>
          </p:cNvPr>
          <p:cNvSpPr/>
          <p:nvPr/>
        </p:nvSpPr>
        <p:spPr>
          <a:xfrm>
            <a:off x="1691742" y="5907024"/>
            <a:ext cx="9294904" cy="567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</a:rPr>
              <a:t>Оценка моделей: коэффициент детерминации (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</a:rPr>
              <a:t>R</a:t>
            </a:r>
            <a:r>
              <a:rPr lang="ru-RU" sz="1800" kern="100" baseline="30000" dirty="0">
                <a:effectLst/>
                <a:latin typeface="Times New Roman" panose="02020603050405020304" pitchFamily="18" charset="0"/>
                <a:ea typeface="NSimSun" panose="02010609030101010101" pitchFamily="49" charset="-122"/>
              </a:rPr>
              <a:t>2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</a:rPr>
              <a:t>) и  средняя абсолютная ошибка (МАЕ)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5555496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Разведочный анализ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2" name="Прямоугольник: скругленные противолежащие углы 1">
            <a:extLst>
              <a:ext uri="{FF2B5EF4-FFF2-40B4-BE49-F238E27FC236}">
                <a16:creationId xmlns:a16="http://schemas.microsoft.com/office/drawing/2014/main" id="{628AD246-368D-8237-03EB-B8C8B21CCEAB}"/>
              </a:ext>
            </a:extLst>
          </p:cNvPr>
          <p:cNvSpPr/>
          <p:nvPr/>
        </p:nvSpPr>
        <p:spPr>
          <a:xfrm>
            <a:off x="669716" y="1347794"/>
            <a:ext cx="10998028" cy="984042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Цель разведочного анализа </a:t>
            </a:r>
            <a:r>
              <a:rPr lang="ru-RU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−</a:t>
            </a: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 получение первоначальных представлений о характерах распределений переменных исходного набора данных, формирование оценки качества исходных данных (наличие пропусков, выбросов), выявление характера взаимосвязи между переменными с целью последующего выдвижения гипотез о наиболее подходящих для решения задачи машинного обучения.</a:t>
            </a:r>
            <a:endParaRPr lang="ru-RU" kern="100" dirty="0">
              <a:effectLst/>
              <a:latin typeface="Liberation Serif"/>
              <a:ea typeface="NSimSun" panose="0201060903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Прямоугольник: скругленные противолежащие углы 2">
            <a:extLst>
              <a:ext uri="{FF2B5EF4-FFF2-40B4-BE49-F238E27FC236}">
                <a16:creationId xmlns:a16="http://schemas.microsoft.com/office/drawing/2014/main" id="{C0F07DFE-FE95-33ED-ADD6-B8DEFA66D544}"/>
              </a:ext>
            </a:extLst>
          </p:cNvPr>
          <p:cNvSpPr/>
          <p:nvPr/>
        </p:nvSpPr>
        <p:spPr>
          <a:xfrm>
            <a:off x="843936" y="2544337"/>
            <a:ext cx="10823807" cy="3889714"/>
          </a:xfrm>
          <a:prstGeom prst="round2Diag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0215" algn="just" hangingPunct="0">
              <a:lnSpc>
                <a:spcPct val="150000"/>
              </a:lnSpc>
            </a:pPr>
            <a:endParaRPr lang="ru-RU" sz="12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pPr indent="450215" algn="just" hangingPunct="0">
              <a:lnSpc>
                <a:spcPct val="150000"/>
              </a:lnSpc>
            </a:pPr>
            <a:r>
              <a:rPr lang="ru-RU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В данном разделе были использованы методы, реализованные в библиотеке </a:t>
            </a:r>
            <a:r>
              <a:rPr lang="en-US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pandas</a:t>
            </a:r>
            <a:r>
              <a:rPr lang="ru-RU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, которые позволяют провести разведочный анализ данных, а именно:</a:t>
            </a:r>
          </a:p>
          <a:p>
            <a:pPr indent="450215" algn="just" hangingPunct="0">
              <a:lnSpc>
                <a:spcPct val="150000"/>
              </a:lnSpc>
            </a:pPr>
            <a:r>
              <a:rPr lang="ru-RU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.</a:t>
            </a:r>
            <a:r>
              <a:rPr lang="en-US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info</a:t>
            </a:r>
            <a:r>
              <a:rPr lang="ru-RU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() общая информация по </a:t>
            </a:r>
            <a:r>
              <a:rPr lang="ru-RU" kern="1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датасету</a:t>
            </a:r>
            <a:r>
              <a:rPr lang="ru-RU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indent="450215" algn="just" hangingPunct="0">
              <a:lnSpc>
                <a:spcPct val="150000"/>
              </a:lnSpc>
            </a:pPr>
            <a:r>
              <a:rPr lang="ru-RU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.</a:t>
            </a:r>
            <a:r>
              <a:rPr lang="en-US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shape </a:t>
            </a:r>
            <a:r>
              <a:rPr lang="ru-RU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структура </a:t>
            </a:r>
            <a:r>
              <a:rPr lang="ru-RU" kern="1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датасета</a:t>
            </a:r>
            <a:r>
              <a:rPr lang="ru-RU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indent="450215" algn="just" hangingPunct="0">
              <a:lnSpc>
                <a:spcPct val="150000"/>
              </a:lnSpc>
            </a:pPr>
            <a:r>
              <a:rPr lang="ru-RU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.</a:t>
            </a:r>
            <a:r>
              <a:rPr lang="en-US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describe</a:t>
            </a:r>
            <a:r>
              <a:rPr lang="ru-RU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()  описательная статистика </a:t>
            </a:r>
            <a:r>
              <a:rPr lang="ru-RU" kern="1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датасета</a:t>
            </a:r>
            <a:r>
              <a:rPr lang="ru-RU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indent="450215" algn="just" hangingPunct="0">
              <a:lnSpc>
                <a:spcPct val="150000"/>
              </a:lnSpc>
            </a:pPr>
            <a:r>
              <a:rPr lang="ru-RU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.</a:t>
            </a:r>
            <a:r>
              <a:rPr lang="en-US" kern="1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isnull</a:t>
            </a:r>
            <a:r>
              <a:rPr lang="ru-RU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() выявление пропусков;</a:t>
            </a:r>
          </a:p>
          <a:p>
            <a:pPr indent="450215" algn="just" hangingPunct="0">
              <a:lnSpc>
                <a:spcPct val="150000"/>
              </a:lnSpc>
            </a:pPr>
            <a:r>
              <a:rPr lang="ru-RU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.</a:t>
            </a:r>
            <a:r>
              <a:rPr lang="en-US" kern="1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dublicated</a:t>
            </a:r>
            <a:r>
              <a:rPr lang="ru-RU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() выявление дублей в строках;</a:t>
            </a:r>
          </a:p>
          <a:p>
            <a:pPr indent="450215" algn="just" hangingPunct="0">
              <a:lnSpc>
                <a:spcPct val="150000"/>
              </a:lnSpc>
            </a:pPr>
            <a:r>
              <a:rPr lang="ru-RU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.</a:t>
            </a:r>
            <a:r>
              <a:rPr lang="en-US" kern="1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corr</a:t>
            </a:r>
            <a:r>
              <a:rPr lang="ru-RU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() проверка корреляции.</a:t>
            </a:r>
          </a:p>
          <a:p>
            <a:pPr indent="450215" algn="just" hangingPunct="0">
              <a:lnSpc>
                <a:spcPct val="150000"/>
              </a:lnSpc>
            </a:pPr>
            <a:r>
              <a:rPr lang="ru-RU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Библиотеки </a:t>
            </a:r>
            <a:r>
              <a:rPr lang="en-US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seaborn </a:t>
            </a:r>
            <a:r>
              <a:rPr lang="ru-RU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и </a:t>
            </a:r>
            <a:r>
              <a:rPr lang="en-US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matplotlib </a:t>
            </a:r>
            <a:r>
              <a:rPr lang="ru-RU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- для визуализации данных, построения различных графиков.</a:t>
            </a:r>
          </a:p>
          <a:p>
            <a:pPr indent="450215" algn="just" hangingPunct="0">
              <a:lnSpc>
                <a:spcPct val="150000"/>
              </a:lnSpc>
            </a:pPr>
            <a:r>
              <a:rPr lang="ru-RU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Так же с помощью метода </a:t>
            </a:r>
            <a:r>
              <a:rPr lang="en-US" kern="1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SelectKBest</a:t>
            </a:r>
            <a:r>
              <a:rPr lang="en-US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из библиотеки </a:t>
            </a:r>
            <a:r>
              <a:rPr lang="en-US" kern="1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Sklearn</a:t>
            </a:r>
            <a:r>
              <a:rPr lang="en-US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 </a:t>
            </a:r>
            <a:r>
              <a:rPr lang="ru-RU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была проведена попытка ранжирования признаков по важности для каждой целевой переменной. </a:t>
            </a:r>
          </a:p>
        </p:txBody>
      </p:sp>
    </p:spTree>
    <p:extLst>
      <p:ext uri="{BB962C8B-B14F-4D97-AF65-F5344CB8AC3E}">
        <p14:creationId xmlns:p14="http://schemas.microsoft.com/office/powerpoint/2010/main" val="250503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8006088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Разведочный анализ данных     Результаты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2" name="Прямоугольник: скругленные противолежащие углы 1">
            <a:extLst>
              <a:ext uri="{FF2B5EF4-FFF2-40B4-BE49-F238E27FC236}">
                <a16:creationId xmlns:a16="http://schemas.microsoft.com/office/drawing/2014/main" id="{AAFF7768-DA61-058C-D962-72521A82A04F}"/>
              </a:ext>
            </a:extLst>
          </p:cNvPr>
          <p:cNvSpPr/>
          <p:nvPr/>
        </p:nvSpPr>
        <p:spPr>
          <a:xfrm>
            <a:off x="678860" y="1290869"/>
            <a:ext cx="11052892" cy="1311203"/>
          </a:xfrm>
          <a:prstGeom prst="round2Diag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0215" algn="just" hangingPunct="0">
              <a:lnSpc>
                <a:spcPct val="150000"/>
              </a:lnSpc>
            </a:pPr>
            <a:r>
              <a:rPr lang="ru-RU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На входе имеется два файла с наборами данных X_bp.xlsx, X_nup.xlsx, число строк в них различное, 1023 и 1040 соответственно. По условию задачи объединим данные файлы в один </a:t>
            </a:r>
            <a:r>
              <a:rPr lang="ru-RU" kern="1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датасет</a:t>
            </a:r>
            <a:r>
              <a:rPr lang="ru-RU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 по индексу с типом объединения </a:t>
            </a:r>
            <a:r>
              <a:rPr lang="en-US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INNER</a:t>
            </a:r>
            <a:r>
              <a:rPr lang="ru-RU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, при этом остаются строки, присутствующие только в обоих </a:t>
            </a:r>
            <a:r>
              <a:rPr lang="ru-RU" kern="1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датасетах</a:t>
            </a:r>
            <a:r>
              <a:rPr lang="ru-RU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. </a:t>
            </a:r>
          </a:p>
          <a:p>
            <a:pPr indent="450215" algn="just" hangingPunct="0">
              <a:lnSpc>
                <a:spcPct val="150000"/>
              </a:lnSpc>
            </a:pPr>
            <a:r>
              <a:rPr lang="ru-RU" b="1" kern="100" dirty="0">
                <a:solidFill>
                  <a:srgbClr val="00206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                                              </a:t>
            </a:r>
            <a:r>
              <a:rPr lang="ru-RU" b="1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Результат: </a:t>
            </a:r>
            <a:r>
              <a:rPr lang="ru-RU" b="1" kern="1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датасет</a:t>
            </a:r>
            <a:r>
              <a:rPr lang="ru-RU" b="1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Arial" panose="020B0604020202020204" pitchFamily="34" charset="0"/>
              </a:rPr>
              <a:t> 1023 элемента, 13 параметров.</a:t>
            </a:r>
            <a:endParaRPr lang="ru-RU" b="1" kern="100" dirty="0">
              <a:solidFill>
                <a:srgbClr val="002060"/>
              </a:solidFill>
              <a:effectLst/>
              <a:latin typeface="Liberation Serif"/>
              <a:ea typeface="NSimSun" panose="0201060903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053DBC-F9E7-781C-B757-57CEE3466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97" y="2753338"/>
            <a:ext cx="3366754" cy="178717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267E19-E474-EA18-7026-4FE5D31F3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503" y="4691775"/>
            <a:ext cx="3366754" cy="1568561"/>
          </a:xfrm>
          <a:prstGeom prst="rect">
            <a:avLst/>
          </a:prstGeom>
        </p:spPr>
      </p:pic>
      <p:sp>
        <p:nvSpPr>
          <p:cNvPr id="6" name="Прямоугольник: скругленные противолежащие углы 5">
            <a:extLst>
              <a:ext uri="{FF2B5EF4-FFF2-40B4-BE49-F238E27FC236}">
                <a16:creationId xmlns:a16="http://schemas.microsoft.com/office/drawing/2014/main" id="{4BC09570-A549-FFEB-B672-D363A97F9317}"/>
              </a:ext>
            </a:extLst>
          </p:cNvPr>
          <p:cNvSpPr/>
          <p:nvPr/>
        </p:nvSpPr>
        <p:spPr>
          <a:xfrm>
            <a:off x="8355872" y="2907310"/>
            <a:ext cx="3157268" cy="52169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Дубликаты, пропуски отсутствуют</a:t>
            </a:r>
          </a:p>
        </p:txBody>
      </p:sp>
      <p:sp>
        <p:nvSpPr>
          <p:cNvPr id="7" name="Прямоугольник: скругленные противолежащие углы 6">
            <a:extLst>
              <a:ext uri="{FF2B5EF4-FFF2-40B4-BE49-F238E27FC236}">
                <a16:creationId xmlns:a16="http://schemas.microsoft.com/office/drawing/2014/main" id="{D7A08AB2-F64A-F631-073E-18191EFF2AF3}"/>
              </a:ext>
            </a:extLst>
          </p:cNvPr>
          <p:cNvSpPr/>
          <p:nvPr/>
        </p:nvSpPr>
        <p:spPr>
          <a:xfrm>
            <a:off x="7559499" y="3846174"/>
            <a:ext cx="3614469" cy="81951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B1225B9-7517-BF47-7074-AB26F4073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239" y="3936206"/>
            <a:ext cx="3512564" cy="639445"/>
          </a:xfrm>
          <a:prstGeom prst="rect">
            <a:avLst/>
          </a:prstGeom>
        </p:spPr>
      </p:pic>
      <p:sp>
        <p:nvSpPr>
          <p:cNvPr id="13" name="Прямоугольник: скругленные противолежащие углы 12">
            <a:extLst>
              <a:ext uri="{FF2B5EF4-FFF2-40B4-BE49-F238E27FC236}">
                <a16:creationId xmlns:a16="http://schemas.microsoft.com/office/drawing/2014/main" id="{51A98AB6-B35F-6F8B-AB4D-8DEA1B5F9B14}"/>
              </a:ext>
            </a:extLst>
          </p:cNvPr>
          <p:cNvSpPr/>
          <p:nvPr/>
        </p:nvSpPr>
        <p:spPr>
          <a:xfrm>
            <a:off x="6205306" y="5157478"/>
            <a:ext cx="3278038" cy="81930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Описательная статистика</a:t>
            </a:r>
          </a:p>
        </p:txBody>
      </p:sp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3DCD8003-C06B-C8FB-4EBB-D47FF0C59966}"/>
              </a:ext>
            </a:extLst>
          </p:cNvPr>
          <p:cNvCxnSpPr/>
          <p:nvPr/>
        </p:nvCxnSpPr>
        <p:spPr>
          <a:xfrm rot="16200000" flipH="1">
            <a:off x="5287689" y="3724327"/>
            <a:ext cx="2555406" cy="3108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984D44A-0993-BCB8-2E8B-DA454C149E51}"/>
              </a:ext>
            </a:extLst>
          </p:cNvPr>
          <p:cNvCxnSpPr>
            <a:endCxn id="6" idx="2"/>
          </p:cNvCxnSpPr>
          <p:nvPr/>
        </p:nvCxnSpPr>
        <p:spPr>
          <a:xfrm>
            <a:off x="6876288" y="2602071"/>
            <a:ext cx="1479584" cy="5660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: уступ 20">
            <a:extLst>
              <a:ext uri="{FF2B5EF4-FFF2-40B4-BE49-F238E27FC236}">
                <a16:creationId xmlns:a16="http://schemas.microsoft.com/office/drawing/2014/main" id="{8D1959E1-2599-4066-E6D8-EBD0028601C0}"/>
              </a:ext>
            </a:extLst>
          </p:cNvPr>
          <p:cNvCxnSpPr>
            <a:endCxn id="7" idx="2"/>
          </p:cNvCxnSpPr>
          <p:nvPr/>
        </p:nvCxnSpPr>
        <p:spPr>
          <a:xfrm rot="16200000" flipH="1">
            <a:off x="6427540" y="3123970"/>
            <a:ext cx="1653858" cy="6100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: уступ 22">
            <a:extLst>
              <a:ext uri="{FF2B5EF4-FFF2-40B4-BE49-F238E27FC236}">
                <a16:creationId xmlns:a16="http://schemas.microsoft.com/office/drawing/2014/main" id="{C9D85E78-A139-A01D-FA1B-18E1457A5AC0}"/>
              </a:ext>
            </a:extLst>
          </p:cNvPr>
          <p:cNvCxnSpPr/>
          <p:nvPr/>
        </p:nvCxnSpPr>
        <p:spPr>
          <a:xfrm rot="10800000" flipV="1">
            <a:off x="4206240" y="2602069"/>
            <a:ext cx="896112" cy="5660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ED90822-F88B-6AF9-030D-2F64F94011B7}"/>
              </a:ext>
            </a:extLst>
          </p:cNvPr>
          <p:cNvCxnSpPr>
            <a:stCxn id="13" idx="2"/>
          </p:cNvCxnSpPr>
          <p:nvPr/>
        </p:nvCxnSpPr>
        <p:spPr>
          <a:xfrm flipH="1" flipV="1">
            <a:off x="4754880" y="5567129"/>
            <a:ext cx="14504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50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7658616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Разведочный анализ данных   Результаты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2" name="Прямоугольник: скругленные противолежащие углы 1">
            <a:extLst>
              <a:ext uri="{FF2B5EF4-FFF2-40B4-BE49-F238E27FC236}">
                <a16:creationId xmlns:a16="http://schemas.microsoft.com/office/drawing/2014/main" id="{4887AFE9-0A5A-069E-F992-2A2A34680898}"/>
              </a:ext>
            </a:extLst>
          </p:cNvPr>
          <p:cNvSpPr/>
          <p:nvPr/>
        </p:nvSpPr>
        <p:spPr>
          <a:xfrm>
            <a:off x="759582" y="1397816"/>
            <a:ext cx="3449256" cy="84575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корреляции между параметрами на тепловой карте и попарными графиками</a:t>
            </a:r>
          </a:p>
        </p:txBody>
      </p:sp>
      <p:pic>
        <p:nvPicPr>
          <p:cNvPr id="3" name="Рисунок 2" descr="Поиск на боковой панели запросов">
            <a:extLst>
              <a:ext uri="{FF2B5EF4-FFF2-40B4-BE49-F238E27FC236}">
                <a16:creationId xmlns:a16="http://schemas.microsoft.com/office/drawing/2014/main" id="{E540B36A-712E-B1F5-191B-4000EA6AF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89" y="2409475"/>
            <a:ext cx="3487949" cy="2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E9BCC5-EF54-8049-A3E4-FA66AE369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90" y="4243698"/>
            <a:ext cx="3101143" cy="1870689"/>
          </a:xfrm>
          <a:prstGeom prst="rect">
            <a:avLst/>
          </a:prstGeom>
        </p:spPr>
      </p:pic>
      <p:sp>
        <p:nvSpPr>
          <p:cNvPr id="6" name="Прямоугольник: скругленные противолежащие углы 5">
            <a:extLst>
              <a:ext uri="{FF2B5EF4-FFF2-40B4-BE49-F238E27FC236}">
                <a16:creationId xmlns:a16="http://schemas.microsoft.com/office/drawing/2014/main" id="{02AA1D64-C240-6D59-6A89-905A6428B52D}"/>
              </a:ext>
            </a:extLst>
          </p:cNvPr>
          <p:cNvSpPr/>
          <p:nvPr/>
        </p:nvSpPr>
        <p:spPr>
          <a:xfrm>
            <a:off x="6997188" y="1397816"/>
            <a:ext cx="3784788" cy="77746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распределения параметров – предварительно признаки распределены нормально, есть выбросы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A321B2-4513-80CE-3350-5B89E5147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727" y="2409475"/>
            <a:ext cx="3723710" cy="1633353"/>
          </a:xfrm>
          <a:prstGeom prst="rect">
            <a:avLst/>
          </a:prstGeom>
        </p:spPr>
      </p:pic>
      <p:sp>
        <p:nvSpPr>
          <p:cNvPr id="10" name="Прямоугольник: скругленные противолежащие углы 9">
            <a:extLst>
              <a:ext uri="{FF2B5EF4-FFF2-40B4-BE49-F238E27FC236}">
                <a16:creationId xmlns:a16="http://schemas.microsoft.com/office/drawing/2014/main" id="{22181D09-4A82-189C-C9FA-2E27B6959ED4}"/>
              </a:ext>
            </a:extLst>
          </p:cNvPr>
          <p:cNvSpPr/>
          <p:nvPr/>
        </p:nvSpPr>
        <p:spPr>
          <a:xfrm>
            <a:off x="5733117" y="4204749"/>
            <a:ext cx="3723710" cy="58659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Скоринг важности признаков методом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SelectKBest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2DF8CBC-2D0E-3EA1-2A0D-FEBF280B6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0155" y="4819475"/>
            <a:ext cx="2309634" cy="1142399"/>
          </a:xfrm>
          <a:prstGeom prst="rect">
            <a:avLst/>
          </a:prstGeom>
        </p:spPr>
      </p:pic>
      <p:cxnSp>
        <p:nvCxnSpPr>
          <p:cNvPr id="15" name="Соединитель: уступ 14">
            <a:extLst>
              <a:ext uri="{FF2B5EF4-FFF2-40B4-BE49-F238E27FC236}">
                <a16:creationId xmlns:a16="http://schemas.microsoft.com/office/drawing/2014/main" id="{44E69B9C-F83D-D765-4B48-36C001662F26}"/>
              </a:ext>
            </a:extLst>
          </p:cNvPr>
          <p:cNvCxnSpPr/>
          <p:nvPr/>
        </p:nvCxnSpPr>
        <p:spPr>
          <a:xfrm rot="16200000" flipH="1">
            <a:off x="4142172" y="2250921"/>
            <a:ext cx="3069456" cy="838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BDD0FE5D-6816-D43C-C805-FE1DFF70CD56}"/>
              </a:ext>
            </a:extLst>
          </p:cNvPr>
          <p:cNvCxnSpPr/>
          <p:nvPr/>
        </p:nvCxnSpPr>
        <p:spPr>
          <a:xfrm>
            <a:off x="5879592" y="1135293"/>
            <a:ext cx="1117596" cy="8215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1DE5B658-D10C-8591-DC0C-55ADE6A2CE05}"/>
              </a:ext>
            </a:extLst>
          </p:cNvPr>
          <p:cNvCxnSpPr>
            <a:endCxn id="2" idx="0"/>
          </p:cNvCxnSpPr>
          <p:nvPr/>
        </p:nvCxnSpPr>
        <p:spPr>
          <a:xfrm rot="5400000">
            <a:off x="4066008" y="1278123"/>
            <a:ext cx="685399" cy="3997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80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4796544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Предобработка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2" name="Стрелка: вниз 1">
            <a:extLst>
              <a:ext uri="{FF2B5EF4-FFF2-40B4-BE49-F238E27FC236}">
                <a16:creationId xmlns:a16="http://schemas.microsoft.com/office/drawing/2014/main" id="{36B23C49-887D-D671-0329-CC96481DB7C0}"/>
              </a:ext>
            </a:extLst>
          </p:cNvPr>
          <p:cNvSpPr/>
          <p:nvPr/>
        </p:nvSpPr>
        <p:spPr>
          <a:xfrm>
            <a:off x="2769377" y="1144730"/>
            <a:ext cx="2442191" cy="4237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: скругленные противолежащие углы 2">
            <a:extLst>
              <a:ext uri="{FF2B5EF4-FFF2-40B4-BE49-F238E27FC236}">
                <a16:creationId xmlns:a16="http://schemas.microsoft.com/office/drawing/2014/main" id="{B748A89A-2D39-1E9D-A191-B9E3EDAE510B}"/>
              </a:ext>
            </a:extLst>
          </p:cNvPr>
          <p:cNvSpPr/>
          <p:nvPr/>
        </p:nvSpPr>
        <p:spPr>
          <a:xfrm>
            <a:off x="407954" y="1594718"/>
            <a:ext cx="7888063" cy="67493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выбросов: первоначально была проведена методом 3х сигм, что даже при повторении не дало удовлетворительный результат.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Финально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удалены методом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межквартильных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интервалов.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8B0186-2A38-D5F4-4EB5-BE68A4EE0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349" y="2303413"/>
            <a:ext cx="4626245" cy="1008931"/>
          </a:xfrm>
          <a:prstGeom prst="rect">
            <a:avLst/>
          </a:prstGeom>
        </p:spPr>
      </p:pic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5E8E6793-1B87-C86F-D442-C9FEF27FE58A}"/>
              </a:ext>
            </a:extLst>
          </p:cNvPr>
          <p:cNvSpPr/>
          <p:nvPr/>
        </p:nvSpPr>
        <p:spPr>
          <a:xfrm>
            <a:off x="4351986" y="3429000"/>
            <a:ext cx="2320492" cy="5241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противолежащие углы 6">
            <a:extLst>
              <a:ext uri="{FF2B5EF4-FFF2-40B4-BE49-F238E27FC236}">
                <a16:creationId xmlns:a16="http://schemas.microsoft.com/office/drawing/2014/main" id="{8BDD8EB0-12C5-861F-DE73-BA7679E13C25}"/>
              </a:ext>
            </a:extLst>
          </p:cNvPr>
          <p:cNvSpPr/>
          <p:nvPr/>
        </p:nvSpPr>
        <p:spPr>
          <a:xfrm>
            <a:off x="1629050" y="3986943"/>
            <a:ext cx="7888063" cy="42135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Кодировка категориальной переменной Угол нашивки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23E1E3B-342B-708E-0305-4A4649F18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725" y="4448499"/>
            <a:ext cx="5202711" cy="622935"/>
          </a:xfrm>
          <a:prstGeom prst="rect">
            <a:avLst/>
          </a:prstGeom>
        </p:spPr>
      </p:pic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10E4B59A-BAF6-208E-623B-5380BE434559}"/>
              </a:ext>
            </a:extLst>
          </p:cNvPr>
          <p:cNvSpPr/>
          <p:nvPr/>
        </p:nvSpPr>
        <p:spPr>
          <a:xfrm>
            <a:off x="6569778" y="5082896"/>
            <a:ext cx="2442191" cy="4888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противолежащие углы 13">
            <a:extLst>
              <a:ext uri="{FF2B5EF4-FFF2-40B4-BE49-F238E27FC236}">
                <a16:creationId xmlns:a16="http://schemas.microsoft.com/office/drawing/2014/main" id="{895A10D0-B18D-58F5-46D3-811D460DF858}"/>
              </a:ext>
            </a:extLst>
          </p:cNvPr>
          <p:cNvSpPr/>
          <p:nvPr/>
        </p:nvSpPr>
        <p:spPr>
          <a:xfrm>
            <a:off x="5426081" y="5623430"/>
            <a:ext cx="5364009" cy="62293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Нормализация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MimMaxScaler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df_norm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Стандартизация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StandartScaler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df_std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85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063240" y="201168"/>
            <a:ext cx="6675120" cy="1179576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800" dirty="0">
                  <a:solidFill>
                    <a:srgbClr val="0070C0"/>
                  </a:solidFill>
                  <a:latin typeface="+mj-lt"/>
                  <a:cs typeface="Arial" panose="020B0604020202020204" pitchFamily="34" charset="0"/>
                </a:rPr>
                <a:t>Обучение и тестирование модели для</a:t>
              </a:r>
            </a:p>
            <a:p>
              <a:r>
                <a:rPr lang="ru-RU" sz="2800" dirty="0">
                  <a:solidFill>
                    <a:srgbClr val="0070C0"/>
                  </a:solidFill>
                  <a:latin typeface="+mj-lt"/>
                  <a:cs typeface="Arial" panose="020B0604020202020204" pitchFamily="34" charset="0"/>
                </a:rPr>
                <a:t>Модуль упругости при растяжении, </a:t>
              </a:r>
              <a:r>
                <a:rPr lang="ru-RU" sz="2800" dirty="0" err="1">
                  <a:solidFill>
                    <a:srgbClr val="0070C0"/>
                  </a:solidFill>
                  <a:latin typeface="+mj-lt"/>
                  <a:cs typeface="Arial" panose="020B0604020202020204" pitchFamily="34" charset="0"/>
                </a:rPr>
                <a:t>гПа</a:t>
              </a:r>
              <a:endParaRPr lang="ru-RU" sz="2800" dirty="0">
                <a:solidFill>
                  <a:srgbClr val="0070C0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2" name="Прямоугольник: скругленные противолежащие углы 1">
            <a:extLst>
              <a:ext uri="{FF2B5EF4-FFF2-40B4-BE49-F238E27FC236}">
                <a16:creationId xmlns:a16="http://schemas.microsoft.com/office/drawing/2014/main" id="{74F0CEF1-23DF-8BFB-014A-D12D076EA674}"/>
              </a:ext>
            </a:extLst>
          </p:cNvPr>
          <p:cNvSpPr/>
          <p:nvPr/>
        </p:nvSpPr>
        <p:spPr>
          <a:xfrm>
            <a:off x="651428" y="1548192"/>
            <a:ext cx="10824292" cy="9834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0215" algn="just" hangingPunct="0">
              <a:lnSpc>
                <a:spcPct val="150000"/>
              </a:lnSpc>
            </a:pPr>
            <a:r>
              <a:rPr lang="ru-RU" sz="1400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Разбиение на тренировочную и тестовую выборки для подачи в модели машинного обучения 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методом </a:t>
            </a:r>
            <a:r>
              <a:rPr lang="ru-RU" sz="1400" kern="100" dirty="0" err="1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train_test_split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библиотеки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sklearn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В целях оптимизации работы был собран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а функция и </a:t>
            </a:r>
            <a:r>
              <a:rPr lang="ru-RU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список регрессионных моделей </a:t>
            </a:r>
            <a:r>
              <a:rPr lang="en-US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regressors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0A179686-2AE7-D627-52D3-90D063991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156199"/>
              </p:ext>
            </p:extLst>
          </p:nvPr>
        </p:nvGraphicFramePr>
        <p:xfrm>
          <a:off x="843937" y="2699052"/>
          <a:ext cx="2778627" cy="38553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1181">
                  <a:extLst>
                    <a:ext uri="{9D8B030D-6E8A-4147-A177-3AD203B41FA5}">
                      <a16:colId xmlns:a16="http://schemas.microsoft.com/office/drawing/2014/main" val="4140932528"/>
                    </a:ext>
                  </a:extLst>
                </a:gridCol>
                <a:gridCol w="817685">
                  <a:extLst>
                    <a:ext uri="{9D8B030D-6E8A-4147-A177-3AD203B41FA5}">
                      <a16:colId xmlns:a16="http://schemas.microsoft.com/office/drawing/2014/main" val="471215297"/>
                    </a:ext>
                  </a:extLst>
                </a:gridCol>
                <a:gridCol w="729761">
                  <a:extLst>
                    <a:ext uri="{9D8B030D-6E8A-4147-A177-3AD203B41FA5}">
                      <a16:colId xmlns:a16="http://schemas.microsoft.com/office/drawing/2014/main" val="2186004658"/>
                    </a:ext>
                  </a:extLst>
                </a:gridCol>
              </a:tblGrid>
              <a:tr h="436892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</a:pPr>
                      <a:r>
                        <a:rPr lang="ru-RU" sz="1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 </a:t>
                      </a:r>
                      <a:endParaRPr lang="ru-RU" sz="10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 score, </a:t>
                      </a:r>
                      <a:r>
                        <a:rPr lang="en-US" sz="10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df_norm</a:t>
                      </a:r>
                      <a:endParaRPr lang="ru-RU" sz="10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 score, </a:t>
                      </a:r>
                      <a:r>
                        <a:rPr lang="en-US" sz="10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df_std</a:t>
                      </a:r>
                      <a:endParaRPr lang="ru-RU" sz="10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179835"/>
                  </a:ext>
                </a:extLst>
              </a:tr>
              <a:tr h="305870">
                <a:tc>
                  <a:txBody>
                    <a:bodyPr/>
                    <a:lstStyle/>
                    <a:p>
                      <a:r>
                        <a:rPr lang="ru-RU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KNeighborsRegressor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-0.247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-0.305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6790978"/>
                  </a:ext>
                </a:extLst>
              </a:tr>
              <a:tr h="458805">
                <a:tc>
                  <a:txBody>
                    <a:bodyPr/>
                    <a:lstStyle/>
                    <a:p>
                      <a:r>
                        <a:rPr lang="ru-RU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GradientBoostingRegressor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-0.075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-0.076</a:t>
                      </a:r>
                      <a:endParaRPr lang="ru-RU" sz="10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8680747"/>
                  </a:ext>
                </a:extLst>
              </a:tr>
              <a:tr h="305870">
                <a:tc>
                  <a:txBody>
                    <a:bodyPr/>
                    <a:lstStyle/>
                    <a:p>
                      <a:r>
                        <a:rPr lang="ru-RU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ExtraTreesRegressor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-0.038</a:t>
                      </a:r>
                      <a:endParaRPr lang="ru-RU" sz="10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0298995"/>
                  </a:ext>
                </a:extLst>
              </a:tr>
              <a:tr h="305870">
                <a:tc>
                  <a:txBody>
                    <a:bodyPr/>
                    <a:lstStyle/>
                    <a:p>
                      <a:r>
                        <a:rPr lang="ru-RU" sz="1000" dirty="0" err="1">
                          <a:effectLst/>
                          <a:highlight>
                            <a:srgbClr val="C0C0C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RandomForestRegressor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  <a:highlight>
                            <a:srgbClr val="C0C0C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-0.031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</a:pPr>
                      <a:r>
                        <a:rPr lang="ru-RU" sz="1000" dirty="0">
                          <a:effectLst/>
                          <a:highlight>
                            <a:srgbClr val="C0C0C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-0.021</a:t>
                      </a:r>
                      <a:r>
                        <a:rPr lang="en-US" sz="1000" kern="100" dirty="0">
                          <a:effectLst/>
                          <a:highlight>
                            <a:srgbClr val="C0C0C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6917062"/>
                  </a:ext>
                </a:extLst>
              </a:tr>
              <a:tr h="305870">
                <a:tc>
                  <a:txBody>
                    <a:bodyPr/>
                    <a:lstStyle/>
                    <a:p>
                      <a:r>
                        <a:rPr lang="ru-RU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DecisionTreeRegressor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-1.084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-1.111</a:t>
                      </a:r>
                      <a:endParaRPr lang="ru-RU" sz="10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3793689"/>
                  </a:ext>
                </a:extLst>
              </a:tr>
              <a:tr h="305870">
                <a:tc>
                  <a:txBody>
                    <a:bodyPr/>
                    <a:lstStyle/>
                    <a:p>
                      <a:r>
                        <a:rPr lang="ru-RU" sz="1000" dirty="0" err="1">
                          <a:effectLst/>
                          <a:highlight>
                            <a:srgbClr val="C0C0C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LinearRegression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  <a:highlight>
                            <a:srgbClr val="C0C0C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0.006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</a:pPr>
                      <a:r>
                        <a:rPr lang="ru-RU" sz="1000" dirty="0">
                          <a:effectLst/>
                          <a:highlight>
                            <a:srgbClr val="C0C0C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0.006</a:t>
                      </a:r>
                      <a:r>
                        <a:rPr lang="en-US" sz="1000" kern="100" dirty="0">
                          <a:effectLst/>
                          <a:highlight>
                            <a:srgbClr val="C0C0C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9655883"/>
                  </a:ext>
                </a:extLst>
              </a:tr>
              <a:tr h="252481">
                <a:tc>
                  <a:txBody>
                    <a:bodyPr/>
                    <a:lstStyle/>
                    <a:p>
                      <a:r>
                        <a:rPr lang="ru-RU" sz="1000" dirty="0" err="1">
                          <a:effectLst/>
                          <a:highlight>
                            <a:srgbClr val="C0C0C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Lasso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  <a:highlight>
                            <a:srgbClr val="C0C0C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-0.001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</a:pPr>
                      <a:r>
                        <a:rPr lang="ru-RU" sz="1000" dirty="0">
                          <a:effectLst/>
                          <a:highlight>
                            <a:srgbClr val="C0C0C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-0.001</a:t>
                      </a:r>
                      <a:endParaRPr lang="ru-RU" sz="10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6698598"/>
                  </a:ext>
                </a:extLst>
              </a:tr>
              <a:tr h="203387">
                <a:tc>
                  <a:txBody>
                    <a:bodyPr/>
                    <a:lstStyle/>
                    <a:p>
                      <a:r>
                        <a:rPr lang="ru-RU" sz="1000" dirty="0" err="1">
                          <a:effectLst/>
                          <a:highlight>
                            <a:srgbClr val="C0C0C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Ridge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  <a:highlight>
                            <a:srgbClr val="C0C0C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0.006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</a:pPr>
                      <a:r>
                        <a:rPr lang="ru-RU" sz="1000" dirty="0">
                          <a:effectLst/>
                          <a:highlight>
                            <a:srgbClr val="C0C0C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0.006</a:t>
                      </a:r>
                      <a:endParaRPr lang="ru-RU" sz="10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8729135"/>
                  </a:ext>
                </a:extLst>
              </a:tr>
              <a:tr h="305870">
                <a:tc>
                  <a:txBody>
                    <a:bodyPr/>
                    <a:lstStyle/>
                    <a:p>
                      <a:r>
                        <a:rPr lang="ru-RU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XGBRegressor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-0.331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-0.228</a:t>
                      </a:r>
                      <a:endParaRPr lang="ru-RU" sz="10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4818413"/>
                  </a:ext>
                </a:extLst>
              </a:tr>
              <a:tr h="668552">
                <a:tc>
                  <a:txBody>
                    <a:bodyPr/>
                    <a:lstStyle/>
                    <a:p>
                      <a:r>
                        <a:rPr lang="ru-RU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MLPRegressor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-0.171</a:t>
                      </a:r>
                      <a:endParaRPr lang="ru-RU" sz="10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6802542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противолежащие углы 4">
            <a:extLst>
              <a:ext uri="{FF2B5EF4-FFF2-40B4-BE49-F238E27FC236}">
                <a16:creationId xmlns:a16="http://schemas.microsoft.com/office/drawing/2014/main" id="{D95B943A-C35D-08DE-D209-1897AE7DDD77}"/>
              </a:ext>
            </a:extLst>
          </p:cNvPr>
          <p:cNvSpPr/>
          <p:nvPr/>
        </p:nvSpPr>
        <p:spPr>
          <a:xfrm>
            <a:off x="6400800" y="2699052"/>
            <a:ext cx="3948798" cy="44150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моделей с подобранными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гиперпараметрами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помощью метода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GridSearch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56AA7B8-266A-EAA4-92C0-382FD1541F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78"/>
          <a:stretch/>
        </p:blipFill>
        <p:spPr>
          <a:xfrm>
            <a:off x="6096000" y="3471266"/>
            <a:ext cx="4958752" cy="171026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B384D0-F302-FDBF-2006-D83DEDB85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463" y="5509663"/>
            <a:ext cx="4557949" cy="611527"/>
          </a:xfrm>
          <a:prstGeom prst="rect">
            <a:avLst/>
          </a:prstGeom>
        </p:spPr>
      </p:pic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00BBF21-0F6D-8B0C-1F31-A98F09A13C04}"/>
              </a:ext>
            </a:extLst>
          </p:cNvPr>
          <p:cNvCxnSpPr/>
          <p:nvPr/>
        </p:nvCxnSpPr>
        <p:spPr>
          <a:xfrm>
            <a:off x="3622564" y="4105656"/>
            <a:ext cx="24734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4B11A715-4FF0-DEC8-14B0-C91F72B12DA4}"/>
              </a:ext>
            </a:extLst>
          </p:cNvPr>
          <p:cNvCxnSpPr/>
          <p:nvPr/>
        </p:nvCxnSpPr>
        <p:spPr>
          <a:xfrm>
            <a:off x="7232904" y="5181528"/>
            <a:ext cx="0" cy="32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93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5AA7CE0-B2D6-0F43-DF51-543B9A5175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1CE3A2A5-7CFC-8771-E69B-6532249E3412}"/>
              </a:ext>
            </a:extLst>
          </p:cNvPr>
          <p:cNvGrpSpPr/>
          <p:nvPr/>
        </p:nvGrpSpPr>
        <p:grpSpPr>
          <a:xfrm>
            <a:off x="3063240" y="201168"/>
            <a:ext cx="6675120" cy="1179576"/>
            <a:chOff x="1476753" y="3499669"/>
            <a:chExt cx="4619247" cy="66600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19FCE977-9B38-19B5-D294-24A0899EB901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800" dirty="0">
                  <a:solidFill>
                    <a:srgbClr val="0070C0"/>
                  </a:solidFill>
                  <a:latin typeface="+mj-lt"/>
                  <a:cs typeface="Arial" panose="020B0604020202020204" pitchFamily="34" charset="0"/>
                </a:rPr>
                <a:t>Обучение и тестирование модели для</a:t>
              </a:r>
            </a:p>
            <a:p>
              <a:r>
                <a:rPr lang="ru-RU" sz="2800" dirty="0">
                  <a:solidFill>
                    <a:srgbClr val="0070C0"/>
                  </a:solidFill>
                  <a:latin typeface="+mj-lt"/>
                  <a:cs typeface="Arial" panose="020B0604020202020204" pitchFamily="34" charset="0"/>
                </a:rPr>
                <a:t>Прочность при растяжении, мПа</a:t>
              </a:r>
            </a:p>
          </p:txBody>
        </p:sp>
        <p:sp>
          <p:nvSpPr>
            <p:cNvPr id="5" name="Прямоугольник 58">
              <a:extLst>
                <a:ext uri="{FF2B5EF4-FFF2-40B4-BE49-F238E27FC236}">
                  <a16:creationId xmlns:a16="http://schemas.microsoft.com/office/drawing/2014/main" id="{78666017-5806-A9AE-5F4F-5B149F002ACE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6" name="Прямоугольник 58">
              <a:extLst>
                <a:ext uri="{FF2B5EF4-FFF2-40B4-BE49-F238E27FC236}">
                  <a16:creationId xmlns:a16="http://schemas.microsoft.com/office/drawing/2014/main" id="{0D3281F0-D967-57A6-0CE2-D7BB17996D1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7" name="Прямоугольник: скругленные противолежащие углы 6">
            <a:extLst>
              <a:ext uri="{FF2B5EF4-FFF2-40B4-BE49-F238E27FC236}">
                <a16:creationId xmlns:a16="http://schemas.microsoft.com/office/drawing/2014/main" id="{5418B1E9-E609-D0EF-E6C9-32F8766D1380}"/>
              </a:ext>
            </a:extLst>
          </p:cNvPr>
          <p:cNvSpPr/>
          <p:nvPr/>
        </p:nvSpPr>
        <p:spPr>
          <a:xfrm>
            <a:off x="558782" y="1493328"/>
            <a:ext cx="11054098" cy="9834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0215" algn="just" hangingPunct="0">
              <a:lnSpc>
                <a:spcPct val="150000"/>
              </a:lnSpc>
            </a:pPr>
            <a:r>
              <a:rPr lang="ru-RU" sz="1400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Разбиение на тренировочную и тестовую выборки для подачи в модели машинного обучения 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методом </a:t>
            </a:r>
            <a:r>
              <a:rPr lang="ru-RU" sz="1400" kern="100" dirty="0" err="1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train_test_split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библиотеки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sklearn</a:t>
            </a:r>
            <a:r>
              <a:rPr lang="ru-RU" sz="14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В целях оптимизации работы был собран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а функция и </a:t>
            </a:r>
            <a:r>
              <a:rPr lang="ru-RU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список регрессионных моделей </a:t>
            </a:r>
            <a:r>
              <a:rPr lang="en-US" sz="14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regressors</a:t>
            </a:r>
            <a:r>
              <a:rPr lang="ru-RU" sz="1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69064735-B331-FD21-5B5F-695873A97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76810"/>
              </p:ext>
            </p:extLst>
          </p:nvPr>
        </p:nvGraphicFramePr>
        <p:xfrm>
          <a:off x="1264076" y="3117547"/>
          <a:ext cx="3044136" cy="25274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7390">
                  <a:extLst>
                    <a:ext uri="{9D8B030D-6E8A-4147-A177-3AD203B41FA5}">
                      <a16:colId xmlns:a16="http://schemas.microsoft.com/office/drawing/2014/main" val="2835132754"/>
                    </a:ext>
                  </a:extLst>
                </a:gridCol>
                <a:gridCol w="1066746">
                  <a:extLst>
                    <a:ext uri="{9D8B030D-6E8A-4147-A177-3AD203B41FA5}">
                      <a16:colId xmlns:a16="http://schemas.microsoft.com/office/drawing/2014/main" val="1594516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</a:pPr>
                      <a:r>
                        <a:rPr lang="ru-RU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 </a:t>
                      </a:r>
                      <a:endParaRPr lang="ru-RU" sz="11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 score, df_norm</a:t>
                      </a:r>
                      <a:endParaRPr lang="ru-RU" sz="1100" kern="10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706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KNeighborsRegressor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-0.190 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9436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GradientBoostingRegressor() 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-0.087 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6153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ExtraTreesRegressor()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-0.048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4849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highlight>
                            <a:srgbClr val="C0C0C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RandomForestRegressor()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  <a:highlight>
                            <a:srgbClr val="C0C0C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-0.007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9469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DecisionTreeRegressor()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-0.937 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5415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highlight>
                            <a:srgbClr val="C0C0C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LinearRegression()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  <a:highlight>
                            <a:srgbClr val="C0C0C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9515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highlight>
                            <a:srgbClr val="C0C0C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Lasso()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  <a:highlight>
                            <a:srgbClr val="C0C0C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-0.006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528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highlight>
                            <a:srgbClr val="C0C0C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Ridge()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  <a:highlight>
                            <a:srgbClr val="C0C0C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96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XGBRegressor()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-0.208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1585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  <a:highlight>
                            <a:srgbClr val="C0C0C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MLPRegressor()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  <a:highlight>
                            <a:srgbClr val="C0C0C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-0.193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4370932"/>
                  </a:ext>
                </a:extLst>
              </a:tr>
            </a:tbl>
          </a:graphicData>
        </a:graphic>
      </p:graphicFrame>
      <p:sp>
        <p:nvSpPr>
          <p:cNvPr id="9" name="Прямоугольник: скругленные противолежащие углы 8">
            <a:extLst>
              <a:ext uri="{FF2B5EF4-FFF2-40B4-BE49-F238E27FC236}">
                <a16:creationId xmlns:a16="http://schemas.microsoft.com/office/drawing/2014/main" id="{30C05146-C684-9BF3-8E2C-8E8EAC8C021E}"/>
              </a:ext>
            </a:extLst>
          </p:cNvPr>
          <p:cNvSpPr/>
          <p:nvPr/>
        </p:nvSpPr>
        <p:spPr>
          <a:xfrm>
            <a:off x="6675914" y="3117547"/>
            <a:ext cx="3948798" cy="44150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моделей с подобранными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гиперпараметрами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помощью метода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GridSearch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C3E6942-27AF-778B-0FB4-AD118BA09B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50"/>
          <a:stretch/>
        </p:blipFill>
        <p:spPr>
          <a:xfrm>
            <a:off x="6313505" y="3909121"/>
            <a:ext cx="5203296" cy="1882678"/>
          </a:xfrm>
          <a:prstGeom prst="rect">
            <a:avLst/>
          </a:prstGeom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62F7766-02B4-829D-FA31-C243FE0A1B03}"/>
              </a:ext>
            </a:extLst>
          </p:cNvPr>
          <p:cNvCxnSpPr/>
          <p:nvPr/>
        </p:nvCxnSpPr>
        <p:spPr>
          <a:xfrm>
            <a:off x="4308212" y="4663440"/>
            <a:ext cx="2005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57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1019</TotalTime>
  <Words>909</Words>
  <Application>Microsoft Office PowerPoint</Application>
  <PresentationFormat>Широкоэкранный</PresentationFormat>
  <Paragraphs>147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Arial</vt:lpstr>
      <vt:lpstr>Open Sans</vt:lpstr>
      <vt:lpstr>Times New Roman</vt:lpstr>
      <vt:lpstr>Noto Sans Symbols</vt:lpstr>
      <vt:lpstr>ALS Sector Bold</vt:lpstr>
      <vt:lpstr>Liberation Serif</vt:lpstr>
      <vt:lpstr>ALS Sector Regular</vt:lpstr>
      <vt:lpstr>Wingdings</vt:lpstr>
      <vt:lpstr>If,kjyVUNE_28012021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Natasha</cp:lastModifiedBy>
  <cp:revision>107</cp:revision>
  <dcterms:created xsi:type="dcterms:W3CDTF">2021-02-24T09:03:25Z</dcterms:created>
  <dcterms:modified xsi:type="dcterms:W3CDTF">2023-04-11T17:18:18Z</dcterms:modified>
</cp:coreProperties>
</file>