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
      <p:font typeface="EB 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EBGaramond-bold.fntdata"/><Relationship Id="rId27" Type="http://schemas.openxmlformats.org/officeDocument/2006/relationships/font" Target="fonts/EBGaramon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BGaramond-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EBGaramon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fairDispl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e5605229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e5605229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e5605229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e5605229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e5605229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e5605229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e5605229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e5605229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e5605229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e5605229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e5605229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e5605229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e5605229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e5605229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e5605229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e5605229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e5605229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e5605229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e5605229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e5605229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e5605229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e5605229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e5605229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e5605229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e5605229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e5605229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hyperlink" Target="https://en.wikipedia.org/wiki/ISO_week_da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Dengue Prediction</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Natasha MC</a:t>
            </a:r>
            <a:endParaRPr/>
          </a:p>
          <a:p>
            <a:pPr indent="0" lvl="0" marL="0" rtl="0" algn="l">
              <a:spcBef>
                <a:spcPts val="1000"/>
              </a:spcBef>
              <a:spcAft>
                <a:spcPts val="0"/>
              </a:spcAft>
              <a:buNone/>
            </a:pPr>
            <a:r>
              <a:rPr lang="en"/>
              <a:t>DSI7- Capstone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142650"/>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Lato"/>
                <a:ea typeface="Lato"/>
                <a:cs typeface="Lato"/>
                <a:sym typeface="Lato"/>
              </a:rPr>
              <a:t>Seasonal dengue cases in Iquitos </a:t>
            </a:r>
            <a:endParaRPr>
              <a:solidFill>
                <a:srgbClr val="000000"/>
              </a:solidFill>
              <a:latin typeface="Lato"/>
              <a:ea typeface="Lato"/>
              <a:cs typeface="Lato"/>
              <a:sym typeface="Lato"/>
            </a:endParaRPr>
          </a:p>
        </p:txBody>
      </p:sp>
      <p:sp>
        <p:nvSpPr>
          <p:cNvPr id="136" name="Google Shape;136;p22"/>
          <p:cNvSpPr txBox="1"/>
          <p:nvPr>
            <p:ph idx="1" type="body"/>
          </p:nvPr>
        </p:nvSpPr>
        <p:spPr>
          <a:xfrm>
            <a:off x="345450" y="787650"/>
            <a:ext cx="8453100" cy="645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Baseline: 8.86 </a:t>
            </a:r>
            <a:r>
              <a:rPr lang="en" sz="1600">
                <a:solidFill>
                  <a:srgbClr val="000000"/>
                </a:solidFill>
              </a:rPr>
              <a:t>cases/week. Less clear pattern.</a:t>
            </a:r>
            <a:endParaRPr sz="1600">
              <a:solidFill>
                <a:srgbClr val="000000"/>
              </a:solidFill>
            </a:endParaRPr>
          </a:p>
          <a:p>
            <a:pPr indent="0" lvl="0" marL="0" rtl="0" algn="ctr">
              <a:lnSpc>
                <a:spcPct val="100000"/>
              </a:lnSpc>
              <a:spcBef>
                <a:spcPts val="1600"/>
              </a:spcBef>
              <a:spcAft>
                <a:spcPts val="1600"/>
              </a:spcAft>
              <a:buNone/>
            </a:pPr>
            <a:r>
              <a:rPr lang="en" sz="1600">
                <a:solidFill>
                  <a:srgbClr val="000000"/>
                </a:solidFill>
              </a:rPr>
              <a:t>March to September: Low season. October to February: High season. </a:t>
            </a:r>
            <a:endParaRPr sz="1600">
              <a:solidFill>
                <a:srgbClr val="000000"/>
              </a:solidFill>
            </a:endParaRPr>
          </a:p>
        </p:txBody>
      </p:sp>
      <p:pic>
        <p:nvPicPr>
          <p:cNvPr id="137" name="Google Shape;137;p22"/>
          <p:cNvPicPr preferRelativeResize="0"/>
          <p:nvPr/>
        </p:nvPicPr>
        <p:blipFill>
          <a:blip r:embed="rId3">
            <a:alphaModFix/>
          </a:blip>
          <a:stretch>
            <a:fillRect/>
          </a:stretch>
        </p:blipFill>
        <p:spPr>
          <a:xfrm>
            <a:off x="2136000" y="1801700"/>
            <a:ext cx="4472125" cy="312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14865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Some modelling!</a:t>
            </a:r>
            <a:endParaRPr>
              <a:latin typeface="Lato"/>
              <a:ea typeface="Lato"/>
              <a:cs typeface="Lato"/>
              <a:sym typeface="Lato"/>
            </a:endParaRPr>
          </a:p>
        </p:txBody>
      </p:sp>
      <p:sp>
        <p:nvSpPr>
          <p:cNvPr id="143" name="Google Shape;143;p23"/>
          <p:cNvSpPr txBox="1"/>
          <p:nvPr>
            <p:ph idx="1" type="body"/>
          </p:nvPr>
        </p:nvSpPr>
        <p:spPr>
          <a:xfrm>
            <a:off x="283950" y="713500"/>
            <a:ext cx="8576100" cy="69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a:t>Bear in mind the lower the MAE, the better &gt; current leader is on 11.944</a:t>
            </a:r>
            <a:endParaRPr/>
          </a:p>
        </p:txBody>
      </p:sp>
      <p:pic>
        <p:nvPicPr>
          <p:cNvPr id="144" name="Google Shape;144;p23"/>
          <p:cNvPicPr preferRelativeResize="0"/>
          <p:nvPr/>
        </p:nvPicPr>
        <p:blipFill>
          <a:blip r:embed="rId3">
            <a:alphaModFix/>
          </a:blip>
          <a:stretch>
            <a:fillRect/>
          </a:stretch>
        </p:blipFill>
        <p:spPr>
          <a:xfrm>
            <a:off x="395550" y="1071075"/>
            <a:ext cx="7221628" cy="3978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2233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Competition submissions</a:t>
            </a:r>
            <a:r>
              <a:rPr lang="en">
                <a:latin typeface="Lato"/>
                <a:ea typeface="Lato"/>
                <a:cs typeface="Lato"/>
                <a:sym typeface="Lato"/>
              </a:rPr>
              <a:t>...</a:t>
            </a:r>
            <a:r>
              <a:rPr lang="en">
                <a:latin typeface="Lato"/>
                <a:ea typeface="Lato"/>
                <a:cs typeface="Lato"/>
                <a:sym typeface="Lato"/>
              </a:rPr>
              <a:t>.</a:t>
            </a:r>
            <a:endParaRPr>
              <a:latin typeface="Lato"/>
              <a:ea typeface="Lato"/>
              <a:cs typeface="Lato"/>
              <a:sym typeface="Lato"/>
            </a:endParaRPr>
          </a:p>
        </p:txBody>
      </p:sp>
      <p:sp>
        <p:nvSpPr>
          <p:cNvPr id="150" name="Google Shape;150;p24"/>
          <p:cNvSpPr txBox="1"/>
          <p:nvPr>
            <p:ph idx="1" type="body"/>
          </p:nvPr>
        </p:nvSpPr>
        <p:spPr>
          <a:xfrm>
            <a:off x="853700" y="1017725"/>
            <a:ext cx="8067300" cy="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with 1 added </a:t>
            </a:r>
            <a:r>
              <a:rPr lang="en"/>
              <a:t>engineered</a:t>
            </a:r>
            <a:r>
              <a:rPr lang="en"/>
              <a:t> feature (TC_wk1) both San Juan and Iquitos: MAE 353.8389 (!!)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1" name="Google Shape;151;p24"/>
          <p:cNvPicPr preferRelativeResize="0"/>
          <p:nvPr/>
        </p:nvPicPr>
        <p:blipFill>
          <a:blip r:embed="rId3">
            <a:alphaModFix/>
          </a:blip>
          <a:stretch>
            <a:fillRect/>
          </a:stretch>
        </p:blipFill>
        <p:spPr>
          <a:xfrm>
            <a:off x="392400" y="1722112"/>
            <a:ext cx="2755600" cy="3236025"/>
          </a:xfrm>
          <a:prstGeom prst="rect">
            <a:avLst/>
          </a:prstGeom>
          <a:noFill/>
          <a:ln>
            <a:noFill/>
          </a:ln>
        </p:spPr>
      </p:pic>
      <p:sp>
        <p:nvSpPr>
          <p:cNvPr id="152" name="Google Shape;152;p24"/>
          <p:cNvSpPr txBox="1"/>
          <p:nvPr/>
        </p:nvSpPr>
        <p:spPr>
          <a:xfrm>
            <a:off x="3991025" y="1974175"/>
            <a:ext cx="4620600" cy="283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latin typeface="Lato"/>
              <a:ea typeface="Lato"/>
              <a:cs typeface="Lato"/>
              <a:sym typeface="Lato"/>
            </a:endParaRPr>
          </a:p>
          <a:p>
            <a:pPr indent="0" lvl="0" marL="0" rtl="0" algn="l">
              <a:lnSpc>
                <a:spcPct val="115000"/>
              </a:lnSpc>
              <a:spcBef>
                <a:spcPts val="1600"/>
              </a:spcBef>
              <a:spcAft>
                <a:spcPts val="0"/>
              </a:spcAft>
              <a:buClr>
                <a:srgbClr val="000000"/>
              </a:buClr>
              <a:buSzPts val="1100"/>
              <a:buFont typeface="Arial"/>
              <a:buNone/>
            </a:pPr>
            <a:r>
              <a:rPr lang="en" sz="1800">
                <a:solidFill>
                  <a:schemeClr val="dk1"/>
                </a:solidFill>
                <a:latin typeface="Lato"/>
                <a:ea typeface="Lato"/>
                <a:cs typeface="Lato"/>
                <a:sym typeface="Lato"/>
              </a:rPr>
              <a:t>However, LR model for San Juan but the mean for Iquitos. MAE: 23.9615</a:t>
            </a:r>
            <a:endParaRPr sz="1800">
              <a:solidFill>
                <a:schemeClr val="dk1"/>
              </a:solidFill>
              <a:latin typeface="Lato"/>
              <a:ea typeface="Lato"/>
              <a:cs typeface="Lato"/>
              <a:sym typeface="Lato"/>
            </a:endParaRPr>
          </a:p>
          <a:p>
            <a:pPr indent="0" lvl="0" marL="0" rtl="0" algn="l">
              <a:lnSpc>
                <a:spcPct val="115000"/>
              </a:lnSpc>
              <a:spcBef>
                <a:spcPts val="1600"/>
              </a:spcBef>
              <a:spcAft>
                <a:spcPts val="1600"/>
              </a:spcAft>
              <a:buClr>
                <a:srgbClr val="000000"/>
              </a:buClr>
              <a:buSzPts val="1100"/>
              <a:buFont typeface="Arial"/>
              <a:buNone/>
            </a:pPr>
            <a:r>
              <a:rPr lang="en" sz="1800">
                <a:solidFill>
                  <a:schemeClr val="dk1"/>
                </a:solidFill>
                <a:latin typeface="Lato"/>
                <a:ea typeface="Lato"/>
                <a:cs typeface="Lato"/>
                <a:sym typeface="Lato"/>
              </a:rPr>
              <a:t>Submitted various other models but were in the 24-28 range.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1000"/>
                                        <p:tgtEl>
                                          <p:spTgt spid="15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ato"/>
                <a:ea typeface="Lato"/>
                <a:cs typeface="Lato"/>
                <a:sym typeface="Lato"/>
              </a:rPr>
              <a:t>Risks &amp; Limitations</a:t>
            </a:r>
            <a:endParaRPr>
              <a:solidFill>
                <a:srgbClr val="000000"/>
              </a:solidFill>
              <a:latin typeface="Lato"/>
              <a:ea typeface="Lato"/>
              <a:cs typeface="Lato"/>
              <a:sym typeface="Lato"/>
            </a:endParaRPr>
          </a:p>
        </p:txBody>
      </p:sp>
      <p:sp>
        <p:nvSpPr>
          <p:cNvPr id="158" name="Google Shape;158;p25"/>
          <p:cNvSpPr txBox="1"/>
          <p:nvPr>
            <p:ph idx="1" type="body"/>
          </p:nvPr>
        </p:nvSpPr>
        <p:spPr>
          <a:xfrm>
            <a:off x="311700" y="1096025"/>
            <a:ext cx="8520600" cy="3855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Collecting correct data: dengue is easily misdiagnosed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Many factors play a part: urbanisation, population density, sanitation, near water environments &amp; new research suggest climate change.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Impossible to predict devastating outbreaks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sz="2400">
                <a:solidFill>
                  <a:srgbClr val="000000"/>
                </a:solidFill>
              </a:rPr>
              <a:t>Next steps:</a:t>
            </a:r>
            <a:endParaRPr sz="2400">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Use the .diff(), engineer more features, add more data once US sites are up.</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Questions?</a:t>
            </a:r>
            <a:endParaRPr>
              <a:latin typeface="Lato"/>
              <a:ea typeface="Lato"/>
              <a:cs typeface="Lato"/>
              <a:sym typeface="Lato"/>
            </a:endParaRPr>
          </a:p>
        </p:txBody>
      </p:sp>
      <p:pic>
        <p:nvPicPr>
          <p:cNvPr id="164" name="Google Shape;164;p26"/>
          <p:cNvPicPr preferRelativeResize="0"/>
          <p:nvPr/>
        </p:nvPicPr>
        <p:blipFill>
          <a:blip r:embed="rId3">
            <a:alphaModFix/>
          </a:blip>
          <a:stretch>
            <a:fillRect/>
          </a:stretch>
        </p:blipFill>
        <p:spPr>
          <a:xfrm>
            <a:off x="3179863" y="1017725"/>
            <a:ext cx="2784274" cy="38209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idx="1" type="body"/>
          </p:nvPr>
        </p:nvSpPr>
        <p:spPr>
          <a:xfrm>
            <a:off x="311700" y="9963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Given a train set with 24 features and a test set with 23 features- missing column of ‘total_cases’. Only 1456 rows in the train set :) </a:t>
            </a:r>
            <a:endParaRPr>
              <a:solidFill>
                <a:srgbClr val="000000"/>
              </a:solidFill>
            </a:endParaRPr>
          </a:p>
          <a:p>
            <a:pPr indent="0" lvl="0" marL="0" rtl="0" algn="l">
              <a:spcBef>
                <a:spcPts val="1600"/>
              </a:spcBef>
              <a:spcAft>
                <a:spcPts val="1600"/>
              </a:spcAft>
              <a:buNone/>
            </a:pPr>
            <a:r>
              <a:rPr lang="en">
                <a:solidFill>
                  <a:srgbClr val="000000"/>
                </a:solidFill>
              </a:rPr>
              <a:t>Goal is to predict the total_cases in the test with the regressor model of mean absolute error (MAE). More robust to outliers compared to MSE.</a:t>
            </a:r>
            <a:endParaRPr>
              <a:solidFill>
                <a:srgbClr val="000000"/>
              </a:solidFill>
            </a:endParaRPr>
          </a:p>
        </p:txBody>
      </p:sp>
      <p:pic>
        <p:nvPicPr>
          <p:cNvPr id="76" name="Google Shape;76;p14"/>
          <p:cNvPicPr preferRelativeResize="0"/>
          <p:nvPr/>
        </p:nvPicPr>
        <p:blipFill>
          <a:blip r:embed="rId3">
            <a:alphaModFix/>
          </a:blip>
          <a:stretch>
            <a:fillRect/>
          </a:stretch>
        </p:blipFill>
        <p:spPr>
          <a:xfrm>
            <a:off x="311688" y="376125"/>
            <a:ext cx="2105025" cy="638175"/>
          </a:xfrm>
          <a:prstGeom prst="rect">
            <a:avLst/>
          </a:prstGeom>
          <a:noFill/>
          <a:ln>
            <a:noFill/>
          </a:ln>
        </p:spPr>
      </p:pic>
      <p:pic>
        <p:nvPicPr>
          <p:cNvPr id="77" name="Google Shape;77;p14"/>
          <p:cNvPicPr preferRelativeResize="0"/>
          <p:nvPr/>
        </p:nvPicPr>
        <p:blipFill>
          <a:blip r:embed="rId4">
            <a:alphaModFix/>
          </a:blip>
          <a:stretch>
            <a:fillRect/>
          </a:stretch>
        </p:blipFill>
        <p:spPr>
          <a:xfrm>
            <a:off x="3436088" y="2524000"/>
            <a:ext cx="1952625" cy="933450"/>
          </a:xfrm>
          <a:prstGeom prst="rect">
            <a:avLst/>
          </a:prstGeom>
          <a:noFill/>
          <a:ln>
            <a:noFill/>
          </a:ln>
        </p:spPr>
      </p:pic>
      <p:sp>
        <p:nvSpPr>
          <p:cNvPr id="78" name="Google Shape;78;p14"/>
          <p:cNvSpPr txBox="1"/>
          <p:nvPr/>
        </p:nvSpPr>
        <p:spPr>
          <a:xfrm>
            <a:off x="618925" y="3329400"/>
            <a:ext cx="7736700" cy="16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Features: </a:t>
            </a:r>
            <a:r>
              <a:rPr lang="en" sz="1050">
                <a:highlight>
                  <a:srgbClr val="FFFFFF"/>
                </a:highlight>
              </a:rPr>
              <a:t>'city', 'year', 'weekofyear', 'week_start_date', 'ndvi_ne', 'ndvi_nw',</a:t>
            </a:r>
            <a:br>
              <a:rPr lang="en" sz="1050">
                <a:highlight>
                  <a:srgbClr val="FFFFFF"/>
                </a:highlight>
              </a:rPr>
            </a:br>
            <a:r>
              <a:rPr lang="en" sz="1050">
                <a:highlight>
                  <a:srgbClr val="FFFFFF"/>
                </a:highlight>
              </a:rPr>
              <a:t>       'ndvi_se', 'ndvi_sw', 'precipitation_amt_mm', 'reanalysis_air_temp_k',</a:t>
            </a:r>
            <a:br>
              <a:rPr lang="en" sz="1050">
                <a:highlight>
                  <a:srgbClr val="FFFFFF"/>
                </a:highlight>
              </a:rPr>
            </a:br>
            <a:r>
              <a:rPr lang="en" sz="1050">
                <a:highlight>
                  <a:srgbClr val="FFFFFF"/>
                </a:highlight>
              </a:rPr>
              <a:t>       'reanalysis_avg_temp_k', 'reanalysis_dew_point_temp_k',</a:t>
            </a:r>
            <a:br>
              <a:rPr lang="en" sz="1050">
                <a:highlight>
                  <a:srgbClr val="FFFFFF"/>
                </a:highlight>
              </a:rPr>
            </a:br>
            <a:r>
              <a:rPr lang="en" sz="1050">
                <a:highlight>
                  <a:srgbClr val="FFFFFF"/>
                </a:highlight>
              </a:rPr>
              <a:t>       'reanalysis_max_air_temp_k', 'reanalysis_min_air_temp_k',</a:t>
            </a:r>
            <a:br>
              <a:rPr lang="en" sz="1050">
                <a:highlight>
                  <a:srgbClr val="FFFFFF"/>
                </a:highlight>
              </a:rPr>
            </a:br>
            <a:r>
              <a:rPr lang="en" sz="1050">
                <a:highlight>
                  <a:srgbClr val="FFFFFF"/>
                </a:highlight>
              </a:rPr>
              <a:t>       'reanalysis_precip_amt_kg_per_m2',</a:t>
            </a:r>
            <a:br>
              <a:rPr lang="en" sz="1050">
                <a:highlight>
                  <a:srgbClr val="FFFFFF"/>
                </a:highlight>
              </a:rPr>
            </a:br>
            <a:r>
              <a:rPr lang="en" sz="1050">
                <a:highlight>
                  <a:srgbClr val="FFFFFF"/>
                </a:highlight>
              </a:rPr>
              <a:t>       'reanalysis_relative_humidity_percent', 'reanalysis_sat_precip_amt_mm',</a:t>
            </a:r>
            <a:br>
              <a:rPr lang="en" sz="1050">
                <a:highlight>
                  <a:srgbClr val="FFFFFF"/>
                </a:highlight>
              </a:rPr>
            </a:br>
            <a:r>
              <a:rPr lang="en" sz="1050">
                <a:highlight>
                  <a:srgbClr val="FFFFFF"/>
                </a:highlight>
              </a:rPr>
              <a:t>       'reanalysis_specific_humidity_g_per_kg', 'reanalysis_tdtr_k',</a:t>
            </a:r>
            <a:br>
              <a:rPr lang="en" sz="1050">
                <a:highlight>
                  <a:srgbClr val="FFFFFF"/>
                </a:highlight>
              </a:rPr>
            </a:br>
            <a:r>
              <a:rPr lang="en" sz="1050">
                <a:highlight>
                  <a:srgbClr val="FFFFFF"/>
                </a:highlight>
              </a:rPr>
              <a:t>       'station_avg_temp_c', 'station_diur_temp_rng_c', 'station_max_temp_c',</a:t>
            </a:r>
            <a:br>
              <a:rPr lang="en" sz="1050">
                <a:highlight>
                  <a:srgbClr val="FFFFFF"/>
                </a:highlight>
              </a:rPr>
            </a:br>
            <a:r>
              <a:rPr lang="en" sz="1050">
                <a:highlight>
                  <a:srgbClr val="FFFFFF"/>
                </a:highlight>
              </a:rPr>
              <a:t>       'station_min_temp_c', 'station_precip_mm'</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180438" y="159300"/>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solidFill>
                  <a:srgbClr val="000000"/>
                </a:solidFill>
                <a:latin typeface="Lato"/>
                <a:ea typeface="Lato"/>
                <a:cs typeface="Lato"/>
                <a:sym typeface="Lato"/>
              </a:rPr>
              <a:t>Exploratory Data Analysis of Features</a:t>
            </a:r>
            <a:endParaRPr>
              <a:solidFill>
                <a:srgbClr val="000000"/>
              </a:solidFill>
              <a:latin typeface="Lato"/>
              <a:ea typeface="Lato"/>
              <a:cs typeface="Lato"/>
              <a:sym typeface="Lato"/>
            </a:endParaRPr>
          </a:p>
        </p:txBody>
      </p:sp>
      <p:pic>
        <p:nvPicPr>
          <p:cNvPr id="84" name="Google Shape;84;p15"/>
          <p:cNvPicPr preferRelativeResize="0"/>
          <p:nvPr/>
        </p:nvPicPr>
        <p:blipFill>
          <a:blip r:embed="rId3">
            <a:alphaModFix/>
          </a:blip>
          <a:stretch>
            <a:fillRect/>
          </a:stretch>
        </p:blipFill>
        <p:spPr>
          <a:xfrm>
            <a:off x="816475" y="696650"/>
            <a:ext cx="7248525" cy="3251675"/>
          </a:xfrm>
          <a:prstGeom prst="rect">
            <a:avLst/>
          </a:prstGeom>
          <a:noFill/>
          <a:ln>
            <a:noFill/>
          </a:ln>
        </p:spPr>
      </p:pic>
      <p:sp>
        <p:nvSpPr>
          <p:cNvPr id="85" name="Google Shape;85;p15"/>
          <p:cNvSpPr txBox="1"/>
          <p:nvPr/>
        </p:nvSpPr>
        <p:spPr>
          <a:xfrm>
            <a:off x="469525" y="3980350"/>
            <a:ext cx="8280900" cy="9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Null values: </a:t>
            </a:r>
            <a:r>
              <a:rPr lang="en">
                <a:latin typeface="Lato"/>
                <a:ea typeface="Lato"/>
                <a:cs typeface="Lato"/>
                <a:sym typeface="Lato"/>
              </a:rPr>
              <a:t> .fillna(method = 'ffill') Important for </a:t>
            </a:r>
            <a:r>
              <a:rPr lang="en">
                <a:latin typeface="Lato"/>
                <a:ea typeface="Lato"/>
                <a:cs typeface="Lato"/>
                <a:sym typeface="Lato"/>
              </a:rPr>
              <a:t>continuity</a:t>
            </a:r>
            <a:r>
              <a:rPr lang="en">
                <a:latin typeface="Lato"/>
                <a:ea typeface="Lato"/>
                <a:cs typeface="Lato"/>
                <a:sym typeface="Lato"/>
              </a:rPr>
              <a:t> in Time Series</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Iquitos dataset:</a:t>
            </a:r>
            <a:r>
              <a:rPr lang="en">
                <a:latin typeface="Lato"/>
                <a:ea typeface="Lato"/>
                <a:cs typeface="Lato"/>
                <a:sym typeface="Lato"/>
              </a:rPr>
              <a:t> total case values in 2000&amp;2001 were hardly populated. Dropped those 2 years.</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53 weeks:</a:t>
            </a:r>
            <a:r>
              <a:rPr lang="en">
                <a:latin typeface="Lato"/>
                <a:ea typeface="Lato"/>
                <a:cs typeface="Lato"/>
                <a:sym typeface="Lato"/>
              </a:rPr>
              <a:t> </a:t>
            </a:r>
            <a:r>
              <a:rPr lang="en" u="sng">
                <a:solidFill>
                  <a:schemeClr val="hlink"/>
                </a:solidFill>
                <a:latin typeface="Lato"/>
                <a:ea typeface="Lato"/>
                <a:cs typeface="Lato"/>
                <a:sym typeface="Lato"/>
                <a:hlinkClick r:id="rId4"/>
              </a:rPr>
              <a:t>https://en.wikipedia.org/wiki/ISO_week_date</a:t>
            </a:r>
            <a:r>
              <a:rPr lang="en">
                <a:latin typeface="Lato"/>
                <a:ea typeface="Lato"/>
                <a:cs typeface="Lato"/>
                <a:sym typeface="Lato"/>
              </a:rPr>
              <a:t>:  </a:t>
            </a:r>
            <a:r>
              <a:rPr lang="en" sz="1050">
                <a:solidFill>
                  <a:srgbClr val="222222"/>
                </a:solidFill>
                <a:highlight>
                  <a:srgbClr val="FFFFFF"/>
                </a:highlight>
                <a:latin typeface="Lato"/>
                <a:ea typeface="Lato"/>
                <a:cs typeface="Lato"/>
                <a:sym typeface="Lato"/>
              </a:rPr>
              <a:t>An </a:t>
            </a:r>
            <a:r>
              <a:rPr b="1" lang="en" sz="1050">
                <a:solidFill>
                  <a:srgbClr val="222222"/>
                </a:solidFill>
                <a:highlight>
                  <a:srgbClr val="FFFFFF"/>
                </a:highlight>
                <a:latin typeface="Lato"/>
                <a:ea typeface="Lato"/>
                <a:cs typeface="Lato"/>
                <a:sym typeface="Lato"/>
              </a:rPr>
              <a:t>ISO week-numbering year</a:t>
            </a:r>
            <a:r>
              <a:rPr lang="en" sz="1050">
                <a:solidFill>
                  <a:srgbClr val="222222"/>
                </a:solidFill>
                <a:highlight>
                  <a:srgbClr val="FFFFFF"/>
                </a:highlight>
                <a:latin typeface="Lato"/>
                <a:ea typeface="Lato"/>
                <a:cs typeface="Lato"/>
                <a:sym typeface="Lato"/>
              </a:rPr>
              <a:t> (also called </a:t>
            </a:r>
            <a:r>
              <a:rPr i="1" lang="en" sz="1050">
                <a:solidFill>
                  <a:srgbClr val="222222"/>
                </a:solidFill>
                <a:highlight>
                  <a:srgbClr val="FFFFFF"/>
                </a:highlight>
                <a:latin typeface="Lato"/>
                <a:ea typeface="Lato"/>
                <a:cs typeface="Lato"/>
                <a:sym typeface="Lato"/>
              </a:rPr>
              <a:t>ISO year</a:t>
            </a:r>
            <a:r>
              <a:rPr lang="en" sz="1050">
                <a:solidFill>
                  <a:srgbClr val="222222"/>
                </a:solidFill>
                <a:highlight>
                  <a:srgbClr val="FFFFFF"/>
                </a:highlight>
                <a:latin typeface="Lato"/>
                <a:ea typeface="Lato"/>
                <a:cs typeface="Lato"/>
                <a:sym typeface="Lato"/>
              </a:rPr>
              <a:t> informally) has 52 or 53 full weeks. That is 364 or 371 days instead of the usual 365 or 366 days. </a:t>
            </a:r>
            <a:endParaRPr>
              <a:latin typeface="Lato"/>
              <a:ea typeface="Lato"/>
              <a:cs typeface="Lato"/>
              <a:sym typeface="Lato"/>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384250" y="201975"/>
            <a:ext cx="43089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ato"/>
                <a:ea typeface="Lato"/>
                <a:cs typeface="Lato"/>
                <a:sym typeface="Lato"/>
              </a:rPr>
              <a:t>Dengue stats</a:t>
            </a:r>
            <a:endParaRPr>
              <a:solidFill>
                <a:srgbClr val="000000"/>
              </a:solidFill>
              <a:latin typeface="Lato"/>
              <a:ea typeface="Lato"/>
              <a:cs typeface="Lato"/>
              <a:sym typeface="Lato"/>
            </a:endParaRPr>
          </a:p>
        </p:txBody>
      </p:sp>
      <p:sp>
        <p:nvSpPr>
          <p:cNvPr id="91" name="Google Shape;91;p16"/>
          <p:cNvSpPr txBox="1"/>
          <p:nvPr>
            <p:ph idx="1" type="body"/>
          </p:nvPr>
        </p:nvSpPr>
        <p:spPr>
          <a:xfrm>
            <a:off x="128050" y="846975"/>
            <a:ext cx="4821300" cy="184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Spread by the Aedes mosquito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Before 1970, only 9 countries had experienced outbreaks. Now over 100 countries have.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WHO indicates </a:t>
            </a:r>
            <a:r>
              <a:rPr b="1" lang="en" sz="1400">
                <a:solidFill>
                  <a:srgbClr val="000000"/>
                </a:solidFill>
                <a:highlight>
                  <a:srgbClr val="FFFFFF"/>
                </a:highlight>
              </a:rPr>
              <a:t>390 million</a:t>
            </a:r>
            <a:r>
              <a:rPr lang="en" sz="1400">
                <a:solidFill>
                  <a:srgbClr val="000000"/>
                </a:solidFill>
                <a:highlight>
                  <a:srgbClr val="FFFFFF"/>
                </a:highlight>
              </a:rPr>
              <a:t> dengue infections per year (95% credible interval 284–</a:t>
            </a:r>
            <a:r>
              <a:rPr b="1" lang="en" sz="1400">
                <a:solidFill>
                  <a:srgbClr val="000000"/>
                </a:solidFill>
                <a:highlight>
                  <a:srgbClr val="FFFFFF"/>
                </a:highlight>
              </a:rPr>
              <a:t>528 million</a:t>
            </a:r>
            <a:r>
              <a:rPr lang="en" sz="1400">
                <a:solidFill>
                  <a:srgbClr val="000000"/>
                </a:solidFill>
                <a:highlight>
                  <a:srgbClr val="FFFFFF"/>
                </a:highlight>
              </a:rPr>
              <a:t>), of which 96 million (67–</a:t>
            </a:r>
            <a:r>
              <a:rPr b="1" lang="en" sz="1400">
                <a:solidFill>
                  <a:srgbClr val="000000"/>
                </a:solidFill>
                <a:highlight>
                  <a:srgbClr val="FFFFFF"/>
                </a:highlight>
              </a:rPr>
              <a:t>136 million</a:t>
            </a:r>
            <a:r>
              <a:rPr lang="en" sz="1400">
                <a:solidFill>
                  <a:srgbClr val="000000"/>
                </a:solidFill>
                <a:highlight>
                  <a:srgbClr val="FFFFFF"/>
                </a:highlight>
              </a:rPr>
              <a:t>) manifest clinically (with any severity of disease)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Dengue fever is a severe, flu-like illness that affects infants, young children and adults, but seldom causes death.</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virus is transmitted to humans through the bites of infected female mosquitoes. After virus incubation for 4–10 days, an infected mosquito is capable of transmitting the virus for the rest of its life.</a:t>
            </a:r>
            <a:endParaRPr sz="1400">
              <a:solidFill>
                <a:srgbClr val="000000"/>
              </a:solidFill>
            </a:endParaRPr>
          </a:p>
          <a:p>
            <a:pPr indent="0" lvl="0" marL="457200" rtl="0" algn="l">
              <a:spcBef>
                <a:spcPts val="0"/>
              </a:spcBef>
              <a:spcAft>
                <a:spcPts val="0"/>
              </a:spcAft>
              <a:buNone/>
            </a:pPr>
            <a:r>
              <a:t/>
            </a:r>
            <a:endParaRPr sz="1400">
              <a:solidFill>
                <a:srgbClr val="000000"/>
              </a:solidFill>
              <a:latin typeface="EB Garamond"/>
              <a:ea typeface="EB Garamond"/>
              <a:cs typeface="EB Garamond"/>
              <a:sym typeface="EB Garamond"/>
            </a:endParaRPr>
          </a:p>
        </p:txBody>
      </p:sp>
      <p:pic>
        <p:nvPicPr>
          <p:cNvPr id="92" name="Google Shape;92;p16"/>
          <p:cNvPicPr preferRelativeResize="0"/>
          <p:nvPr/>
        </p:nvPicPr>
        <p:blipFill>
          <a:blip r:embed="rId3">
            <a:alphaModFix/>
          </a:blip>
          <a:stretch>
            <a:fillRect/>
          </a:stretch>
        </p:blipFill>
        <p:spPr>
          <a:xfrm>
            <a:off x="4949350" y="108000"/>
            <a:ext cx="3970173" cy="2693651"/>
          </a:xfrm>
          <a:prstGeom prst="rect">
            <a:avLst/>
          </a:prstGeom>
          <a:noFill/>
          <a:ln>
            <a:noFill/>
          </a:ln>
        </p:spPr>
      </p:pic>
      <p:sp>
        <p:nvSpPr>
          <p:cNvPr id="93" name="Google Shape;93;p16"/>
          <p:cNvSpPr txBox="1"/>
          <p:nvPr/>
        </p:nvSpPr>
        <p:spPr>
          <a:xfrm>
            <a:off x="4826938" y="2902575"/>
            <a:ext cx="4215000" cy="2038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Lato"/>
              <a:buChar char="➢"/>
            </a:pPr>
            <a:r>
              <a:rPr lang="en">
                <a:latin typeface="Lato"/>
                <a:ea typeface="Lato"/>
                <a:cs typeface="Lato"/>
                <a:sym typeface="Lato"/>
              </a:rPr>
              <a:t>Infected symptomatic or asymptomatic humans are the main carriers and multipliers of the virus, serving as a source of the virus for uninfected mosquitoes. Patients who are already infected with the dengue virus can transmit the infection (for 4–5 days; maximum 12) via </a:t>
            </a:r>
            <a:r>
              <a:rPr i="1" lang="en">
                <a:latin typeface="Lato"/>
                <a:ea typeface="Lato"/>
                <a:cs typeface="Lato"/>
                <a:sym typeface="Lato"/>
              </a:rPr>
              <a:t>Aedes</a:t>
            </a:r>
            <a:r>
              <a:rPr lang="en">
                <a:latin typeface="Lato"/>
                <a:ea typeface="Lato"/>
                <a:cs typeface="Lato"/>
                <a:sym typeface="Lato"/>
              </a:rPr>
              <a:t> mosquitoes after their first symptoms appear.</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130275"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ato"/>
                <a:ea typeface="Lato"/>
                <a:cs typeface="Lato"/>
                <a:sym typeface="Lato"/>
              </a:rPr>
              <a:t>San Juan, Puerto Rico</a:t>
            </a:r>
            <a:endParaRPr>
              <a:solidFill>
                <a:srgbClr val="000000"/>
              </a:solidFill>
              <a:latin typeface="Lato"/>
              <a:ea typeface="Lato"/>
              <a:cs typeface="Lato"/>
              <a:sym typeface="Lato"/>
            </a:endParaRPr>
          </a:p>
        </p:txBody>
      </p:sp>
      <p:sp>
        <p:nvSpPr>
          <p:cNvPr id="99" name="Google Shape;99;p17"/>
          <p:cNvSpPr txBox="1"/>
          <p:nvPr>
            <p:ph idx="1" type="body"/>
          </p:nvPr>
        </p:nvSpPr>
        <p:spPr>
          <a:xfrm>
            <a:off x="181400" y="1017725"/>
            <a:ext cx="4439100" cy="236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Capital of Puerto Rico, part of the US.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Population: 355,000</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Density: 8,253/sq mi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Median Household income: $20k</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Individuals below poverty line: 42%</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pic>
        <p:nvPicPr>
          <p:cNvPr id="100" name="Google Shape;100;p17"/>
          <p:cNvPicPr preferRelativeResize="0"/>
          <p:nvPr/>
        </p:nvPicPr>
        <p:blipFill>
          <a:blip r:embed="rId3">
            <a:alphaModFix/>
          </a:blip>
          <a:stretch>
            <a:fillRect/>
          </a:stretch>
        </p:blipFill>
        <p:spPr>
          <a:xfrm>
            <a:off x="4609950" y="212950"/>
            <a:ext cx="4439201" cy="2710950"/>
          </a:xfrm>
          <a:prstGeom prst="rect">
            <a:avLst/>
          </a:prstGeom>
          <a:noFill/>
          <a:ln>
            <a:noFill/>
          </a:ln>
        </p:spPr>
      </p:pic>
      <p:pic>
        <p:nvPicPr>
          <p:cNvPr id="101" name="Google Shape;101;p17"/>
          <p:cNvPicPr preferRelativeResize="0"/>
          <p:nvPr/>
        </p:nvPicPr>
        <p:blipFill>
          <a:blip r:embed="rId4">
            <a:alphaModFix/>
          </a:blip>
          <a:stretch>
            <a:fillRect/>
          </a:stretch>
        </p:blipFill>
        <p:spPr>
          <a:xfrm>
            <a:off x="1739400" y="3019950"/>
            <a:ext cx="4915226" cy="19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ato"/>
                <a:ea typeface="Lato"/>
                <a:cs typeface="Lato"/>
                <a:sym typeface="Lato"/>
              </a:rPr>
              <a:t>Iquitos, Peru</a:t>
            </a:r>
            <a:endParaRPr>
              <a:solidFill>
                <a:srgbClr val="000000"/>
              </a:solidFill>
              <a:latin typeface="Lato"/>
              <a:ea typeface="Lato"/>
              <a:cs typeface="Lato"/>
              <a:sym typeface="Lato"/>
            </a:endParaRPr>
          </a:p>
        </p:txBody>
      </p:sp>
      <p:sp>
        <p:nvSpPr>
          <p:cNvPr id="107" name="Google Shape;107;p18"/>
          <p:cNvSpPr txBox="1"/>
          <p:nvPr>
            <p:ph idx="1" type="body"/>
          </p:nvPr>
        </p:nvSpPr>
        <p:spPr>
          <a:xfrm>
            <a:off x="119625" y="1017725"/>
            <a:ext cx="4629000" cy="255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Population of 430k, 6th largest town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Median Household income: $6k</a:t>
            </a:r>
            <a:endParaRPr>
              <a:solidFill>
                <a:srgbClr val="000000"/>
              </a:solidFill>
            </a:endParaRPr>
          </a:p>
        </p:txBody>
      </p:sp>
      <p:pic>
        <p:nvPicPr>
          <p:cNvPr id="108" name="Google Shape;108;p18"/>
          <p:cNvPicPr preferRelativeResize="0"/>
          <p:nvPr/>
        </p:nvPicPr>
        <p:blipFill>
          <a:blip r:embed="rId3">
            <a:alphaModFix/>
          </a:blip>
          <a:stretch>
            <a:fillRect/>
          </a:stretch>
        </p:blipFill>
        <p:spPr>
          <a:xfrm>
            <a:off x="4748625" y="82900"/>
            <a:ext cx="4148676" cy="2883675"/>
          </a:xfrm>
          <a:prstGeom prst="rect">
            <a:avLst/>
          </a:prstGeom>
          <a:noFill/>
          <a:ln>
            <a:noFill/>
          </a:ln>
        </p:spPr>
      </p:pic>
      <p:pic>
        <p:nvPicPr>
          <p:cNvPr id="109" name="Google Shape;109;p18"/>
          <p:cNvPicPr preferRelativeResize="0"/>
          <p:nvPr/>
        </p:nvPicPr>
        <p:blipFill>
          <a:blip r:embed="rId4">
            <a:alphaModFix/>
          </a:blip>
          <a:stretch>
            <a:fillRect/>
          </a:stretch>
        </p:blipFill>
        <p:spPr>
          <a:xfrm>
            <a:off x="119625" y="1984825"/>
            <a:ext cx="4458300" cy="302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19"/>
          <p:cNvPicPr preferRelativeResize="0"/>
          <p:nvPr/>
        </p:nvPicPr>
        <p:blipFill>
          <a:blip r:embed="rId3">
            <a:alphaModFix/>
          </a:blip>
          <a:stretch>
            <a:fillRect/>
          </a:stretch>
        </p:blipFill>
        <p:spPr>
          <a:xfrm>
            <a:off x="0" y="324886"/>
            <a:ext cx="9144001" cy="44937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0"/>
          <p:cNvPicPr preferRelativeResize="0"/>
          <p:nvPr/>
        </p:nvPicPr>
        <p:blipFill>
          <a:blip r:embed="rId3">
            <a:alphaModFix/>
          </a:blip>
          <a:stretch>
            <a:fillRect/>
          </a:stretch>
        </p:blipFill>
        <p:spPr>
          <a:xfrm>
            <a:off x="0" y="865780"/>
            <a:ext cx="9144000" cy="34119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142075"/>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Lato"/>
                <a:ea typeface="Lato"/>
                <a:cs typeface="Lato"/>
                <a:sym typeface="Lato"/>
              </a:rPr>
              <a:t>Seasonal dengue cases in San Juan</a:t>
            </a:r>
            <a:endParaRPr>
              <a:latin typeface="Lato"/>
              <a:ea typeface="Lato"/>
              <a:cs typeface="Lato"/>
              <a:sym typeface="Lato"/>
            </a:endParaRPr>
          </a:p>
        </p:txBody>
      </p:sp>
      <p:sp>
        <p:nvSpPr>
          <p:cNvPr id="129" name="Google Shape;129;p21"/>
          <p:cNvSpPr txBox="1"/>
          <p:nvPr>
            <p:ph idx="1" type="body"/>
          </p:nvPr>
        </p:nvSpPr>
        <p:spPr>
          <a:xfrm>
            <a:off x="311700" y="787075"/>
            <a:ext cx="8520600" cy="746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rgbClr val="000000"/>
                </a:solidFill>
              </a:rPr>
              <a:t>Baseline is 34.18 cases/week. </a:t>
            </a:r>
            <a:endParaRPr sz="1600">
              <a:solidFill>
                <a:srgbClr val="000000"/>
              </a:solidFill>
            </a:endParaRPr>
          </a:p>
          <a:p>
            <a:pPr indent="0" lvl="0" marL="0" rtl="0" algn="ctr">
              <a:lnSpc>
                <a:spcPct val="100000"/>
              </a:lnSpc>
              <a:spcBef>
                <a:spcPts val="1600"/>
              </a:spcBef>
              <a:spcAft>
                <a:spcPts val="0"/>
              </a:spcAft>
              <a:buNone/>
            </a:pPr>
            <a:r>
              <a:rPr lang="en" sz="1600">
                <a:solidFill>
                  <a:srgbClr val="000000"/>
                </a:solidFill>
              </a:rPr>
              <a:t>January to July: Low season. August to December: High season</a:t>
            </a:r>
            <a:endParaRPr sz="16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lnSpc>
                <a:spcPct val="100000"/>
              </a:lnSpc>
              <a:spcBef>
                <a:spcPts val="1600"/>
              </a:spcBef>
              <a:spcAft>
                <a:spcPts val="1600"/>
              </a:spcAft>
              <a:buNone/>
            </a:pPr>
            <a:r>
              <a:t/>
            </a:r>
            <a:endParaRPr>
              <a:solidFill>
                <a:srgbClr val="000000"/>
              </a:solidFill>
            </a:endParaRPr>
          </a:p>
        </p:txBody>
      </p:sp>
      <p:pic>
        <p:nvPicPr>
          <p:cNvPr id="130" name="Google Shape;130;p21"/>
          <p:cNvPicPr preferRelativeResize="0"/>
          <p:nvPr/>
        </p:nvPicPr>
        <p:blipFill>
          <a:blip r:embed="rId3">
            <a:alphaModFix/>
          </a:blip>
          <a:stretch>
            <a:fillRect/>
          </a:stretch>
        </p:blipFill>
        <p:spPr>
          <a:xfrm>
            <a:off x="1752975" y="1609225"/>
            <a:ext cx="5339550" cy="343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