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AI </a:t>
            </a:r>
            <a:br>
              <a:rPr lang="en-US" sz="8000" dirty="0"/>
            </a:br>
            <a:r>
              <a:rPr lang="en-US" sz="8000" dirty="0"/>
              <a:t>vs</a:t>
            </a:r>
            <a:br>
              <a:rPr lang="en-US" sz="8000" dirty="0"/>
            </a:br>
            <a:r>
              <a:rPr lang="en-US" sz="8000" dirty="0"/>
              <a:t>Active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Capped </a:t>
            </a:r>
            <a:r>
              <a:rPr lang="en-US" sz="2400" dirty="0" err="1">
                <a:solidFill>
                  <a:schemeClr val="tx1">
                    <a:lumMod val="85000"/>
                    <a:lumOff val="15000"/>
                  </a:schemeClr>
                </a:solidFill>
              </a:rPr>
              <a:t>swix</a:t>
            </a:r>
            <a:r>
              <a:rPr lang="en-US" sz="2400" dirty="0">
                <a:solidFill>
                  <a:schemeClr val="tx1">
                    <a:lumMod val="85000"/>
                    <a:lumOff val="15000"/>
                  </a:schemeClr>
                </a:solidFill>
              </a:rPr>
              <a:t> (benchmark)</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49FA21E-B7CB-F253-65BC-51833915698C}"/>
              </a:ext>
            </a:extLst>
          </p:cNvPr>
          <p:cNvSpPr>
            <a:spLocks noGrp="1"/>
          </p:cNvSpPr>
          <p:nvPr>
            <p:ph type="title"/>
          </p:nvPr>
        </p:nvSpPr>
        <p:spPr>
          <a:xfrm>
            <a:off x="643466" y="786383"/>
            <a:ext cx="3517567" cy="2093975"/>
          </a:xfrm>
        </p:spPr>
        <p:txBody>
          <a:bodyPr/>
          <a:lstStyle/>
          <a:p>
            <a:r>
              <a:rPr lang="en-US" dirty="0"/>
              <a:t>AI Performance to the Benchmark</a:t>
            </a:r>
          </a:p>
        </p:txBody>
      </p:sp>
      <p:pic>
        <p:nvPicPr>
          <p:cNvPr id="7" name="Picture 6" descr="A graph showing a graph of a graph&#10;&#10;Description automatically generated with medium confidence">
            <a:extLst>
              <a:ext uri="{FF2B5EF4-FFF2-40B4-BE49-F238E27FC236}">
                <a16:creationId xmlns:a16="http://schemas.microsoft.com/office/drawing/2014/main" id="{8279B702-B80C-A413-F3E0-3EE0BEF51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415" y="556690"/>
            <a:ext cx="7180775" cy="5744620"/>
          </a:xfrm>
          <a:prstGeom prst="rect">
            <a:avLst/>
          </a:prstGeom>
          <a:noFill/>
        </p:spPr>
      </p:pic>
      <p:sp>
        <p:nvSpPr>
          <p:cNvPr id="56" name="Text Placeholder 3">
            <a:extLst>
              <a:ext uri="{FF2B5EF4-FFF2-40B4-BE49-F238E27FC236}">
                <a16:creationId xmlns:a16="http://schemas.microsoft.com/office/drawing/2014/main" id="{9D6AC6A5-8F01-CF09-D51A-F5D879D9956E}"/>
              </a:ext>
            </a:extLst>
          </p:cNvPr>
          <p:cNvSpPr>
            <a:spLocks noGrp="1"/>
          </p:cNvSpPr>
          <p:nvPr>
            <p:ph type="body" sz="half" idx="2"/>
          </p:nvPr>
        </p:nvSpPr>
        <p:spPr>
          <a:xfrm>
            <a:off x="643465" y="3043050"/>
            <a:ext cx="3517567" cy="3064505"/>
          </a:xfrm>
        </p:spPr>
        <p:txBody>
          <a:bodyPr/>
          <a:lstStyle/>
          <a:p>
            <a:r>
              <a:rPr lang="en-US" dirty="0"/>
              <a:t>This graph takes the absolute difference between the AI Fund and the Capped SWIX. </a:t>
            </a:r>
          </a:p>
          <a:p>
            <a:r>
              <a:rPr lang="en-US" dirty="0"/>
              <a:t>We note that the AI Fund varies much more than the benchmark, as there are periods of growth and pain. This type of movement is most likely inducing the Ostrich Effect in investors.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49FA21E-B7CB-F253-65BC-51833915698C}"/>
              </a:ext>
            </a:extLst>
          </p:cNvPr>
          <p:cNvSpPr>
            <a:spLocks noGrp="1"/>
          </p:cNvSpPr>
          <p:nvPr>
            <p:ph type="title"/>
          </p:nvPr>
        </p:nvSpPr>
        <p:spPr>
          <a:xfrm>
            <a:off x="643466" y="786383"/>
            <a:ext cx="3517567" cy="2093975"/>
          </a:xfrm>
        </p:spPr>
        <p:txBody>
          <a:bodyPr/>
          <a:lstStyle/>
          <a:p>
            <a:r>
              <a:rPr lang="en-US" dirty="0"/>
              <a:t>Active Performance to the Benchmark</a:t>
            </a:r>
          </a:p>
        </p:txBody>
      </p:sp>
      <p:sp>
        <p:nvSpPr>
          <p:cNvPr id="56" name="Text Placeholder 3">
            <a:extLst>
              <a:ext uri="{FF2B5EF4-FFF2-40B4-BE49-F238E27FC236}">
                <a16:creationId xmlns:a16="http://schemas.microsoft.com/office/drawing/2014/main" id="{9D6AC6A5-8F01-CF09-D51A-F5D879D9956E}"/>
              </a:ext>
            </a:extLst>
          </p:cNvPr>
          <p:cNvSpPr>
            <a:spLocks noGrp="1"/>
          </p:cNvSpPr>
          <p:nvPr>
            <p:ph type="body" sz="half" idx="2"/>
          </p:nvPr>
        </p:nvSpPr>
        <p:spPr>
          <a:xfrm>
            <a:off x="643465" y="3043050"/>
            <a:ext cx="3517567" cy="3064505"/>
          </a:xfrm>
        </p:spPr>
        <p:txBody>
          <a:bodyPr>
            <a:normAutofit fontScale="92500" lnSpcReduction="20000"/>
          </a:bodyPr>
          <a:lstStyle/>
          <a:p>
            <a:r>
              <a:rPr lang="en-US" dirty="0"/>
              <a:t>This graph takes the absolute difference between the Active Fund managers and the Capped SWIX. We assumed that fees for active managers are around 1%, and this has been taken off the returns.</a:t>
            </a:r>
          </a:p>
          <a:p>
            <a:r>
              <a:rPr lang="en-US" dirty="0"/>
              <a:t>It seems that active managers underperform the benchmark most of the time. </a:t>
            </a:r>
          </a:p>
          <a:p>
            <a:r>
              <a:rPr lang="en-US" dirty="0"/>
              <a:t>There are clear differences between the returns of each fund.</a:t>
            </a:r>
          </a:p>
        </p:txBody>
      </p:sp>
      <p:pic>
        <p:nvPicPr>
          <p:cNvPr id="3" name="Picture 2" descr="A graph showing a graph of a financial performance&#10;&#10;Description automatically generated with medium confidence">
            <a:extLst>
              <a:ext uri="{FF2B5EF4-FFF2-40B4-BE49-F238E27FC236}">
                <a16:creationId xmlns:a16="http://schemas.microsoft.com/office/drawing/2014/main" id="{C995BF38-D50A-BB12-E800-35C1E7EDF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324" y="786383"/>
            <a:ext cx="6802122" cy="5441697"/>
          </a:xfrm>
          <a:prstGeom prst="rect">
            <a:avLst/>
          </a:prstGeom>
        </p:spPr>
      </p:pic>
    </p:spTree>
    <p:extLst>
      <p:ext uri="{BB962C8B-B14F-4D97-AF65-F5344CB8AC3E}">
        <p14:creationId xmlns:p14="http://schemas.microsoft.com/office/powerpoint/2010/main" val="41024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49FA21E-B7CB-F253-65BC-51833915698C}"/>
              </a:ext>
            </a:extLst>
          </p:cNvPr>
          <p:cNvSpPr>
            <a:spLocks noGrp="1"/>
          </p:cNvSpPr>
          <p:nvPr>
            <p:ph type="title"/>
          </p:nvPr>
        </p:nvSpPr>
        <p:spPr>
          <a:xfrm>
            <a:off x="643466" y="786383"/>
            <a:ext cx="3517567" cy="2093975"/>
          </a:xfrm>
        </p:spPr>
        <p:txBody>
          <a:bodyPr/>
          <a:lstStyle/>
          <a:p>
            <a:r>
              <a:rPr lang="en-US" dirty="0" err="1"/>
              <a:t>Annualised</a:t>
            </a:r>
            <a:r>
              <a:rPr lang="en-US" dirty="0"/>
              <a:t> Returns</a:t>
            </a:r>
          </a:p>
        </p:txBody>
      </p:sp>
      <p:sp>
        <p:nvSpPr>
          <p:cNvPr id="56" name="Text Placeholder 3">
            <a:extLst>
              <a:ext uri="{FF2B5EF4-FFF2-40B4-BE49-F238E27FC236}">
                <a16:creationId xmlns:a16="http://schemas.microsoft.com/office/drawing/2014/main" id="{9D6AC6A5-8F01-CF09-D51A-F5D879D9956E}"/>
              </a:ext>
            </a:extLst>
          </p:cNvPr>
          <p:cNvSpPr>
            <a:spLocks noGrp="1"/>
          </p:cNvSpPr>
          <p:nvPr>
            <p:ph type="body" sz="half" idx="2"/>
          </p:nvPr>
        </p:nvSpPr>
        <p:spPr>
          <a:xfrm>
            <a:off x="643465" y="3043050"/>
            <a:ext cx="3517567" cy="3064505"/>
          </a:xfrm>
        </p:spPr>
        <p:txBody>
          <a:bodyPr>
            <a:normAutofit/>
          </a:bodyPr>
          <a:lstStyle/>
          <a:p>
            <a:r>
              <a:rPr lang="en-US" dirty="0"/>
              <a:t>The figure on the right displays the fund movement throughout time. This provides us with a better indication of the consistency of returns.</a:t>
            </a:r>
          </a:p>
        </p:txBody>
      </p:sp>
      <p:pic>
        <p:nvPicPr>
          <p:cNvPr id="4" name="Picture 3" descr="A graph of different colored bars&#10;&#10;Description automatically generated">
            <a:extLst>
              <a:ext uri="{FF2B5EF4-FFF2-40B4-BE49-F238E27FC236}">
                <a16:creationId xmlns:a16="http://schemas.microsoft.com/office/drawing/2014/main" id="{B774AE2D-EDDB-E30D-5CB9-D9E1B97C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488" y="419607"/>
            <a:ext cx="7324092" cy="5859273"/>
          </a:xfrm>
          <a:prstGeom prst="rect">
            <a:avLst/>
          </a:prstGeom>
        </p:spPr>
      </p:pic>
    </p:spTree>
    <p:extLst>
      <p:ext uri="{BB962C8B-B14F-4D97-AF65-F5344CB8AC3E}">
        <p14:creationId xmlns:p14="http://schemas.microsoft.com/office/powerpoint/2010/main" val="1361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30BEB1-7EBA-EFA7-99C1-00F8C2104211}"/>
              </a:ext>
            </a:extLst>
          </p:cNvPr>
          <p:cNvGrpSpPr/>
          <p:nvPr/>
        </p:nvGrpSpPr>
        <p:grpSpPr>
          <a:xfrm>
            <a:off x="6217921" y="587249"/>
            <a:ext cx="5514673" cy="6037515"/>
            <a:chOff x="6217920" y="514097"/>
            <a:chExt cx="5514673" cy="6037515"/>
          </a:xfrm>
        </p:grpSpPr>
        <p:pic>
          <p:nvPicPr>
            <p:cNvPr id="6" name="Picture 5">
              <a:extLst>
                <a:ext uri="{FF2B5EF4-FFF2-40B4-BE49-F238E27FC236}">
                  <a16:creationId xmlns:a16="http://schemas.microsoft.com/office/drawing/2014/main" id="{69E2976A-40DC-0F55-C951-395E5E54D876}"/>
                </a:ext>
              </a:extLst>
            </p:cNvPr>
            <p:cNvPicPr>
              <a:picLocks noChangeAspect="1"/>
            </p:cNvPicPr>
            <p:nvPr/>
          </p:nvPicPr>
          <p:blipFill rotWithShape="1">
            <a:blip r:embed="rId2"/>
            <a:srcRect l="1036" r="2739" b="86548"/>
            <a:stretch/>
          </p:blipFill>
          <p:spPr>
            <a:xfrm>
              <a:off x="6217920" y="514097"/>
              <a:ext cx="5514673" cy="969263"/>
            </a:xfrm>
            <a:prstGeom prst="rect">
              <a:avLst/>
            </a:prstGeom>
          </p:spPr>
        </p:pic>
        <p:pic>
          <p:nvPicPr>
            <p:cNvPr id="10" name="Picture 9">
              <a:extLst>
                <a:ext uri="{FF2B5EF4-FFF2-40B4-BE49-F238E27FC236}">
                  <a16:creationId xmlns:a16="http://schemas.microsoft.com/office/drawing/2014/main" id="{E3705D46-AC02-0BD4-3A51-F0AD3A695548}"/>
                </a:ext>
              </a:extLst>
            </p:cNvPr>
            <p:cNvPicPr>
              <a:picLocks noChangeAspect="1"/>
            </p:cNvPicPr>
            <p:nvPr/>
          </p:nvPicPr>
          <p:blipFill rotWithShape="1">
            <a:blip r:embed="rId3"/>
            <a:srcRect l="2106" t="8417" r="3685"/>
            <a:stretch/>
          </p:blipFill>
          <p:spPr>
            <a:xfrm>
              <a:off x="6217920" y="1483360"/>
              <a:ext cx="5455920" cy="5068252"/>
            </a:xfrm>
            <a:prstGeom prst="rect">
              <a:avLst/>
            </a:prstGeom>
          </p:spPr>
        </p:pic>
      </p:grpSp>
      <p:pic>
        <p:nvPicPr>
          <p:cNvPr id="15" name="Picture 14">
            <a:extLst>
              <a:ext uri="{FF2B5EF4-FFF2-40B4-BE49-F238E27FC236}">
                <a16:creationId xmlns:a16="http://schemas.microsoft.com/office/drawing/2014/main" id="{89528C29-AE2C-3600-BFE1-EFD999B40E0F}"/>
              </a:ext>
            </a:extLst>
          </p:cNvPr>
          <p:cNvPicPr>
            <a:picLocks noChangeAspect="1"/>
          </p:cNvPicPr>
          <p:nvPr/>
        </p:nvPicPr>
        <p:blipFill rotWithShape="1">
          <a:blip r:embed="rId4"/>
          <a:srcRect t="3491" r="2579" b="4772"/>
          <a:stretch/>
        </p:blipFill>
        <p:spPr>
          <a:xfrm>
            <a:off x="332233" y="875221"/>
            <a:ext cx="5641848" cy="5749543"/>
          </a:xfrm>
          <a:prstGeom prst="rect">
            <a:avLst/>
          </a:prstGeom>
        </p:spPr>
      </p:pic>
      <p:sp>
        <p:nvSpPr>
          <p:cNvPr id="20" name="TextBox 19">
            <a:extLst>
              <a:ext uri="{FF2B5EF4-FFF2-40B4-BE49-F238E27FC236}">
                <a16:creationId xmlns:a16="http://schemas.microsoft.com/office/drawing/2014/main" id="{02CD3405-9AC9-D593-A33D-E555F23862D6}"/>
              </a:ext>
            </a:extLst>
          </p:cNvPr>
          <p:cNvSpPr txBox="1"/>
          <p:nvPr/>
        </p:nvSpPr>
        <p:spPr>
          <a:xfrm>
            <a:off x="1170433" y="194718"/>
            <a:ext cx="10094976" cy="584775"/>
          </a:xfrm>
          <a:prstGeom prst="rect">
            <a:avLst/>
          </a:prstGeom>
          <a:solidFill>
            <a:schemeClr val="bg1"/>
          </a:solidFill>
        </p:spPr>
        <p:txBody>
          <a:bodyPr wrap="square" rtlCol="0">
            <a:spAutoFit/>
          </a:bodyPr>
          <a:lstStyle/>
          <a:p>
            <a:pPr algn="ctr"/>
            <a:r>
              <a:rPr lang="en-ZA" sz="3200" dirty="0">
                <a:solidFill>
                  <a:srgbClr val="0070C0"/>
                </a:solidFill>
                <a:latin typeface="+mj-lt"/>
              </a:rPr>
              <a:t>Statistical Comparisons between Each Fund Type</a:t>
            </a:r>
          </a:p>
        </p:txBody>
      </p:sp>
    </p:spTree>
    <p:extLst>
      <p:ext uri="{BB962C8B-B14F-4D97-AF65-F5344CB8AC3E}">
        <p14:creationId xmlns:p14="http://schemas.microsoft.com/office/powerpoint/2010/main" val="416450517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{859B3E0A-76F6-4412-A866-508AA2AC0197}tf56160789_win32</Template>
  <TotalTime>31</TotalTime>
  <Words>164</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Custom</vt:lpstr>
      <vt:lpstr>AI  vs Active</vt:lpstr>
      <vt:lpstr>AI Performance to the Benchmark</vt:lpstr>
      <vt:lpstr>Active Performance to the Benchmark</vt:lpstr>
      <vt:lpstr>Annualised Returns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vs Active</dc:title>
  <dc:creator>Tashen Naidoo</dc:creator>
  <cp:lastModifiedBy>Tashen Naidoo</cp:lastModifiedBy>
  <cp:revision>10</cp:revision>
  <dcterms:created xsi:type="dcterms:W3CDTF">2023-11-27T07:28:47Z</dcterms:created>
  <dcterms:modified xsi:type="dcterms:W3CDTF">2023-11-27T08:00:27Z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