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notesSlides/notesSlide2.xml" Type="http://schemas.openxmlformats.org/officeDocument/2006/relationships/notesSlide"/><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notesSlides/notesSlide5.xml" Type="http://schemas.openxmlformats.org/officeDocument/2006/relationships/notesSlid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45.jpe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7.png" Type="http://schemas.openxmlformats.org/officeDocument/2006/relationships/image"/><Relationship Id="rId4"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10800000">
            <a:off x="19129271" y="10616467"/>
            <a:ext cx="407850" cy="407850"/>
            <a:chOff x="0" y="0"/>
            <a:chExt cx="543800" cy="543800"/>
          </a:xfrm>
        </p:grpSpPr>
        <p:sp>
          <p:nvSpPr>
            <p:cNvPr name="Freeform 3" id="3"/>
            <p:cNvSpPr/>
            <p:nvPr/>
          </p:nvSpPr>
          <p:spPr>
            <a:xfrm flipH="false" flipV="false" rot="0">
              <a:off x="12700" y="12700"/>
              <a:ext cx="518414" cy="518414"/>
            </a:xfrm>
            <a:custGeom>
              <a:avLst/>
              <a:gdLst/>
              <a:ahLst/>
              <a:cxnLst/>
              <a:rect r="r" b="b" t="t" l="l"/>
              <a:pathLst>
                <a:path h="518414" w="518414">
                  <a:moveTo>
                    <a:pt x="0" y="259207"/>
                  </a:moveTo>
                  <a:cubicBezTo>
                    <a:pt x="0" y="116078"/>
                    <a:pt x="116078" y="0"/>
                    <a:pt x="259207" y="0"/>
                  </a:cubicBezTo>
                  <a:cubicBezTo>
                    <a:pt x="402336" y="0"/>
                    <a:pt x="518414" y="116078"/>
                    <a:pt x="518414" y="259207"/>
                  </a:cubicBezTo>
                  <a:cubicBezTo>
                    <a:pt x="518414" y="402336"/>
                    <a:pt x="402336" y="518414"/>
                    <a:pt x="259207" y="518414"/>
                  </a:cubicBezTo>
                  <a:cubicBezTo>
                    <a:pt x="116078" y="518414"/>
                    <a:pt x="0" y="402336"/>
                    <a:pt x="0" y="259207"/>
                  </a:cubicBezTo>
                  <a:close/>
                </a:path>
              </a:pathLst>
            </a:custGeom>
            <a:solidFill>
              <a:srgbClr val="FFD966"/>
            </a:solidFill>
          </p:spPr>
        </p:sp>
        <p:sp>
          <p:nvSpPr>
            <p:cNvPr name="Freeform 4" id="4"/>
            <p:cNvSpPr/>
            <p:nvPr/>
          </p:nvSpPr>
          <p:spPr>
            <a:xfrm flipH="false" flipV="false" rot="0">
              <a:off x="0" y="0"/>
              <a:ext cx="543814" cy="543814"/>
            </a:xfrm>
            <a:custGeom>
              <a:avLst/>
              <a:gdLst/>
              <a:ahLst/>
              <a:cxnLst/>
              <a:rect r="r" b="b" t="t" l="l"/>
              <a:pathLst>
                <a:path h="543814" w="543814">
                  <a:moveTo>
                    <a:pt x="0" y="271907"/>
                  </a:moveTo>
                  <a:cubicBezTo>
                    <a:pt x="0" y="121793"/>
                    <a:pt x="121793" y="0"/>
                    <a:pt x="271907" y="0"/>
                  </a:cubicBezTo>
                  <a:lnTo>
                    <a:pt x="271907" y="12700"/>
                  </a:lnTo>
                  <a:lnTo>
                    <a:pt x="271907" y="0"/>
                  </a:lnTo>
                  <a:cubicBezTo>
                    <a:pt x="422021" y="0"/>
                    <a:pt x="543814" y="121793"/>
                    <a:pt x="543814" y="271907"/>
                  </a:cubicBezTo>
                  <a:lnTo>
                    <a:pt x="531114" y="271907"/>
                  </a:lnTo>
                  <a:lnTo>
                    <a:pt x="543814" y="271907"/>
                  </a:lnTo>
                  <a:cubicBezTo>
                    <a:pt x="543814" y="422021"/>
                    <a:pt x="422021" y="543814"/>
                    <a:pt x="271907" y="543814"/>
                  </a:cubicBezTo>
                  <a:lnTo>
                    <a:pt x="271907" y="531114"/>
                  </a:lnTo>
                  <a:lnTo>
                    <a:pt x="271907" y="543814"/>
                  </a:lnTo>
                  <a:cubicBezTo>
                    <a:pt x="121793" y="543814"/>
                    <a:pt x="0" y="422021"/>
                    <a:pt x="0" y="271907"/>
                  </a:cubicBezTo>
                  <a:lnTo>
                    <a:pt x="12700" y="271907"/>
                  </a:lnTo>
                  <a:lnTo>
                    <a:pt x="25400" y="271907"/>
                  </a:lnTo>
                  <a:lnTo>
                    <a:pt x="12700" y="271907"/>
                  </a:lnTo>
                  <a:lnTo>
                    <a:pt x="0" y="271907"/>
                  </a:lnTo>
                  <a:moveTo>
                    <a:pt x="25400" y="271907"/>
                  </a:moveTo>
                  <a:cubicBezTo>
                    <a:pt x="25400" y="278892"/>
                    <a:pt x="19685" y="284607"/>
                    <a:pt x="12700" y="284607"/>
                  </a:cubicBezTo>
                  <a:cubicBezTo>
                    <a:pt x="5715" y="284607"/>
                    <a:pt x="0" y="278892"/>
                    <a:pt x="0" y="271907"/>
                  </a:cubicBezTo>
                  <a:cubicBezTo>
                    <a:pt x="0" y="264922"/>
                    <a:pt x="5715" y="259207"/>
                    <a:pt x="12700" y="259207"/>
                  </a:cubicBezTo>
                  <a:cubicBezTo>
                    <a:pt x="19685" y="259207"/>
                    <a:pt x="25400" y="264922"/>
                    <a:pt x="25400" y="271907"/>
                  </a:cubicBezTo>
                  <a:cubicBezTo>
                    <a:pt x="25400" y="408051"/>
                    <a:pt x="135763" y="518414"/>
                    <a:pt x="271907" y="518414"/>
                  </a:cubicBezTo>
                  <a:cubicBezTo>
                    <a:pt x="408051" y="518414"/>
                    <a:pt x="518414" y="408051"/>
                    <a:pt x="518414" y="271907"/>
                  </a:cubicBezTo>
                  <a:cubicBezTo>
                    <a:pt x="518414" y="135763"/>
                    <a:pt x="408051" y="25400"/>
                    <a:pt x="271907" y="25400"/>
                  </a:cubicBezTo>
                  <a:lnTo>
                    <a:pt x="271907" y="12700"/>
                  </a:lnTo>
                  <a:lnTo>
                    <a:pt x="271907" y="25400"/>
                  </a:lnTo>
                  <a:cubicBezTo>
                    <a:pt x="135763" y="25400"/>
                    <a:pt x="25400" y="135763"/>
                    <a:pt x="25400" y="271907"/>
                  </a:cubicBezTo>
                  <a:close/>
                </a:path>
              </a:pathLst>
            </a:custGeom>
            <a:solidFill>
              <a:srgbClr val="434343"/>
            </a:solidFill>
          </p:spPr>
        </p:sp>
      </p:grpSp>
      <p:grpSp>
        <p:nvGrpSpPr>
          <p:cNvPr name="Group 5" id="5"/>
          <p:cNvGrpSpPr/>
          <p:nvPr/>
        </p:nvGrpSpPr>
        <p:grpSpPr>
          <a:xfrm rot="-10800000">
            <a:off x="14270052" y="12464696"/>
            <a:ext cx="388800" cy="388800"/>
            <a:chOff x="0" y="0"/>
            <a:chExt cx="518400" cy="518400"/>
          </a:xfrm>
        </p:grpSpPr>
        <p:sp>
          <p:nvSpPr>
            <p:cNvPr name="Freeform 6" id="6"/>
            <p:cNvSpPr/>
            <p:nvPr/>
          </p:nvSpPr>
          <p:spPr>
            <a:xfrm flipH="false" flipV="false" rot="0">
              <a:off x="0" y="0"/>
              <a:ext cx="518414" cy="518414"/>
            </a:xfrm>
            <a:custGeom>
              <a:avLst/>
              <a:gdLst/>
              <a:ahLst/>
              <a:cxnLst/>
              <a:rect r="r" b="b" t="t" l="l"/>
              <a:pathLst>
                <a:path h="518414" w="518414">
                  <a:moveTo>
                    <a:pt x="0" y="259207"/>
                  </a:moveTo>
                  <a:cubicBezTo>
                    <a:pt x="0" y="116078"/>
                    <a:pt x="116078" y="0"/>
                    <a:pt x="259207" y="0"/>
                  </a:cubicBezTo>
                  <a:cubicBezTo>
                    <a:pt x="402336" y="0"/>
                    <a:pt x="518414" y="116078"/>
                    <a:pt x="518414" y="259207"/>
                  </a:cubicBezTo>
                  <a:cubicBezTo>
                    <a:pt x="518414" y="402336"/>
                    <a:pt x="402336" y="518414"/>
                    <a:pt x="259207" y="518414"/>
                  </a:cubicBezTo>
                  <a:cubicBezTo>
                    <a:pt x="116078" y="518414"/>
                    <a:pt x="0" y="402336"/>
                    <a:pt x="0" y="259207"/>
                  </a:cubicBezTo>
                  <a:close/>
                </a:path>
              </a:pathLst>
            </a:custGeom>
            <a:solidFill>
              <a:srgbClr val="FFD966"/>
            </a:solidFill>
          </p:spPr>
        </p:sp>
      </p:grpSp>
      <p:grpSp>
        <p:nvGrpSpPr>
          <p:cNvPr name="Group 7" id="7"/>
          <p:cNvGrpSpPr/>
          <p:nvPr/>
        </p:nvGrpSpPr>
        <p:grpSpPr>
          <a:xfrm rot="-10800000">
            <a:off x="15126238" y="7502480"/>
            <a:ext cx="802800" cy="802800"/>
            <a:chOff x="0" y="0"/>
            <a:chExt cx="1070400" cy="1070400"/>
          </a:xfrm>
        </p:grpSpPr>
        <p:sp>
          <p:nvSpPr>
            <p:cNvPr name="Freeform 8" id="8"/>
            <p:cNvSpPr/>
            <p:nvPr/>
          </p:nvSpPr>
          <p:spPr>
            <a:xfrm flipH="false" flipV="false" rot="0">
              <a:off x="0" y="0"/>
              <a:ext cx="1070356" cy="1070356"/>
            </a:xfrm>
            <a:custGeom>
              <a:avLst/>
              <a:gdLst/>
              <a:ahLst/>
              <a:cxnLst/>
              <a:rect r="r" b="b" t="t" l="l"/>
              <a:pathLst>
                <a:path h="1070356" w="1070356">
                  <a:moveTo>
                    <a:pt x="0" y="535178"/>
                  </a:moveTo>
                  <a:cubicBezTo>
                    <a:pt x="0" y="239649"/>
                    <a:pt x="239649" y="0"/>
                    <a:pt x="535178" y="0"/>
                  </a:cubicBezTo>
                  <a:cubicBezTo>
                    <a:pt x="830707" y="0"/>
                    <a:pt x="1070356" y="239649"/>
                    <a:pt x="1070356" y="535178"/>
                  </a:cubicBezTo>
                  <a:cubicBezTo>
                    <a:pt x="1070356" y="830707"/>
                    <a:pt x="830834" y="1070356"/>
                    <a:pt x="535178" y="1070356"/>
                  </a:cubicBezTo>
                  <a:cubicBezTo>
                    <a:pt x="239522" y="1070356"/>
                    <a:pt x="0" y="830834"/>
                    <a:pt x="0" y="535178"/>
                  </a:cubicBezTo>
                  <a:close/>
                </a:path>
              </a:pathLst>
            </a:custGeom>
            <a:solidFill>
              <a:srgbClr val="04B4D8"/>
            </a:solidFill>
          </p:spPr>
        </p:sp>
      </p:grpSp>
      <p:grpSp>
        <p:nvGrpSpPr>
          <p:cNvPr name="Group 9" id="9"/>
          <p:cNvGrpSpPr/>
          <p:nvPr/>
        </p:nvGrpSpPr>
        <p:grpSpPr>
          <a:xfrm rot="-10800000">
            <a:off x="16120756" y="10689848"/>
            <a:ext cx="261000" cy="261000"/>
            <a:chOff x="0" y="0"/>
            <a:chExt cx="348000" cy="348000"/>
          </a:xfrm>
        </p:grpSpPr>
        <p:sp>
          <p:nvSpPr>
            <p:cNvPr name="Freeform 10" id="10"/>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86CF64"/>
            </a:solidFill>
          </p:spPr>
        </p:sp>
      </p:grpSp>
      <p:grpSp>
        <p:nvGrpSpPr>
          <p:cNvPr name="Group 11" id="11"/>
          <p:cNvGrpSpPr/>
          <p:nvPr/>
        </p:nvGrpSpPr>
        <p:grpSpPr>
          <a:xfrm rot="-10800000">
            <a:off x="18490130" y="12562742"/>
            <a:ext cx="192600" cy="192600"/>
            <a:chOff x="0" y="0"/>
            <a:chExt cx="256800" cy="256800"/>
          </a:xfrm>
        </p:grpSpPr>
        <p:sp>
          <p:nvSpPr>
            <p:cNvPr name="Freeform 12" id="12"/>
            <p:cNvSpPr/>
            <p:nvPr/>
          </p:nvSpPr>
          <p:spPr>
            <a:xfrm flipH="false" flipV="false" rot="0">
              <a:off x="0" y="0"/>
              <a:ext cx="256794" cy="256794"/>
            </a:xfrm>
            <a:custGeom>
              <a:avLst/>
              <a:gdLst/>
              <a:ahLst/>
              <a:cxnLst/>
              <a:rect r="r" b="b" t="t" l="l"/>
              <a:pathLst>
                <a:path h="256794" w="256794">
                  <a:moveTo>
                    <a:pt x="0" y="128397"/>
                  </a:moveTo>
                  <a:cubicBezTo>
                    <a:pt x="0" y="57531"/>
                    <a:pt x="57531" y="0"/>
                    <a:pt x="128397" y="0"/>
                  </a:cubicBezTo>
                  <a:cubicBezTo>
                    <a:pt x="199263" y="0"/>
                    <a:pt x="256794" y="57531"/>
                    <a:pt x="256794" y="128397"/>
                  </a:cubicBezTo>
                  <a:cubicBezTo>
                    <a:pt x="256794" y="199263"/>
                    <a:pt x="199263" y="256794"/>
                    <a:pt x="128397" y="256794"/>
                  </a:cubicBezTo>
                  <a:cubicBezTo>
                    <a:pt x="57531" y="256794"/>
                    <a:pt x="0" y="199263"/>
                    <a:pt x="0" y="128397"/>
                  </a:cubicBezTo>
                  <a:close/>
                </a:path>
              </a:pathLst>
            </a:custGeom>
            <a:solidFill>
              <a:srgbClr val="434343"/>
            </a:solidFill>
          </p:spPr>
        </p:sp>
      </p:grpSp>
      <p:grpSp>
        <p:nvGrpSpPr>
          <p:cNvPr name="Group 13" id="13"/>
          <p:cNvGrpSpPr/>
          <p:nvPr/>
        </p:nvGrpSpPr>
        <p:grpSpPr>
          <a:xfrm rot="-10800000">
            <a:off x="16120756" y="13005940"/>
            <a:ext cx="261000" cy="261000"/>
            <a:chOff x="0" y="0"/>
            <a:chExt cx="348000" cy="348000"/>
          </a:xfrm>
        </p:grpSpPr>
        <p:sp>
          <p:nvSpPr>
            <p:cNvPr name="Freeform 14" id="14"/>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FF2E20"/>
            </a:solidFill>
          </p:spPr>
        </p:sp>
      </p:grpSp>
      <p:grpSp>
        <p:nvGrpSpPr>
          <p:cNvPr name="Group 15" id="15"/>
          <p:cNvGrpSpPr/>
          <p:nvPr/>
        </p:nvGrpSpPr>
        <p:grpSpPr>
          <a:xfrm rot="-10800000">
            <a:off x="17897618" y="8806604"/>
            <a:ext cx="261000" cy="261000"/>
            <a:chOff x="0" y="0"/>
            <a:chExt cx="348000" cy="348000"/>
          </a:xfrm>
        </p:grpSpPr>
        <p:sp>
          <p:nvSpPr>
            <p:cNvPr name="Freeform 16" id="1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FFD966"/>
            </a:solidFill>
          </p:spPr>
        </p:sp>
      </p:grpSp>
      <p:grpSp>
        <p:nvGrpSpPr>
          <p:cNvPr name="Group 17" id="17"/>
          <p:cNvGrpSpPr/>
          <p:nvPr/>
        </p:nvGrpSpPr>
        <p:grpSpPr>
          <a:xfrm rot="-10800000">
            <a:off x="8707068" y="9366754"/>
            <a:ext cx="192600" cy="192600"/>
            <a:chOff x="0" y="0"/>
            <a:chExt cx="256800" cy="256800"/>
          </a:xfrm>
        </p:grpSpPr>
        <p:sp>
          <p:nvSpPr>
            <p:cNvPr name="Freeform 18" id="18"/>
            <p:cNvSpPr/>
            <p:nvPr/>
          </p:nvSpPr>
          <p:spPr>
            <a:xfrm flipH="false" flipV="false" rot="0">
              <a:off x="0" y="0"/>
              <a:ext cx="256794" cy="256794"/>
            </a:xfrm>
            <a:custGeom>
              <a:avLst/>
              <a:gdLst/>
              <a:ahLst/>
              <a:cxnLst/>
              <a:rect r="r" b="b" t="t" l="l"/>
              <a:pathLst>
                <a:path h="256794" w="256794">
                  <a:moveTo>
                    <a:pt x="0" y="128397"/>
                  </a:moveTo>
                  <a:cubicBezTo>
                    <a:pt x="0" y="57531"/>
                    <a:pt x="57531" y="0"/>
                    <a:pt x="128397" y="0"/>
                  </a:cubicBezTo>
                  <a:cubicBezTo>
                    <a:pt x="199263" y="0"/>
                    <a:pt x="256794" y="57531"/>
                    <a:pt x="256794" y="128397"/>
                  </a:cubicBezTo>
                  <a:cubicBezTo>
                    <a:pt x="256794" y="199263"/>
                    <a:pt x="199263" y="256794"/>
                    <a:pt x="128397" y="256794"/>
                  </a:cubicBezTo>
                  <a:cubicBezTo>
                    <a:pt x="57531" y="256794"/>
                    <a:pt x="0" y="199263"/>
                    <a:pt x="0" y="128397"/>
                  </a:cubicBezTo>
                  <a:close/>
                </a:path>
              </a:pathLst>
            </a:custGeom>
            <a:solidFill>
              <a:srgbClr val="86CF64"/>
            </a:solidFill>
          </p:spPr>
        </p:sp>
      </p:grpSp>
      <p:sp>
        <p:nvSpPr>
          <p:cNvPr name="AutoShape 19" id="19"/>
          <p:cNvSpPr/>
          <p:nvPr/>
        </p:nvSpPr>
        <p:spPr>
          <a:xfrm rot="2263466">
            <a:off x="16043887" y="11751848"/>
            <a:ext cx="2773899" cy="0"/>
          </a:xfrm>
          <a:prstGeom prst="line">
            <a:avLst/>
          </a:prstGeom>
          <a:ln cap="rnd" w="9525">
            <a:solidFill>
              <a:srgbClr val="434343"/>
            </a:solidFill>
            <a:prstDash val="solid"/>
            <a:headEnd type="none" len="sm" w="sm"/>
            <a:tailEnd type="none" len="sm" w="sm"/>
          </a:ln>
        </p:spPr>
      </p:sp>
      <p:sp>
        <p:nvSpPr>
          <p:cNvPr name="AutoShape 20" id="20"/>
          <p:cNvSpPr/>
          <p:nvPr/>
        </p:nvSpPr>
        <p:spPr>
          <a:xfrm rot="5368425">
            <a:off x="15214187" y="11978440"/>
            <a:ext cx="2074137" cy="0"/>
          </a:xfrm>
          <a:prstGeom prst="line">
            <a:avLst/>
          </a:prstGeom>
          <a:ln cap="rnd" w="9525">
            <a:solidFill>
              <a:srgbClr val="434343"/>
            </a:solidFill>
            <a:prstDash val="solid"/>
            <a:headEnd type="none" len="sm" w="sm"/>
            <a:tailEnd type="none" len="sm" w="sm"/>
          </a:ln>
        </p:spPr>
      </p:sp>
      <p:sp>
        <p:nvSpPr>
          <p:cNvPr name="AutoShape 21" id="21"/>
          <p:cNvSpPr/>
          <p:nvPr/>
        </p:nvSpPr>
        <p:spPr>
          <a:xfrm rot="23590">
            <a:off x="16372238" y="10820392"/>
            <a:ext cx="2776115" cy="0"/>
          </a:xfrm>
          <a:prstGeom prst="line">
            <a:avLst/>
          </a:prstGeom>
          <a:ln cap="rnd" w="9525">
            <a:solidFill>
              <a:srgbClr val="434343"/>
            </a:solidFill>
            <a:prstDash val="solid"/>
            <a:headEnd type="none" len="sm" w="sm"/>
            <a:tailEnd type="none" len="sm" w="sm"/>
          </a:ln>
        </p:spPr>
      </p:sp>
      <p:sp>
        <p:nvSpPr>
          <p:cNvPr name="AutoShape 22" id="22"/>
          <p:cNvSpPr/>
          <p:nvPr/>
        </p:nvSpPr>
        <p:spPr>
          <a:xfrm rot="6817270">
            <a:off x="18123330" y="11802892"/>
            <a:ext cx="1741131" cy="0"/>
          </a:xfrm>
          <a:prstGeom prst="line">
            <a:avLst/>
          </a:prstGeom>
          <a:ln cap="rnd" w="9525">
            <a:solidFill>
              <a:srgbClr val="434343"/>
            </a:solidFill>
            <a:prstDash val="solid"/>
            <a:headEnd type="none" len="sm" w="sm"/>
            <a:tailEnd type="none" len="sm" w="sm"/>
          </a:ln>
        </p:spPr>
      </p:sp>
      <p:sp>
        <p:nvSpPr>
          <p:cNvPr name="AutoShape 23" id="23"/>
          <p:cNvSpPr/>
          <p:nvPr/>
        </p:nvSpPr>
        <p:spPr>
          <a:xfrm rot="10125821">
            <a:off x="16351147" y="12931736"/>
            <a:ext cx="2197777" cy="0"/>
          </a:xfrm>
          <a:prstGeom prst="line">
            <a:avLst/>
          </a:prstGeom>
          <a:ln cap="rnd" w="9525">
            <a:solidFill>
              <a:srgbClr val="434343"/>
            </a:solidFill>
            <a:prstDash val="solid"/>
            <a:headEnd type="none" len="sm" w="sm"/>
            <a:tailEnd type="none" len="sm" w="sm"/>
          </a:ln>
        </p:spPr>
      </p:sp>
      <p:sp>
        <p:nvSpPr>
          <p:cNvPr name="AutoShape 24" id="24"/>
          <p:cNvSpPr/>
          <p:nvPr/>
        </p:nvSpPr>
        <p:spPr>
          <a:xfrm rot="1112150">
            <a:off x="14608509" y="12897640"/>
            <a:ext cx="1562294" cy="0"/>
          </a:xfrm>
          <a:prstGeom prst="line">
            <a:avLst/>
          </a:prstGeom>
          <a:ln cap="rnd" w="9525">
            <a:solidFill>
              <a:srgbClr val="434343"/>
            </a:solidFill>
            <a:prstDash val="solid"/>
            <a:headEnd type="none" len="sm" w="sm"/>
            <a:tailEnd type="none" len="sm" w="sm"/>
          </a:ln>
        </p:spPr>
      </p:sp>
      <p:sp>
        <p:nvSpPr>
          <p:cNvPr name="AutoShape 25" id="25"/>
          <p:cNvSpPr/>
          <p:nvPr/>
        </p:nvSpPr>
        <p:spPr>
          <a:xfrm rot="8044001">
            <a:off x="14247437" y="11717226"/>
            <a:ext cx="2266083" cy="0"/>
          </a:xfrm>
          <a:prstGeom prst="line">
            <a:avLst/>
          </a:prstGeom>
          <a:ln cap="rnd" w="9525">
            <a:solidFill>
              <a:srgbClr val="434343"/>
            </a:solidFill>
            <a:prstDash val="solid"/>
            <a:headEnd type="none" len="sm" w="sm"/>
            <a:tailEnd type="none" len="sm" w="sm"/>
          </a:ln>
        </p:spPr>
      </p:sp>
      <p:sp>
        <p:nvSpPr>
          <p:cNvPr name="AutoShape 26" id="26"/>
          <p:cNvSpPr/>
          <p:nvPr/>
        </p:nvSpPr>
        <p:spPr>
          <a:xfrm rot="3408433">
            <a:off x="17658742" y="9856130"/>
            <a:ext cx="1998785" cy="0"/>
          </a:xfrm>
          <a:prstGeom prst="line">
            <a:avLst/>
          </a:prstGeom>
          <a:ln cap="rnd" w="9525">
            <a:solidFill>
              <a:srgbClr val="434343"/>
            </a:solidFill>
            <a:prstDash val="solid"/>
            <a:headEnd type="none" len="sm" w="sm"/>
            <a:tailEnd type="none" len="sm" w="sm"/>
          </a:ln>
        </p:spPr>
      </p:sp>
      <p:sp>
        <p:nvSpPr>
          <p:cNvPr name="AutoShape 27" id="27"/>
          <p:cNvSpPr/>
          <p:nvPr/>
        </p:nvSpPr>
        <p:spPr>
          <a:xfrm rot="7990371">
            <a:off x="15962027" y="9878682"/>
            <a:ext cx="2355227" cy="0"/>
          </a:xfrm>
          <a:prstGeom prst="line">
            <a:avLst/>
          </a:prstGeom>
          <a:ln cap="rnd" w="9525">
            <a:solidFill>
              <a:srgbClr val="434343"/>
            </a:solidFill>
            <a:prstDash val="solid"/>
            <a:headEnd type="none" len="sm" w="sm"/>
            <a:tailEnd type="none" len="sm" w="sm"/>
          </a:ln>
        </p:spPr>
      </p:sp>
      <p:sp>
        <p:nvSpPr>
          <p:cNvPr name="AutoShape 28" id="28"/>
          <p:cNvSpPr/>
          <p:nvPr/>
        </p:nvSpPr>
        <p:spPr>
          <a:xfrm rot="1312768">
            <a:off x="15718519" y="8608482"/>
            <a:ext cx="2310043" cy="0"/>
          </a:xfrm>
          <a:prstGeom prst="line">
            <a:avLst/>
          </a:prstGeom>
          <a:ln cap="rnd" w="9525">
            <a:solidFill>
              <a:srgbClr val="434343"/>
            </a:solidFill>
            <a:prstDash val="solid"/>
            <a:headEnd type="none" len="sm" w="sm"/>
            <a:tailEnd type="none" len="sm" w="sm"/>
          </a:ln>
        </p:spPr>
      </p:sp>
      <p:sp>
        <p:nvSpPr>
          <p:cNvPr name="AutoShape 29" id="29"/>
          <p:cNvSpPr/>
          <p:nvPr/>
        </p:nvSpPr>
        <p:spPr>
          <a:xfrm rot="4505311">
            <a:off x="14579765" y="9516680"/>
            <a:ext cx="2526946" cy="0"/>
          </a:xfrm>
          <a:prstGeom prst="line">
            <a:avLst/>
          </a:prstGeom>
          <a:ln cap="rnd" w="9525">
            <a:solidFill>
              <a:srgbClr val="434343"/>
            </a:solidFill>
            <a:prstDash val="solid"/>
            <a:headEnd type="none" len="sm" w="sm"/>
            <a:tailEnd type="none" len="sm" w="sm"/>
          </a:ln>
        </p:spPr>
      </p:sp>
      <p:sp>
        <p:nvSpPr>
          <p:cNvPr name="AutoShape 30" id="30"/>
          <p:cNvSpPr/>
          <p:nvPr/>
        </p:nvSpPr>
        <p:spPr>
          <a:xfrm rot="10110004">
            <a:off x="8824699" y="8825514"/>
            <a:ext cx="6493814" cy="0"/>
          </a:xfrm>
          <a:prstGeom prst="line">
            <a:avLst/>
          </a:prstGeom>
          <a:ln cap="rnd" w="9525">
            <a:solidFill>
              <a:srgbClr val="434343"/>
            </a:solidFill>
            <a:prstDash val="solid"/>
            <a:headEnd type="none" len="sm" w="sm"/>
            <a:tailEnd type="none" len="sm" w="sm"/>
          </a:ln>
        </p:spPr>
      </p:sp>
      <p:sp>
        <p:nvSpPr>
          <p:cNvPr name="AutoShape 31" id="31"/>
          <p:cNvSpPr/>
          <p:nvPr/>
        </p:nvSpPr>
        <p:spPr>
          <a:xfrm rot="1727819">
            <a:off x="8475631" y="11026350"/>
            <a:ext cx="6247461" cy="0"/>
          </a:xfrm>
          <a:prstGeom prst="line">
            <a:avLst/>
          </a:prstGeom>
          <a:ln cap="rnd" w="9525">
            <a:solidFill>
              <a:srgbClr val="434343"/>
            </a:solidFill>
            <a:prstDash val="solid"/>
            <a:headEnd type="none" len="sm" w="sm"/>
            <a:tailEnd type="none" len="sm" w="sm"/>
          </a:ln>
        </p:spPr>
      </p:sp>
      <p:sp>
        <p:nvSpPr>
          <p:cNvPr name="AutoShape 32" id="32"/>
          <p:cNvSpPr/>
          <p:nvPr/>
        </p:nvSpPr>
        <p:spPr>
          <a:xfrm rot="1084962">
            <a:off x="8611635" y="11095142"/>
            <a:ext cx="10138391" cy="0"/>
          </a:xfrm>
          <a:prstGeom prst="line">
            <a:avLst/>
          </a:prstGeom>
          <a:ln cap="rnd" w="9525">
            <a:solidFill>
              <a:srgbClr val="434343"/>
            </a:solidFill>
            <a:prstDash val="solid"/>
            <a:headEnd type="none" len="sm" w="sm"/>
            <a:tailEnd type="none" len="sm" w="sm"/>
          </a:ln>
        </p:spPr>
      </p:sp>
      <p:sp>
        <p:nvSpPr>
          <p:cNvPr name="AutoShape 33" id="33"/>
          <p:cNvSpPr/>
          <p:nvPr/>
        </p:nvSpPr>
        <p:spPr>
          <a:xfrm rot="6271296">
            <a:off x="12837984" y="10385096"/>
            <a:ext cx="4316137" cy="0"/>
          </a:xfrm>
          <a:prstGeom prst="line">
            <a:avLst/>
          </a:prstGeom>
          <a:ln cap="rnd" w="9525">
            <a:solidFill>
              <a:srgbClr val="434343"/>
            </a:solidFill>
            <a:prstDash val="solid"/>
            <a:headEnd type="none" len="sm" w="sm"/>
            <a:tailEnd type="none" len="sm" w="sm"/>
          </a:ln>
        </p:spPr>
      </p:sp>
      <p:sp>
        <p:nvSpPr>
          <p:cNvPr name="AutoShape 34" id="34"/>
          <p:cNvSpPr/>
          <p:nvPr/>
        </p:nvSpPr>
        <p:spPr>
          <a:xfrm rot="1981692">
            <a:off x="15163098" y="9494030"/>
            <a:ext cx="4397471"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10800000">
            <a:off x="11804718" y="8138926"/>
            <a:ext cx="261000" cy="261000"/>
            <a:chOff x="0" y="0"/>
            <a:chExt cx="348000" cy="348000"/>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FF2E20"/>
            </a:solidFill>
          </p:spPr>
        </p:sp>
      </p:grpSp>
      <p:sp>
        <p:nvSpPr>
          <p:cNvPr name="AutoShape 37" id="37"/>
          <p:cNvSpPr/>
          <p:nvPr/>
        </p:nvSpPr>
        <p:spPr>
          <a:xfrm rot="9556594">
            <a:off x="8787691" y="8912254"/>
            <a:ext cx="3166954" cy="0"/>
          </a:xfrm>
          <a:prstGeom prst="line">
            <a:avLst/>
          </a:prstGeom>
          <a:ln cap="rnd" w="9525">
            <a:solidFill>
              <a:srgbClr val="434343"/>
            </a:solidFill>
            <a:prstDash val="solid"/>
            <a:headEnd type="none" len="sm" w="sm"/>
            <a:tailEnd type="none" len="sm" w="sm"/>
          </a:ln>
        </p:spPr>
      </p:sp>
      <p:sp>
        <p:nvSpPr>
          <p:cNvPr name="AutoShape 38" id="38"/>
          <p:cNvSpPr/>
          <p:nvPr/>
        </p:nvSpPr>
        <p:spPr>
          <a:xfrm rot="10373055">
            <a:off x="12044241" y="8086726"/>
            <a:ext cx="3103554" cy="0"/>
          </a:xfrm>
          <a:prstGeom prst="line">
            <a:avLst/>
          </a:prstGeom>
          <a:ln cap="rnd" w="9525">
            <a:solidFill>
              <a:srgbClr val="434343"/>
            </a:solidFill>
            <a:prstDash val="solid"/>
            <a:headEnd type="none" len="sm" w="sm"/>
            <a:tailEnd type="none" len="sm" w="sm"/>
          </a:ln>
        </p:spPr>
      </p:sp>
      <p:sp>
        <p:nvSpPr>
          <p:cNvPr name="AutoShape 39" id="39"/>
          <p:cNvSpPr/>
          <p:nvPr/>
        </p:nvSpPr>
        <p:spPr>
          <a:xfrm rot="3482390">
            <a:off x="10792852" y="10432426"/>
            <a:ext cx="4813733" cy="0"/>
          </a:xfrm>
          <a:prstGeom prst="line">
            <a:avLst/>
          </a:prstGeom>
          <a:ln cap="rnd" w="9525">
            <a:solidFill>
              <a:srgbClr val="434343"/>
            </a:solidFill>
            <a:prstDash val="solid"/>
            <a:headEnd type="none" len="sm" w="sm"/>
            <a:tailEnd type="none" len="sm" w="sm"/>
          </a:ln>
        </p:spPr>
      </p:sp>
      <p:sp>
        <p:nvSpPr>
          <p:cNvPr name="AutoShape 40" id="40"/>
          <p:cNvSpPr/>
          <p:nvPr/>
        </p:nvSpPr>
        <p:spPr>
          <a:xfrm rot="1793203">
            <a:off x="11699645" y="9544904"/>
            <a:ext cx="4787303"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10800000">
            <a:off x="17565832" y="6379488"/>
            <a:ext cx="388800" cy="388800"/>
            <a:chOff x="0" y="0"/>
            <a:chExt cx="518400" cy="518400"/>
          </a:xfrm>
        </p:grpSpPr>
        <p:sp>
          <p:nvSpPr>
            <p:cNvPr name="Freeform 42" id="42"/>
            <p:cNvSpPr/>
            <p:nvPr/>
          </p:nvSpPr>
          <p:spPr>
            <a:xfrm flipH="false" flipV="false" rot="0">
              <a:off x="0" y="0"/>
              <a:ext cx="518414" cy="518414"/>
            </a:xfrm>
            <a:custGeom>
              <a:avLst/>
              <a:gdLst/>
              <a:ahLst/>
              <a:cxnLst/>
              <a:rect r="r" b="b" t="t" l="l"/>
              <a:pathLst>
                <a:path h="518414" w="518414">
                  <a:moveTo>
                    <a:pt x="0" y="259207"/>
                  </a:moveTo>
                  <a:cubicBezTo>
                    <a:pt x="0" y="116078"/>
                    <a:pt x="116078" y="0"/>
                    <a:pt x="259207" y="0"/>
                  </a:cubicBezTo>
                  <a:cubicBezTo>
                    <a:pt x="402336" y="0"/>
                    <a:pt x="518414" y="116078"/>
                    <a:pt x="518414" y="259207"/>
                  </a:cubicBezTo>
                  <a:cubicBezTo>
                    <a:pt x="518414" y="402336"/>
                    <a:pt x="402336" y="518414"/>
                    <a:pt x="259207" y="518414"/>
                  </a:cubicBezTo>
                  <a:cubicBezTo>
                    <a:pt x="116078" y="518414"/>
                    <a:pt x="0" y="402336"/>
                    <a:pt x="0" y="259207"/>
                  </a:cubicBezTo>
                  <a:close/>
                </a:path>
              </a:pathLst>
            </a:custGeom>
            <a:solidFill>
              <a:srgbClr val="86CF64"/>
            </a:solidFill>
          </p:spPr>
        </p:sp>
      </p:grpSp>
      <p:sp>
        <p:nvSpPr>
          <p:cNvPr name="AutoShape 43" id="43"/>
          <p:cNvSpPr/>
          <p:nvPr/>
        </p:nvSpPr>
        <p:spPr>
          <a:xfrm rot="8449531">
            <a:off x="15679459" y="7238780"/>
            <a:ext cx="2135958" cy="0"/>
          </a:xfrm>
          <a:prstGeom prst="line">
            <a:avLst/>
          </a:prstGeom>
          <a:ln cap="rnd" w="9525">
            <a:solidFill>
              <a:srgbClr val="434343"/>
            </a:solidFill>
            <a:prstDash val="solid"/>
            <a:headEnd type="none" len="sm" w="sm"/>
            <a:tailEnd type="none" len="sm" w="sm"/>
          </a:ln>
        </p:spPr>
      </p:sp>
      <p:sp>
        <p:nvSpPr>
          <p:cNvPr name="AutoShape 44" id="44"/>
          <p:cNvSpPr/>
          <p:nvPr/>
        </p:nvSpPr>
        <p:spPr>
          <a:xfrm rot="5308275">
            <a:off x="16840186" y="7778150"/>
            <a:ext cx="2153416" cy="0"/>
          </a:xfrm>
          <a:prstGeom prst="line">
            <a:avLst/>
          </a:prstGeom>
          <a:ln cap="rnd" w="9525">
            <a:solidFill>
              <a:srgbClr val="434343"/>
            </a:solidFill>
            <a:prstDash val="solid"/>
            <a:headEnd type="none" len="sm" w="sm"/>
            <a:tailEnd type="none" len="sm" w="sm"/>
          </a:ln>
        </p:spPr>
      </p:sp>
      <p:grpSp>
        <p:nvGrpSpPr>
          <p:cNvPr name="Group 45" id="45"/>
          <p:cNvGrpSpPr/>
          <p:nvPr/>
        </p:nvGrpSpPr>
        <p:grpSpPr>
          <a:xfrm rot="-10800000">
            <a:off x="6081996" y="645842"/>
            <a:ext cx="388800" cy="388800"/>
            <a:chOff x="0" y="0"/>
            <a:chExt cx="518400" cy="518400"/>
          </a:xfrm>
        </p:grpSpPr>
        <p:sp>
          <p:nvSpPr>
            <p:cNvPr name="Freeform 46" id="46"/>
            <p:cNvSpPr/>
            <p:nvPr/>
          </p:nvSpPr>
          <p:spPr>
            <a:xfrm flipH="false" flipV="false" rot="0">
              <a:off x="0" y="0"/>
              <a:ext cx="518414" cy="518414"/>
            </a:xfrm>
            <a:custGeom>
              <a:avLst/>
              <a:gdLst/>
              <a:ahLst/>
              <a:cxnLst/>
              <a:rect r="r" b="b" t="t" l="l"/>
              <a:pathLst>
                <a:path h="518414" w="518414">
                  <a:moveTo>
                    <a:pt x="0" y="259207"/>
                  </a:moveTo>
                  <a:cubicBezTo>
                    <a:pt x="0" y="116078"/>
                    <a:pt x="116078" y="0"/>
                    <a:pt x="259207" y="0"/>
                  </a:cubicBezTo>
                  <a:cubicBezTo>
                    <a:pt x="402336" y="0"/>
                    <a:pt x="518414" y="116078"/>
                    <a:pt x="518414" y="259207"/>
                  </a:cubicBezTo>
                  <a:cubicBezTo>
                    <a:pt x="518414" y="402336"/>
                    <a:pt x="402336" y="518414"/>
                    <a:pt x="259207" y="518414"/>
                  </a:cubicBezTo>
                  <a:cubicBezTo>
                    <a:pt x="116078" y="518414"/>
                    <a:pt x="0" y="402336"/>
                    <a:pt x="0" y="259207"/>
                  </a:cubicBezTo>
                  <a:close/>
                </a:path>
              </a:pathLst>
            </a:custGeom>
            <a:solidFill>
              <a:srgbClr val="86CF64"/>
            </a:solidFill>
          </p:spPr>
        </p:sp>
      </p:grpSp>
      <p:grpSp>
        <p:nvGrpSpPr>
          <p:cNvPr name="Group 47" id="47"/>
          <p:cNvGrpSpPr/>
          <p:nvPr/>
        </p:nvGrpSpPr>
        <p:grpSpPr>
          <a:xfrm rot="-10800000">
            <a:off x="-1100898" y="3099720"/>
            <a:ext cx="388800" cy="388800"/>
            <a:chOff x="0" y="0"/>
            <a:chExt cx="518400" cy="518400"/>
          </a:xfrm>
        </p:grpSpPr>
        <p:sp>
          <p:nvSpPr>
            <p:cNvPr name="Freeform 48" id="48"/>
            <p:cNvSpPr/>
            <p:nvPr/>
          </p:nvSpPr>
          <p:spPr>
            <a:xfrm flipH="false" flipV="false" rot="0">
              <a:off x="0" y="0"/>
              <a:ext cx="518414" cy="518414"/>
            </a:xfrm>
            <a:custGeom>
              <a:avLst/>
              <a:gdLst/>
              <a:ahLst/>
              <a:cxnLst/>
              <a:rect r="r" b="b" t="t" l="l"/>
              <a:pathLst>
                <a:path h="518414" w="518414">
                  <a:moveTo>
                    <a:pt x="0" y="259207"/>
                  </a:moveTo>
                  <a:cubicBezTo>
                    <a:pt x="0" y="116078"/>
                    <a:pt x="116078" y="0"/>
                    <a:pt x="259207" y="0"/>
                  </a:cubicBezTo>
                  <a:cubicBezTo>
                    <a:pt x="402336" y="0"/>
                    <a:pt x="518414" y="116078"/>
                    <a:pt x="518414" y="259207"/>
                  </a:cubicBezTo>
                  <a:cubicBezTo>
                    <a:pt x="518414" y="402336"/>
                    <a:pt x="402336" y="518414"/>
                    <a:pt x="259207" y="518414"/>
                  </a:cubicBezTo>
                  <a:cubicBezTo>
                    <a:pt x="116078" y="518414"/>
                    <a:pt x="0" y="402336"/>
                    <a:pt x="0" y="259207"/>
                  </a:cubicBezTo>
                  <a:close/>
                </a:path>
              </a:pathLst>
            </a:custGeom>
            <a:solidFill>
              <a:srgbClr val="FF2E20"/>
            </a:solidFill>
          </p:spPr>
        </p:sp>
      </p:grpSp>
      <p:grpSp>
        <p:nvGrpSpPr>
          <p:cNvPr name="Group 49" id="49"/>
          <p:cNvGrpSpPr/>
          <p:nvPr/>
        </p:nvGrpSpPr>
        <p:grpSpPr>
          <a:xfrm rot="-10800000">
            <a:off x="-116812" y="-1173320"/>
            <a:ext cx="802800" cy="802800"/>
            <a:chOff x="0" y="0"/>
            <a:chExt cx="1070400" cy="1070400"/>
          </a:xfrm>
        </p:grpSpPr>
        <p:sp>
          <p:nvSpPr>
            <p:cNvPr name="Freeform 50" id="50"/>
            <p:cNvSpPr/>
            <p:nvPr/>
          </p:nvSpPr>
          <p:spPr>
            <a:xfrm flipH="false" flipV="false" rot="0">
              <a:off x="0" y="0"/>
              <a:ext cx="1070356" cy="1070356"/>
            </a:xfrm>
            <a:custGeom>
              <a:avLst/>
              <a:gdLst/>
              <a:ahLst/>
              <a:cxnLst/>
              <a:rect r="r" b="b" t="t" l="l"/>
              <a:pathLst>
                <a:path h="1070356" w="1070356">
                  <a:moveTo>
                    <a:pt x="0" y="535178"/>
                  </a:moveTo>
                  <a:cubicBezTo>
                    <a:pt x="0" y="239649"/>
                    <a:pt x="239649" y="0"/>
                    <a:pt x="535178" y="0"/>
                  </a:cubicBezTo>
                  <a:cubicBezTo>
                    <a:pt x="830707" y="0"/>
                    <a:pt x="1070356" y="239649"/>
                    <a:pt x="1070356" y="535178"/>
                  </a:cubicBezTo>
                  <a:cubicBezTo>
                    <a:pt x="1070356" y="830707"/>
                    <a:pt x="830834" y="1070356"/>
                    <a:pt x="535178" y="1070356"/>
                  </a:cubicBezTo>
                  <a:cubicBezTo>
                    <a:pt x="239522" y="1070356"/>
                    <a:pt x="0" y="830834"/>
                    <a:pt x="0" y="535178"/>
                  </a:cubicBezTo>
                  <a:close/>
                </a:path>
              </a:pathLst>
            </a:custGeom>
            <a:solidFill>
              <a:srgbClr val="FF2E20"/>
            </a:solidFill>
          </p:spPr>
        </p:sp>
      </p:grpSp>
      <p:grpSp>
        <p:nvGrpSpPr>
          <p:cNvPr name="Group 51" id="51"/>
          <p:cNvGrpSpPr/>
          <p:nvPr/>
        </p:nvGrpSpPr>
        <p:grpSpPr>
          <a:xfrm rot="-10800000">
            <a:off x="749806" y="1324874"/>
            <a:ext cx="261000" cy="261000"/>
            <a:chOff x="0" y="0"/>
            <a:chExt cx="348000" cy="348000"/>
          </a:xfrm>
        </p:grpSpPr>
        <p:sp>
          <p:nvSpPr>
            <p:cNvPr name="Freeform 52" id="52"/>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86CF64"/>
            </a:solidFill>
          </p:spPr>
        </p:sp>
      </p:grpSp>
      <p:grpSp>
        <p:nvGrpSpPr>
          <p:cNvPr name="Group 53" id="53"/>
          <p:cNvGrpSpPr/>
          <p:nvPr/>
        </p:nvGrpSpPr>
        <p:grpSpPr>
          <a:xfrm rot="-10800000">
            <a:off x="2204780" y="2435766"/>
            <a:ext cx="192600" cy="192600"/>
            <a:chOff x="0" y="0"/>
            <a:chExt cx="256800" cy="256800"/>
          </a:xfrm>
        </p:grpSpPr>
        <p:sp>
          <p:nvSpPr>
            <p:cNvPr name="Freeform 54" id="54"/>
            <p:cNvSpPr/>
            <p:nvPr/>
          </p:nvSpPr>
          <p:spPr>
            <a:xfrm flipH="false" flipV="false" rot="0">
              <a:off x="0" y="0"/>
              <a:ext cx="256794" cy="256794"/>
            </a:xfrm>
            <a:custGeom>
              <a:avLst/>
              <a:gdLst/>
              <a:ahLst/>
              <a:cxnLst/>
              <a:rect r="r" b="b" t="t" l="l"/>
              <a:pathLst>
                <a:path h="256794" w="256794">
                  <a:moveTo>
                    <a:pt x="0" y="128397"/>
                  </a:moveTo>
                  <a:cubicBezTo>
                    <a:pt x="0" y="57531"/>
                    <a:pt x="57531" y="0"/>
                    <a:pt x="128397" y="0"/>
                  </a:cubicBezTo>
                  <a:cubicBezTo>
                    <a:pt x="199263" y="0"/>
                    <a:pt x="256794" y="57531"/>
                    <a:pt x="256794" y="128397"/>
                  </a:cubicBezTo>
                  <a:cubicBezTo>
                    <a:pt x="256794" y="199263"/>
                    <a:pt x="199263" y="256794"/>
                    <a:pt x="128397" y="256794"/>
                  </a:cubicBezTo>
                  <a:cubicBezTo>
                    <a:pt x="57531" y="256794"/>
                    <a:pt x="0" y="199263"/>
                    <a:pt x="0" y="128397"/>
                  </a:cubicBezTo>
                  <a:close/>
                </a:path>
              </a:pathLst>
            </a:custGeom>
            <a:solidFill>
              <a:srgbClr val="04B4D8"/>
            </a:solidFill>
          </p:spPr>
        </p:sp>
      </p:grpSp>
      <p:grpSp>
        <p:nvGrpSpPr>
          <p:cNvPr name="Group 55" id="55"/>
          <p:cNvGrpSpPr/>
          <p:nvPr/>
        </p:nvGrpSpPr>
        <p:grpSpPr>
          <a:xfrm rot="-10800000">
            <a:off x="577656" y="5013016"/>
            <a:ext cx="261000" cy="261000"/>
            <a:chOff x="0" y="0"/>
            <a:chExt cx="348000" cy="348000"/>
          </a:xfrm>
        </p:grpSpPr>
        <p:sp>
          <p:nvSpPr>
            <p:cNvPr name="Freeform 56" id="5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FFD966"/>
            </a:solidFill>
          </p:spPr>
        </p:sp>
      </p:grpSp>
      <p:grpSp>
        <p:nvGrpSpPr>
          <p:cNvPr name="Group 57" id="57"/>
          <p:cNvGrpSpPr/>
          <p:nvPr/>
        </p:nvGrpSpPr>
        <p:grpSpPr>
          <a:xfrm rot="-10800000">
            <a:off x="2910992" y="738230"/>
            <a:ext cx="261000" cy="261000"/>
            <a:chOff x="0" y="0"/>
            <a:chExt cx="348000" cy="348000"/>
          </a:xfrm>
        </p:grpSpPr>
        <p:sp>
          <p:nvSpPr>
            <p:cNvPr name="Freeform 58" id="58"/>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FFD966"/>
            </a:solidFill>
          </p:spPr>
        </p:sp>
      </p:grpSp>
      <p:grpSp>
        <p:nvGrpSpPr>
          <p:cNvPr name="Group 59" id="59"/>
          <p:cNvGrpSpPr/>
          <p:nvPr/>
        </p:nvGrpSpPr>
        <p:grpSpPr>
          <a:xfrm rot="-10800000">
            <a:off x="-1634682" y="1068580"/>
            <a:ext cx="192600" cy="192600"/>
            <a:chOff x="0" y="0"/>
            <a:chExt cx="256800" cy="256800"/>
          </a:xfrm>
        </p:grpSpPr>
        <p:sp>
          <p:nvSpPr>
            <p:cNvPr name="Freeform 60" id="60"/>
            <p:cNvSpPr/>
            <p:nvPr/>
          </p:nvSpPr>
          <p:spPr>
            <a:xfrm flipH="false" flipV="false" rot="0">
              <a:off x="0" y="0"/>
              <a:ext cx="256794" cy="256794"/>
            </a:xfrm>
            <a:custGeom>
              <a:avLst/>
              <a:gdLst/>
              <a:ahLst/>
              <a:cxnLst/>
              <a:rect r="r" b="b" t="t" l="l"/>
              <a:pathLst>
                <a:path h="256794" w="256794">
                  <a:moveTo>
                    <a:pt x="0" y="128397"/>
                  </a:moveTo>
                  <a:cubicBezTo>
                    <a:pt x="0" y="57531"/>
                    <a:pt x="57531" y="0"/>
                    <a:pt x="128397" y="0"/>
                  </a:cubicBezTo>
                  <a:cubicBezTo>
                    <a:pt x="199263" y="0"/>
                    <a:pt x="256794" y="57531"/>
                    <a:pt x="256794" y="128397"/>
                  </a:cubicBezTo>
                  <a:cubicBezTo>
                    <a:pt x="256794" y="199263"/>
                    <a:pt x="199263" y="256794"/>
                    <a:pt x="128397" y="256794"/>
                  </a:cubicBezTo>
                  <a:cubicBezTo>
                    <a:pt x="57531" y="256794"/>
                    <a:pt x="0" y="199263"/>
                    <a:pt x="0" y="128397"/>
                  </a:cubicBezTo>
                  <a:close/>
                </a:path>
              </a:pathLst>
            </a:custGeom>
            <a:solidFill>
              <a:srgbClr val="FFD966"/>
            </a:solidFill>
          </p:spPr>
        </p:sp>
      </p:grpSp>
      <p:sp>
        <p:nvSpPr>
          <p:cNvPr name="AutoShape 61" id="61"/>
          <p:cNvSpPr/>
          <p:nvPr/>
        </p:nvSpPr>
        <p:spPr>
          <a:xfrm rot="2169703">
            <a:off x="810190" y="2005872"/>
            <a:ext cx="1584991" cy="0"/>
          </a:xfrm>
          <a:prstGeom prst="line">
            <a:avLst/>
          </a:prstGeom>
          <a:ln cap="rnd" w="9525">
            <a:solidFill>
              <a:srgbClr val="434343"/>
            </a:solidFill>
            <a:prstDash val="solid"/>
            <a:headEnd type="none" len="sm" w="sm"/>
            <a:tailEnd type="none" len="sm" w="sm"/>
          </a:ln>
        </p:spPr>
      </p:sp>
      <p:sp>
        <p:nvSpPr>
          <p:cNvPr name="AutoShape 62" id="62"/>
          <p:cNvSpPr/>
          <p:nvPr/>
        </p:nvSpPr>
        <p:spPr>
          <a:xfrm rot="5590582">
            <a:off x="-931520" y="3299416"/>
            <a:ext cx="3451553" cy="0"/>
          </a:xfrm>
          <a:prstGeom prst="line">
            <a:avLst/>
          </a:prstGeom>
          <a:ln cap="rnd" w="9525">
            <a:solidFill>
              <a:srgbClr val="434343"/>
            </a:solidFill>
            <a:prstDash val="solid"/>
            <a:headEnd type="none" len="sm" w="sm"/>
            <a:tailEnd type="none" len="sm" w="sm"/>
          </a:ln>
        </p:spPr>
      </p:sp>
      <p:sp>
        <p:nvSpPr>
          <p:cNvPr name="AutoShape 63" id="63"/>
          <p:cNvSpPr/>
          <p:nvPr/>
        </p:nvSpPr>
        <p:spPr>
          <a:xfrm rot="9374539">
            <a:off x="2186907" y="1652042"/>
            <a:ext cx="4077377" cy="0"/>
          </a:xfrm>
          <a:prstGeom prst="line">
            <a:avLst/>
          </a:prstGeom>
          <a:ln cap="rnd" w="9525">
            <a:solidFill>
              <a:srgbClr val="434343"/>
            </a:solidFill>
            <a:prstDash val="solid"/>
            <a:headEnd type="none" len="sm" w="sm"/>
            <a:tailEnd type="none" len="sm" w="sm"/>
          </a:ln>
        </p:spPr>
      </p:sp>
      <p:sp>
        <p:nvSpPr>
          <p:cNvPr name="AutoShape 64" id="64"/>
          <p:cNvSpPr/>
          <p:nvPr/>
        </p:nvSpPr>
        <p:spPr>
          <a:xfrm rot="7132870">
            <a:off x="72571" y="3871860"/>
            <a:ext cx="2926430" cy="0"/>
          </a:xfrm>
          <a:prstGeom prst="line">
            <a:avLst/>
          </a:prstGeom>
          <a:ln cap="rnd" w="9525">
            <a:solidFill>
              <a:srgbClr val="434343"/>
            </a:solidFill>
            <a:prstDash val="solid"/>
            <a:headEnd type="none" len="sm" w="sm"/>
            <a:tailEnd type="none" len="sm" w="sm"/>
          </a:ln>
        </p:spPr>
      </p:sp>
      <p:sp>
        <p:nvSpPr>
          <p:cNvPr name="AutoShape 65" id="65"/>
          <p:cNvSpPr/>
          <p:nvPr/>
        </p:nvSpPr>
        <p:spPr>
          <a:xfrm rot="3103826">
            <a:off x="-1197848" y="4287616"/>
            <a:ext cx="2204608" cy="0"/>
          </a:xfrm>
          <a:prstGeom prst="line">
            <a:avLst/>
          </a:prstGeom>
          <a:ln cap="rnd" w="9525">
            <a:solidFill>
              <a:srgbClr val="434343"/>
            </a:solidFill>
            <a:prstDash val="solid"/>
            <a:headEnd type="none" len="sm" w="sm"/>
            <a:tailEnd type="none" len="sm" w="sm"/>
          </a:ln>
        </p:spPr>
      </p:sp>
      <p:sp>
        <p:nvSpPr>
          <p:cNvPr name="AutoShape 66" id="66"/>
          <p:cNvSpPr/>
          <p:nvPr/>
        </p:nvSpPr>
        <p:spPr>
          <a:xfrm rot="8044001">
            <a:off x="-1123513" y="2352250"/>
            <a:ext cx="2266083" cy="0"/>
          </a:xfrm>
          <a:prstGeom prst="line">
            <a:avLst/>
          </a:prstGeom>
          <a:ln cap="rnd" w="9525">
            <a:solidFill>
              <a:srgbClr val="434343"/>
            </a:solidFill>
            <a:prstDash val="solid"/>
            <a:headEnd type="none" len="sm" w="sm"/>
            <a:tailEnd type="none" len="sm" w="sm"/>
          </a:ln>
        </p:spPr>
      </p:sp>
      <p:sp>
        <p:nvSpPr>
          <p:cNvPr name="AutoShape 67" id="67"/>
          <p:cNvSpPr/>
          <p:nvPr/>
        </p:nvSpPr>
        <p:spPr>
          <a:xfrm rot="10638336">
            <a:off x="3122429" y="900542"/>
            <a:ext cx="2970734" cy="0"/>
          </a:xfrm>
          <a:prstGeom prst="line">
            <a:avLst/>
          </a:prstGeom>
          <a:ln cap="rnd" w="9525">
            <a:solidFill>
              <a:srgbClr val="434343"/>
            </a:solidFill>
            <a:prstDash val="solid"/>
            <a:headEnd type="none" len="sm" w="sm"/>
            <a:tailEnd type="none" len="sm" w="sm"/>
          </a:ln>
        </p:spPr>
      </p:sp>
      <p:sp>
        <p:nvSpPr>
          <p:cNvPr name="AutoShape 68" id="68"/>
          <p:cNvSpPr/>
          <p:nvPr/>
        </p:nvSpPr>
        <p:spPr>
          <a:xfrm rot="9918213">
            <a:off x="967984" y="1208206"/>
            <a:ext cx="2023864" cy="0"/>
          </a:xfrm>
          <a:prstGeom prst="line">
            <a:avLst/>
          </a:prstGeom>
          <a:ln cap="rnd" w="9525">
            <a:solidFill>
              <a:srgbClr val="434343"/>
            </a:solidFill>
            <a:prstDash val="solid"/>
            <a:headEnd type="none" len="sm" w="sm"/>
            <a:tailEnd type="none" len="sm" w="sm"/>
          </a:ln>
        </p:spPr>
      </p:sp>
      <p:sp>
        <p:nvSpPr>
          <p:cNvPr name="AutoShape 69" id="69"/>
          <p:cNvSpPr/>
          <p:nvPr/>
        </p:nvSpPr>
        <p:spPr>
          <a:xfrm rot="2069082">
            <a:off x="433222" y="2152"/>
            <a:ext cx="2768789" cy="0"/>
          </a:xfrm>
          <a:prstGeom prst="line">
            <a:avLst/>
          </a:prstGeom>
          <a:ln cap="rnd" w="9525">
            <a:solidFill>
              <a:srgbClr val="434343"/>
            </a:solidFill>
            <a:prstDash val="solid"/>
            <a:headEnd type="none" len="sm" w="sm"/>
            <a:tailEnd type="none" len="sm" w="sm"/>
          </a:ln>
        </p:spPr>
      </p:sp>
      <p:sp>
        <p:nvSpPr>
          <p:cNvPr name="AutoShape 70" id="70"/>
          <p:cNvSpPr/>
          <p:nvPr/>
        </p:nvSpPr>
        <p:spPr>
          <a:xfrm rot="4403960">
            <a:off x="-378047" y="496180"/>
            <a:ext cx="1828670" cy="0"/>
          </a:xfrm>
          <a:prstGeom prst="line">
            <a:avLst/>
          </a:prstGeom>
          <a:ln cap="rnd" w="9525">
            <a:solidFill>
              <a:srgbClr val="434343"/>
            </a:solidFill>
            <a:prstDash val="solid"/>
            <a:headEnd type="none" len="sm" w="sm"/>
            <a:tailEnd type="none" len="sm" w="sm"/>
          </a:ln>
        </p:spPr>
      </p:sp>
      <p:sp>
        <p:nvSpPr>
          <p:cNvPr name="AutoShape 71" id="71"/>
          <p:cNvSpPr/>
          <p:nvPr/>
        </p:nvSpPr>
        <p:spPr>
          <a:xfrm rot="7974053">
            <a:off x="-1829437" y="304214"/>
            <a:ext cx="2189187" cy="0"/>
          </a:xfrm>
          <a:prstGeom prst="line">
            <a:avLst/>
          </a:prstGeom>
          <a:ln cap="rnd" w="9525">
            <a:solidFill>
              <a:srgbClr val="434343"/>
            </a:solidFill>
            <a:prstDash val="solid"/>
            <a:headEnd type="none" len="sm" w="sm"/>
            <a:tailEnd type="none" len="sm" w="sm"/>
          </a:ln>
        </p:spPr>
      </p:sp>
      <p:sp>
        <p:nvSpPr>
          <p:cNvPr name="AutoShape 72" id="72"/>
          <p:cNvSpPr/>
          <p:nvPr/>
        </p:nvSpPr>
        <p:spPr>
          <a:xfrm rot="478071">
            <a:off x="-1462295" y="1310174"/>
            <a:ext cx="2232402" cy="0"/>
          </a:xfrm>
          <a:prstGeom prst="line">
            <a:avLst/>
          </a:prstGeom>
          <a:ln cap="rnd" w="9525">
            <a:solidFill>
              <a:srgbClr val="434343"/>
            </a:solidFill>
            <a:prstDash val="solid"/>
            <a:headEnd type="none" len="sm" w="sm"/>
            <a:tailEnd type="none" len="sm" w="sm"/>
          </a:ln>
        </p:spPr>
      </p:sp>
      <p:sp>
        <p:nvSpPr>
          <p:cNvPr name="AutoShape 73" id="73"/>
          <p:cNvSpPr/>
          <p:nvPr/>
        </p:nvSpPr>
        <p:spPr>
          <a:xfrm rot="4499204">
            <a:off x="-2282236" y="2208880"/>
            <a:ext cx="1982107" cy="0"/>
          </a:xfrm>
          <a:prstGeom prst="line">
            <a:avLst/>
          </a:prstGeom>
          <a:ln cap="rnd" w="9525">
            <a:solidFill>
              <a:srgbClr val="434343"/>
            </a:solidFill>
            <a:prstDash val="solid"/>
            <a:headEnd type="none" len="sm" w="sm"/>
            <a:tailEnd type="none" len="sm" w="sm"/>
          </a:ln>
        </p:spPr>
      </p:sp>
      <p:sp>
        <p:nvSpPr>
          <p:cNvPr name="AutoShape 74" id="74"/>
          <p:cNvSpPr/>
          <p:nvPr/>
        </p:nvSpPr>
        <p:spPr>
          <a:xfrm rot="3675032">
            <a:off x="-2615720" y="3142038"/>
            <a:ext cx="4376997" cy="0"/>
          </a:xfrm>
          <a:prstGeom prst="line">
            <a:avLst/>
          </a:prstGeom>
          <a:ln cap="rnd" w="9525">
            <a:solidFill>
              <a:srgbClr val="434343"/>
            </a:solidFill>
            <a:prstDash val="solid"/>
            <a:headEnd type="none" len="sm" w="sm"/>
            <a:tailEnd type="none" len="sm" w="sm"/>
          </a:ln>
        </p:spPr>
      </p:sp>
      <p:sp>
        <p:nvSpPr>
          <p:cNvPr name="AutoShape 75" id="75"/>
          <p:cNvSpPr/>
          <p:nvPr/>
        </p:nvSpPr>
        <p:spPr>
          <a:xfrm rot="1178194">
            <a:off x="-1593795" y="1882566"/>
            <a:ext cx="3922150" cy="0"/>
          </a:xfrm>
          <a:prstGeom prst="line">
            <a:avLst/>
          </a:prstGeom>
          <a:ln cap="rnd" w="9525">
            <a:solidFill>
              <a:srgbClr val="434343"/>
            </a:solidFill>
            <a:prstDash val="solid"/>
            <a:headEnd type="none" len="sm" w="sm"/>
            <a:tailEnd type="none" len="sm" w="sm"/>
          </a:ln>
        </p:spPr>
      </p:sp>
      <p:sp>
        <p:nvSpPr>
          <p:cNvPr name="AutoShape 76" id="76"/>
          <p:cNvSpPr/>
          <p:nvPr/>
        </p:nvSpPr>
        <p:spPr>
          <a:xfrm rot="3554104">
            <a:off x="-277727" y="973866"/>
            <a:ext cx="3424813" cy="0"/>
          </a:xfrm>
          <a:prstGeom prst="line">
            <a:avLst/>
          </a:prstGeom>
          <a:ln cap="rnd" w="9525">
            <a:solidFill>
              <a:srgbClr val="434343"/>
            </a:solidFill>
            <a:prstDash val="solid"/>
            <a:headEnd type="none" len="sm" w="sm"/>
            <a:tailEnd type="none" len="sm" w="sm"/>
          </a:ln>
        </p:spPr>
      </p:sp>
      <p:sp>
        <p:nvSpPr>
          <p:cNvPr name="AutoShape 77" id="77"/>
          <p:cNvSpPr/>
          <p:nvPr/>
        </p:nvSpPr>
        <p:spPr>
          <a:xfrm rot="6264104">
            <a:off x="-2314936" y="1305720"/>
            <a:ext cx="3724077" cy="0"/>
          </a:xfrm>
          <a:prstGeom prst="line">
            <a:avLst/>
          </a:prstGeom>
          <a:ln cap="rnd" w="9525">
            <a:solidFill>
              <a:srgbClr val="434343"/>
            </a:solidFill>
            <a:prstDash val="solid"/>
            <a:headEnd type="none" len="sm" w="sm"/>
            <a:tailEnd type="none" len="sm" w="sm"/>
          </a:ln>
        </p:spPr>
      </p:sp>
      <p:sp>
        <p:nvSpPr>
          <p:cNvPr name="AutoShape 78" id="78"/>
          <p:cNvSpPr/>
          <p:nvPr/>
        </p:nvSpPr>
        <p:spPr>
          <a:xfrm rot="821286">
            <a:off x="478209" y="176042"/>
            <a:ext cx="5694175" cy="0"/>
          </a:xfrm>
          <a:prstGeom prst="line">
            <a:avLst/>
          </a:prstGeom>
          <a:ln cap="rnd" w="9525">
            <a:solidFill>
              <a:srgbClr val="434343"/>
            </a:solidFill>
            <a:prstDash val="solid"/>
            <a:headEnd type="none" len="sm" w="sm"/>
            <a:tailEnd type="none" len="sm" w="sm"/>
          </a:ln>
        </p:spPr>
      </p:sp>
      <p:grpSp>
        <p:nvGrpSpPr>
          <p:cNvPr name="Group 79" id="79"/>
          <p:cNvGrpSpPr/>
          <p:nvPr/>
        </p:nvGrpSpPr>
        <p:grpSpPr>
          <a:xfrm rot="-10800000">
            <a:off x="-1538332" y="-1680200"/>
            <a:ext cx="261000" cy="261000"/>
            <a:chOff x="0" y="0"/>
            <a:chExt cx="348000" cy="348000"/>
          </a:xfrm>
        </p:grpSpPr>
        <p:sp>
          <p:nvSpPr>
            <p:cNvPr name="Freeform 80" id="80"/>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129"/>
                    <a:pt x="0" y="173990"/>
                  </a:cubicBezTo>
                  <a:close/>
                </a:path>
              </a:pathLst>
            </a:custGeom>
            <a:solidFill>
              <a:srgbClr val="86CF64"/>
            </a:solidFill>
          </p:spPr>
        </p:sp>
      </p:grpSp>
      <p:sp>
        <p:nvSpPr>
          <p:cNvPr name="AutoShape 81" id="81"/>
          <p:cNvSpPr/>
          <p:nvPr/>
        </p:nvSpPr>
        <p:spPr>
          <a:xfrm rot="5477587">
            <a:off x="-2792031" y="-194420"/>
            <a:ext cx="2545698" cy="0"/>
          </a:xfrm>
          <a:prstGeom prst="line">
            <a:avLst/>
          </a:prstGeom>
          <a:ln cap="rnd" w="9525">
            <a:solidFill>
              <a:srgbClr val="434343"/>
            </a:solidFill>
            <a:prstDash val="solid"/>
            <a:headEnd type="none" len="sm" w="sm"/>
            <a:tailEnd type="none" len="sm" w="sm"/>
          </a:ln>
        </p:spPr>
      </p:sp>
      <p:sp>
        <p:nvSpPr>
          <p:cNvPr name="AutoShape 82" id="82"/>
          <p:cNvSpPr/>
          <p:nvPr/>
        </p:nvSpPr>
        <p:spPr>
          <a:xfrm rot="1294422">
            <a:off x="-1335712" y="-1302800"/>
            <a:ext cx="1394759" cy="0"/>
          </a:xfrm>
          <a:prstGeom prst="line">
            <a:avLst/>
          </a:prstGeom>
          <a:ln cap="rnd" w="9525">
            <a:solidFill>
              <a:srgbClr val="434343"/>
            </a:solidFill>
            <a:prstDash val="solid"/>
            <a:headEnd type="none" len="sm" w="sm"/>
            <a:tailEnd type="none" len="sm" w="sm"/>
          </a:ln>
        </p:spPr>
      </p:sp>
      <p:sp>
        <p:nvSpPr>
          <p:cNvPr name="AutoShape 83" id="83"/>
          <p:cNvSpPr/>
          <p:nvPr/>
        </p:nvSpPr>
        <p:spPr>
          <a:xfrm rot="5007321">
            <a:off x="-3441041" y="840400"/>
            <a:ext cx="4568018" cy="0"/>
          </a:xfrm>
          <a:prstGeom prst="line">
            <a:avLst/>
          </a:prstGeom>
          <a:ln cap="rnd" w="9525">
            <a:solidFill>
              <a:srgbClr val="434343"/>
            </a:solidFill>
            <a:prstDash val="solid"/>
            <a:headEnd type="none" len="sm" w="sm"/>
            <a:tailEnd type="none" len="sm" w="sm"/>
          </a:ln>
        </p:spPr>
      </p:sp>
      <p:sp>
        <p:nvSpPr>
          <p:cNvPr name="AutoShape 84" id="84"/>
          <p:cNvSpPr/>
          <p:nvPr/>
        </p:nvSpPr>
        <p:spPr>
          <a:xfrm rot="3193304">
            <a:off x="-2036411" y="-47122"/>
            <a:ext cx="3545315" cy="0"/>
          </a:xfrm>
          <a:prstGeom prst="line">
            <a:avLst/>
          </a:prstGeom>
          <a:ln cap="rnd" w="9525">
            <a:solidFill>
              <a:srgbClr val="434343"/>
            </a:solidFill>
            <a:prstDash val="solid"/>
            <a:headEnd type="none" len="sm" w="sm"/>
            <a:tailEnd type="none" len="sm" w="sm"/>
          </a:ln>
        </p:spPr>
      </p:sp>
      <p:grpSp>
        <p:nvGrpSpPr>
          <p:cNvPr name="Group 85" id="85"/>
          <p:cNvGrpSpPr/>
          <p:nvPr/>
        </p:nvGrpSpPr>
        <p:grpSpPr>
          <a:xfrm rot="-10800000">
            <a:off x="749732" y="-1744136"/>
            <a:ext cx="388800" cy="388800"/>
            <a:chOff x="0" y="0"/>
            <a:chExt cx="518400" cy="518400"/>
          </a:xfrm>
        </p:grpSpPr>
        <p:sp>
          <p:nvSpPr>
            <p:cNvPr name="Freeform 86" id="86"/>
            <p:cNvSpPr/>
            <p:nvPr/>
          </p:nvSpPr>
          <p:spPr>
            <a:xfrm flipH="false" flipV="false" rot="0">
              <a:off x="0" y="0"/>
              <a:ext cx="518414" cy="518414"/>
            </a:xfrm>
            <a:custGeom>
              <a:avLst/>
              <a:gdLst/>
              <a:ahLst/>
              <a:cxnLst/>
              <a:rect r="r" b="b" t="t" l="l"/>
              <a:pathLst>
                <a:path h="518414" w="518414">
                  <a:moveTo>
                    <a:pt x="0" y="259207"/>
                  </a:moveTo>
                  <a:cubicBezTo>
                    <a:pt x="0" y="116078"/>
                    <a:pt x="116078" y="0"/>
                    <a:pt x="259207" y="0"/>
                  </a:cubicBezTo>
                  <a:cubicBezTo>
                    <a:pt x="402336" y="0"/>
                    <a:pt x="518414" y="116078"/>
                    <a:pt x="518414" y="259207"/>
                  </a:cubicBezTo>
                  <a:cubicBezTo>
                    <a:pt x="518414" y="402336"/>
                    <a:pt x="402336" y="518414"/>
                    <a:pt x="259207" y="518414"/>
                  </a:cubicBezTo>
                  <a:cubicBezTo>
                    <a:pt x="116078" y="518414"/>
                    <a:pt x="0" y="402336"/>
                    <a:pt x="0" y="259207"/>
                  </a:cubicBezTo>
                  <a:close/>
                </a:path>
              </a:pathLst>
            </a:custGeom>
            <a:solidFill>
              <a:srgbClr val="04B4D8"/>
            </a:solidFill>
          </p:spPr>
        </p:sp>
      </p:grpSp>
      <p:sp>
        <p:nvSpPr>
          <p:cNvPr name="AutoShape 87" id="87"/>
          <p:cNvSpPr/>
          <p:nvPr/>
        </p:nvSpPr>
        <p:spPr>
          <a:xfrm rot="32009">
            <a:off x="-1286901" y="-1549700"/>
            <a:ext cx="2045939" cy="0"/>
          </a:xfrm>
          <a:prstGeom prst="line">
            <a:avLst/>
          </a:prstGeom>
          <a:ln cap="rnd" w="9525">
            <a:solidFill>
              <a:srgbClr val="434343"/>
            </a:solidFill>
            <a:prstDash val="solid"/>
            <a:headEnd type="none" len="sm" w="sm"/>
            <a:tailEnd type="none" len="sm" w="sm"/>
          </a:ln>
        </p:spPr>
      </p:sp>
      <p:sp>
        <p:nvSpPr>
          <p:cNvPr name="AutoShape 88" id="88"/>
          <p:cNvSpPr/>
          <p:nvPr/>
        </p:nvSpPr>
        <p:spPr>
          <a:xfrm rot="2968948">
            <a:off x="563357" y="-317876"/>
            <a:ext cx="2904273" cy="0"/>
          </a:xfrm>
          <a:prstGeom prst="line">
            <a:avLst/>
          </a:prstGeom>
          <a:ln cap="rnd" w="9525">
            <a:solidFill>
              <a:srgbClr val="434343"/>
            </a:solidFill>
            <a:prstDash val="solid"/>
            <a:headEnd type="none" len="sm" w="sm"/>
            <a:tailEnd type="none" len="sm" w="sm"/>
          </a:ln>
        </p:spPr>
      </p:sp>
      <p:sp>
        <p:nvSpPr>
          <p:cNvPr name="TextBox 89" id="89"/>
          <p:cNvSpPr txBox="true"/>
          <p:nvPr/>
        </p:nvSpPr>
        <p:spPr>
          <a:xfrm rot="0">
            <a:off x="1028700" y="3650625"/>
            <a:ext cx="16336043" cy="2524125"/>
          </a:xfrm>
          <a:prstGeom prst="rect">
            <a:avLst/>
          </a:prstGeom>
        </p:spPr>
        <p:txBody>
          <a:bodyPr anchor="t" rtlCol="false" tIns="0" lIns="0" bIns="0" rIns="0">
            <a:spAutoFit/>
          </a:bodyPr>
          <a:lstStyle/>
          <a:p>
            <a:pPr algn="ctr">
              <a:lnSpc>
                <a:spcPts val="9840"/>
              </a:lnSpc>
            </a:pPr>
            <a:r>
              <a:rPr lang="en-US" sz="8200">
                <a:solidFill>
                  <a:srgbClr val="1A1A1A"/>
                </a:solidFill>
                <a:latin typeface="Arimo Bold"/>
              </a:rPr>
              <a:t>Social Dynamics in Patent Examination</a:t>
            </a:r>
          </a:p>
        </p:txBody>
      </p:sp>
      <p:sp>
        <p:nvSpPr>
          <p:cNvPr name="TextBox 90" id="90"/>
          <p:cNvSpPr txBox="true"/>
          <p:nvPr/>
        </p:nvSpPr>
        <p:spPr>
          <a:xfrm rot="0">
            <a:off x="4654186" y="6488163"/>
            <a:ext cx="9001950" cy="2222373"/>
          </a:xfrm>
          <a:prstGeom prst="rect">
            <a:avLst/>
          </a:prstGeom>
        </p:spPr>
        <p:txBody>
          <a:bodyPr anchor="t" rtlCol="false" tIns="0" lIns="0" bIns="0" rIns="0">
            <a:spAutoFit/>
          </a:bodyPr>
          <a:lstStyle/>
          <a:p>
            <a:pPr algn="ctr">
              <a:lnSpc>
                <a:spcPts val="4416"/>
              </a:lnSpc>
            </a:pPr>
            <a:r>
              <a:rPr lang="en-US" sz="3200">
                <a:solidFill>
                  <a:srgbClr val="1A1A1A"/>
                </a:solidFill>
                <a:latin typeface="Arimo"/>
              </a:rPr>
              <a:t>Zhicheng Zhong</a:t>
            </a:r>
          </a:p>
          <a:p>
            <a:pPr algn="ctr">
              <a:lnSpc>
                <a:spcPts val="4416"/>
              </a:lnSpc>
            </a:pPr>
            <a:r>
              <a:rPr lang="en-US" sz="3200">
                <a:solidFill>
                  <a:srgbClr val="1A1A1A"/>
                </a:solidFill>
                <a:latin typeface="Arimo"/>
              </a:rPr>
              <a:t>Tashfeen Ahmed</a:t>
            </a:r>
          </a:p>
          <a:p>
            <a:pPr algn="ctr">
              <a:lnSpc>
                <a:spcPts val="4416"/>
              </a:lnSpc>
            </a:pPr>
            <a:r>
              <a:rPr lang="en-US" sz="3200">
                <a:solidFill>
                  <a:srgbClr val="1A1A1A"/>
                </a:solidFill>
                <a:latin typeface="Arimo"/>
              </a:rPr>
              <a:t>Jingwen He</a:t>
            </a:r>
          </a:p>
          <a:p>
            <a:pPr algn="ctr">
              <a:lnSpc>
                <a:spcPts val="4416"/>
              </a:lnSpc>
            </a:pPr>
            <a:r>
              <a:rPr lang="en-US" sz="3200">
                <a:solidFill>
                  <a:srgbClr val="1A1A1A"/>
                </a:solidFill>
                <a:latin typeface="Arimo"/>
              </a:rPr>
              <a:t>Xinran Yu</a:t>
            </a:r>
          </a:p>
        </p:txBody>
      </p:sp>
      <p:sp>
        <p:nvSpPr>
          <p:cNvPr name="Freeform 91" id="91"/>
          <p:cNvSpPr/>
          <p:nvPr/>
        </p:nvSpPr>
        <p:spPr>
          <a:xfrm flipH="false" flipV="false" rot="0">
            <a:off x="10762432" y="1886282"/>
            <a:ext cx="802658" cy="868254"/>
          </a:xfrm>
          <a:custGeom>
            <a:avLst/>
            <a:gdLst/>
            <a:ahLst/>
            <a:cxnLst/>
            <a:rect r="r" b="b" t="t" l="l"/>
            <a:pathLst>
              <a:path h="868254" w="802658">
                <a:moveTo>
                  <a:pt x="0" y="0"/>
                </a:moveTo>
                <a:lnTo>
                  <a:pt x="802658" y="0"/>
                </a:lnTo>
                <a:lnTo>
                  <a:pt x="802658" y="868254"/>
                </a:lnTo>
                <a:lnTo>
                  <a:pt x="0" y="8682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2" id="92"/>
          <p:cNvSpPr/>
          <p:nvPr/>
        </p:nvSpPr>
        <p:spPr>
          <a:xfrm flipH="false" flipV="false" rot="0">
            <a:off x="2222963" y="7976281"/>
            <a:ext cx="1637043" cy="818662"/>
          </a:xfrm>
          <a:custGeom>
            <a:avLst/>
            <a:gdLst/>
            <a:ahLst/>
            <a:cxnLst/>
            <a:rect r="r" b="b" t="t" l="l"/>
            <a:pathLst>
              <a:path h="818662" w="1637043">
                <a:moveTo>
                  <a:pt x="0" y="0"/>
                </a:moveTo>
                <a:lnTo>
                  <a:pt x="1637042" y="0"/>
                </a:lnTo>
                <a:lnTo>
                  <a:pt x="1637042" y="818662"/>
                </a:lnTo>
                <a:lnTo>
                  <a:pt x="0" y="8186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76878" y="7874880"/>
            <a:ext cx="173400" cy="173400"/>
            <a:chOff x="0" y="0"/>
            <a:chExt cx="231200" cy="231200"/>
          </a:xfrm>
        </p:grpSpPr>
        <p:sp>
          <p:nvSpPr>
            <p:cNvPr name="Freeform 52" id="52"/>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3" id="53"/>
          <p:cNvGrpSpPr/>
          <p:nvPr/>
        </p:nvGrpSpPr>
        <p:grpSpPr>
          <a:xfrm rot="-10800000">
            <a:off x="691100" y="6872200"/>
            <a:ext cx="313800" cy="315000"/>
            <a:chOff x="0" y="0"/>
            <a:chExt cx="418400" cy="420000"/>
          </a:xfrm>
        </p:grpSpPr>
        <p:sp>
          <p:nvSpPr>
            <p:cNvPr name="Freeform 54" id="54"/>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5" id="55"/>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56" id="56"/>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57" id="57"/>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58" id="58"/>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59" id="59"/>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0" id="60"/>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1" id="61"/>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2" id="62"/>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3" id="63"/>
          <p:cNvGrpSpPr/>
          <p:nvPr/>
        </p:nvGrpSpPr>
        <p:grpSpPr>
          <a:xfrm rot="-10800000">
            <a:off x="1899676" y="9691016"/>
            <a:ext cx="315000" cy="315000"/>
            <a:chOff x="0" y="0"/>
            <a:chExt cx="420000" cy="420000"/>
          </a:xfrm>
        </p:grpSpPr>
        <p:sp>
          <p:nvSpPr>
            <p:cNvPr name="Freeform 64" id="64"/>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5" id="65"/>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66" id="66"/>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67" id="67"/>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68" id="68"/>
          <p:cNvGrpSpPr/>
          <p:nvPr/>
        </p:nvGrpSpPr>
        <p:grpSpPr>
          <a:xfrm rot="-10800000">
            <a:off x="-995924" y="8425716"/>
            <a:ext cx="315000" cy="315000"/>
            <a:chOff x="0" y="0"/>
            <a:chExt cx="420000" cy="420000"/>
          </a:xfrm>
        </p:grpSpPr>
        <p:sp>
          <p:nvSpPr>
            <p:cNvPr name="Freeform 69" id="69"/>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0" id="70"/>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1" id="71"/>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2" id="72"/>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3" id="73"/>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4" id="74"/>
          <p:cNvGrpSpPr/>
          <p:nvPr/>
        </p:nvGrpSpPr>
        <p:grpSpPr>
          <a:xfrm rot="-10800000">
            <a:off x="1484776" y="9251878"/>
            <a:ext cx="229200" cy="229200"/>
            <a:chOff x="0" y="0"/>
            <a:chExt cx="305600" cy="305600"/>
          </a:xfrm>
        </p:grpSpPr>
        <p:sp>
          <p:nvSpPr>
            <p:cNvPr name="Freeform 75" id="75"/>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76" id="76"/>
          <p:cNvGrpSpPr/>
          <p:nvPr/>
        </p:nvGrpSpPr>
        <p:grpSpPr>
          <a:xfrm rot="-10800000">
            <a:off x="595428" y="8908838"/>
            <a:ext cx="173400" cy="173400"/>
            <a:chOff x="0" y="0"/>
            <a:chExt cx="231200" cy="231200"/>
          </a:xfrm>
        </p:grpSpPr>
        <p:sp>
          <p:nvSpPr>
            <p:cNvPr name="Freeform 77" id="77"/>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78" id="78"/>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9" id="79"/>
          <p:cNvSpPr/>
          <p:nvPr/>
        </p:nvSpPr>
        <p:spPr>
          <a:xfrm flipH="false" flipV="false" rot="0">
            <a:off x="746609" y="1895506"/>
            <a:ext cx="5784692" cy="4338519"/>
          </a:xfrm>
          <a:custGeom>
            <a:avLst/>
            <a:gdLst/>
            <a:ahLst/>
            <a:cxnLst/>
            <a:rect r="r" b="b" t="t" l="l"/>
            <a:pathLst>
              <a:path h="4338519" w="5784692">
                <a:moveTo>
                  <a:pt x="0" y="0"/>
                </a:moveTo>
                <a:lnTo>
                  <a:pt x="5784692" y="0"/>
                </a:lnTo>
                <a:lnTo>
                  <a:pt x="5784692" y="4338519"/>
                </a:lnTo>
                <a:lnTo>
                  <a:pt x="0" y="4338519"/>
                </a:lnTo>
                <a:lnTo>
                  <a:pt x="0" y="0"/>
                </a:lnTo>
                <a:close/>
              </a:path>
            </a:pathLst>
          </a:custGeom>
          <a:blipFill>
            <a:blip r:embed="rId4"/>
            <a:stretch>
              <a:fillRect l="0" t="0" r="0" b="0"/>
            </a:stretch>
          </a:blipFill>
        </p:spPr>
      </p:sp>
      <p:sp>
        <p:nvSpPr>
          <p:cNvPr name="Freeform 80" id="80"/>
          <p:cNvSpPr/>
          <p:nvPr/>
        </p:nvSpPr>
        <p:spPr>
          <a:xfrm flipH="false" flipV="false" rot="0">
            <a:off x="6531301" y="1957708"/>
            <a:ext cx="6021265" cy="4300084"/>
          </a:xfrm>
          <a:custGeom>
            <a:avLst/>
            <a:gdLst/>
            <a:ahLst/>
            <a:cxnLst/>
            <a:rect r="r" b="b" t="t" l="l"/>
            <a:pathLst>
              <a:path h="4300084" w="6021265">
                <a:moveTo>
                  <a:pt x="0" y="0"/>
                </a:moveTo>
                <a:lnTo>
                  <a:pt x="6021265" y="0"/>
                </a:lnTo>
                <a:lnTo>
                  <a:pt x="6021265" y="4300084"/>
                </a:lnTo>
                <a:lnTo>
                  <a:pt x="0" y="4300084"/>
                </a:lnTo>
                <a:lnTo>
                  <a:pt x="0" y="0"/>
                </a:lnTo>
                <a:close/>
              </a:path>
            </a:pathLst>
          </a:custGeom>
          <a:blipFill>
            <a:blip r:embed="rId5"/>
            <a:stretch>
              <a:fillRect l="0" t="0" r="0" b="0"/>
            </a:stretch>
          </a:blipFill>
        </p:spPr>
      </p:sp>
      <p:sp>
        <p:nvSpPr>
          <p:cNvPr name="Freeform 81" id="81"/>
          <p:cNvSpPr/>
          <p:nvPr/>
        </p:nvSpPr>
        <p:spPr>
          <a:xfrm flipH="false" flipV="false" rot="0">
            <a:off x="12548393" y="2203413"/>
            <a:ext cx="5638667" cy="3808674"/>
          </a:xfrm>
          <a:custGeom>
            <a:avLst/>
            <a:gdLst/>
            <a:ahLst/>
            <a:cxnLst/>
            <a:rect r="r" b="b" t="t" l="l"/>
            <a:pathLst>
              <a:path h="3808674" w="5638667">
                <a:moveTo>
                  <a:pt x="0" y="0"/>
                </a:moveTo>
                <a:lnTo>
                  <a:pt x="5638667" y="0"/>
                </a:lnTo>
                <a:lnTo>
                  <a:pt x="5638667" y="3808674"/>
                </a:lnTo>
                <a:lnTo>
                  <a:pt x="0" y="3808674"/>
                </a:lnTo>
                <a:lnTo>
                  <a:pt x="0" y="0"/>
                </a:lnTo>
                <a:close/>
              </a:path>
            </a:pathLst>
          </a:custGeom>
          <a:blipFill>
            <a:blip r:embed="rId6"/>
            <a:stretch>
              <a:fillRect l="0" t="0" r="0" b="0"/>
            </a:stretch>
          </a:blipFill>
        </p:spPr>
      </p:sp>
      <p:sp>
        <p:nvSpPr>
          <p:cNvPr name="TextBox 82" id="82"/>
          <p:cNvSpPr txBox="true"/>
          <p:nvPr/>
        </p:nvSpPr>
        <p:spPr>
          <a:xfrm rot="0">
            <a:off x="1205756" y="888963"/>
            <a:ext cx="15225150" cy="628650"/>
          </a:xfrm>
          <a:prstGeom prst="rect">
            <a:avLst/>
          </a:prstGeom>
        </p:spPr>
        <p:txBody>
          <a:bodyPr anchor="t" rtlCol="false" tIns="0" lIns="0" bIns="0" rIns="0">
            <a:spAutoFit/>
          </a:bodyPr>
          <a:lstStyle/>
          <a:p>
            <a:pPr algn="l">
              <a:lnSpc>
                <a:spcPts val="4800"/>
              </a:lnSpc>
            </a:pPr>
            <a:r>
              <a:rPr lang="en-US" sz="4000">
                <a:solidFill>
                  <a:srgbClr val="1A1A1A"/>
                </a:solidFill>
                <a:latin typeface="Arimo Bold"/>
              </a:rPr>
              <a:t>EDA: Racial Analysis in Processing Time and Workload</a:t>
            </a:r>
          </a:p>
        </p:txBody>
      </p:sp>
      <p:sp>
        <p:nvSpPr>
          <p:cNvPr name="TextBox 83" id="83"/>
          <p:cNvSpPr txBox="true"/>
          <p:nvPr/>
        </p:nvSpPr>
        <p:spPr>
          <a:xfrm rot="0">
            <a:off x="701395" y="6943975"/>
            <a:ext cx="6272915" cy="1895475"/>
          </a:xfrm>
          <a:prstGeom prst="rect">
            <a:avLst/>
          </a:prstGeom>
        </p:spPr>
        <p:txBody>
          <a:bodyPr anchor="t" rtlCol="false" tIns="0" lIns="0" bIns="0" rIns="0">
            <a:spAutoFit/>
          </a:bodyPr>
          <a:lstStyle/>
          <a:p>
            <a:pPr algn="l" marL="539751" indent="-269876" lvl="1">
              <a:lnSpc>
                <a:spcPts val="3750"/>
              </a:lnSpc>
              <a:spcBef>
                <a:spcPct val="0"/>
              </a:spcBef>
              <a:buFont typeface="Arial"/>
              <a:buChar char="•"/>
            </a:pPr>
            <a:r>
              <a:rPr lang="en-US" sz="2500" strike="noStrike" u="none">
                <a:solidFill>
                  <a:srgbClr val="1A1A1A"/>
                </a:solidFill>
                <a:latin typeface="Arimo"/>
              </a:rPr>
              <a:t>All races have a similar average processing time of approximately 1250 days for patent applications, indicating equitable treatment in processing times.</a:t>
            </a:r>
          </a:p>
        </p:txBody>
      </p:sp>
      <p:sp>
        <p:nvSpPr>
          <p:cNvPr name="TextBox 84" id="84"/>
          <p:cNvSpPr txBox="true"/>
          <p:nvPr/>
        </p:nvSpPr>
        <p:spPr>
          <a:xfrm rot="0">
            <a:off x="7402935" y="7124567"/>
            <a:ext cx="10914935" cy="1895475"/>
          </a:xfrm>
          <a:prstGeom prst="rect">
            <a:avLst/>
          </a:prstGeom>
        </p:spPr>
        <p:txBody>
          <a:bodyPr anchor="t" rtlCol="false" tIns="0" lIns="0" bIns="0" rIns="0">
            <a:spAutoFit/>
          </a:bodyPr>
          <a:lstStyle/>
          <a:p>
            <a:pPr marL="539751" indent="-269876" lvl="1">
              <a:lnSpc>
                <a:spcPts val="3750"/>
              </a:lnSpc>
              <a:buFont typeface="Arial"/>
              <a:buChar char="•"/>
            </a:pPr>
            <a:r>
              <a:rPr lang="en-US" sz="2500">
                <a:solidFill>
                  <a:srgbClr val="1A1A1A"/>
                </a:solidFill>
                <a:latin typeface="Arimo"/>
              </a:rPr>
              <a:t>White examiners have processed the most applications overall.</a:t>
            </a:r>
          </a:p>
          <a:p>
            <a:pPr algn="l" marL="539751" indent="-269876" lvl="1">
              <a:lnSpc>
                <a:spcPts val="3750"/>
              </a:lnSpc>
              <a:spcBef>
                <a:spcPct val="0"/>
              </a:spcBef>
              <a:buFont typeface="Arial"/>
              <a:buChar char="•"/>
            </a:pPr>
            <a:r>
              <a:rPr lang="en-US" sz="2500">
                <a:solidFill>
                  <a:srgbClr val="1A1A1A"/>
                </a:solidFill>
                <a:latin typeface="Arimo"/>
              </a:rPr>
              <a:t>Despite the disparity in total applications processed, the average number of applications processed per race is consistent, suggesting a fair distribution of workload.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76878" y="7874880"/>
            <a:ext cx="173400" cy="173400"/>
            <a:chOff x="0" y="0"/>
            <a:chExt cx="231200" cy="231200"/>
          </a:xfrm>
        </p:grpSpPr>
        <p:sp>
          <p:nvSpPr>
            <p:cNvPr name="Freeform 52" id="52"/>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3" id="53"/>
          <p:cNvGrpSpPr/>
          <p:nvPr/>
        </p:nvGrpSpPr>
        <p:grpSpPr>
          <a:xfrm rot="-10800000">
            <a:off x="691100" y="6872200"/>
            <a:ext cx="313800" cy="315000"/>
            <a:chOff x="0" y="0"/>
            <a:chExt cx="418400" cy="420000"/>
          </a:xfrm>
        </p:grpSpPr>
        <p:sp>
          <p:nvSpPr>
            <p:cNvPr name="Freeform 54" id="54"/>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5" id="55"/>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56" id="56"/>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57" id="57"/>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58" id="58"/>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59" id="59"/>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0" id="60"/>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1" id="61"/>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2" id="62"/>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3" id="63"/>
          <p:cNvGrpSpPr/>
          <p:nvPr/>
        </p:nvGrpSpPr>
        <p:grpSpPr>
          <a:xfrm rot="-10800000">
            <a:off x="1899676" y="9691016"/>
            <a:ext cx="315000" cy="315000"/>
            <a:chOff x="0" y="0"/>
            <a:chExt cx="420000" cy="420000"/>
          </a:xfrm>
        </p:grpSpPr>
        <p:sp>
          <p:nvSpPr>
            <p:cNvPr name="Freeform 64" id="64"/>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5" id="65"/>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66" id="66"/>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67" id="67"/>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68" id="68"/>
          <p:cNvGrpSpPr/>
          <p:nvPr/>
        </p:nvGrpSpPr>
        <p:grpSpPr>
          <a:xfrm rot="-10800000">
            <a:off x="-995924" y="8425716"/>
            <a:ext cx="315000" cy="315000"/>
            <a:chOff x="0" y="0"/>
            <a:chExt cx="420000" cy="420000"/>
          </a:xfrm>
        </p:grpSpPr>
        <p:sp>
          <p:nvSpPr>
            <p:cNvPr name="Freeform 69" id="69"/>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0" id="70"/>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1" id="71"/>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2" id="72"/>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3" id="73"/>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4" id="74"/>
          <p:cNvGrpSpPr/>
          <p:nvPr/>
        </p:nvGrpSpPr>
        <p:grpSpPr>
          <a:xfrm rot="-10800000">
            <a:off x="1484776" y="9251878"/>
            <a:ext cx="229200" cy="229200"/>
            <a:chOff x="0" y="0"/>
            <a:chExt cx="305600" cy="305600"/>
          </a:xfrm>
        </p:grpSpPr>
        <p:sp>
          <p:nvSpPr>
            <p:cNvPr name="Freeform 75" id="75"/>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76" id="76"/>
          <p:cNvGrpSpPr/>
          <p:nvPr/>
        </p:nvGrpSpPr>
        <p:grpSpPr>
          <a:xfrm rot="-10800000">
            <a:off x="595428" y="8908838"/>
            <a:ext cx="173400" cy="173400"/>
            <a:chOff x="0" y="0"/>
            <a:chExt cx="231200" cy="231200"/>
          </a:xfrm>
        </p:grpSpPr>
        <p:sp>
          <p:nvSpPr>
            <p:cNvPr name="Freeform 77" id="77"/>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78" id="78"/>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9" id="79"/>
          <p:cNvSpPr/>
          <p:nvPr/>
        </p:nvSpPr>
        <p:spPr>
          <a:xfrm flipH="false" flipV="false" rot="0">
            <a:off x="672875" y="2886595"/>
            <a:ext cx="4343617" cy="4710411"/>
          </a:xfrm>
          <a:custGeom>
            <a:avLst/>
            <a:gdLst/>
            <a:ahLst/>
            <a:cxnLst/>
            <a:rect r="r" b="b" t="t" l="l"/>
            <a:pathLst>
              <a:path h="4710411" w="4343617">
                <a:moveTo>
                  <a:pt x="0" y="0"/>
                </a:moveTo>
                <a:lnTo>
                  <a:pt x="4343617" y="0"/>
                </a:lnTo>
                <a:lnTo>
                  <a:pt x="4343617" y="4710411"/>
                </a:lnTo>
                <a:lnTo>
                  <a:pt x="0" y="4710411"/>
                </a:lnTo>
                <a:lnTo>
                  <a:pt x="0" y="0"/>
                </a:lnTo>
                <a:close/>
              </a:path>
            </a:pathLst>
          </a:custGeom>
          <a:blipFill>
            <a:blip r:embed="rId4"/>
            <a:stretch>
              <a:fillRect l="0" t="0" r="0" b="0"/>
            </a:stretch>
          </a:blipFill>
        </p:spPr>
      </p:sp>
      <p:sp>
        <p:nvSpPr>
          <p:cNvPr name="Freeform 80" id="80"/>
          <p:cNvSpPr/>
          <p:nvPr/>
        </p:nvSpPr>
        <p:spPr>
          <a:xfrm flipH="false" flipV="false" rot="0">
            <a:off x="4816326" y="2886595"/>
            <a:ext cx="4327674" cy="4636794"/>
          </a:xfrm>
          <a:custGeom>
            <a:avLst/>
            <a:gdLst/>
            <a:ahLst/>
            <a:cxnLst/>
            <a:rect r="r" b="b" t="t" l="l"/>
            <a:pathLst>
              <a:path h="4636794" w="4327674">
                <a:moveTo>
                  <a:pt x="0" y="0"/>
                </a:moveTo>
                <a:lnTo>
                  <a:pt x="4327674" y="0"/>
                </a:lnTo>
                <a:lnTo>
                  <a:pt x="4327674" y="4636794"/>
                </a:lnTo>
                <a:lnTo>
                  <a:pt x="0" y="4636794"/>
                </a:lnTo>
                <a:lnTo>
                  <a:pt x="0" y="0"/>
                </a:lnTo>
                <a:close/>
              </a:path>
            </a:pathLst>
          </a:custGeom>
          <a:blipFill>
            <a:blip r:embed="rId5"/>
            <a:stretch>
              <a:fillRect l="0" t="0" r="0" b="0"/>
            </a:stretch>
          </a:blipFill>
        </p:spPr>
      </p:sp>
      <p:sp>
        <p:nvSpPr>
          <p:cNvPr name="TextBox 81" id="81"/>
          <p:cNvSpPr txBox="true"/>
          <p:nvPr/>
        </p:nvSpPr>
        <p:spPr>
          <a:xfrm rot="0">
            <a:off x="1205756" y="888963"/>
            <a:ext cx="15225150" cy="685800"/>
          </a:xfrm>
          <a:prstGeom prst="rect">
            <a:avLst/>
          </a:prstGeom>
        </p:spPr>
        <p:txBody>
          <a:bodyPr anchor="t" rtlCol="false" tIns="0" lIns="0" bIns="0" rIns="0">
            <a:spAutoFit/>
          </a:bodyPr>
          <a:lstStyle/>
          <a:p>
            <a:pPr algn="l">
              <a:lnSpc>
                <a:spcPts val="5280"/>
              </a:lnSpc>
            </a:pPr>
            <a:r>
              <a:rPr lang="en-US" sz="4400">
                <a:solidFill>
                  <a:srgbClr val="1A1A1A"/>
                </a:solidFill>
                <a:latin typeface="Arimo Bold"/>
              </a:rPr>
              <a:t>EDA: Gender Network Graph</a:t>
            </a:r>
          </a:p>
        </p:txBody>
      </p:sp>
      <p:sp>
        <p:nvSpPr>
          <p:cNvPr name="TextBox 82" id="82"/>
          <p:cNvSpPr txBox="true"/>
          <p:nvPr/>
        </p:nvSpPr>
        <p:spPr>
          <a:xfrm rot="0">
            <a:off x="9486900" y="2355813"/>
            <a:ext cx="7323379" cy="6288405"/>
          </a:xfrm>
          <a:prstGeom prst="rect">
            <a:avLst/>
          </a:prstGeom>
        </p:spPr>
        <p:txBody>
          <a:bodyPr anchor="t" rtlCol="false" tIns="0" lIns="0" bIns="0" rIns="0">
            <a:spAutoFit/>
          </a:bodyPr>
          <a:lstStyle/>
          <a:p>
            <a:pPr algn="l">
              <a:lnSpc>
                <a:spcPts val="3300"/>
              </a:lnSpc>
              <a:spcBef>
                <a:spcPct val="0"/>
              </a:spcBef>
            </a:pPr>
          </a:p>
          <a:p>
            <a:pPr algn="l">
              <a:lnSpc>
                <a:spcPts val="3300"/>
              </a:lnSpc>
              <a:spcBef>
                <a:spcPct val="0"/>
              </a:spcBef>
            </a:pPr>
            <a:r>
              <a:rPr lang="en-US" sz="2200" strike="noStrike" u="none">
                <a:solidFill>
                  <a:srgbClr val="1A1A1A"/>
                </a:solidFill>
                <a:latin typeface="Arimo Bold"/>
              </a:rPr>
              <a:t>Male Examiners:</a:t>
            </a:r>
          </a:p>
          <a:p>
            <a:pPr algn="l" marL="474983" indent="-237491" lvl="1">
              <a:lnSpc>
                <a:spcPts val="3300"/>
              </a:lnSpc>
              <a:spcBef>
                <a:spcPct val="0"/>
              </a:spcBef>
              <a:buFont typeface="Arial"/>
              <a:buChar char="•"/>
            </a:pPr>
            <a:r>
              <a:rPr lang="en-US" sz="2200" strike="noStrike" u="none">
                <a:solidFill>
                  <a:srgbClr val="1A1A1A"/>
                </a:solidFill>
                <a:latin typeface="Arimo"/>
              </a:rPr>
              <a:t>Exhibit a centralized network with dense clustering.</a:t>
            </a:r>
          </a:p>
          <a:p>
            <a:pPr algn="l" marL="474983" indent="-237491" lvl="1">
              <a:lnSpc>
                <a:spcPts val="3300"/>
              </a:lnSpc>
              <a:spcBef>
                <a:spcPct val="0"/>
              </a:spcBef>
              <a:buFont typeface="Arial"/>
              <a:buChar char="•"/>
            </a:pPr>
            <a:r>
              <a:rPr lang="en-US" sz="2200" strike="noStrike" u="none">
                <a:solidFill>
                  <a:srgbClr val="1A1A1A"/>
                </a:solidFill>
                <a:latin typeface="Arimo"/>
              </a:rPr>
              <a:t>High degree of interaction is particularly noted among Asian and White males.</a:t>
            </a:r>
          </a:p>
          <a:p>
            <a:pPr algn="l" marL="474983" indent="-237491" lvl="1">
              <a:lnSpc>
                <a:spcPts val="3300"/>
              </a:lnSpc>
              <a:spcBef>
                <a:spcPct val="0"/>
              </a:spcBef>
              <a:buFont typeface="Arial"/>
              <a:buChar char="•"/>
            </a:pPr>
            <a:r>
              <a:rPr lang="en-US" sz="2200" strike="noStrike" u="none">
                <a:solidFill>
                  <a:srgbClr val="1A1A1A"/>
                </a:solidFill>
                <a:latin typeface="Arimo"/>
              </a:rPr>
              <a:t>Indicates strong intra-group communication within these racial categories.</a:t>
            </a:r>
          </a:p>
          <a:p>
            <a:pPr algn="l">
              <a:lnSpc>
                <a:spcPts val="3300"/>
              </a:lnSpc>
              <a:spcBef>
                <a:spcPct val="0"/>
              </a:spcBef>
            </a:pPr>
            <a:r>
              <a:rPr lang="en-US" sz="2200" strike="noStrike" u="none">
                <a:solidFill>
                  <a:srgbClr val="1A1A1A"/>
                </a:solidFill>
                <a:latin typeface="Arimo Bold"/>
              </a:rPr>
              <a:t>Female Examiners:</a:t>
            </a:r>
          </a:p>
          <a:p>
            <a:pPr algn="l" marL="474983" indent="-237491" lvl="1">
              <a:lnSpc>
                <a:spcPts val="3300"/>
              </a:lnSpc>
              <a:spcBef>
                <a:spcPct val="0"/>
              </a:spcBef>
              <a:buFont typeface="Arial"/>
              <a:buChar char="•"/>
            </a:pPr>
            <a:r>
              <a:rPr lang="en-US" sz="2200" strike="noStrike" u="none">
                <a:solidFill>
                  <a:srgbClr val="1A1A1A"/>
                </a:solidFill>
                <a:latin typeface="Arimo"/>
              </a:rPr>
              <a:t>Networks are generally more dispersed compared to males.</a:t>
            </a:r>
          </a:p>
          <a:p>
            <a:pPr algn="l" marL="474983" indent="-237491" lvl="1">
              <a:lnSpc>
                <a:spcPts val="3300"/>
              </a:lnSpc>
              <a:spcBef>
                <a:spcPct val="0"/>
              </a:spcBef>
              <a:buFont typeface="Arial"/>
              <a:buChar char="•"/>
            </a:pPr>
            <a:r>
              <a:rPr lang="en-US" sz="2200" strike="noStrike" u="none">
                <a:solidFill>
                  <a:srgbClr val="1A1A1A"/>
                </a:solidFill>
                <a:latin typeface="Arimo"/>
              </a:rPr>
              <a:t>N</a:t>
            </a:r>
            <a:r>
              <a:rPr lang="en-US" sz="2200" strike="noStrike" u="none">
                <a:solidFill>
                  <a:srgbClr val="1A1A1A"/>
                </a:solidFill>
                <a:latin typeface="Arimo"/>
              </a:rPr>
              <a:t>otable clustering is observed among White and Asian females.</a:t>
            </a:r>
          </a:p>
          <a:p>
            <a:pPr algn="l" marL="474983" indent="-237491" lvl="1">
              <a:lnSpc>
                <a:spcPts val="3300"/>
              </a:lnSpc>
              <a:spcBef>
                <a:spcPct val="0"/>
              </a:spcBef>
              <a:buFont typeface="Arial"/>
              <a:buChar char="•"/>
            </a:pPr>
            <a:r>
              <a:rPr lang="en-US" sz="2200" strike="noStrike" u="none">
                <a:solidFill>
                  <a:srgbClr val="1A1A1A"/>
                </a:solidFill>
                <a:latin typeface="Arimo"/>
              </a:rPr>
              <a:t>Suggests areas of focused communication but less centralized than their male counterparts.</a:t>
            </a:r>
          </a:p>
          <a:p>
            <a:pPr algn="l">
              <a:lnSpc>
                <a:spcPts val="33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76878" y="7874880"/>
            <a:ext cx="173400" cy="173400"/>
            <a:chOff x="0" y="0"/>
            <a:chExt cx="231200" cy="231200"/>
          </a:xfrm>
        </p:grpSpPr>
        <p:sp>
          <p:nvSpPr>
            <p:cNvPr name="Freeform 52" id="52"/>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3" id="53"/>
          <p:cNvGrpSpPr/>
          <p:nvPr/>
        </p:nvGrpSpPr>
        <p:grpSpPr>
          <a:xfrm rot="-10800000">
            <a:off x="691100" y="6872200"/>
            <a:ext cx="313800" cy="315000"/>
            <a:chOff x="0" y="0"/>
            <a:chExt cx="418400" cy="420000"/>
          </a:xfrm>
        </p:grpSpPr>
        <p:sp>
          <p:nvSpPr>
            <p:cNvPr name="Freeform 54" id="54"/>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5" id="55"/>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56" id="56"/>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57" id="57"/>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58" id="58"/>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59" id="59"/>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0" id="60"/>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1" id="61"/>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2" id="62"/>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3" id="63"/>
          <p:cNvGrpSpPr/>
          <p:nvPr/>
        </p:nvGrpSpPr>
        <p:grpSpPr>
          <a:xfrm rot="-10800000">
            <a:off x="1899676" y="9691016"/>
            <a:ext cx="315000" cy="315000"/>
            <a:chOff x="0" y="0"/>
            <a:chExt cx="420000" cy="420000"/>
          </a:xfrm>
        </p:grpSpPr>
        <p:sp>
          <p:nvSpPr>
            <p:cNvPr name="Freeform 64" id="64"/>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5" id="65"/>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66" id="66"/>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67" id="67"/>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68" id="68"/>
          <p:cNvGrpSpPr/>
          <p:nvPr/>
        </p:nvGrpSpPr>
        <p:grpSpPr>
          <a:xfrm rot="-10800000">
            <a:off x="-995924" y="8425716"/>
            <a:ext cx="315000" cy="315000"/>
            <a:chOff x="0" y="0"/>
            <a:chExt cx="420000" cy="420000"/>
          </a:xfrm>
        </p:grpSpPr>
        <p:sp>
          <p:nvSpPr>
            <p:cNvPr name="Freeform 69" id="69"/>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0" id="70"/>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1" id="71"/>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2" id="72"/>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3" id="73"/>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4" id="74"/>
          <p:cNvGrpSpPr/>
          <p:nvPr/>
        </p:nvGrpSpPr>
        <p:grpSpPr>
          <a:xfrm rot="-10800000">
            <a:off x="1484776" y="9251878"/>
            <a:ext cx="229200" cy="229200"/>
            <a:chOff x="0" y="0"/>
            <a:chExt cx="305600" cy="305600"/>
          </a:xfrm>
        </p:grpSpPr>
        <p:sp>
          <p:nvSpPr>
            <p:cNvPr name="Freeform 75" id="75"/>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76" id="76"/>
          <p:cNvGrpSpPr/>
          <p:nvPr/>
        </p:nvGrpSpPr>
        <p:grpSpPr>
          <a:xfrm rot="-10800000">
            <a:off x="595428" y="8908838"/>
            <a:ext cx="173400" cy="173400"/>
            <a:chOff x="0" y="0"/>
            <a:chExt cx="231200" cy="231200"/>
          </a:xfrm>
        </p:grpSpPr>
        <p:sp>
          <p:nvSpPr>
            <p:cNvPr name="Freeform 77" id="77"/>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78" id="78"/>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9" id="79"/>
          <p:cNvSpPr/>
          <p:nvPr/>
        </p:nvSpPr>
        <p:spPr>
          <a:xfrm flipH="false" flipV="false" rot="0">
            <a:off x="1205756" y="2053719"/>
            <a:ext cx="3112881" cy="3480767"/>
          </a:xfrm>
          <a:custGeom>
            <a:avLst/>
            <a:gdLst/>
            <a:ahLst/>
            <a:cxnLst/>
            <a:rect r="r" b="b" t="t" l="l"/>
            <a:pathLst>
              <a:path h="3480767" w="3112881">
                <a:moveTo>
                  <a:pt x="0" y="0"/>
                </a:moveTo>
                <a:lnTo>
                  <a:pt x="3112881" y="0"/>
                </a:lnTo>
                <a:lnTo>
                  <a:pt x="3112881" y="3480767"/>
                </a:lnTo>
                <a:lnTo>
                  <a:pt x="0" y="3480767"/>
                </a:lnTo>
                <a:lnTo>
                  <a:pt x="0" y="0"/>
                </a:lnTo>
                <a:close/>
              </a:path>
            </a:pathLst>
          </a:custGeom>
          <a:blipFill>
            <a:blip r:embed="rId4"/>
            <a:stretch>
              <a:fillRect l="0" t="0" r="0" b="0"/>
            </a:stretch>
          </a:blipFill>
        </p:spPr>
      </p:sp>
      <p:sp>
        <p:nvSpPr>
          <p:cNvPr name="Freeform 80" id="80"/>
          <p:cNvSpPr/>
          <p:nvPr/>
        </p:nvSpPr>
        <p:spPr>
          <a:xfrm flipH="false" flipV="false" rot="0">
            <a:off x="1205756" y="5434737"/>
            <a:ext cx="3079938" cy="3642618"/>
          </a:xfrm>
          <a:custGeom>
            <a:avLst/>
            <a:gdLst/>
            <a:ahLst/>
            <a:cxnLst/>
            <a:rect r="r" b="b" t="t" l="l"/>
            <a:pathLst>
              <a:path h="3642618" w="3079938">
                <a:moveTo>
                  <a:pt x="0" y="0"/>
                </a:moveTo>
                <a:lnTo>
                  <a:pt x="3079938" y="0"/>
                </a:lnTo>
                <a:lnTo>
                  <a:pt x="3079938" y="3642618"/>
                </a:lnTo>
                <a:lnTo>
                  <a:pt x="0" y="3642618"/>
                </a:lnTo>
                <a:lnTo>
                  <a:pt x="0" y="0"/>
                </a:lnTo>
                <a:close/>
              </a:path>
            </a:pathLst>
          </a:custGeom>
          <a:blipFill>
            <a:blip r:embed="rId5"/>
            <a:stretch>
              <a:fillRect l="0" t="0" r="0" b="0"/>
            </a:stretch>
          </a:blipFill>
        </p:spPr>
      </p:sp>
      <p:sp>
        <p:nvSpPr>
          <p:cNvPr name="Freeform 81" id="81"/>
          <p:cNvSpPr/>
          <p:nvPr/>
        </p:nvSpPr>
        <p:spPr>
          <a:xfrm flipH="false" flipV="false" rot="0">
            <a:off x="4203789" y="2053719"/>
            <a:ext cx="3201718" cy="3480767"/>
          </a:xfrm>
          <a:custGeom>
            <a:avLst/>
            <a:gdLst/>
            <a:ahLst/>
            <a:cxnLst/>
            <a:rect r="r" b="b" t="t" l="l"/>
            <a:pathLst>
              <a:path h="3480767" w="3201718">
                <a:moveTo>
                  <a:pt x="0" y="0"/>
                </a:moveTo>
                <a:lnTo>
                  <a:pt x="3201718" y="0"/>
                </a:lnTo>
                <a:lnTo>
                  <a:pt x="3201718" y="3480767"/>
                </a:lnTo>
                <a:lnTo>
                  <a:pt x="0" y="3480767"/>
                </a:lnTo>
                <a:lnTo>
                  <a:pt x="0" y="0"/>
                </a:lnTo>
                <a:close/>
              </a:path>
            </a:pathLst>
          </a:custGeom>
          <a:blipFill>
            <a:blip r:embed="rId6"/>
            <a:stretch>
              <a:fillRect l="0" t="0" r="0" b="0"/>
            </a:stretch>
          </a:blipFill>
        </p:spPr>
      </p:sp>
      <p:sp>
        <p:nvSpPr>
          <p:cNvPr name="Freeform 82" id="82"/>
          <p:cNvSpPr/>
          <p:nvPr/>
        </p:nvSpPr>
        <p:spPr>
          <a:xfrm flipH="false" flipV="false" rot="0">
            <a:off x="4285694" y="5534486"/>
            <a:ext cx="3119813" cy="3547752"/>
          </a:xfrm>
          <a:custGeom>
            <a:avLst/>
            <a:gdLst/>
            <a:ahLst/>
            <a:cxnLst/>
            <a:rect r="r" b="b" t="t" l="l"/>
            <a:pathLst>
              <a:path h="3547752" w="3119813">
                <a:moveTo>
                  <a:pt x="0" y="0"/>
                </a:moveTo>
                <a:lnTo>
                  <a:pt x="3119813" y="0"/>
                </a:lnTo>
                <a:lnTo>
                  <a:pt x="3119813" y="3547752"/>
                </a:lnTo>
                <a:lnTo>
                  <a:pt x="0" y="3547752"/>
                </a:lnTo>
                <a:lnTo>
                  <a:pt x="0" y="0"/>
                </a:lnTo>
                <a:close/>
              </a:path>
            </a:pathLst>
          </a:custGeom>
          <a:blipFill>
            <a:blip r:embed="rId7"/>
            <a:stretch>
              <a:fillRect l="0" t="0" r="0" b="0"/>
            </a:stretch>
          </a:blipFill>
        </p:spPr>
      </p:sp>
      <p:sp>
        <p:nvSpPr>
          <p:cNvPr name="TextBox 83" id="83"/>
          <p:cNvSpPr txBox="true"/>
          <p:nvPr/>
        </p:nvSpPr>
        <p:spPr>
          <a:xfrm rot="0">
            <a:off x="1205756" y="888963"/>
            <a:ext cx="15225150" cy="685800"/>
          </a:xfrm>
          <a:prstGeom prst="rect">
            <a:avLst/>
          </a:prstGeom>
        </p:spPr>
        <p:txBody>
          <a:bodyPr anchor="t" rtlCol="false" tIns="0" lIns="0" bIns="0" rIns="0">
            <a:spAutoFit/>
          </a:bodyPr>
          <a:lstStyle/>
          <a:p>
            <a:pPr algn="l">
              <a:lnSpc>
                <a:spcPts val="5280"/>
              </a:lnSpc>
            </a:pPr>
            <a:r>
              <a:rPr lang="en-US" sz="4400">
                <a:solidFill>
                  <a:srgbClr val="1A1A1A"/>
                </a:solidFill>
                <a:latin typeface="Arimo Bold"/>
              </a:rPr>
              <a:t>EDA: Race Network Graph</a:t>
            </a:r>
          </a:p>
        </p:txBody>
      </p:sp>
      <p:sp>
        <p:nvSpPr>
          <p:cNvPr name="TextBox 84" id="84"/>
          <p:cNvSpPr txBox="true"/>
          <p:nvPr/>
        </p:nvSpPr>
        <p:spPr>
          <a:xfrm rot="0">
            <a:off x="7531001" y="4755832"/>
            <a:ext cx="3225998" cy="689610"/>
          </a:xfrm>
          <a:prstGeom prst="rect">
            <a:avLst/>
          </a:prstGeom>
        </p:spPr>
        <p:txBody>
          <a:bodyPr anchor="t" rtlCol="false" tIns="0" lIns="0" bIns="0" rIns="0">
            <a:spAutoFit/>
          </a:bodyPr>
          <a:lstStyle/>
          <a:p>
            <a:pPr algn="ctr">
              <a:lnSpc>
                <a:spcPts val="5519"/>
              </a:lnSpc>
              <a:spcBef>
                <a:spcPct val="0"/>
              </a:spcBef>
            </a:pPr>
            <a:r>
              <a:rPr lang="en-US" sz="3999">
                <a:solidFill>
                  <a:srgbClr val="1A1A1A"/>
                </a:solidFill>
                <a:latin typeface="Arimo Bold"/>
              </a:rPr>
              <a:t>                       </a:t>
            </a:r>
          </a:p>
        </p:txBody>
      </p:sp>
      <p:sp>
        <p:nvSpPr>
          <p:cNvPr name="TextBox 85" id="85"/>
          <p:cNvSpPr txBox="true"/>
          <p:nvPr/>
        </p:nvSpPr>
        <p:spPr>
          <a:xfrm rot="0">
            <a:off x="7951937" y="2766521"/>
            <a:ext cx="8778912" cy="5450205"/>
          </a:xfrm>
          <a:prstGeom prst="rect">
            <a:avLst/>
          </a:prstGeom>
        </p:spPr>
        <p:txBody>
          <a:bodyPr anchor="t" rtlCol="false" tIns="0" lIns="0" bIns="0" rIns="0">
            <a:spAutoFit/>
          </a:bodyPr>
          <a:lstStyle/>
          <a:p>
            <a:pPr algn="l">
              <a:lnSpc>
                <a:spcPts val="3300"/>
              </a:lnSpc>
              <a:spcBef>
                <a:spcPct val="0"/>
              </a:spcBef>
            </a:pPr>
            <a:r>
              <a:rPr lang="en-US" sz="2200" strike="noStrike" u="none">
                <a:solidFill>
                  <a:srgbClr val="1A1A1A"/>
                </a:solidFill>
                <a:latin typeface="Arimo Bold"/>
              </a:rPr>
              <a:t>White Examiners:</a:t>
            </a:r>
          </a:p>
          <a:p>
            <a:pPr algn="l" marL="474983" indent="-237491" lvl="1">
              <a:lnSpc>
                <a:spcPts val="3300"/>
              </a:lnSpc>
              <a:spcBef>
                <a:spcPct val="0"/>
              </a:spcBef>
              <a:buFont typeface="Arial"/>
              <a:buChar char="•"/>
            </a:pPr>
            <a:r>
              <a:rPr lang="en-US" sz="2200" strike="noStrike" u="none">
                <a:solidFill>
                  <a:srgbClr val="1A1A1A"/>
                </a:solidFill>
                <a:latin typeface="Arimo"/>
              </a:rPr>
              <a:t>High level of interaction with central clustering in the network graph.</a:t>
            </a:r>
          </a:p>
          <a:p>
            <a:pPr algn="l" marL="474983" indent="-237491" lvl="1">
              <a:lnSpc>
                <a:spcPts val="3300"/>
              </a:lnSpc>
              <a:spcBef>
                <a:spcPct val="0"/>
              </a:spcBef>
              <a:buFont typeface="Arial"/>
              <a:buChar char="•"/>
            </a:pPr>
            <a:r>
              <a:rPr lang="en-US" sz="2200" strike="noStrike" u="none">
                <a:solidFill>
                  <a:srgbClr val="1A1A1A"/>
                </a:solidFill>
                <a:latin typeface="Arimo"/>
              </a:rPr>
              <a:t>Indicates a strong community bond or centralized influence among White examiners.</a:t>
            </a:r>
          </a:p>
          <a:p>
            <a:pPr algn="l">
              <a:lnSpc>
                <a:spcPts val="3300"/>
              </a:lnSpc>
              <a:spcBef>
                <a:spcPct val="0"/>
              </a:spcBef>
            </a:pPr>
            <a:r>
              <a:rPr lang="en-US" sz="2200" strike="noStrike" u="none">
                <a:solidFill>
                  <a:srgbClr val="1A1A1A"/>
                </a:solidFill>
                <a:latin typeface="Arimo Bold"/>
              </a:rPr>
              <a:t>Asian Examiners:</a:t>
            </a:r>
          </a:p>
          <a:p>
            <a:pPr algn="l" marL="474983" indent="-237491" lvl="1">
              <a:lnSpc>
                <a:spcPts val="3300"/>
              </a:lnSpc>
              <a:spcBef>
                <a:spcPct val="0"/>
              </a:spcBef>
              <a:buFont typeface="Arial"/>
              <a:buChar char="•"/>
            </a:pPr>
            <a:r>
              <a:rPr lang="en-US" sz="2200" strike="noStrike" u="none">
                <a:solidFill>
                  <a:srgbClr val="1A1A1A"/>
                </a:solidFill>
                <a:latin typeface="Arimo"/>
              </a:rPr>
              <a:t>N</a:t>
            </a:r>
            <a:r>
              <a:rPr lang="en-US" sz="2200" strike="noStrike" u="none">
                <a:solidFill>
                  <a:srgbClr val="1A1A1A"/>
                </a:solidFill>
                <a:latin typeface="Arimo"/>
              </a:rPr>
              <a:t>umerous interlinking connections, with more single nodes than White</a:t>
            </a:r>
          </a:p>
          <a:p>
            <a:pPr algn="l" marL="474983" indent="-237491" lvl="1">
              <a:lnSpc>
                <a:spcPts val="3300"/>
              </a:lnSpc>
              <a:spcBef>
                <a:spcPct val="0"/>
              </a:spcBef>
              <a:buFont typeface="Arial"/>
              <a:buChar char="•"/>
            </a:pPr>
            <a:r>
              <a:rPr lang="en-US" sz="2200" strike="noStrike" u="none">
                <a:solidFill>
                  <a:srgbClr val="1A1A1A"/>
                </a:solidFill>
                <a:latin typeface="Arimo"/>
              </a:rPr>
              <a:t>Suggests a broad and evenly distributed pattern of communication, reflecting active involvement across the group.</a:t>
            </a:r>
          </a:p>
          <a:p>
            <a:pPr algn="l">
              <a:lnSpc>
                <a:spcPts val="3300"/>
              </a:lnSpc>
              <a:spcBef>
                <a:spcPct val="0"/>
              </a:spcBef>
            </a:pPr>
            <a:r>
              <a:rPr lang="en-US" sz="2200" strike="noStrike" u="none">
                <a:solidFill>
                  <a:srgbClr val="1A1A1A"/>
                </a:solidFill>
                <a:latin typeface="Arimo Bold"/>
              </a:rPr>
              <a:t>Black and Hispanic Examiners:</a:t>
            </a:r>
          </a:p>
          <a:p>
            <a:pPr algn="l" marL="474983" indent="-237491" lvl="1">
              <a:lnSpc>
                <a:spcPts val="3300"/>
              </a:lnSpc>
              <a:spcBef>
                <a:spcPct val="0"/>
              </a:spcBef>
              <a:buFont typeface="Arial"/>
              <a:buChar char="•"/>
            </a:pPr>
            <a:r>
              <a:rPr lang="en-US" sz="2200" strike="noStrike" u="none">
                <a:solidFill>
                  <a:srgbClr val="1A1A1A"/>
                </a:solidFill>
                <a:latin typeface="Arimo"/>
              </a:rPr>
              <a:t>S</a:t>
            </a:r>
            <a:r>
              <a:rPr lang="en-US" sz="2200" strike="noStrike" u="none">
                <a:solidFill>
                  <a:srgbClr val="1A1A1A"/>
                </a:solidFill>
                <a:latin typeface="Arimo"/>
              </a:rPr>
              <a:t>cattered nodes with minimal clustering</a:t>
            </a:r>
          </a:p>
          <a:p>
            <a:pPr algn="l" marL="474983" indent="-237491" lvl="1">
              <a:lnSpc>
                <a:spcPts val="3300"/>
              </a:lnSpc>
              <a:spcBef>
                <a:spcPct val="0"/>
              </a:spcBef>
              <a:buFont typeface="Arial"/>
              <a:buChar char="•"/>
            </a:pPr>
            <a:r>
              <a:rPr lang="en-US" sz="2200" strike="noStrike" u="none">
                <a:solidFill>
                  <a:srgbClr val="1A1A1A"/>
                </a:solidFill>
                <a:latin typeface="Arimo"/>
              </a:rPr>
              <a:t>Indicates more isolated interactions and lower engagement in collective discussions among these groups.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76878" y="7874880"/>
            <a:ext cx="173400" cy="173400"/>
            <a:chOff x="0" y="0"/>
            <a:chExt cx="231200" cy="231200"/>
          </a:xfrm>
        </p:grpSpPr>
        <p:sp>
          <p:nvSpPr>
            <p:cNvPr name="Freeform 52" id="52"/>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3" id="53"/>
          <p:cNvGrpSpPr/>
          <p:nvPr/>
        </p:nvGrpSpPr>
        <p:grpSpPr>
          <a:xfrm rot="-10800000">
            <a:off x="691100" y="6872200"/>
            <a:ext cx="313800" cy="315000"/>
            <a:chOff x="0" y="0"/>
            <a:chExt cx="418400" cy="420000"/>
          </a:xfrm>
        </p:grpSpPr>
        <p:sp>
          <p:nvSpPr>
            <p:cNvPr name="Freeform 54" id="54"/>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5" id="55"/>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56" id="56"/>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57" id="57"/>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58" id="58"/>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59" id="59"/>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0" id="60"/>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1" id="61"/>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2" id="62"/>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3" id="63"/>
          <p:cNvGrpSpPr/>
          <p:nvPr/>
        </p:nvGrpSpPr>
        <p:grpSpPr>
          <a:xfrm rot="-10800000">
            <a:off x="1899676" y="9691016"/>
            <a:ext cx="315000" cy="315000"/>
            <a:chOff x="0" y="0"/>
            <a:chExt cx="420000" cy="420000"/>
          </a:xfrm>
        </p:grpSpPr>
        <p:sp>
          <p:nvSpPr>
            <p:cNvPr name="Freeform 64" id="64"/>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5" id="65"/>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66" id="66"/>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67" id="67"/>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68" id="68"/>
          <p:cNvGrpSpPr/>
          <p:nvPr/>
        </p:nvGrpSpPr>
        <p:grpSpPr>
          <a:xfrm rot="-10800000">
            <a:off x="-995924" y="8425716"/>
            <a:ext cx="315000" cy="315000"/>
            <a:chOff x="0" y="0"/>
            <a:chExt cx="420000" cy="420000"/>
          </a:xfrm>
        </p:grpSpPr>
        <p:sp>
          <p:nvSpPr>
            <p:cNvPr name="Freeform 69" id="69"/>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0" id="70"/>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1" id="71"/>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2" id="72"/>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3" id="73"/>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4" id="74"/>
          <p:cNvGrpSpPr/>
          <p:nvPr/>
        </p:nvGrpSpPr>
        <p:grpSpPr>
          <a:xfrm rot="-10800000">
            <a:off x="1484776" y="9251878"/>
            <a:ext cx="229200" cy="229200"/>
            <a:chOff x="0" y="0"/>
            <a:chExt cx="305600" cy="305600"/>
          </a:xfrm>
        </p:grpSpPr>
        <p:sp>
          <p:nvSpPr>
            <p:cNvPr name="Freeform 75" id="75"/>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76" id="76"/>
          <p:cNvGrpSpPr/>
          <p:nvPr/>
        </p:nvGrpSpPr>
        <p:grpSpPr>
          <a:xfrm rot="-10800000">
            <a:off x="595428" y="8908838"/>
            <a:ext cx="173400" cy="173400"/>
            <a:chOff x="0" y="0"/>
            <a:chExt cx="231200" cy="231200"/>
          </a:xfrm>
        </p:grpSpPr>
        <p:sp>
          <p:nvSpPr>
            <p:cNvPr name="Freeform 77" id="77"/>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78" id="78"/>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9" id="79"/>
          <p:cNvSpPr/>
          <p:nvPr/>
        </p:nvSpPr>
        <p:spPr>
          <a:xfrm flipH="false" flipV="false" rot="0">
            <a:off x="2205151" y="2260563"/>
            <a:ext cx="6236025" cy="4677018"/>
          </a:xfrm>
          <a:custGeom>
            <a:avLst/>
            <a:gdLst/>
            <a:ahLst/>
            <a:cxnLst/>
            <a:rect r="r" b="b" t="t" l="l"/>
            <a:pathLst>
              <a:path h="4677018" w="6236025">
                <a:moveTo>
                  <a:pt x="0" y="0"/>
                </a:moveTo>
                <a:lnTo>
                  <a:pt x="6236025" y="0"/>
                </a:lnTo>
                <a:lnTo>
                  <a:pt x="6236025" y="4677019"/>
                </a:lnTo>
                <a:lnTo>
                  <a:pt x="0" y="4677019"/>
                </a:lnTo>
                <a:lnTo>
                  <a:pt x="0" y="0"/>
                </a:lnTo>
                <a:close/>
              </a:path>
            </a:pathLst>
          </a:custGeom>
          <a:blipFill>
            <a:blip r:embed="rId4"/>
            <a:stretch>
              <a:fillRect l="0" t="0" r="0" b="0"/>
            </a:stretch>
          </a:blipFill>
        </p:spPr>
      </p:sp>
      <p:sp>
        <p:nvSpPr>
          <p:cNvPr name="Freeform 80" id="80"/>
          <p:cNvSpPr/>
          <p:nvPr/>
        </p:nvSpPr>
        <p:spPr>
          <a:xfrm flipH="false" flipV="false" rot="0">
            <a:off x="9861337" y="2260563"/>
            <a:ext cx="6961516" cy="4769137"/>
          </a:xfrm>
          <a:custGeom>
            <a:avLst/>
            <a:gdLst/>
            <a:ahLst/>
            <a:cxnLst/>
            <a:rect r="r" b="b" t="t" l="l"/>
            <a:pathLst>
              <a:path h="4769137" w="6961516">
                <a:moveTo>
                  <a:pt x="0" y="0"/>
                </a:moveTo>
                <a:lnTo>
                  <a:pt x="6961516" y="0"/>
                </a:lnTo>
                <a:lnTo>
                  <a:pt x="6961516" y="4769137"/>
                </a:lnTo>
                <a:lnTo>
                  <a:pt x="0" y="4769137"/>
                </a:lnTo>
                <a:lnTo>
                  <a:pt x="0" y="0"/>
                </a:lnTo>
                <a:close/>
              </a:path>
            </a:pathLst>
          </a:custGeom>
          <a:blipFill>
            <a:blip r:embed="rId5"/>
            <a:stretch>
              <a:fillRect l="0" t="0" r="0" b="0"/>
            </a:stretch>
          </a:blipFill>
        </p:spPr>
      </p:sp>
      <p:sp>
        <p:nvSpPr>
          <p:cNvPr name="TextBox 81" id="81"/>
          <p:cNvSpPr txBox="true"/>
          <p:nvPr/>
        </p:nvSpPr>
        <p:spPr>
          <a:xfrm rot="0">
            <a:off x="1205756" y="888963"/>
            <a:ext cx="15225150" cy="685800"/>
          </a:xfrm>
          <a:prstGeom prst="rect">
            <a:avLst/>
          </a:prstGeom>
        </p:spPr>
        <p:txBody>
          <a:bodyPr anchor="t" rtlCol="false" tIns="0" lIns="0" bIns="0" rIns="0">
            <a:spAutoFit/>
          </a:bodyPr>
          <a:lstStyle/>
          <a:p>
            <a:pPr algn="l">
              <a:lnSpc>
                <a:spcPts val="5280"/>
              </a:lnSpc>
            </a:pPr>
            <a:r>
              <a:rPr lang="en-US" sz="4400">
                <a:solidFill>
                  <a:srgbClr val="1A1A1A"/>
                </a:solidFill>
                <a:latin typeface="Arimo Bold"/>
              </a:rPr>
              <a:t>EDA: Gender, Race and Centrality Measures</a:t>
            </a:r>
          </a:p>
        </p:txBody>
      </p:sp>
      <p:sp>
        <p:nvSpPr>
          <p:cNvPr name="TextBox 82" id="82"/>
          <p:cNvSpPr txBox="true"/>
          <p:nvPr/>
        </p:nvSpPr>
        <p:spPr>
          <a:xfrm rot="0">
            <a:off x="9511006" y="7050784"/>
            <a:ext cx="7482705" cy="2516505"/>
          </a:xfrm>
          <a:prstGeom prst="rect">
            <a:avLst/>
          </a:prstGeom>
        </p:spPr>
        <p:txBody>
          <a:bodyPr anchor="t" rtlCol="false" tIns="0" lIns="0" bIns="0" rIns="0">
            <a:spAutoFit/>
          </a:bodyPr>
          <a:lstStyle/>
          <a:p>
            <a:pPr marL="474983" indent="-237491" lvl="1">
              <a:lnSpc>
                <a:spcPts val="3300"/>
              </a:lnSpc>
              <a:buFont typeface="Arial"/>
              <a:buChar char="•"/>
            </a:pPr>
            <a:r>
              <a:rPr lang="en-US" sz="2200">
                <a:solidFill>
                  <a:srgbClr val="1A1A1A"/>
                </a:solidFill>
                <a:latin typeface="Arimo"/>
              </a:rPr>
              <a:t>Asian examiners exhibit the highest betweenness centrality, indicating a pivotal role in information transfer across different clusters, followed by </a:t>
            </a:r>
            <a:r>
              <a:rPr lang="en-US" sz="2200">
                <a:solidFill>
                  <a:srgbClr val="1A1A1A"/>
                </a:solidFill>
                <a:latin typeface="Arimo"/>
              </a:rPr>
              <a:t>White examiners.</a:t>
            </a:r>
          </a:p>
          <a:p>
            <a:pPr algn="l" marL="474983" indent="-237491" lvl="1">
              <a:lnSpc>
                <a:spcPts val="3300"/>
              </a:lnSpc>
              <a:spcBef>
                <a:spcPct val="0"/>
              </a:spcBef>
              <a:buFont typeface="Arial"/>
              <a:buChar char="•"/>
            </a:pPr>
            <a:r>
              <a:rPr lang="en-US" sz="2200">
                <a:solidFill>
                  <a:srgbClr val="1A1A1A"/>
                </a:solidFill>
                <a:latin typeface="Arimo"/>
              </a:rPr>
              <a:t>Hispanics show slightly higher degree centrality, suggesting their active engagement in interactions within the network.</a:t>
            </a:r>
          </a:p>
        </p:txBody>
      </p:sp>
      <p:sp>
        <p:nvSpPr>
          <p:cNvPr name="TextBox 83" id="83"/>
          <p:cNvSpPr txBox="true"/>
          <p:nvPr/>
        </p:nvSpPr>
        <p:spPr>
          <a:xfrm rot="0">
            <a:off x="1695864" y="7050784"/>
            <a:ext cx="7482705" cy="2516505"/>
          </a:xfrm>
          <a:prstGeom prst="rect">
            <a:avLst/>
          </a:prstGeom>
        </p:spPr>
        <p:txBody>
          <a:bodyPr anchor="t" rtlCol="false" tIns="0" lIns="0" bIns="0" rIns="0">
            <a:spAutoFit/>
          </a:bodyPr>
          <a:lstStyle/>
          <a:p>
            <a:pPr algn="l" marL="474983" indent="-237491" lvl="1">
              <a:lnSpc>
                <a:spcPts val="3300"/>
              </a:lnSpc>
              <a:spcBef>
                <a:spcPct val="0"/>
              </a:spcBef>
              <a:buFont typeface="Arial"/>
              <a:buChar char="•"/>
            </a:pPr>
            <a:r>
              <a:rPr lang="en-US" sz="2200" strike="noStrike" u="none">
                <a:solidFill>
                  <a:srgbClr val="1A1A1A"/>
                </a:solidFill>
                <a:latin typeface="Arimo"/>
              </a:rPr>
              <a:t>Mean degree centrality is comparable for both male and female examiners, indicating equal levels of engagement in information sharing within the organization.</a:t>
            </a:r>
          </a:p>
          <a:p>
            <a:pPr algn="l" marL="474983" indent="-237491" lvl="1">
              <a:lnSpc>
                <a:spcPts val="3300"/>
              </a:lnSpc>
              <a:spcBef>
                <a:spcPct val="0"/>
              </a:spcBef>
              <a:buFont typeface="Arial"/>
              <a:buChar char="•"/>
            </a:pPr>
            <a:r>
              <a:rPr lang="en-US" sz="2200" strike="noStrike" u="none">
                <a:solidFill>
                  <a:srgbClr val="1A1A1A"/>
                </a:solidFill>
                <a:latin typeface="Arimo"/>
              </a:rPr>
              <a:t>Males have a higher betweenness centrality, suggesting a critical role in facilitating information transfer across different clusters of the network.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10359365">
            <a:off x="4510490" y="292042"/>
            <a:ext cx="389596" cy="389596"/>
            <a:chOff x="0" y="0"/>
            <a:chExt cx="519461" cy="519461"/>
          </a:xfrm>
        </p:grpSpPr>
        <p:sp>
          <p:nvSpPr>
            <p:cNvPr name="Freeform 3" id="3"/>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4" id="4"/>
          <p:cNvGrpSpPr/>
          <p:nvPr/>
        </p:nvGrpSpPr>
        <p:grpSpPr>
          <a:xfrm rot="10359365">
            <a:off x="-1682608" y="4401210"/>
            <a:ext cx="389596" cy="389596"/>
            <a:chOff x="0" y="0"/>
            <a:chExt cx="519461" cy="519461"/>
          </a:xfrm>
        </p:grpSpPr>
        <p:sp>
          <p:nvSpPr>
            <p:cNvPr name="Freeform 5" id="5"/>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6" id="6"/>
          <p:cNvGrpSpPr/>
          <p:nvPr/>
        </p:nvGrpSpPr>
        <p:grpSpPr>
          <a:xfrm rot="10361981">
            <a:off x="705986" y="-429312"/>
            <a:ext cx="802706" cy="802706"/>
            <a:chOff x="0" y="0"/>
            <a:chExt cx="1070275" cy="1070275"/>
          </a:xfrm>
        </p:grpSpPr>
        <p:sp>
          <p:nvSpPr>
            <p:cNvPr name="Freeform 7" id="7"/>
            <p:cNvSpPr/>
            <p:nvPr/>
          </p:nvSpPr>
          <p:spPr>
            <a:xfrm flipH="false" flipV="false" rot="0">
              <a:off x="0" y="0"/>
              <a:ext cx="1070229" cy="1070229"/>
            </a:xfrm>
            <a:custGeom>
              <a:avLst/>
              <a:gdLst/>
              <a:ahLst/>
              <a:cxnLst/>
              <a:rect r="r" b="b" t="t" l="l"/>
              <a:pathLst>
                <a:path h="1070229" w="1070229">
                  <a:moveTo>
                    <a:pt x="0" y="535178"/>
                  </a:moveTo>
                  <a:cubicBezTo>
                    <a:pt x="0" y="239649"/>
                    <a:pt x="239649" y="0"/>
                    <a:pt x="535178" y="0"/>
                  </a:cubicBezTo>
                  <a:cubicBezTo>
                    <a:pt x="830707" y="0"/>
                    <a:pt x="1070229" y="239649"/>
                    <a:pt x="1070229" y="535178"/>
                  </a:cubicBezTo>
                  <a:cubicBezTo>
                    <a:pt x="1070229" y="830707"/>
                    <a:pt x="830707" y="1070229"/>
                    <a:pt x="535178" y="1070229"/>
                  </a:cubicBezTo>
                  <a:cubicBezTo>
                    <a:pt x="239649" y="1070229"/>
                    <a:pt x="0" y="830707"/>
                    <a:pt x="0" y="535178"/>
                  </a:cubicBezTo>
                  <a:close/>
                </a:path>
              </a:pathLst>
            </a:custGeom>
            <a:solidFill>
              <a:srgbClr val="FF2E20"/>
            </a:solidFill>
          </p:spPr>
        </p:sp>
      </p:grpSp>
      <p:grpSp>
        <p:nvGrpSpPr>
          <p:cNvPr name="Group 8" id="8"/>
          <p:cNvGrpSpPr/>
          <p:nvPr/>
        </p:nvGrpSpPr>
        <p:grpSpPr>
          <a:xfrm rot="10355821">
            <a:off x="548240" y="1121030"/>
            <a:ext cx="260774" cy="260774"/>
            <a:chOff x="0" y="0"/>
            <a:chExt cx="347699" cy="347699"/>
          </a:xfrm>
        </p:grpSpPr>
        <p:sp>
          <p:nvSpPr>
            <p:cNvPr name="Freeform 9" id="9"/>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grpSp>
        <p:nvGrpSpPr>
          <p:cNvPr name="Group 10" id="10"/>
          <p:cNvGrpSpPr/>
          <p:nvPr/>
        </p:nvGrpSpPr>
        <p:grpSpPr>
          <a:xfrm rot="10360416">
            <a:off x="2212540" y="1747160"/>
            <a:ext cx="508148" cy="508148"/>
            <a:chOff x="0" y="0"/>
            <a:chExt cx="677531" cy="677531"/>
          </a:xfrm>
        </p:grpSpPr>
        <p:sp>
          <p:nvSpPr>
            <p:cNvPr name="Freeform 11" id="11"/>
            <p:cNvSpPr/>
            <p:nvPr/>
          </p:nvSpPr>
          <p:spPr>
            <a:xfrm flipH="false" flipV="false" rot="0">
              <a:off x="0" y="0"/>
              <a:ext cx="677545" cy="677545"/>
            </a:xfrm>
            <a:custGeom>
              <a:avLst/>
              <a:gdLst/>
              <a:ahLst/>
              <a:cxnLst/>
              <a:rect r="r" b="b" t="t" l="l"/>
              <a:pathLst>
                <a:path h="677545" w="677545">
                  <a:moveTo>
                    <a:pt x="0" y="338709"/>
                  </a:moveTo>
                  <a:cubicBezTo>
                    <a:pt x="0" y="151638"/>
                    <a:pt x="151638" y="0"/>
                    <a:pt x="338709" y="0"/>
                  </a:cubicBezTo>
                  <a:cubicBezTo>
                    <a:pt x="525780" y="0"/>
                    <a:pt x="677545" y="151638"/>
                    <a:pt x="677545" y="338709"/>
                  </a:cubicBezTo>
                  <a:cubicBezTo>
                    <a:pt x="677545" y="525780"/>
                    <a:pt x="525907" y="677545"/>
                    <a:pt x="338709" y="677545"/>
                  </a:cubicBezTo>
                  <a:cubicBezTo>
                    <a:pt x="151511" y="677545"/>
                    <a:pt x="0" y="525907"/>
                    <a:pt x="0" y="338709"/>
                  </a:cubicBezTo>
                  <a:close/>
                </a:path>
              </a:pathLst>
            </a:custGeom>
            <a:solidFill>
              <a:srgbClr val="04B4D8"/>
            </a:solidFill>
          </p:spPr>
        </p:sp>
      </p:grpSp>
      <p:grpSp>
        <p:nvGrpSpPr>
          <p:cNvPr name="Group 12" id="12"/>
          <p:cNvGrpSpPr/>
          <p:nvPr/>
        </p:nvGrpSpPr>
        <p:grpSpPr>
          <a:xfrm rot="10355821">
            <a:off x="848114" y="4800990"/>
            <a:ext cx="260774" cy="260774"/>
            <a:chOff x="0" y="0"/>
            <a:chExt cx="347699" cy="347699"/>
          </a:xfrm>
        </p:grpSpPr>
        <p:sp>
          <p:nvSpPr>
            <p:cNvPr name="Freeform 13" id="13"/>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FFD966"/>
            </a:solidFill>
          </p:spPr>
        </p:sp>
      </p:grpSp>
      <p:grpSp>
        <p:nvGrpSpPr>
          <p:cNvPr name="Group 14" id="14"/>
          <p:cNvGrpSpPr/>
          <p:nvPr/>
        </p:nvGrpSpPr>
        <p:grpSpPr>
          <a:xfrm rot="9969336">
            <a:off x="3493854" y="19680"/>
            <a:ext cx="260776" cy="260776"/>
            <a:chOff x="0" y="0"/>
            <a:chExt cx="347701" cy="347701"/>
          </a:xfrm>
        </p:grpSpPr>
        <p:sp>
          <p:nvSpPr>
            <p:cNvPr name="Freeform 15" id="15"/>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04B4D8"/>
            </a:solidFill>
          </p:spPr>
        </p:sp>
      </p:grpSp>
      <p:grpSp>
        <p:nvGrpSpPr>
          <p:cNvPr name="Group 16" id="16"/>
          <p:cNvGrpSpPr/>
          <p:nvPr/>
        </p:nvGrpSpPr>
        <p:grpSpPr>
          <a:xfrm rot="10360567">
            <a:off x="-1474178" y="1812086"/>
            <a:ext cx="192974" cy="192974"/>
            <a:chOff x="0" y="0"/>
            <a:chExt cx="257299" cy="257299"/>
          </a:xfrm>
        </p:grpSpPr>
        <p:sp>
          <p:nvSpPr>
            <p:cNvPr name="Freeform 17" id="17"/>
            <p:cNvSpPr/>
            <p:nvPr/>
          </p:nvSpPr>
          <p:spPr>
            <a:xfrm flipH="false" flipV="false" rot="0">
              <a:off x="0" y="0"/>
              <a:ext cx="257302" cy="257302"/>
            </a:xfrm>
            <a:custGeom>
              <a:avLst/>
              <a:gdLst/>
              <a:ahLst/>
              <a:cxnLst/>
              <a:rect r="r" b="b" t="t" l="l"/>
              <a:pathLst>
                <a:path h="257302" w="257302">
                  <a:moveTo>
                    <a:pt x="0" y="128651"/>
                  </a:moveTo>
                  <a:cubicBezTo>
                    <a:pt x="0" y="57658"/>
                    <a:pt x="57658" y="0"/>
                    <a:pt x="128651" y="0"/>
                  </a:cubicBezTo>
                  <a:cubicBezTo>
                    <a:pt x="199644" y="0"/>
                    <a:pt x="257302" y="57658"/>
                    <a:pt x="257302" y="128651"/>
                  </a:cubicBezTo>
                  <a:cubicBezTo>
                    <a:pt x="257302" y="199644"/>
                    <a:pt x="199644" y="257302"/>
                    <a:pt x="128651" y="257302"/>
                  </a:cubicBezTo>
                  <a:cubicBezTo>
                    <a:pt x="57658" y="257302"/>
                    <a:pt x="0" y="199644"/>
                    <a:pt x="0" y="128651"/>
                  </a:cubicBezTo>
                  <a:close/>
                </a:path>
              </a:pathLst>
            </a:custGeom>
            <a:solidFill>
              <a:srgbClr val="FFD966"/>
            </a:solidFill>
          </p:spPr>
        </p:sp>
      </p:grpSp>
      <p:sp>
        <p:nvSpPr>
          <p:cNvPr name="AutoShape 18" id="18"/>
          <p:cNvSpPr/>
          <p:nvPr/>
        </p:nvSpPr>
        <p:spPr>
          <a:xfrm rot="1173378">
            <a:off x="726188" y="1588552"/>
            <a:ext cx="1594852" cy="0"/>
          </a:xfrm>
          <a:prstGeom prst="line">
            <a:avLst/>
          </a:prstGeom>
          <a:ln cap="rnd" w="9525">
            <a:solidFill>
              <a:srgbClr val="434343"/>
            </a:solidFill>
            <a:prstDash val="solid"/>
            <a:headEnd type="none" len="sm" w="sm"/>
            <a:tailEnd type="none" len="sm" w="sm"/>
          </a:ln>
        </p:spPr>
      </p:sp>
      <p:sp>
        <p:nvSpPr>
          <p:cNvPr name="AutoShape 19" id="19"/>
          <p:cNvSpPr/>
          <p:nvPr/>
        </p:nvSpPr>
        <p:spPr>
          <a:xfrm rot="5115409">
            <a:off x="-897536" y="3091478"/>
            <a:ext cx="3452072" cy="0"/>
          </a:xfrm>
          <a:prstGeom prst="line">
            <a:avLst/>
          </a:prstGeom>
          <a:ln cap="rnd" w="9525">
            <a:solidFill>
              <a:srgbClr val="434343"/>
            </a:solidFill>
            <a:prstDash val="solid"/>
            <a:headEnd type="none" len="sm" w="sm"/>
            <a:tailEnd type="none" len="sm" w="sm"/>
          </a:ln>
        </p:spPr>
      </p:sp>
      <p:sp>
        <p:nvSpPr>
          <p:cNvPr name="AutoShape 20" id="20"/>
          <p:cNvSpPr/>
          <p:nvPr/>
        </p:nvSpPr>
        <p:spPr>
          <a:xfrm rot="8735882">
            <a:off x="2410220" y="1155840"/>
            <a:ext cx="2313736" cy="0"/>
          </a:xfrm>
          <a:prstGeom prst="line">
            <a:avLst/>
          </a:prstGeom>
          <a:ln cap="rnd" w="9525">
            <a:solidFill>
              <a:srgbClr val="434343"/>
            </a:solidFill>
            <a:prstDash val="solid"/>
            <a:headEnd type="none" len="sm" w="sm"/>
            <a:tailEnd type="none" len="sm" w="sm"/>
          </a:ln>
        </p:spPr>
      </p:sp>
      <p:sp>
        <p:nvSpPr>
          <p:cNvPr name="AutoShape 21" id="21"/>
          <p:cNvSpPr/>
          <p:nvPr/>
        </p:nvSpPr>
        <p:spPr>
          <a:xfrm rot="6847040">
            <a:off x="213413" y="3558334"/>
            <a:ext cx="2992241" cy="0"/>
          </a:xfrm>
          <a:prstGeom prst="line">
            <a:avLst/>
          </a:prstGeom>
          <a:ln cap="rnd" w="9525">
            <a:solidFill>
              <a:srgbClr val="434343"/>
            </a:solidFill>
            <a:prstDash val="solid"/>
            <a:headEnd type="none" len="sm" w="sm"/>
            <a:tailEnd type="none" len="sm" w="sm"/>
          </a:ln>
        </p:spPr>
      </p:sp>
      <p:sp>
        <p:nvSpPr>
          <p:cNvPr name="AutoShape 22" id="22"/>
          <p:cNvSpPr/>
          <p:nvPr/>
        </p:nvSpPr>
        <p:spPr>
          <a:xfrm rot="392436">
            <a:off x="-1350337" y="4831478"/>
            <a:ext cx="2216275" cy="0"/>
          </a:xfrm>
          <a:prstGeom prst="line">
            <a:avLst/>
          </a:prstGeom>
          <a:ln cap="rnd" w="9525">
            <a:solidFill>
              <a:srgbClr val="434343"/>
            </a:solidFill>
            <a:prstDash val="solid"/>
            <a:headEnd type="none" len="sm" w="sm"/>
            <a:tailEnd type="none" len="sm" w="sm"/>
          </a:ln>
        </p:spPr>
      </p:sp>
      <p:sp>
        <p:nvSpPr>
          <p:cNvPr name="AutoShape 23" id="23"/>
          <p:cNvSpPr/>
          <p:nvPr/>
        </p:nvSpPr>
        <p:spPr>
          <a:xfrm rot="7356509">
            <a:off x="-2228556" y="2898226"/>
            <a:ext cx="3687264" cy="0"/>
          </a:xfrm>
          <a:prstGeom prst="line">
            <a:avLst/>
          </a:prstGeom>
          <a:ln cap="rnd" w="9525">
            <a:solidFill>
              <a:srgbClr val="434343"/>
            </a:solidFill>
            <a:prstDash val="solid"/>
            <a:headEnd type="none" len="sm" w="sm"/>
            <a:tailEnd type="none" len="sm" w="sm"/>
          </a:ln>
        </p:spPr>
      </p:sp>
      <p:sp>
        <p:nvSpPr>
          <p:cNvPr name="AutoShape 24" id="24"/>
          <p:cNvSpPr/>
          <p:nvPr/>
        </p:nvSpPr>
        <p:spPr>
          <a:xfrm rot="1288929">
            <a:off x="3696471" y="364740"/>
            <a:ext cx="854834" cy="0"/>
          </a:xfrm>
          <a:prstGeom prst="line">
            <a:avLst/>
          </a:prstGeom>
          <a:ln cap="rnd" w="9525">
            <a:solidFill>
              <a:srgbClr val="434343"/>
            </a:solidFill>
            <a:prstDash val="solid"/>
            <a:headEnd type="none" len="sm" w="sm"/>
            <a:tailEnd type="none" len="sm" w="sm"/>
          </a:ln>
        </p:spPr>
      </p:sp>
      <p:sp>
        <p:nvSpPr>
          <p:cNvPr name="AutoShape 25" id="25"/>
          <p:cNvSpPr/>
          <p:nvPr/>
        </p:nvSpPr>
        <p:spPr>
          <a:xfrm rot="9503845">
            <a:off x="695995" y="708068"/>
            <a:ext cx="2913494" cy="0"/>
          </a:xfrm>
          <a:prstGeom prst="line">
            <a:avLst/>
          </a:prstGeom>
          <a:ln cap="rnd" w="9525">
            <a:solidFill>
              <a:srgbClr val="434343"/>
            </a:solidFill>
            <a:prstDash val="solid"/>
            <a:headEnd type="none" len="sm" w="sm"/>
            <a:tailEnd type="none" len="sm" w="sm"/>
          </a:ln>
        </p:spPr>
      </p:sp>
      <p:sp>
        <p:nvSpPr>
          <p:cNvPr name="AutoShape 26" id="26"/>
          <p:cNvSpPr/>
          <p:nvPr/>
        </p:nvSpPr>
        <p:spPr>
          <a:xfrm rot="10709560">
            <a:off x="1414755" y="199268"/>
            <a:ext cx="2092774" cy="0"/>
          </a:xfrm>
          <a:prstGeom prst="line">
            <a:avLst/>
          </a:prstGeom>
          <a:ln cap="rnd" w="9525">
            <a:solidFill>
              <a:srgbClr val="434343"/>
            </a:solidFill>
            <a:prstDash val="solid"/>
            <a:headEnd type="none" len="sm" w="sm"/>
            <a:tailEnd type="none" len="sm" w="sm"/>
          </a:ln>
        </p:spPr>
      </p:sp>
      <p:sp>
        <p:nvSpPr>
          <p:cNvPr name="AutoShape 27" id="27"/>
          <p:cNvSpPr/>
          <p:nvPr/>
        </p:nvSpPr>
        <p:spPr>
          <a:xfrm rot="8677472">
            <a:off x="-1577030" y="1060902"/>
            <a:ext cx="2697468" cy="0"/>
          </a:xfrm>
          <a:prstGeom prst="line">
            <a:avLst/>
          </a:prstGeom>
          <a:ln cap="rnd" w="9525">
            <a:solidFill>
              <a:srgbClr val="434343"/>
            </a:solidFill>
            <a:prstDash val="solid"/>
            <a:headEnd type="none" len="sm" w="sm"/>
            <a:tailEnd type="none" len="sm" w="sm"/>
          </a:ln>
        </p:spPr>
      </p:sp>
      <p:sp>
        <p:nvSpPr>
          <p:cNvPr name="AutoShape 28" id="28"/>
          <p:cNvSpPr/>
          <p:nvPr/>
        </p:nvSpPr>
        <p:spPr>
          <a:xfrm rot="9643155">
            <a:off x="-1346371" y="1582318"/>
            <a:ext cx="1960193" cy="0"/>
          </a:xfrm>
          <a:prstGeom prst="line">
            <a:avLst/>
          </a:prstGeom>
          <a:ln cap="rnd" w="9525">
            <a:solidFill>
              <a:srgbClr val="434343"/>
            </a:solidFill>
            <a:prstDash val="solid"/>
            <a:headEnd type="none" len="sm" w="sm"/>
            <a:tailEnd type="none" len="sm" w="sm"/>
          </a:ln>
        </p:spPr>
      </p:sp>
      <p:sp>
        <p:nvSpPr>
          <p:cNvPr name="AutoShape 29" id="29"/>
          <p:cNvSpPr/>
          <p:nvPr/>
        </p:nvSpPr>
        <p:spPr>
          <a:xfrm rot="5806011">
            <a:off x="-2758257" y="3240574"/>
            <a:ext cx="2509129" cy="0"/>
          </a:xfrm>
          <a:prstGeom prst="line">
            <a:avLst/>
          </a:prstGeom>
          <a:ln cap="rnd" w="9525">
            <a:solidFill>
              <a:srgbClr val="434343"/>
            </a:solidFill>
            <a:prstDash val="solid"/>
            <a:headEnd type="none" len="sm" w="sm"/>
            <a:tailEnd type="none" len="sm" w="sm"/>
          </a:ln>
        </p:spPr>
      </p:sp>
      <p:sp>
        <p:nvSpPr>
          <p:cNvPr name="AutoShape 30" id="30"/>
          <p:cNvSpPr/>
          <p:nvPr/>
        </p:nvSpPr>
        <p:spPr>
          <a:xfrm rot="3173895">
            <a:off x="-2033278" y="3409728"/>
            <a:ext cx="3640140" cy="0"/>
          </a:xfrm>
          <a:prstGeom prst="line">
            <a:avLst/>
          </a:prstGeom>
          <a:ln cap="rnd" w="9525">
            <a:solidFill>
              <a:srgbClr val="434343"/>
            </a:solidFill>
            <a:prstDash val="solid"/>
            <a:headEnd type="none" len="sm" w="sm"/>
            <a:tailEnd type="none" len="sm" w="sm"/>
          </a:ln>
        </p:spPr>
      </p:sp>
      <p:sp>
        <p:nvSpPr>
          <p:cNvPr name="AutoShape 31" id="31"/>
          <p:cNvSpPr/>
          <p:nvPr/>
        </p:nvSpPr>
        <p:spPr>
          <a:xfrm rot="82693">
            <a:off x="-1311422" y="2000634"/>
            <a:ext cx="3536073" cy="0"/>
          </a:xfrm>
          <a:prstGeom prst="line">
            <a:avLst/>
          </a:prstGeom>
          <a:ln cap="rnd" w="9525">
            <a:solidFill>
              <a:srgbClr val="434343"/>
            </a:solidFill>
            <a:prstDash val="solid"/>
            <a:headEnd type="none" len="sm" w="sm"/>
            <a:tailEnd type="none" len="sm" w="sm"/>
          </a:ln>
        </p:spPr>
      </p:sp>
      <p:sp>
        <p:nvSpPr>
          <p:cNvPr name="AutoShape 32" id="32"/>
          <p:cNvSpPr/>
          <p:nvPr/>
        </p:nvSpPr>
        <p:spPr>
          <a:xfrm rot="3387281">
            <a:off x="999233" y="983334"/>
            <a:ext cx="1860762" cy="0"/>
          </a:xfrm>
          <a:prstGeom prst="line">
            <a:avLst/>
          </a:prstGeom>
          <a:ln cap="rnd" w="9525">
            <a:solidFill>
              <a:srgbClr val="434343"/>
            </a:solidFill>
            <a:prstDash val="solid"/>
            <a:headEnd type="none" len="sm" w="sm"/>
            <a:tailEnd type="none" len="sm" w="sm"/>
          </a:ln>
        </p:spPr>
      </p:sp>
      <p:grpSp>
        <p:nvGrpSpPr>
          <p:cNvPr name="Group 33" id="33"/>
          <p:cNvGrpSpPr/>
          <p:nvPr/>
        </p:nvGrpSpPr>
        <p:grpSpPr>
          <a:xfrm rot="10355821">
            <a:off x="-2376580" y="-1081972"/>
            <a:ext cx="260774" cy="260774"/>
            <a:chOff x="0" y="0"/>
            <a:chExt cx="347699" cy="347699"/>
          </a:xfrm>
        </p:grpSpPr>
        <p:sp>
          <p:nvSpPr>
            <p:cNvPr name="Freeform 34" id="34"/>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sp>
        <p:nvSpPr>
          <p:cNvPr name="AutoShape 35" id="35"/>
          <p:cNvSpPr/>
          <p:nvPr/>
        </p:nvSpPr>
        <p:spPr>
          <a:xfrm rot="4443905">
            <a:off x="-3172546" y="470374"/>
            <a:ext cx="2812107" cy="0"/>
          </a:xfrm>
          <a:prstGeom prst="line">
            <a:avLst/>
          </a:prstGeom>
          <a:ln cap="rnd" w="9525">
            <a:solidFill>
              <a:srgbClr val="434343"/>
            </a:solidFill>
            <a:prstDash val="solid"/>
            <a:headEnd type="none" len="sm" w="sm"/>
            <a:tailEnd type="none" len="sm" w="sm"/>
          </a:ln>
        </p:spPr>
      </p:sp>
      <p:sp>
        <p:nvSpPr>
          <p:cNvPr name="AutoShape 36" id="36"/>
          <p:cNvSpPr/>
          <p:nvPr/>
        </p:nvSpPr>
        <p:spPr>
          <a:xfrm rot="709312">
            <a:off x="-2184395" y="-572636"/>
            <a:ext cx="3015818" cy="0"/>
          </a:xfrm>
          <a:prstGeom prst="line">
            <a:avLst/>
          </a:prstGeom>
          <a:ln cap="rnd" w="9525">
            <a:solidFill>
              <a:srgbClr val="434343"/>
            </a:solidFill>
            <a:prstDash val="solid"/>
            <a:headEnd type="none" len="sm" w="sm"/>
            <a:tailEnd type="none" len="sm" w="sm"/>
          </a:ln>
        </p:spPr>
      </p:sp>
      <p:sp>
        <p:nvSpPr>
          <p:cNvPr name="AutoShape 37" id="37"/>
          <p:cNvSpPr/>
          <p:nvPr/>
        </p:nvSpPr>
        <p:spPr>
          <a:xfrm rot="2220588">
            <a:off x="-2497686" y="150064"/>
            <a:ext cx="3427600" cy="0"/>
          </a:xfrm>
          <a:prstGeom prst="line">
            <a:avLst/>
          </a:prstGeom>
          <a:ln cap="rnd" w="9525">
            <a:solidFill>
              <a:srgbClr val="434343"/>
            </a:solidFill>
            <a:prstDash val="solid"/>
            <a:headEnd type="none" len="sm" w="sm"/>
            <a:tailEnd type="none" len="sm" w="sm"/>
          </a:ln>
        </p:spPr>
      </p:sp>
      <p:grpSp>
        <p:nvGrpSpPr>
          <p:cNvPr name="Group 38" id="38"/>
          <p:cNvGrpSpPr/>
          <p:nvPr/>
        </p:nvGrpSpPr>
        <p:grpSpPr>
          <a:xfrm rot="10361165">
            <a:off x="-467382" y="6828682"/>
            <a:ext cx="857780" cy="857780"/>
            <a:chOff x="0" y="0"/>
            <a:chExt cx="1143707" cy="1143707"/>
          </a:xfrm>
        </p:grpSpPr>
        <p:sp>
          <p:nvSpPr>
            <p:cNvPr name="Freeform 39" id="39"/>
            <p:cNvSpPr/>
            <p:nvPr/>
          </p:nvSpPr>
          <p:spPr>
            <a:xfrm flipH="false" flipV="false" rot="0">
              <a:off x="0" y="0"/>
              <a:ext cx="1143762" cy="1143762"/>
            </a:xfrm>
            <a:custGeom>
              <a:avLst/>
              <a:gdLst/>
              <a:ahLst/>
              <a:cxnLst/>
              <a:rect r="r" b="b" t="t" l="l"/>
              <a:pathLst>
                <a:path h="1143762" w="1143762">
                  <a:moveTo>
                    <a:pt x="0" y="571881"/>
                  </a:moveTo>
                  <a:cubicBezTo>
                    <a:pt x="0" y="256032"/>
                    <a:pt x="256032" y="0"/>
                    <a:pt x="571881" y="0"/>
                  </a:cubicBezTo>
                  <a:cubicBezTo>
                    <a:pt x="887730" y="0"/>
                    <a:pt x="1143762" y="256032"/>
                    <a:pt x="1143762" y="571881"/>
                  </a:cubicBezTo>
                  <a:cubicBezTo>
                    <a:pt x="1143762" y="887730"/>
                    <a:pt x="887730" y="1143762"/>
                    <a:pt x="571881" y="1143762"/>
                  </a:cubicBezTo>
                  <a:cubicBezTo>
                    <a:pt x="256032" y="1143762"/>
                    <a:pt x="0" y="887730"/>
                    <a:pt x="0" y="571881"/>
                  </a:cubicBezTo>
                  <a:close/>
                </a:path>
              </a:pathLst>
            </a:custGeom>
            <a:solidFill>
              <a:srgbClr val="86CF64"/>
            </a:solidFill>
          </p:spPr>
        </p:sp>
      </p:grpSp>
      <p:sp>
        <p:nvSpPr>
          <p:cNvPr name="AutoShape 40" id="40"/>
          <p:cNvSpPr/>
          <p:nvPr/>
        </p:nvSpPr>
        <p:spPr>
          <a:xfrm rot="6770768">
            <a:off x="-408702" y="5989478"/>
            <a:ext cx="2036404" cy="0"/>
          </a:xfrm>
          <a:prstGeom prst="line">
            <a:avLst/>
          </a:prstGeom>
          <a:ln cap="rnd" w="9525">
            <a:solidFill>
              <a:srgbClr val="434343"/>
            </a:solidFill>
            <a:prstDash val="solid"/>
            <a:headEnd type="none" len="sm" w="sm"/>
            <a:tailEnd type="none" len="sm" w="sm"/>
          </a:ln>
        </p:spPr>
      </p:sp>
      <p:sp>
        <p:nvSpPr>
          <p:cNvPr name="AutoShape 41" id="41"/>
          <p:cNvSpPr/>
          <p:nvPr/>
        </p:nvSpPr>
        <p:spPr>
          <a:xfrm rot="3816959">
            <a:off x="-2162507" y="5892308"/>
            <a:ext cx="2483993" cy="0"/>
          </a:xfrm>
          <a:prstGeom prst="line">
            <a:avLst/>
          </a:prstGeom>
          <a:ln cap="rnd" w="9525">
            <a:solidFill>
              <a:srgbClr val="434343"/>
            </a:solidFill>
            <a:prstDash val="solid"/>
            <a:headEnd type="none" len="sm" w="sm"/>
            <a:tailEnd type="none" len="sm" w="sm"/>
          </a:ln>
        </p:spPr>
      </p:sp>
      <p:grpSp>
        <p:nvGrpSpPr>
          <p:cNvPr name="Group 42" id="42"/>
          <p:cNvGrpSpPr/>
          <p:nvPr/>
        </p:nvGrpSpPr>
        <p:grpSpPr>
          <a:xfrm rot="-10800000">
            <a:off x="13977518" y="9622816"/>
            <a:ext cx="388800" cy="388800"/>
            <a:chOff x="0" y="0"/>
            <a:chExt cx="518400" cy="518400"/>
          </a:xfrm>
        </p:grpSpPr>
        <p:sp>
          <p:nvSpPr>
            <p:cNvPr name="Freeform 43" id="43"/>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4" id="44"/>
          <p:cNvGrpSpPr/>
          <p:nvPr/>
        </p:nvGrpSpPr>
        <p:grpSpPr>
          <a:xfrm rot="-10800000">
            <a:off x="19417762" y="11849470"/>
            <a:ext cx="388800" cy="388800"/>
            <a:chOff x="0" y="0"/>
            <a:chExt cx="518400" cy="518400"/>
          </a:xfrm>
        </p:grpSpPr>
        <p:sp>
          <p:nvSpPr>
            <p:cNvPr name="Freeform 45" id="45"/>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6" id="46"/>
          <p:cNvGrpSpPr/>
          <p:nvPr/>
        </p:nvGrpSpPr>
        <p:grpSpPr>
          <a:xfrm rot="-10800000">
            <a:off x="18548926" y="6759206"/>
            <a:ext cx="802800" cy="802800"/>
            <a:chOff x="0" y="0"/>
            <a:chExt cx="1070400" cy="1070400"/>
          </a:xfrm>
        </p:grpSpPr>
        <p:sp>
          <p:nvSpPr>
            <p:cNvPr name="Freeform 47" id="47"/>
            <p:cNvSpPr/>
            <p:nvPr/>
          </p:nvSpPr>
          <p:spPr>
            <a:xfrm flipH="false" flipV="false" rot="0">
              <a:off x="0" y="0"/>
              <a:ext cx="1070356" cy="1070356"/>
            </a:xfrm>
            <a:custGeom>
              <a:avLst/>
              <a:gdLst/>
              <a:ahLst/>
              <a:cxnLst/>
              <a:rect r="r" b="b" t="t" l="l"/>
              <a:pathLst>
                <a:path h="1070356" w="1070356">
                  <a:moveTo>
                    <a:pt x="1070356" y="535178"/>
                  </a:moveTo>
                  <a:cubicBezTo>
                    <a:pt x="1070356" y="239649"/>
                    <a:pt x="830834" y="0"/>
                    <a:pt x="535178" y="0"/>
                  </a:cubicBezTo>
                  <a:cubicBezTo>
                    <a:pt x="239522" y="0"/>
                    <a:pt x="0" y="239649"/>
                    <a:pt x="0" y="535178"/>
                  </a:cubicBezTo>
                  <a:cubicBezTo>
                    <a:pt x="0" y="830707"/>
                    <a:pt x="239649" y="1070356"/>
                    <a:pt x="535178" y="1070356"/>
                  </a:cubicBezTo>
                  <a:cubicBezTo>
                    <a:pt x="830707" y="1070356"/>
                    <a:pt x="1070356" y="830834"/>
                    <a:pt x="1070356" y="535178"/>
                  </a:cubicBezTo>
                  <a:close/>
                </a:path>
              </a:pathLst>
            </a:custGeom>
            <a:solidFill>
              <a:srgbClr val="04B4D8"/>
            </a:solidFill>
          </p:spPr>
        </p:sp>
      </p:grpSp>
      <p:grpSp>
        <p:nvGrpSpPr>
          <p:cNvPr name="Group 48" id="48"/>
          <p:cNvGrpSpPr/>
          <p:nvPr/>
        </p:nvGrpSpPr>
        <p:grpSpPr>
          <a:xfrm rot="-10800000">
            <a:off x="17694858" y="10074624"/>
            <a:ext cx="261000" cy="261000"/>
            <a:chOff x="0" y="0"/>
            <a:chExt cx="348000" cy="348000"/>
          </a:xfrm>
        </p:grpSpPr>
        <p:sp>
          <p:nvSpPr>
            <p:cNvPr name="Freeform 49" id="49"/>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86CF64"/>
            </a:solidFill>
          </p:spPr>
        </p:sp>
      </p:grpSp>
      <p:grpSp>
        <p:nvGrpSpPr>
          <p:cNvPr name="Group 50" id="50"/>
          <p:cNvGrpSpPr/>
          <p:nvPr/>
        </p:nvGrpSpPr>
        <p:grpSpPr>
          <a:xfrm rot="-10800000">
            <a:off x="15393884" y="11947516"/>
            <a:ext cx="192600" cy="192600"/>
            <a:chOff x="0" y="0"/>
            <a:chExt cx="256800" cy="256800"/>
          </a:xfrm>
        </p:grpSpPr>
        <p:sp>
          <p:nvSpPr>
            <p:cNvPr name="Freeform 51" id="51"/>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04B4D8"/>
            </a:solidFill>
          </p:spPr>
        </p:sp>
      </p:grpSp>
      <p:grpSp>
        <p:nvGrpSpPr>
          <p:cNvPr name="Group 52" id="52"/>
          <p:cNvGrpSpPr/>
          <p:nvPr/>
        </p:nvGrpSpPr>
        <p:grpSpPr>
          <a:xfrm rot="-10800000">
            <a:off x="17694858" y="12390716"/>
            <a:ext cx="261000" cy="261000"/>
            <a:chOff x="0" y="0"/>
            <a:chExt cx="348000" cy="348000"/>
          </a:xfrm>
        </p:grpSpPr>
        <p:sp>
          <p:nvSpPr>
            <p:cNvPr name="Freeform 53" id="5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0000"/>
            </a:solidFill>
          </p:spPr>
        </p:sp>
      </p:grpSp>
      <p:grpSp>
        <p:nvGrpSpPr>
          <p:cNvPr name="Group 54" id="54"/>
          <p:cNvGrpSpPr/>
          <p:nvPr/>
        </p:nvGrpSpPr>
        <p:grpSpPr>
          <a:xfrm rot="-10800000">
            <a:off x="15917996" y="8191380"/>
            <a:ext cx="261000" cy="261000"/>
            <a:chOff x="0" y="0"/>
            <a:chExt cx="348000" cy="348000"/>
          </a:xfrm>
        </p:grpSpPr>
        <p:sp>
          <p:nvSpPr>
            <p:cNvPr name="Freeform 55" id="55"/>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grpSp>
        <p:nvGrpSpPr>
          <p:cNvPr name="Group 56" id="56"/>
          <p:cNvGrpSpPr/>
          <p:nvPr/>
        </p:nvGrpSpPr>
        <p:grpSpPr>
          <a:xfrm rot="-10800000">
            <a:off x="25176946" y="8751530"/>
            <a:ext cx="192600" cy="192600"/>
            <a:chOff x="0" y="0"/>
            <a:chExt cx="256800" cy="256800"/>
          </a:xfrm>
        </p:grpSpPr>
        <p:sp>
          <p:nvSpPr>
            <p:cNvPr name="Freeform 57" id="57"/>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86CF64"/>
            </a:solidFill>
          </p:spPr>
        </p:sp>
      </p:grpSp>
      <p:sp>
        <p:nvSpPr>
          <p:cNvPr name="AutoShape 58" id="58"/>
          <p:cNvSpPr/>
          <p:nvPr/>
        </p:nvSpPr>
        <p:spPr>
          <a:xfrm rot="8536533">
            <a:off x="15258829" y="11136622"/>
            <a:ext cx="2773899" cy="0"/>
          </a:xfrm>
          <a:prstGeom prst="line">
            <a:avLst/>
          </a:prstGeom>
          <a:ln cap="rnd" w="9525">
            <a:solidFill>
              <a:srgbClr val="434343"/>
            </a:solidFill>
            <a:prstDash val="solid"/>
            <a:headEnd type="none" len="sm" w="sm"/>
            <a:tailEnd type="none" len="sm" w="sm"/>
          </a:ln>
        </p:spPr>
      </p:sp>
      <p:sp>
        <p:nvSpPr>
          <p:cNvPr name="AutoShape 59" id="59"/>
          <p:cNvSpPr/>
          <p:nvPr/>
        </p:nvSpPr>
        <p:spPr>
          <a:xfrm rot="5368425">
            <a:off x="16788289" y="11363216"/>
            <a:ext cx="2074137" cy="0"/>
          </a:xfrm>
          <a:prstGeom prst="line">
            <a:avLst/>
          </a:prstGeom>
          <a:ln cap="rnd" w="9525">
            <a:solidFill>
              <a:srgbClr val="434343"/>
            </a:solidFill>
            <a:prstDash val="solid"/>
            <a:headEnd type="none" len="sm" w="sm"/>
            <a:tailEnd type="none" len="sm" w="sm"/>
          </a:ln>
        </p:spPr>
      </p:sp>
      <p:sp>
        <p:nvSpPr>
          <p:cNvPr name="AutoShape 60" id="60"/>
          <p:cNvSpPr/>
          <p:nvPr/>
        </p:nvSpPr>
        <p:spPr>
          <a:xfrm rot="416140">
            <a:off x="14344453" y="10011316"/>
            <a:ext cx="3372529" cy="0"/>
          </a:xfrm>
          <a:prstGeom prst="line">
            <a:avLst/>
          </a:prstGeom>
          <a:ln cap="rnd" w="9525">
            <a:solidFill>
              <a:srgbClr val="434343"/>
            </a:solidFill>
            <a:prstDash val="solid"/>
            <a:headEnd type="none" len="sm" w="sm"/>
            <a:tailEnd type="none" len="sm" w="sm"/>
          </a:ln>
        </p:spPr>
      </p:sp>
      <p:sp>
        <p:nvSpPr>
          <p:cNvPr name="AutoShape 61" id="61"/>
          <p:cNvSpPr/>
          <p:nvPr/>
        </p:nvSpPr>
        <p:spPr>
          <a:xfrm rot="3442793">
            <a:off x="13619666" y="10993816"/>
            <a:ext cx="2354905" cy="0"/>
          </a:xfrm>
          <a:prstGeom prst="line">
            <a:avLst/>
          </a:prstGeom>
          <a:ln cap="rnd" w="9525">
            <a:solidFill>
              <a:srgbClr val="434343"/>
            </a:solidFill>
            <a:prstDash val="solid"/>
            <a:headEnd type="none" len="sm" w="sm"/>
            <a:tailEnd type="none" len="sm" w="sm"/>
          </a:ln>
        </p:spPr>
      </p:sp>
      <p:sp>
        <p:nvSpPr>
          <p:cNvPr name="AutoShape 62" id="62"/>
          <p:cNvSpPr/>
          <p:nvPr/>
        </p:nvSpPr>
        <p:spPr>
          <a:xfrm rot="674178">
            <a:off x="15527689" y="12316510"/>
            <a:ext cx="2197777" cy="0"/>
          </a:xfrm>
          <a:prstGeom prst="line">
            <a:avLst/>
          </a:prstGeom>
          <a:ln cap="rnd" w="9525">
            <a:solidFill>
              <a:srgbClr val="434343"/>
            </a:solidFill>
            <a:prstDash val="solid"/>
            <a:headEnd type="none" len="sm" w="sm"/>
            <a:tailEnd type="none" len="sm" w="sm"/>
          </a:ln>
        </p:spPr>
      </p:sp>
      <p:sp>
        <p:nvSpPr>
          <p:cNvPr name="AutoShape 63" id="63"/>
          <p:cNvSpPr/>
          <p:nvPr/>
        </p:nvSpPr>
        <p:spPr>
          <a:xfrm rot="9687849">
            <a:off x="17905811" y="12282416"/>
            <a:ext cx="1562294" cy="0"/>
          </a:xfrm>
          <a:prstGeom prst="line">
            <a:avLst/>
          </a:prstGeom>
          <a:ln cap="rnd" w="9525">
            <a:solidFill>
              <a:srgbClr val="434343"/>
            </a:solidFill>
            <a:prstDash val="solid"/>
            <a:headEnd type="none" len="sm" w="sm"/>
            <a:tailEnd type="none" len="sm" w="sm"/>
          </a:ln>
        </p:spPr>
      </p:sp>
      <p:sp>
        <p:nvSpPr>
          <p:cNvPr name="AutoShape 64" id="64"/>
          <p:cNvSpPr/>
          <p:nvPr/>
        </p:nvSpPr>
        <p:spPr>
          <a:xfrm rot="2755998">
            <a:off x="17563095" y="11102000"/>
            <a:ext cx="2266083" cy="0"/>
          </a:xfrm>
          <a:prstGeom prst="line">
            <a:avLst/>
          </a:prstGeom>
          <a:ln cap="rnd" w="9525">
            <a:solidFill>
              <a:srgbClr val="434343"/>
            </a:solidFill>
            <a:prstDash val="solid"/>
            <a:headEnd type="none" len="sm" w="sm"/>
            <a:tailEnd type="none" len="sm" w="sm"/>
          </a:ln>
        </p:spPr>
      </p:sp>
      <p:sp>
        <p:nvSpPr>
          <p:cNvPr name="AutoShape 65" id="65"/>
          <p:cNvSpPr/>
          <p:nvPr/>
        </p:nvSpPr>
        <p:spPr>
          <a:xfrm rot="8542163">
            <a:off x="14081032" y="9047054"/>
            <a:ext cx="2103695" cy="0"/>
          </a:xfrm>
          <a:prstGeom prst="line">
            <a:avLst/>
          </a:prstGeom>
          <a:ln cap="rnd" w="9525">
            <a:solidFill>
              <a:srgbClr val="434343"/>
            </a:solidFill>
            <a:prstDash val="solid"/>
            <a:headEnd type="none" len="sm" w="sm"/>
            <a:tailEnd type="none" len="sm" w="sm"/>
          </a:ln>
        </p:spPr>
      </p:sp>
      <p:sp>
        <p:nvSpPr>
          <p:cNvPr name="AutoShape 66" id="66"/>
          <p:cNvSpPr/>
          <p:nvPr/>
        </p:nvSpPr>
        <p:spPr>
          <a:xfrm rot="2809628">
            <a:off x="15759361" y="9263456"/>
            <a:ext cx="2355227" cy="0"/>
          </a:xfrm>
          <a:prstGeom prst="line">
            <a:avLst/>
          </a:prstGeom>
          <a:ln cap="rnd" w="9525">
            <a:solidFill>
              <a:srgbClr val="434343"/>
            </a:solidFill>
            <a:prstDash val="solid"/>
            <a:headEnd type="none" len="sm" w="sm"/>
            <a:tailEnd type="none" len="sm" w="sm"/>
          </a:ln>
        </p:spPr>
      </p:sp>
      <p:sp>
        <p:nvSpPr>
          <p:cNvPr name="AutoShape 67" id="67"/>
          <p:cNvSpPr/>
          <p:nvPr/>
        </p:nvSpPr>
        <p:spPr>
          <a:xfrm rot="9526250">
            <a:off x="16038608" y="7929356"/>
            <a:ext cx="2730331" cy="0"/>
          </a:xfrm>
          <a:prstGeom prst="line">
            <a:avLst/>
          </a:prstGeom>
          <a:ln cap="rnd" w="9525">
            <a:solidFill>
              <a:srgbClr val="434343"/>
            </a:solidFill>
            <a:prstDash val="solid"/>
            <a:headEnd type="none" len="sm" w="sm"/>
            <a:tailEnd type="none" len="sm" w="sm"/>
          </a:ln>
        </p:spPr>
      </p:sp>
      <p:sp>
        <p:nvSpPr>
          <p:cNvPr name="AutoShape 68" id="68"/>
          <p:cNvSpPr/>
          <p:nvPr/>
        </p:nvSpPr>
        <p:spPr>
          <a:xfrm rot="6735433">
            <a:off x="17045766" y="8837306"/>
            <a:ext cx="2776521" cy="0"/>
          </a:xfrm>
          <a:prstGeom prst="line">
            <a:avLst/>
          </a:prstGeom>
          <a:ln cap="rnd" w="9525">
            <a:solidFill>
              <a:srgbClr val="434343"/>
            </a:solidFill>
            <a:prstDash val="solid"/>
            <a:headEnd type="none" len="sm" w="sm"/>
            <a:tailEnd type="none" len="sm" w="sm"/>
          </a:ln>
        </p:spPr>
      </p:sp>
      <p:sp>
        <p:nvSpPr>
          <p:cNvPr name="AutoShape 69" id="69"/>
          <p:cNvSpPr/>
          <p:nvPr/>
        </p:nvSpPr>
        <p:spPr>
          <a:xfrm rot="9072180">
            <a:off x="19353521" y="10411124"/>
            <a:ext cx="6247461" cy="0"/>
          </a:xfrm>
          <a:prstGeom prst="line">
            <a:avLst/>
          </a:prstGeom>
          <a:ln cap="rnd" w="9525">
            <a:solidFill>
              <a:srgbClr val="434343"/>
            </a:solidFill>
            <a:prstDash val="solid"/>
            <a:headEnd type="none" len="sm" w="sm"/>
            <a:tailEnd type="none" len="sm" w="sm"/>
          </a:ln>
        </p:spPr>
      </p:sp>
      <p:sp>
        <p:nvSpPr>
          <p:cNvPr name="AutoShape 70" id="70"/>
          <p:cNvSpPr/>
          <p:nvPr/>
        </p:nvSpPr>
        <p:spPr>
          <a:xfrm rot="9715037">
            <a:off x="15326589" y="10479916"/>
            <a:ext cx="10138391" cy="0"/>
          </a:xfrm>
          <a:prstGeom prst="line">
            <a:avLst/>
          </a:prstGeom>
          <a:ln cap="rnd" w="9525">
            <a:solidFill>
              <a:srgbClr val="434343"/>
            </a:solidFill>
            <a:prstDash val="solid"/>
            <a:headEnd type="none" len="sm" w="sm"/>
            <a:tailEnd type="none" len="sm" w="sm"/>
          </a:ln>
        </p:spPr>
      </p:sp>
      <p:sp>
        <p:nvSpPr>
          <p:cNvPr name="AutoShape 71" id="71"/>
          <p:cNvSpPr/>
          <p:nvPr/>
        </p:nvSpPr>
        <p:spPr>
          <a:xfrm rot="4860978">
            <a:off x="17101194" y="9705670"/>
            <a:ext cx="4360137"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22010896" y="7523700"/>
            <a:ext cx="261000" cy="261000"/>
            <a:chOff x="0" y="0"/>
            <a:chExt cx="348000" cy="348000"/>
          </a:xfrm>
        </p:grpSpPr>
        <p:sp>
          <p:nvSpPr>
            <p:cNvPr name="Freeform 73" id="7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sp>
        <p:nvSpPr>
          <p:cNvPr name="AutoShape 74" id="74"/>
          <p:cNvSpPr/>
          <p:nvPr/>
        </p:nvSpPr>
        <p:spPr>
          <a:xfrm rot="1243405">
            <a:off x="22121969" y="8297030"/>
            <a:ext cx="3166954" cy="0"/>
          </a:xfrm>
          <a:prstGeom prst="line">
            <a:avLst/>
          </a:prstGeom>
          <a:ln cap="rnd" w="9525">
            <a:solidFill>
              <a:srgbClr val="434343"/>
            </a:solidFill>
            <a:prstDash val="solid"/>
            <a:headEnd type="none" len="sm" w="sm"/>
            <a:tailEnd type="none" len="sm" w="sm"/>
          </a:ln>
        </p:spPr>
      </p:sp>
      <p:sp>
        <p:nvSpPr>
          <p:cNvPr name="AutoShape 75" id="75"/>
          <p:cNvSpPr/>
          <p:nvPr/>
        </p:nvSpPr>
        <p:spPr>
          <a:xfrm rot="650410">
            <a:off x="19317841" y="7407300"/>
            <a:ext cx="2726910" cy="0"/>
          </a:xfrm>
          <a:prstGeom prst="line">
            <a:avLst/>
          </a:prstGeom>
          <a:ln cap="rnd" w="9525">
            <a:solidFill>
              <a:srgbClr val="434343"/>
            </a:solidFill>
            <a:prstDash val="solid"/>
            <a:headEnd type="none" len="sm" w="sm"/>
            <a:tailEnd type="none" len="sm" w="sm"/>
          </a:ln>
        </p:spPr>
      </p:sp>
      <p:sp>
        <p:nvSpPr>
          <p:cNvPr name="AutoShape 76" id="76"/>
          <p:cNvSpPr/>
          <p:nvPr/>
        </p:nvSpPr>
        <p:spPr>
          <a:xfrm rot="7317609">
            <a:off x="18470030" y="9817200"/>
            <a:ext cx="4813733" cy="0"/>
          </a:xfrm>
          <a:prstGeom prst="line">
            <a:avLst/>
          </a:prstGeom>
          <a:ln cap="rnd" w="9525">
            <a:solidFill>
              <a:srgbClr val="434343"/>
            </a:solidFill>
            <a:prstDash val="solid"/>
            <a:headEnd type="none" len="sm" w="sm"/>
            <a:tailEnd type="none" len="sm" w="sm"/>
          </a:ln>
        </p:spPr>
      </p:sp>
      <p:sp>
        <p:nvSpPr>
          <p:cNvPr name="AutoShape 77" id="77"/>
          <p:cNvSpPr/>
          <p:nvPr/>
        </p:nvSpPr>
        <p:spPr>
          <a:xfrm rot="9006796">
            <a:off x="17589667" y="8929678"/>
            <a:ext cx="4787303"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6520382" y="5574514"/>
            <a:ext cx="388800" cy="388800"/>
            <a:chOff x="0" y="0"/>
            <a:chExt cx="518400" cy="518400"/>
          </a:xfrm>
        </p:grpSpPr>
        <p:sp>
          <p:nvSpPr>
            <p:cNvPr name="Freeform 79" id="79"/>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86CF64"/>
            </a:solidFill>
          </p:spPr>
        </p:sp>
      </p:grpSp>
      <p:sp>
        <p:nvSpPr>
          <p:cNvPr name="AutoShape 80" id="80"/>
          <p:cNvSpPr/>
          <p:nvPr/>
        </p:nvSpPr>
        <p:spPr>
          <a:xfrm rot="1700962">
            <a:off x="16717642" y="6391674"/>
            <a:ext cx="2083304" cy="0"/>
          </a:xfrm>
          <a:prstGeom prst="line">
            <a:avLst/>
          </a:prstGeom>
          <a:ln cap="rnd" w="9525">
            <a:solidFill>
              <a:srgbClr val="434343"/>
            </a:solidFill>
            <a:prstDash val="solid"/>
            <a:headEnd type="none" len="sm" w="sm"/>
            <a:tailEnd type="none" len="sm" w="sm"/>
          </a:ln>
        </p:spPr>
      </p:sp>
      <p:sp>
        <p:nvSpPr>
          <p:cNvPr name="AutoShape 81" id="81"/>
          <p:cNvSpPr/>
          <p:nvPr/>
        </p:nvSpPr>
        <p:spPr>
          <a:xfrm rot="6417367">
            <a:off x="15207300" y="7077214"/>
            <a:ext cx="2348963" cy="0"/>
          </a:xfrm>
          <a:prstGeom prst="line">
            <a:avLst/>
          </a:prstGeom>
          <a:ln cap="rnd" w="9525">
            <a:solidFill>
              <a:srgbClr val="434343"/>
            </a:solidFill>
            <a:prstDash val="solid"/>
            <a:headEnd type="none" len="sm" w="sm"/>
            <a:tailEnd type="none" len="sm" w="sm"/>
          </a:ln>
        </p:spPr>
      </p:sp>
      <p:grpSp>
        <p:nvGrpSpPr>
          <p:cNvPr name="Group 82" id="82"/>
          <p:cNvGrpSpPr/>
          <p:nvPr/>
        </p:nvGrpSpPr>
        <p:grpSpPr>
          <a:xfrm rot="-10800000">
            <a:off x="15947652" y="9304846"/>
            <a:ext cx="498600" cy="498600"/>
            <a:chOff x="0" y="0"/>
            <a:chExt cx="664800" cy="664800"/>
          </a:xfrm>
        </p:grpSpPr>
        <p:sp>
          <p:nvSpPr>
            <p:cNvPr name="Freeform 83" id="83"/>
            <p:cNvSpPr/>
            <p:nvPr/>
          </p:nvSpPr>
          <p:spPr>
            <a:xfrm flipH="false" flipV="false" rot="0">
              <a:off x="0" y="0"/>
              <a:ext cx="664845" cy="664845"/>
            </a:xfrm>
            <a:custGeom>
              <a:avLst/>
              <a:gdLst/>
              <a:ahLst/>
              <a:cxnLst/>
              <a:rect r="r" b="b" t="t" l="l"/>
              <a:pathLst>
                <a:path h="664845" w="664845">
                  <a:moveTo>
                    <a:pt x="664845" y="332359"/>
                  </a:moveTo>
                  <a:cubicBezTo>
                    <a:pt x="664845" y="148844"/>
                    <a:pt x="516001" y="0"/>
                    <a:pt x="332359" y="0"/>
                  </a:cubicBezTo>
                  <a:cubicBezTo>
                    <a:pt x="148717" y="0"/>
                    <a:pt x="0" y="148844"/>
                    <a:pt x="0" y="332359"/>
                  </a:cubicBezTo>
                  <a:cubicBezTo>
                    <a:pt x="0" y="515874"/>
                    <a:pt x="148844" y="664845"/>
                    <a:pt x="332359" y="664845"/>
                  </a:cubicBezTo>
                  <a:cubicBezTo>
                    <a:pt x="515874" y="664845"/>
                    <a:pt x="664845" y="516001"/>
                    <a:pt x="664845" y="332359"/>
                  </a:cubicBezTo>
                  <a:close/>
                </a:path>
              </a:pathLst>
            </a:custGeom>
            <a:solidFill>
              <a:srgbClr val="04B4D8"/>
            </a:solidFill>
          </p:spPr>
        </p:sp>
      </p:grpSp>
      <p:sp>
        <p:nvSpPr>
          <p:cNvPr name="AutoShape 84" id="84"/>
          <p:cNvSpPr/>
          <p:nvPr/>
        </p:nvSpPr>
        <p:spPr>
          <a:xfrm rot="10200807">
            <a:off x="14344480" y="9685816"/>
            <a:ext cx="1625275" cy="0"/>
          </a:xfrm>
          <a:prstGeom prst="line">
            <a:avLst/>
          </a:prstGeom>
          <a:ln cap="rnd" w="9525">
            <a:solidFill>
              <a:srgbClr val="434343"/>
            </a:solidFill>
            <a:prstDash val="solid"/>
            <a:headEnd type="none" len="sm" w="sm"/>
            <a:tailEnd type="none" len="sm" w="sm"/>
          </a:ln>
        </p:spPr>
      </p:sp>
      <p:sp>
        <p:nvSpPr>
          <p:cNvPr name="AutoShape 85" id="85"/>
          <p:cNvSpPr/>
          <p:nvPr/>
        </p:nvSpPr>
        <p:spPr>
          <a:xfrm rot="4748294">
            <a:off x="15678821" y="8878680"/>
            <a:ext cx="887551" cy="0"/>
          </a:xfrm>
          <a:prstGeom prst="line">
            <a:avLst/>
          </a:prstGeom>
          <a:ln cap="rnd" w="9525">
            <a:solidFill>
              <a:srgbClr val="434343"/>
            </a:solidFill>
            <a:prstDash val="solid"/>
            <a:headEnd type="none" len="sm" w="sm"/>
            <a:tailEnd type="none" len="sm" w="sm"/>
          </a:ln>
        </p:spPr>
      </p:sp>
      <p:sp>
        <p:nvSpPr>
          <p:cNvPr name="AutoShape 86" id="86"/>
          <p:cNvSpPr/>
          <p:nvPr/>
        </p:nvSpPr>
        <p:spPr>
          <a:xfrm rot="1431553">
            <a:off x="16375706" y="9833446"/>
            <a:ext cx="1428092" cy="0"/>
          </a:xfrm>
          <a:prstGeom prst="line">
            <a:avLst/>
          </a:prstGeom>
          <a:ln cap="rnd" w="9525">
            <a:solidFill>
              <a:srgbClr val="434343"/>
            </a:solidFill>
            <a:prstDash val="solid"/>
            <a:headEnd type="none" len="sm" w="sm"/>
            <a:tailEnd type="none" len="sm" w="sm"/>
          </a:ln>
        </p:spPr>
      </p:sp>
      <p:grpSp>
        <p:nvGrpSpPr>
          <p:cNvPr name="Group 87" id="87"/>
          <p:cNvGrpSpPr/>
          <p:nvPr/>
        </p:nvGrpSpPr>
        <p:grpSpPr>
          <a:xfrm rot="-10800000">
            <a:off x="17564882" y="4617764"/>
            <a:ext cx="388800" cy="388800"/>
            <a:chOff x="0" y="0"/>
            <a:chExt cx="518400" cy="518400"/>
          </a:xfrm>
        </p:grpSpPr>
        <p:sp>
          <p:nvSpPr>
            <p:cNvPr name="Freeform 88" id="88"/>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89" id="89"/>
          <p:cNvSpPr/>
          <p:nvPr/>
        </p:nvSpPr>
        <p:spPr>
          <a:xfrm rot="8303327">
            <a:off x="16709604" y="5290652"/>
            <a:ext cx="1055080" cy="0"/>
          </a:xfrm>
          <a:prstGeom prst="line">
            <a:avLst/>
          </a:prstGeom>
          <a:ln cap="rnd" w="9525">
            <a:solidFill>
              <a:srgbClr val="434343"/>
            </a:solidFill>
            <a:prstDash val="solid"/>
            <a:headEnd type="none" len="sm" w="sm"/>
            <a:tailEnd type="none" len="sm" w="sm"/>
          </a:ln>
        </p:spPr>
      </p:sp>
      <p:sp>
        <p:nvSpPr>
          <p:cNvPr name="AutoShape 90" id="90"/>
          <p:cNvSpPr/>
          <p:nvPr/>
        </p:nvSpPr>
        <p:spPr>
          <a:xfrm rot="4076184">
            <a:off x="17231623" y="5913224"/>
            <a:ext cx="2100041" cy="0"/>
          </a:xfrm>
          <a:prstGeom prst="line">
            <a:avLst/>
          </a:prstGeom>
          <a:ln cap="rnd" w="9525">
            <a:solidFill>
              <a:srgbClr val="434343"/>
            </a:solidFill>
            <a:prstDash val="solid"/>
            <a:headEnd type="none" len="sm" w="sm"/>
            <a:tailEnd type="none" len="sm" w="sm"/>
          </a:ln>
        </p:spPr>
      </p:sp>
      <p:grpSp>
        <p:nvGrpSpPr>
          <p:cNvPr name="Group 91" id="91"/>
          <p:cNvGrpSpPr/>
          <p:nvPr/>
        </p:nvGrpSpPr>
        <p:grpSpPr>
          <a:xfrm rot="-10800000">
            <a:off x="17042732" y="6828414"/>
            <a:ext cx="388800" cy="388800"/>
            <a:chOff x="0" y="0"/>
            <a:chExt cx="518400" cy="518400"/>
          </a:xfrm>
        </p:grpSpPr>
        <p:sp>
          <p:nvSpPr>
            <p:cNvPr name="Freeform 92" id="92"/>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93" id="93"/>
          <p:cNvSpPr/>
          <p:nvPr/>
        </p:nvSpPr>
        <p:spPr>
          <a:xfrm rot="4007291">
            <a:off x="16395007" y="6424414"/>
            <a:ext cx="1024151" cy="0"/>
          </a:xfrm>
          <a:prstGeom prst="line">
            <a:avLst/>
          </a:prstGeom>
          <a:ln cap="rnd" w="9525">
            <a:solidFill>
              <a:srgbClr val="434343"/>
            </a:solidFill>
            <a:prstDash val="solid"/>
            <a:headEnd type="none" len="sm" w="sm"/>
            <a:tailEnd type="none" len="sm" w="sm"/>
          </a:ln>
        </p:spPr>
      </p:sp>
      <p:sp>
        <p:nvSpPr>
          <p:cNvPr name="AutoShape 94" id="94"/>
          <p:cNvSpPr/>
          <p:nvPr/>
        </p:nvSpPr>
        <p:spPr>
          <a:xfrm rot="7916481">
            <a:off x="15888751" y="7694874"/>
            <a:ext cx="1463037" cy="0"/>
          </a:xfrm>
          <a:prstGeom prst="line">
            <a:avLst/>
          </a:prstGeom>
          <a:ln cap="rnd" w="9525">
            <a:solidFill>
              <a:srgbClr val="434343"/>
            </a:solidFill>
            <a:prstDash val="solid"/>
            <a:headEnd type="none" len="sm" w="sm"/>
            <a:tailEnd type="none" len="sm" w="sm"/>
          </a:ln>
        </p:spPr>
      </p:sp>
      <p:sp>
        <p:nvSpPr>
          <p:cNvPr name="AutoShape 95" id="95"/>
          <p:cNvSpPr/>
          <p:nvPr/>
        </p:nvSpPr>
        <p:spPr>
          <a:xfrm rot="472166">
            <a:off x="17416606" y="7091814"/>
            <a:ext cx="1147052" cy="0"/>
          </a:xfrm>
          <a:prstGeom prst="line">
            <a:avLst/>
          </a:prstGeom>
          <a:ln cap="rnd" w="9525">
            <a:solidFill>
              <a:srgbClr val="434343"/>
            </a:solidFill>
            <a:prstDash val="solid"/>
            <a:headEnd type="none" len="sm" w="sm"/>
            <a:tailEnd type="none" len="sm" w="sm"/>
          </a:ln>
        </p:spPr>
      </p:sp>
      <p:sp>
        <p:nvSpPr>
          <p:cNvPr name="TextBox 96" id="96"/>
          <p:cNvSpPr txBox="true"/>
          <p:nvPr/>
        </p:nvSpPr>
        <p:spPr>
          <a:xfrm rot="0">
            <a:off x="7583325" y="2370565"/>
            <a:ext cx="3121350" cy="2495550"/>
          </a:xfrm>
          <a:prstGeom prst="rect">
            <a:avLst/>
          </a:prstGeom>
        </p:spPr>
        <p:txBody>
          <a:bodyPr anchor="t" rtlCol="false" tIns="0" lIns="0" bIns="0" rIns="0">
            <a:spAutoFit/>
          </a:bodyPr>
          <a:lstStyle/>
          <a:p>
            <a:pPr algn="ctr">
              <a:lnSpc>
                <a:spcPts val="19200"/>
              </a:lnSpc>
            </a:pPr>
            <a:r>
              <a:rPr lang="en-US" sz="16000">
                <a:solidFill>
                  <a:srgbClr val="1A1A1A"/>
                </a:solidFill>
                <a:latin typeface="Arimo Bold"/>
              </a:rPr>
              <a:t>03</a:t>
            </a:r>
          </a:p>
        </p:txBody>
      </p:sp>
      <p:sp>
        <p:nvSpPr>
          <p:cNvPr name="Freeform 97" id="97"/>
          <p:cNvSpPr/>
          <p:nvPr/>
        </p:nvSpPr>
        <p:spPr>
          <a:xfrm flipH="false" flipV="false" rot="0">
            <a:off x="15117884" y="1310472"/>
            <a:ext cx="665108" cy="1038196"/>
          </a:xfrm>
          <a:custGeom>
            <a:avLst/>
            <a:gdLst/>
            <a:ahLst/>
            <a:cxnLst/>
            <a:rect r="r" b="b" t="t" l="l"/>
            <a:pathLst>
              <a:path h="1038196" w="665108">
                <a:moveTo>
                  <a:pt x="0" y="0"/>
                </a:moveTo>
                <a:lnTo>
                  <a:pt x="665109" y="0"/>
                </a:lnTo>
                <a:lnTo>
                  <a:pt x="665109" y="1038196"/>
                </a:lnTo>
                <a:lnTo>
                  <a:pt x="0" y="10381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8" id="98"/>
          <p:cNvSpPr/>
          <p:nvPr/>
        </p:nvSpPr>
        <p:spPr>
          <a:xfrm flipH="false" flipV="false" rot="0">
            <a:off x="1940450" y="75945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9" id="99"/>
          <p:cNvSpPr txBox="true"/>
          <p:nvPr/>
        </p:nvSpPr>
        <p:spPr>
          <a:xfrm rot="0">
            <a:off x="4107183" y="5535172"/>
            <a:ext cx="10073635" cy="849633"/>
          </a:xfrm>
          <a:prstGeom prst="rect">
            <a:avLst/>
          </a:prstGeom>
        </p:spPr>
        <p:txBody>
          <a:bodyPr anchor="t" rtlCol="false" tIns="0" lIns="0" bIns="0" rIns="0">
            <a:spAutoFit/>
          </a:bodyPr>
          <a:lstStyle/>
          <a:p>
            <a:pPr algn="ctr">
              <a:lnSpc>
                <a:spcPts val="6784"/>
              </a:lnSpc>
            </a:pPr>
            <a:r>
              <a:rPr lang="en-US" sz="4916">
                <a:solidFill>
                  <a:srgbClr val="1A1A1A"/>
                </a:solidFill>
                <a:latin typeface="Arimo Bold"/>
              </a:rPr>
              <a:t>Model Analysis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EFDFA"/>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36651" y="173917"/>
          <a:ext cx="17763006" cy="9667875"/>
        </p:xfrm>
        <a:graphic>
          <a:graphicData uri="http://schemas.openxmlformats.org/drawingml/2006/table">
            <a:tbl>
              <a:tblPr/>
              <a:tblGrid>
                <a:gridCol w="3552601"/>
                <a:gridCol w="3552601"/>
                <a:gridCol w="3552601"/>
                <a:gridCol w="3552601"/>
                <a:gridCol w="3552601"/>
              </a:tblGrid>
              <a:tr h="371841">
                <a:tc>
                  <a:txBody>
                    <a:bodyPr anchor="t" rtlCol="false"/>
                    <a:lstStyle/>
                    <a:p>
                      <a:pPr algn="ctr">
                        <a:lnSpc>
                          <a:spcPts val="959"/>
                        </a:lnSpc>
                        <a:defRPr/>
                      </a:pPr>
                      <a:r>
                        <a:rPr lang="en-US" sz="1499">
                          <a:solidFill>
                            <a:srgbClr val="000000"/>
                          </a:solidFill>
                          <a:latin typeface="Arimo Bold"/>
                        </a:rPr>
                        <a:t>Variable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Bold"/>
                        </a:rPr>
                        <a:t>Estimate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Bold"/>
                        </a:rPr>
                        <a:t>Std. Error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Bold"/>
                        </a:rPr>
                        <a:t>t-value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Bold"/>
                        </a:rPr>
                        <a:t>P-value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(Intercept)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1009.5562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1.6959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595.291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log_degree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25.40401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1.59915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15.886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log_betweenness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12.72942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1.46346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8.698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gendermale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-6.3593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1.21307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-5.242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1.59E-07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raceblack</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11.23396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3.85076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2.917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0.00353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raceHispanic</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1.13986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4.26892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0.267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0.789459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raceother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134.31215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13.94044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9.635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-12.72897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1.32165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-9.631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tenure_days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-8.35162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1.34475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-6.211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5.28E-10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tc1700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22.9081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1.42356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16.092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tc2100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169.04821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1.71483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98.58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tc2400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95.73142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1.98808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48.153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log_degree:gendermale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-4.96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1.33244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-3.722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0.000197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log_betweenness:gendermale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2.73935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1.34479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2.037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0.041649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gendermale:tenure_days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-0.06023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1.27766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-0.047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0.962404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log_degree:raceblack</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-11.77472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4.62745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-2.545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0.010942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log_degree:raceHispanic</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-25.95658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4.21688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-6.155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7.49E-10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log_degree:raceother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-90.99896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14.55167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-6.254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4.02E-10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log_degree:racewhite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-10.70987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1.42758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-7.502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6.29E-14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log_betweenness:raceblack</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2.14462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5.66081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0.379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0.704796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log_betweenness:raceHispanic</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21.44965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4.89239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4.384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1.16E-05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log_betweenness:racewhite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-12.05342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1.25049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-9.639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raceblack:tenure_days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-42.02431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5.17635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-8.119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4.73E-16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raceHispanic:tenure_days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1.16061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5.0203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0.231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0.817173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71841">
                <a:tc>
                  <a:txBody>
                    <a:bodyPr anchor="t" rtlCol="false"/>
                    <a:lstStyle/>
                    <a:p>
                      <a:pPr algn="ctr">
                        <a:lnSpc>
                          <a:spcPts val="959"/>
                        </a:lnSpc>
                        <a:defRPr/>
                      </a:pPr>
                      <a:r>
                        <a:rPr lang="en-US" sz="1499">
                          <a:solidFill>
                            <a:srgbClr val="000000"/>
                          </a:solidFill>
                          <a:latin typeface="Arimo"/>
                        </a:rPr>
                        <a:t>racewhite:tenure_days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-14.46995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1.21934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-11.867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959"/>
                        </a:lnSpc>
                        <a:defRPr/>
                      </a:pPr>
                      <a:r>
                        <a:rPr lang="en-US" sz="1499">
                          <a:solidFill>
                            <a:srgbClr val="000000"/>
                          </a:solidFill>
                          <a:latin typeface="Arimo"/>
                        </a:rPr>
                        <a:t>&lt;2e-16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6904585" y="9803692"/>
            <a:ext cx="3204324" cy="335236"/>
          </a:xfrm>
          <a:prstGeom prst="rect">
            <a:avLst/>
          </a:prstGeom>
        </p:spPr>
        <p:txBody>
          <a:bodyPr anchor="t" rtlCol="false" tIns="0" lIns="0" bIns="0" rIns="0">
            <a:spAutoFit/>
          </a:bodyPr>
          <a:lstStyle/>
          <a:p>
            <a:pPr algn="ctr">
              <a:lnSpc>
                <a:spcPts val="2760"/>
              </a:lnSpc>
              <a:spcBef>
                <a:spcPct val="0"/>
              </a:spcBef>
            </a:pPr>
            <a:r>
              <a:rPr lang="en-US" sz="2000">
                <a:solidFill>
                  <a:srgbClr val="000000"/>
                </a:solidFill>
                <a:latin typeface="Arimo Bold"/>
              </a:rPr>
              <a:t>Linear Regression Results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EFDFA"/>
        </a:solidFill>
      </p:bgPr>
    </p:bg>
    <p:spTree>
      <p:nvGrpSpPr>
        <p:cNvPr id="1" name=""/>
        <p:cNvGrpSpPr/>
        <p:nvPr/>
      </p:nvGrpSpPr>
      <p:grpSpPr>
        <a:xfrm>
          <a:off x="0" y="0"/>
          <a:ext cx="0" cy="0"/>
          <a:chOff x="0" y="0"/>
          <a:chExt cx="0" cy="0"/>
        </a:xfrm>
      </p:grpSpPr>
      <p:sp>
        <p:nvSpPr>
          <p:cNvPr name="TextBox 2" id="2"/>
          <p:cNvSpPr txBox="true"/>
          <p:nvPr/>
        </p:nvSpPr>
        <p:spPr>
          <a:xfrm rot="0">
            <a:off x="5580607" y="234646"/>
            <a:ext cx="6021107" cy="490601"/>
          </a:xfrm>
          <a:prstGeom prst="rect">
            <a:avLst/>
          </a:prstGeom>
        </p:spPr>
        <p:txBody>
          <a:bodyPr anchor="t" rtlCol="false" tIns="0" lIns="0" bIns="0" rIns="0">
            <a:spAutoFit/>
          </a:bodyPr>
          <a:lstStyle/>
          <a:p>
            <a:pPr algn="ctr">
              <a:lnSpc>
                <a:spcPts val="4069"/>
              </a:lnSpc>
            </a:pPr>
            <a:r>
              <a:rPr lang="en-US" sz="2906">
                <a:solidFill>
                  <a:srgbClr val="000000"/>
                </a:solidFill>
                <a:latin typeface="Canva Sans Bold"/>
              </a:rPr>
              <a:t>Linear Regression Analysis Result</a:t>
            </a:r>
          </a:p>
        </p:txBody>
      </p:sp>
      <p:sp>
        <p:nvSpPr>
          <p:cNvPr name="TextBox 3" id="3"/>
          <p:cNvSpPr txBox="true"/>
          <p:nvPr/>
        </p:nvSpPr>
        <p:spPr>
          <a:xfrm rot="0">
            <a:off x="482483" y="668096"/>
            <a:ext cx="17414069" cy="9397038"/>
          </a:xfrm>
          <a:prstGeom prst="rect">
            <a:avLst/>
          </a:prstGeom>
        </p:spPr>
        <p:txBody>
          <a:bodyPr anchor="t" rtlCol="false" tIns="0" lIns="0" bIns="0" rIns="0">
            <a:spAutoFit/>
          </a:bodyPr>
          <a:lstStyle/>
          <a:p>
            <a:pPr>
              <a:lnSpc>
                <a:spcPts val="3587"/>
              </a:lnSpc>
            </a:pPr>
            <a:r>
              <a:rPr lang="en-US" sz="2599">
                <a:solidFill>
                  <a:srgbClr val="000000"/>
                </a:solidFill>
                <a:latin typeface="Arimo Bold"/>
              </a:rPr>
              <a:t>Data Preprocessing</a:t>
            </a:r>
            <a:r>
              <a:rPr lang="en-US" sz="2599">
                <a:solidFill>
                  <a:srgbClr val="000000"/>
                </a:solidFill>
                <a:latin typeface="Arimo"/>
              </a:rPr>
              <a:t>: Logarithmic transformation to normalizes distributions, while standardization of numerical variables ensures equitable contribution and comparability across the model</a:t>
            </a:r>
          </a:p>
          <a:p>
            <a:pPr>
              <a:lnSpc>
                <a:spcPts val="3587"/>
              </a:lnSpc>
              <a:spcBef>
                <a:spcPct val="0"/>
              </a:spcBef>
            </a:pPr>
            <a:r>
              <a:rPr lang="en-US" sz="2599">
                <a:solidFill>
                  <a:srgbClr val="000000"/>
                </a:solidFill>
                <a:latin typeface="Arimo Bold"/>
              </a:rPr>
              <a:t>Key Variables and Their Impact on Patent Processing Time</a:t>
            </a:r>
          </a:p>
          <a:p>
            <a:pPr marL="561332" indent="-280666" lvl="1">
              <a:lnSpc>
                <a:spcPts val="3587"/>
              </a:lnSpc>
              <a:buFont typeface="Arial"/>
              <a:buChar char="•"/>
            </a:pPr>
            <a:r>
              <a:rPr lang="en-US" sz="2599">
                <a:solidFill>
                  <a:srgbClr val="000000"/>
                </a:solidFill>
                <a:latin typeface="Arimo"/>
              </a:rPr>
              <a:t>Baseline Processing Time (Intercept): High baseline time, significant when other variables are zero.</a:t>
            </a:r>
          </a:p>
          <a:p>
            <a:pPr>
              <a:lnSpc>
                <a:spcPts val="3587"/>
              </a:lnSpc>
              <a:spcBef>
                <a:spcPct val="0"/>
              </a:spcBef>
            </a:pPr>
            <a:r>
              <a:rPr lang="en-US" sz="2599">
                <a:solidFill>
                  <a:srgbClr val="000000"/>
                </a:solidFill>
                <a:latin typeface="Arimo Bold"/>
              </a:rPr>
              <a:t>Examiner Network Connectivity:</a:t>
            </a:r>
          </a:p>
          <a:p>
            <a:pPr marL="561332" indent="-280666" lvl="1">
              <a:lnSpc>
                <a:spcPts val="3587"/>
              </a:lnSpc>
              <a:buFont typeface="Arial"/>
              <a:buChar char="•"/>
            </a:pPr>
            <a:r>
              <a:rPr lang="en-US" sz="2599">
                <a:solidFill>
                  <a:srgbClr val="000000"/>
                </a:solidFill>
                <a:latin typeface="Arimo"/>
              </a:rPr>
              <a:t>log_degree: Positive coefficient; higher connectivity increases processing time.</a:t>
            </a:r>
          </a:p>
          <a:p>
            <a:pPr marL="561332" indent="-280666" lvl="1">
              <a:lnSpc>
                <a:spcPts val="3587"/>
              </a:lnSpc>
              <a:buFont typeface="Arial"/>
              <a:buChar char="•"/>
            </a:pPr>
            <a:r>
              <a:rPr lang="en-US" sz="2599">
                <a:solidFill>
                  <a:srgbClr val="000000"/>
                </a:solidFill>
                <a:latin typeface="Arimo"/>
              </a:rPr>
              <a:t>log_betweenness: Positive coefficient; key communicators face longer times.</a:t>
            </a:r>
          </a:p>
          <a:p>
            <a:pPr>
              <a:lnSpc>
                <a:spcPts val="3587"/>
              </a:lnSpc>
              <a:spcBef>
                <a:spcPct val="0"/>
              </a:spcBef>
            </a:pPr>
            <a:r>
              <a:rPr lang="en-US" sz="2599">
                <a:solidFill>
                  <a:srgbClr val="000000"/>
                </a:solidFill>
                <a:latin typeface="Arimo Bold"/>
              </a:rPr>
              <a:t>Demographic Factors:</a:t>
            </a:r>
          </a:p>
          <a:p>
            <a:pPr marL="561332" indent="-280666" lvl="1">
              <a:lnSpc>
                <a:spcPts val="3587"/>
              </a:lnSpc>
              <a:buFont typeface="Arial"/>
              <a:buChar char="•"/>
            </a:pPr>
            <a:r>
              <a:rPr lang="en-US" sz="2599">
                <a:solidFill>
                  <a:srgbClr val="000000"/>
                </a:solidFill>
                <a:latin typeface="Arimo"/>
              </a:rPr>
              <a:t>gendermale: Negative coefficient; male examiners have slightly shorter processing times than female.</a:t>
            </a:r>
          </a:p>
          <a:p>
            <a:pPr marL="561332" indent="-280666" lvl="1">
              <a:lnSpc>
                <a:spcPts val="3587"/>
              </a:lnSpc>
              <a:buFont typeface="Arial"/>
              <a:buChar char="•"/>
            </a:pPr>
            <a:r>
              <a:rPr lang="en-US" sz="2599">
                <a:solidFill>
                  <a:srgbClr val="000000"/>
                </a:solidFill>
                <a:latin typeface="Arimo"/>
              </a:rPr>
              <a:t>raceblack: Positive coefficient; associated with slightly longer processing times vs Asian baseline.</a:t>
            </a:r>
          </a:p>
          <a:p>
            <a:pPr marL="561332" indent="-280666" lvl="1">
              <a:lnSpc>
                <a:spcPts val="3587"/>
              </a:lnSpc>
              <a:buFont typeface="Arial"/>
              <a:buChar char="•"/>
            </a:pPr>
            <a:r>
              <a:rPr lang="en-US" sz="2599">
                <a:solidFill>
                  <a:srgbClr val="000000"/>
                </a:solidFill>
                <a:latin typeface="Arimo"/>
              </a:rPr>
              <a:t>raceHispanic: Positive but not significant; unclear impact on processing time.</a:t>
            </a:r>
          </a:p>
          <a:p>
            <a:pPr marL="561332" indent="-280666" lvl="1">
              <a:lnSpc>
                <a:spcPts val="3587"/>
              </a:lnSpc>
              <a:buFont typeface="Arial"/>
              <a:buChar char="•"/>
            </a:pPr>
            <a:r>
              <a:rPr lang="en-US" sz="2599">
                <a:solidFill>
                  <a:srgbClr val="000000"/>
                </a:solidFill>
                <a:latin typeface="Arimo"/>
              </a:rPr>
              <a:t>racewhite: Negative coefficient; slightly shorter processing times vs Asian baseline.</a:t>
            </a:r>
          </a:p>
          <a:p>
            <a:pPr>
              <a:lnSpc>
                <a:spcPts val="3587"/>
              </a:lnSpc>
              <a:spcBef>
                <a:spcPct val="0"/>
              </a:spcBef>
            </a:pPr>
            <a:r>
              <a:rPr lang="en-US" sz="2599">
                <a:solidFill>
                  <a:srgbClr val="000000"/>
                </a:solidFill>
                <a:latin typeface="Arimo Bold"/>
              </a:rPr>
              <a:t>Examiner Experience:</a:t>
            </a:r>
          </a:p>
          <a:p>
            <a:pPr marL="561332" indent="-280666" lvl="1">
              <a:lnSpc>
                <a:spcPts val="3587"/>
              </a:lnSpc>
              <a:buFont typeface="Arial"/>
              <a:buChar char="•"/>
            </a:pPr>
            <a:r>
              <a:rPr lang="en-US" sz="2599">
                <a:solidFill>
                  <a:srgbClr val="000000"/>
                </a:solidFill>
                <a:latin typeface="Arimo"/>
              </a:rPr>
              <a:t>tenure_days: Negative coefficient; more experience leads to faster processing time.</a:t>
            </a:r>
          </a:p>
          <a:p>
            <a:pPr>
              <a:lnSpc>
                <a:spcPts val="3587"/>
              </a:lnSpc>
              <a:spcBef>
                <a:spcPct val="0"/>
              </a:spcBef>
            </a:pPr>
            <a:r>
              <a:rPr lang="en-US" sz="2599">
                <a:solidFill>
                  <a:srgbClr val="000000"/>
                </a:solidFill>
                <a:latin typeface="Arimo Bold"/>
              </a:rPr>
              <a:t>Technology Center Impact</a:t>
            </a:r>
          </a:p>
          <a:p>
            <a:pPr marL="561332" indent="-280666" lvl="1">
              <a:lnSpc>
                <a:spcPts val="3587"/>
              </a:lnSpc>
              <a:buFont typeface="Arial"/>
              <a:buChar char="•"/>
            </a:pPr>
            <a:r>
              <a:rPr lang="en-US" sz="2599">
                <a:solidFill>
                  <a:srgbClr val="000000"/>
                </a:solidFill>
                <a:latin typeface="Arimo"/>
              </a:rPr>
              <a:t>tc1700, tc2100, tc2400: All positive coefficients; notably higher in tc2100, indicating longer processing times in these technology centers.</a:t>
            </a:r>
          </a:p>
          <a:p>
            <a:pPr>
              <a:lnSpc>
                <a:spcPts val="3587"/>
              </a:lnSpc>
              <a:spcBef>
                <a:spcPct val="0"/>
              </a:spcBef>
            </a:pPr>
            <a:r>
              <a:rPr lang="en-US" sz="2599">
                <a:solidFill>
                  <a:srgbClr val="000000"/>
                </a:solidFill>
                <a:latin typeface="Arimo Bold"/>
              </a:rPr>
              <a:t>Interaction Effects</a:t>
            </a:r>
          </a:p>
          <a:p>
            <a:pPr marL="561332" indent="-280666" lvl="1">
              <a:lnSpc>
                <a:spcPts val="3587"/>
              </a:lnSpc>
              <a:buFont typeface="Arial"/>
              <a:buChar char="•"/>
            </a:pPr>
            <a:r>
              <a:rPr lang="en-US" sz="2599">
                <a:solidFill>
                  <a:srgbClr val="000000"/>
                </a:solidFill>
                <a:latin typeface="Arimo"/>
              </a:rPr>
              <a:t>log_degree:gendermale: Negative; slight reduced impact of connectivity for male examiners than female.</a:t>
            </a:r>
          </a:p>
          <a:p>
            <a:pPr marL="561332" indent="-280666" lvl="1">
              <a:lnSpc>
                <a:spcPts val="3587"/>
              </a:lnSpc>
              <a:buFont typeface="Arial"/>
              <a:buChar char="•"/>
            </a:pPr>
            <a:r>
              <a:rPr lang="en-US" sz="2599">
                <a:solidFill>
                  <a:srgbClr val="000000"/>
                </a:solidFill>
                <a:latin typeface="Arimo"/>
              </a:rPr>
              <a:t>log_betweenness:gendermale: Slight positive increase in processing times for males with high betweenness.</a:t>
            </a:r>
          </a:p>
          <a:p>
            <a:pPr marL="561332" indent="-280666" lvl="1">
              <a:lnSpc>
                <a:spcPts val="3587"/>
              </a:lnSpc>
              <a:buFont typeface="Arial"/>
              <a:buChar char="•"/>
            </a:pPr>
            <a:r>
              <a:rPr lang="en-US" sz="2599">
                <a:solidFill>
                  <a:srgbClr val="000000"/>
                </a:solidFill>
                <a:latin typeface="Arimo"/>
              </a:rPr>
              <a:t>gendermale:tenure_days: Not significant; tenure impact consistent across genders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EFDFA"/>
        </a:solidFill>
      </p:bgPr>
    </p:bg>
    <p:spTree>
      <p:nvGrpSpPr>
        <p:cNvPr id="1" name=""/>
        <p:cNvGrpSpPr/>
        <p:nvPr/>
      </p:nvGrpSpPr>
      <p:grpSpPr>
        <a:xfrm>
          <a:off x="0" y="0"/>
          <a:ext cx="0" cy="0"/>
          <a:chOff x="0" y="0"/>
          <a:chExt cx="0" cy="0"/>
        </a:xfrm>
      </p:grpSpPr>
      <p:sp>
        <p:nvSpPr>
          <p:cNvPr name="TextBox 2" id="2"/>
          <p:cNvSpPr txBox="true"/>
          <p:nvPr/>
        </p:nvSpPr>
        <p:spPr>
          <a:xfrm rot="0">
            <a:off x="5580607" y="538099"/>
            <a:ext cx="6021107" cy="490601"/>
          </a:xfrm>
          <a:prstGeom prst="rect">
            <a:avLst/>
          </a:prstGeom>
        </p:spPr>
        <p:txBody>
          <a:bodyPr anchor="t" rtlCol="false" tIns="0" lIns="0" bIns="0" rIns="0">
            <a:spAutoFit/>
          </a:bodyPr>
          <a:lstStyle/>
          <a:p>
            <a:pPr algn="ctr">
              <a:lnSpc>
                <a:spcPts val="4069"/>
              </a:lnSpc>
            </a:pPr>
            <a:r>
              <a:rPr lang="en-US" sz="2906">
                <a:solidFill>
                  <a:srgbClr val="000000"/>
                </a:solidFill>
                <a:latin typeface="Canva Sans Bold"/>
              </a:rPr>
              <a:t>Linear Regression Analysis Result</a:t>
            </a:r>
          </a:p>
        </p:txBody>
      </p:sp>
      <p:sp>
        <p:nvSpPr>
          <p:cNvPr name="TextBox 3" id="3"/>
          <p:cNvSpPr txBox="true"/>
          <p:nvPr/>
        </p:nvSpPr>
        <p:spPr>
          <a:xfrm rot="0">
            <a:off x="1028700" y="1055445"/>
            <a:ext cx="16230600" cy="9231555"/>
          </a:xfrm>
          <a:prstGeom prst="rect">
            <a:avLst/>
          </a:prstGeom>
        </p:spPr>
        <p:txBody>
          <a:bodyPr anchor="t" rtlCol="false" tIns="0" lIns="0" bIns="0" rIns="0">
            <a:spAutoFit/>
          </a:bodyPr>
          <a:lstStyle/>
          <a:p>
            <a:pPr>
              <a:lnSpc>
                <a:spcPts val="3863"/>
              </a:lnSpc>
              <a:spcBef>
                <a:spcPct val="0"/>
              </a:spcBef>
            </a:pPr>
            <a:r>
              <a:rPr lang="en-US" sz="2799">
                <a:solidFill>
                  <a:srgbClr val="000000"/>
                </a:solidFill>
                <a:latin typeface="Arimo Bold"/>
              </a:rPr>
              <a:t>R</a:t>
            </a:r>
            <a:r>
              <a:rPr lang="en-US" sz="2799">
                <a:solidFill>
                  <a:srgbClr val="000000"/>
                </a:solidFill>
                <a:latin typeface="Arimo Bold"/>
              </a:rPr>
              <a:t>acial and Connectivity Interactions</a:t>
            </a:r>
          </a:p>
          <a:p>
            <a:pPr marL="604511" indent="-302256" lvl="1">
              <a:lnSpc>
                <a:spcPts val="3863"/>
              </a:lnSpc>
              <a:buFont typeface="Arial"/>
              <a:buChar char="•"/>
            </a:pPr>
            <a:r>
              <a:rPr lang="en-US" sz="2799">
                <a:solidFill>
                  <a:srgbClr val="000000"/>
                </a:solidFill>
                <a:latin typeface="Arimo"/>
              </a:rPr>
              <a:t>log_degree and race inter</a:t>
            </a:r>
            <a:r>
              <a:rPr lang="en-US" sz="2799">
                <a:solidFill>
                  <a:srgbClr val="000000"/>
                </a:solidFill>
                <a:latin typeface="Arimo"/>
              </a:rPr>
              <a:t>actions:</a:t>
            </a:r>
          </a:p>
          <a:p>
            <a:pPr marL="1209023" indent="-403008" lvl="2">
              <a:lnSpc>
                <a:spcPts val="3863"/>
              </a:lnSpc>
              <a:buFont typeface="Arial"/>
              <a:buChar char="⚬"/>
            </a:pPr>
            <a:r>
              <a:rPr lang="en-US" sz="2799">
                <a:solidFill>
                  <a:srgbClr val="000000"/>
                </a:solidFill>
                <a:latin typeface="Arimo"/>
              </a:rPr>
              <a:t>log_degree:raceblack, raceHispanic, raceother, race</a:t>
            </a:r>
            <a:r>
              <a:rPr lang="en-US" sz="2799">
                <a:solidFill>
                  <a:srgbClr val="000000"/>
                </a:solidFill>
                <a:latin typeface="Arimo"/>
              </a:rPr>
              <a:t>whit</a:t>
            </a:r>
            <a:r>
              <a:rPr lang="en-US" sz="2799">
                <a:solidFill>
                  <a:srgbClr val="000000"/>
                </a:solidFill>
                <a:latin typeface="Arimo"/>
              </a:rPr>
              <a:t>e:  These terms all have negative coefficients, suggesting  while increased network connectivity generally leads to longer patent processing times, its impact is mitigated for examiners of these racial groups compared to the baseline (Asian)</a:t>
            </a:r>
          </a:p>
          <a:p>
            <a:pPr marL="604511" indent="-302256" lvl="1">
              <a:lnSpc>
                <a:spcPts val="3863"/>
              </a:lnSpc>
              <a:spcBef>
                <a:spcPct val="0"/>
              </a:spcBef>
              <a:buFont typeface="Arial"/>
              <a:buChar char="•"/>
            </a:pPr>
            <a:r>
              <a:rPr lang="en-US" sz="2799">
                <a:solidFill>
                  <a:srgbClr val="000000"/>
                </a:solidFill>
                <a:latin typeface="Arimo"/>
              </a:rPr>
              <a:t>log_betweenness and race inte</a:t>
            </a:r>
            <a:r>
              <a:rPr lang="en-US" sz="2799">
                <a:solidFill>
                  <a:srgbClr val="000000"/>
                </a:solidFill>
                <a:latin typeface="Arimo"/>
              </a:rPr>
              <a:t>ractions:</a:t>
            </a:r>
          </a:p>
          <a:p>
            <a:pPr marL="1209023" indent="-403008" lvl="2">
              <a:lnSpc>
                <a:spcPts val="3863"/>
              </a:lnSpc>
              <a:buFont typeface="Arial"/>
              <a:buChar char="⚬"/>
            </a:pPr>
            <a:r>
              <a:rPr lang="en-US" sz="2799">
                <a:solidFill>
                  <a:srgbClr val="000000"/>
                </a:solidFill>
                <a:latin typeface="Arimo"/>
              </a:rPr>
              <a:t>Si</a:t>
            </a:r>
            <a:r>
              <a:rPr lang="en-US" sz="2799">
                <a:solidFill>
                  <a:srgbClr val="000000"/>
                </a:solidFill>
                <a:latin typeface="Arimo"/>
              </a:rPr>
              <a:t>gnificant increase in processing times for raceHispanic and slight for raceBlack; opposite trend for racewhite compared to Asian.</a:t>
            </a:r>
          </a:p>
          <a:p>
            <a:pPr>
              <a:lnSpc>
                <a:spcPts val="3863"/>
              </a:lnSpc>
            </a:pPr>
            <a:r>
              <a:rPr lang="en-US" sz="2799">
                <a:solidFill>
                  <a:srgbClr val="000000"/>
                </a:solidFill>
                <a:latin typeface="Arimo Bold"/>
              </a:rPr>
              <a:t>Tenure and Race Interaction</a:t>
            </a:r>
          </a:p>
          <a:p>
            <a:pPr marL="604511" indent="-302256" lvl="1">
              <a:lnSpc>
                <a:spcPts val="3863"/>
              </a:lnSpc>
              <a:buFont typeface="Arial"/>
              <a:buChar char="•"/>
            </a:pPr>
            <a:r>
              <a:rPr lang="en-US" sz="2799">
                <a:solidFill>
                  <a:srgbClr val="000000"/>
                </a:solidFill>
                <a:latin typeface="Arimo"/>
              </a:rPr>
              <a:t>raceblack:tenure_days, raceHispanic:tenure_days, racewhite:tenure_days:</a:t>
            </a:r>
          </a:p>
          <a:p>
            <a:pPr marL="1209023" indent="-403008" lvl="2">
              <a:lnSpc>
                <a:spcPts val="3863"/>
              </a:lnSpc>
              <a:buFont typeface="Arial"/>
              <a:buChar char="⚬"/>
            </a:pPr>
            <a:r>
              <a:rPr lang="en-US" sz="2799">
                <a:solidFill>
                  <a:srgbClr val="000000"/>
                </a:solidFill>
                <a:latin typeface="Arimo"/>
              </a:rPr>
              <a:t>raceblack and racewhite: Negative coefficients; tenure significantly</a:t>
            </a:r>
            <a:r>
              <a:rPr lang="en-US" sz="2799">
                <a:solidFill>
                  <a:srgbClr val="000000"/>
                </a:solidFill>
                <a:latin typeface="Arimo"/>
              </a:rPr>
              <a:t> red</a:t>
            </a:r>
            <a:r>
              <a:rPr lang="en-US" sz="2799">
                <a:solidFill>
                  <a:srgbClr val="000000"/>
                </a:solidFill>
                <a:latin typeface="Arimo"/>
              </a:rPr>
              <a:t>uces processing time, more pronounced for white examiners.</a:t>
            </a:r>
          </a:p>
          <a:p>
            <a:pPr marL="1209023" indent="-403008" lvl="2">
              <a:lnSpc>
                <a:spcPts val="3863"/>
              </a:lnSpc>
              <a:buFont typeface="Arial"/>
              <a:buChar char="⚬"/>
            </a:pPr>
            <a:r>
              <a:rPr lang="en-US" sz="2799">
                <a:solidFill>
                  <a:srgbClr val="000000"/>
                </a:solidFill>
                <a:latin typeface="Arimo"/>
              </a:rPr>
              <a:t>ra</a:t>
            </a:r>
            <a:r>
              <a:rPr lang="en-US" sz="2799">
                <a:solidFill>
                  <a:srgbClr val="000000"/>
                </a:solidFill>
                <a:latin typeface="Arimo"/>
              </a:rPr>
              <a:t>ceHispanic</a:t>
            </a:r>
            <a:r>
              <a:rPr lang="en-US" sz="2799">
                <a:solidFill>
                  <a:srgbClr val="000000"/>
                </a:solidFill>
                <a:latin typeface="Arimo"/>
              </a:rPr>
              <a:t>: slightly postive coefficient but statistically insignidicant</a:t>
            </a:r>
          </a:p>
          <a:p>
            <a:pPr>
              <a:lnSpc>
                <a:spcPts val="3863"/>
              </a:lnSpc>
            </a:pPr>
            <a:r>
              <a:rPr lang="en-US" sz="2799">
                <a:solidFill>
                  <a:srgbClr val="000000"/>
                </a:solidFill>
                <a:latin typeface="Arimo Bold"/>
              </a:rPr>
              <a:t>Statistically Insignificant Variables</a:t>
            </a:r>
          </a:p>
          <a:p>
            <a:pPr marL="604511" indent="-302256" lvl="1">
              <a:lnSpc>
                <a:spcPts val="3863"/>
              </a:lnSpc>
              <a:buFont typeface="Arial"/>
              <a:buChar char="•"/>
            </a:pPr>
            <a:r>
              <a:rPr lang="en-US" sz="2799">
                <a:solidFill>
                  <a:srgbClr val="000000"/>
                </a:solidFill>
                <a:latin typeface="Arimo"/>
              </a:rPr>
              <a:t>Variables: </a:t>
            </a:r>
            <a:r>
              <a:rPr lang="en-US" sz="2799">
                <a:solidFill>
                  <a:srgbClr val="000000"/>
                </a:solidFill>
                <a:latin typeface="Arimo"/>
              </a:rPr>
              <a:t>raceHispanic, </a:t>
            </a:r>
            <a:r>
              <a:rPr lang="en-US" sz="2799">
                <a:solidFill>
                  <a:srgbClr val="000000"/>
                </a:solidFill>
                <a:latin typeface="Arimo"/>
              </a:rPr>
              <a:t>gendermale:tenure_days, log_betweenness:raceblack, raceHispanic:tenure_days.</a:t>
            </a:r>
          </a:p>
          <a:p>
            <a:pPr marL="1209023" indent="-403008" lvl="2">
              <a:lnSpc>
                <a:spcPts val="3863"/>
              </a:lnSpc>
              <a:buFont typeface="Arial"/>
              <a:buChar char="⚬"/>
            </a:pPr>
            <a:r>
              <a:rPr lang="en-US" sz="2799">
                <a:solidFill>
                  <a:srgbClr val="000000"/>
                </a:solidFill>
                <a:latin typeface="Arimo"/>
              </a:rPr>
              <a:t>High p-values; changes in these variables do not significantly affect processing times</a:t>
            </a:r>
          </a:p>
          <a:p>
            <a:pPr>
              <a:lnSpc>
                <a:spcPts val="3863"/>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sp>
        <p:nvSpPr>
          <p:cNvPr name="Freeform 2" id="2"/>
          <p:cNvSpPr/>
          <p:nvPr/>
        </p:nvSpPr>
        <p:spPr>
          <a:xfrm flipH="false" flipV="false" rot="0">
            <a:off x="9462200" y="1375902"/>
            <a:ext cx="8825800" cy="5471712"/>
          </a:xfrm>
          <a:custGeom>
            <a:avLst/>
            <a:gdLst/>
            <a:ahLst/>
            <a:cxnLst/>
            <a:rect r="r" b="b" t="t" l="l"/>
            <a:pathLst>
              <a:path h="5471712" w="8825800">
                <a:moveTo>
                  <a:pt x="0" y="0"/>
                </a:moveTo>
                <a:lnTo>
                  <a:pt x="8825800" y="0"/>
                </a:lnTo>
                <a:lnTo>
                  <a:pt x="8825800" y="5471711"/>
                </a:lnTo>
                <a:lnTo>
                  <a:pt x="0" y="5471711"/>
                </a:lnTo>
                <a:lnTo>
                  <a:pt x="0" y="0"/>
                </a:lnTo>
                <a:close/>
              </a:path>
            </a:pathLst>
          </a:custGeom>
          <a:blipFill>
            <a:blip r:embed="rId2"/>
            <a:stretch>
              <a:fillRect l="0" t="0" r="0" b="0"/>
            </a:stretch>
          </a:blipFill>
        </p:spPr>
      </p:sp>
      <p:sp>
        <p:nvSpPr>
          <p:cNvPr name="TextBox 3" id="3"/>
          <p:cNvSpPr txBox="true"/>
          <p:nvPr/>
        </p:nvSpPr>
        <p:spPr>
          <a:xfrm rot="0">
            <a:off x="4459512" y="113002"/>
            <a:ext cx="8579996" cy="689588"/>
          </a:xfrm>
          <a:prstGeom prst="rect">
            <a:avLst/>
          </a:prstGeom>
        </p:spPr>
        <p:txBody>
          <a:bodyPr anchor="t" rtlCol="false" tIns="0" lIns="0" bIns="0" rIns="0">
            <a:spAutoFit/>
          </a:bodyPr>
          <a:lstStyle/>
          <a:p>
            <a:pPr algn="ctr">
              <a:lnSpc>
                <a:spcPts val="5519"/>
              </a:lnSpc>
              <a:spcBef>
                <a:spcPct val="0"/>
              </a:spcBef>
            </a:pPr>
            <a:r>
              <a:rPr lang="en-US" sz="3999">
                <a:solidFill>
                  <a:srgbClr val="000000"/>
                </a:solidFill>
                <a:latin typeface="Arimo Bold"/>
              </a:rPr>
              <a:t>Random Forest Feature Importance</a:t>
            </a:r>
          </a:p>
        </p:txBody>
      </p:sp>
      <p:sp>
        <p:nvSpPr>
          <p:cNvPr name="TextBox 4" id="4"/>
          <p:cNvSpPr txBox="true"/>
          <p:nvPr/>
        </p:nvSpPr>
        <p:spPr>
          <a:xfrm rot="0">
            <a:off x="193387" y="971550"/>
            <a:ext cx="8950613" cy="8572500"/>
          </a:xfrm>
          <a:prstGeom prst="rect">
            <a:avLst/>
          </a:prstGeom>
        </p:spPr>
        <p:txBody>
          <a:bodyPr anchor="t" rtlCol="false" tIns="0" lIns="0" bIns="0" rIns="0">
            <a:spAutoFit/>
          </a:bodyPr>
          <a:lstStyle/>
          <a:p>
            <a:pPr>
              <a:lnSpc>
                <a:spcPts val="3449"/>
              </a:lnSpc>
            </a:pPr>
            <a:r>
              <a:rPr lang="en-US" sz="2499">
                <a:solidFill>
                  <a:srgbClr val="000000"/>
                </a:solidFill>
                <a:latin typeface="Arimo Bold"/>
              </a:rPr>
              <a:t>Overview of Key Predictors of Patent Processing Times</a:t>
            </a:r>
          </a:p>
          <a:p>
            <a:pPr>
              <a:lnSpc>
                <a:spcPts val="3449"/>
              </a:lnSpc>
            </a:pPr>
            <a:r>
              <a:rPr lang="en-US" sz="2499">
                <a:solidFill>
                  <a:srgbClr val="000000"/>
                </a:solidFill>
                <a:latin typeface="Arimo Bold"/>
              </a:rPr>
              <a:t>Technology Center (tc):</a:t>
            </a:r>
          </a:p>
          <a:p>
            <a:pPr marL="1079499" indent="-359833" lvl="2">
              <a:lnSpc>
                <a:spcPts val="3449"/>
              </a:lnSpc>
              <a:buFont typeface="Arial"/>
              <a:buChar char="⚬"/>
            </a:pPr>
            <a:r>
              <a:rPr lang="en-US" sz="2499">
                <a:solidFill>
                  <a:srgbClr val="000000"/>
                </a:solidFill>
                <a:latin typeface="Arimo"/>
              </a:rPr>
              <a:t>Most significant predictor of processing times.</a:t>
            </a:r>
          </a:p>
          <a:p>
            <a:pPr marL="1079499" indent="-359833" lvl="2">
              <a:lnSpc>
                <a:spcPts val="3449"/>
              </a:lnSpc>
              <a:spcBef>
                <a:spcPct val="0"/>
              </a:spcBef>
              <a:buFont typeface="Arial"/>
              <a:buChar char="⚬"/>
            </a:pPr>
            <a:r>
              <a:rPr lang="en-US" sz="2499">
                <a:solidFill>
                  <a:srgbClr val="000000"/>
                </a:solidFill>
                <a:latin typeface="Arimo"/>
              </a:rPr>
              <a:t>Indicates variations in process efficiency, case complexity, and res</a:t>
            </a:r>
            <a:r>
              <a:rPr lang="en-US" sz="2499">
                <a:solidFill>
                  <a:srgbClr val="000000"/>
                </a:solidFill>
                <a:latin typeface="Arimo"/>
              </a:rPr>
              <a:t>ource allocation across centers.</a:t>
            </a:r>
          </a:p>
          <a:p>
            <a:pPr>
              <a:lnSpc>
                <a:spcPts val="3449"/>
              </a:lnSpc>
              <a:spcBef>
                <a:spcPct val="0"/>
              </a:spcBef>
            </a:pPr>
            <a:r>
              <a:rPr lang="en-US" sz="2499">
                <a:solidFill>
                  <a:srgbClr val="000000"/>
                </a:solidFill>
                <a:latin typeface="Arimo Bold"/>
              </a:rPr>
              <a:t>Network Position and Connectivity:</a:t>
            </a:r>
          </a:p>
          <a:p>
            <a:pPr marL="1079499" indent="-359833" lvl="2">
              <a:lnSpc>
                <a:spcPts val="3449"/>
              </a:lnSpc>
              <a:spcBef>
                <a:spcPct val="0"/>
              </a:spcBef>
              <a:buFont typeface="Arial"/>
              <a:buChar char="⚬"/>
            </a:pPr>
            <a:r>
              <a:rPr lang="en-US" sz="2499">
                <a:solidFill>
                  <a:srgbClr val="000000"/>
                </a:solidFill>
                <a:latin typeface="Arimo"/>
              </a:rPr>
              <a:t>log_betweenness: Importance of an examiner’s central role in the advice-sharing network.</a:t>
            </a:r>
          </a:p>
          <a:p>
            <a:pPr marL="1079499" indent="-359833" lvl="2">
              <a:lnSpc>
                <a:spcPts val="3449"/>
              </a:lnSpc>
              <a:spcBef>
                <a:spcPct val="0"/>
              </a:spcBef>
              <a:buFont typeface="Arial"/>
              <a:buChar char="⚬"/>
            </a:pPr>
            <a:r>
              <a:rPr lang="en-US" sz="2499">
                <a:solidFill>
                  <a:srgbClr val="000000"/>
                </a:solidFill>
                <a:latin typeface="Arimo"/>
              </a:rPr>
              <a:t>log_degree: Impact of the number of connections on processing times.</a:t>
            </a:r>
          </a:p>
          <a:p>
            <a:pPr marL="1079499" indent="-359833" lvl="2">
              <a:lnSpc>
                <a:spcPts val="3449"/>
              </a:lnSpc>
              <a:spcBef>
                <a:spcPct val="0"/>
              </a:spcBef>
              <a:buFont typeface="Arial"/>
              <a:buChar char="⚬"/>
            </a:pPr>
            <a:r>
              <a:rPr lang="en-US" sz="2499">
                <a:solidFill>
                  <a:srgbClr val="000000"/>
                </a:solidFill>
                <a:latin typeface="Arimo"/>
              </a:rPr>
              <a:t>Examiners with higher network metrics may handle more complex applications or play crucial roles in examination processes.</a:t>
            </a:r>
          </a:p>
          <a:p>
            <a:pPr>
              <a:lnSpc>
                <a:spcPts val="3449"/>
              </a:lnSpc>
              <a:spcBef>
                <a:spcPct val="0"/>
              </a:spcBef>
            </a:pPr>
            <a:r>
              <a:rPr lang="en-US" sz="2499">
                <a:solidFill>
                  <a:srgbClr val="000000"/>
                </a:solidFill>
                <a:latin typeface="Arimo Bold"/>
              </a:rPr>
              <a:t>Tenure (tenure_days):</a:t>
            </a:r>
          </a:p>
          <a:p>
            <a:pPr marL="539749" indent="-269875" lvl="1">
              <a:lnSpc>
                <a:spcPts val="3449"/>
              </a:lnSpc>
              <a:buFont typeface="Arial"/>
              <a:buChar char="•"/>
            </a:pPr>
            <a:r>
              <a:rPr lang="en-US" sz="2499">
                <a:solidFill>
                  <a:srgbClr val="000000"/>
                </a:solidFill>
                <a:latin typeface="Arimo"/>
              </a:rPr>
              <a:t>Experienced examiners significantly influence processing times.</a:t>
            </a:r>
          </a:p>
          <a:p>
            <a:pPr marL="539749" indent="-269875" lvl="1">
              <a:lnSpc>
                <a:spcPts val="3449"/>
              </a:lnSpc>
              <a:buFont typeface="Arial"/>
              <a:buChar char="•"/>
            </a:pPr>
            <a:r>
              <a:rPr lang="en-US" sz="2499">
                <a:solidFill>
                  <a:srgbClr val="000000"/>
                </a:solidFill>
                <a:latin typeface="Arimo"/>
              </a:rPr>
              <a:t>Indicates improved efficiency and familiarity with the patent process due to longer tenure.</a:t>
            </a:r>
          </a:p>
          <a:p>
            <a:pPr>
              <a:lnSpc>
                <a:spcPts val="3449"/>
              </a:lnSpc>
              <a:spcBef>
                <a:spcPct val="0"/>
              </a:spcBef>
            </a:pPr>
          </a:p>
          <a:p>
            <a:pPr>
              <a:lnSpc>
                <a:spcPts val="3449"/>
              </a:lnSpc>
              <a:spcBef>
                <a:spcPct val="0"/>
              </a:spcBef>
            </a:pPr>
          </a:p>
        </p:txBody>
      </p:sp>
      <p:sp>
        <p:nvSpPr>
          <p:cNvPr name="TextBox 5" id="5"/>
          <p:cNvSpPr txBox="true"/>
          <p:nvPr/>
        </p:nvSpPr>
        <p:spPr>
          <a:xfrm rot="0">
            <a:off x="9462200" y="7042751"/>
            <a:ext cx="8825800" cy="320780"/>
          </a:xfrm>
          <a:prstGeom prst="rect">
            <a:avLst/>
          </a:prstGeom>
        </p:spPr>
        <p:txBody>
          <a:bodyPr anchor="t" rtlCol="false" tIns="0" lIns="0" bIns="0" rIns="0">
            <a:spAutoFit/>
          </a:bodyPr>
          <a:lstStyle/>
          <a:p>
            <a:pPr algn="ctr">
              <a:lnSpc>
                <a:spcPts val="2483"/>
              </a:lnSpc>
              <a:spcBef>
                <a:spcPct val="0"/>
              </a:spcBef>
            </a:pPr>
            <a:r>
              <a:rPr lang="en-US" sz="1799">
                <a:solidFill>
                  <a:srgbClr val="000000"/>
                </a:solidFill>
                <a:latin typeface="Arimo Bold"/>
              </a:rPr>
              <a:t>Feature Importance</a:t>
            </a:r>
          </a:p>
        </p:txBody>
      </p:sp>
      <p:sp>
        <p:nvSpPr>
          <p:cNvPr name="TextBox 6" id="6"/>
          <p:cNvSpPr txBox="true"/>
          <p:nvPr/>
        </p:nvSpPr>
        <p:spPr>
          <a:xfrm rot="0">
            <a:off x="9462200" y="7544507"/>
            <a:ext cx="8825800" cy="3066741"/>
          </a:xfrm>
          <a:prstGeom prst="rect">
            <a:avLst/>
          </a:prstGeom>
        </p:spPr>
        <p:txBody>
          <a:bodyPr anchor="t" rtlCol="false" tIns="0" lIns="0" bIns="0" rIns="0">
            <a:spAutoFit/>
          </a:bodyPr>
          <a:lstStyle/>
          <a:p>
            <a:pPr>
              <a:lnSpc>
                <a:spcPts val="3450"/>
              </a:lnSpc>
              <a:spcBef>
                <a:spcPct val="0"/>
              </a:spcBef>
            </a:pPr>
            <a:r>
              <a:rPr lang="en-US" sz="2500">
                <a:solidFill>
                  <a:srgbClr val="000000"/>
                </a:solidFill>
                <a:latin typeface="Arimo Bold"/>
              </a:rPr>
              <a:t>Gender and Race:</a:t>
            </a:r>
          </a:p>
          <a:p>
            <a:pPr marL="539751" indent="-269876" lvl="1">
              <a:lnSpc>
                <a:spcPts val="3450"/>
              </a:lnSpc>
              <a:spcBef>
                <a:spcPct val="0"/>
              </a:spcBef>
              <a:buFont typeface="Arial"/>
              <a:buChar char="•"/>
            </a:pPr>
            <a:r>
              <a:rPr lang="en-US" sz="2500">
                <a:solidFill>
                  <a:srgbClr val="000000"/>
                </a:solidFill>
                <a:latin typeface="Arimo"/>
              </a:rPr>
              <a:t>These characteristics have a measurable but less pronounced effect on processing times compared to organizational factors.</a:t>
            </a:r>
          </a:p>
          <a:p>
            <a:pPr marL="539751" indent="-269876" lvl="1">
              <a:lnSpc>
                <a:spcPts val="3450"/>
              </a:lnSpc>
              <a:spcBef>
                <a:spcPct val="0"/>
              </a:spcBef>
              <a:buFont typeface="Arial"/>
              <a:buChar char="•"/>
            </a:pPr>
            <a:r>
              <a:rPr lang="en-US" sz="2500">
                <a:solidFill>
                  <a:srgbClr val="000000"/>
                </a:solidFill>
                <a:latin typeface="Arimo"/>
              </a:rPr>
              <a:t>Still contribute to variations in how patents are processed.</a:t>
            </a:r>
          </a:p>
          <a:p>
            <a:pPr>
              <a:lnSpc>
                <a:spcPts val="3450"/>
              </a:lnSpc>
              <a:spcBef>
                <a:spcPct val="0"/>
              </a:spcBef>
            </a:pPr>
          </a:p>
          <a:p>
            <a:pPr>
              <a:lnSpc>
                <a:spcPts val="345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10359365">
            <a:off x="4510490" y="292042"/>
            <a:ext cx="389596" cy="389596"/>
            <a:chOff x="0" y="0"/>
            <a:chExt cx="519461" cy="519461"/>
          </a:xfrm>
        </p:grpSpPr>
        <p:sp>
          <p:nvSpPr>
            <p:cNvPr name="Freeform 3" id="3"/>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4" id="4"/>
          <p:cNvGrpSpPr/>
          <p:nvPr/>
        </p:nvGrpSpPr>
        <p:grpSpPr>
          <a:xfrm rot="10359365">
            <a:off x="-1682608" y="4401210"/>
            <a:ext cx="389596" cy="389596"/>
            <a:chOff x="0" y="0"/>
            <a:chExt cx="519461" cy="519461"/>
          </a:xfrm>
        </p:grpSpPr>
        <p:sp>
          <p:nvSpPr>
            <p:cNvPr name="Freeform 5" id="5"/>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6" id="6"/>
          <p:cNvGrpSpPr/>
          <p:nvPr/>
        </p:nvGrpSpPr>
        <p:grpSpPr>
          <a:xfrm rot="10361981">
            <a:off x="705986" y="-429312"/>
            <a:ext cx="802706" cy="802706"/>
            <a:chOff x="0" y="0"/>
            <a:chExt cx="1070275" cy="1070275"/>
          </a:xfrm>
        </p:grpSpPr>
        <p:sp>
          <p:nvSpPr>
            <p:cNvPr name="Freeform 7" id="7"/>
            <p:cNvSpPr/>
            <p:nvPr/>
          </p:nvSpPr>
          <p:spPr>
            <a:xfrm flipH="false" flipV="false" rot="0">
              <a:off x="0" y="0"/>
              <a:ext cx="1070229" cy="1070229"/>
            </a:xfrm>
            <a:custGeom>
              <a:avLst/>
              <a:gdLst/>
              <a:ahLst/>
              <a:cxnLst/>
              <a:rect r="r" b="b" t="t" l="l"/>
              <a:pathLst>
                <a:path h="1070229" w="1070229">
                  <a:moveTo>
                    <a:pt x="0" y="535178"/>
                  </a:moveTo>
                  <a:cubicBezTo>
                    <a:pt x="0" y="239649"/>
                    <a:pt x="239649" y="0"/>
                    <a:pt x="535178" y="0"/>
                  </a:cubicBezTo>
                  <a:cubicBezTo>
                    <a:pt x="830707" y="0"/>
                    <a:pt x="1070229" y="239649"/>
                    <a:pt x="1070229" y="535178"/>
                  </a:cubicBezTo>
                  <a:cubicBezTo>
                    <a:pt x="1070229" y="830707"/>
                    <a:pt x="830707" y="1070229"/>
                    <a:pt x="535178" y="1070229"/>
                  </a:cubicBezTo>
                  <a:cubicBezTo>
                    <a:pt x="239649" y="1070229"/>
                    <a:pt x="0" y="830707"/>
                    <a:pt x="0" y="535178"/>
                  </a:cubicBezTo>
                  <a:close/>
                </a:path>
              </a:pathLst>
            </a:custGeom>
            <a:solidFill>
              <a:srgbClr val="FF2E20"/>
            </a:solidFill>
          </p:spPr>
        </p:sp>
      </p:grpSp>
      <p:grpSp>
        <p:nvGrpSpPr>
          <p:cNvPr name="Group 8" id="8"/>
          <p:cNvGrpSpPr/>
          <p:nvPr/>
        </p:nvGrpSpPr>
        <p:grpSpPr>
          <a:xfrm rot="10355821">
            <a:off x="548240" y="1121030"/>
            <a:ext cx="260774" cy="260774"/>
            <a:chOff x="0" y="0"/>
            <a:chExt cx="347699" cy="347699"/>
          </a:xfrm>
        </p:grpSpPr>
        <p:sp>
          <p:nvSpPr>
            <p:cNvPr name="Freeform 9" id="9"/>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grpSp>
        <p:nvGrpSpPr>
          <p:cNvPr name="Group 10" id="10"/>
          <p:cNvGrpSpPr/>
          <p:nvPr/>
        </p:nvGrpSpPr>
        <p:grpSpPr>
          <a:xfrm rot="10360416">
            <a:off x="2212540" y="1747160"/>
            <a:ext cx="508148" cy="508148"/>
            <a:chOff x="0" y="0"/>
            <a:chExt cx="677531" cy="677531"/>
          </a:xfrm>
        </p:grpSpPr>
        <p:sp>
          <p:nvSpPr>
            <p:cNvPr name="Freeform 11" id="11"/>
            <p:cNvSpPr/>
            <p:nvPr/>
          </p:nvSpPr>
          <p:spPr>
            <a:xfrm flipH="false" flipV="false" rot="0">
              <a:off x="0" y="0"/>
              <a:ext cx="677545" cy="677545"/>
            </a:xfrm>
            <a:custGeom>
              <a:avLst/>
              <a:gdLst/>
              <a:ahLst/>
              <a:cxnLst/>
              <a:rect r="r" b="b" t="t" l="l"/>
              <a:pathLst>
                <a:path h="677545" w="677545">
                  <a:moveTo>
                    <a:pt x="0" y="338709"/>
                  </a:moveTo>
                  <a:cubicBezTo>
                    <a:pt x="0" y="151638"/>
                    <a:pt x="151638" y="0"/>
                    <a:pt x="338709" y="0"/>
                  </a:cubicBezTo>
                  <a:cubicBezTo>
                    <a:pt x="525780" y="0"/>
                    <a:pt x="677545" y="151638"/>
                    <a:pt x="677545" y="338709"/>
                  </a:cubicBezTo>
                  <a:cubicBezTo>
                    <a:pt x="677545" y="525780"/>
                    <a:pt x="525907" y="677545"/>
                    <a:pt x="338709" y="677545"/>
                  </a:cubicBezTo>
                  <a:cubicBezTo>
                    <a:pt x="151511" y="677545"/>
                    <a:pt x="0" y="525907"/>
                    <a:pt x="0" y="338709"/>
                  </a:cubicBezTo>
                  <a:close/>
                </a:path>
              </a:pathLst>
            </a:custGeom>
            <a:solidFill>
              <a:srgbClr val="04B4D8"/>
            </a:solidFill>
          </p:spPr>
        </p:sp>
      </p:grpSp>
      <p:grpSp>
        <p:nvGrpSpPr>
          <p:cNvPr name="Group 12" id="12"/>
          <p:cNvGrpSpPr/>
          <p:nvPr/>
        </p:nvGrpSpPr>
        <p:grpSpPr>
          <a:xfrm rot="10355821">
            <a:off x="848114" y="4800990"/>
            <a:ext cx="260774" cy="260774"/>
            <a:chOff x="0" y="0"/>
            <a:chExt cx="347699" cy="347699"/>
          </a:xfrm>
        </p:grpSpPr>
        <p:sp>
          <p:nvSpPr>
            <p:cNvPr name="Freeform 13" id="13"/>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FFD966"/>
            </a:solidFill>
          </p:spPr>
        </p:sp>
      </p:grpSp>
      <p:grpSp>
        <p:nvGrpSpPr>
          <p:cNvPr name="Group 14" id="14"/>
          <p:cNvGrpSpPr/>
          <p:nvPr/>
        </p:nvGrpSpPr>
        <p:grpSpPr>
          <a:xfrm rot="9969336">
            <a:off x="3493854" y="19680"/>
            <a:ext cx="260776" cy="260776"/>
            <a:chOff x="0" y="0"/>
            <a:chExt cx="347701" cy="347701"/>
          </a:xfrm>
        </p:grpSpPr>
        <p:sp>
          <p:nvSpPr>
            <p:cNvPr name="Freeform 15" id="15"/>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04B4D8"/>
            </a:solidFill>
          </p:spPr>
        </p:sp>
      </p:grpSp>
      <p:grpSp>
        <p:nvGrpSpPr>
          <p:cNvPr name="Group 16" id="16"/>
          <p:cNvGrpSpPr/>
          <p:nvPr/>
        </p:nvGrpSpPr>
        <p:grpSpPr>
          <a:xfrm rot="10360567">
            <a:off x="-1474178" y="1812086"/>
            <a:ext cx="192974" cy="192974"/>
            <a:chOff x="0" y="0"/>
            <a:chExt cx="257299" cy="257299"/>
          </a:xfrm>
        </p:grpSpPr>
        <p:sp>
          <p:nvSpPr>
            <p:cNvPr name="Freeform 17" id="17"/>
            <p:cNvSpPr/>
            <p:nvPr/>
          </p:nvSpPr>
          <p:spPr>
            <a:xfrm flipH="false" flipV="false" rot="0">
              <a:off x="0" y="0"/>
              <a:ext cx="257302" cy="257302"/>
            </a:xfrm>
            <a:custGeom>
              <a:avLst/>
              <a:gdLst/>
              <a:ahLst/>
              <a:cxnLst/>
              <a:rect r="r" b="b" t="t" l="l"/>
              <a:pathLst>
                <a:path h="257302" w="257302">
                  <a:moveTo>
                    <a:pt x="0" y="128651"/>
                  </a:moveTo>
                  <a:cubicBezTo>
                    <a:pt x="0" y="57658"/>
                    <a:pt x="57658" y="0"/>
                    <a:pt x="128651" y="0"/>
                  </a:cubicBezTo>
                  <a:cubicBezTo>
                    <a:pt x="199644" y="0"/>
                    <a:pt x="257302" y="57658"/>
                    <a:pt x="257302" y="128651"/>
                  </a:cubicBezTo>
                  <a:cubicBezTo>
                    <a:pt x="257302" y="199644"/>
                    <a:pt x="199644" y="257302"/>
                    <a:pt x="128651" y="257302"/>
                  </a:cubicBezTo>
                  <a:cubicBezTo>
                    <a:pt x="57658" y="257302"/>
                    <a:pt x="0" y="199644"/>
                    <a:pt x="0" y="128651"/>
                  </a:cubicBezTo>
                  <a:close/>
                </a:path>
              </a:pathLst>
            </a:custGeom>
            <a:solidFill>
              <a:srgbClr val="FFD966"/>
            </a:solidFill>
          </p:spPr>
        </p:sp>
      </p:grpSp>
      <p:sp>
        <p:nvSpPr>
          <p:cNvPr name="AutoShape 18" id="18"/>
          <p:cNvSpPr/>
          <p:nvPr/>
        </p:nvSpPr>
        <p:spPr>
          <a:xfrm rot="1173378">
            <a:off x="726188" y="1588552"/>
            <a:ext cx="1594852" cy="0"/>
          </a:xfrm>
          <a:prstGeom prst="line">
            <a:avLst/>
          </a:prstGeom>
          <a:ln cap="rnd" w="9525">
            <a:solidFill>
              <a:srgbClr val="434343"/>
            </a:solidFill>
            <a:prstDash val="solid"/>
            <a:headEnd type="none" len="sm" w="sm"/>
            <a:tailEnd type="none" len="sm" w="sm"/>
          </a:ln>
        </p:spPr>
      </p:sp>
      <p:sp>
        <p:nvSpPr>
          <p:cNvPr name="AutoShape 19" id="19"/>
          <p:cNvSpPr/>
          <p:nvPr/>
        </p:nvSpPr>
        <p:spPr>
          <a:xfrm rot="5115409">
            <a:off x="-897536" y="3091478"/>
            <a:ext cx="3452072" cy="0"/>
          </a:xfrm>
          <a:prstGeom prst="line">
            <a:avLst/>
          </a:prstGeom>
          <a:ln cap="rnd" w="9525">
            <a:solidFill>
              <a:srgbClr val="434343"/>
            </a:solidFill>
            <a:prstDash val="solid"/>
            <a:headEnd type="none" len="sm" w="sm"/>
            <a:tailEnd type="none" len="sm" w="sm"/>
          </a:ln>
        </p:spPr>
      </p:sp>
      <p:sp>
        <p:nvSpPr>
          <p:cNvPr name="AutoShape 20" id="20"/>
          <p:cNvSpPr/>
          <p:nvPr/>
        </p:nvSpPr>
        <p:spPr>
          <a:xfrm rot="8735882">
            <a:off x="2410220" y="1155840"/>
            <a:ext cx="2313736" cy="0"/>
          </a:xfrm>
          <a:prstGeom prst="line">
            <a:avLst/>
          </a:prstGeom>
          <a:ln cap="rnd" w="9525">
            <a:solidFill>
              <a:srgbClr val="434343"/>
            </a:solidFill>
            <a:prstDash val="solid"/>
            <a:headEnd type="none" len="sm" w="sm"/>
            <a:tailEnd type="none" len="sm" w="sm"/>
          </a:ln>
        </p:spPr>
      </p:sp>
      <p:sp>
        <p:nvSpPr>
          <p:cNvPr name="AutoShape 21" id="21"/>
          <p:cNvSpPr/>
          <p:nvPr/>
        </p:nvSpPr>
        <p:spPr>
          <a:xfrm rot="6847040">
            <a:off x="213413" y="3558334"/>
            <a:ext cx="2992241" cy="0"/>
          </a:xfrm>
          <a:prstGeom prst="line">
            <a:avLst/>
          </a:prstGeom>
          <a:ln cap="rnd" w="9525">
            <a:solidFill>
              <a:srgbClr val="434343"/>
            </a:solidFill>
            <a:prstDash val="solid"/>
            <a:headEnd type="none" len="sm" w="sm"/>
            <a:tailEnd type="none" len="sm" w="sm"/>
          </a:ln>
        </p:spPr>
      </p:sp>
      <p:sp>
        <p:nvSpPr>
          <p:cNvPr name="AutoShape 22" id="22"/>
          <p:cNvSpPr/>
          <p:nvPr/>
        </p:nvSpPr>
        <p:spPr>
          <a:xfrm rot="392436">
            <a:off x="-1350337" y="4831478"/>
            <a:ext cx="2216275" cy="0"/>
          </a:xfrm>
          <a:prstGeom prst="line">
            <a:avLst/>
          </a:prstGeom>
          <a:ln cap="rnd" w="9525">
            <a:solidFill>
              <a:srgbClr val="434343"/>
            </a:solidFill>
            <a:prstDash val="solid"/>
            <a:headEnd type="none" len="sm" w="sm"/>
            <a:tailEnd type="none" len="sm" w="sm"/>
          </a:ln>
        </p:spPr>
      </p:sp>
      <p:sp>
        <p:nvSpPr>
          <p:cNvPr name="AutoShape 23" id="23"/>
          <p:cNvSpPr/>
          <p:nvPr/>
        </p:nvSpPr>
        <p:spPr>
          <a:xfrm rot="7356509">
            <a:off x="-2228556" y="2898226"/>
            <a:ext cx="3687264" cy="0"/>
          </a:xfrm>
          <a:prstGeom prst="line">
            <a:avLst/>
          </a:prstGeom>
          <a:ln cap="rnd" w="9525">
            <a:solidFill>
              <a:srgbClr val="434343"/>
            </a:solidFill>
            <a:prstDash val="solid"/>
            <a:headEnd type="none" len="sm" w="sm"/>
            <a:tailEnd type="none" len="sm" w="sm"/>
          </a:ln>
        </p:spPr>
      </p:sp>
      <p:sp>
        <p:nvSpPr>
          <p:cNvPr name="AutoShape 24" id="24"/>
          <p:cNvSpPr/>
          <p:nvPr/>
        </p:nvSpPr>
        <p:spPr>
          <a:xfrm rot="1288929">
            <a:off x="3696471" y="364740"/>
            <a:ext cx="854834" cy="0"/>
          </a:xfrm>
          <a:prstGeom prst="line">
            <a:avLst/>
          </a:prstGeom>
          <a:ln cap="rnd" w="9525">
            <a:solidFill>
              <a:srgbClr val="434343"/>
            </a:solidFill>
            <a:prstDash val="solid"/>
            <a:headEnd type="none" len="sm" w="sm"/>
            <a:tailEnd type="none" len="sm" w="sm"/>
          </a:ln>
        </p:spPr>
      </p:sp>
      <p:sp>
        <p:nvSpPr>
          <p:cNvPr name="AutoShape 25" id="25"/>
          <p:cNvSpPr/>
          <p:nvPr/>
        </p:nvSpPr>
        <p:spPr>
          <a:xfrm rot="9503845">
            <a:off x="695995" y="708068"/>
            <a:ext cx="2913494" cy="0"/>
          </a:xfrm>
          <a:prstGeom prst="line">
            <a:avLst/>
          </a:prstGeom>
          <a:ln cap="rnd" w="9525">
            <a:solidFill>
              <a:srgbClr val="434343"/>
            </a:solidFill>
            <a:prstDash val="solid"/>
            <a:headEnd type="none" len="sm" w="sm"/>
            <a:tailEnd type="none" len="sm" w="sm"/>
          </a:ln>
        </p:spPr>
      </p:sp>
      <p:sp>
        <p:nvSpPr>
          <p:cNvPr name="AutoShape 26" id="26"/>
          <p:cNvSpPr/>
          <p:nvPr/>
        </p:nvSpPr>
        <p:spPr>
          <a:xfrm rot="10709560">
            <a:off x="1414755" y="199268"/>
            <a:ext cx="2092774" cy="0"/>
          </a:xfrm>
          <a:prstGeom prst="line">
            <a:avLst/>
          </a:prstGeom>
          <a:ln cap="rnd" w="9525">
            <a:solidFill>
              <a:srgbClr val="434343"/>
            </a:solidFill>
            <a:prstDash val="solid"/>
            <a:headEnd type="none" len="sm" w="sm"/>
            <a:tailEnd type="none" len="sm" w="sm"/>
          </a:ln>
        </p:spPr>
      </p:sp>
      <p:sp>
        <p:nvSpPr>
          <p:cNvPr name="AutoShape 27" id="27"/>
          <p:cNvSpPr/>
          <p:nvPr/>
        </p:nvSpPr>
        <p:spPr>
          <a:xfrm rot="8677472">
            <a:off x="-1577030" y="1060902"/>
            <a:ext cx="2697468" cy="0"/>
          </a:xfrm>
          <a:prstGeom prst="line">
            <a:avLst/>
          </a:prstGeom>
          <a:ln cap="rnd" w="9525">
            <a:solidFill>
              <a:srgbClr val="434343"/>
            </a:solidFill>
            <a:prstDash val="solid"/>
            <a:headEnd type="none" len="sm" w="sm"/>
            <a:tailEnd type="none" len="sm" w="sm"/>
          </a:ln>
        </p:spPr>
      </p:sp>
      <p:sp>
        <p:nvSpPr>
          <p:cNvPr name="AutoShape 28" id="28"/>
          <p:cNvSpPr/>
          <p:nvPr/>
        </p:nvSpPr>
        <p:spPr>
          <a:xfrm rot="9643155">
            <a:off x="-1346371" y="1582318"/>
            <a:ext cx="1960193" cy="0"/>
          </a:xfrm>
          <a:prstGeom prst="line">
            <a:avLst/>
          </a:prstGeom>
          <a:ln cap="rnd" w="9525">
            <a:solidFill>
              <a:srgbClr val="434343"/>
            </a:solidFill>
            <a:prstDash val="solid"/>
            <a:headEnd type="none" len="sm" w="sm"/>
            <a:tailEnd type="none" len="sm" w="sm"/>
          </a:ln>
        </p:spPr>
      </p:sp>
      <p:sp>
        <p:nvSpPr>
          <p:cNvPr name="AutoShape 29" id="29"/>
          <p:cNvSpPr/>
          <p:nvPr/>
        </p:nvSpPr>
        <p:spPr>
          <a:xfrm rot="5806011">
            <a:off x="-2758257" y="3240574"/>
            <a:ext cx="2509129" cy="0"/>
          </a:xfrm>
          <a:prstGeom prst="line">
            <a:avLst/>
          </a:prstGeom>
          <a:ln cap="rnd" w="9525">
            <a:solidFill>
              <a:srgbClr val="434343"/>
            </a:solidFill>
            <a:prstDash val="solid"/>
            <a:headEnd type="none" len="sm" w="sm"/>
            <a:tailEnd type="none" len="sm" w="sm"/>
          </a:ln>
        </p:spPr>
      </p:sp>
      <p:sp>
        <p:nvSpPr>
          <p:cNvPr name="AutoShape 30" id="30"/>
          <p:cNvSpPr/>
          <p:nvPr/>
        </p:nvSpPr>
        <p:spPr>
          <a:xfrm rot="3173895">
            <a:off x="-2033278" y="3409728"/>
            <a:ext cx="3640140" cy="0"/>
          </a:xfrm>
          <a:prstGeom prst="line">
            <a:avLst/>
          </a:prstGeom>
          <a:ln cap="rnd" w="9525">
            <a:solidFill>
              <a:srgbClr val="434343"/>
            </a:solidFill>
            <a:prstDash val="solid"/>
            <a:headEnd type="none" len="sm" w="sm"/>
            <a:tailEnd type="none" len="sm" w="sm"/>
          </a:ln>
        </p:spPr>
      </p:sp>
      <p:sp>
        <p:nvSpPr>
          <p:cNvPr name="AutoShape 31" id="31"/>
          <p:cNvSpPr/>
          <p:nvPr/>
        </p:nvSpPr>
        <p:spPr>
          <a:xfrm rot="82693">
            <a:off x="-1311422" y="2000634"/>
            <a:ext cx="3536073" cy="0"/>
          </a:xfrm>
          <a:prstGeom prst="line">
            <a:avLst/>
          </a:prstGeom>
          <a:ln cap="rnd" w="9525">
            <a:solidFill>
              <a:srgbClr val="434343"/>
            </a:solidFill>
            <a:prstDash val="solid"/>
            <a:headEnd type="none" len="sm" w="sm"/>
            <a:tailEnd type="none" len="sm" w="sm"/>
          </a:ln>
        </p:spPr>
      </p:sp>
      <p:sp>
        <p:nvSpPr>
          <p:cNvPr name="AutoShape 32" id="32"/>
          <p:cNvSpPr/>
          <p:nvPr/>
        </p:nvSpPr>
        <p:spPr>
          <a:xfrm rot="3387281">
            <a:off x="999233" y="983334"/>
            <a:ext cx="1860762" cy="0"/>
          </a:xfrm>
          <a:prstGeom prst="line">
            <a:avLst/>
          </a:prstGeom>
          <a:ln cap="rnd" w="9525">
            <a:solidFill>
              <a:srgbClr val="434343"/>
            </a:solidFill>
            <a:prstDash val="solid"/>
            <a:headEnd type="none" len="sm" w="sm"/>
            <a:tailEnd type="none" len="sm" w="sm"/>
          </a:ln>
        </p:spPr>
      </p:sp>
      <p:grpSp>
        <p:nvGrpSpPr>
          <p:cNvPr name="Group 33" id="33"/>
          <p:cNvGrpSpPr/>
          <p:nvPr/>
        </p:nvGrpSpPr>
        <p:grpSpPr>
          <a:xfrm rot="10355821">
            <a:off x="-2376580" y="-1081972"/>
            <a:ext cx="260774" cy="260774"/>
            <a:chOff x="0" y="0"/>
            <a:chExt cx="347699" cy="347699"/>
          </a:xfrm>
        </p:grpSpPr>
        <p:sp>
          <p:nvSpPr>
            <p:cNvPr name="Freeform 34" id="34"/>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sp>
        <p:nvSpPr>
          <p:cNvPr name="AutoShape 35" id="35"/>
          <p:cNvSpPr/>
          <p:nvPr/>
        </p:nvSpPr>
        <p:spPr>
          <a:xfrm rot="4443905">
            <a:off x="-3172546" y="470374"/>
            <a:ext cx="2812107" cy="0"/>
          </a:xfrm>
          <a:prstGeom prst="line">
            <a:avLst/>
          </a:prstGeom>
          <a:ln cap="rnd" w="9525">
            <a:solidFill>
              <a:srgbClr val="434343"/>
            </a:solidFill>
            <a:prstDash val="solid"/>
            <a:headEnd type="none" len="sm" w="sm"/>
            <a:tailEnd type="none" len="sm" w="sm"/>
          </a:ln>
        </p:spPr>
      </p:sp>
      <p:sp>
        <p:nvSpPr>
          <p:cNvPr name="AutoShape 36" id="36"/>
          <p:cNvSpPr/>
          <p:nvPr/>
        </p:nvSpPr>
        <p:spPr>
          <a:xfrm rot="709312">
            <a:off x="-2184395" y="-572636"/>
            <a:ext cx="3015818" cy="0"/>
          </a:xfrm>
          <a:prstGeom prst="line">
            <a:avLst/>
          </a:prstGeom>
          <a:ln cap="rnd" w="9525">
            <a:solidFill>
              <a:srgbClr val="434343"/>
            </a:solidFill>
            <a:prstDash val="solid"/>
            <a:headEnd type="none" len="sm" w="sm"/>
            <a:tailEnd type="none" len="sm" w="sm"/>
          </a:ln>
        </p:spPr>
      </p:sp>
      <p:sp>
        <p:nvSpPr>
          <p:cNvPr name="AutoShape 37" id="37"/>
          <p:cNvSpPr/>
          <p:nvPr/>
        </p:nvSpPr>
        <p:spPr>
          <a:xfrm rot="2220588">
            <a:off x="-2497686" y="150064"/>
            <a:ext cx="3427600" cy="0"/>
          </a:xfrm>
          <a:prstGeom prst="line">
            <a:avLst/>
          </a:prstGeom>
          <a:ln cap="rnd" w="9525">
            <a:solidFill>
              <a:srgbClr val="434343"/>
            </a:solidFill>
            <a:prstDash val="solid"/>
            <a:headEnd type="none" len="sm" w="sm"/>
            <a:tailEnd type="none" len="sm" w="sm"/>
          </a:ln>
        </p:spPr>
      </p:sp>
      <p:grpSp>
        <p:nvGrpSpPr>
          <p:cNvPr name="Group 38" id="38"/>
          <p:cNvGrpSpPr/>
          <p:nvPr/>
        </p:nvGrpSpPr>
        <p:grpSpPr>
          <a:xfrm rot="10361165">
            <a:off x="-467382" y="6828682"/>
            <a:ext cx="857780" cy="857780"/>
            <a:chOff x="0" y="0"/>
            <a:chExt cx="1143707" cy="1143707"/>
          </a:xfrm>
        </p:grpSpPr>
        <p:sp>
          <p:nvSpPr>
            <p:cNvPr name="Freeform 39" id="39"/>
            <p:cNvSpPr/>
            <p:nvPr/>
          </p:nvSpPr>
          <p:spPr>
            <a:xfrm flipH="false" flipV="false" rot="0">
              <a:off x="0" y="0"/>
              <a:ext cx="1143762" cy="1143762"/>
            </a:xfrm>
            <a:custGeom>
              <a:avLst/>
              <a:gdLst/>
              <a:ahLst/>
              <a:cxnLst/>
              <a:rect r="r" b="b" t="t" l="l"/>
              <a:pathLst>
                <a:path h="1143762" w="1143762">
                  <a:moveTo>
                    <a:pt x="0" y="571881"/>
                  </a:moveTo>
                  <a:cubicBezTo>
                    <a:pt x="0" y="256032"/>
                    <a:pt x="256032" y="0"/>
                    <a:pt x="571881" y="0"/>
                  </a:cubicBezTo>
                  <a:cubicBezTo>
                    <a:pt x="887730" y="0"/>
                    <a:pt x="1143762" y="256032"/>
                    <a:pt x="1143762" y="571881"/>
                  </a:cubicBezTo>
                  <a:cubicBezTo>
                    <a:pt x="1143762" y="887730"/>
                    <a:pt x="887730" y="1143762"/>
                    <a:pt x="571881" y="1143762"/>
                  </a:cubicBezTo>
                  <a:cubicBezTo>
                    <a:pt x="256032" y="1143762"/>
                    <a:pt x="0" y="887730"/>
                    <a:pt x="0" y="571881"/>
                  </a:cubicBezTo>
                  <a:close/>
                </a:path>
              </a:pathLst>
            </a:custGeom>
            <a:solidFill>
              <a:srgbClr val="86CF64"/>
            </a:solidFill>
          </p:spPr>
        </p:sp>
      </p:grpSp>
      <p:sp>
        <p:nvSpPr>
          <p:cNvPr name="AutoShape 40" id="40"/>
          <p:cNvSpPr/>
          <p:nvPr/>
        </p:nvSpPr>
        <p:spPr>
          <a:xfrm rot="6770768">
            <a:off x="-408702" y="5989478"/>
            <a:ext cx="2036404" cy="0"/>
          </a:xfrm>
          <a:prstGeom prst="line">
            <a:avLst/>
          </a:prstGeom>
          <a:ln cap="rnd" w="9525">
            <a:solidFill>
              <a:srgbClr val="434343"/>
            </a:solidFill>
            <a:prstDash val="solid"/>
            <a:headEnd type="none" len="sm" w="sm"/>
            <a:tailEnd type="none" len="sm" w="sm"/>
          </a:ln>
        </p:spPr>
      </p:sp>
      <p:sp>
        <p:nvSpPr>
          <p:cNvPr name="AutoShape 41" id="41"/>
          <p:cNvSpPr/>
          <p:nvPr/>
        </p:nvSpPr>
        <p:spPr>
          <a:xfrm rot="3816959">
            <a:off x="-2162507" y="5892308"/>
            <a:ext cx="2483993" cy="0"/>
          </a:xfrm>
          <a:prstGeom prst="line">
            <a:avLst/>
          </a:prstGeom>
          <a:ln cap="rnd" w="9525">
            <a:solidFill>
              <a:srgbClr val="434343"/>
            </a:solidFill>
            <a:prstDash val="solid"/>
            <a:headEnd type="none" len="sm" w="sm"/>
            <a:tailEnd type="none" len="sm" w="sm"/>
          </a:ln>
        </p:spPr>
      </p:sp>
      <p:grpSp>
        <p:nvGrpSpPr>
          <p:cNvPr name="Group 42" id="42"/>
          <p:cNvGrpSpPr/>
          <p:nvPr/>
        </p:nvGrpSpPr>
        <p:grpSpPr>
          <a:xfrm rot="-10800000">
            <a:off x="13977518" y="9622816"/>
            <a:ext cx="388800" cy="388800"/>
            <a:chOff x="0" y="0"/>
            <a:chExt cx="518400" cy="518400"/>
          </a:xfrm>
        </p:grpSpPr>
        <p:sp>
          <p:nvSpPr>
            <p:cNvPr name="Freeform 43" id="43"/>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4" id="44"/>
          <p:cNvGrpSpPr/>
          <p:nvPr/>
        </p:nvGrpSpPr>
        <p:grpSpPr>
          <a:xfrm rot="-10800000">
            <a:off x="19417762" y="11849470"/>
            <a:ext cx="388800" cy="388800"/>
            <a:chOff x="0" y="0"/>
            <a:chExt cx="518400" cy="518400"/>
          </a:xfrm>
        </p:grpSpPr>
        <p:sp>
          <p:nvSpPr>
            <p:cNvPr name="Freeform 45" id="45"/>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6" id="46"/>
          <p:cNvGrpSpPr/>
          <p:nvPr/>
        </p:nvGrpSpPr>
        <p:grpSpPr>
          <a:xfrm rot="-10800000">
            <a:off x="18548926" y="6759206"/>
            <a:ext cx="802800" cy="802800"/>
            <a:chOff x="0" y="0"/>
            <a:chExt cx="1070400" cy="1070400"/>
          </a:xfrm>
        </p:grpSpPr>
        <p:sp>
          <p:nvSpPr>
            <p:cNvPr name="Freeform 47" id="47"/>
            <p:cNvSpPr/>
            <p:nvPr/>
          </p:nvSpPr>
          <p:spPr>
            <a:xfrm flipH="false" flipV="false" rot="0">
              <a:off x="0" y="0"/>
              <a:ext cx="1070356" cy="1070356"/>
            </a:xfrm>
            <a:custGeom>
              <a:avLst/>
              <a:gdLst/>
              <a:ahLst/>
              <a:cxnLst/>
              <a:rect r="r" b="b" t="t" l="l"/>
              <a:pathLst>
                <a:path h="1070356" w="1070356">
                  <a:moveTo>
                    <a:pt x="1070356" y="535178"/>
                  </a:moveTo>
                  <a:cubicBezTo>
                    <a:pt x="1070356" y="239649"/>
                    <a:pt x="830834" y="0"/>
                    <a:pt x="535178" y="0"/>
                  </a:cubicBezTo>
                  <a:cubicBezTo>
                    <a:pt x="239522" y="0"/>
                    <a:pt x="0" y="239649"/>
                    <a:pt x="0" y="535178"/>
                  </a:cubicBezTo>
                  <a:cubicBezTo>
                    <a:pt x="0" y="830707"/>
                    <a:pt x="239649" y="1070356"/>
                    <a:pt x="535178" y="1070356"/>
                  </a:cubicBezTo>
                  <a:cubicBezTo>
                    <a:pt x="830707" y="1070356"/>
                    <a:pt x="1070356" y="830834"/>
                    <a:pt x="1070356" y="535178"/>
                  </a:cubicBezTo>
                  <a:close/>
                </a:path>
              </a:pathLst>
            </a:custGeom>
            <a:solidFill>
              <a:srgbClr val="04B4D8"/>
            </a:solidFill>
          </p:spPr>
        </p:sp>
      </p:grpSp>
      <p:grpSp>
        <p:nvGrpSpPr>
          <p:cNvPr name="Group 48" id="48"/>
          <p:cNvGrpSpPr/>
          <p:nvPr/>
        </p:nvGrpSpPr>
        <p:grpSpPr>
          <a:xfrm rot="-10800000">
            <a:off x="17694858" y="10074624"/>
            <a:ext cx="261000" cy="261000"/>
            <a:chOff x="0" y="0"/>
            <a:chExt cx="348000" cy="348000"/>
          </a:xfrm>
        </p:grpSpPr>
        <p:sp>
          <p:nvSpPr>
            <p:cNvPr name="Freeform 49" id="49"/>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86CF64"/>
            </a:solidFill>
          </p:spPr>
        </p:sp>
      </p:grpSp>
      <p:grpSp>
        <p:nvGrpSpPr>
          <p:cNvPr name="Group 50" id="50"/>
          <p:cNvGrpSpPr/>
          <p:nvPr/>
        </p:nvGrpSpPr>
        <p:grpSpPr>
          <a:xfrm rot="-10800000">
            <a:off x="15393884" y="11947516"/>
            <a:ext cx="192600" cy="192600"/>
            <a:chOff x="0" y="0"/>
            <a:chExt cx="256800" cy="256800"/>
          </a:xfrm>
        </p:grpSpPr>
        <p:sp>
          <p:nvSpPr>
            <p:cNvPr name="Freeform 51" id="51"/>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04B4D8"/>
            </a:solidFill>
          </p:spPr>
        </p:sp>
      </p:grpSp>
      <p:grpSp>
        <p:nvGrpSpPr>
          <p:cNvPr name="Group 52" id="52"/>
          <p:cNvGrpSpPr/>
          <p:nvPr/>
        </p:nvGrpSpPr>
        <p:grpSpPr>
          <a:xfrm rot="-10800000">
            <a:off x="17694858" y="12390716"/>
            <a:ext cx="261000" cy="261000"/>
            <a:chOff x="0" y="0"/>
            <a:chExt cx="348000" cy="348000"/>
          </a:xfrm>
        </p:grpSpPr>
        <p:sp>
          <p:nvSpPr>
            <p:cNvPr name="Freeform 53" id="5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0000"/>
            </a:solidFill>
          </p:spPr>
        </p:sp>
      </p:grpSp>
      <p:grpSp>
        <p:nvGrpSpPr>
          <p:cNvPr name="Group 54" id="54"/>
          <p:cNvGrpSpPr/>
          <p:nvPr/>
        </p:nvGrpSpPr>
        <p:grpSpPr>
          <a:xfrm rot="-10800000">
            <a:off x="15917996" y="8191380"/>
            <a:ext cx="261000" cy="261000"/>
            <a:chOff x="0" y="0"/>
            <a:chExt cx="348000" cy="348000"/>
          </a:xfrm>
        </p:grpSpPr>
        <p:sp>
          <p:nvSpPr>
            <p:cNvPr name="Freeform 55" id="55"/>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grpSp>
        <p:nvGrpSpPr>
          <p:cNvPr name="Group 56" id="56"/>
          <p:cNvGrpSpPr/>
          <p:nvPr/>
        </p:nvGrpSpPr>
        <p:grpSpPr>
          <a:xfrm rot="-10800000">
            <a:off x="25176946" y="8751530"/>
            <a:ext cx="192600" cy="192600"/>
            <a:chOff x="0" y="0"/>
            <a:chExt cx="256800" cy="256800"/>
          </a:xfrm>
        </p:grpSpPr>
        <p:sp>
          <p:nvSpPr>
            <p:cNvPr name="Freeform 57" id="57"/>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86CF64"/>
            </a:solidFill>
          </p:spPr>
        </p:sp>
      </p:grpSp>
      <p:sp>
        <p:nvSpPr>
          <p:cNvPr name="AutoShape 58" id="58"/>
          <p:cNvSpPr/>
          <p:nvPr/>
        </p:nvSpPr>
        <p:spPr>
          <a:xfrm rot="8536533">
            <a:off x="15258829" y="11136622"/>
            <a:ext cx="2773899" cy="0"/>
          </a:xfrm>
          <a:prstGeom prst="line">
            <a:avLst/>
          </a:prstGeom>
          <a:ln cap="rnd" w="9525">
            <a:solidFill>
              <a:srgbClr val="434343"/>
            </a:solidFill>
            <a:prstDash val="solid"/>
            <a:headEnd type="none" len="sm" w="sm"/>
            <a:tailEnd type="none" len="sm" w="sm"/>
          </a:ln>
        </p:spPr>
      </p:sp>
      <p:sp>
        <p:nvSpPr>
          <p:cNvPr name="AutoShape 59" id="59"/>
          <p:cNvSpPr/>
          <p:nvPr/>
        </p:nvSpPr>
        <p:spPr>
          <a:xfrm rot="5368425">
            <a:off x="16788289" y="11363216"/>
            <a:ext cx="2074137" cy="0"/>
          </a:xfrm>
          <a:prstGeom prst="line">
            <a:avLst/>
          </a:prstGeom>
          <a:ln cap="rnd" w="9525">
            <a:solidFill>
              <a:srgbClr val="434343"/>
            </a:solidFill>
            <a:prstDash val="solid"/>
            <a:headEnd type="none" len="sm" w="sm"/>
            <a:tailEnd type="none" len="sm" w="sm"/>
          </a:ln>
        </p:spPr>
      </p:sp>
      <p:sp>
        <p:nvSpPr>
          <p:cNvPr name="AutoShape 60" id="60"/>
          <p:cNvSpPr/>
          <p:nvPr/>
        </p:nvSpPr>
        <p:spPr>
          <a:xfrm rot="416140">
            <a:off x="14344453" y="10011316"/>
            <a:ext cx="3372529" cy="0"/>
          </a:xfrm>
          <a:prstGeom prst="line">
            <a:avLst/>
          </a:prstGeom>
          <a:ln cap="rnd" w="9525">
            <a:solidFill>
              <a:srgbClr val="434343"/>
            </a:solidFill>
            <a:prstDash val="solid"/>
            <a:headEnd type="none" len="sm" w="sm"/>
            <a:tailEnd type="none" len="sm" w="sm"/>
          </a:ln>
        </p:spPr>
      </p:sp>
      <p:sp>
        <p:nvSpPr>
          <p:cNvPr name="AutoShape 61" id="61"/>
          <p:cNvSpPr/>
          <p:nvPr/>
        </p:nvSpPr>
        <p:spPr>
          <a:xfrm rot="3442793">
            <a:off x="13619666" y="10993816"/>
            <a:ext cx="2354905" cy="0"/>
          </a:xfrm>
          <a:prstGeom prst="line">
            <a:avLst/>
          </a:prstGeom>
          <a:ln cap="rnd" w="9525">
            <a:solidFill>
              <a:srgbClr val="434343"/>
            </a:solidFill>
            <a:prstDash val="solid"/>
            <a:headEnd type="none" len="sm" w="sm"/>
            <a:tailEnd type="none" len="sm" w="sm"/>
          </a:ln>
        </p:spPr>
      </p:sp>
      <p:sp>
        <p:nvSpPr>
          <p:cNvPr name="AutoShape 62" id="62"/>
          <p:cNvSpPr/>
          <p:nvPr/>
        </p:nvSpPr>
        <p:spPr>
          <a:xfrm rot="674178">
            <a:off x="15527689" y="12316510"/>
            <a:ext cx="2197777" cy="0"/>
          </a:xfrm>
          <a:prstGeom prst="line">
            <a:avLst/>
          </a:prstGeom>
          <a:ln cap="rnd" w="9525">
            <a:solidFill>
              <a:srgbClr val="434343"/>
            </a:solidFill>
            <a:prstDash val="solid"/>
            <a:headEnd type="none" len="sm" w="sm"/>
            <a:tailEnd type="none" len="sm" w="sm"/>
          </a:ln>
        </p:spPr>
      </p:sp>
      <p:sp>
        <p:nvSpPr>
          <p:cNvPr name="AutoShape 63" id="63"/>
          <p:cNvSpPr/>
          <p:nvPr/>
        </p:nvSpPr>
        <p:spPr>
          <a:xfrm rot="9687849">
            <a:off x="17905811" y="12282416"/>
            <a:ext cx="1562294" cy="0"/>
          </a:xfrm>
          <a:prstGeom prst="line">
            <a:avLst/>
          </a:prstGeom>
          <a:ln cap="rnd" w="9525">
            <a:solidFill>
              <a:srgbClr val="434343"/>
            </a:solidFill>
            <a:prstDash val="solid"/>
            <a:headEnd type="none" len="sm" w="sm"/>
            <a:tailEnd type="none" len="sm" w="sm"/>
          </a:ln>
        </p:spPr>
      </p:sp>
      <p:sp>
        <p:nvSpPr>
          <p:cNvPr name="AutoShape 64" id="64"/>
          <p:cNvSpPr/>
          <p:nvPr/>
        </p:nvSpPr>
        <p:spPr>
          <a:xfrm rot="2755998">
            <a:off x="17563095" y="11102000"/>
            <a:ext cx="2266083" cy="0"/>
          </a:xfrm>
          <a:prstGeom prst="line">
            <a:avLst/>
          </a:prstGeom>
          <a:ln cap="rnd" w="9525">
            <a:solidFill>
              <a:srgbClr val="434343"/>
            </a:solidFill>
            <a:prstDash val="solid"/>
            <a:headEnd type="none" len="sm" w="sm"/>
            <a:tailEnd type="none" len="sm" w="sm"/>
          </a:ln>
        </p:spPr>
      </p:sp>
      <p:sp>
        <p:nvSpPr>
          <p:cNvPr name="AutoShape 65" id="65"/>
          <p:cNvSpPr/>
          <p:nvPr/>
        </p:nvSpPr>
        <p:spPr>
          <a:xfrm rot="8542163">
            <a:off x="14081032" y="9047054"/>
            <a:ext cx="2103695" cy="0"/>
          </a:xfrm>
          <a:prstGeom prst="line">
            <a:avLst/>
          </a:prstGeom>
          <a:ln cap="rnd" w="9525">
            <a:solidFill>
              <a:srgbClr val="434343"/>
            </a:solidFill>
            <a:prstDash val="solid"/>
            <a:headEnd type="none" len="sm" w="sm"/>
            <a:tailEnd type="none" len="sm" w="sm"/>
          </a:ln>
        </p:spPr>
      </p:sp>
      <p:sp>
        <p:nvSpPr>
          <p:cNvPr name="AutoShape 66" id="66"/>
          <p:cNvSpPr/>
          <p:nvPr/>
        </p:nvSpPr>
        <p:spPr>
          <a:xfrm rot="2809628">
            <a:off x="15759361" y="9263456"/>
            <a:ext cx="2355227" cy="0"/>
          </a:xfrm>
          <a:prstGeom prst="line">
            <a:avLst/>
          </a:prstGeom>
          <a:ln cap="rnd" w="9525">
            <a:solidFill>
              <a:srgbClr val="434343"/>
            </a:solidFill>
            <a:prstDash val="solid"/>
            <a:headEnd type="none" len="sm" w="sm"/>
            <a:tailEnd type="none" len="sm" w="sm"/>
          </a:ln>
        </p:spPr>
      </p:sp>
      <p:sp>
        <p:nvSpPr>
          <p:cNvPr name="AutoShape 67" id="67"/>
          <p:cNvSpPr/>
          <p:nvPr/>
        </p:nvSpPr>
        <p:spPr>
          <a:xfrm rot="9526250">
            <a:off x="16038608" y="7929356"/>
            <a:ext cx="2730331" cy="0"/>
          </a:xfrm>
          <a:prstGeom prst="line">
            <a:avLst/>
          </a:prstGeom>
          <a:ln cap="rnd" w="9525">
            <a:solidFill>
              <a:srgbClr val="434343"/>
            </a:solidFill>
            <a:prstDash val="solid"/>
            <a:headEnd type="none" len="sm" w="sm"/>
            <a:tailEnd type="none" len="sm" w="sm"/>
          </a:ln>
        </p:spPr>
      </p:sp>
      <p:sp>
        <p:nvSpPr>
          <p:cNvPr name="AutoShape 68" id="68"/>
          <p:cNvSpPr/>
          <p:nvPr/>
        </p:nvSpPr>
        <p:spPr>
          <a:xfrm rot="6735433">
            <a:off x="17045766" y="8837306"/>
            <a:ext cx="2776521" cy="0"/>
          </a:xfrm>
          <a:prstGeom prst="line">
            <a:avLst/>
          </a:prstGeom>
          <a:ln cap="rnd" w="9525">
            <a:solidFill>
              <a:srgbClr val="434343"/>
            </a:solidFill>
            <a:prstDash val="solid"/>
            <a:headEnd type="none" len="sm" w="sm"/>
            <a:tailEnd type="none" len="sm" w="sm"/>
          </a:ln>
        </p:spPr>
      </p:sp>
      <p:sp>
        <p:nvSpPr>
          <p:cNvPr name="AutoShape 69" id="69"/>
          <p:cNvSpPr/>
          <p:nvPr/>
        </p:nvSpPr>
        <p:spPr>
          <a:xfrm rot="9072180">
            <a:off x="19353521" y="10411124"/>
            <a:ext cx="6247461" cy="0"/>
          </a:xfrm>
          <a:prstGeom prst="line">
            <a:avLst/>
          </a:prstGeom>
          <a:ln cap="rnd" w="9525">
            <a:solidFill>
              <a:srgbClr val="434343"/>
            </a:solidFill>
            <a:prstDash val="solid"/>
            <a:headEnd type="none" len="sm" w="sm"/>
            <a:tailEnd type="none" len="sm" w="sm"/>
          </a:ln>
        </p:spPr>
      </p:sp>
      <p:sp>
        <p:nvSpPr>
          <p:cNvPr name="AutoShape 70" id="70"/>
          <p:cNvSpPr/>
          <p:nvPr/>
        </p:nvSpPr>
        <p:spPr>
          <a:xfrm rot="9715037">
            <a:off x="15326589" y="10479916"/>
            <a:ext cx="10138391" cy="0"/>
          </a:xfrm>
          <a:prstGeom prst="line">
            <a:avLst/>
          </a:prstGeom>
          <a:ln cap="rnd" w="9525">
            <a:solidFill>
              <a:srgbClr val="434343"/>
            </a:solidFill>
            <a:prstDash val="solid"/>
            <a:headEnd type="none" len="sm" w="sm"/>
            <a:tailEnd type="none" len="sm" w="sm"/>
          </a:ln>
        </p:spPr>
      </p:sp>
      <p:sp>
        <p:nvSpPr>
          <p:cNvPr name="AutoShape 71" id="71"/>
          <p:cNvSpPr/>
          <p:nvPr/>
        </p:nvSpPr>
        <p:spPr>
          <a:xfrm rot="4860978">
            <a:off x="17101194" y="9705670"/>
            <a:ext cx="4360137"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22010896" y="7523700"/>
            <a:ext cx="261000" cy="261000"/>
            <a:chOff x="0" y="0"/>
            <a:chExt cx="348000" cy="348000"/>
          </a:xfrm>
        </p:grpSpPr>
        <p:sp>
          <p:nvSpPr>
            <p:cNvPr name="Freeform 73" id="7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sp>
        <p:nvSpPr>
          <p:cNvPr name="AutoShape 74" id="74"/>
          <p:cNvSpPr/>
          <p:nvPr/>
        </p:nvSpPr>
        <p:spPr>
          <a:xfrm rot="1243405">
            <a:off x="22121969" y="8297030"/>
            <a:ext cx="3166954" cy="0"/>
          </a:xfrm>
          <a:prstGeom prst="line">
            <a:avLst/>
          </a:prstGeom>
          <a:ln cap="rnd" w="9525">
            <a:solidFill>
              <a:srgbClr val="434343"/>
            </a:solidFill>
            <a:prstDash val="solid"/>
            <a:headEnd type="none" len="sm" w="sm"/>
            <a:tailEnd type="none" len="sm" w="sm"/>
          </a:ln>
        </p:spPr>
      </p:sp>
      <p:sp>
        <p:nvSpPr>
          <p:cNvPr name="AutoShape 75" id="75"/>
          <p:cNvSpPr/>
          <p:nvPr/>
        </p:nvSpPr>
        <p:spPr>
          <a:xfrm rot="650410">
            <a:off x="19317841" y="7407300"/>
            <a:ext cx="2726910" cy="0"/>
          </a:xfrm>
          <a:prstGeom prst="line">
            <a:avLst/>
          </a:prstGeom>
          <a:ln cap="rnd" w="9525">
            <a:solidFill>
              <a:srgbClr val="434343"/>
            </a:solidFill>
            <a:prstDash val="solid"/>
            <a:headEnd type="none" len="sm" w="sm"/>
            <a:tailEnd type="none" len="sm" w="sm"/>
          </a:ln>
        </p:spPr>
      </p:sp>
      <p:sp>
        <p:nvSpPr>
          <p:cNvPr name="AutoShape 76" id="76"/>
          <p:cNvSpPr/>
          <p:nvPr/>
        </p:nvSpPr>
        <p:spPr>
          <a:xfrm rot="7317609">
            <a:off x="18470030" y="9817200"/>
            <a:ext cx="4813733" cy="0"/>
          </a:xfrm>
          <a:prstGeom prst="line">
            <a:avLst/>
          </a:prstGeom>
          <a:ln cap="rnd" w="9525">
            <a:solidFill>
              <a:srgbClr val="434343"/>
            </a:solidFill>
            <a:prstDash val="solid"/>
            <a:headEnd type="none" len="sm" w="sm"/>
            <a:tailEnd type="none" len="sm" w="sm"/>
          </a:ln>
        </p:spPr>
      </p:sp>
      <p:sp>
        <p:nvSpPr>
          <p:cNvPr name="AutoShape 77" id="77"/>
          <p:cNvSpPr/>
          <p:nvPr/>
        </p:nvSpPr>
        <p:spPr>
          <a:xfrm rot="9006796">
            <a:off x="17589667" y="8929678"/>
            <a:ext cx="4787303"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6520382" y="5574514"/>
            <a:ext cx="388800" cy="388800"/>
            <a:chOff x="0" y="0"/>
            <a:chExt cx="518400" cy="518400"/>
          </a:xfrm>
        </p:grpSpPr>
        <p:sp>
          <p:nvSpPr>
            <p:cNvPr name="Freeform 79" id="79"/>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86CF64"/>
            </a:solidFill>
          </p:spPr>
        </p:sp>
      </p:grpSp>
      <p:sp>
        <p:nvSpPr>
          <p:cNvPr name="AutoShape 80" id="80"/>
          <p:cNvSpPr/>
          <p:nvPr/>
        </p:nvSpPr>
        <p:spPr>
          <a:xfrm rot="1700962">
            <a:off x="16717642" y="6391674"/>
            <a:ext cx="2083304" cy="0"/>
          </a:xfrm>
          <a:prstGeom prst="line">
            <a:avLst/>
          </a:prstGeom>
          <a:ln cap="rnd" w="9525">
            <a:solidFill>
              <a:srgbClr val="434343"/>
            </a:solidFill>
            <a:prstDash val="solid"/>
            <a:headEnd type="none" len="sm" w="sm"/>
            <a:tailEnd type="none" len="sm" w="sm"/>
          </a:ln>
        </p:spPr>
      </p:sp>
      <p:sp>
        <p:nvSpPr>
          <p:cNvPr name="AutoShape 81" id="81"/>
          <p:cNvSpPr/>
          <p:nvPr/>
        </p:nvSpPr>
        <p:spPr>
          <a:xfrm rot="6417367">
            <a:off x="15207300" y="7077214"/>
            <a:ext cx="2348963" cy="0"/>
          </a:xfrm>
          <a:prstGeom prst="line">
            <a:avLst/>
          </a:prstGeom>
          <a:ln cap="rnd" w="9525">
            <a:solidFill>
              <a:srgbClr val="434343"/>
            </a:solidFill>
            <a:prstDash val="solid"/>
            <a:headEnd type="none" len="sm" w="sm"/>
            <a:tailEnd type="none" len="sm" w="sm"/>
          </a:ln>
        </p:spPr>
      </p:sp>
      <p:grpSp>
        <p:nvGrpSpPr>
          <p:cNvPr name="Group 82" id="82"/>
          <p:cNvGrpSpPr/>
          <p:nvPr/>
        </p:nvGrpSpPr>
        <p:grpSpPr>
          <a:xfrm rot="-10800000">
            <a:off x="15947652" y="9304846"/>
            <a:ext cx="498600" cy="498600"/>
            <a:chOff x="0" y="0"/>
            <a:chExt cx="664800" cy="664800"/>
          </a:xfrm>
        </p:grpSpPr>
        <p:sp>
          <p:nvSpPr>
            <p:cNvPr name="Freeform 83" id="83"/>
            <p:cNvSpPr/>
            <p:nvPr/>
          </p:nvSpPr>
          <p:spPr>
            <a:xfrm flipH="false" flipV="false" rot="0">
              <a:off x="0" y="0"/>
              <a:ext cx="664845" cy="664845"/>
            </a:xfrm>
            <a:custGeom>
              <a:avLst/>
              <a:gdLst/>
              <a:ahLst/>
              <a:cxnLst/>
              <a:rect r="r" b="b" t="t" l="l"/>
              <a:pathLst>
                <a:path h="664845" w="664845">
                  <a:moveTo>
                    <a:pt x="664845" y="332359"/>
                  </a:moveTo>
                  <a:cubicBezTo>
                    <a:pt x="664845" y="148844"/>
                    <a:pt x="516001" y="0"/>
                    <a:pt x="332359" y="0"/>
                  </a:cubicBezTo>
                  <a:cubicBezTo>
                    <a:pt x="148717" y="0"/>
                    <a:pt x="0" y="148844"/>
                    <a:pt x="0" y="332359"/>
                  </a:cubicBezTo>
                  <a:cubicBezTo>
                    <a:pt x="0" y="515874"/>
                    <a:pt x="148844" y="664845"/>
                    <a:pt x="332359" y="664845"/>
                  </a:cubicBezTo>
                  <a:cubicBezTo>
                    <a:pt x="515874" y="664845"/>
                    <a:pt x="664845" y="516001"/>
                    <a:pt x="664845" y="332359"/>
                  </a:cubicBezTo>
                  <a:close/>
                </a:path>
              </a:pathLst>
            </a:custGeom>
            <a:solidFill>
              <a:srgbClr val="04B4D8"/>
            </a:solidFill>
          </p:spPr>
        </p:sp>
      </p:grpSp>
      <p:sp>
        <p:nvSpPr>
          <p:cNvPr name="AutoShape 84" id="84"/>
          <p:cNvSpPr/>
          <p:nvPr/>
        </p:nvSpPr>
        <p:spPr>
          <a:xfrm rot="10200807">
            <a:off x="14344480" y="9685816"/>
            <a:ext cx="1625275" cy="0"/>
          </a:xfrm>
          <a:prstGeom prst="line">
            <a:avLst/>
          </a:prstGeom>
          <a:ln cap="rnd" w="9525">
            <a:solidFill>
              <a:srgbClr val="434343"/>
            </a:solidFill>
            <a:prstDash val="solid"/>
            <a:headEnd type="none" len="sm" w="sm"/>
            <a:tailEnd type="none" len="sm" w="sm"/>
          </a:ln>
        </p:spPr>
      </p:sp>
      <p:sp>
        <p:nvSpPr>
          <p:cNvPr name="AutoShape 85" id="85"/>
          <p:cNvSpPr/>
          <p:nvPr/>
        </p:nvSpPr>
        <p:spPr>
          <a:xfrm rot="4748294">
            <a:off x="15678821" y="8878680"/>
            <a:ext cx="887551" cy="0"/>
          </a:xfrm>
          <a:prstGeom prst="line">
            <a:avLst/>
          </a:prstGeom>
          <a:ln cap="rnd" w="9525">
            <a:solidFill>
              <a:srgbClr val="434343"/>
            </a:solidFill>
            <a:prstDash val="solid"/>
            <a:headEnd type="none" len="sm" w="sm"/>
            <a:tailEnd type="none" len="sm" w="sm"/>
          </a:ln>
        </p:spPr>
      </p:sp>
      <p:sp>
        <p:nvSpPr>
          <p:cNvPr name="AutoShape 86" id="86"/>
          <p:cNvSpPr/>
          <p:nvPr/>
        </p:nvSpPr>
        <p:spPr>
          <a:xfrm rot="1431553">
            <a:off x="16375706" y="9833446"/>
            <a:ext cx="1428092" cy="0"/>
          </a:xfrm>
          <a:prstGeom prst="line">
            <a:avLst/>
          </a:prstGeom>
          <a:ln cap="rnd" w="9525">
            <a:solidFill>
              <a:srgbClr val="434343"/>
            </a:solidFill>
            <a:prstDash val="solid"/>
            <a:headEnd type="none" len="sm" w="sm"/>
            <a:tailEnd type="none" len="sm" w="sm"/>
          </a:ln>
        </p:spPr>
      </p:sp>
      <p:grpSp>
        <p:nvGrpSpPr>
          <p:cNvPr name="Group 87" id="87"/>
          <p:cNvGrpSpPr/>
          <p:nvPr/>
        </p:nvGrpSpPr>
        <p:grpSpPr>
          <a:xfrm rot="-10800000">
            <a:off x="17564882" y="4617764"/>
            <a:ext cx="388800" cy="388800"/>
            <a:chOff x="0" y="0"/>
            <a:chExt cx="518400" cy="518400"/>
          </a:xfrm>
        </p:grpSpPr>
        <p:sp>
          <p:nvSpPr>
            <p:cNvPr name="Freeform 88" id="88"/>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89" id="89"/>
          <p:cNvSpPr/>
          <p:nvPr/>
        </p:nvSpPr>
        <p:spPr>
          <a:xfrm rot="8303327">
            <a:off x="16709604" y="5290652"/>
            <a:ext cx="1055080" cy="0"/>
          </a:xfrm>
          <a:prstGeom prst="line">
            <a:avLst/>
          </a:prstGeom>
          <a:ln cap="rnd" w="9525">
            <a:solidFill>
              <a:srgbClr val="434343"/>
            </a:solidFill>
            <a:prstDash val="solid"/>
            <a:headEnd type="none" len="sm" w="sm"/>
            <a:tailEnd type="none" len="sm" w="sm"/>
          </a:ln>
        </p:spPr>
      </p:sp>
      <p:sp>
        <p:nvSpPr>
          <p:cNvPr name="AutoShape 90" id="90"/>
          <p:cNvSpPr/>
          <p:nvPr/>
        </p:nvSpPr>
        <p:spPr>
          <a:xfrm rot="4076184">
            <a:off x="17231623" y="5913224"/>
            <a:ext cx="2100041" cy="0"/>
          </a:xfrm>
          <a:prstGeom prst="line">
            <a:avLst/>
          </a:prstGeom>
          <a:ln cap="rnd" w="9525">
            <a:solidFill>
              <a:srgbClr val="434343"/>
            </a:solidFill>
            <a:prstDash val="solid"/>
            <a:headEnd type="none" len="sm" w="sm"/>
            <a:tailEnd type="none" len="sm" w="sm"/>
          </a:ln>
        </p:spPr>
      </p:sp>
      <p:grpSp>
        <p:nvGrpSpPr>
          <p:cNvPr name="Group 91" id="91"/>
          <p:cNvGrpSpPr/>
          <p:nvPr/>
        </p:nvGrpSpPr>
        <p:grpSpPr>
          <a:xfrm rot="-10800000">
            <a:off x="17042732" y="6828414"/>
            <a:ext cx="388800" cy="388800"/>
            <a:chOff x="0" y="0"/>
            <a:chExt cx="518400" cy="518400"/>
          </a:xfrm>
        </p:grpSpPr>
        <p:sp>
          <p:nvSpPr>
            <p:cNvPr name="Freeform 92" id="92"/>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93" id="93"/>
          <p:cNvSpPr/>
          <p:nvPr/>
        </p:nvSpPr>
        <p:spPr>
          <a:xfrm rot="4007291">
            <a:off x="16395007" y="6424414"/>
            <a:ext cx="1024151" cy="0"/>
          </a:xfrm>
          <a:prstGeom prst="line">
            <a:avLst/>
          </a:prstGeom>
          <a:ln cap="rnd" w="9525">
            <a:solidFill>
              <a:srgbClr val="434343"/>
            </a:solidFill>
            <a:prstDash val="solid"/>
            <a:headEnd type="none" len="sm" w="sm"/>
            <a:tailEnd type="none" len="sm" w="sm"/>
          </a:ln>
        </p:spPr>
      </p:sp>
      <p:sp>
        <p:nvSpPr>
          <p:cNvPr name="AutoShape 94" id="94"/>
          <p:cNvSpPr/>
          <p:nvPr/>
        </p:nvSpPr>
        <p:spPr>
          <a:xfrm rot="7916481">
            <a:off x="15888751" y="7694874"/>
            <a:ext cx="1463037" cy="0"/>
          </a:xfrm>
          <a:prstGeom prst="line">
            <a:avLst/>
          </a:prstGeom>
          <a:ln cap="rnd" w="9525">
            <a:solidFill>
              <a:srgbClr val="434343"/>
            </a:solidFill>
            <a:prstDash val="solid"/>
            <a:headEnd type="none" len="sm" w="sm"/>
            <a:tailEnd type="none" len="sm" w="sm"/>
          </a:ln>
        </p:spPr>
      </p:sp>
      <p:sp>
        <p:nvSpPr>
          <p:cNvPr name="AutoShape 95" id="95"/>
          <p:cNvSpPr/>
          <p:nvPr/>
        </p:nvSpPr>
        <p:spPr>
          <a:xfrm rot="472166">
            <a:off x="17416606" y="7091814"/>
            <a:ext cx="1147052" cy="0"/>
          </a:xfrm>
          <a:prstGeom prst="line">
            <a:avLst/>
          </a:prstGeom>
          <a:ln cap="rnd" w="9525">
            <a:solidFill>
              <a:srgbClr val="434343"/>
            </a:solidFill>
            <a:prstDash val="solid"/>
            <a:headEnd type="none" len="sm" w="sm"/>
            <a:tailEnd type="none" len="sm" w="sm"/>
          </a:ln>
        </p:spPr>
      </p:sp>
      <p:sp>
        <p:nvSpPr>
          <p:cNvPr name="TextBox 96" id="96"/>
          <p:cNvSpPr txBox="true"/>
          <p:nvPr/>
        </p:nvSpPr>
        <p:spPr>
          <a:xfrm rot="0">
            <a:off x="7554750" y="2433071"/>
            <a:ext cx="3121350" cy="2495550"/>
          </a:xfrm>
          <a:prstGeom prst="rect">
            <a:avLst/>
          </a:prstGeom>
        </p:spPr>
        <p:txBody>
          <a:bodyPr anchor="t" rtlCol="false" tIns="0" lIns="0" bIns="0" rIns="0">
            <a:spAutoFit/>
          </a:bodyPr>
          <a:lstStyle/>
          <a:p>
            <a:pPr algn="ctr">
              <a:lnSpc>
                <a:spcPts val="19200"/>
              </a:lnSpc>
            </a:pPr>
            <a:r>
              <a:rPr lang="en-US" sz="16000">
                <a:solidFill>
                  <a:srgbClr val="1A1A1A"/>
                </a:solidFill>
                <a:latin typeface="Arimo Bold"/>
              </a:rPr>
              <a:t>04</a:t>
            </a:r>
          </a:p>
        </p:txBody>
      </p:sp>
      <p:sp>
        <p:nvSpPr>
          <p:cNvPr name="Freeform 97" id="97"/>
          <p:cNvSpPr/>
          <p:nvPr/>
        </p:nvSpPr>
        <p:spPr>
          <a:xfrm flipH="false" flipV="false" rot="0">
            <a:off x="15117884" y="1310472"/>
            <a:ext cx="665108" cy="1038196"/>
          </a:xfrm>
          <a:custGeom>
            <a:avLst/>
            <a:gdLst/>
            <a:ahLst/>
            <a:cxnLst/>
            <a:rect r="r" b="b" t="t" l="l"/>
            <a:pathLst>
              <a:path h="1038196" w="665108">
                <a:moveTo>
                  <a:pt x="0" y="0"/>
                </a:moveTo>
                <a:lnTo>
                  <a:pt x="665109" y="0"/>
                </a:lnTo>
                <a:lnTo>
                  <a:pt x="665109" y="1038196"/>
                </a:lnTo>
                <a:lnTo>
                  <a:pt x="0" y="10381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8" id="98"/>
          <p:cNvSpPr/>
          <p:nvPr/>
        </p:nvSpPr>
        <p:spPr>
          <a:xfrm flipH="false" flipV="false" rot="0">
            <a:off x="1940450" y="75945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9" id="99"/>
          <p:cNvSpPr txBox="true"/>
          <p:nvPr/>
        </p:nvSpPr>
        <p:spPr>
          <a:xfrm rot="0">
            <a:off x="4107183" y="5535172"/>
            <a:ext cx="10073635" cy="849633"/>
          </a:xfrm>
          <a:prstGeom prst="rect">
            <a:avLst/>
          </a:prstGeom>
        </p:spPr>
        <p:txBody>
          <a:bodyPr anchor="t" rtlCol="false" tIns="0" lIns="0" bIns="0" rIns="0">
            <a:spAutoFit/>
          </a:bodyPr>
          <a:lstStyle/>
          <a:p>
            <a:pPr algn="ctr">
              <a:lnSpc>
                <a:spcPts val="6784"/>
              </a:lnSpc>
            </a:pPr>
            <a:r>
              <a:rPr lang="en-US" sz="4916">
                <a:solidFill>
                  <a:srgbClr val="1A1A1A"/>
                </a:solidFill>
                <a:latin typeface="Arimo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sp>
        <p:nvSpPr>
          <p:cNvPr name="Freeform 2" id="2"/>
          <p:cNvSpPr/>
          <p:nvPr/>
        </p:nvSpPr>
        <p:spPr>
          <a:xfrm flipH="false" flipV="false" rot="0">
            <a:off x="248101" y="326476"/>
            <a:ext cx="17674400" cy="8777424"/>
          </a:xfrm>
          <a:custGeom>
            <a:avLst/>
            <a:gdLst/>
            <a:ahLst/>
            <a:cxnLst/>
            <a:rect r="r" b="b" t="t" l="l"/>
            <a:pathLst>
              <a:path h="8777424" w="17674400">
                <a:moveTo>
                  <a:pt x="0" y="0"/>
                </a:moveTo>
                <a:lnTo>
                  <a:pt x="17674400" y="0"/>
                </a:lnTo>
                <a:lnTo>
                  <a:pt x="17674400" y="8777424"/>
                </a:lnTo>
                <a:lnTo>
                  <a:pt x="0" y="87774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9993570">
            <a:off x="13230642" y="349816"/>
            <a:ext cx="4181164" cy="0"/>
          </a:xfrm>
          <a:prstGeom prst="line">
            <a:avLst/>
          </a:prstGeom>
          <a:ln cap="rnd" w="9525">
            <a:solidFill>
              <a:srgbClr val="434343"/>
            </a:solidFill>
            <a:prstDash val="solid"/>
            <a:headEnd type="none" len="sm" w="sm"/>
            <a:tailEnd type="none" len="sm" w="sm"/>
          </a:ln>
        </p:spPr>
      </p:sp>
      <p:grpSp>
        <p:nvGrpSpPr>
          <p:cNvPr name="Group 4" id="4"/>
          <p:cNvGrpSpPr/>
          <p:nvPr/>
        </p:nvGrpSpPr>
        <p:grpSpPr>
          <a:xfrm rot="0">
            <a:off x="12982526" y="-284162"/>
            <a:ext cx="315000" cy="315000"/>
            <a:chOff x="0" y="0"/>
            <a:chExt cx="420000" cy="420000"/>
          </a:xfrm>
        </p:grpSpPr>
        <p:sp>
          <p:nvSpPr>
            <p:cNvPr name="Freeform 5" id="5"/>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6" id="6"/>
          <p:cNvGrpSpPr/>
          <p:nvPr/>
        </p:nvGrpSpPr>
        <p:grpSpPr>
          <a:xfrm rot="0">
            <a:off x="17750334" y="-1342434"/>
            <a:ext cx="315000" cy="315000"/>
            <a:chOff x="0" y="0"/>
            <a:chExt cx="420000" cy="420000"/>
          </a:xfrm>
        </p:grpSpPr>
        <p:sp>
          <p:nvSpPr>
            <p:cNvPr name="Freeform 7" id="7"/>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8" id="8"/>
          <p:cNvGrpSpPr/>
          <p:nvPr/>
        </p:nvGrpSpPr>
        <p:grpSpPr>
          <a:xfrm rot="0">
            <a:off x="17692776" y="4985988"/>
            <a:ext cx="315000" cy="315000"/>
            <a:chOff x="0" y="0"/>
            <a:chExt cx="420000" cy="420000"/>
          </a:xfrm>
        </p:grpSpPr>
        <p:sp>
          <p:nvSpPr>
            <p:cNvPr name="Freeform 9" id="9"/>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10" id="10"/>
          <p:cNvGrpSpPr/>
          <p:nvPr/>
        </p:nvGrpSpPr>
        <p:grpSpPr>
          <a:xfrm rot="0">
            <a:off x="17763574" y="1773474"/>
            <a:ext cx="173400" cy="173400"/>
            <a:chOff x="0" y="0"/>
            <a:chExt cx="231200" cy="231200"/>
          </a:xfrm>
        </p:grpSpPr>
        <p:sp>
          <p:nvSpPr>
            <p:cNvPr name="Freeform 11" id="11"/>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12" id="12"/>
          <p:cNvGrpSpPr/>
          <p:nvPr/>
        </p:nvGrpSpPr>
        <p:grpSpPr>
          <a:xfrm rot="0">
            <a:off x="17135928" y="2634576"/>
            <a:ext cx="286800" cy="315000"/>
            <a:chOff x="0" y="0"/>
            <a:chExt cx="382400" cy="420000"/>
          </a:xfrm>
        </p:grpSpPr>
        <p:sp>
          <p:nvSpPr>
            <p:cNvPr name="Freeform 13" id="13"/>
            <p:cNvSpPr/>
            <p:nvPr/>
          </p:nvSpPr>
          <p:spPr>
            <a:xfrm flipH="false" flipV="false" rot="0">
              <a:off x="0" y="0"/>
              <a:ext cx="382524" cy="419989"/>
            </a:xfrm>
            <a:custGeom>
              <a:avLst/>
              <a:gdLst/>
              <a:ahLst/>
              <a:cxnLst/>
              <a:rect r="r" b="b" t="t" l="l"/>
              <a:pathLst>
                <a:path h="419989" w="382524">
                  <a:moveTo>
                    <a:pt x="382397" y="210058"/>
                  </a:moveTo>
                  <a:cubicBezTo>
                    <a:pt x="382397" y="93980"/>
                    <a:pt x="296799" y="0"/>
                    <a:pt x="191262" y="0"/>
                  </a:cubicBezTo>
                  <a:cubicBezTo>
                    <a:pt x="85725" y="0"/>
                    <a:pt x="0" y="93980"/>
                    <a:pt x="0" y="210058"/>
                  </a:cubicBezTo>
                  <a:cubicBezTo>
                    <a:pt x="0" y="326136"/>
                    <a:pt x="85598" y="419989"/>
                    <a:pt x="191262" y="419989"/>
                  </a:cubicBezTo>
                  <a:cubicBezTo>
                    <a:pt x="296926" y="419989"/>
                    <a:pt x="382524" y="326009"/>
                    <a:pt x="382524" y="209931"/>
                  </a:cubicBezTo>
                  <a:close/>
                </a:path>
              </a:pathLst>
            </a:custGeom>
            <a:solidFill>
              <a:srgbClr val="04B4D8"/>
            </a:solidFill>
          </p:spPr>
        </p:sp>
      </p:grpSp>
      <p:sp>
        <p:nvSpPr>
          <p:cNvPr name="AutoShape 14" id="14"/>
          <p:cNvSpPr/>
          <p:nvPr/>
        </p:nvSpPr>
        <p:spPr>
          <a:xfrm rot="6361327">
            <a:off x="16495668" y="3967776"/>
            <a:ext cx="2138520" cy="0"/>
          </a:xfrm>
          <a:prstGeom prst="line">
            <a:avLst/>
          </a:prstGeom>
          <a:ln cap="rnd" w="9525">
            <a:solidFill>
              <a:srgbClr val="434343"/>
            </a:solidFill>
            <a:prstDash val="solid"/>
            <a:headEnd type="none" len="sm" w="sm"/>
            <a:tailEnd type="none" len="sm" w="sm"/>
          </a:ln>
        </p:spPr>
      </p:sp>
      <p:sp>
        <p:nvSpPr>
          <p:cNvPr name="AutoShape 15" id="15"/>
          <p:cNvSpPr/>
          <p:nvPr/>
        </p:nvSpPr>
        <p:spPr>
          <a:xfrm rot="5378584">
            <a:off x="16321219" y="3466374"/>
            <a:ext cx="3058109" cy="0"/>
          </a:xfrm>
          <a:prstGeom prst="line">
            <a:avLst/>
          </a:prstGeom>
          <a:ln cap="rnd" w="9525">
            <a:solidFill>
              <a:srgbClr val="434343"/>
            </a:solidFill>
            <a:prstDash val="solid"/>
            <a:headEnd type="none" len="sm" w="sm"/>
            <a:tailEnd type="none" len="sm" w="sm"/>
          </a:ln>
        </p:spPr>
      </p:sp>
      <p:sp>
        <p:nvSpPr>
          <p:cNvPr name="AutoShape 16" id="16"/>
          <p:cNvSpPr/>
          <p:nvPr/>
        </p:nvSpPr>
        <p:spPr>
          <a:xfrm rot="3674330">
            <a:off x="17141196" y="2300982"/>
            <a:ext cx="887544" cy="0"/>
          </a:xfrm>
          <a:prstGeom prst="line">
            <a:avLst/>
          </a:prstGeom>
          <a:ln cap="rnd" w="9525">
            <a:solidFill>
              <a:srgbClr val="434343"/>
            </a:solidFill>
            <a:prstDash val="solid"/>
            <a:headEnd type="none" len="sm" w="sm"/>
            <a:tailEnd type="none" len="sm" w="sm"/>
          </a:ln>
        </p:spPr>
      </p:sp>
      <p:sp>
        <p:nvSpPr>
          <p:cNvPr name="AutoShape 17" id="17"/>
          <p:cNvSpPr/>
          <p:nvPr/>
        </p:nvSpPr>
        <p:spPr>
          <a:xfrm rot="5306577">
            <a:off x="16468628" y="373074"/>
            <a:ext cx="2820892" cy="0"/>
          </a:xfrm>
          <a:prstGeom prst="line">
            <a:avLst/>
          </a:prstGeom>
          <a:ln cap="rnd" w="9525">
            <a:solidFill>
              <a:srgbClr val="434343"/>
            </a:solidFill>
            <a:prstDash val="solid"/>
            <a:headEnd type="none" len="sm" w="sm"/>
            <a:tailEnd type="none" len="sm" w="sm"/>
          </a:ln>
        </p:spPr>
      </p:sp>
      <p:sp>
        <p:nvSpPr>
          <p:cNvPr name="AutoShape 18" id="18"/>
          <p:cNvSpPr/>
          <p:nvPr/>
        </p:nvSpPr>
        <p:spPr>
          <a:xfrm rot="6521701">
            <a:off x="17149930" y="1343168"/>
            <a:ext cx="982277" cy="0"/>
          </a:xfrm>
          <a:prstGeom prst="line">
            <a:avLst/>
          </a:prstGeom>
          <a:ln cap="rnd" w="9525">
            <a:solidFill>
              <a:srgbClr val="434343"/>
            </a:solidFill>
            <a:prstDash val="solid"/>
            <a:headEnd type="none" len="sm" w="sm"/>
            <a:tailEnd type="none" len="sm" w="sm"/>
          </a:ln>
        </p:spPr>
      </p:sp>
      <p:sp>
        <p:nvSpPr>
          <p:cNvPr name="AutoShape 19" id="19"/>
          <p:cNvSpPr/>
          <p:nvPr/>
        </p:nvSpPr>
        <p:spPr>
          <a:xfrm rot="4690071">
            <a:off x="16678053" y="-166964"/>
            <a:ext cx="1872026" cy="0"/>
          </a:xfrm>
          <a:prstGeom prst="line">
            <a:avLst/>
          </a:prstGeom>
          <a:ln cap="rnd" w="9525">
            <a:solidFill>
              <a:srgbClr val="434343"/>
            </a:solidFill>
            <a:prstDash val="solid"/>
            <a:headEnd type="none" len="sm" w="sm"/>
            <a:tailEnd type="none" len="sm" w="sm"/>
          </a:ln>
        </p:spPr>
      </p:sp>
      <p:sp>
        <p:nvSpPr>
          <p:cNvPr name="AutoShape 20" id="20"/>
          <p:cNvSpPr/>
          <p:nvPr/>
        </p:nvSpPr>
        <p:spPr>
          <a:xfrm rot="812835">
            <a:off x="13224221" y="-655734"/>
            <a:ext cx="4599625" cy="0"/>
          </a:xfrm>
          <a:prstGeom prst="line">
            <a:avLst/>
          </a:prstGeom>
          <a:ln cap="rnd" w="9525">
            <a:solidFill>
              <a:srgbClr val="434343"/>
            </a:solidFill>
            <a:prstDash val="solid"/>
            <a:headEnd type="none" len="sm" w="sm"/>
            <a:tailEnd type="none" len="sm" w="sm"/>
          </a:ln>
        </p:spPr>
      </p:sp>
      <p:sp>
        <p:nvSpPr>
          <p:cNvPr name="AutoShape 21" id="21"/>
          <p:cNvSpPr/>
          <p:nvPr/>
        </p:nvSpPr>
        <p:spPr>
          <a:xfrm rot="3014606">
            <a:off x="16242084" y="-349660"/>
            <a:ext cx="1908051" cy="0"/>
          </a:xfrm>
          <a:prstGeom prst="line">
            <a:avLst/>
          </a:prstGeom>
          <a:ln cap="rnd" w="9525">
            <a:solidFill>
              <a:srgbClr val="434343"/>
            </a:solidFill>
            <a:prstDash val="solid"/>
            <a:headEnd type="none" len="sm" w="sm"/>
            <a:tailEnd type="none" len="sm" w="sm"/>
          </a:ln>
        </p:spPr>
      </p:sp>
      <p:sp>
        <p:nvSpPr>
          <p:cNvPr name="AutoShape 22" id="22"/>
          <p:cNvSpPr/>
          <p:nvPr/>
        </p:nvSpPr>
        <p:spPr>
          <a:xfrm rot="5062440">
            <a:off x="16481091" y="1773876"/>
            <a:ext cx="1748874" cy="0"/>
          </a:xfrm>
          <a:prstGeom prst="line">
            <a:avLst/>
          </a:prstGeom>
          <a:ln cap="rnd" w="9525">
            <a:solidFill>
              <a:srgbClr val="434343"/>
            </a:solidFill>
            <a:prstDash val="solid"/>
            <a:headEnd type="none" len="sm" w="sm"/>
            <a:tailEnd type="none" len="sm" w="sm"/>
          </a:ln>
        </p:spPr>
      </p:sp>
      <p:sp>
        <p:nvSpPr>
          <p:cNvPr name="AutoShape 23" id="23"/>
          <p:cNvSpPr/>
          <p:nvPr/>
        </p:nvSpPr>
        <p:spPr>
          <a:xfrm rot="6502149">
            <a:off x="15821865" y="1585476"/>
            <a:ext cx="2230925" cy="0"/>
          </a:xfrm>
          <a:prstGeom prst="line">
            <a:avLst/>
          </a:prstGeom>
          <a:ln cap="rnd" w="9525">
            <a:solidFill>
              <a:srgbClr val="434343"/>
            </a:solidFill>
            <a:prstDash val="solid"/>
            <a:headEnd type="none" len="sm" w="sm"/>
            <a:tailEnd type="none" len="sm" w="sm"/>
          </a:ln>
        </p:spPr>
      </p:sp>
      <p:grpSp>
        <p:nvGrpSpPr>
          <p:cNvPr name="Group 24" id="24"/>
          <p:cNvGrpSpPr/>
          <p:nvPr/>
        </p:nvGrpSpPr>
        <p:grpSpPr>
          <a:xfrm rot="0">
            <a:off x="15899176" y="-184262"/>
            <a:ext cx="315000" cy="315000"/>
            <a:chOff x="0" y="0"/>
            <a:chExt cx="420000" cy="420000"/>
          </a:xfrm>
        </p:grpSpPr>
        <p:sp>
          <p:nvSpPr>
            <p:cNvPr name="Freeform 25" id="25"/>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26" id="26"/>
          <p:cNvSpPr/>
          <p:nvPr/>
        </p:nvSpPr>
        <p:spPr>
          <a:xfrm rot="1805151">
            <a:off x="16030286" y="-605864"/>
            <a:ext cx="1903961" cy="0"/>
          </a:xfrm>
          <a:prstGeom prst="line">
            <a:avLst/>
          </a:prstGeom>
          <a:ln cap="rnd" w="9525">
            <a:solidFill>
              <a:srgbClr val="434343"/>
            </a:solidFill>
            <a:prstDash val="solid"/>
            <a:headEnd type="none" len="sm" w="sm"/>
            <a:tailEnd type="none" len="sm" w="sm"/>
          </a:ln>
        </p:spPr>
      </p:sp>
      <p:sp>
        <p:nvSpPr>
          <p:cNvPr name="AutoShape 27" id="27"/>
          <p:cNvSpPr/>
          <p:nvPr/>
        </p:nvSpPr>
        <p:spPr>
          <a:xfrm rot="7957494">
            <a:off x="16090969" y="229340"/>
            <a:ext cx="419746" cy="0"/>
          </a:xfrm>
          <a:prstGeom prst="line">
            <a:avLst/>
          </a:prstGeom>
          <a:ln cap="rnd" w="9525">
            <a:solidFill>
              <a:srgbClr val="434343"/>
            </a:solidFill>
            <a:prstDash val="solid"/>
            <a:headEnd type="none" len="sm" w="sm"/>
            <a:tailEnd type="none" len="sm" w="sm"/>
          </a:ln>
        </p:spPr>
      </p:sp>
      <p:sp>
        <p:nvSpPr>
          <p:cNvPr name="AutoShape 28" id="28"/>
          <p:cNvSpPr/>
          <p:nvPr/>
        </p:nvSpPr>
        <p:spPr>
          <a:xfrm rot="10643676">
            <a:off x="13286695" y="-76862"/>
            <a:ext cx="2623362" cy="0"/>
          </a:xfrm>
          <a:prstGeom prst="line">
            <a:avLst/>
          </a:prstGeom>
          <a:ln cap="rnd" w="9525">
            <a:solidFill>
              <a:srgbClr val="434343"/>
            </a:solidFill>
            <a:prstDash val="solid"/>
            <a:headEnd type="none" len="sm" w="sm"/>
            <a:tailEnd type="none" len="sm" w="sm"/>
          </a:ln>
        </p:spPr>
      </p:sp>
      <p:grpSp>
        <p:nvGrpSpPr>
          <p:cNvPr name="Group 29" id="29"/>
          <p:cNvGrpSpPr/>
          <p:nvPr/>
        </p:nvGrpSpPr>
        <p:grpSpPr>
          <a:xfrm rot="0">
            <a:off x="18794776" y="1081038"/>
            <a:ext cx="315000" cy="315000"/>
            <a:chOff x="0" y="0"/>
            <a:chExt cx="420000" cy="420000"/>
          </a:xfrm>
        </p:grpSpPr>
        <p:sp>
          <p:nvSpPr>
            <p:cNvPr name="Freeform 30" id="3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31" id="31"/>
          <p:cNvSpPr/>
          <p:nvPr/>
        </p:nvSpPr>
        <p:spPr>
          <a:xfrm rot="6819193">
            <a:off x="17299273" y="3738"/>
            <a:ext cx="2373005" cy="0"/>
          </a:xfrm>
          <a:prstGeom prst="line">
            <a:avLst/>
          </a:prstGeom>
          <a:ln cap="rnd" w="9525">
            <a:solidFill>
              <a:srgbClr val="434343"/>
            </a:solidFill>
            <a:prstDash val="solid"/>
            <a:headEnd type="none" len="sm" w="sm"/>
            <a:tailEnd type="none" len="sm" w="sm"/>
          </a:ln>
        </p:spPr>
      </p:sp>
      <p:sp>
        <p:nvSpPr>
          <p:cNvPr name="AutoShape 32" id="32"/>
          <p:cNvSpPr/>
          <p:nvPr/>
        </p:nvSpPr>
        <p:spPr>
          <a:xfrm rot="9861088">
            <a:off x="17457826" y="1063038"/>
            <a:ext cx="1371900" cy="0"/>
          </a:xfrm>
          <a:prstGeom prst="line">
            <a:avLst/>
          </a:prstGeom>
          <a:ln cap="rnd" w="9525">
            <a:solidFill>
              <a:srgbClr val="434343"/>
            </a:solidFill>
            <a:prstDash val="solid"/>
            <a:headEnd type="none" len="sm" w="sm"/>
            <a:tailEnd type="none" len="sm" w="sm"/>
          </a:ln>
        </p:spPr>
      </p:sp>
      <p:sp>
        <p:nvSpPr>
          <p:cNvPr name="AutoShape 33" id="33"/>
          <p:cNvSpPr/>
          <p:nvPr/>
        </p:nvSpPr>
        <p:spPr>
          <a:xfrm rot="1575367">
            <a:off x="17847424" y="1574306"/>
            <a:ext cx="1057564" cy="0"/>
          </a:xfrm>
          <a:prstGeom prst="line">
            <a:avLst/>
          </a:prstGeom>
          <a:ln cap="rnd" w="9525">
            <a:solidFill>
              <a:srgbClr val="434343"/>
            </a:solidFill>
            <a:prstDash val="solid"/>
            <a:headEnd type="none" len="sm" w="sm"/>
            <a:tailEnd type="none" len="sm" w="sm"/>
          </a:ln>
        </p:spPr>
      </p:sp>
      <p:sp>
        <p:nvSpPr>
          <p:cNvPr name="AutoShape 34" id="34"/>
          <p:cNvSpPr/>
          <p:nvPr/>
        </p:nvSpPr>
        <p:spPr>
          <a:xfrm rot="4581698">
            <a:off x="16497086" y="3191006"/>
            <a:ext cx="3808641"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0">
            <a:off x="16399876" y="340676"/>
            <a:ext cx="229200" cy="229200"/>
            <a:chOff x="0" y="0"/>
            <a:chExt cx="305600" cy="305600"/>
          </a:xfrm>
        </p:grpSpPr>
        <p:sp>
          <p:nvSpPr>
            <p:cNvPr name="Freeform 36" id="36"/>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37" id="37"/>
          <p:cNvGrpSpPr/>
          <p:nvPr/>
        </p:nvGrpSpPr>
        <p:grpSpPr>
          <a:xfrm rot="0">
            <a:off x="17345024" y="739516"/>
            <a:ext cx="173400" cy="173400"/>
            <a:chOff x="0" y="0"/>
            <a:chExt cx="231200" cy="231200"/>
          </a:xfrm>
        </p:grpSpPr>
        <p:sp>
          <p:nvSpPr>
            <p:cNvPr name="Freeform 38" id="38"/>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grpSp>
        <p:nvGrpSpPr>
          <p:cNvPr name="Group 39" id="39"/>
          <p:cNvGrpSpPr/>
          <p:nvPr/>
        </p:nvGrpSpPr>
        <p:grpSpPr>
          <a:xfrm rot="-9078026">
            <a:off x="6131255" y="9686109"/>
            <a:ext cx="257539" cy="257539"/>
            <a:chOff x="0" y="0"/>
            <a:chExt cx="343385" cy="343385"/>
          </a:xfrm>
        </p:grpSpPr>
        <p:sp>
          <p:nvSpPr>
            <p:cNvPr name="Freeform 40" id="40"/>
            <p:cNvSpPr/>
            <p:nvPr/>
          </p:nvSpPr>
          <p:spPr>
            <a:xfrm flipH="false" flipV="false" rot="0">
              <a:off x="0" y="0"/>
              <a:ext cx="343408" cy="343408"/>
            </a:xfrm>
            <a:custGeom>
              <a:avLst/>
              <a:gdLst/>
              <a:ahLst/>
              <a:cxnLst/>
              <a:rect r="r" b="b" t="t" l="l"/>
              <a:pathLst>
                <a:path h="343408" w="343408">
                  <a:moveTo>
                    <a:pt x="0" y="171704"/>
                  </a:moveTo>
                  <a:cubicBezTo>
                    <a:pt x="0" y="76835"/>
                    <a:pt x="76835" y="0"/>
                    <a:pt x="171704" y="0"/>
                  </a:cubicBezTo>
                  <a:cubicBezTo>
                    <a:pt x="266573" y="0"/>
                    <a:pt x="343408" y="76835"/>
                    <a:pt x="343408" y="171704"/>
                  </a:cubicBezTo>
                  <a:cubicBezTo>
                    <a:pt x="343408" y="266573"/>
                    <a:pt x="266573" y="343408"/>
                    <a:pt x="171704" y="343408"/>
                  </a:cubicBezTo>
                  <a:cubicBezTo>
                    <a:pt x="76835" y="343408"/>
                    <a:pt x="0" y="266573"/>
                    <a:pt x="0" y="171704"/>
                  </a:cubicBezTo>
                  <a:close/>
                </a:path>
              </a:pathLst>
            </a:custGeom>
            <a:solidFill>
              <a:srgbClr val="FFD966"/>
            </a:solidFill>
          </p:spPr>
        </p:sp>
      </p:grpSp>
      <p:grpSp>
        <p:nvGrpSpPr>
          <p:cNvPr name="Group 41" id="41"/>
          <p:cNvGrpSpPr/>
          <p:nvPr/>
        </p:nvGrpSpPr>
        <p:grpSpPr>
          <a:xfrm rot="-9078026">
            <a:off x="535259" y="9604176"/>
            <a:ext cx="257539" cy="257539"/>
            <a:chOff x="0" y="0"/>
            <a:chExt cx="343385" cy="343385"/>
          </a:xfrm>
        </p:grpSpPr>
        <p:sp>
          <p:nvSpPr>
            <p:cNvPr name="Freeform 42" id="42"/>
            <p:cNvSpPr/>
            <p:nvPr/>
          </p:nvSpPr>
          <p:spPr>
            <a:xfrm flipH="false" flipV="false" rot="0">
              <a:off x="0" y="0"/>
              <a:ext cx="343408" cy="343408"/>
            </a:xfrm>
            <a:custGeom>
              <a:avLst/>
              <a:gdLst/>
              <a:ahLst/>
              <a:cxnLst/>
              <a:rect r="r" b="b" t="t" l="l"/>
              <a:pathLst>
                <a:path h="343408" w="343408">
                  <a:moveTo>
                    <a:pt x="0" y="171704"/>
                  </a:moveTo>
                  <a:cubicBezTo>
                    <a:pt x="0" y="76835"/>
                    <a:pt x="76835" y="0"/>
                    <a:pt x="171704" y="0"/>
                  </a:cubicBezTo>
                  <a:cubicBezTo>
                    <a:pt x="266573" y="0"/>
                    <a:pt x="343408" y="76835"/>
                    <a:pt x="343408" y="171704"/>
                  </a:cubicBezTo>
                  <a:cubicBezTo>
                    <a:pt x="343408" y="266573"/>
                    <a:pt x="266573" y="343408"/>
                    <a:pt x="171704" y="343408"/>
                  </a:cubicBezTo>
                  <a:cubicBezTo>
                    <a:pt x="76835" y="343408"/>
                    <a:pt x="0" y="266573"/>
                    <a:pt x="0" y="171704"/>
                  </a:cubicBezTo>
                  <a:close/>
                </a:path>
              </a:pathLst>
            </a:custGeom>
            <a:solidFill>
              <a:srgbClr val="FFD966"/>
            </a:solidFill>
          </p:spPr>
        </p:sp>
      </p:grpSp>
      <p:grpSp>
        <p:nvGrpSpPr>
          <p:cNvPr name="Group 43" id="43"/>
          <p:cNvGrpSpPr/>
          <p:nvPr/>
        </p:nvGrpSpPr>
        <p:grpSpPr>
          <a:xfrm rot="-9081803">
            <a:off x="3028741" y="9695239"/>
            <a:ext cx="531780" cy="531780"/>
            <a:chOff x="0" y="0"/>
            <a:chExt cx="709039" cy="709039"/>
          </a:xfrm>
        </p:grpSpPr>
        <p:sp>
          <p:nvSpPr>
            <p:cNvPr name="Freeform 44" id="44"/>
            <p:cNvSpPr/>
            <p:nvPr/>
          </p:nvSpPr>
          <p:spPr>
            <a:xfrm flipH="false" flipV="false" rot="0">
              <a:off x="0" y="0"/>
              <a:ext cx="709041" cy="709041"/>
            </a:xfrm>
            <a:custGeom>
              <a:avLst/>
              <a:gdLst/>
              <a:ahLst/>
              <a:cxnLst/>
              <a:rect r="r" b="b" t="t" l="l"/>
              <a:pathLst>
                <a:path h="709041" w="709041">
                  <a:moveTo>
                    <a:pt x="0" y="354457"/>
                  </a:moveTo>
                  <a:cubicBezTo>
                    <a:pt x="0" y="158750"/>
                    <a:pt x="158750" y="0"/>
                    <a:pt x="354457" y="0"/>
                  </a:cubicBezTo>
                  <a:cubicBezTo>
                    <a:pt x="550164" y="0"/>
                    <a:pt x="709041" y="158750"/>
                    <a:pt x="709041" y="354457"/>
                  </a:cubicBezTo>
                  <a:cubicBezTo>
                    <a:pt x="709041" y="550164"/>
                    <a:pt x="550291" y="709041"/>
                    <a:pt x="354457" y="709041"/>
                  </a:cubicBezTo>
                  <a:cubicBezTo>
                    <a:pt x="158623" y="709041"/>
                    <a:pt x="0" y="550291"/>
                    <a:pt x="0" y="354457"/>
                  </a:cubicBezTo>
                  <a:close/>
                </a:path>
              </a:pathLst>
            </a:custGeom>
            <a:solidFill>
              <a:srgbClr val="04B4D8"/>
            </a:solidFill>
          </p:spPr>
        </p:sp>
      </p:grpSp>
      <p:grpSp>
        <p:nvGrpSpPr>
          <p:cNvPr name="Group 45" id="45"/>
          <p:cNvGrpSpPr/>
          <p:nvPr/>
        </p:nvGrpSpPr>
        <p:grpSpPr>
          <a:xfrm rot="-9074829">
            <a:off x="2687642" y="11950672"/>
            <a:ext cx="172847" cy="172847"/>
            <a:chOff x="0" y="0"/>
            <a:chExt cx="230463" cy="230463"/>
          </a:xfrm>
        </p:grpSpPr>
        <p:sp>
          <p:nvSpPr>
            <p:cNvPr name="Freeform 46" id="46"/>
            <p:cNvSpPr/>
            <p:nvPr/>
          </p:nvSpPr>
          <p:spPr>
            <a:xfrm flipH="false" flipV="false" rot="0">
              <a:off x="0" y="0"/>
              <a:ext cx="230378" cy="230378"/>
            </a:xfrm>
            <a:custGeom>
              <a:avLst/>
              <a:gdLst/>
              <a:ahLst/>
              <a:cxnLst/>
              <a:rect r="r" b="b" t="t" l="l"/>
              <a:pathLst>
                <a:path h="230378" w="230378">
                  <a:moveTo>
                    <a:pt x="0" y="115189"/>
                  </a:moveTo>
                  <a:cubicBezTo>
                    <a:pt x="0" y="51562"/>
                    <a:pt x="51562" y="0"/>
                    <a:pt x="115189" y="0"/>
                  </a:cubicBezTo>
                  <a:cubicBezTo>
                    <a:pt x="178816" y="0"/>
                    <a:pt x="230378" y="51562"/>
                    <a:pt x="230378" y="115189"/>
                  </a:cubicBezTo>
                  <a:cubicBezTo>
                    <a:pt x="230378" y="178816"/>
                    <a:pt x="178816" y="230378"/>
                    <a:pt x="115189" y="230378"/>
                  </a:cubicBezTo>
                  <a:cubicBezTo>
                    <a:pt x="51562" y="230378"/>
                    <a:pt x="0" y="178816"/>
                    <a:pt x="0" y="115189"/>
                  </a:cubicBezTo>
                  <a:close/>
                </a:path>
              </a:pathLst>
            </a:custGeom>
            <a:solidFill>
              <a:srgbClr val="86CF64"/>
            </a:solidFill>
          </p:spPr>
        </p:sp>
      </p:grpSp>
      <p:grpSp>
        <p:nvGrpSpPr>
          <p:cNvPr name="Group 47" id="47"/>
          <p:cNvGrpSpPr/>
          <p:nvPr/>
        </p:nvGrpSpPr>
        <p:grpSpPr>
          <a:xfrm rot="-9083407">
            <a:off x="3482624" y="13783209"/>
            <a:ext cx="127707" cy="127707"/>
            <a:chOff x="0" y="0"/>
            <a:chExt cx="170275" cy="170275"/>
          </a:xfrm>
        </p:grpSpPr>
        <p:sp>
          <p:nvSpPr>
            <p:cNvPr name="Freeform 48" id="48"/>
            <p:cNvSpPr/>
            <p:nvPr/>
          </p:nvSpPr>
          <p:spPr>
            <a:xfrm flipH="false" flipV="false" rot="0">
              <a:off x="0" y="0"/>
              <a:ext cx="170180" cy="170180"/>
            </a:xfrm>
            <a:custGeom>
              <a:avLst/>
              <a:gdLst/>
              <a:ahLst/>
              <a:cxnLst/>
              <a:rect r="r" b="b" t="t" l="l"/>
              <a:pathLst>
                <a:path h="170180" w="170180">
                  <a:moveTo>
                    <a:pt x="0" y="85090"/>
                  </a:moveTo>
                  <a:cubicBezTo>
                    <a:pt x="0" y="38100"/>
                    <a:pt x="38100" y="0"/>
                    <a:pt x="85090" y="0"/>
                  </a:cubicBezTo>
                  <a:cubicBezTo>
                    <a:pt x="132080" y="0"/>
                    <a:pt x="170180" y="38100"/>
                    <a:pt x="170180" y="85090"/>
                  </a:cubicBezTo>
                  <a:cubicBezTo>
                    <a:pt x="170180" y="132080"/>
                    <a:pt x="132080" y="170180"/>
                    <a:pt x="85090" y="170180"/>
                  </a:cubicBezTo>
                  <a:cubicBezTo>
                    <a:pt x="38100" y="170180"/>
                    <a:pt x="0" y="132207"/>
                    <a:pt x="0" y="85090"/>
                  </a:cubicBezTo>
                  <a:close/>
                </a:path>
              </a:pathLst>
            </a:custGeom>
            <a:solidFill>
              <a:srgbClr val="04B4D8"/>
            </a:solidFill>
          </p:spPr>
        </p:sp>
      </p:grpSp>
      <p:grpSp>
        <p:nvGrpSpPr>
          <p:cNvPr name="Group 49" id="49"/>
          <p:cNvGrpSpPr/>
          <p:nvPr/>
        </p:nvGrpSpPr>
        <p:grpSpPr>
          <a:xfrm rot="-9074829">
            <a:off x="388986" y="12069446"/>
            <a:ext cx="172847" cy="172847"/>
            <a:chOff x="0" y="0"/>
            <a:chExt cx="230463" cy="230463"/>
          </a:xfrm>
        </p:grpSpPr>
        <p:sp>
          <p:nvSpPr>
            <p:cNvPr name="Freeform 50" id="50"/>
            <p:cNvSpPr/>
            <p:nvPr/>
          </p:nvSpPr>
          <p:spPr>
            <a:xfrm flipH="false" flipV="false" rot="0">
              <a:off x="0" y="0"/>
              <a:ext cx="230378" cy="230378"/>
            </a:xfrm>
            <a:custGeom>
              <a:avLst/>
              <a:gdLst/>
              <a:ahLst/>
              <a:cxnLst/>
              <a:rect r="r" b="b" t="t" l="l"/>
              <a:pathLst>
                <a:path h="230378" w="230378">
                  <a:moveTo>
                    <a:pt x="0" y="115189"/>
                  </a:moveTo>
                  <a:cubicBezTo>
                    <a:pt x="0" y="51562"/>
                    <a:pt x="51562" y="0"/>
                    <a:pt x="115189" y="0"/>
                  </a:cubicBezTo>
                  <a:cubicBezTo>
                    <a:pt x="178816" y="0"/>
                    <a:pt x="230378" y="51562"/>
                    <a:pt x="230378" y="115189"/>
                  </a:cubicBezTo>
                  <a:cubicBezTo>
                    <a:pt x="230378" y="178816"/>
                    <a:pt x="178816" y="230378"/>
                    <a:pt x="115189" y="230378"/>
                  </a:cubicBezTo>
                  <a:cubicBezTo>
                    <a:pt x="51562" y="230378"/>
                    <a:pt x="0" y="178816"/>
                    <a:pt x="0" y="115189"/>
                  </a:cubicBezTo>
                  <a:close/>
                </a:path>
              </a:pathLst>
            </a:custGeom>
            <a:solidFill>
              <a:srgbClr val="FF2E20"/>
            </a:solidFill>
          </p:spPr>
        </p:sp>
      </p:grpSp>
      <p:grpSp>
        <p:nvGrpSpPr>
          <p:cNvPr name="Group 51" id="51"/>
          <p:cNvGrpSpPr/>
          <p:nvPr/>
        </p:nvGrpSpPr>
        <p:grpSpPr>
          <a:xfrm rot="-9074829">
            <a:off x="4513510" y="9449407"/>
            <a:ext cx="172847" cy="172847"/>
            <a:chOff x="0" y="0"/>
            <a:chExt cx="230463" cy="230463"/>
          </a:xfrm>
        </p:grpSpPr>
        <p:sp>
          <p:nvSpPr>
            <p:cNvPr name="Freeform 52" id="52"/>
            <p:cNvSpPr/>
            <p:nvPr/>
          </p:nvSpPr>
          <p:spPr>
            <a:xfrm flipH="false" flipV="false" rot="0">
              <a:off x="0" y="0"/>
              <a:ext cx="230378" cy="230378"/>
            </a:xfrm>
            <a:custGeom>
              <a:avLst/>
              <a:gdLst/>
              <a:ahLst/>
              <a:cxnLst/>
              <a:rect r="r" b="b" t="t" l="l"/>
              <a:pathLst>
                <a:path h="230378" w="230378">
                  <a:moveTo>
                    <a:pt x="0" y="115189"/>
                  </a:moveTo>
                  <a:cubicBezTo>
                    <a:pt x="0" y="51562"/>
                    <a:pt x="51562" y="0"/>
                    <a:pt x="115189" y="0"/>
                  </a:cubicBezTo>
                  <a:cubicBezTo>
                    <a:pt x="178816" y="0"/>
                    <a:pt x="230378" y="51562"/>
                    <a:pt x="230378" y="115189"/>
                  </a:cubicBezTo>
                  <a:cubicBezTo>
                    <a:pt x="230378" y="178816"/>
                    <a:pt x="178816" y="230378"/>
                    <a:pt x="115189" y="230378"/>
                  </a:cubicBezTo>
                  <a:cubicBezTo>
                    <a:pt x="51562" y="230378"/>
                    <a:pt x="0" y="178816"/>
                    <a:pt x="0" y="115189"/>
                  </a:cubicBezTo>
                  <a:close/>
                </a:path>
              </a:pathLst>
            </a:custGeom>
            <a:solidFill>
              <a:srgbClr val="FF2E20"/>
            </a:solidFill>
          </p:spPr>
        </p:sp>
      </p:grpSp>
      <p:grpSp>
        <p:nvGrpSpPr>
          <p:cNvPr name="Group 53" id="53"/>
          <p:cNvGrpSpPr/>
          <p:nvPr/>
        </p:nvGrpSpPr>
        <p:grpSpPr>
          <a:xfrm rot="-9082035">
            <a:off x="-1455221" y="8985085"/>
            <a:ext cx="261321" cy="261321"/>
            <a:chOff x="0" y="0"/>
            <a:chExt cx="348428" cy="348428"/>
          </a:xfrm>
        </p:grpSpPr>
        <p:sp>
          <p:nvSpPr>
            <p:cNvPr name="Freeform 54" id="54"/>
            <p:cNvSpPr/>
            <p:nvPr/>
          </p:nvSpPr>
          <p:spPr>
            <a:xfrm flipH="false" flipV="false" rot="0">
              <a:off x="0" y="0"/>
              <a:ext cx="348488" cy="348488"/>
            </a:xfrm>
            <a:custGeom>
              <a:avLst/>
              <a:gdLst/>
              <a:ahLst/>
              <a:cxnLst/>
              <a:rect r="r" b="b" t="t" l="l"/>
              <a:pathLst>
                <a:path h="348488" w="348488">
                  <a:moveTo>
                    <a:pt x="0" y="174244"/>
                  </a:moveTo>
                  <a:cubicBezTo>
                    <a:pt x="0" y="77978"/>
                    <a:pt x="77978" y="0"/>
                    <a:pt x="174244" y="0"/>
                  </a:cubicBezTo>
                  <a:cubicBezTo>
                    <a:pt x="270510" y="0"/>
                    <a:pt x="348488" y="77978"/>
                    <a:pt x="348488" y="174244"/>
                  </a:cubicBezTo>
                  <a:cubicBezTo>
                    <a:pt x="348488" y="270510"/>
                    <a:pt x="270383" y="348488"/>
                    <a:pt x="174244" y="348488"/>
                  </a:cubicBezTo>
                  <a:cubicBezTo>
                    <a:pt x="78105" y="348488"/>
                    <a:pt x="0" y="270383"/>
                    <a:pt x="0" y="174244"/>
                  </a:cubicBezTo>
                  <a:close/>
                </a:path>
              </a:pathLst>
            </a:custGeom>
            <a:solidFill>
              <a:srgbClr val="86CF64"/>
            </a:solidFill>
          </p:spPr>
        </p:sp>
      </p:grpSp>
      <p:sp>
        <p:nvSpPr>
          <p:cNvPr name="AutoShape 55" id="55"/>
          <p:cNvSpPr/>
          <p:nvPr/>
        </p:nvSpPr>
        <p:spPr>
          <a:xfrm rot="3961693">
            <a:off x="2241329" y="12952863"/>
            <a:ext cx="1843988" cy="0"/>
          </a:xfrm>
          <a:prstGeom prst="line">
            <a:avLst/>
          </a:prstGeom>
          <a:ln cap="rnd" w="9525">
            <a:solidFill>
              <a:srgbClr val="434343"/>
            </a:solidFill>
            <a:prstDash val="solid"/>
            <a:headEnd type="none" len="sm" w="sm"/>
            <a:tailEnd type="none" len="sm" w="sm"/>
          </a:ln>
        </p:spPr>
      </p:sp>
      <p:sp>
        <p:nvSpPr>
          <p:cNvPr name="AutoShape 56" id="56"/>
          <p:cNvSpPr/>
          <p:nvPr/>
        </p:nvSpPr>
        <p:spPr>
          <a:xfrm rot="10740857">
            <a:off x="507317" y="12070850"/>
            <a:ext cx="2193493" cy="0"/>
          </a:xfrm>
          <a:prstGeom prst="line">
            <a:avLst/>
          </a:prstGeom>
          <a:ln cap="rnd" w="9525">
            <a:solidFill>
              <a:srgbClr val="434343"/>
            </a:solidFill>
            <a:prstDash val="solid"/>
            <a:headEnd type="none" len="sm" w="sm"/>
            <a:tailEnd type="none" len="sm" w="sm"/>
          </a:ln>
        </p:spPr>
      </p:sp>
      <p:sp>
        <p:nvSpPr>
          <p:cNvPr name="AutoShape 57" id="57"/>
          <p:cNvSpPr/>
          <p:nvPr/>
        </p:nvSpPr>
        <p:spPr>
          <a:xfrm rot="7418685">
            <a:off x="2548331" y="11878674"/>
            <a:ext cx="4709428" cy="0"/>
          </a:xfrm>
          <a:prstGeom prst="line">
            <a:avLst/>
          </a:prstGeom>
          <a:ln cap="rnd" w="9525">
            <a:solidFill>
              <a:srgbClr val="434343"/>
            </a:solidFill>
            <a:prstDash val="solid"/>
            <a:headEnd type="none" len="sm" w="sm"/>
            <a:tailEnd type="none" len="sm" w="sm"/>
          </a:ln>
        </p:spPr>
      </p:sp>
      <p:sp>
        <p:nvSpPr>
          <p:cNvPr name="AutoShape 58" id="58"/>
          <p:cNvSpPr/>
          <p:nvPr/>
        </p:nvSpPr>
        <p:spPr>
          <a:xfrm rot="1784147">
            <a:off x="318011" y="13031196"/>
            <a:ext cx="3400649" cy="0"/>
          </a:xfrm>
          <a:prstGeom prst="line">
            <a:avLst/>
          </a:prstGeom>
          <a:ln cap="rnd" w="9525">
            <a:solidFill>
              <a:srgbClr val="434343"/>
            </a:solidFill>
            <a:prstDash val="solid"/>
            <a:headEnd type="none" len="sm" w="sm"/>
            <a:tailEnd type="none" len="sm" w="sm"/>
          </a:ln>
        </p:spPr>
      </p:sp>
      <p:sp>
        <p:nvSpPr>
          <p:cNvPr name="AutoShape 59" id="59"/>
          <p:cNvSpPr/>
          <p:nvPr/>
        </p:nvSpPr>
        <p:spPr>
          <a:xfrm rot="5878924">
            <a:off x="-599852" y="10985433"/>
            <a:ext cx="2299265" cy="0"/>
          </a:xfrm>
          <a:prstGeom prst="line">
            <a:avLst/>
          </a:prstGeom>
          <a:ln cap="rnd" w="9525">
            <a:solidFill>
              <a:srgbClr val="434343"/>
            </a:solidFill>
            <a:prstDash val="solid"/>
            <a:headEnd type="none" len="sm" w="sm"/>
            <a:tailEnd type="none" len="sm" w="sm"/>
          </a:ln>
        </p:spPr>
      </p:sp>
      <p:sp>
        <p:nvSpPr>
          <p:cNvPr name="AutoShape 60" id="60"/>
          <p:cNvSpPr/>
          <p:nvPr/>
        </p:nvSpPr>
        <p:spPr>
          <a:xfrm rot="2739126">
            <a:off x="244895" y="10905366"/>
            <a:ext cx="2959872" cy="0"/>
          </a:xfrm>
          <a:prstGeom prst="line">
            <a:avLst/>
          </a:prstGeom>
          <a:ln cap="rnd" w="9525">
            <a:solidFill>
              <a:srgbClr val="434343"/>
            </a:solidFill>
            <a:prstDash val="solid"/>
            <a:headEnd type="none" len="sm" w="sm"/>
            <a:tailEnd type="none" len="sm" w="sm"/>
          </a:ln>
        </p:spPr>
      </p:sp>
      <p:sp>
        <p:nvSpPr>
          <p:cNvPr name="AutoShape 61" id="61"/>
          <p:cNvSpPr/>
          <p:nvPr/>
        </p:nvSpPr>
        <p:spPr>
          <a:xfrm rot="597197">
            <a:off x="4662189" y="9632571"/>
            <a:ext cx="1505629" cy="0"/>
          </a:xfrm>
          <a:prstGeom prst="line">
            <a:avLst/>
          </a:prstGeom>
          <a:ln cap="rnd" w="9525">
            <a:solidFill>
              <a:srgbClr val="434343"/>
            </a:solidFill>
            <a:prstDash val="solid"/>
            <a:headEnd type="none" len="sm" w="sm"/>
            <a:tailEnd type="none" len="sm" w="sm"/>
          </a:ln>
        </p:spPr>
      </p:sp>
      <p:sp>
        <p:nvSpPr>
          <p:cNvPr name="AutoShape 62" id="62"/>
          <p:cNvSpPr/>
          <p:nvPr/>
        </p:nvSpPr>
        <p:spPr>
          <a:xfrm rot="8791463">
            <a:off x="2519546" y="10932072"/>
            <a:ext cx="3954280" cy="0"/>
          </a:xfrm>
          <a:prstGeom prst="line">
            <a:avLst/>
          </a:prstGeom>
          <a:ln cap="rnd" w="9525">
            <a:solidFill>
              <a:srgbClr val="434343"/>
            </a:solidFill>
            <a:prstDash val="solid"/>
            <a:headEnd type="none" len="sm" w="sm"/>
            <a:tailEnd type="none" len="sm" w="sm"/>
          </a:ln>
        </p:spPr>
      </p:sp>
      <p:sp>
        <p:nvSpPr>
          <p:cNvPr name="AutoShape 63" id="63"/>
          <p:cNvSpPr/>
          <p:nvPr/>
        </p:nvSpPr>
        <p:spPr>
          <a:xfrm rot="9642274">
            <a:off x="3511119" y="9723131"/>
            <a:ext cx="1044830" cy="0"/>
          </a:xfrm>
          <a:prstGeom prst="line">
            <a:avLst/>
          </a:prstGeom>
          <a:ln cap="rnd" w="9525">
            <a:solidFill>
              <a:srgbClr val="434343"/>
            </a:solidFill>
            <a:prstDash val="solid"/>
            <a:headEnd type="none" len="sm" w="sm"/>
            <a:tailEnd type="none" len="sm" w="sm"/>
          </a:ln>
        </p:spPr>
      </p:sp>
      <p:sp>
        <p:nvSpPr>
          <p:cNvPr name="AutoShape 64" id="64"/>
          <p:cNvSpPr/>
          <p:nvPr/>
        </p:nvSpPr>
        <p:spPr>
          <a:xfrm rot="6226798">
            <a:off x="2042667" y="11074582"/>
            <a:ext cx="1831684" cy="0"/>
          </a:xfrm>
          <a:prstGeom prst="line">
            <a:avLst/>
          </a:prstGeom>
          <a:ln cap="rnd" w="9525">
            <a:solidFill>
              <a:srgbClr val="434343"/>
            </a:solidFill>
            <a:prstDash val="solid"/>
            <a:headEnd type="none" len="sm" w="sm"/>
            <a:tailEnd type="none" len="sm" w="sm"/>
          </a:ln>
        </p:spPr>
      </p:sp>
      <p:sp>
        <p:nvSpPr>
          <p:cNvPr name="AutoShape 65" id="65"/>
          <p:cNvSpPr/>
          <p:nvPr/>
        </p:nvSpPr>
        <p:spPr>
          <a:xfrm rot="962118">
            <a:off x="-1255422" y="9424783"/>
            <a:ext cx="1852227" cy="0"/>
          </a:xfrm>
          <a:prstGeom prst="line">
            <a:avLst/>
          </a:prstGeom>
          <a:ln cap="rnd" w="9525">
            <a:solidFill>
              <a:srgbClr val="434343"/>
            </a:solidFill>
            <a:prstDash val="solid"/>
            <a:headEnd type="none" len="sm" w="sm"/>
            <a:tailEnd type="none" len="sm" w="sm"/>
          </a:ln>
        </p:spPr>
      </p:sp>
      <p:sp>
        <p:nvSpPr>
          <p:cNvPr name="AutoShape 66" id="66"/>
          <p:cNvSpPr/>
          <p:nvPr/>
        </p:nvSpPr>
        <p:spPr>
          <a:xfrm rot="2625865">
            <a:off x="-2219942" y="11528624"/>
            <a:ext cx="6642561" cy="0"/>
          </a:xfrm>
          <a:prstGeom prst="line">
            <a:avLst/>
          </a:prstGeom>
          <a:ln cap="rnd" w="9525">
            <a:solidFill>
              <a:srgbClr val="434343"/>
            </a:solidFill>
            <a:prstDash val="solid"/>
            <a:headEnd type="none" len="sm" w="sm"/>
            <a:tailEnd type="none" len="sm" w="sm"/>
          </a:ln>
        </p:spPr>
      </p:sp>
      <p:grpSp>
        <p:nvGrpSpPr>
          <p:cNvPr name="Group 67" id="67"/>
          <p:cNvGrpSpPr/>
          <p:nvPr/>
        </p:nvGrpSpPr>
        <p:grpSpPr>
          <a:xfrm rot="-9074829">
            <a:off x="990289" y="9097700"/>
            <a:ext cx="172847" cy="172847"/>
            <a:chOff x="0" y="0"/>
            <a:chExt cx="230463" cy="230463"/>
          </a:xfrm>
        </p:grpSpPr>
        <p:sp>
          <p:nvSpPr>
            <p:cNvPr name="Freeform 68" id="68"/>
            <p:cNvSpPr/>
            <p:nvPr/>
          </p:nvSpPr>
          <p:spPr>
            <a:xfrm flipH="false" flipV="false" rot="0">
              <a:off x="0" y="0"/>
              <a:ext cx="230378" cy="230378"/>
            </a:xfrm>
            <a:custGeom>
              <a:avLst/>
              <a:gdLst/>
              <a:ahLst/>
              <a:cxnLst/>
              <a:rect r="r" b="b" t="t" l="l"/>
              <a:pathLst>
                <a:path h="230378" w="230378">
                  <a:moveTo>
                    <a:pt x="0" y="115189"/>
                  </a:moveTo>
                  <a:cubicBezTo>
                    <a:pt x="0" y="51562"/>
                    <a:pt x="51562" y="0"/>
                    <a:pt x="115189" y="0"/>
                  </a:cubicBezTo>
                  <a:cubicBezTo>
                    <a:pt x="178816" y="0"/>
                    <a:pt x="230378" y="51562"/>
                    <a:pt x="230378" y="115189"/>
                  </a:cubicBezTo>
                  <a:cubicBezTo>
                    <a:pt x="230378" y="178816"/>
                    <a:pt x="178816" y="230378"/>
                    <a:pt x="115189" y="230378"/>
                  </a:cubicBezTo>
                  <a:cubicBezTo>
                    <a:pt x="51562" y="230378"/>
                    <a:pt x="0" y="178816"/>
                    <a:pt x="0" y="115189"/>
                  </a:cubicBezTo>
                  <a:close/>
                </a:path>
              </a:pathLst>
            </a:custGeom>
            <a:solidFill>
              <a:srgbClr val="FF2E20"/>
            </a:solidFill>
          </p:spPr>
        </p:sp>
      </p:grpSp>
      <p:sp>
        <p:nvSpPr>
          <p:cNvPr name="AutoShape 69" id="69"/>
          <p:cNvSpPr/>
          <p:nvPr/>
        </p:nvSpPr>
        <p:spPr>
          <a:xfrm rot="230705">
            <a:off x="-1211305" y="9143845"/>
            <a:ext cx="2216844" cy="0"/>
          </a:xfrm>
          <a:prstGeom prst="line">
            <a:avLst/>
          </a:prstGeom>
          <a:ln cap="rnd" w="9525">
            <a:solidFill>
              <a:srgbClr val="434343"/>
            </a:solidFill>
            <a:prstDash val="solid"/>
            <a:headEnd type="none" len="sm" w="sm"/>
            <a:tailEnd type="none" len="sm" w="sm"/>
          </a:ln>
        </p:spPr>
      </p:sp>
      <p:sp>
        <p:nvSpPr>
          <p:cNvPr name="AutoShape 70" id="70"/>
          <p:cNvSpPr/>
          <p:nvPr/>
        </p:nvSpPr>
        <p:spPr>
          <a:xfrm rot="1080617">
            <a:off x="1093325" y="9529485"/>
            <a:ext cx="2027251" cy="0"/>
          </a:xfrm>
          <a:prstGeom prst="line">
            <a:avLst/>
          </a:prstGeom>
          <a:ln cap="rnd" w="9525">
            <a:solidFill>
              <a:srgbClr val="434343"/>
            </a:solidFill>
            <a:prstDash val="solid"/>
            <a:headEnd type="none" len="sm" w="sm"/>
            <a:tailEnd type="none" len="sm" w="sm"/>
          </a:ln>
        </p:spPr>
      </p:sp>
      <p:sp>
        <p:nvSpPr>
          <p:cNvPr name="AutoShape 71" id="71"/>
          <p:cNvSpPr/>
          <p:nvPr/>
        </p:nvSpPr>
        <p:spPr>
          <a:xfrm rot="7854378">
            <a:off x="629717" y="9439910"/>
            <a:ext cx="501446" cy="0"/>
          </a:xfrm>
          <a:prstGeom prst="line">
            <a:avLst/>
          </a:prstGeom>
          <a:ln cap="rnd" w="9525">
            <a:solidFill>
              <a:srgbClr val="434343"/>
            </a:solidFill>
            <a:prstDash val="solid"/>
            <a:headEnd type="none" len="sm" w="sm"/>
            <a:tailEnd type="none" len="sm" w="sm"/>
          </a:ln>
        </p:spPr>
      </p:sp>
      <p:sp>
        <p:nvSpPr>
          <p:cNvPr name="AutoShape 72" id="72"/>
          <p:cNvSpPr/>
          <p:nvPr/>
        </p:nvSpPr>
        <p:spPr>
          <a:xfrm rot="3501128">
            <a:off x="335972" y="10610719"/>
            <a:ext cx="3179055" cy="0"/>
          </a:xfrm>
          <a:prstGeom prst="line">
            <a:avLst/>
          </a:prstGeom>
          <a:ln cap="rnd" w="9525">
            <a:solidFill>
              <a:srgbClr val="434343"/>
            </a:solidFill>
            <a:prstDash val="solid"/>
            <a:headEnd type="none" len="sm" w="sm"/>
            <a:tailEnd type="none" len="sm" w="sm"/>
          </a:ln>
        </p:spPr>
      </p:sp>
      <p:grpSp>
        <p:nvGrpSpPr>
          <p:cNvPr name="Group 73" id="73"/>
          <p:cNvGrpSpPr/>
          <p:nvPr/>
        </p:nvGrpSpPr>
        <p:grpSpPr>
          <a:xfrm rot="-9078026">
            <a:off x="4870714" y="9920422"/>
            <a:ext cx="257539" cy="257539"/>
            <a:chOff x="0" y="0"/>
            <a:chExt cx="343385" cy="343385"/>
          </a:xfrm>
        </p:grpSpPr>
        <p:sp>
          <p:nvSpPr>
            <p:cNvPr name="Freeform 74" id="74"/>
            <p:cNvSpPr/>
            <p:nvPr/>
          </p:nvSpPr>
          <p:spPr>
            <a:xfrm flipH="false" flipV="false" rot="0">
              <a:off x="0" y="0"/>
              <a:ext cx="343408" cy="343408"/>
            </a:xfrm>
            <a:custGeom>
              <a:avLst/>
              <a:gdLst/>
              <a:ahLst/>
              <a:cxnLst/>
              <a:rect r="r" b="b" t="t" l="l"/>
              <a:pathLst>
                <a:path h="343408" w="343408">
                  <a:moveTo>
                    <a:pt x="0" y="171704"/>
                  </a:moveTo>
                  <a:cubicBezTo>
                    <a:pt x="0" y="76835"/>
                    <a:pt x="76835" y="0"/>
                    <a:pt x="171704" y="0"/>
                  </a:cubicBezTo>
                  <a:cubicBezTo>
                    <a:pt x="266573" y="0"/>
                    <a:pt x="343408" y="76835"/>
                    <a:pt x="343408" y="171704"/>
                  </a:cubicBezTo>
                  <a:cubicBezTo>
                    <a:pt x="343408" y="266573"/>
                    <a:pt x="266573" y="343408"/>
                    <a:pt x="171704" y="343408"/>
                  </a:cubicBezTo>
                  <a:cubicBezTo>
                    <a:pt x="76835" y="343408"/>
                    <a:pt x="0" y="266573"/>
                    <a:pt x="0" y="171704"/>
                  </a:cubicBezTo>
                  <a:close/>
                </a:path>
              </a:pathLst>
            </a:custGeom>
            <a:solidFill>
              <a:srgbClr val="86CF64"/>
            </a:solidFill>
          </p:spPr>
        </p:sp>
      </p:grpSp>
      <p:sp>
        <p:nvSpPr>
          <p:cNvPr name="AutoShape 75" id="75"/>
          <p:cNvSpPr/>
          <p:nvPr/>
        </p:nvSpPr>
        <p:spPr>
          <a:xfrm rot="10744412">
            <a:off x="3518233" y="10086904"/>
            <a:ext cx="1367388" cy="0"/>
          </a:xfrm>
          <a:prstGeom prst="line">
            <a:avLst/>
          </a:prstGeom>
          <a:ln cap="rnd" w="9525">
            <a:solidFill>
              <a:srgbClr val="434343"/>
            </a:solidFill>
            <a:prstDash val="solid"/>
            <a:headEnd type="none" len="sm" w="sm"/>
            <a:tailEnd type="none" len="sm" w="sm"/>
          </a:ln>
        </p:spPr>
      </p:sp>
      <p:sp>
        <p:nvSpPr>
          <p:cNvPr name="AutoShape 76" id="76"/>
          <p:cNvSpPr/>
          <p:nvPr/>
        </p:nvSpPr>
        <p:spPr>
          <a:xfrm rot="10202640">
            <a:off x="5105554" y="9931814"/>
            <a:ext cx="1048374" cy="0"/>
          </a:xfrm>
          <a:prstGeom prst="line">
            <a:avLst/>
          </a:prstGeom>
          <a:ln cap="rnd" w="9525">
            <a:solidFill>
              <a:srgbClr val="434343"/>
            </a:solidFill>
            <a:prstDash val="solid"/>
            <a:headEnd type="none" len="sm" w="sm"/>
            <a:tailEnd type="none" len="sm" w="sm"/>
          </a:ln>
        </p:spPr>
      </p:sp>
      <p:sp>
        <p:nvSpPr>
          <p:cNvPr name="AutoShape 77" id="77"/>
          <p:cNvSpPr/>
          <p:nvPr/>
        </p:nvSpPr>
        <p:spPr>
          <a:xfrm rot="8379952">
            <a:off x="2472128" y="11061694"/>
            <a:ext cx="2809125" cy="0"/>
          </a:xfrm>
          <a:prstGeom prst="line">
            <a:avLst/>
          </a:prstGeom>
          <a:ln cap="rnd" w="9525">
            <a:solidFill>
              <a:srgbClr val="434343"/>
            </a:solidFill>
            <a:prstDash val="solid"/>
            <a:headEnd type="none" len="sm" w="sm"/>
            <a:tailEnd type="none" len="sm" w="sm"/>
          </a:ln>
        </p:spPr>
      </p:sp>
      <p:sp>
        <p:nvSpPr>
          <p:cNvPr name="TextBox 78" id="78"/>
          <p:cNvSpPr txBox="true"/>
          <p:nvPr/>
        </p:nvSpPr>
        <p:spPr>
          <a:xfrm rot="0">
            <a:off x="11369025" y="2859089"/>
            <a:ext cx="5586750" cy="689610"/>
          </a:xfrm>
          <a:prstGeom prst="rect">
            <a:avLst/>
          </a:prstGeom>
        </p:spPr>
        <p:txBody>
          <a:bodyPr anchor="t" rtlCol="false" tIns="0" lIns="0" bIns="0" rIns="0">
            <a:spAutoFit/>
          </a:bodyPr>
          <a:lstStyle/>
          <a:p>
            <a:pPr algn="l">
              <a:lnSpc>
                <a:spcPts val="5519"/>
              </a:lnSpc>
            </a:pPr>
            <a:r>
              <a:rPr lang="en-US" sz="3999">
                <a:solidFill>
                  <a:srgbClr val="1A1A1A"/>
                </a:solidFill>
                <a:latin typeface="Arimo Bold"/>
              </a:rPr>
              <a:t>EDA</a:t>
            </a:r>
          </a:p>
        </p:txBody>
      </p:sp>
      <p:sp>
        <p:nvSpPr>
          <p:cNvPr name="TextBox 79" id="79"/>
          <p:cNvSpPr txBox="true"/>
          <p:nvPr/>
        </p:nvSpPr>
        <p:spPr>
          <a:xfrm rot="0">
            <a:off x="1607875" y="2725694"/>
            <a:ext cx="1450350" cy="1405725"/>
          </a:xfrm>
          <a:prstGeom prst="rect">
            <a:avLst/>
          </a:prstGeom>
        </p:spPr>
        <p:txBody>
          <a:bodyPr anchor="t" rtlCol="false" tIns="0" lIns="0" bIns="0" rIns="0">
            <a:spAutoFit/>
          </a:bodyPr>
          <a:lstStyle/>
          <a:p>
            <a:pPr algn="r">
              <a:lnSpc>
                <a:spcPts val="7200"/>
              </a:lnSpc>
            </a:pPr>
            <a:r>
              <a:rPr lang="en-US" sz="6000">
                <a:solidFill>
                  <a:srgbClr val="1A1A1A"/>
                </a:solidFill>
                <a:latin typeface="Arimo Bold"/>
              </a:rPr>
              <a:t>01</a:t>
            </a:r>
          </a:p>
        </p:txBody>
      </p:sp>
      <p:sp>
        <p:nvSpPr>
          <p:cNvPr name="TextBox 80" id="80"/>
          <p:cNvSpPr txBox="true"/>
          <p:nvPr/>
        </p:nvSpPr>
        <p:spPr>
          <a:xfrm rot="0">
            <a:off x="3294631" y="2624189"/>
            <a:ext cx="5586750" cy="1384935"/>
          </a:xfrm>
          <a:prstGeom prst="rect">
            <a:avLst/>
          </a:prstGeom>
        </p:spPr>
        <p:txBody>
          <a:bodyPr anchor="t" rtlCol="false" tIns="0" lIns="0" bIns="0" rIns="0">
            <a:spAutoFit/>
          </a:bodyPr>
          <a:lstStyle/>
          <a:p>
            <a:pPr>
              <a:lnSpc>
                <a:spcPts val="5519"/>
              </a:lnSpc>
            </a:pPr>
            <a:r>
              <a:rPr lang="en-US" sz="3999">
                <a:solidFill>
                  <a:srgbClr val="1A1A1A"/>
                </a:solidFill>
                <a:latin typeface="Arimo Bold"/>
              </a:rPr>
              <a:t>Dataset Overview</a:t>
            </a:r>
          </a:p>
          <a:p>
            <a:pPr algn="l">
              <a:lnSpc>
                <a:spcPts val="5520"/>
              </a:lnSpc>
            </a:pPr>
            <a:r>
              <a:rPr lang="en-US" sz="4000">
                <a:solidFill>
                  <a:srgbClr val="1A1A1A"/>
                </a:solidFill>
                <a:latin typeface="Arimo Bold"/>
              </a:rPr>
              <a:t>&amp; Methodology</a:t>
            </a:r>
          </a:p>
        </p:txBody>
      </p:sp>
      <p:sp>
        <p:nvSpPr>
          <p:cNvPr name="TextBox 81" id="81"/>
          <p:cNvSpPr txBox="true"/>
          <p:nvPr/>
        </p:nvSpPr>
        <p:spPr>
          <a:xfrm rot="0">
            <a:off x="11369025" y="6009374"/>
            <a:ext cx="5586750" cy="689610"/>
          </a:xfrm>
          <a:prstGeom prst="rect">
            <a:avLst/>
          </a:prstGeom>
        </p:spPr>
        <p:txBody>
          <a:bodyPr anchor="t" rtlCol="false" tIns="0" lIns="0" bIns="0" rIns="0">
            <a:spAutoFit/>
          </a:bodyPr>
          <a:lstStyle/>
          <a:p>
            <a:pPr algn="l">
              <a:lnSpc>
                <a:spcPts val="5520"/>
              </a:lnSpc>
            </a:pPr>
            <a:r>
              <a:rPr lang="en-US" sz="4000">
                <a:solidFill>
                  <a:srgbClr val="1A1A1A"/>
                </a:solidFill>
                <a:latin typeface="Arimo Bold"/>
              </a:rPr>
              <a:t>Conclusion</a:t>
            </a:r>
          </a:p>
        </p:txBody>
      </p:sp>
      <p:sp>
        <p:nvSpPr>
          <p:cNvPr name="TextBox 82" id="82"/>
          <p:cNvSpPr txBox="true"/>
          <p:nvPr/>
        </p:nvSpPr>
        <p:spPr>
          <a:xfrm rot="0">
            <a:off x="1531425" y="952900"/>
            <a:ext cx="15225150" cy="991125"/>
          </a:xfrm>
          <a:prstGeom prst="rect">
            <a:avLst/>
          </a:prstGeom>
        </p:spPr>
        <p:txBody>
          <a:bodyPr anchor="t" rtlCol="false" tIns="0" lIns="0" bIns="0" rIns="0">
            <a:spAutoFit/>
          </a:bodyPr>
          <a:lstStyle/>
          <a:p>
            <a:pPr algn="l">
              <a:lnSpc>
                <a:spcPts val="7200"/>
              </a:lnSpc>
            </a:pPr>
            <a:r>
              <a:rPr lang="en-US" sz="6000">
                <a:solidFill>
                  <a:srgbClr val="1A1A1A"/>
                </a:solidFill>
                <a:latin typeface="Arimo Bold"/>
              </a:rPr>
              <a:t>Table of contents</a:t>
            </a:r>
          </a:p>
        </p:txBody>
      </p:sp>
      <p:sp>
        <p:nvSpPr>
          <p:cNvPr name="TextBox 83" id="83"/>
          <p:cNvSpPr txBox="true"/>
          <p:nvPr/>
        </p:nvSpPr>
        <p:spPr>
          <a:xfrm rot="0">
            <a:off x="1607875" y="5930250"/>
            <a:ext cx="1450350" cy="1405725"/>
          </a:xfrm>
          <a:prstGeom prst="rect">
            <a:avLst/>
          </a:prstGeom>
        </p:spPr>
        <p:txBody>
          <a:bodyPr anchor="t" rtlCol="false" tIns="0" lIns="0" bIns="0" rIns="0">
            <a:spAutoFit/>
          </a:bodyPr>
          <a:lstStyle/>
          <a:p>
            <a:pPr algn="r">
              <a:lnSpc>
                <a:spcPts val="7200"/>
              </a:lnSpc>
            </a:pPr>
            <a:r>
              <a:rPr lang="en-US" sz="6000">
                <a:solidFill>
                  <a:srgbClr val="1A1A1A"/>
                </a:solidFill>
                <a:latin typeface="Arimo Bold"/>
              </a:rPr>
              <a:t>03</a:t>
            </a:r>
          </a:p>
        </p:txBody>
      </p:sp>
      <p:sp>
        <p:nvSpPr>
          <p:cNvPr name="TextBox 84" id="84"/>
          <p:cNvSpPr txBox="true"/>
          <p:nvPr/>
        </p:nvSpPr>
        <p:spPr>
          <a:xfrm rot="0">
            <a:off x="9461475" y="2725694"/>
            <a:ext cx="1450350" cy="1405725"/>
          </a:xfrm>
          <a:prstGeom prst="rect">
            <a:avLst/>
          </a:prstGeom>
        </p:spPr>
        <p:txBody>
          <a:bodyPr anchor="t" rtlCol="false" tIns="0" lIns="0" bIns="0" rIns="0">
            <a:spAutoFit/>
          </a:bodyPr>
          <a:lstStyle/>
          <a:p>
            <a:pPr algn="r">
              <a:lnSpc>
                <a:spcPts val="7200"/>
              </a:lnSpc>
            </a:pPr>
            <a:r>
              <a:rPr lang="en-US" sz="6000">
                <a:solidFill>
                  <a:srgbClr val="1A1A1A"/>
                </a:solidFill>
                <a:latin typeface="Arimo Bold"/>
              </a:rPr>
              <a:t>02</a:t>
            </a:r>
          </a:p>
        </p:txBody>
      </p:sp>
      <p:sp>
        <p:nvSpPr>
          <p:cNvPr name="TextBox 85" id="85"/>
          <p:cNvSpPr txBox="true"/>
          <p:nvPr/>
        </p:nvSpPr>
        <p:spPr>
          <a:xfrm rot="0">
            <a:off x="9461475" y="5930250"/>
            <a:ext cx="1450350" cy="1405725"/>
          </a:xfrm>
          <a:prstGeom prst="rect">
            <a:avLst/>
          </a:prstGeom>
        </p:spPr>
        <p:txBody>
          <a:bodyPr anchor="t" rtlCol="false" tIns="0" lIns="0" bIns="0" rIns="0">
            <a:spAutoFit/>
          </a:bodyPr>
          <a:lstStyle/>
          <a:p>
            <a:pPr algn="r">
              <a:lnSpc>
                <a:spcPts val="7200"/>
              </a:lnSpc>
            </a:pPr>
            <a:r>
              <a:rPr lang="en-US" sz="6000">
                <a:solidFill>
                  <a:srgbClr val="1A1A1A"/>
                </a:solidFill>
                <a:latin typeface="Arimo Bold"/>
              </a:rPr>
              <a:t>04</a:t>
            </a:r>
          </a:p>
        </p:txBody>
      </p:sp>
      <p:sp>
        <p:nvSpPr>
          <p:cNvPr name="TextBox 86" id="86"/>
          <p:cNvSpPr txBox="true"/>
          <p:nvPr/>
        </p:nvSpPr>
        <p:spPr>
          <a:xfrm rot="0">
            <a:off x="3414281" y="6009374"/>
            <a:ext cx="5586750" cy="689610"/>
          </a:xfrm>
          <a:prstGeom prst="rect">
            <a:avLst/>
          </a:prstGeom>
        </p:spPr>
        <p:txBody>
          <a:bodyPr anchor="t" rtlCol="false" tIns="0" lIns="0" bIns="0" rIns="0">
            <a:spAutoFit/>
          </a:bodyPr>
          <a:lstStyle/>
          <a:p>
            <a:pPr algn="l">
              <a:lnSpc>
                <a:spcPts val="5520"/>
              </a:lnSpc>
            </a:pPr>
            <a:r>
              <a:rPr lang="en-US" sz="4000">
                <a:solidFill>
                  <a:srgbClr val="1A1A1A"/>
                </a:solidFill>
                <a:latin typeface="Arimo Bold"/>
              </a:rPr>
              <a:t>Model Analysis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sp>
        <p:nvSpPr>
          <p:cNvPr name="AutoShape 2" id="2"/>
          <p:cNvSpPr/>
          <p:nvPr/>
        </p:nvSpPr>
        <p:spPr>
          <a:xfrm rot="9919969">
            <a:off x="625868" y="538110"/>
            <a:ext cx="1866679" cy="0"/>
          </a:xfrm>
          <a:prstGeom prst="line">
            <a:avLst/>
          </a:prstGeom>
          <a:ln cap="rnd" w="9525">
            <a:solidFill>
              <a:srgbClr val="434343"/>
            </a:solidFill>
            <a:prstDash val="solid"/>
            <a:headEnd type="none" len="sm" w="sm"/>
            <a:tailEnd type="none" len="sm" w="sm"/>
          </a:ln>
        </p:spPr>
      </p:sp>
      <p:grpSp>
        <p:nvGrpSpPr>
          <p:cNvPr name="Group 3" id="3"/>
          <p:cNvGrpSpPr/>
          <p:nvPr/>
        </p:nvGrpSpPr>
        <p:grpSpPr>
          <a:xfrm rot="0">
            <a:off x="2452700" y="153538"/>
            <a:ext cx="315000" cy="315000"/>
            <a:chOff x="0" y="0"/>
            <a:chExt cx="420000" cy="420000"/>
          </a:xfrm>
        </p:grpSpPr>
        <p:sp>
          <p:nvSpPr>
            <p:cNvPr name="Freeform 4" id="4"/>
            <p:cNvSpPr/>
            <p:nvPr/>
          </p:nvSpPr>
          <p:spPr>
            <a:xfrm flipH="false" flipV="false" rot="0">
              <a:off x="0" y="0"/>
              <a:ext cx="419989" cy="420116"/>
            </a:xfrm>
            <a:custGeom>
              <a:avLst/>
              <a:gdLst/>
              <a:ahLst/>
              <a:cxnLst/>
              <a:rect r="r" b="b" t="t" l="l"/>
              <a:pathLst>
                <a:path h="420116" w="419989">
                  <a:moveTo>
                    <a:pt x="0" y="210058"/>
                  </a:moveTo>
                  <a:cubicBezTo>
                    <a:pt x="0" y="93980"/>
                    <a:pt x="93980" y="0"/>
                    <a:pt x="210058" y="0"/>
                  </a:cubicBezTo>
                  <a:cubicBezTo>
                    <a:pt x="326136" y="0"/>
                    <a:pt x="419989" y="93980"/>
                    <a:pt x="419989" y="210058"/>
                  </a:cubicBezTo>
                  <a:cubicBezTo>
                    <a:pt x="419989" y="326136"/>
                    <a:pt x="326009" y="420116"/>
                    <a:pt x="209931" y="420116"/>
                  </a:cubicBezTo>
                  <a:cubicBezTo>
                    <a:pt x="93853" y="420116"/>
                    <a:pt x="0" y="326009"/>
                    <a:pt x="0" y="210058"/>
                  </a:cubicBezTo>
                  <a:close/>
                </a:path>
              </a:pathLst>
            </a:custGeom>
            <a:solidFill>
              <a:srgbClr val="86CF64"/>
            </a:solidFill>
          </p:spPr>
        </p:sp>
      </p:grpSp>
      <p:grpSp>
        <p:nvGrpSpPr>
          <p:cNvPr name="Group 5" id="5"/>
          <p:cNvGrpSpPr/>
          <p:nvPr/>
        </p:nvGrpSpPr>
        <p:grpSpPr>
          <a:xfrm rot="0">
            <a:off x="-451848" y="-384074"/>
            <a:ext cx="199800" cy="199800"/>
            <a:chOff x="0" y="0"/>
            <a:chExt cx="266400" cy="266400"/>
          </a:xfrm>
        </p:grpSpPr>
        <p:sp>
          <p:nvSpPr>
            <p:cNvPr name="Freeform 6" id="6"/>
            <p:cNvSpPr/>
            <p:nvPr/>
          </p:nvSpPr>
          <p:spPr>
            <a:xfrm flipH="false" flipV="false" rot="0">
              <a:off x="0" y="0"/>
              <a:ext cx="266446" cy="266446"/>
            </a:xfrm>
            <a:custGeom>
              <a:avLst/>
              <a:gdLst/>
              <a:ahLst/>
              <a:cxnLst/>
              <a:rect r="r" b="b" t="t" l="l"/>
              <a:pathLst>
                <a:path h="266446" w="266446">
                  <a:moveTo>
                    <a:pt x="0" y="133223"/>
                  </a:moveTo>
                  <a:cubicBezTo>
                    <a:pt x="0" y="59690"/>
                    <a:pt x="59690" y="0"/>
                    <a:pt x="133223" y="0"/>
                  </a:cubicBezTo>
                  <a:cubicBezTo>
                    <a:pt x="206756" y="0"/>
                    <a:pt x="266446" y="59690"/>
                    <a:pt x="266446" y="133223"/>
                  </a:cubicBezTo>
                  <a:cubicBezTo>
                    <a:pt x="266446" y="206756"/>
                    <a:pt x="206756" y="266446"/>
                    <a:pt x="133223" y="266446"/>
                  </a:cubicBezTo>
                  <a:cubicBezTo>
                    <a:pt x="59690" y="266446"/>
                    <a:pt x="0" y="206756"/>
                    <a:pt x="0" y="133223"/>
                  </a:cubicBezTo>
                  <a:close/>
                </a:path>
              </a:pathLst>
            </a:custGeom>
            <a:solidFill>
              <a:srgbClr val="04B4D8"/>
            </a:solidFill>
          </p:spPr>
        </p:sp>
      </p:grpSp>
      <p:grpSp>
        <p:nvGrpSpPr>
          <p:cNvPr name="Group 7" id="7"/>
          <p:cNvGrpSpPr/>
          <p:nvPr/>
        </p:nvGrpSpPr>
        <p:grpSpPr>
          <a:xfrm rot="0">
            <a:off x="355200" y="4583838"/>
            <a:ext cx="315000" cy="315000"/>
            <a:chOff x="0" y="0"/>
            <a:chExt cx="420000" cy="420000"/>
          </a:xfrm>
        </p:grpSpPr>
        <p:sp>
          <p:nvSpPr>
            <p:cNvPr name="Freeform 8" id="8"/>
            <p:cNvSpPr/>
            <p:nvPr/>
          </p:nvSpPr>
          <p:spPr>
            <a:xfrm flipH="false" flipV="false" rot="0">
              <a:off x="0" y="0"/>
              <a:ext cx="419989" cy="420116"/>
            </a:xfrm>
            <a:custGeom>
              <a:avLst/>
              <a:gdLst/>
              <a:ahLst/>
              <a:cxnLst/>
              <a:rect r="r" b="b" t="t" l="l"/>
              <a:pathLst>
                <a:path h="420116" w="419989">
                  <a:moveTo>
                    <a:pt x="0" y="210058"/>
                  </a:moveTo>
                  <a:cubicBezTo>
                    <a:pt x="0" y="93980"/>
                    <a:pt x="93980" y="0"/>
                    <a:pt x="210058" y="0"/>
                  </a:cubicBezTo>
                  <a:cubicBezTo>
                    <a:pt x="326136" y="0"/>
                    <a:pt x="419989" y="93980"/>
                    <a:pt x="419989" y="210058"/>
                  </a:cubicBezTo>
                  <a:cubicBezTo>
                    <a:pt x="419989" y="326136"/>
                    <a:pt x="326009" y="420116"/>
                    <a:pt x="209931" y="420116"/>
                  </a:cubicBezTo>
                  <a:cubicBezTo>
                    <a:pt x="93853" y="420116"/>
                    <a:pt x="0" y="326009"/>
                    <a:pt x="0" y="210058"/>
                  </a:cubicBezTo>
                  <a:close/>
                </a:path>
              </a:pathLst>
            </a:custGeom>
            <a:solidFill>
              <a:srgbClr val="FF2E20"/>
            </a:solidFill>
          </p:spPr>
        </p:sp>
      </p:grpSp>
      <p:grpSp>
        <p:nvGrpSpPr>
          <p:cNvPr name="Group 9" id="9"/>
          <p:cNvGrpSpPr/>
          <p:nvPr/>
        </p:nvGrpSpPr>
        <p:grpSpPr>
          <a:xfrm rot="0">
            <a:off x="1468602" y="444374"/>
            <a:ext cx="173400" cy="173400"/>
            <a:chOff x="0" y="0"/>
            <a:chExt cx="231200" cy="231200"/>
          </a:xfrm>
        </p:grpSpPr>
        <p:sp>
          <p:nvSpPr>
            <p:cNvPr name="Freeform 10" id="10"/>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FFD966"/>
            </a:solidFill>
          </p:spPr>
        </p:sp>
      </p:grpSp>
      <p:grpSp>
        <p:nvGrpSpPr>
          <p:cNvPr name="Group 11" id="11"/>
          <p:cNvGrpSpPr/>
          <p:nvPr/>
        </p:nvGrpSpPr>
        <p:grpSpPr>
          <a:xfrm rot="0">
            <a:off x="99252" y="1773474"/>
            <a:ext cx="173400" cy="173400"/>
            <a:chOff x="0" y="0"/>
            <a:chExt cx="231200" cy="231200"/>
          </a:xfrm>
        </p:grpSpPr>
        <p:sp>
          <p:nvSpPr>
            <p:cNvPr name="Freeform 12" id="12"/>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86CF64"/>
            </a:solidFill>
          </p:spPr>
        </p:sp>
      </p:grpSp>
      <p:grpSp>
        <p:nvGrpSpPr>
          <p:cNvPr name="Group 13" id="13"/>
          <p:cNvGrpSpPr/>
          <p:nvPr/>
        </p:nvGrpSpPr>
        <p:grpSpPr>
          <a:xfrm rot="0">
            <a:off x="584150" y="2116138"/>
            <a:ext cx="295800" cy="295800"/>
            <a:chOff x="0" y="0"/>
            <a:chExt cx="394400" cy="394400"/>
          </a:xfrm>
        </p:grpSpPr>
        <p:sp>
          <p:nvSpPr>
            <p:cNvPr name="Freeform 14" id="14"/>
            <p:cNvSpPr/>
            <p:nvPr/>
          </p:nvSpPr>
          <p:spPr>
            <a:xfrm flipH="false" flipV="false" rot="0">
              <a:off x="0" y="0"/>
              <a:ext cx="394462" cy="394462"/>
            </a:xfrm>
            <a:custGeom>
              <a:avLst/>
              <a:gdLst/>
              <a:ahLst/>
              <a:cxnLst/>
              <a:rect r="r" b="b" t="t" l="l"/>
              <a:pathLst>
                <a:path h="394462" w="394462">
                  <a:moveTo>
                    <a:pt x="0" y="197231"/>
                  </a:moveTo>
                  <a:cubicBezTo>
                    <a:pt x="0" y="88265"/>
                    <a:pt x="88265" y="0"/>
                    <a:pt x="197231" y="0"/>
                  </a:cubicBezTo>
                  <a:cubicBezTo>
                    <a:pt x="306197" y="0"/>
                    <a:pt x="394462" y="88265"/>
                    <a:pt x="394462" y="197231"/>
                  </a:cubicBezTo>
                  <a:cubicBezTo>
                    <a:pt x="394462" y="306197"/>
                    <a:pt x="306070" y="394462"/>
                    <a:pt x="197231" y="394462"/>
                  </a:cubicBezTo>
                  <a:cubicBezTo>
                    <a:pt x="88392" y="394462"/>
                    <a:pt x="0" y="306070"/>
                    <a:pt x="0" y="197231"/>
                  </a:cubicBezTo>
                  <a:close/>
                </a:path>
              </a:pathLst>
            </a:custGeom>
            <a:solidFill>
              <a:srgbClr val="04B4D8"/>
            </a:solidFill>
          </p:spPr>
        </p:sp>
      </p:grpSp>
      <p:sp>
        <p:nvSpPr>
          <p:cNvPr name="AutoShape 15" id="15"/>
          <p:cNvSpPr/>
          <p:nvPr/>
        </p:nvSpPr>
        <p:spPr>
          <a:xfrm rot="5772970">
            <a:off x="-479754" y="3497938"/>
            <a:ext cx="2204009" cy="0"/>
          </a:xfrm>
          <a:prstGeom prst="line">
            <a:avLst/>
          </a:prstGeom>
          <a:ln cap="rnd" w="9525">
            <a:solidFill>
              <a:srgbClr val="434343"/>
            </a:solidFill>
            <a:prstDash val="solid"/>
            <a:headEnd type="none" len="sm" w="sm"/>
            <a:tailEnd type="none" len="sm" w="sm"/>
          </a:ln>
        </p:spPr>
      </p:sp>
      <p:sp>
        <p:nvSpPr>
          <p:cNvPr name="AutoShape 16" id="16"/>
          <p:cNvSpPr/>
          <p:nvPr/>
        </p:nvSpPr>
        <p:spPr>
          <a:xfrm rot="4954613">
            <a:off x="-989797" y="3265374"/>
            <a:ext cx="2678498" cy="0"/>
          </a:xfrm>
          <a:prstGeom prst="line">
            <a:avLst/>
          </a:prstGeom>
          <a:ln cap="rnd" w="9525">
            <a:solidFill>
              <a:srgbClr val="434343"/>
            </a:solidFill>
            <a:prstDash val="solid"/>
            <a:headEnd type="none" len="sm" w="sm"/>
            <a:tailEnd type="none" len="sm" w="sm"/>
          </a:ln>
        </p:spPr>
      </p:sp>
      <p:sp>
        <p:nvSpPr>
          <p:cNvPr name="AutoShape 17" id="17"/>
          <p:cNvSpPr/>
          <p:nvPr/>
        </p:nvSpPr>
        <p:spPr>
          <a:xfrm rot="1966917">
            <a:off x="199899" y="2040582"/>
            <a:ext cx="475119" cy="0"/>
          </a:xfrm>
          <a:prstGeom prst="line">
            <a:avLst/>
          </a:prstGeom>
          <a:ln cap="rnd" w="9525">
            <a:solidFill>
              <a:srgbClr val="434343"/>
            </a:solidFill>
            <a:prstDash val="solid"/>
            <a:headEnd type="none" len="sm" w="sm"/>
            <a:tailEnd type="none" len="sm" w="sm"/>
          </a:ln>
        </p:spPr>
      </p:sp>
      <p:sp>
        <p:nvSpPr>
          <p:cNvPr name="AutoShape 18" id="18"/>
          <p:cNvSpPr/>
          <p:nvPr/>
        </p:nvSpPr>
        <p:spPr>
          <a:xfrm rot="4455450">
            <a:off x="-1110093" y="794574"/>
            <a:ext cx="2053890" cy="0"/>
          </a:xfrm>
          <a:prstGeom prst="line">
            <a:avLst/>
          </a:prstGeom>
          <a:ln cap="rnd" w="9525">
            <a:solidFill>
              <a:srgbClr val="434343"/>
            </a:solidFill>
            <a:prstDash val="solid"/>
            <a:headEnd type="none" len="sm" w="sm"/>
            <a:tailEnd type="none" len="sm" w="sm"/>
          </a:ln>
        </p:spPr>
      </p:sp>
      <p:sp>
        <p:nvSpPr>
          <p:cNvPr name="AutoShape 19" id="19"/>
          <p:cNvSpPr/>
          <p:nvPr/>
        </p:nvSpPr>
        <p:spPr>
          <a:xfrm rot="6521701">
            <a:off x="-95980" y="1343168"/>
            <a:ext cx="982277" cy="0"/>
          </a:xfrm>
          <a:prstGeom prst="line">
            <a:avLst/>
          </a:prstGeom>
          <a:ln cap="rnd" w="9525">
            <a:solidFill>
              <a:srgbClr val="434343"/>
            </a:solidFill>
            <a:prstDash val="solid"/>
            <a:headEnd type="none" len="sm" w="sm"/>
            <a:tailEnd type="none" len="sm" w="sm"/>
          </a:ln>
        </p:spPr>
      </p:sp>
      <p:sp>
        <p:nvSpPr>
          <p:cNvPr name="AutoShape 20" id="20"/>
          <p:cNvSpPr/>
          <p:nvPr/>
        </p:nvSpPr>
        <p:spPr>
          <a:xfrm rot="2987255">
            <a:off x="-522314" y="275766"/>
            <a:ext cx="1306412" cy="0"/>
          </a:xfrm>
          <a:prstGeom prst="line">
            <a:avLst/>
          </a:prstGeom>
          <a:ln cap="rnd" w="9525">
            <a:solidFill>
              <a:srgbClr val="434343"/>
            </a:solidFill>
            <a:prstDash val="solid"/>
            <a:headEnd type="none" len="sm" w="sm"/>
            <a:tailEnd type="none" len="sm" w="sm"/>
          </a:ln>
        </p:spPr>
      </p:sp>
      <p:sp>
        <p:nvSpPr>
          <p:cNvPr name="AutoShape 21" id="21"/>
          <p:cNvSpPr/>
          <p:nvPr/>
        </p:nvSpPr>
        <p:spPr>
          <a:xfrm rot="762485">
            <a:off x="-295773" y="13426"/>
            <a:ext cx="2792250" cy="0"/>
          </a:xfrm>
          <a:prstGeom prst="line">
            <a:avLst/>
          </a:prstGeom>
          <a:ln cap="rnd" w="9525">
            <a:solidFill>
              <a:srgbClr val="434343"/>
            </a:solidFill>
            <a:prstDash val="solid"/>
            <a:headEnd type="none" len="sm" w="sm"/>
            <a:tailEnd type="none" len="sm" w="sm"/>
          </a:ln>
        </p:spPr>
      </p:sp>
      <p:sp>
        <p:nvSpPr>
          <p:cNvPr name="AutoShape 22" id="22"/>
          <p:cNvSpPr/>
          <p:nvPr/>
        </p:nvSpPr>
        <p:spPr>
          <a:xfrm rot="1400769">
            <a:off x="-370008" y="158774"/>
            <a:ext cx="1927020" cy="0"/>
          </a:xfrm>
          <a:prstGeom prst="line">
            <a:avLst/>
          </a:prstGeom>
          <a:ln cap="rnd" w="9525">
            <a:solidFill>
              <a:srgbClr val="434343"/>
            </a:solidFill>
            <a:prstDash val="solid"/>
            <a:headEnd type="none" len="sm" w="sm"/>
            <a:tailEnd type="none" len="sm" w="sm"/>
          </a:ln>
        </p:spPr>
      </p:sp>
      <p:sp>
        <p:nvSpPr>
          <p:cNvPr name="AutoShape 23" id="23"/>
          <p:cNvSpPr/>
          <p:nvPr/>
        </p:nvSpPr>
        <p:spPr>
          <a:xfrm rot="4988867">
            <a:off x="52729" y="1514638"/>
            <a:ext cx="1230842" cy="0"/>
          </a:xfrm>
          <a:prstGeom prst="line">
            <a:avLst/>
          </a:prstGeom>
          <a:ln cap="rnd" w="9525">
            <a:solidFill>
              <a:srgbClr val="434343"/>
            </a:solidFill>
            <a:prstDash val="solid"/>
            <a:headEnd type="none" len="sm" w="sm"/>
            <a:tailEnd type="none" len="sm" w="sm"/>
          </a:ln>
        </p:spPr>
      </p:sp>
      <p:sp>
        <p:nvSpPr>
          <p:cNvPr name="AutoShape 24" id="24"/>
          <p:cNvSpPr/>
          <p:nvPr/>
        </p:nvSpPr>
        <p:spPr>
          <a:xfrm rot="7010837">
            <a:off x="248318" y="1354138"/>
            <a:ext cx="1729463" cy="0"/>
          </a:xfrm>
          <a:prstGeom prst="line">
            <a:avLst/>
          </a:prstGeom>
          <a:ln cap="rnd" w="9525">
            <a:solidFill>
              <a:srgbClr val="434343"/>
            </a:solidFill>
            <a:prstDash val="solid"/>
            <a:headEnd type="none" len="sm" w="sm"/>
            <a:tailEnd type="none" len="sm" w="sm"/>
          </a:ln>
        </p:spPr>
      </p:sp>
      <p:grpSp>
        <p:nvGrpSpPr>
          <p:cNvPr name="Group 25" id="25"/>
          <p:cNvGrpSpPr/>
          <p:nvPr/>
        </p:nvGrpSpPr>
        <p:grpSpPr>
          <a:xfrm rot="0">
            <a:off x="517802" y="739516"/>
            <a:ext cx="173400" cy="173400"/>
            <a:chOff x="0" y="0"/>
            <a:chExt cx="231200" cy="231200"/>
          </a:xfrm>
        </p:grpSpPr>
        <p:sp>
          <p:nvSpPr>
            <p:cNvPr name="Freeform 26" id="26"/>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FF2E20"/>
            </a:solidFill>
          </p:spPr>
        </p:sp>
      </p:grpSp>
      <p:sp>
        <p:nvSpPr>
          <p:cNvPr name="Freeform 27" id="27"/>
          <p:cNvSpPr/>
          <p:nvPr/>
        </p:nvSpPr>
        <p:spPr>
          <a:xfrm flipH="false" flipV="false" rot="0">
            <a:off x="389950" y="88721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15785050" y="1464650"/>
            <a:ext cx="596550" cy="645350"/>
          </a:xfrm>
          <a:custGeom>
            <a:avLst/>
            <a:gdLst/>
            <a:ahLst/>
            <a:cxnLst/>
            <a:rect r="r" b="b" t="t" l="l"/>
            <a:pathLst>
              <a:path h="645350" w="596550">
                <a:moveTo>
                  <a:pt x="0" y="0"/>
                </a:moveTo>
                <a:lnTo>
                  <a:pt x="596550" y="0"/>
                </a:lnTo>
                <a:lnTo>
                  <a:pt x="596550" y="645350"/>
                </a:lnTo>
                <a:lnTo>
                  <a:pt x="0" y="6453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10800000">
            <a:off x="19588909" y="9521252"/>
            <a:ext cx="388638" cy="388638"/>
            <a:chOff x="0" y="0"/>
            <a:chExt cx="518184" cy="518184"/>
          </a:xfrm>
        </p:grpSpPr>
        <p:sp>
          <p:nvSpPr>
            <p:cNvPr name="Freeform 30" id="30"/>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FFD966"/>
            </a:solidFill>
          </p:spPr>
        </p:sp>
      </p:grpSp>
      <p:grpSp>
        <p:nvGrpSpPr>
          <p:cNvPr name="Group 31" id="31"/>
          <p:cNvGrpSpPr/>
          <p:nvPr/>
        </p:nvGrpSpPr>
        <p:grpSpPr>
          <a:xfrm rot="-10800000">
            <a:off x="14720166" y="11359956"/>
            <a:ext cx="388638" cy="388638"/>
            <a:chOff x="0" y="0"/>
            <a:chExt cx="518184" cy="518184"/>
          </a:xfrm>
        </p:grpSpPr>
        <p:sp>
          <p:nvSpPr>
            <p:cNvPr name="Freeform 32" id="32"/>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04B4D8"/>
            </a:solidFill>
          </p:spPr>
        </p:sp>
      </p:grpSp>
      <p:grpSp>
        <p:nvGrpSpPr>
          <p:cNvPr name="Group 33" id="33"/>
          <p:cNvGrpSpPr/>
          <p:nvPr/>
        </p:nvGrpSpPr>
        <p:grpSpPr>
          <a:xfrm rot="-10800000">
            <a:off x="15704267" y="7086932"/>
            <a:ext cx="802623" cy="802623"/>
            <a:chOff x="0" y="0"/>
            <a:chExt cx="1070164" cy="1070164"/>
          </a:xfrm>
        </p:grpSpPr>
        <p:sp>
          <p:nvSpPr>
            <p:cNvPr name="Freeform 34" id="34"/>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D966"/>
            </a:solidFill>
          </p:spPr>
        </p:sp>
      </p:grpSp>
      <p:grpSp>
        <p:nvGrpSpPr>
          <p:cNvPr name="Group 35" id="35"/>
          <p:cNvGrpSpPr/>
          <p:nvPr/>
        </p:nvGrpSpPr>
        <p:grpSpPr>
          <a:xfrm rot="-10800000">
            <a:off x="16570793" y="9585033"/>
            <a:ext cx="260914" cy="260914"/>
            <a:chOff x="0" y="0"/>
            <a:chExt cx="347886" cy="347886"/>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FF2E20"/>
            </a:solidFill>
          </p:spPr>
        </p:sp>
      </p:grpSp>
      <p:grpSp>
        <p:nvGrpSpPr>
          <p:cNvPr name="Group 37" id="37"/>
          <p:cNvGrpSpPr/>
          <p:nvPr/>
        </p:nvGrpSpPr>
        <p:grpSpPr>
          <a:xfrm rot="-10800000">
            <a:off x="18940350" y="11458109"/>
            <a:ext cx="192331" cy="192331"/>
            <a:chOff x="0" y="0"/>
            <a:chExt cx="256442" cy="256442"/>
          </a:xfrm>
        </p:grpSpPr>
        <p:sp>
          <p:nvSpPr>
            <p:cNvPr name="Freeform 38" id="38"/>
            <p:cNvSpPr/>
            <p:nvPr/>
          </p:nvSpPr>
          <p:spPr>
            <a:xfrm flipH="false" flipV="false" rot="0">
              <a:off x="0" y="0"/>
              <a:ext cx="256540" cy="256540"/>
            </a:xfrm>
            <a:custGeom>
              <a:avLst/>
              <a:gdLst/>
              <a:ahLst/>
              <a:cxnLst/>
              <a:rect r="r" b="b" t="t" l="l"/>
              <a:pathLst>
                <a:path h="256540" w="256540">
                  <a:moveTo>
                    <a:pt x="0" y="128270"/>
                  </a:moveTo>
                  <a:cubicBezTo>
                    <a:pt x="0" y="57404"/>
                    <a:pt x="57404" y="0"/>
                    <a:pt x="128270" y="0"/>
                  </a:cubicBezTo>
                  <a:cubicBezTo>
                    <a:pt x="199136" y="0"/>
                    <a:pt x="256540" y="57404"/>
                    <a:pt x="256540" y="128270"/>
                  </a:cubicBezTo>
                  <a:cubicBezTo>
                    <a:pt x="256540" y="199136"/>
                    <a:pt x="199136" y="256540"/>
                    <a:pt x="128270" y="256540"/>
                  </a:cubicBezTo>
                  <a:cubicBezTo>
                    <a:pt x="57404" y="256540"/>
                    <a:pt x="0" y="199009"/>
                    <a:pt x="0" y="128270"/>
                  </a:cubicBezTo>
                  <a:close/>
                </a:path>
              </a:pathLst>
            </a:custGeom>
            <a:solidFill>
              <a:srgbClr val="04B4D8"/>
            </a:solidFill>
          </p:spPr>
        </p:sp>
      </p:grpSp>
      <p:grpSp>
        <p:nvGrpSpPr>
          <p:cNvPr name="Group 39" id="39"/>
          <p:cNvGrpSpPr/>
          <p:nvPr/>
        </p:nvGrpSpPr>
        <p:grpSpPr>
          <a:xfrm rot="-10800000">
            <a:off x="16570793" y="11901126"/>
            <a:ext cx="260914" cy="260914"/>
            <a:chOff x="0" y="0"/>
            <a:chExt cx="347886" cy="347886"/>
          </a:xfrm>
        </p:grpSpPr>
        <p:sp>
          <p:nvSpPr>
            <p:cNvPr name="Freeform 40" id="40"/>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86CF64"/>
            </a:solidFill>
          </p:spPr>
        </p:sp>
      </p:grpSp>
      <p:grpSp>
        <p:nvGrpSpPr>
          <p:cNvPr name="Group 41" id="41"/>
          <p:cNvGrpSpPr/>
          <p:nvPr/>
        </p:nvGrpSpPr>
        <p:grpSpPr>
          <a:xfrm rot="-10800000">
            <a:off x="18012905" y="7813589"/>
            <a:ext cx="260914" cy="260914"/>
            <a:chOff x="0" y="0"/>
            <a:chExt cx="347886" cy="347886"/>
          </a:xfrm>
        </p:grpSpPr>
        <p:sp>
          <p:nvSpPr>
            <p:cNvPr name="Freeform 42" id="42"/>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86CF64"/>
            </a:solidFill>
          </p:spPr>
        </p:sp>
      </p:grpSp>
      <p:grpSp>
        <p:nvGrpSpPr>
          <p:cNvPr name="Group 43" id="43"/>
          <p:cNvGrpSpPr/>
          <p:nvPr/>
        </p:nvGrpSpPr>
        <p:grpSpPr>
          <a:xfrm rot="-10800000">
            <a:off x="13576888" y="9328923"/>
            <a:ext cx="192331" cy="192331"/>
            <a:chOff x="0" y="0"/>
            <a:chExt cx="256442" cy="256442"/>
          </a:xfrm>
        </p:grpSpPr>
        <p:sp>
          <p:nvSpPr>
            <p:cNvPr name="Freeform 44" id="44"/>
            <p:cNvSpPr/>
            <p:nvPr/>
          </p:nvSpPr>
          <p:spPr>
            <a:xfrm flipH="false" flipV="false" rot="0">
              <a:off x="0" y="0"/>
              <a:ext cx="256540" cy="256540"/>
            </a:xfrm>
            <a:custGeom>
              <a:avLst/>
              <a:gdLst/>
              <a:ahLst/>
              <a:cxnLst/>
              <a:rect r="r" b="b" t="t" l="l"/>
              <a:pathLst>
                <a:path h="256540" w="256540">
                  <a:moveTo>
                    <a:pt x="0" y="128270"/>
                  </a:moveTo>
                  <a:cubicBezTo>
                    <a:pt x="0" y="57404"/>
                    <a:pt x="57404" y="0"/>
                    <a:pt x="128270" y="0"/>
                  </a:cubicBezTo>
                  <a:cubicBezTo>
                    <a:pt x="199136" y="0"/>
                    <a:pt x="256540" y="57404"/>
                    <a:pt x="256540" y="128270"/>
                  </a:cubicBezTo>
                  <a:cubicBezTo>
                    <a:pt x="256540" y="199136"/>
                    <a:pt x="199136" y="256540"/>
                    <a:pt x="128270" y="256540"/>
                  </a:cubicBezTo>
                  <a:cubicBezTo>
                    <a:pt x="57404" y="256540"/>
                    <a:pt x="0" y="199009"/>
                    <a:pt x="0" y="128270"/>
                  </a:cubicBezTo>
                  <a:close/>
                </a:path>
              </a:pathLst>
            </a:custGeom>
            <a:solidFill>
              <a:srgbClr val="86CF64"/>
            </a:solidFill>
          </p:spPr>
        </p:sp>
      </p:grpSp>
      <p:sp>
        <p:nvSpPr>
          <p:cNvPr name="AutoShape 45" id="45"/>
          <p:cNvSpPr/>
          <p:nvPr/>
        </p:nvSpPr>
        <p:spPr>
          <a:xfrm rot="2263002">
            <a:off x="16496523" y="10647126"/>
            <a:ext cx="2769202" cy="0"/>
          </a:xfrm>
          <a:prstGeom prst="line">
            <a:avLst/>
          </a:prstGeom>
          <a:ln cap="rnd" w="9525">
            <a:solidFill>
              <a:srgbClr val="434343"/>
            </a:solidFill>
            <a:prstDash val="solid"/>
            <a:headEnd type="none" len="sm" w="sm"/>
            <a:tailEnd type="none" len="sm" w="sm"/>
          </a:ln>
        </p:spPr>
      </p:sp>
      <p:sp>
        <p:nvSpPr>
          <p:cNvPr name="AutoShape 46" id="46"/>
          <p:cNvSpPr/>
          <p:nvPr/>
        </p:nvSpPr>
        <p:spPr>
          <a:xfrm rot="5373805">
            <a:off x="15665825" y="10873619"/>
            <a:ext cx="2070851" cy="0"/>
          </a:xfrm>
          <a:prstGeom prst="line">
            <a:avLst/>
          </a:prstGeom>
          <a:ln cap="rnd" w="9525">
            <a:solidFill>
              <a:srgbClr val="434343"/>
            </a:solidFill>
            <a:prstDash val="solid"/>
            <a:headEnd type="none" len="sm" w="sm"/>
            <a:tailEnd type="none" len="sm" w="sm"/>
          </a:ln>
        </p:spPr>
      </p:sp>
      <p:sp>
        <p:nvSpPr>
          <p:cNvPr name="AutoShape 47" id="47"/>
          <p:cNvSpPr/>
          <p:nvPr/>
        </p:nvSpPr>
        <p:spPr>
          <a:xfrm rot="19561">
            <a:off x="16823752" y="9715572"/>
            <a:ext cx="2773069" cy="0"/>
          </a:xfrm>
          <a:prstGeom prst="line">
            <a:avLst/>
          </a:prstGeom>
          <a:ln cap="rnd" w="9525">
            <a:solidFill>
              <a:srgbClr val="434343"/>
            </a:solidFill>
            <a:prstDash val="solid"/>
            <a:headEnd type="none" len="sm" w="sm"/>
            <a:tailEnd type="none" len="sm" w="sm"/>
          </a:ln>
        </p:spPr>
      </p:sp>
      <p:sp>
        <p:nvSpPr>
          <p:cNvPr name="AutoShape 48" id="48"/>
          <p:cNvSpPr/>
          <p:nvPr/>
        </p:nvSpPr>
        <p:spPr>
          <a:xfrm rot="6814256">
            <a:off x="18575223" y="10698101"/>
            <a:ext cx="1737137" cy="0"/>
          </a:xfrm>
          <a:prstGeom prst="line">
            <a:avLst/>
          </a:prstGeom>
          <a:ln cap="rnd" w="9525">
            <a:solidFill>
              <a:srgbClr val="434343"/>
            </a:solidFill>
            <a:prstDash val="solid"/>
            <a:headEnd type="none" len="sm" w="sm"/>
            <a:tailEnd type="none" len="sm" w="sm"/>
          </a:ln>
        </p:spPr>
      </p:sp>
      <p:sp>
        <p:nvSpPr>
          <p:cNvPr name="AutoShape 49" id="49"/>
          <p:cNvSpPr/>
          <p:nvPr/>
        </p:nvSpPr>
        <p:spPr>
          <a:xfrm rot="10129496">
            <a:off x="16802809" y="11827031"/>
            <a:ext cx="2194400" cy="0"/>
          </a:xfrm>
          <a:prstGeom prst="line">
            <a:avLst/>
          </a:prstGeom>
          <a:ln cap="rnd" w="9525">
            <a:solidFill>
              <a:srgbClr val="434343"/>
            </a:solidFill>
            <a:prstDash val="solid"/>
            <a:headEnd type="none" len="sm" w="sm"/>
            <a:tailEnd type="none" len="sm" w="sm"/>
          </a:ln>
        </p:spPr>
      </p:sp>
      <p:sp>
        <p:nvSpPr>
          <p:cNvPr name="AutoShape 50" id="50"/>
          <p:cNvSpPr/>
          <p:nvPr/>
        </p:nvSpPr>
        <p:spPr>
          <a:xfrm rot="783050">
            <a:off x="15023789" y="11861616"/>
            <a:ext cx="1575238" cy="0"/>
          </a:xfrm>
          <a:prstGeom prst="line">
            <a:avLst/>
          </a:prstGeom>
          <a:ln cap="rnd" w="9525">
            <a:solidFill>
              <a:srgbClr val="434343"/>
            </a:solidFill>
            <a:prstDash val="solid"/>
            <a:headEnd type="none" len="sm" w="sm"/>
            <a:tailEnd type="none" len="sm" w="sm"/>
          </a:ln>
        </p:spPr>
      </p:sp>
      <p:sp>
        <p:nvSpPr>
          <p:cNvPr name="AutoShape 51" id="51"/>
          <p:cNvSpPr/>
          <p:nvPr/>
        </p:nvSpPr>
        <p:spPr>
          <a:xfrm rot="8043906">
            <a:off x="14699734" y="10612349"/>
            <a:ext cx="2261500" cy="0"/>
          </a:xfrm>
          <a:prstGeom prst="line">
            <a:avLst/>
          </a:prstGeom>
          <a:ln cap="rnd" w="9525">
            <a:solidFill>
              <a:srgbClr val="434343"/>
            </a:solidFill>
            <a:prstDash val="solid"/>
            <a:headEnd type="none" len="sm" w="sm"/>
            <a:tailEnd type="none" len="sm" w="sm"/>
          </a:ln>
        </p:spPr>
      </p:sp>
      <p:sp>
        <p:nvSpPr>
          <p:cNvPr name="AutoShape 52" id="52"/>
          <p:cNvSpPr/>
          <p:nvPr/>
        </p:nvSpPr>
        <p:spPr>
          <a:xfrm rot="2851075">
            <a:off x="17884721" y="8807351"/>
            <a:ext cx="2111776" cy="0"/>
          </a:xfrm>
          <a:prstGeom prst="line">
            <a:avLst/>
          </a:prstGeom>
          <a:ln cap="rnd" w="9525">
            <a:solidFill>
              <a:srgbClr val="434343"/>
            </a:solidFill>
            <a:prstDash val="solid"/>
            <a:headEnd type="none" len="sm" w="sm"/>
            <a:tailEnd type="none" len="sm" w="sm"/>
          </a:ln>
        </p:spPr>
      </p:sp>
      <p:sp>
        <p:nvSpPr>
          <p:cNvPr name="AutoShape 53" id="53"/>
          <p:cNvSpPr/>
          <p:nvPr/>
        </p:nvSpPr>
        <p:spPr>
          <a:xfrm rot="7708476">
            <a:off x="16398639" y="8829723"/>
            <a:ext cx="2047093" cy="0"/>
          </a:xfrm>
          <a:prstGeom prst="line">
            <a:avLst/>
          </a:prstGeom>
          <a:ln cap="rnd" w="9525">
            <a:solidFill>
              <a:srgbClr val="434343"/>
            </a:solidFill>
            <a:prstDash val="solid"/>
            <a:headEnd type="none" len="sm" w="sm"/>
            <a:tailEnd type="none" len="sm" w="sm"/>
          </a:ln>
        </p:spPr>
      </p:sp>
      <p:sp>
        <p:nvSpPr>
          <p:cNvPr name="AutoShape 54" id="54"/>
          <p:cNvSpPr/>
          <p:nvPr/>
        </p:nvSpPr>
        <p:spPr>
          <a:xfrm rot="820557">
            <a:off x="16476350" y="7669904"/>
            <a:ext cx="1605412" cy="0"/>
          </a:xfrm>
          <a:prstGeom prst="line">
            <a:avLst/>
          </a:prstGeom>
          <a:ln cap="rnd" w="9525">
            <a:solidFill>
              <a:srgbClr val="434343"/>
            </a:solidFill>
            <a:prstDash val="solid"/>
            <a:headEnd type="none" len="sm" w="sm"/>
            <a:tailEnd type="none" len="sm" w="sm"/>
          </a:ln>
        </p:spPr>
      </p:sp>
      <p:sp>
        <p:nvSpPr>
          <p:cNvPr name="AutoShape 55" id="55"/>
          <p:cNvSpPr/>
          <p:nvPr/>
        </p:nvSpPr>
        <p:spPr>
          <a:xfrm rot="4408067">
            <a:off x="15444960" y="8756288"/>
            <a:ext cx="1824678" cy="0"/>
          </a:xfrm>
          <a:prstGeom prst="line">
            <a:avLst/>
          </a:prstGeom>
          <a:ln cap="rnd" w="9525">
            <a:solidFill>
              <a:srgbClr val="434343"/>
            </a:solidFill>
            <a:prstDash val="solid"/>
            <a:headEnd type="none" len="sm" w="sm"/>
            <a:tailEnd type="none" len="sm" w="sm"/>
          </a:ln>
        </p:spPr>
      </p:sp>
      <p:sp>
        <p:nvSpPr>
          <p:cNvPr name="AutoShape 56" id="56"/>
          <p:cNvSpPr/>
          <p:nvPr/>
        </p:nvSpPr>
        <p:spPr>
          <a:xfrm rot="8558432">
            <a:off x="13462484" y="8564448"/>
            <a:ext cx="2637793" cy="0"/>
          </a:xfrm>
          <a:prstGeom prst="line">
            <a:avLst/>
          </a:prstGeom>
          <a:ln cap="rnd" w="9525">
            <a:solidFill>
              <a:srgbClr val="434343"/>
            </a:solidFill>
            <a:prstDash val="solid"/>
            <a:headEnd type="none" len="sm" w="sm"/>
            <a:tailEnd type="none" len="sm" w="sm"/>
          </a:ln>
        </p:spPr>
      </p:sp>
      <p:sp>
        <p:nvSpPr>
          <p:cNvPr name="AutoShape 57" id="57"/>
          <p:cNvSpPr/>
          <p:nvPr/>
        </p:nvSpPr>
        <p:spPr>
          <a:xfrm rot="371956">
            <a:off x="13753142" y="9570372"/>
            <a:ext cx="2833826" cy="0"/>
          </a:xfrm>
          <a:prstGeom prst="line">
            <a:avLst/>
          </a:prstGeom>
          <a:ln cap="rnd" w="9525">
            <a:solidFill>
              <a:srgbClr val="434343"/>
            </a:solidFill>
            <a:prstDash val="solid"/>
            <a:headEnd type="none" len="sm" w="sm"/>
            <a:tailEnd type="none" len="sm" w="sm"/>
          </a:ln>
        </p:spPr>
      </p:sp>
      <p:sp>
        <p:nvSpPr>
          <p:cNvPr name="AutoShape 58" id="58"/>
          <p:cNvSpPr/>
          <p:nvPr/>
        </p:nvSpPr>
        <p:spPr>
          <a:xfrm rot="3578353">
            <a:off x="13117435" y="10468995"/>
            <a:ext cx="2215030" cy="0"/>
          </a:xfrm>
          <a:prstGeom prst="line">
            <a:avLst/>
          </a:prstGeom>
          <a:ln cap="rnd" w="9525">
            <a:solidFill>
              <a:srgbClr val="434343"/>
            </a:solidFill>
            <a:prstDash val="solid"/>
            <a:headEnd type="none" len="sm" w="sm"/>
            <a:tailEnd type="none" len="sm" w="sm"/>
          </a:ln>
        </p:spPr>
      </p:sp>
      <p:sp>
        <p:nvSpPr>
          <p:cNvPr name="AutoShape 59" id="59"/>
          <p:cNvSpPr/>
          <p:nvPr/>
        </p:nvSpPr>
        <p:spPr>
          <a:xfrm rot="3256089">
            <a:off x="15432651" y="9615059"/>
            <a:ext cx="4560318" cy="0"/>
          </a:xfrm>
          <a:prstGeom prst="line">
            <a:avLst/>
          </a:prstGeom>
          <a:ln cap="rnd" w="9525">
            <a:solidFill>
              <a:srgbClr val="434343"/>
            </a:solidFill>
            <a:prstDash val="solid"/>
            <a:headEnd type="none" len="sm" w="sm"/>
            <a:tailEnd type="none" len="sm" w="sm"/>
          </a:ln>
        </p:spPr>
      </p:sp>
      <p:sp>
        <p:nvSpPr>
          <p:cNvPr name="AutoShape 60" id="60"/>
          <p:cNvSpPr/>
          <p:nvPr/>
        </p:nvSpPr>
        <p:spPr>
          <a:xfrm rot="6262253">
            <a:off x="13508290" y="9566106"/>
            <a:ext cx="3719875" cy="0"/>
          </a:xfrm>
          <a:prstGeom prst="line">
            <a:avLst/>
          </a:prstGeom>
          <a:ln cap="rnd" w="9525">
            <a:solidFill>
              <a:srgbClr val="434343"/>
            </a:solidFill>
            <a:prstDash val="solid"/>
            <a:headEnd type="none" len="sm" w="sm"/>
            <a:tailEnd type="none" len="sm" w="sm"/>
          </a:ln>
        </p:spPr>
      </p:sp>
      <p:sp>
        <p:nvSpPr>
          <p:cNvPr name="AutoShape 61" id="61"/>
          <p:cNvSpPr/>
          <p:nvPr/>
        </p:nvSpPr>
        <p:spPr>
          <a:xfrm rot="1746289">
            <a:off x="16144760" y="8675154"/>
            <a:ext cx="3745418" cy="0"/>
          </a:xfrm>
          <a:prstGeom prst="line">
            <a:avLst/>
          </a:prstGeom>
          <a:ln cap="rnd" w="9525">
            <a:solidFill>
              <a:srgbClr val="434343"/>
            </a:solidFill>
            <a:prstDash val="solid"/>
            <a:headEnd type="none" len="sm" w="sm"/>
            <a:tailEnd type="none" len="sm" w="sm"/>
          </a:ln>
        </p:spPr>
      </p:sp>
      <p:grpSp>
        <p:nvGrpSpPr>
          <p:cNvPr name="Group 62" id="62"/>
          <p:cNvGrpSpPr/>
          <p:nvPr/>
        </p:nvGrpSpPr>
        <p:grpSpPr>
          <a:xfrm rot="-10800000">
            <a:off x="14282656" y="6579961"/>
            <a:ext cx="260914" cy="260914"/>
            <a:chOff x="0" y="0"/>
            <a:chExt cx="347886" cy="347886"/>
          </a:xfrm>
        </p:grpSpPr>
        <p:sp>
          <p:nvSpPr>
            <p:cNvPr name="Freeform 63" id="6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FF2E20"/>
            </a:solidFill>
          </p:spPr>
        </p:sp>
      </p:grpSp>
      <p:sp>
        <p:nvSpPr>
          <p:cNvPr name="AutoShape 64" id="64"/>
          <p:cNvSpPr/>
          <p:nvPr/>
        </p:nvSpPr>
        <p:spPr>
          <a:xfrm rot="6277546">
            <a:off x="12683308" y="8065848"/>
            <a:ext cx="2627056" cy="0"/>
          </a:xfrm>
          <a:prstGeom prst="line">
            <a:avLst/>
          </a:prstGeom>
          <a:ln cap="rnd" w="9525">
            <a:solidFill>
              <a:srgbClr val="434343"/>
            </a:solidFill>
            <a:prstDash val="solid"/>
            <a:headEnd type="none" len="sm" w="sm"/>
            <a:tailEnd type="none" len="sm" w="sm"/>
          </a:ln>
        </p:spPr>
      </p:sp>
      <p:sp>
        <p:nvSpPr>
          <p:cNvPr name="AutoShape 65" id="65"/>
          <p:cNvSpPr/>
          <p:nvPr/>
        </p:nvSpPr>
        <p:spPr>
          <a:xfrm rot="1290120">
            <a:off x="14487284" y="6957417"/>
            <a:ext cx="1390805" cy="0"/>
          </a:xfrm>
          <a:prstGeom prst="line">
            <a:avLst/>
          </a:prstGeom>
          <a:ln cap="rnd" w="9525">
            <a:solidFill>
              <a:srgbClr val="434343"/>
            </a:solidFill>
            <a:prstDash val="solid"/>
            <a:headEnd type="none" len="sm" w="sm"/>
            <a:tailEnd type="none" len="sm" w="sm"/>
          </a:ln>
        </p:spPr>
      </p:sp>
      <p:sp>
        <p:nvSpPr>
          <p:cNvPr name="AutoShape 66" id="66"/>
          <p:cNvSpPr/>
          <p:nvPr/>
        </p:nvSpPr>
        <p:spPr>
          <a:xfrm rot="5009584">
            <a:off x="12381730" y="9100395"/>
            <a:ext cx="4564220" cy="0"/>
          </a:xfrm>
          <a:prstGeom prst="line">
            <a:avLst/>
          </a:prstGeom>
          <a:ln cap="rnd" w="9525">
            <a:solidFill>
              <a:srgbClr val="434343"/>
            </a:solidFill>
            <a:prstDash val="solid"/>
            <a:headEnd type="none" len="sm" w="sm"/>
            <a:tailEnd type="none" len="sm" w="sm"/>
          </a:ln>
        </p:spPr>
      </p:sp>
      <p:sp>
        <p:nvSpPr>
          <p:cNvPr name="AutoShape 67" id="67"/>
          <p:cNvSpPr/>
          <p:nvPr/>
        </p:nvSpPr>
        <p:spPr>
          <a:xfrm rot="3193717">
            <a:off x="13786912" y="8212847"/>
            <a:ext cx="3540615" cy="0"/>
          </a:xfrm>
          <a:prstGeom prst="line">
            <a:avLst/>
          </a:prstGeom>
          <a:ln cap="rnd" w="9525">
            <a:solidFill>
              <a:srgbClr val="434343"/>
            </a:solidFill>
            <a:prstDash val="solid"/>
            <a:headEnd type="none" len="sm" w="sm"/>
            <a:tailEnd type="none" len="sm" w="sm"/>
          </a:ln>
        </p:spPr>
      </p:sp>
      <p:grpSp>
        <p:nvGrpSpPr>
          <p:cNvPr name="Group 68" id="68"/>
          <p:cNvGrpSpPr/>
          <p:nvPr/>
        </p:nvGrpSpPr>
        <p:grpSpPr>
          <a:xfrm rot="-10800000">
            <a:off x="16723195" y="5906500"/>
            <a:ext cx="388638" cy="388638"/>
            <a:chOff x="0" y="0"/>
            <a:chExt cx="518184" cy="518184"/>
          </a:xfrm>
        </p:grpSpPr>
        <p:sp>
          <p:nvSpPr>
            <p:cNvPr name="Freeform 69" id="69"/>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04B4D8"/>
            </a:solidFill>
          </p:spPr>
        </p:sp>
      </p:grpSp>
      <p:sp>
        <p:nvSpPr>
          <p:cNvPr name="AutoShape 70" id="70"/>
          <p:cNvSpPr/>
          <p:nvPr/>
        </p:nvSpPr>
        <p:spPr>
          <a:xfrm rot="9845769">
            <a:off x="14491989" y="6405521"/>
            <a:ext cx="2282917" cy="0"/>
          </a:xfrm>
          <a:prstGeom prst="line">
            <a:avLst/>
          </a:prstGeom>
          <a:ln cap="rnd" w="9525">
            <a:solidFill>
              <a:srgbClr val="434343"/>
            </a:solidFill>
            <a:prstDash val="solid"/>
            <a:headEnd type="none" len="sm" w="sm"/>
            <a:tailEnd type="none" len="sm" w="sm"/>
          </a:ln>
        </p:spPr>
      </p:sp>
      <p:sp>
        <p:nvSpPr>
          <p:cNvPr name="AutoShape 71" id="71"/>
          <p:cNvSpPr/>
          <p:nvPr/>
        </p:nvSpPr>
        <p:spPr>
          <a:xfrm rot="3489850">
            <a:off x="16593885" y="7045070"/>
            <a:ext cx="1918013" cy="0"/>
          </a:xfrm>
          <a:prstGeom prst="line">
            <a:avLst/>
          </a:prstGeom>
          <a:ln cap="rnd" w="9525">
            <a:solidFill>
              <a:srgbClr val="434343"/>
            </a:solidFill>
            <a:prstDash val="solid"/>
            <a:headEnd type="none" len="sm" w="sm"/>
            <a:tailEnd type="none" len="sm" w="sm"/>
          </a:ln>
        </p:spPr>
      </p:sp>
      <p:sp>
        <p:nvSpPr>
          <p:cNvPr name="Freeform 72" id="72"/>
          <p:cNvSpPr/>
          <p:nvPr/>
        </p:nvSpPr>
        <p:spPr>
          <a:xfrm flipH="false" flipV="false" rot="0">
            <a:off x="805966" y="6436604"/>
            <a:ext cx="2485304" cy="2664556"/>
          </a:xfrm>
          <a:custGeom>
            <a:avLst/>
            <a:gdLst/>
            <a:ahLst/>
            <a:cxnLst/>
            <a:rect r="r" b="b" t="t" l="l"/>
            <a:pathLst>
              <a:path h="2664556" w="2485304">
                <a:moveTo>
                  <a:pt x="0" y="0"/>
                </a:moveTo>
                <a:lnTo>
                  <a:pt x="2485304" y="0"/>
                </a:lnTo>
                <a:lnTo>
                  <a:pt x="2485304" y="2664556"/>
                </a:lnTo>
                <a:lnTo>
                  <a:pt x="0" y="26645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3" id="73"/>
          <p:cNvSpPr/>
          <p:nvPr/>
        </p:nvSpPr>
        <p:spPr>
          <a:xfrm flipH="false" flipV="false" rot="0">
            <a:off x="16202265" y="230523"/>
            <a:ext cx="1430499" cy="1304364"/>
          </a:xfrm>
          <a:custGeom>
            <a:avLst/>
            <a:gdLst/>
            <a:ahLst/>
            <a:cxnLst/>
            <a:rect r="r" b="b" t="t" l="l"/>
            <a:pathLst>
              <a:path h="1304364" w="1430499">
                <a:moveTo>
                  <a:pt x="0" y="0"/>
                </a:moveTo>
                <a:lnTo>
                  <a:pt x="1430499" y="0"/>
                </a:lnTo>
                <a:lnTo>
                  <a:pt x="1430499" y="1304365"/>
                </a:lnTo>
                <a:lnTo>
                  <a:pt x="0" y="13043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4" id="74"/>
          <p:cNvSpPr txBox="true"/>
          <p:nvPr/>
        </p:nvSpPr>
        <p:spPr>
          <a:xfrm rot="0">
            <a:off x="2048618" y="1230994"/>
            <a:ext cx="7153950" cy="942975"/>
          </a:xfrm>
          <a:prstGeom prst="rect">
            <a:avLst/>
          </a:prstGeom>
        </p:spPr>
        <p:txBody>
          <a:bodyPr anchor="t" rtlCol="false" tIns="0" lIns="0" bIns="0" rIns="0">
            <a:spAutoFit/>
          </a:bodyPr>
          <a:lstStyle/>
          <a:p>
            <a:pPr algn="l">
              <a:lnSpc>
                <a:spcPts val="7200"/>
              </a:lnSpc>
            </a:pPr>
            <a:r>
              <a:rPr lang="en-US" sz="6000">
                <a:solidFill>
                  <a:srgbClr val="1A1A1A"/>
                </a:solidFill>
                <a:latin typeface="Arimo Bold"/>
              </a:rPr>
              <a:t>Key Findings</a:t>
            </a:r>
          </a:p>
        </p:txBody>
      </p:sp>
      <p:sp>
        <p:nvSpPr>
          <p:cNvPr name="TextBox 75" id="75"/>
          <p:cNvSpPr txBox="true"/>
          <p:nvPr/>
        </p:nvSpPr>
        <p:spPr>
          <a:xfrm rot="0">
            <a:off x="2510525" y="2350026"/>
            <a:ext cx="7473686" cy="7986887"/>
          </a:xfrm>
          <a:prstGeom prst="rect">
            <a:avLst/>
          </a:prstGeom>
        </p:spPr>
        <p:txBody>
          <a:bodyPr anchor="t" rtlCol="false" tIns="0" lIns="0" bIns="0" rIns="0">
            <a:spAutoFit/>
          </a:bodyPr>
          <a:lstStyle/>
          <a:p>
            <a:pPr marL="1046098" indent="-348699" lvl="2">
              <a:lnSpc>
                <a:spcPts val="3343"/>
              </a:lnSpc>
              <a:buFont typeface="Arial"/>
              <a:buChar char="⚬"/>
            </a:pPr>
            <a:r>
              <a:rPr lang="en-US" sz="2422">
                <a:solidFill>
                  <a:srgbClr val="1A1A1A"/>
                </a:solidFill>
                <a:latin typeface="Arimo Bold"/>
              </a:rPr>
              <a:t>Patent Processing Time: </a:t>
            </a:r>
            <a:r>
              <a:rPr lang="en-US" sz="2422">
                <a:solidFill>
                  <a:srgbClr val="1A1A1A"/>
                </a:solidFill>
                <a:latin typeface="Arimo"/>
              </a:rPr>
              <a:t>patent processing time is right-skewed and has outliers which are removed</a:t>
            </a:r>
          </a:p>
          <a:p>
            <a:pPr>
              <a:lnSpc>
                <a:spcPts val="3343"/>
              </a:lnSpc>
            </a:pPr>
          </a:p>
          <a:p>
            <a:pPr marL="1046098" indent="-348699" lvl="2">
              <a:lnSpc>
                <a:spcPts val="3343"/>
              </a:lnSpc>
              <a:buFont typeface="Arial"/>
              <a:buChar char="⚬"/>
            </a:pPr>
            <a:r>
              <a:rPr lang="en-US" sz="2422">
                <a:solidFill>
                  <a:srgbClr val="1A1A1A"/>
                </a:solidFill>
                <a:latin typeface="Arimo Bold"/>
              </a:rPr>
              <a:t>Gender and Processing Time: </a:t>
            </a:r>
            <a:r>
              <a:rPr lang="en-US" sz="2422">
                <a:solidFill>
                  <a:srgbClr val="1A1A1A"/>
                </a:solidFill>
                <a:latin typeface="Arimo"/>
              </a:rPr>
              <a:t>There is no significant difference in processing times between genders, with both showing a mean of approximately 1000 days. Linear regression shows a slightly lower processing time for male</a:t>
            </a:r>
          </a:p>
          <a:p>
            <a:pPr>
              <a:lnSpc>
                <a:spcPts val="3343"/>
              </a:lnSpc>
            </a:pPr>
          </a:p>
          <a:p>
            <a:pPr marL="1046098" indent="-348699" lvl="2">
              <a:lnSpc>
                <a:spcPts val="3343"/>
              </a:lnSpc>
              <a:buFont typeface="Arial"/>
              <a:buChar char="⚬"/>
            </a:pPr>
            <a:r>
              <a:rPr lang="en-US" sz="2422">
                <a:solidFill>
                  <a:srgbClr val="1A1A1A"/>
                </a:solidFill>
                <a:latin typeface="Arimo Bold"/>
              </a:rPr>
              <a:t>Race and Processing Time: </a:t>
            </a:r>
            <a:r>
              <a:rPr lang="en-US" sz="2422">
                <a:solidFill>
                  <a:srgbClr val="1A1A1A"/>
                </a:solidFill>
                <a:latin typeface="Arimo"/>
              </a:rPr>
              <a:t>Processing times are consistent across races with a mean around 1250 days,</a:t>
            </a:r>
            <a:r>
              <a:rPr lang="en-US" sz="2422">
                <a:solidFill>
                  <a:srgbClr val="1A1A1A"/>
                </a:solidFill>
                <a:latin typeface="Arimo Bold"/>
              </a:rPr>
              <a:t> </a:t>
            </a:r>
            <a:r>
              <a:rPr lang="en-US" sz="2422">
                <a:solidFill>
                  <a:srgbClr val="1A1A1A"/>
                </a:solidFill>
                <a:latin typeface="Arimo"/>
              </a:rPr>
              <a:t>indicating no racial bias in processing times, though white examiners have processed the most applications. Linear regression shows slightly variance in processing times for different races and specific interaction effects which are marginal</a:t>
            </a:r>
          </a:p>
          <a:p>
            <a:pPr algn="l" marL="804353" indent="-402177" lvl="1">
              <a:lnSpc>
                <a:spcPts val="3343"/>
              </a:lnSpc>
            </a:pPr>
          </a:p>
        </p:txBody>
      </p:sp>
      <p:sp>
        <p:nvSpPr>
          <p:cNvPr name="TextBox 76" id="76"/>
          <p:cNvSpPr txBox="true"/>
          <p:nvPr/>
        </p:nvSpPr>
        <p:spPr>
          <a:xfrm rot="0">
            <a:off x="10241386" y="2004263"/>
            <a:ext cx="7082319" cy="4404248"/>
          </a:xfrm>
          <a:prstGeom prst="rect">
            <a:avLst/>
          </a:prstGeom>
        </p:spPr>
        <p:txBody>
          <a:bodyPr anchor="t" rtlCol="false" tIns="0" lIns="0" bIns="0" rIns="0">
            <a:spAutoFit/>
          </a:bodyPr>
          <a:lstStyle/>
          <a:p>
            <a:pPr marL="991318" indent="-330439" lvl="2">
              <a:lnSpc>
                <a:spcPts val="3168"/>
              </a:lnSpc>
              <a:buFont typeface="Arial"/>
              <a:buChar char="⚬"/>
            </a:pPr>
            <a:r>
              <a:rPr lang="en-US" sz="2295">
                <a:solidFill>
                  <a:srgbClr val="1A1A1A"/>
                </a:solidFill>
                <a:latin typeface="Arimo Bold"/>
              </a:rPr>
              <a:t>Technology centers :</a:t>
            </a:r>
            <a:r>
              <a:rPr lang="en-US" sz="2295">
                <a:solidFill>
                  <a:srgbClr val="1A1A1A"/>
                </a:solidFill>
                <a:latin typeface="Arimo"/>
              </a:rPr>
              <a:t>specific technology center handling the patent application is the most significant predictor of processing time</a:t>
            </a:r>
          </a:p>
          <a:p>
            <a:pPr>
              <a:lnSpc>
                <a:spcPts val="3168"/>
              </a:lnSpc>
            </a:pPr>
          </a:p>
          <a:p>
            <a:pPr marL="991318" indent="-330439" lvl="2">
              <a:lnSpc>
                <a:spcPts val="3168"/>
              </a:lnSpc>
              <a:buFont typeface="Arial"/>
              <a:buChar char="⚬"/>
            </a:pPr>
            <a:r>
              <a:rPr lang="en-US" sz="2295">
                <a:solidFill>
                  <a:srgbClr val="1A1A1A"/>
                </a:solidFill>
                <a:latin typeface="Arimo Bold"/>
              </a:rPr>
              <a:t>Tenure and experience </a:t>
            </a:r>
            <a:r>
              <a:rPr lang="en-US" sz="2295">
                <a:solidFill>
                  <a:srgbClr val="1A1A1A"/>
                </a:solidFill>
                <a:latin typeface="Arimo"/>
              </a:rPr>
              <a:t>more experienced examiners have a notable impact on prosecution times (more experience leads to lower processing times), potentially due to better familiarity with the patent process or greater efficiency in handling applications</a:t>
            </a:r>
          </a:p>
          <a:p>
            <a:pPr algn="l" marL="762232" indent="-381116" lvl="1">
              <a:lnSpc>
                <a:spcPts val="3168"/>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sp>
        <p:nvSpPr>
          <p:cNvPr name="AutoShape 2" id="2"/>
          <p:cNvSpPr/>
          <p:nvPr/>
        </p:nvSpPr>
        <p:spPr>
          <a:xfrm rot="9919969">
            <a:off x="625868" y="538110"/>
            <a:ext cx="1866679" cy="0"/>
          </a:xfrm>
          <a:prstGeom prst="line">
            <a:avLst/>
          </a:prstGeom>
          <a:ln cap="rnd" w="9525">
            <a:solidFill>
              <a:srgbClr val="434343"/>
            </a:solidFill>
            <a:prstDash val="solid"/>
            <a:headEnd type="none" len="sm" w="sm"/>
            <a:tailEnd type="none" len="sm" w="sm"/>
          </a:ln>
        </p:spPr>
      </p:sp>
      <p:grpSp>
        <p:nvGrpSpPr>
          <p:cNvPr name="Group 3" id="3"/>
          <p:cNvGrpSpPr/>
          <p:nvPr/>
        </p:nvGrpSpPr>
        <p:grpSpPr>
          <a:xfrm rot="0">
            <a:off x="2452700" y="153538"/>
            <a:ext cx="315000" cy="315000"/>
            <a:chOff x="0" y="0"/>
            <a:chExt cx="420000" cy="420000"/>
          </a:xfrm>
        </p:grpSpPr>
        <p:sp>
          <p:nvSpPr>
            <p:cNvPr name="Freeform 4" id="4"/>
            <p:cNvSpPr/>
            <p:nvPr/>
          </p:nvSpPr>
          <p:spPr>
            <a:xfrm flipH="false" flipV="false" rot="0">
              <a:off x="0" y="0"/>
              <a:ext cx="419989" cy="420116"/>
            </a:xfrm>
            <a:custGeom>
              <a:avLst/>
              <a:gdLst/>
              <a:ahLst/>
              <a:cxnLst/>
              <a:rect r="r" b="b" t="t" l="l"/>
              <a:pathLst>
                <a:path h="420116" w="419989">
                  <a:moveTo>
                    <a:pt x="0" y="210058"/>
                  </a:moveTo>
                  <a:cubicBezTo>
                    <a:pt x="0" y="93980"/>
                    <a:pt x="93980" y="0"/>
                    <a:pt x="210058" y="0"/>
                  </a:cubicBezTo>
                  <a:cubicBezTo>
                    <a:pt x="326136" y="0"/>
                    <a:pt x="419989" y="93980"/>
                    <a:pt x="419989" y="210058"/>
                  </a:cubicBezTo>
                  <a:cubicBezTo>
                    <a:pt x="419989" y="326136"/>
                    <a:pt x="326009" y="420116"/>
                    <a:pt x="209931" y="420116"/>
                  </a:cubicBezTo>
                  <a:cubicBezTo>
                    <a:pt x="93853" y="420116"/>
                    <a:pt x="0" y="326009"/>
                    <a:pt x="0" y="210058"/>
                  </a:cubicBezTo>
                  <a:close/>
                </a:path>
              </a:pathLst>
            </a:custGeom>
            <a:solidFill>
              <a:srgbClr val="86CF64"/>
            </a:solidFill>
          </p:spPr>
        </p:sp>
      </p:grpSp>
      <p:grpSp>
        <p:nvGrpSpPr>
          <p:cNvPr name="Group 5" id="5"/>
          <p:cNvGrpSpPr/>
          <p:nvPr/>
        </p:nvGrpSpPr>
        <p:grpSpPr>
          <a:xfrm rot="0">
            <a:off x="-451848" y="-384074"/>
            <a:ext cx="199800" cy="199800"/>
            <a:chOff x="0" y="0"/>
            <a:chExt cx="266400" cy="266400"/>
          </a:xfrm>
        </p:grpSpPr>
        <p:sp>
          <p:nvSpPr>
            <p:cNvPr name="Freeform 6" id="6"/>
            <p:cNvSpPr/>
            <p:nvPr/>
          </p:nvSpPr>
          <p:spPr>
            <a:xfrm flipH="false" flipV="false" rot="0">
              <a:off x="0" y="0"/>
              <a:ext cx="266446" cy="266446"/>
            </a:xfrm>
            <a:custGeom>
              <a:avLst/>
              <a:gdLst/>
              <a:ahLst/>
              <a:cxnLst/>
              <a:rect r="r" b="b" t="t" l="l"/>
              <a:pathLst>
                <a:path h="266446" w="266446">
                  <a:moveTo>
                    <a:pt x="0" y="133223"/>
                  </a:moveTo>
                  <a:cubicBezTo>
                    <a:pt x="0" y="59690"/>
                    <a:pt x="59690" y="0"/>
                    <a:pt x="133223" y="0"/>
                  </a:cubicBezTo>
                  <a:cubicBezTo>
                    <a:pt x="206756" y="0"/>
                    <a:pt x="266446" y="59690"/>
                    <a:pt x="266446" y="133223"/>
                  </a:cubicBezTo>
                  <a:cubicBezTo>
                    <a:pt x="266446" y="206756"/>
                    <a:pt x="206756" y="266446"/>
                    <a:pt x="133223" y="266446"/>
                  </a:cubicBezTo>
                  <a:cubicBezTo>
                    <a:pt x="59690" y="266446"/>
                    <a:pt x="0" y="206756"/>
                    <a:pt x="0" y="133223"/>
                  </a:cubicBezTo>
                  <a:close/>
                </a:path>
              </a:pathLst>
            </a:custGeom>
            <a:solidFill>
              <a:srgbClr val="04B4D8"/>
            </a:solidFill>
          </p:spPr>
        </p:sp>
      </p:grpSp>
      <p:grpSp>
        <p:nvGrpSpPr>
          <p:cNvPr name="Group 7" id="7"/>
          <p:cNvGrpSpPr/>
          <p:nvPr/>
        </p:nvGrpSpPr>
        <p:grpSpPr>
          <a:xfrm rot="0">
            <a:off x="355200" y="4583838"/>
            <a:ext cx="315000" cy="315000"/>
            <a:chOff x="0" y="0"/>
            <a:chExt cx="420000" cy="420000"/>
          </a:xfrm>
        </p:grpSpPr>
        <p:sp>
          <p:nvSpPr>
            <p:cNvPr name="Freeform 8" id="8"/>
            <p:cNvSpPr/>
            <p:nvPr/>
          </p:nvSpPr>
          <p:spPr>
            <a:xfrm flipH="false" flipV="false" rot="0">
              <a:off x="0" y="0"/>
              <a:ext cx="419989" cy="420116"/>
            </a:xfrm>
            <a:custGeom>
              <a:avLst/>
              <a:gdLst/>
              <a:ahLst/>
              <a:cxnLst/>
              <a:rect r="r" b="b" t="t" l="l"/>
              <a:pathLst>
                <a:path h="420116" w="419989">
                  <a:moveTo>
                    <a:pt x="0" y="210058"/>
                  </a:moveTo>
                  <a:cubicBezTo>
                    <a:pt x="0" y="93980"/>
                    <a:pt x="93980" y="0"/>
                    <a:pt x="210058" y="0"/>
                  </a:cubicBezTo>
                  <a:cubicBezTo>
                    <a:pt x="326136" y="0"/>
                    <a:pt x="419989" y="93980"/>
                    <a:pt x="419989" y="210058"/>
                  </a:cubicBezTo>
                  <a:cubicBezTo>
                    <a:pt x="419989" y="326136"/>
                    <a:pt x="326009" y="420116"/>
                    <a:pt x="209931" y="420116"/>
                  </a:cubicBezTo>
                  <a:cubicBezTo>
                    <a:pt x="93853" y="420116"/>
                    <a:pt x="0" y="326009"/>
                    <a:pt x="0" y="210058"/>
                  </a:cubicBezTo>
                  <a:close/>
                </a:path>
              </a:pathLst>
            </a:custGeom>
            <a:solidFill>
              <a:srgbClr val="FF2E20"/>
            </a:solidFill>
          </p:spPr>
        </p:sp>
      </p:grpSp>
      <p:grpSp>
        <p:nvGrpSpPr>
          <p:cNvPr name="Group 9" id="9"/>
          <p:cNvGrpSpPr/>
          <p:nvPr/>
        </p:nvGrpSpPr>
        <p:grpSpPr>
          <a:xfrm rot="0">
            <a:off x="1468602" y="444374"/>
            <a:ext cx="173400" cy="173400"/>
            <a:chOff x="0" y="0"/>
            <a:chExt cx="231200" cy="231200"/>
          </a:xfrm>
        </p:grpSpPr>
        <p:sp>
          <p:nvSpPr>
            <p:cNvPr name="Freeform 10" id="10"/>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FFD966"/>
            </a:solidFill>
          </p:spPr>
        </p:sp>
      </p:grpSp>
      <p:grpSp>
        <p:nvGrpSpPr>
          <p:cNvPr name="Group 11" id="11"/>
          <p:cNvGrpSpPr/>
          <p:nvPr/>
        </p:nvGrpSpPr>
        <p:grpSpPr>
          <a:xfrm rot="0">
            <a:off x="99252" y="1773474"/>
            <a:ext cx="173400" cy="173400"/>
            <a:chOff x="0" y="0"/>
            <a:chExt cx="231200" cy="231200"/>
          </a:xfrm>
        </p:grpSpPr>
        <p:sp>
          <p:nvSpPr>
            <p:cNvPr name="Freeform 12" id="12"/>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86CF64"/>
            </a:solidFill>
          </p:spPr>
        </p:sp>
      </p:grpSp>
      <p:grpSp>
        <p:nvGrpSpPr>
          <p:cNvPr name="Group 13" id="13"/>
          <p:cNvGrpSpPr/>
          <p:nvPr/>
        </p:nvGrpSpPr>
        <p:grpSpPr>
          <a:xfrm rot="0">
            <a:off x="584150" y="2116138"/>
            <a:ext cx="295800" cy="295800"/>
            <a:chOff x="0" y="0"/>
            <a:chExt cx="394400" cy="394400"/>
          </a:xfrm>
        </p:grpSpPr>
        <p:sp>
          <p:nvSpPr>
            <p:cNvPr name="Freeform 14" id="14"/>
            <p:cNvSpPr/>
            <p:nvPr/>
          </p:nvSpPr>
          <p:spPr>
            <a:xfrm flipH="false" flipV="false" rot="0">
              <a:off x="0" y="0"/>
              <a:ext cx="394462" cy="394462"/>
            </a:xfrm>
            <a:custGeom>
              <a:avLst/>
              <a:gdLst/>
              <a:ahLst/>
              <a:cxnLst/>
              <a:rect r="r" b="b" t="t" l="l"/>
              <a:pathLst>
                <a:path h="394462" w="394462">
                  <a:moveTo>
                    <a:pt x="0" y="197231"/>
                  </a:moveTo>
                  <a:cubicBezTo>
                    <a:pt x="0" y="88265"/>
                    <a:pt x="88265" y="0"/>
                    <a:pt x="197231" y="0"/>
                  </a:cubicBezTo>
                  <a:cubicBezTo>
                    <a:pt x="306197" y="0"/>
                    <a:pt x="394462" y="88265"/>
                    <a:pt x="394462" y="197231"/>
                  </a:cubicBezTo>
                  <a:cubicBezTo>
                    <a:pt x="394462" y="306197"/>
                    <a:pt x="306070" y="394462"/>
                    <a:pt x="197231" y="394462"/>
                  </a:cubicBezTo>
                  <a:cubicBezTo>
                    <a:pt x="88392" y="394462"/>
                    <a:pt x="0" y="306070"/>
                    <a:pt x="0" y="197231"/>
                  </a:cubicBezTo>
                  <a:close/>
                </a:path>
              </a:pathLst>
            </a:custGeom>
            <a:solidFill>
              <a:srgbClr val="04B4D8"/>
            </a:solidFill>
          </p:spPr>
        </p:sp>
      </p:grpSp>
      <p:sp>
        <p:nvSpPr>
          <p:cNvPr name="AutoShape 15" id="15"/>
          <p:cNvSpPr/>
          <p:nvPr/>
        </p:nvSpPr>
        <p:spPr>
          <a:xfrm rot="5772970">
            <a:off x="-479754" y="3497938"/>
            <a:ext cx="2204009" cy="0"/>
          </a:xfrm>
          <a:prstGeom prst="line">
            <a:avLst/>
          </a:prstGeom>
          <a:ln cap="rnd" w="9525">
            <a:solidFill>
              <a:srgbClr val="434343"/>
            </a:solidFill>
            <a:prstDash val="solid"/>
            <a:headEnd type="none" len="sm" w="sm"/>
            <a:tailEnd type="none" len="sm" w="sm"/>
          </a:ln>
        </p:spPr>
      </p:sp>
      <p:sp>
        <p:nvSpPr>
          <p:cNvPr name="AutoShape 16" id="16"/>
          <p:cNvSpPr/>
          <p:nvPr/>
        </p:nvSpPr>
        <p:spPr>
          <a:xfrm rot="4954613">
            <a:off x="-989797" y="3265374"/>
            <a:ext cx="2678498" cy="0"/>
          </a:xfrm>
          <a:prstGeom prst="line">
            <a:avLst/>
          </a:prstGeom>
          <a:ln cap="rnd" w="9525">
            <a:solidFill>
              <a:srgbClr val="434343"/>
            </a:solidFill>
            <a:prstDash val="solid"/>
            <a:headEnd type="none" len="sm" w="sm"/>
            <a:tailEnd type="none" len="sm" w="sm"/>
          </a:ln>
        </p:spPr>
      </p:sp>
      <p:sp>
        <p:nvSpPr>
          <p:cNvPr name="AutoShape 17" id="17"/>
          <p:cNvSpPr/>
          <p:nvPr/>
        </p:nvSpPr>
        <p:spPr>
          <a:xfrm rot="1966917">
            <a:off x="199899" y="2040582"/>
            <a:ext cx="475119" cy="0"/>
          </a:xfrm>
          <a:prstGeom prst="line">
            <a:avLst/>
          </a:prstGeom>
          <a:ln cap="rnd" w="9525">
            <a:solidFill>
              <a:srgbClr val="434343"/>
            </a:solidFill>
            <a:prstDash val="solid"/>
            <a:headEnd type="none" len="sm" w="sm"/>
            <a:tailEnd type="none" len="sm" w="sm"/>
          </a:ln>
        </p:spPr>
      </p:sp>
      <p:sp>
        <p:nvSpPr>
          <p:cNvPr name="AutoShape 18" id="18"/>
          <p:cNvSpPr/>
          <p:nvPr/>
        </p:nvSpPr>
        <p:spPr>
          <a:xfrm rot="4455450">
            <a:off x="-1110093" y="794574"/>
            <a:ext cx="2053890" cy="0"/>
          </a:xfrm>
          <a:prstGeom prst="line">
            <a:avLst/>
          </a:prstGeom>
          <a:ln cap="rnd" w="9525">
            <a:solidFill>
              <a:srgbClr val="434343"/>
            </a:solidFill>
            <a:prstDash val="solid"/>
            <a:headEnd type="none" len="sm" w="sm"/>
            <a:tailEnd type="none" len="sm" w="sm"/>
          </a:ln>
        </p:spPr>
      </p:sp>
      <p:sp>
        <p:nvSpPr>
          <p:cNvPr name="AutoShape 19" id="19"/>
          <p:cNvSpPr/>
          <p:nvPr/>
        </p:nvSpPr>
        <p:spPr>
          <a:xfrm rot="6521701">
            <a:off x="-95980" y="1343168"/>
            <a:ext cx="982277" cy="0"/>
          </a:xfrm>
          <a:prstGeom prst="line">
            <a:avLst/>
          </a:prstGeom>
          <a:ln cap="rnd" w="9525">
            <a:solidFill>
              <a:srgbClr val="434343"/>
            </a:solidFill>
            <a:prstDash val="solid"/>
            <a:headEnd type="none" len="sm" w="sm"/>
            <a:tailEnd type="none" len="sm" w="sm"/>
          </a:ln>
        </p:spPr>
      </p:sp>
      <p:sp>
        <p:nvSpPr>
          <p:cNvPr name="AutoShape 20" id="20"/>
          <p:cNvSpPr/>
          <p:nvPr/>
        </p:nvSpPr>
        <p:spPr>
          <a:xfrm rot="2987255">
            <a:off x="-522314" y="275766"/>
            <a:ext cx="1306412" cy="0"/>
          </a:xfrm>
          <a:prstGeom prst="line">
            <a:avLst/>
          </a:prstGeom>
          <a:ln cap="rnd" w="9525">
            <a:solidFill>
              <a:srgbClr val="434343"/>
            </a:solidFill>
            <a:prstDash val="solid"/>
            <a:headEnd type="none" len="sm" w="sm"/>
            <a:tailEnd type="none" len="sm" w="sm"/>
          </a:ln>
        </p:spPr>
      </p:sp>
      <p:sp>
        <p:nvSpPr>
          <p:cNvPr name="AutoShape 21" id="21"/>
          <p:cNvSpPr/>
          <p:nvPr/>
        </p:nvSpPr>
        <p:spPr>
          <a:xfrm rot="762485">
            <a:off x="-295773" y="13426"/>
            <a:ext cx="2792250" cy="0"/>
          </a:xfrm>
          <a:prstGeom prst="line">
            <a:avLst/>
          </a:prstGeom>
          <a:ln cap="rnd" w="9525">
            <a:solidFill>
              <a:srgbClr val="434343"/>
            </a:solidFill>
            <a:prstDash val="solid"/>
            <a:headEnd type="none" len="sm" w="sm"/>
            <a:tailEnd type="none" len="sm" w="sm"/>
          </a:ln>
        </p:spPr>
      </p:sp>
      <p:sp>
        <p:nvSpPr>
          <p:cNvPr name="AutoShape 22" id="22"/>
          <p:cNvSpPr/>
          <p:nvPr/>
        </p:nvSpPr>
        <p:spPr>
          <a:xfrm rot="1400769">
            <a:off x="-370008" y="158774"/>
            <a:ext cx="1927020" cy="0"/>
          </a:xfrm>
          <a:prstGeom prst="line">
            <a:avLst/>
          </a:prstGeom>
          <a:ln cap="rnd" w="9525">
            <a:solidFill>
              <a:srgbClr val="434343"/>
            </a:solidFill>
            <a:prstDash val="solid"/>
            <a:headEnd type="none" len="sm" w="sm"/>
            <a:tailEnd type="none" len="sm" w="sm"/>
          </a:ln>
        </p:spPr>
      </p:sp>
      <p:sp>
        <p:nvSpPr>
          <p:cNvPr name="AutoShape 23" id="23"/>
          <p:cNvSpPr/>
          <p:nvPr/>
        </p:nvSpPr>
        <p:spPr>
          <a:xfrm rot="4988867">
            <a:off x="52729" y="1514638"/>
            <a:ext cx="1230842" cy="0"/>
          </a:xfrm>
          <a:prstGeom prst="line">
            <a:avLst/>
          </a:prstGeom>
          <a:ln cap="rnd" w="9525">
            <a:solidFill>
              <a:srgbClr val="434343"/>
            </a:solidFill>
            <a:prstDash val="solid"/>
            <a:headEnd type="none" len="sm" w="sm"/>
            <a:tailEnd type="none" len="sm" w="sm"/>
          </a:ln>
        </p:spPr>
      </p:sp>
      <p:sp>
        <p:nvSpPr>
          <p:cNvPr name="AutoShape 24" id="24"/>
          <p:cNvSpPr/>
          <p:nvPr/>
        </p:nvSpPr>
        <p:spPr>
          <a:xfrm rot="7010837">
            <a:off x="248318" y="1354138"/>
            <a:ext cx="1729463" cy="0"/>
          </a:xfrm>
          <a:prstGeom prst="line">
            <a:avLst/>
          </a:prstGeom>
          <a:ln cap="rnd" w="9525">
            <a:solidFill>
              <a:srgbClr val="434343"/>
            </a:solidFill>
            <a:prstDash val="solid"/>
            <a:headEnd type="none" len="sm" w="sm"/>
            <a:tailEnd type="none" len="sm" w="sm"/>
          </a:ln>
        </p:spPr>
      </p:sp>
      <p:grpSp>
        <p:nvGrpSpPr>
          <p:cNvPr name="Group 25" id="25"/>
          <p:cNvGrpSpPr/>
          <p:nvPr/>
        </p:nvGrpSpPr>
        <p:grpSpPr>
          <a:xfrm rot="0">
            <a:off x="517802" y="739516"/>
            <a:ext cx="173400" cy="173400"/>
            <a:chOff x="0" y="0"/>
            <a:chExt cx="231200" cy="231200"/>
          </a:xfrm>
        </p:grpSpPr>
        <p:sp>
          <p:nvSpPr>
            <p:cNvPr name="Freeform 26" id="26"/>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FF2E20"/>
            </a:solidFill>
          </p:spPr>
        </p:sp>
      </p:grpSp>
      <p:sp>
        <p:nvSpPr>
          <p:cNvPr name="Freeform 27" id="27"/>
          <p:cNvSpPr/>
          <p:nvPr/>
        </p:nvSpPr>
        <p:spPr>
          <a:xfrm flipH="false" flipV="false" rot="0">
            <a:off x="389950" y="88721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5785050" y="1464650"/>
            <a:ext cx="596550" cy="645350"/>
          </a:xfrm>
          <a:custGeom>
            <a:avLst/>
            <a:gdLst/>
            <a:ahLst/>
            <a:cxnLst/>
            <a:rect r="r" b="b" t="t" l="l"/>
            <a:pathLst>
              <a:path h="645350" w="596550">
                <a:moveTo>
                  <a:pt x="0" y="0"/>
                </a:moveTo>
                <a:lnTo>
                  <a:pt x="596550" y="0"/>
                </a:lnTo>
                <a:lnTo>
                  <a:pt x="596550" y="645350"/>
                </a:lnTo>
                <a:lnTo>
                  <a:pt x="0" y="64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9" id="29"/>
          <p:cNvGrpSpPr/>
          <p:nvPr/>
        </p:nvGrpSpPr>
        <p:grpSpPr>
          <a:xfrm rot="-10800000">
            <a:off x="19588909" y="9521252"/>
            <a:ext cx="388638" cy="388638"/>
            <a:chOff x="0" y="0"/>
            <a:chExt cx="518184" cy="518184"/>
          </a:xfrm>
        </p:grpSpPr>
        <p:sp>
          <p:nvSpPr>
            <p:cNvPr name="Freeform 30" id="30"/>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FFD966"/>
            </a:solidFill>
          </p:spPr>
        </p:sp>
      </p:grpSp>
      <p:grpSp>
        <p:nvGrpSpPr>
          <p:cNvPr name="Group 31" id="31"/>
          <p:cNvGrpSpPr/>
          <p:nvPr/>
        </p:nvGrpSpPr>
        <p:grpSpPr>
          <a:xfrm rot="-10800000">
            <a:off x="14720166" y="11359956"/>
            <a:ext cx="388638" cy="388638"/>
            <a:chOff x="0" y="0"/>
            <a:chExt cx="518184" cy="518184"/>
          </a:xfrm>
        </p:grpSpPr>
        <p:sp>
          <p:nvSpPr>
            <p:cNvPr name="Freeform 32" id="32"/>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04B4D8"/>
            </a:solidFill>
          </p:spPr>
        </p:sp>
      </p:grpSp>
      <p:grpSp>
        <p:nvGrpSpPr>
          <p:cNvPr name="Group 33" id="33"/>
          <p:cNvGrpSpPr/>
          <p:nvPr/>
        </p:nvGrpSpPr>
        <p:grpSpPr>
          <a:xfrm rot="-10800000">
            <a:off x="15704267" y="7086932"/>
            <a:ext cx="802623" cy="802623"/>
            <a:chOff x="0" y="0"/>
            <a:chExt cx="1070164" cy="1070164"/>
          </a:xfrm>
        </p:grpSpPr>
        <p:sp>
          <p:nvSpPr>
            <p:cNvPr name="Freeform 34" id="34"/>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D966"/>
            </a:solidFill>
          </p:spPr>
        </p:sp>
      </p:grpSp>
      <p:grpSp>
        <p:nvGrpSpPr>
          <p:cNvPr name="Group 35" id="35"/>
          <p:cNvGrpSpPr/>
          <p:nvPr/>
        </p:nvGrpSpPr>
        <p:grpSpPr>
          <a:xfrm rot="-10800000">
            <a:off x="16570793" y="9585033"/>
            <a:ext cx="260914" cy="260914"/>
            <a:chOff x="0" y="0"/>
            <a:chExt cx="347886" cy="347886"/>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FF2E20"/>
            </a:solidFill>
          </p:spPr>
        </p:sp>
      </p:grpSp>
      <p:grpSp>
        <p:nvGrpSpPr>
          <p:cNvPr name="Group 37" id="37"/>
          <p:cNvGrpSpPr/>
          <p:nvPr/>
        </p:nvGrpSpPr>
        <p:grpSpPr>
          <a:xfrm rot="-10800000">
            <a:off x="18940350" y="11458109"/>
            <a:ext cx="192331" cy="192331"/>
            <a:chOff x="0" y="0"/>
            <a:chExt cx="256442" cy="256442"/>
          </a:xfrm>
        </p:grpSpPr>
        <p:sp>
          <p:nvSpPr>
            <p:cNvPr name="Freeform 38" id="38"/>
            <p:cNvSpPr/>
            <p:nvPr/>
          </p:nvSpPr>
          <p:spPr>
            <a:xfrm flipH="false" flipV="false" rot="0">
              <a:off x="0" y="0"/>
              <a:ext cx="256540" cy="256540"/>
            </a:xfrm>
            <a:custGeom>
              <a:avLst/>
              <a:gdLst/>
              <a:ahLst/>
              <a:cxnLst/>
              <a:rect r="r" b="b" t="t" l="l"/>
              <a:pathLst>
                <a:path h="256540" w="256540">
                  <a:moveTo>
                    <a:pt x="0" y="128270"/>
                  </a:moveTo>
                  <a:cubicBezTo>
                    <a:pt x="0" y="57404"/>
                    <a:pt x="57404" y="0"/>
                    <a:pt x="128270" y="0"/>
                  </a:cubicBezTo>
                  <a:cubicBezTo>
                    <a:pt x="199136" y="0"/>
                    <a:pt x="256540" y="57404"/>
                    <a:pt x="256540" y="128270"/>
                  </a:cubicBezTo>
                  <a:cubicBezTo>
                    <a:pt x="256540" y="199136"/>
                    <a:pt x="199136" y="256540"/>
                    <a:pt x="128270" y="256540"/>
                  </a:cubicBezTo>
                  <a:cubicBezTo>
                    <a:pt x="57404" y="256540"/>
                    <a:pt x="0" y="199009"/>
                    <a:pt x="0" y="128270"/>
                  </a:cubicBezTo>
                  <a:close/>
                </a:path>
              </a:pathLst>
            </a:custGeom>
            <a:solidFill>
              <a:srgbClr val="04B4D8"/>
            </a:solidFill>
          </p:spPr>
        </p:sp>
      </p:grpSp>
      <p:grpSp>
        <p:nvGrpSpPr>
          <p:cNvPr name="Group 39" id="39"/>
          <p:cNvGrpSpPr/>
          <p:nvPr/>
        </p:nvGrpSpPr>
        <p:grpSpPr>
          <a:xfrm rot="-10800000">
            <a:off x="16570793" y="11901126"/>
            <a:ext cx="260914" cy="260914"/>
            <a:chOff x="0" y="0"/>
            <a:chExt cx="347886" cy="347886"/>
          </a:xfrm>
        </p:grpSpPr>
        <p:sp>
          <p:nvSpPr>
            <p:cNvPr name="Freeform 40" id="40"/>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86CF64"/>
            </a:solidFill>
          </p:spPr>
        </p:sp>
      </p:grpSp>
      <p:grpSp>
        <p:nvGrpSpPr>
          <p:cNvPr name="Group 41" id="41"/>
          <p:cNvGrpSpPr/>
          <p:nvPr/>
        </p:nvGrpSpPr>
        <p:grpSpPr>
          <a:xfrm rot="-10800000">
            <a:off x="18012905" y="7813589"/>
            <a:ext cx="260914" cy="260914"/>
            <a:chOff x="0" y="0"/>
            <a:chExt cx="347886" cy="347886"/>
          </a:xfrm>
        </p:grpSpPr>
        <p:sp>
          <p:nvSpPr>
            <p:cNvPr name="Freeform 42" id="42"/>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86CF64"/>
            </a:solidFill>
          </p:spPr>
        </p:sp>
      </p:grpSp>
      <p:grpSp>
        <p:nvGrpSpPr>
          <p:cNvPr name="Group 43" id="43"/>
          <p:cNvGrpSpPr/>
          <p:nvPr/>
        </p:nvGrpSpPr>
        <p:grpSpPr>
          <a:xfrm rot="-10800000">
            <a:off x="13576888" y="9328923"/>
            <a:ext cx="192331" cy="192331"/>
            <a:chOff x="0" y="0"/>
            <a:chExt cx="256442" cy="256442"/>
          </a:xfrm>
        </p:grpSpPr>
        <p:sp>
          <p:nvSpPr>
            <p:cNvPr name="Freeform 44" id="44"/>
            <p:cNvSpPr/>
            <p:nvPr/>
          </p:nvSpPr>
          <p:spPr>
            <a:xfrm flipH="false" flipV="false" rot="0">
              <a:off x="0" y="0"/>
              <a:ext cx="256540" cy="256540"/>
            </a:xfrm>
            <a:custGeom>
              <a:avLst/>
              <a:gdLst/>
              <a:ahLst/>
              <a:cxnLst/>
              <a:rect r="r" b="b" t="t" l="l"/>
              <a:pathLst>
                <a:path h="256540" w="256540">
                  <a:moveTo>
                    <a:pt x="0" y="128270"/>
                  </a:moveTo>
                  <a:cubicBezTo>
                    <a:pt x="0" y="57404"/>
                    <a:pt x="57404" y="0"/>
                    <a:pt x="128270" y="0"/>
                  </a:cubicBezTo>
                  <a:cubicBezTo>
                    <a:pt x="199136" y="0"/>
                    <a:pt x="256540" y="57404"/>
                    <a:pt x="256540" y="128270"/>
                  </a:cubicBezTo>
                  <a:cubicBezTo>
                    <a:pt x="256540" y="199136"/>
                    <a:pt x="199136" y="256540"/>
                    <a:pt x="128270" y="256540"/>
                  </a:cubicBezTo>
                  <a:cubicBezTo>
                    <a:pt x="57404" y="256540"/>
                    <a:pt x="0" y="199009"/>
                    <a:pt x="0" y="128270"/>
                  </a:cubicBezTo>
                  <a:close/>
                </a:path>
              </a:pathLst>
            </a:custGeom>
            <a:solidFill>
              <a:srgbClr val="86CF64"/>
            </a:solidFill>
          </p:spPr>
        </p:sp>
      </p:grpSp>
      <p:sp>
        <p:nvSpPr>
          <p:cNvPr name="AutoShape 45" id="45"/>
          <p:cNvSpPr/>
          <p:nvPr/>
        </p:nvSpPr>
        <p:spPr>
          <a:xfrm rot="2263002">
            <a:off x="16496523" y="10647126"/>
            <a:ext cx="2769202" cy="0"/>
          </a:xfrm>
          <a:prstGeom prst="line">
            <a:avLst/>
          </a:prstGeom>
          <a:ln cap="rnd" w="9525">
            <a:solidFill>
              <a:srgbClr val="434343"/>
            </a:solidFill>
            <a:prstDash val="solid"/>
            <a:headEnd type="none" len="sm" w="sm"/>
            <a:tailEnd type="none" len="sm" w="sm"/>
          </a:ln>
        </p:spPr>
      </p:sp>
      <p:sp>
        <p:nvSpPr>
          <p:cNvPr name="AutoShape 46" id="46"/>
          <p:cNvSpPr/>
          <p:nvPr/>
        </p:nvSpPr>
        <p:spPr>
          <a:xfrm rot="5373805">
            <a:off x="15665825" y="10873619"/>
            <a:ext cx="2070851" cy="0"/>
          </a:xfrm>
          <a:prstGeom prst="line">
            <a:avLst/>
          </a:prstGeom>
          <a:ln cap="rnd" w="9525">
            <a:solidFill>
              <a:srgbClr val="434343"/>
            </a:solidFill>
            <a:prstDash val="solid"/>
            <a:headEnd type="none" len="sm" w="sm"/>
            <a:tailEnd type="none" len="sm" w="sm"/>
          </a:ln>
        </p:spPr>
      </p:sp>
      <p:sp>
        <p:nvSpPr>
          <p:cNvPr name="AutoShape 47" id="47"/>
          <p:cNvSpPr/>
          <p:nvPr/>
        </p:nvSpPr>
        <p:spPr>
          <a:xfrm rot="19561">
            <a:off x="16823752" y="9715572"/>
            <a:ext cx="2773069" cy="0"/>
          </a:xfrm>
          <a:prstGeom prst="line">
            <a:avLst/>
          </a:prstGeom>
          <a:ln cap="rnd" w="9525">
            <a:solidFill>
              <a:srgbClr val="434343"/>
            </a:solidFill>
            <a:prstDash val="solid"/>
            <a:headEnd type="none" len="sm" w="sm"/>
            <a:tailEnd type="none" len="sm" w="sm"/>
          </a:ln>
        </p:spPr>
      </p:sp>
      <p:sp>
        <p:nvSpPr>
          <p:cNvPr name="AutoShape 48" id="48"/>
          <p:cNvSpPr/>
          <p:nvPr/>
        </p:nvSpPr>
        <p:spPr>
          <a:xfrm rot="6814256">
            <a:off x="18575223" y="10698101"/>
            <a:ext cx="1737137" cy="0"/>
          </a:xfrm>
          <a:prstGeom prst="line">
            <a:avLst/>
          </a:prstGeom>
          <a:ln cap="rnd" w="9525">
            <a:solidFill>
              <a:srgbClr val="434343"/>
            </a:solidFill>
            <a:prstDash val="solid"/>
            <a:headEnd type="none" len="sm" w="sm"/>
            <a:tailEnd type="none" len="sm" w="sm"/>
          </a:ln>
        </p:spPr>
      </p:sp>
      <p:sp>
        <p:nvSpPr>
          <p:cNvPr name="AutoShape 49" id="49"/>
          <p:cNvSpPr/>
          <p:nvPr/>
        </p:nvSpPr>
        <p:spPr>
          <a:xfrm rot="10129496">
            <a:off x="16802809" y="11827031"/>
            <a:ext cx="2194400" cy="0"/>
          </a:xfrm>
          <a:prstGeom prst="line">
            <a:avLst/>
          </a:prstGeom>
          <a:ln cap="rnd" w="9525">
            <a:solidFill>
              <a:srgbClr val="434343"/>
            </a:solidFill>
            <a:prstDash val="solid"/>
            <a:headEnd type="none" len="sm" w="sm"/>
            <a:tailEnd type="none" len="sm" w="sm"/>
          </a:ln>
        </p:spPr>
      </p:sp>
      <p:sp>
        <p:nvSpPr>
          <p:cNvPr name="AutoShape 50" id="50"/>
          <p:cNvSpPr/>
          <p:nvPr/>
        </p:nvSpPr>
        <p:spPr>
          <a:xfrm rot="783050">
            <a:off x="15023789" y="11861616"/>
            <a:ext cx="1575238" cy="0"/>
          </a:xfrm>
          <a:prstGeom prst="line">
            <a:avLst/>
          </a:prstGeom>
          <a:ln cap="rnd" w="9525">
            <a:solidFill>
              <a:srgbClr val="434343"/>
            </a:solidFill>
            <a:prstDash val="solid"/>
            <a:headEnd type="none" len="sm" w="sm"/>
            <a:tailEnd type="none" len="sm" w="sm"/>
          </a:ln>
        </p:spPr>
      </p:sp>
      <p:sp>
        <p:nvSpPr>
          <p:cNvPr name="AutoShape 51" id="51"/>
          <p:cNvSpPr/>
          <p:nvPr/>
        </p:nvSpPr>
        <p:spPr>
          <a:xfrm rot="8043906">
            <a:off x="14699734" y="10612349"/>
            <a:ext cx="2261500" cy="0"/>
          </a:xfrm>
          <a:prstGeom prst="line">
            <a:avLst/>
          </a:prstGeom>
          <a:ln cap="rnd" w="9525">
            <a:solidFill>
              <a:srgbClr val="434343"/>
            </a:solidFill>
            <a:prstDash val="solid"/>
            <a:headEnd type="none" len="sm" w="sm"/>
            <a:tailEnd type="none" len="sm" w="sm"/>
          </a:ln>
        </p:spPr>
      </p:sp>
      <p:sp>
        <p:nvSpPr>
          <p:cNvPr name="AutoShape 52" id="52"/>
          <p:cNvSpPr/>
          <p:nvPr/>
        </p:nvSpPr>
        <p:spPr>
          <a:xfrm rot="2851075">
            <a:off x="17884721" y="8807351"/>
            <a:ext cx="2111776" cy="0"/>
          </a:xfrm>
          <a:prstGeom prst="line">
            <a:avLst/>
          </a:prstGeom>
          <a:ln cap="rnd" w="9525">
            <a:solidFill>
              <a:srgbClr val="434343"/>
            </a:solidFill>
            <a:prstDash val="solid"/>
            <a:headEnd type="none" len="sm" w="sm"/>
            <a:tailEnd type="none" len="sm" w="sm"/>
          </a:ln>
        </p:spPr>
      </p:sp>
      <p:sp>
        <p:nvSpPr>
          <p:cNvPr name="AutoShape 53" id="53"/>
          <p:cNvSpPr/>
          <p:nvPr/>
        </p:nvSpPr>
        <p:spPr>
          <a:xfrm rot="7708476">
            <a:off x="16398639" y="8829723"/>
            <a:ext cx="2047093" cy="0"/>
          </a:xfrm>
          <a:prstGeom prst="line">
            <a:avLst/>
          </a:prstGeom>
          <a:ln cap="rnd" w="9525">
            <a:solidFill>
              <a:srgbClr val="434343"/>
            </a:solidFill>
            <a:prstDash val="solid"/>
            <a:headEnd type="none" len="sm" w="sm"/>
            <a:tailEnd type="none" len="sm" w="sm"/>
          </a:ln>
        </p:spPr>
      </p:sp>
      <p:sp>
        <p:nvSpPr>
          <p:cNvPr name="AutoShape 54" id="54"/>
          <p:cNvSpPr/>
          <p:nvPr/>
        </p:nvSpPr>
        <p:spPr>
          <a:xfrm rot="820557">
            <a:off x="16476350" y="7669904"/>
            <a:ext cx="1605412" cy="0"/>
          </a:xfrm>
          <a:prstGeom prst="line">
            <a:avLst/>
          </a:prstGeom>
          <a:ln cap="rnd" w="9525">
            <a:solidFill>
              <a:srgbClr val="434343"/>
            </a:solidFill>
            <a:prstDash val="solid"/>
            <a:headEnd type="none" len="sm" w="sm"/>
            <a:tailEnd type="none" len="sm" w="sm"/>
          </a:ln>
        </p:spPr>
      </p:sp>
      <p:sp>
        <p:nvSpPr>
          <p:cNvPr name="AutoShape 55" id="55"/>
          <p:cNvSpPr/>
          <p:nvPr/>
        </p:nvSpPr>
        <p:spPr>
          <a:xfrm rot="4408067">
            <a:off x="15444960" y="8756288"/>
            <a:ext cx="1824678" cy="0"/>
          </a:xfrm>
          <a:prstGeom prst="line">
            <a:avLst/>
          </a:prstGeom>
          <a:ln cap="rnd" w="9525">
            <a:solidFill>
              <a:srgbClr val="434343"/>
            </a:solidFill>
            <a:prstDash val="solid"/>
            <a:headEnd type="none" len="sm" w="sm"/>
            <a:tailEnd type="none" len="sm" w="sm"/>
          </a:ln>
        </p:spPr>
      </p:sp>
      <p:sp>
        <p:nvSpPr>
          <p:cNvPr name="AutoShape 56" id="56"/>
          <p:cNvSpPr/>
          <p:nvPr/>
        </p:nvSpPr>
        <p:spPr>
          <a:xfrm rot="8558432">
            <a:off x="13462484" y="8564448"/>
            <a:ext cx="2637793" cy="0"/>
          </a:xfrm>
          <a:prstGeom prst="line">
            <a:avLst/>
          </a:prstGeom>
          <a:ln cap="rnd" w="9525">
            <a:solidFill>
              <a:srgbClr val="434343"/>
            </a:solidFill>
            <a:prstDash val="solid"/>
            <a:headEnd type="none" len="sm" w="sm"/>
            <a:tailEnd type="none" len="sm" w="sm"/>
          </a:ln>
        </p:spPr>
      </p:sp>
      <p:sp>
        <p:nvSpPr>
          <p:cNvPr name="AutoShape 57" id="57"/>
          <p:cNvSpPr/>
          <p:nvPr/>
        </p:nvSpPr>
        <p:spPr>
          <a:xfrm rot="371956">
            <a:off x="13753142" y="9570372"/>
            <a:ext cx="2833826" cy="0"/>
          </a:xfrm>
          <a:prstGeom prst="line">
            <a:avLst/>
          </a:prstGeom>
          <a:ln cap="rnd" w="9525">
            <a:solidFill>
              <a:srgbClr val="434343"/>
            </a:solidFill>
            <a:prstDash val="solid"/>
            <a:headEnd type="none" len="sm" w="sm"/>
            <a:tailEnd type="none" len="sm" w="sm"/>
          </a:ln>
        </p:spPr>
      </p:sp>
      <p:sp>
        <p:nvSpPr>
          <p:cNvPr name="AutoShape 58" id="58"/>
          <p:cNvSpPr/>
          <p:nvPr/>
        </p:nvSpPr>
        <p:spPr>
          <a:xfrm rot="3578353">
            <a:off x="13117435" y="10468995"/>
            <a:ext cx="2215030" cy="0"/>
          </a:xfrm>
          <a:prstGeom prst="line">
            <a:avLst/>
          </a:prstGeom>
          <a:ln cap="rnd" w="9525">
            <a:solidFill>
              <a:srgbClr val="434343"/>
            </a:solidFill>
            <a:prstDash val="solid"/>
            <a:headEnd type="none" len="sm" w="sm"/>
            <a:tailEnd type="none" len="sm" w="sm"/>
          </a:ln>
        </p:spPr>
      </p:sp>
      <p:sp>
        <p:nvSpPr>
          <p:cNvPr name="AutoShape 59" id="59"/>
          <p:cNvSpPr/>
          <p:nvPr/>
        </p:nvSpPr>
        <p:spPr>
          <a:xfrm rot="3256089">
            <a:off x="15432651" y="9615059"/>
            <a:ext cx="4560318" cy="0"/>
          </a:xfrm>
          <a:prstGeom prst="line">
            <a:avLst/>
          </a:prstGeom>
          <a:ln cap="rnd" w="9525">
            <a:solidFill>
              <a:srgbClr val="434343"/>
            </a:solidFill>
            <a:prstDash val="solid"/>
            <a:headEnd type="none" len="sm" w="sm"/>
            <a:tailEnd type="none" len="sm" w="sm"/>
          </a:ln>
        </p:spPr>
      </p:sp>
      <p:sp>
        <p:nvSpPr>
          <p:cNvPr name="AutoShape 60" id="60"/>
          <p:cNvSpPr/>
          <p:nvPr/>
        </p:nvSpPr>
        <p:spPr>
          <a:xfrm rot="6262253">
            <a:off x="13508290" y="9566106"/>
            <a:ext cx="3719875" cy="0"/>
          </a:xfrm>
          <a:prstGeom prst="line">
            <a:avLst/>
          </a:prstGeom>
          <a:ln cap="rnd" w="9525">
            <a:solidFill>
              <a:srgbClr val="434343"/>
            </a:solidFill>
            <a:prstDash val="solid"/>
            <a:headEnd type="none" len="sm" w="sm"/>
            <a:tailEnd type="none" len="sm" w="sm"/>
          </a:ln>
        </p:spPr>
      </p:sp>
      <p:sp>
        <p:nvSpPr>
          <p:cNvPr name="AutoShape 61" id="61"/>
          <p:cNvSpPr/>
          <p:nvPr/>
        </p:nvSpPr>
        <p:spPr>
          <a:xfrm rot="1746289">
            <a:off x="16144760" y="8675154"/>
            <a:ext cx="3745418" cy="0"/>
          </a:xfrm>
          <a:prstGeom prst="line">
            <a:avLst/>
          </a:prstGeom>
          <a:ln cap="rnd" w="9525">
            <a:solidFill>
              <a:srgbClr val="434343"/>
            </a:solidFill>
            <a:prstDash val="solid"/>
            <a:headEnd type="none" len="sm" w="sm"/>
            <a:tailEnd type="none" len="sm" w="sm"/>
          </a:ln>
        </p:spPr>
      </p:sp>
      <p:grpSp>
        <p:nvGrpSpPr>
          <p:cNvPr name="Group 62" id="62"/>
          <p:cNvGrpSpPr/>
          <p:nvPr/>
        </p:nvGrpSpPr>
        <p:grpSpPr>
          <a:xfrm rot="-10800000">
            <a:off x="14282656" y="6579961"/>
            <a:ext cx="260914" cy="260914"/>
            <a:chOff x="0" y="0"/>
            <a:chExt cx="347886" cy="347886"/>
          </a:xfrm>
        </p:grpSpPr>
        <p:sp>
          <p:nvSpPr>
            <p:cNvPr name="Freeform 63" id="6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FF2E20"/>
            </a:solidFill>
          </p:spPr>
        </p:sp>
      </p:grpSp>
      <p:sp>
        <p:nvSpPr>
          <p:cNvPr name="AutoShape 64" id="64"/>
          <p:cNvSpPr/>
          <p:nvPr/>
        </p:nvSpPr>
        <p:spPr>
          <a:xfrm rot="6277546">
            <a:off x="12683308" y="8065848"/>
            <a:ext cx="2627056" cy="0"/>
          </a:xfrm>
          <a:prstGeom prst="line">
            <a:avLst/>
          </a:prstGeom>
          <a:ln cap="rnd" w="9525">
            <a:solidFill>
              <a:srgbClr val="434343"/>
            </a:solidFill>
            <a:prstDash val="solid"/>
            <a:headEnd type="none" len="sm" w="sm"/>
            <a:tailEnd type="none" len="sm" w="sm"/>
          </a:ln>
        </p:spPr>
      </p:sp>
      <p:sp>
        <p:nvSpPr>
          <p:cNvPr name="AutoShape 65" id="65"/>
          <p:cNvSpPr/>
          <p:nvPr/>
        </p:nvSpPr>
        <p:spPr>
          <a:xfrm rot="1290120">
            <a:off x="14487284" y="6957417"/>
            <a:ext cx="1390805" cy="0"/>
          </a:xfrm>
          <a:prstGeom prst="line">
            <a:avLst/>
          </a:prstGeom>
          <a:ln cap="rnd" w="9525">
            <a:solidFill>
              <a:srgbClr val="434343"/>
            </a:solidFill>
            <a:prstDash val="solid"/>
            <a:headEnd type="none" len="sm" w="sm"/>
            <a:tailEnd type="none" len="sm" w="sm"/>
          </a:ln>
        </p:spPr>
      </p:sp>
      <p:sp>
        <p:nvSpPr>
          <p:cNvPr name="AutoShape 66" id="66"/>
          <p:cNvSpPr/>
          <p:nvPr/>
        </p:nvSpPr>
        <p:spPr>
          <a:xfrm rot="5009584">
            <a:off x="12381730" y="9100395"/>
            <a:ext cx="4564220" cy="0"/>
          </a:xfrm>
          <a:prstGeom prst="line">
            <a:avLst/>
          </a:prstGeom>
          <a:ln cap="rnd" w="9525">
            <a:solidFill>
              <a:srgbClr val="434343"/>
            </a:solidFill>
            <a:prstDash val="solid"/>
            <a:headEnd type="none" len="sm" w="sm"/>
            <a:tailEnd type="none" len="sm" w="sm"/>
          </a:ln>
        </p:spPr>
      </p:sp>
      <p:sp>
        <p:nvSpPr>
          <p:cNvPr name="AutoShape 67" id="67"/>
          <p:cNvSpPr/>
          <p:nvPr/>
        </p:nvSpPr>
        <p:spPr>
          <a:xfrm rot="3193717">
            <a:off x="13786912" y="8212847"/>
            <a:ext cx="3540615" cy="0"/>
          </a:xfrm>
          <a:prstGeom prst="line">
            <a:avLst/>
          </a:prstGeom>
          <a:ln cap="rnd" w="9525">
            <a:solidFill>
              <a:srgbClr val="434343"/>
            </a:solidFill>
            <a:prstDash val="solid"/>
            <a:headEnd type="none" len="sm" w="sm"/>
            <a:tailEnd type="none" len="sm" w="sm"/>
          </a:ln>
        </p:spPr>
      </p:sp>
      <p:grpSp>
        <p:nvGrpSpPr>
          <p:cNvPr name="Group 68" id="68"/>
          <p:cNvGrpSpPr/>
          <p:nvPr/>
        </p:nvGrpSpPr>
        <p:grpSpPr>
          <a:xfrm rot="-10800000">
            <a:off x="16723195" y="5906500"/>
            <a:ext cx="388638" cy="388638"/>
            <a:chOff x="0" y="0"/>
            <a:chExt cx="518184" cy="518184"/>
          </a:xfrm>
        </p:grpSpPr>
        <p:sp>
          <p:nvSpPr>
            <p:cNvPr name="Freeform 69" id="69"/>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04B4D8"/>
            </a:solidFill>
          </p:spPr>
        </p:sp>
      </p:grpSp>
      <p:sp>
        <p:nvSpPr>
          <p:cNvPr name="AutoShape 70" id="70"/>
          <p:cNvSpPr/>
          <p:nvPr/>
        </p:nvSpPr>
        <p:spPr>
          <a:xfrm rot="9845769">
            <a:off x="14491989" y="6405521"/>
            <a:ext cx="2282917" cy="0"/>
          </a:xfrm>
          <a:prstGeom prst="line">
            <a:avLst/>
          </a:prstGeom>
          <a:ln cap="rnd" w="9525">
            <a:solidFill>
              <a:srgbClr val="434343"/>
            </a:solidFill>
            <a:prstDash val="solid"/>
            <a:headEnd type="none" len="sm" w="sm"/>
            <a:tailEnd type="none" len="sm" w="sm"/>
          </a:ln>
        </p:spPr>
      </p:sp>
      <p:sp>
        <p:nvSpPr>
          <p:cNvPr name="AutoShape 71" id="71"/>
          <p:cNvSpPr/>
          <p:nvPr/>
        </p:nvSpPr>
        <p:spPr>
          <a:xfrm rot="3489850">
            <a:off x="16593885" y="7045070"/>
            <a:ext cx="1918013" cy="0"/>
          </a:xfrm>
          <a:prstGeom prst="line">
            <a:avLst/>
          </a:prstGeom>
          <a:ln cap="rnd" w="9525">
            <a:solidFill>
              <a:srgbClr val="434343"/>
            </a:solidFill>
            <a:prstDash val="solid"/>
            <a:headEnd type="none" len="sm" w="sm"/>
            <a:tailEnd type="none" len="sm" w="sm"/>
          </a:ln>
        </p:spPr>
      </p:sp>
      <p:sp>
        <p:nvSpPr>
          <p:cNvPr name="Freeform 72" id="72"/>
          <p:cNvSpPr/>
          <p:nvPr/>
        </p:nvSpPr>
        <p:spPr>
          <a:xfrm flipH="false" flipV="false" rot="0">
            <a:off x="13354843" y="617774"/>
            <a:ext cx="2859786" cy="4114800"/>
          </a:xfrm>
          <a:custGeom>
            <a:avLst/>
            <a:gdLst/>
            <a:ahLst/>
            <a:cxnLst/>
            <a:rect r="r" b="b" t="t" l="l"/>
            <a:pathLst>
              <a:path h="4114800" w="2859786">
                <a:moveTo>
                  <a:pt x="0" y="0"/>
                </a:moveTo>
                <a:lnTo>
                  <a:pt x="2859786" y="0"/>
                </a:lnTo>
                <a:lnTo>
                  <a:pt x="28597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3" id="73"/>
          <p:cNvSpPr txBox="true"/>
          <p:nvPr/>
        </p:nvSpPr>
        <p:spPr>
          <a:xfrm rot="0">
            <a:off x="2022174" y="589199"/>
            <a:ext cx="7153950" cy="942975"/>
          </a:xfrm>
          <a:prstGeom prst="rect">
            <a:avLst/>
          </a:prstGeom>
        </p:spPr>
        <p:txBody>
          <a:bodyPr anchor="t" rtlCol="false" tIns="0" lIns="0" bIns="0" rIns="0">
            <a:spAutoFit/>
          </a:bodyPr>
          <a:lstStyle/>
          <a:p>
            <a:pPr algn="l">
              <a:lnSpc>
                <a:spcPts val="7200"/>
              </a:lnSpc>
            </a:pPr>
            <a:r>
              <a:rPr lang="en-US" sz="6000">
                <a:solidFill>
                  <a:srgbClr val="1A1A1A"/>
                </a:solidFill>
                <a:latin typeface="Arimo Bold"/>
              </a:rPr>
              <a:t>Business Insights</a:t>
            </a:r>
          </a:p>
        </p:txBody>
      </p:sp>
      <p:sp>
        <p:nvSpPr>
          <p:cNvPr name="TextBox 74" id="74"/>
          <p:cNvSpPr txBox="true"/>
          <p:nvPr/>
        </p:nvSpPr>
        <p:spPr>
          <a:xfrm rot="0">
            <a:off x="1449671" y="1617899"/>
            <a:ext cx="12127217" cy="7938153"/>
          </a:xfrm>
          <a:prstGeom prst="rect">
            <a:avLst/>
          </a:prstGeom>
        </p:spPr>
        <p:txBody>
          <a:bodyPr anchor="t" rtlCol="false" tIns="0" lIns="0" bIns="0" rIns="0">
            <a:spAutoFit/>
          </a:bodyPr>
          <a:lstStyle/>
          <a:p>
            <a:pPr marL="582930" indent="-291465" lvl="1">
              <a:lnSpc>
                <a:spcPts val="3726"/>
              </a:lnSpc>
              <a:buFont typeface="Arial"/>
              <a:buChar char="•"/>
            </a:pPr>
            <a:r>
              <a:rPr lang="en-US" sz="2700">
                <a:solidFill>
                  <a:srgbClr val="1A1A1A"/>
                </a:solidFill>
                <a:latin typeface="Arimo Bold"/>
              </a:rPr>
              <a:t>Enhance Training and Development:</a:t>
            </a:r>
            <a:r>
              <a:rPr lang="en-US" sz="2700">
                <a:solidFill>
                  <a:srgbClr val="1A1A1A"/>
                </a:solidFill>
                <a:latin typeface="Arimo"/>
              </a:rPr>
              <a:t>Tailored training that speeds up the familiarity with patent processes can be particularly beneficial</a:t>
            </a:r>
          </a:p>
          <a:p>
            <a:pPr marL="582930" indent="-291465" lvl="1">
              <a:lnSpc>
                <a:spcPts val="3726"/>
              </a:lnSpc>
              <a:buFont typeface="Arial"/>
              <a:buChar char="•"/>
            </a:pPr>
            <a:r>
              <a:rPr lang="en-US" sz="2700">
                <a:solidFill>
                  <a:srgbClr val="1A1A1A"/>
                </a:solidFill>
                <a:latin typeface="Arimo Bold"/>
              </a:rPr>
              <a:t>Optimize Operations</a:t>
            </a:r>
            <a:r>
              <a:rPr lang="en-US" sz="2700">
                <a:solidFill>
                  <a:srgbClr val="1A1A1A"/>
                </a:solidFill>
                <a:latin typeface="Arimo"/>
              </a:rPr>
              <a:t>: Address inefficiencies in technology centers with longer processing times through resource reallocation or process reengineering.</a:t>
            </a:r>
          </a:p>
          <a:p>
            <a:pPr marL="582930" indent="-291465" lvl="1">
              <a:lnSpc>
                <a:spcPts val="3726"/>
              </a:lnSpc>
              <a:buFont typeface="Arial"/>
              <a:buChar char="•"/>
            </a:pPr>
            <a:r>
              <a:rPr lang="en-US" sz="2700">
                <a:solidFill>
                  <a:srgbClr val="1A1A1A"/>
                </a:solidFill>
                <a:latin typeface="Arimo Bold"/>
              </a:rPr>
              <a:t>Optimize Network Efficiency</a:t>
            </a:r>
            <a:r>
              <a:rPr lang="en-US" sz="2700">
                <a:solidFill>
                  <a:srgbClr val="1A1A1A"/>
                </a:solidFill>
                <a:latin typeface="Arimo"/>
              </a:rPr>
              <a:t>: Aim to evenly distribute network engagement among USPTO examiners, manage collaborative loads effectively using streamlined tools and protocols that prevent over-reliance on specific key individuals for information, and provide targeted support to high-centrality examiners to prevent bottlenecks and enhance overall organizational productivity</a:t>
            </a:r>
          </a:p>
          <a:p>
            <a:pPr marL="582930" indent="-291465" lvl="1">
              <a:lnSpc>
                <a:spcPts val="3726"/>
              </a:lnSpc>
              <a:buFont typeface="Arial"/>
              <a:buChar char="•"/>
            </a:pPr>
            <a:r>
              <a:rPr lang="en-US" sz="2700">
                <a:solidFill>
                  <a:srgbClr val="1A1A1A"/>
                </a:solidFill>
                <a:latin typeface="Arimo Bold"/>
              </a:rPr>
              <a:t>Address Demographic Disparities:</a:t>
            </a:r>
            <a:r>
              <a:rPr lang="en-US" sz="2700">
                <a:solidFill>
                  <a:srgbClr val="1A1A1A"/>
                </a:solidFill>
                <a:latin typeface="Arimo"/>
              </a:rPr>
              <a:t> Implementing diversity and inclusion training to mitigate any unconscious bias and ensuring equitable work distribution among examiners could improve fairness and efficiency </a:t>
            </a:r>
          </a:p>
          <a:p>
            <a:pPr marL="582930" indent="-291465" lvl="1">
              <a:lnSpc>
                <a:spcPts val="3726"/>
              </a:lnSpc>
              <a:buFont typeface="Arial"/>
              <a:buChar char="•"/>
            </a:pPr>
            <a:r>
              <a:rPr lang="en-US" sz="2700">
                <a:solidFill>
                  <a:srgbClr val="1A1A1A"/>
                </a:solidFill>
                <a:latin typeface="Arimo Bold"/>
              </a:rPr>
              <a:t>Strengthen Examiner Collaboration and Mentorship: </a:t>
            </a:r>
            <a:r>
              <a:rPr lang="en-US" sz="2700">
                <a:solidFill>
                  <a:srgbClr val="1A1A1A"/>
                </a:solidFill>
                <a:latin typeface="Arimo"/>
              </a:rPr>
              <a:t>Promoting a culture of collaboration and mentorship, especially between new and experienced examiners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sp>
        <p:nvSpPr>
          <p:cNvPr name="AutoShape 2" id="2"/>
          <p:cNvSpPr/>
          <p:nvPr/>
        </p:nvSpPr>
        <p:spPr>
          <a:xfrm rot="9919969">
            <a:off x="625868" y="538110"/>
            <a:ext cx="1866679" cy="0"/>
          </a:xfrm>
          <a:prstGeom prst="line">
            <a:avLst/>
          </a:prstGeom>
          <a:ln cap="rnd" w="9525">
            <a:solidFill>
              <a:srgbClr val="434343"/>
            </a:solidFill>
            <a:prstDash val="solid"/>
            <a:headEnd type="none" len="sm" w="sm"/>
            <a:tailEnd type="none" len="sm" w="sm"/>
          </a:ln>
        </p:spPr>
      </p:sp>
      <p:grpSp>
        <p:nvGrpSpPr>
          <p:cNvPr name="Group 3" id="3"/>
          <p:cNvGrpSpPr/>
          <p:nvPr/>
        </p:nvGrpSpPr>
        <p:grpSpPr>
          <a:xfrm rot="0">
            <a:off x="2452700" y="153538"/>
            <a:ext cx="315000" cy="315000"/>
            <a:chOff x="0" y="0"/>
            <a:chExt cx="420000" cy="420000"/>
          </a:xfrm>
        </p:grpSpPr>
        <p:sp>
          <p:nvSpPr>
            <p:cNvPr name="Freeform 4" id="4"/>
            <p:cNvSpPr/>
            <p:nvPr/>
          </p:nvSpPr>
          <p:spPr>
            <a:xfrm flipH="false" flipV="false" rot="0">
              <a:off x="0" y="0"/>
              <a:ext cx="419989" cy="420116"/>
            </a:xfrm>
            <a:custGeom>
              <a:avLst/>
              <a:gdLst/>
              <a:ahLst/>
              <a:cxnLst/>
              <a:rect r="r" b="b" t="t" l="l"/>
              <a:pathLst>
                <a:path h="420116" w="419989">
                  <a:moveTo>
                    <a:pt x="0" y="210058"/>
                  </a:moveTo>
                  <a:cubicBezTo>
                    <a:pt x="0" y="93980"/>
                    <a:pt x="93980" y="0"/>
                    <a:pt x="210058" y="0"/>
                  </a:cubicBezTo>
                  <a:cubicBezTo>
                    <a:pt x="326136" y="0"/>
                    <a:pt x="419989" y="93980"/>
                    <a:pt x="419989" y="210058"/>
                  </a:cubicBezTo>
                  <a:cubicBezTo>
                    <a:pt x="419989" y="326136"/>
                    <a:pt x="326009" y="420116"/>
                    <a:pt x="209931" y="420116"/>
                  </a:cubicBezTo>
                  <a:cubicBezTo>
                    <a:pt x="93853" y="420116"/>
                    <a:pt x="0" y="326009"/>
                    <a:pt x="0" y="210058"/>
                  </a:cubicBezTo>
                  <a:close/>
                </a:path>
              </a:pathLst>
            </a:custGeom>
            <a:solidFill>
              <a:srgbClr val="86CF64"/>
            </a:solidFill>
          </p:spPr>
        </p:sp>
      </p:grpSp>
      <p:grpSp>
        <p:nvGrpSpPr>
          <p:cNvPr name="Group 5" id="5"/>
          <p:cNvGrpSpPr/>
          <p:nvPr/>
        </p:nvGrpSpPr>
        <p:grpSpPr>
          <a:xfrm rot="0">
            <a:off x="-451848" y="-384074"/>
            <a:ext cx="199800" cy="199800"/>
            <a:chOff x="0" y="0"/>
            <a:chExt cx="266400" cy="266400"/>
          </a:xfrm>
        </p:grpSpPr>
        <p:sp>
          <p:nvSpPr>
            <p:cNvPr name="Freeform 6" id="6"/>
            <p:cNvSpPr/>
            <p:nvPr/>
          </p:nvSpPr>
          <p:spPr>
            <a:xfrm flipH="false" flipV="false" rot="0">
              <a:off x="0" y="0"/>
              <a:ext cx="266446" cy="266446"/>
            </a:xfrm>
            <a:custGeom>
              <a:avLst/>
              <a:gdLst/>
              <a:ahLst/>
              <a:cxnLst/>
              <a:rect r="r" b="b" t="t" l="l"/>
              <a:pathLst>
                <a:path h="266446" w="266446">
                  <a:moveTo>
                    <a:pt x="0" y="133223"/>
                  </a:moveTo>
                  <a:cubicBezTo>
                    <a:pt x="0" y="59690"/>
                    <a:pt x="59690" y="0"/>
                    <a:pt x="133223" y="0"/>
                  </a:cubicBezTo>
                  <a:cubicBezTo>
                    <a:pt x="206756" y="0"/>
                    <a:pt x="266446" y="59690"/>
                    <a:pt x="266446" y="133223"/>
                  </a:cubicBezTo>
                  <a:cubicBezTo>
                    <a:pt x="266446" y="206756"/>
                    <a:pt x="206756" y="266446"/>
                    <a:pt x="133223" y="266446"/>
                  </a:cubicBezTo>
                  <a:cubicBezTo>
                    <a:pt x="59690" y="266446"/>
                    <a:pt x="0" y="206756"/>
                    <a:pt x="0" y="133223"/>
                  </a:cubicBezTo>
                  <a:close/>
                </a:path>
              </a:pathLst>
            </a:custGeom>
            <a:solidFill>
              <a:srgbClr val="04B4D8"/>
            </a:solidFill>
          </p:spPr>
        </p:sp>
      </p:grpSp>
      <p:grpSp>
        <p:nvGrpSpPr>
          <p:cNvPr name="Group 7" id="7"/>
          <p:cNvGrpSpPr/>
          <p:nvPr/>
        </p:nvGrpSpPr>
        <p:grpSpPr>
          <a:xfrm rot="0">
            <a:off x="355200" y="4583838"/>
            <a:ext cx="315000" cy="315000"/>
            <a:chOff x="0" y="0"/>
            <a:chExt cx="420000" cy="420000"/>
          </a:xfrm>
        </p:grpSpPr>
        <p:sp>
          <p:nvSpPr>
            <p:cNvPr name="Freeform 8" id="8"/>
            <p:cNvSpPr/>
            <p:nvPr/>
          </p:nvSpPr>
          <p:spPr>
            <a:xfrm flipH="false" flipV="false" rot="0">
              <a:off x="0" y="0"/>
              <a:ext cx="419989" cy="420116"/>
            </a:xfrm>
            <a:custGeom>
              <a:avLst/>
              <a:gdLst/>
              <a:ahLst/>
              <a:cxnLst/>
              <a:rect r="r" b="b" t="t" l="l"/>
              <a:pathLst>
                <a:path h="420116" w="419989">
                  <a:moveTo>
                    <a:pt x="0" y="210058"/>
                  </a:moveTo>
                  <a:cubicBezTo>
                    <a:pt x="0" y="93980"/>
                    <a:pt x="93980" y="0"/>
                    <a:pt x="210058" y="0"/>
                  </a:cubicBezTo>
                  <a:cubicBezTo>
                    <a:pt x="326136" y="0"/>
                    <a:pt x="419989" y="93980"/>
                    <a:pt x="419989" y="210058"/>
                  </a:cubicBezTo>
                  <a:cubicBezTo>
                    <a:pt x="419989" y="326136"/>
                    <a:pt x="326009" y="420116"/>
                    <a:pt x="209931" y="420116"/>
                  </a:cubicBezTo>
                  <a:cubicBezTo>
                    <a:pt x="93853" y="420116"/>
                    <a:pt x="0" y="326009"/>
                    <a:pt x="0" y="210058"/>
                  </a:cubicBezTo>
                  <a:close/>
                </a:path>
              </a:pathLst>
            </a:custGeom>
            <a:solidFill>
              <a:srgbClr val="FF2E20"/>
            </a:solidFill>
          </p:spPr>
        </p:sp>
      </p:grpSp>
      <p:grpSp>
        <p:nvGrpSpPr>
          <p:cNvPr name="Group 9" id="9"/>
          <p:cNvGrpSpPr/>
          <p:nvPr/>
        </p:nvGrpSpPr>
        <p:grpSpPr>
          <a:xfrm rot="0">
            <a:off x="1468602" y="444374"/>
            <a:ext cx="173400" cy="173400"/>
            <a:chOff x="0" y="0"/>
            <a:chExt cx="231200" cy="231200"/>
          </a:xfrm>
        </p:grpSpPr>
        <p:sp>
          <p:nvSpPr>
            <p:cNvPr name="Freeform 10" id="10"/>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FFD966"/>
            </a:solidFill>
          </p:spPr>
        </p:sp>
      </p:grpSp>
      <p:grpSp>
        <p:nvGrpSpPr>
          <p:cNvPr name="Group 11" id="11"/>
          <p:cNvGrpSpPr/>
          <p:nvPr/>
        </p:nvGrpSpPr>
        <p:grpSpPr>
          <a:xfrm rot="0">
            <a:off x="99252" y="1773474"/>
            <a:ext cx="173400" cy="173400"/>
            <a:chOff x="0" y="0"/>
            <a:chExt cx="231200" cy="231200"/>
          </a:xfrm>
        </p:grpSpPr>
        <p:sp>
          <p:nvSpPr>
            <p:cNvPr name="Freeform 12" id="12"/>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86CF64"/>
            </a:solidFill>
          </p:spPr>
        </p:sp>
      </p:grpSp>
      <p:grpSp>
        <p:nvGrpSpPr>
          <p:cNvPr name="Group 13" id="13"/>
          <p:cNvGrpSpPr/>
          <p:nvPr/>
        </p:nvGrpSpPr>
        <p:grpSpPr>
          <a:xfrm rot="0">
            <a:off x="584150" y="2116138"/>
            <a:ext cx="295800" cy="295800"/>
            <a:chOff x="0" y="0"/>
            <a:chExt cx="394400" cy="394400"/>
          </a:xfrm>
        </p:grpSpPr>
        <p:sp>
          <p:nvSpPr>
            <p:cNvPr name="Freeform 14" id="14"/>
            <p:cNvSpPr/>
            <p:nvPr/>
          </p:nvSpPr>
          <p:spPr>
            <a:xfrm flipH="false" flipV="false" rot="0">
              <a:off x="0" y="0"/>
              <a:ext cx="394462" cy="394462"/>
            </a:xfrm>
            <a:custGeom>
              <a:avLst/>
              <a:gdLst/>
              <a:ahLst/>
              <a:cxnLst/>
              <a:rect r="r" b="b" t="t" l="l"/>
              <a:pathLst>
                <a:path h="394462" w="394462">
                  <a:moveTo>
                    <a:pt x="0" y="197231"/>
                  </a:moveTo>
                  <a:cubicBezTo>
                    <a:pt x="0" y="88265"/>
                    <a:pt x="88265" y="0"/>
                    <a:pt x="197231" y="0"/>
                  </a:cubicBezTo>
                  <a:cubicBezTo>
                    <a:pt x="306197" y="0"/>
                    <a:pt x="394462" y="88265"/>
                    <a:pt x="394462" y="197231"/>
                  </a:cubicBezTo>
                  <a:cubicBezTo>
                    <a:pt x="394462" y="306197"/>
                    <a:pt x="306070" y="394462"/>
                    <a:pt x="197231" y="394462"/>
                  </a:cubicBezTo>
                  <a:cubicBezTo>
                    <a:pt x="88392" y="394462"/>
                    <a:pt x="0" y="306070"/>
                    <a:pt x="0" y="197231"/>
                  </a:cubicBezTo>
                  <a:close/>
                </a:path>
              </a:pathLst>
            </a:custGeom>
            <a:solidFill>
              <a:srgbClr val="04B4D8"/>
            </a:solidFill>
          </p:spPr>
        </p:sp>
      </p:grpSp>
      <p:sp>
        <p:nvSpPr>
          <p:cNvPr name="AutoShape 15" id="15"/>
          <p:cNvSpPr/>
          <p:nvPr/>
        </p:nvSpPr>
        <p:spPr>
          <a:xfrm rot="5772970">
            <a:off x="-479754" y="3497938"/>
            <a:ext cx="2204009" cy="0"/>
          </a:xfrm>
          <a:prstGeom prst="line">
            <a:avLst/>
          </a:prstGeom>
          <a:ln cap="rnd" w="9525">
            <a:solidFill>
              <a:srgbClr val="434343"/>
            </a:solidFill>
            <a:prstDash val="solid"/>
            <a:headEnd type="none" len="sm" w="sm"/>
            <a:tailEnd type="none" len="sm" w="sm"/>
          </a:ln>
        </p:spPr>
      </p:sp>
      <p:sp>
        <p:nvSpPr>
          <p:cNvPr name="AutoShape 16" id="16"/>
          <p:cNvSpPr/>
          <p:nvPr/>
        </p:nvSpPr>
        <p:spPr>
          <a:xfrm rot="4954613">
            <a:off x="-989797" y="3265374"/>
            <a:ext cx="2678498" cy="0"/>
          </a:xfrm>
          <a:prstGeom prst="line">
            <a:avLst/>
          </a:prstGeom>
          <a:ln cap="rnd" w="9525">
            <a:solidFill>
              <a:srgbClr val="434343"/>
            </a:solidFill>
            <a:prstDash val="solid"/>
            <a:headEnd type="none" len="sm" w="sm"/>
            <a:tailEnd type="none" len="sm" w="sm"/>
          </a:ln>
        </p:spPr>
      </p:sp>
      <p:sp>
        <p:nvSpPr>
          <p:cNvPr name="AutoShape 17" id="17"/>
          <p:cNvSpPr/>
          <p:nvPr/>
        </p:nvSpPr>
        <p:spPr>
          <a:xfrm rot="1966917">
            <a:off x="199899" y="2040582"/>
            <a:ext cx="475119" cy="0"/>
          </a:xfrm>
          <a:prstGeom prst="line">
            <a:avLst/>
          </a:prstGeom>
          <a:ln cap="rnd" w="9525">
            <a:solidFill>
              <a:srgbClr val="434343"/>
            </a:solidFill>
            <a:prstDash val="solid"/>
            <a:headEnd type="none" len="sm" w="sm"/>
            <a:tailEnd type="none" len="sm" w="sm"/>
          </a:ln>
        </p:spPr>
      </p:sp>
      <p:sp>
        <p:nvSpPr>
          <p:cNvPr name="AutoShape 18" id="18"/>
          <p:cNvSpPr/>
          <p:nvPr/>
        </p:nvSpPr>
        <p:spPr>
          <a:xfrm rot="4455450">
            <a:off x="-1110093" y="794574"/>
            <a:ext cx="2053890" cy="0"/>
          </a:xfrm>
          <a:prstGeom prst="line">
            <a:avLst/>
          </a:prstGeom>
          <a:ln cap="rnd" w="9525">
            <a:solidFill>
              <a:srgbClr val="434343"/>
            </a:solidFill>
            <a:prstDash val="solid"/>
            <a:headEnd type="none" len="sm" w="sm"/>
            <a:tailEnd type="none" len="sm" w="sm"/>
          </a:ln>
        </p:spPr>
      </p:sp>
      <p:sp>
        <p:nvSpPr>
          <p:cNvPr name="AutoShape 19" id="19"/>
          <p:cNvSpPr/>
          <p:nvPr/>
        </p:nvSpPr>
        <p:spPr>
          <a:xfrm rot="6521701">
            <a:off x="-95980" y="1343168"/>
            <a:ext cx="982277" cy="0"/>
          </a:xfrm>
          <a:prstGeom prst="line">
            <a:avLst/>
          </a:prstGeom>
          <a:ln cap="rnd" w="9525">
            <a:solidFill>
              <a:srgbClr val="434343"/>
            </a:solidFill>
            <a:prstDash val="solid"/>
            <a:headEnd type="none" len="sm" w="sm"/>
            <a:tailEnd type="none" len="sm" w="sm"/>
          </a:ln>
        </p:spPr>
      </p:sp>
      <p:sp>
        <p:nvSpPr>
          <p:cNvPr name="AutoShape 20" id="20"/>
          <p:cNvSpPr/>
          <p:nvPr/>
        </p:nvSpPr>
        <p:spPr>
          <a:xfrm rot="2987255">
            <a:off x="-522314" y="275766"/>
            <a:ext cx="1306412" cy="0"/>
          </a:xfrm>
          <a:prstGeom prst="line">
            <a:avLst/>
          </a:prstGeom>
          <a:ln cap="rnd" w="9525">
            <a:solidFill>
              <a:srgbClr val="434343"/>
            </a:solidFill>
            <a:prstDash val="solid"/>
            <a:headEnd type="none" len="sm" w="sm"/>
            <a:tailEnd type="none" len="sm" w="sm"/>
          </a:ln>
        </p:spPr>
      </p:sp>
      <p:sp>
        <p:nvSpPr>
          <p:cNvPr name="AutoShape 21" id="21"/>
          <p:cNvSpPr/>
          <p:nvPr/>
        </p:nvSpPr>
        <p:spPr>
          <a:xfrm rot="762485">
            <a:off x="-295773" y="13426"/>
            <a:ext cx="2792250" cy="0"/>
          </a:xfrm>
          <a:prstGeom prst="line">
            <a:avLst/>
          </a:prstGeom>
          <a:ln cap="rnd" w="9525">
            <a:solidFill>
              <a:srgbClr val="434343"/>
            </a:solidFill>
            <a:prstDash val="solid"/>
            <a:headEnd type="none" len="sm" w="sm"/>
            <a:tailEnd type="none" len="sm" w="sm"/>
          </a:ln>
        </p:spPr>
      </p:sp>
      <p:sp>
        <p:nvSpPr>
          <p:cNvPr name="AutoShape 22" id="22"/>
          <p:cNvSpPr/>
          <p:nvPr/>
        </p:nvSpPr>
        <p:spPr>
          <a:xfrm rot="1400769">
            <a:off x="-370008" y="158774"/>
            <a:ext cx="1927020" cy="0"/>
          </a:xfrm>
          <a:prstGeom prst="line">
            <a:avLst/>
          </a:prstGeom>
          <a:ln cap="rnd" w="9525">
            <a:solidFill>
              <a:srgbClr val="434343"/>
            </a:solidFill>
            <a:prstDash val="solid"/>
            <a:headEnd type="none" len="sm" w="sm"/>
            <a:tailEnd type="none" len="sm" w="sm"/>
          </a:ln>
        </p:spPr>
      </p:sp>
      <p:sp>
        <p:nvSpPr>
          <p:cNvPr name="AutoShape 23" id="23"/>
          <p:cNvSpPr/>
          <p:nvPr/>
        </p:nvSpPr>
        <p:spPr>
          <a:xfrm rot="4988867">
            <a:off x="52729" y="1514638"/>
            <a:ext cx="1230842" cy="0"/>
          </a:xfrm>
          <a:prstGeom prst="line">
            <a:avLst/>
          </a:prstGeom>
          <a:ln cap="rnd" w="9525">
            <a:solidFill>
              <a:srgbClr val="434343"/>
            </a:solidFill>
            <a:prstDash val="solid"/>
            <a:headEnd type="none" len="sm" w="sm"/>
            <a:tailEnd type="none" len="sm" w="sm"/>
          </a:ln>
        </p:spPr>
      </p:sp>
      <p:sp>
        <p:nvSpPr>
          <p:cNvPr name="AutoShape 24" id="24"/>
          <p:cNvSpPr/>
          <p:nvPr/>
        </p:nvSpPr>
        <p:spPr>
          <a:xfrm rot="7010837">
            <a:off x="248318" y="1354138"/>
            <a:ext cx="1729463" cy="0"/>
          </a:xfrm>
          <a:prstGeom prst="line">
            <a:avLst/>
          </a:prstGeom>
          <a:ln cap="rnd" w="9525">
            <a:solidFill>
              <a:srgbClr val="434343"/>
            </a:solidFill>
            <a:prstDash val="solid"/>
            <a:headEnd type="none" len="sm" w="sm"/>
            <a:tailEnd type="none" len="sm" w="sm"/>
          </a:ln>
        </p:spPr>
      </p:sp>
      <p:grpSp>
        <p:nvGrpSpPr>
          <p:cNvPr name="Group 25" id="25"/>
          <p:cNvGrpSpPr/>
          <p:nvPr/>
        </p:nvGrpSpPr>
        <p:grpSpPr>
          <a:xfrm rot="0">
            <a:off x="517802" y="739516"/>
            <a:ext cx="173400" cy="173400"/>
            <a:chOff x="0" y="0"/>
            <a:chExt cx="231200" cy="231200"/>
          </a:xfrm>
        </p:grpSpPr>
        <p:sp>
          <p:nvSpPr>
            <p:cNvPr name="Freeform 26" id="26"/>
            <p:cNvSpPr/>
            <p:nvPr/>
          </p:nvSpPr>
          <p:spPr>
            <a:xfrm flipH="false" flipV="false" rot="0">
              <a:off x="0" y="0"/>
              <a:ext cx="231140" cy="231140"/>
            </a:xfrm>
            <a:custGeom>
              <a:avLst/>
              <a:gdLst/>
              <a:ahLst/>
              <a:cxnLst/>
              <a:rect r="r" b="b" t="t" l="l"/>
              <a:pathLst>
                <a:path h="231140" w="231140">
                  <a:moveTo>
                    <a:pt x="0" y="115570"/>
                  </a:moveTo>
                  <a:cubicBezTo>
                    <a:pt x="0" y="51816"/>
                    <a:pt x="51816" y="0"/>
                    <a:pt x="115570" y="0"/>
                  </a:cubicBezTo>
                  <a:cubicBezTo>
                    <a:pt x="179324" y="0"/>
                    <a:pt x="231140" y="51816"/>
                    <a:pt x="231140" y="115570"/>
                  </a:cubicBezTo>
                  <a:cubicBezTo>
                    <a:pt x="231140" y="179324"/>
                    <a:pt x="179324" y="231140"/>
                    <a:pt x="115570" y="231140"/>
                  </a:cubicBezTo>
                  <a:cubicBezTo>
                    <a:pt x="51816" y="231140"/>
                    <a:pt x="0" y="179451"/>
                    <a:pt x="0" y="115570"/>
                  </a:cubicBezTo>
                  <a:close/>
                </a:path>
              </a:pathLst>
            </a:custGeom>
            <a:solidFill>
              <a:srgbClr val="FF2E20"/>
            </a:solidFill>
          </p:spPr>
        </p:sp>
      </p:grpSp>
      <p:sp>
        <p:nvSpPr>
          <p:cNvPr name="Freeform 27" id="27"/>
          <p:cNvSpPr/>
          <p:nvPr/>
        </p:nvSpPr>
        <p:spPr>
          <a:xfrm flipH="false" flipV="false" rot="0">
            <a:off x="389950" y="88721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1822675" y="2240000"/>
            <a:ext cx="7153950" cy="942975"/>
          </a:xfrm>
          <a:prstGeom prst="rect">
            <a:avLst/>
          </a:prstGeom>
        </p:spPr>
        <p:txBody>
          <a:bodyPr anchor="t" rtlCol="false" tIns="0" lIns="0" bIns="0" rIns="0">
            <a:spAutoFit/>
          </a:bodyPr>
          <a:lstStyle/>
          <a:p>
            <a:pPr algn="l">
              <a:lnSpc>
                <a:spcPts val="7200"/>
              </a:lnSpc>
            </a:pPr>
            <a:r>
              <a:rPr lang="en-US" sz="6000">
                <a:solidFill>
                  <a:srgbClr val="1A1A1A"/>
                </a:solidFill>
                <a:latin typeface="Arimo Bold"/>
              </a:rPr>
              <a:t>Future Study </a:t>
            </a:r>
          </a:p>
        </p:txBody>
      </p:sp>
      <p:sp>
        <p:nvSpPr>
          <p:cNvPr name="Freeform 29" id="29"/>
          <p:cNvSpPr/>
          <p:nvPr/>
        </p:nvSpPr>
        <p:spPr>
          <a:xfrm flipH="false" flipV="false" rot="0">
            <a:off x="12269939" y="1667000"/>
            <a:ext cx="4741511" cy="4741511"/>
          </a:xfrm>
          <a:custGeom>
            <a:avLst/>
            <a:gdLst/>
            <a:ahLst/>
            <a:cxnLst/>
            <a:rect r="r" b="b" t="t" l="l"/>
            <a:pathLst>
              <a:path h="4741511" w="4741511">
                <a:moveTo>
                  <a:pt x="0" y="0"/>
                </a:moveTo>
                <a:lnTo>
                  <a:pt x="4741511" y="0"/>
                </a:lnTo>
                <a:lnTo>
                  <a:pt x="4741511" y="4741511"/>
                </a:lnTo>
                <a:lnTo>
                  <a:pt x="0" y="4741511"/>
                </a:lnTo>
                <a:lnTo>
                  <a:pt x="0" y="0"/>
                </a:lnTo>
                <a:close/>
              </a:path>
            </a:pathLst>
          </a:custGeom>
          <a:blipFill>
            <a:blip r:embed="rId4"/>
            <a:stretch>
              <a:fillRect l="-20519" t="0" r="-29280" b="0"/>
            </a:stretch>
          </a:blipFill>
        </p:spPr>
      </p:sp>
      <p:sp>
        <p:nvSpPr>
          <p:cNvPr name="Freeform 30" id="30"/>
          <p:cNvSpPr/>
          <p:nvPr/>
        </p:nvSpPr>
        <p:spPr>
          <a:xfrm flipH="false" flipV="false" rot="0">
            <a:off x="15785050" y="1464650"/>
            <a:ext cx="596550" cy="645350"/>
          </a:xfrm>
          <a:custGeom>
            <a:avLst/>
            <a:gdLst/>
            <a:ahLst/>
            <a:cxnLst/>
            <a:rect r="r" b="b" t="t" l="l"/>
            <a:pathLst>
              <a:path h="645350" w="596550">
                <a:moveTo>
                  <a:pt x="0" y="0"/>
                </a:moveTo>
                <a:lnTo>
                  <a:pt x="596550" y="0"/>
                </a:lnTo>
                <a:lnTo>
                  <a:pt x="596550" y="645350"/>
                </a:lnTo>
                <a:lnTo>
                  <a:pt x="0" y="6453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1" id="31"/>
          <p:cNvGrpSpPr/>
          <p:nvPr/>
        </p:nvGrpSpPr>
        <p:grpSpPr>
          <a:xfrm rot="-10800000">
            <a:off x="19588909" y="9521252"/>
            <a:ext cx="388638" cy="388638"/>
            <a:chOff x="0" y="0"/>
            <a:chExt cx="518184" cy="518184"/>
          </a:xfrm>
        </p:grpSpPr>
        <p:sp>
          <p:nvSpPr>
            <p:cNvPr name="Freeform 32" id="32"/>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FFD966"/>
            </a:solidFill>
          </p:spPr>
        </p:sp>
      </p:grpSp>
      <p:grpSp>
        <p:nvGrpSpPr>
          <p:cNvPr name="Group 33" id="33"/>
          <p:cNvGrpSpPr/>
          <p:nvPr/>
        </p:nvGrpSpPr>
        <p:grpSpPr>
          <a:xfrm rot="-10800000">
            <a:off x="14720166" y="11359956"/>
            <a:ext cx="388638" cy="388638"/>
            <a:chOff x="0" y="0"/>
            <a:chExt cx="518184" cy="518184"/>
          </a:xfrm>
        </p:grpSpPr>
        <p:sp>
          <p:nvSpPr>
            <p:cNvPr name="Freeform 34" id="34"/>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04B4D8"/>
            </a:solidFill>
          </p:spPr>
        </p:sp>
      </p:grpSp>
      <p:grpSp>
        <p:nvGrpSpPr>
          <p:cNvPr name="Group 35" id="35"/>
          <p:cNvGrpSpPr/>
          <p:nvPr/>
        </p:nvGrpSpPr>
        <p:grpSpPr>
          <a:xfrm rot="-10800000">
            <a:off x="15704267" y="7086932"/>
            <a:ext cx="802623" cy="802623"/>
            <a:chOff x="0" y="0"/>
            <a:chExt cx="1070164" cy="1070164"/>
          </a:xfrm>
        </p:grpSpPr>
        <p:sp>
          <p:nvSpPr>
            <p:cNvPr name="Freeform 36" id="36"/>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D966"/>
            </a:solidFill>
          </p:spPr>
        </p:sp>
      </p:grpSp>
      <p:grpSp>
        <p:nvGrpSpPr>
          <p:cNvPr name="Group 37" id="37"/>
          <p:cNvGrpSpPr/>
          <p:nvPr/>
        </p:nvGrpSpPr>
        <p:grpSpPr>
          <a:xfrm rot="-10800000">
            <a:off x="16570793" y="9585033"/>
            <a:ext cx="260914" cy="260914"/>
            <a:chOff x="0" y="0"/>
            <a:chExt cx="347886" cy="347886"/>
          </a:xfrm>
        </p:grpSpPr>
        <p:sp>
          <p:nvSpPr>
            <p:cNvPr name="Freeform 38" id="38"/>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FF2E20"/>
            </a:solidFill>
          </p:spPr>
        </p:sp>
      </p:grpSp>
      <p:grpSp>
        <p:nvGrpSpPr>
          <p:cNvPr name="Group 39" id="39"/>
          <p:cNvGrpSpPr/>
          <p:nvPr/>
        </p:nvGrpSpPr>
        <p:grpSpPr>
          <a:xfrm rot="-10800000">
            <a:off x="18940350" y="11458109"/>
            <a:ext cx="192331" cy="192331"/>
            <a:chOff x="0" y="0"/>
            <a:chExt cx="256442" cy="256442"/>
          </a:xfrm>
        </p:grpSpPr>
        <p:sp>
          <p:nvSpPr>
            <p:cNvPr name="Freeform 40" id="40"/>
            <p:cNvSpPr/>
            <p:nvPr/>
          </p:nvSpPr>
          <p:spPr>
            <a:xfrm flipH="false" flipV="false" rot="0">
              <a:off x="0" y="0"/>
              <a:ext cx="256540" cy="256540"/>
            </a:xfrm>
            <a:custGeom>
              <a:avLst/>
              <a:gdLst/>
              <a:ahLst/>
              <a:cxnLst/>
              <a:rect r="r" b="b" t="t" l="l"/>
              <a:pathLst>
                <a:path h="256540" w="256540">
                  <a:moveTo>
                    <a:pt x="0" y="128270"/>
                  </a:moveTo>
                  <a:cubicBezTo>
                    <a:pt x="0" y="57404"/>
                    <a:pt x="57404" y="0"/>
                    <a:pt x="128270" y="0"/>
                  </a:cubicBezTo>
                  <a:cubicBezTo>
                    <a:pt x="199136" y="0"/>
                    <a:pt x="256540" y="57404"/>
                    <a:pt x="256540" y="128270"/>
                  </a:cubicBezTo>
                  <a:cubicBezTo>
                    <a:pt x="256540" y="199136"/>
                    <a:pt x="199136" y="256540"/>
                    <a:pt x="128270" y="256540"/>
                  </a:cubicBezTo>
                  <a:cubicBezTo>
                    <a:pt x="57404" y="256540"/>
                    <a:pt x="0" y="199009"/>
                    <a:pt x="0" y="128270"/>
                  </a:cubicBezTo>
                  <a:close/>
                </a:path>
              </a:pathLst>
            </a:custGeom>
            <a:solidFill>
              <a:srgbClr val="04B4D8"/>
            </a:solidFill>
          </p:spPr>
        </p:sp>
      </p:grpSp>
      <p:grpSp>
        <p:nvGrpSpPr>
          <p:cNvPr name="Group 41" id="41"/>
          <p:cNvGrpSpPr/>
          <p:nvPr/>
        </p:nvGrpSpPr>
        <p:grpSpPr>
          <a:xfrm rot="-10800000">
            <a:off x="16570793" y="11901126"/>
            <a:ext cx="260914" cy="260914"/>
            <a:chOff x="0" y="0"/>
            <a:chExt cx="347886" cy="347886"/>
          </a:xfrm>
        </p:grpSpPr>
        <p:sp>
          <p:nvSpPr>
            <p:cNvPr name="Freeform 42" id="42"/>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86CF64"/>
            </a:solidFill>
          </p:spPr>
        </p:sp>
      </p:grpSp>
      <p:grpSp>
        <p:nvGrpSpPr>
          <p:cNvPr name="Group 43" id="43"/>
          <p:cNvGrpSpPr/>
          <p:nvPr/>
        </p:nvGrpSpPr>
        <p:grpSpPr>
          <a:xfrm rot="-10800000">
            <a:off x="18012905" y="7813589"/>
            <a:ext cx="260914" cy="260914"/>
            <a:chOff x="0" y="0"/>
            <a:chExt cx="347886" cy="347886"/>
          </a:xfrm>
        </p:grpSpPr>
        <p:sp>
          <p:nvSpPr>
            <p:cNvPr name="Freeform 44" id="44"/>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86CF64"/>
            </a:solidFill>
          </p:spPr>
        </p:sp>
      </p:grpSp>
      <p:grpSp>
        <p:nvGrpSpPr>
          <p:cNvPr name="Group 45" id="45"/>
          <p:cNvGrpSpPr/>
          <p:nvPr/>
        </p:nvGrpSpPr>
        <p:grpSpPr>
          <a:xfrm rot="-10800000">
            <a:off x="13576888" y="9328923"/>
            <a:ext cx="192331" cy="192331"/>
            <a:chOff x="0" y="0"/>
            <a:chExt cx="256442" cy="256442"/>
          </a:xfrm>
        </p:grpSpPr>
        <p:sp>
          <p:nvSpPr>
            <p:cNvPr name="Freeform 46" id="46"/>
            <p:cNvSpPr/>
            <p:nvPr/>
          </p:nvSpPr>
          <p:spPr>
            <a:xfrm flipH="false" flipV="false" rot="0">
              <a:off x="0" y="0"/>
              <a:ext cx="256540" cy="256540"/>
            </a:xfrm>
            <a:custGeom>
              <a:avLst/>
              <a:gdLst/>
              <a:ahLst/>
              <a:cxnLst/>
              <a:rect r="r" b="b" t="t" l="l"/>
              <a:pathLst>
                <a:path h="256540" w="256540">
                  <a:moveTo>
                    <a:pt x="0" y="128270"/>
                  </a:moveTo>
                  <a:cubicBezTo>
                    <a:pt x="0" y="57404"/>
                    <a:pt x="57404" y="0"/>
                    <a:pt x="128270" y="0"/>
                  </a:cubicBezTo>
                  <a:cubicBezTo>
                    <a:pt x="199136" y="0"/>
                    <a:pt x="256540" y="57404"/>
                    <a:pt x="256540" y="128270"/>
                  </a:cubicBezTo>
                  <a:cubicBezTo>
                    <a:pt x="256540" y="199136"/>
                    <a:pt x="199136" y="256540"/>
                    <a:pt x="128270" y="256540"/>
                  </a:cubicBezTo>
                  <a:cubicBezTo>
                    <a:pt x="57404" y="256540"/>
                    <a:pt x="0" y="199009"/>
                    <a:pt x="0" y="128270"/>
                  </a:cubicBezTo>
                  <a:close/>
                </a:path>
              </a:pathLst>
            </a:custGeom>
            <a:solidFill>
              <a:srgbClr val="86CF64"/>
            </a:solidFill>
          </p:spPr>
        </p:sp>
      </p:grpSp>
      <p:sp>
        <p:nvSpPr>
          <p:cNvPr name="AutoShape 47" id="47"/>
          <p:cNvSpPr/>
          <p:nvPr/>
        </p:nvSpPr>
        <p:spPr>
          <a:xfrm rot="2263002">
            <a:off x="16496523" y="10647126"/>
            <a:ext cx="2769202" cy="0"/>
          </a:xfrm>
          <a:prstGeom prst="line">
            <a:avLst/>
          </a:prstGeom>
          <a:ln cap="rnd" w="9525">
            <a:solidFill>
              <a:srgbClr val="434343"/>
            </a:solidFill>
            <a:prstDash val="solid"/>
            <a:headEnd type="none" len="sm" w="sm"/>
            <a:tailEnd type="none" len="sm" w="sm"/>
          </a:ln>
        </p:spPr>
      </p:sp>
      <p:sp>
        <p:nvSpPr>
          <p:cNvPr name="AutoShape 48" id="48"/>
          <p:cNvSpPr/>
          <p:nvPr/>
        </p:nvSpPr>
        <p:spPr>
          <a:xfrm rot="5373805">
            <a:off x="15665825" y="10873619"/>
            <a:ext cx="2070851" cy="0"/>
          </a:xfrm>
          <a:prstGeom prst="line">
            <a:avLst/>
          </a:prstGeom>
          <a:ln cap="rnd" w="9525">
            <a:solidFill>
              <a:srgbClr val="434343"/>
            </a:solidFill>
            <a:prstDash val="solid"/>
            <a:headEnd type="none" len="sm" w="sm"/>
            <a:tailEnd type="none" len="sm" w="sm"/>
          </a:ln>
        </p:spPr>
      </p:sp>
      <p:sp>
        <p:nvSpPr>
          <p:cNvPr name="AutoShape 49" id="49"/>
          <p:cNvSpPr/>
          <p:nvPr/>
        </p:nvSpPr>
        <p:spPr>
          <a:xfrm rot="19561">
            <a:off x="16823752" y="9715572"/>
            <a:ext cx="2773069" cy="0"/>
          </a:xfrm>
          <a:prstGeom prst="line">
            <a:avLst/>
          </a:prstGeom>
          <a:ln cap="rnd" w="9525">
            <a:solidFill>
              <a:srgbClr val="434343"/>
            </a:solidFill>
            <a:prstDash val="solid"/>
            <a:headEnd type="none" len="sm" w="sm"/>
            <a:tailEnd type="none" len="sm" w="sm"/>
          </a:ln>
        </p:spPr>
      </p:sp>
      <p:sp>
        <p:nvSpPr>
          <p:cNvPr name="AutoShape 50" id="50"/>
          <p:cNvSpPr/>
          <p:nvPr/>
        </p:nvSpPr>
        <p:spPr>
          <a:xfrm rot="6814256">
            <a:off x="18575223" y="10698101"/>
            <a:ext cx="1737137" cy="0"/>
          </a:xfrm>
          <a:prstGeom prst="line">
            <a:avLst/>
          </a:prstGeom>
          <a:ln cap="rnd" w="9525">
            <a:solidFill>
              <a:srgbClr val="434343"/>
            </a:solidFill>
            <a:prstDash val="solid"/>
            <a:headEnd type="none" len="sm" w="sm"/>
            <a:tailEnd type="none" len="sm" w="sm"/>
          </a:ln>
        </p:spPr>
      </p:sp>
      <p:sp>
        <p:nvSpPr>
          <p:cNvPr name="AutoShape 51" id="51"/>
          <p:cNvSpPr/>
          <p:nvPr/>
        </p:nvSpPr>
        <p:spPr>
          <a:xfrm rot="10129496">
            <a:off x="16802809" y="11827031"/>
            <a:ext cx="2194400" cy="0"/>
          </a:xfrm>
          <a:prstGeom prst="line">
            <a:avLst/>
          </a:prstGeom>
          <a:ln cap="rnd" w="9525">
            <a:solidFill>
              <a:srgbClr val="434343"/>
            </a:solidFill>
            <a:prstDash val="solid"/>
            <a:headEnd type="none" len="sm" w="sm"/>
            <a:tailEnd type="none" len="sm" w="sm"/>
          </a:ln>
        </p:spPr>
      </p:sp>
      <p:sp>
        <p:nvSpPr>
          <p:cNvPr name="AutoShape 52" id="52"/>
          <p:cNvSpPr/>
          <p:nvPr/>
        </p:nvSpPr>
        <p:spPr>
          <a:xfrm rot="783050">
            <a:off x="15023789" y="11861616"/>
            <a:ext cx="1575238" cy="0"/>
          </a:xfrm>
          <a:prstGeom prst="line">
            <a:avLst/>
          </a:prstGeom>
          <a:ln cap="rnd" w="9525">
            <a:solidFill>
              <a:srgbClr val="434343"/>
            </a:solidFill>
            <a:prstDash val="solid"/>
            <a:headEnd type="none" len="sm" w="sm"/>
            <a:tailEnd type="none" len="sm" w="sm"/>
          </a:ln>
        </p:spPr>
      </p:sp>
      <p:sp>
        <p:nvSpPr>
          <p:cNvPr name="AutoShape 53" id="53"/>
          <p:cNvSpPr/>
          <p:nvPr/>
        </p:nvSpPr>
        <p:spPr>
          <a:xfrm rot="8043906">
            <a:off x="14699734" y="10612349"/>
            <a:ext cx="2261500" cy="0"/>
          </a:xfrm>
          <a:prstGeom prst="line">
            <a:avLst/>
          </a:prstGeom>
          <a:ln cap="rnd" w="9525">
            <a:solidFill>
              <a:srgbClr val="434343"/>
            </a:solidFill>
            <a:prstDash val="solid"/>
            <a:headEnd type="none" len="sm" w="sm"/>
            <a:tailEnd type="none" len="sm" w="sm"/>
          </a:ln>
        </p:spPr>
      </p:sp>
      <p:sp>
        <p:nvSpPr>
          <p:cNvPr name="AutoShape 54" id="54"/>
          <p:cNvSpPr/>
          <p:nvPr/>
        </p:nvSpPr>
        <p:spPr>
          <a:xfrm rot="2851075">
            <a:off x="17884721" y="8807351"/>
            <a:ext cx="2111776" cy="0"/>
          </a:xfrm>
          <a:prstGeom prst="line">
            <a:avLst/>
          </a:prstGeom>
          <a:ln cap="rnd" w="9525">
            <a:solidFill>
              <a:srgbClr val="434343"/>
            </a:solidFill>
            <a:prstDash val="solid"/>
            <a:headEnd type="none" len="sm" w="sm"/>
            <a:tailEnd type="none" len="sm" w="sm"/>
          </a:ln>
        </p:spPr>
      </p:sp>
      <p:sp>
        <p:nvSpPr>
          <p:cNvPr name="AutoShape 55" id="55"/>
          <p:cNvSpPr/>
          <p:nvPr/>
        </p:nvSpPr>
        <p:spPr>
          <a:xfrm rot="7708476">
            <a:off x="16398639" y="8829723"/>
            <a:ext cx="2047093" cy="0"/>
          </a:xfrm>
          <a:prstGeom prst="line">
            <a:avLst/>
          </a:prstGeom>
          <a:ln cap="rnd" w="9525">
            <a:solidFill>
              <a:srgbClr val="434343"/>
            </a:solidFill>
            <a:prstDash val="solid"/>
            <a:headEnd type="none" len="sm" w="sm"/>
            <a:tailEnd type="none" len="sm" w="sm"/>
          </a:ln>
        </p:spPr>
      </p:sp>
      <p:sp>
        <p:nvSpPr>
          <p:cNvPr name="AutoShape 56" id="56"/>
          <p:cNvSpPr/>
          <p:nvPr/>
        </p:nvSpPr>
        <p:spPr>
          <a:xfrm rot="820557">
            <a:off x="16476350" y="7669904"/>
            <a:ext cx="1605412" cy="0"/>
          </a:xfrm>
          <a:prstGeom prst="line">
            <a:avLst/>
          </a:prstGeom>
          <a:ln cap="rnd" w="9525">
            <a:solidFill>
              <a:srgbClr val="434343"/>
            </a:solidFill>
            <a:prstDash val="solid"/>
            <a:headEnd type="none" len="sm" w="sm"/>
            <a:tailEnd type="none" len="sm" w="sm"/>
          </a:ln>
        </p:spPr>
      </p:sp>
      <p:sp>
        <p:nvSpPr>
          <p:cNvPr name="AutoShape 57" id="57"/>
          <p:cNvSpPr/>
          <p:nvPr/>
        </p:nvSpPr>
        <p:spPr>
          <a:xfrm rot="4408067">
            <a:off x="15444960" y="8756288"/>
            <a:ext cx="1824678" cy="0"/>
          </a:xfrm>
          <a:prstGeom prst="line">
            <a:avLst/>
          </a:prstGeom>
          <a:ln cap="rnd" w="9525">
            <a:solidFill>
              <a:srgbClr val="434343"/>
            </a:solidFill>
            <a:prstDash val="solid"/>
            <a:headEnd type="none" len="sm" w="sm"/>
            <a:tailEnd type="none" len="sm" w="sm"/>
          </a:ln>
        </p:spPr>
      </p:sp>
      <p:sp>
        <p:nvSpPr>
          <p:cNvPr name="AutoShape 58" id="58"/>
          <p:cNvSpPr/>
          <p:nvPr/>
        </p:nvSpPr>
        <p:spPr>
          <a:xfrm rot="8558432">
            <a:off x="13462484" y="8564448"/>
            <a:ext cx="2637793" cy="0"/>
          </a:xfrm>
          <a:prstGeom prst="line">
            <a:avLst/>
          </a:prstGeom>
          <a:ln cap="rnd" w="9525">
            <a:solidFill>
              <a:srgbClr val="434343"/>
            </a:solidFill>
            <a:prstDash val="solid"/>
            <a:headEnd type="none" len="sm" w="sm"/>
            <a:tailEnd type="none" len="sm" w="sm"/>
          </a:ln>
        </p:spPr>
      </p:sp>
      <p:sp>
        <p:nvSpPr>
          <p:cNvPr name="AutoShape 59" id="59"/>
          <p:cNvSpPr/>
          <p:nvPr/>
        </p:nvSpPr>
        <p:spPr>
          <a:xfrm rot="371956">
            <a:off x="13753142" y="9570372"/>
            <a:ext cx="2833826" cy="0"/>
          </a:xfrm>
          <a:prstGeom prst="line">
            <a:avLst/>
          </a:prstGeom>
          <a:ln cap="rnd" w="9525">
            <a:solidFill>
              <a:srgbClr val="434343"/>
            </a:solidFill>
            <a:prstDash val="solid"/>
            <a:headEnd type="none" len="sm" w="sm"/>
            <a:tailEnd type="none" len="sm" w="sm"/>
          </a:ln>
        </p:spPr>
      </p:sp>
      <p:sp>
        <p:nvSpPr>
          <p:cNvPr name="AutoShape 60" id="60"/>
          <p:cNvSpPr/>
          <p:nvPr/>
        </p:nvSpPr>
        <p:spPr>
          <a:xfrm rot="3578353">
            <a:off x="13117435" y="10468995"/>
            <a:ext cx="2215030" cy="0"/>
          </a:xfrm>
          <a:prstGeom prst="line">
            <a:avLst/>
          </a:prstGeom>
          <a:ln cap="rnd" w="9525">
            <a:solidFill>
              <a:srgbClr val="434343"/>
            </a:solidFill>
            <a:prstDash val="solid"/>
            <a:headEnd type="none" len="sm" w="sm"/>
            <a:tailEnd type="none" len="sm" w="sm"/>
          </a:ln>
        </p:spPr>
      </p:sp>
      <p:sp>
        <p:nvSpPr>
          <p:cNvPr name="AutoShape 61" id="61"/>
          <p:cNvSpPr/>
          <p:nvPr/>
        </p:nvSpPr>
        <p:spPr>
          <a:xfrm rot="3256089">
            <a:off x="15432651" y="9615059"/>
            <a:ext cx="4560318" cy="0"/>
          </a:xfrm>
          <a:prstGeom prst="line">
            <a:avLst/>
          </a:prstGeom>
          <a:ln cap="rnd" w="9525">
            <a:solidFill>
              <a:srgbClr val="434343"/>
            </a:solidFill>
            <a:prstDash val="solid"/>
            <a:headEnd type="none" len="sm" w="sm"/>
            <a:tailEnd type="none" len="sm" w="sm"/>
          </a:ln>
        </p:spPr>
      </p:sp>
      <p:sp>
        <p:nvSpPr>
          <p:cNvPr name="AutoShape 62" id="62"/>
          <p:cNvSpPr/>
          <p:nvPr/>
        </p:nvSpPr>
        <p:spPr>
          <a:xfrm rot="6262253">
            <a:off x="13508290" y="9566106"/>
            <a:ext cx="3719875" cy="0"/>
          </a:xfrm>
          <a:prstGeom prst="line">
            <a:avLst/>
          </a:prstGeom>
          <a:ln cap="rnd" w="9525">
            <a:solidFill>
              <a:srgbClr val="434343"/>
            </a:solidFill>
            <a:prstDash val="solid"/>
            <a:headEnd type="none" len="sm" w="sm"/>
            <a:tailEnd type="none" len="sm" w="sm"/>
          </a:ln>
        </p:spPr>
      </p:sp>
      <p:sp>
        <p:nvSpPr>
          <p:cNvPr name="AutoShape 63" id="63"/>
          <p:cNvSpPr/>
          <p:nvPr/>
        </p:nvSpPr>
        <p:spPr>
          <a:xfrm rot="1746289">
            <a:off x="16144760" y="8675154"/>
            <a:ext cx="3745418" cy="0"/>
          </a:xfrm>
          <a:prstGeom prst="line">
            <a:avLst/>
          </a:prstGeom>
          <a:ln cap="rnd" w="9525">
            <a:solidFill>
              <a:srgbClr val="434343"/>
            </a:solidFill>
            <a:prstDash val="solid"/>
            <a:headEnd type="none" len="sm" w="sm"/>
            <a:tailEnd type="none" len="sm" w="sm"/>
          </a:ln>
        </p:spPr>
      </p:sp>
      <p:grpSp>
        <p:nvGrpSpPr>
          <p:cNvPr name="Group 64" id="64"/>
          <p:cNvGrpSpPr/>
          <p:nvPr/>
        </p:nvGrpSpPr>
        <p:grpSpPr>
          <a:xfrm rot="-10800000">
            <a:off x="14282656" y="6579961"/>
            <a:ext cx="260914" cy="260914"/>
            <a:chOff x="0" y="0"/>
            <a:chExt cx="347886" cy="347886"/>
          </a:xfrm>
        </p:grpSpPr>
        <p:sp>
          <p:nvSpPr>
            <p:cNvPr name="Freeform 65" id="6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129" y="347980"/>
                    <a:pt x="173990" y="347980"/>
                  </a:cubicBezTo>
                  <a:cubicBezTo>
                    <a:pt x="77851" y="347980"/>
                    <a:pt x="0" y="270002"/>
                    <a:pt x="0" y="173990"/>
                  </a:cubicBezTo>
                  <a:close/>
                </a:path>
              </a:pathLst>
            </a:custGeom>
            <a:solidFill>
              <a:srgbClr val="FF2E20"/>
            </a:solidFill>
          </p:spPr>
        </p:sp>
      </p:grpSp>
      <p:sp>
        <p:nvSpPr>
          <p:cNvPr name="AutoShape 66" id="66"/>
          <p:cNvSpPr/>
          <p:nvPr/>
        </p:nvSpPr>
        <p:spPr>
          <a:xfrm rot="6277546">
            <a:off x="12683308" y="8065848"/>
            <a:ext cx="2627056" cy="0"/>
          </a:xfrm>
          <a:prstGeom prst="line">
            <a:avLst/>
          </a:prstGeom>
          <a:ln cap="rnd" w="9525">
            <a:solidFill>
              <a:srgbClr val="434343"/>
            </a:solidFill>
            <a:prstDash val="solid"/>
            <a:headEnd type="none" len="sm" w="sm"/>
            <a:tailEnd type="none" len="sm" w="sm"/>
          </a:ln>
        </p:spPr>
      </p:sp>
      <p:sp>
        <p:nvSpPr>
          <p:cNvPr name="AutoShape 67" id="67"/>
          <p:cNvSpPr/>
          <p:nvPr/>
        </p:nvSpPr>
        <p:spPr>
          <a:xfrm rot="1290120">
            <a:off x="14487284" y="6957417"/>
            <a:ext cx="1390805" cy="0"/>
          </a:xfrm>
          <a:prstGeom prst="line">
            <a:avLst/>
          </a:prstGeom>
          <a:ln cap="rnd" w="9525">
            <a:solidFill>
              <a:srgbClr val="434343"/>
            </a:solidFill>
            <a:prstDash val="solid"/>
            <a:headEnd type="none" len="sm" w="sm"/>
            <a:tailEnd type="none" len="sm" w="sm"/>
          </a:ln>
        </p:spPr>
      </p:sp>
      <p:sp>
        <p:nvSpPr>
          <p:cNvPr name="AutoShape 68" id="68"/>
          <p:cNvSpPr/>
          <p:nvPr/>
        </p:nvSpPr>
        <p:spPr>
          <a:xfrm rot="5009584">
            <a:off x="12381730" y="9100395"/>
            <a:ext cx="4564220" cy="0"/>
          </a:xfrm>
          <a:prstGeom prst="line">
            <a:avLst/>
          </a:prstGeom>
          <a:ln cap="rnd" w="9525">
            <a:solidFill>
              <a:srgbClr val="434343"/>
            </a:solidFill>
            <a:prstDash val="solid"/>
            <a:headEnd type="none" len="sm" w="sm"/>
            <a:tailEnd type="none" len="sm" w="sm"/>
          </a:ln>
        </p:spPr>
      </p:sp>
      <p:sp>
        <p:nvSpPr>
          <p:cNvPr name="AutoShape 69" id="69"/>
          <p:cNvSpPr/>
          <p:nvPr/>
        </p:nvSpPr>
        <p:spPr>
          <a:xfrm rot="3193717">
            <a:off x="13786912" y="8212847"/>
            <a:ext cx="3540615" cy="0"/>
          </a:xfrm>
          <a:prstGeom prst="line">
            <a:avLst/>
          </a:prstGeom>
          <a:ln cap="rnd" w="9525">
            <a:solidFill>
              <a:srgbClr val="434343"/>
            </a:solidFill>
            <a:prstDash val="solid"/>
            <a:headEnd type="none" len="sm" w="sm"/>
            <a:tailEnd type="none" len="sm" w="sm"/>
          </a:ln>
        </p:spPr>
      </p:sp>
      <p:grpSp>
        <p:nvGrpSpPr>
          <p:cNvPr name="Group 70" id="70"/>
          <p:cNvGrpSpPr/>
          <p:nvPr/>
        </p:nvGrpSpPr>
        <p:grpSpPr>
          <a:xfrm rot="-10800000">
            <a:off x="16723195" y="5906500"/>
            <a:ext cx="388638" cy="388638"/>
            <a:chOff x="0" y="0"/>
            <a:chExt cx="518184" cy="518184"/>
          </a:xfrm>
        </p:grpSpPr>
        <p:sp>
          <p:nvSpPr>
            <p:cNvPr name="Freeform 71" id="71"/>
            <p:cNvSpPr/>
            <p:nvPr/>
          </p:nvSpPr>
          <p:spPr>
            <a:xfrm flipH="false" flipV="false" rot="0">
              <a:off x="0" y="0"/>
              <a:ext cx="518160" cy="518160"/>
            </a:xfrm>
            <a:custGeom>
              <a:avLst/>
              <a:gdLst/>
              <a:ahLst/>
              <a:cxnLst/>
              <a:rect r="r" b="b" t="t" l="l"/>
              <a:pathLst>
                <a:path h="518160" w="518160">
                  <a:moveTo>
                    <a:pt x="0" y="259080"/>
                  </a:moveTo>
                  <a:cubicBezTo>
                    <a:pt x="0" y="115951"/>
                    <a:pt x="115951" y="0"/>
                    <a:pt x="259080" y="0"/>
                  </a:cubicBezTo>
                  <a:cubicBezTo>
                    <a:pt x="402209" y="0"/>
                    <a:pt x="518160" y="115951"/>
                    <a:pt x="518160" y="259080"/>
                  </a:cubicBezTo>
                  <a:cubicBezTo>
                    <a:pt x="518160" y="402209"/>
                    <a:pt x="402209" y="518160"/>
                    <a:pt x="259080" y="518160"/>
                  </a:cubicBezTo>
                  <a:cubicBezTo>
                    <a:pt x="115951" y="518160"/>
                    <a:pt x="0" y="402209"/>
                    <a:pt x="0" y="259080"/>
                  </a:cubicBezTo>
                  <a:close/>
                </a:path>
              </a:pathLst>
            </a:custGeom>
            <a:solidFill>
              <a:srgbClr val="04B4D8"/>
            </a:solidFill>
          </p:spPr>
        </p:sp>
      </p:grpSp>
      <p:sp>
        <p:nvSpPr>
          <p:cNvPr name="AutoShape 72" id="72"/>
          <p:cNvSpPr/>
          <p:nvPr/>
        </p:nvSpPr>
        <p:spPr>
          <a:xfrm rot="9845769">
            <a:off x="14491989" y="6405521"/>
            <a:ext cx="2282917" cy="0"/>
          </a:xfrm>
          <a:prstGeom prst="line">
            <a:avLst/>
          </a:prstGeom>
          <a:ln cap="rnd" w="9525">
            <a:solidFill>
              <a:srgbClr val="434343"/>
            </a:solidFill>
            <a:prstDash val="solid"/>
            <a:headEnd type="none" len="sm" w="sm"/>
            <a:tailEnd type="none" len="sm" w="sm"/>
          </a:ln>
        </p:spPr>
      </p:sp>
      <p:sp>
        <p:nvSpPr>
          <p:cNvPr name="AutoShape 73" id="73"/>
          <p:cNvSpPr/>
          <p:nvPr/>
        </p:nvSpPr>
        <p:spPr>
          <a:xfrm rot="3489850">
            <a:off x="16593885" y="7045070"/>
            <a:ext cx="1918013" cy="0"/>
          </a:xfrm>
          <a:prstGeom prst="line">
            <a:avLst/>
          </a:prstGeom>
          <a:ln cap="rnd" w="9525">
            <a:solidFill>
              <a:srgbClr val="434343"/>
            </a:solidFill>
            <a:prstDash val="solid"/>
            <a:headEnd type="none" len="sm" w="sm"/>
            <a:tailEnd type="none" len="sm" w="sm"/>
          </a:ln>
        </p:spPr>
      </p:sp>
      <p:sp>
        <p:nvSpPr>
          <p:cNvPr name="TextBox 74" id="74"/>
          <p:cNvSpPr txBox="true"/>
          <p:nvPr/>
        </p:nvSpPr>
        <p:spPr>
          <a:xfrm rot="0">
            <a:off x="1703614" y="3469029"/>
            <a:ext cx="8804200" cy="4826456"/>
          </a:xfrm>
          <a:prstGeom prst="rect">
            <a:avLst/>
          </a:prstGeom>
        </p:spPr>
        <p:txBody>
          <a:bodyPr anchor="t" rtlCol="false" tIns="0" lIns="0" bIns="0" rIns="0">
            <a:spAutoFit/>
          </a:bodyPr>
          <a:lstStyle/>
          <a:p>
            <a:pPr marL="467345" indent="-233672" lvl="1">
              <a:lnSpc>
                <a:spcPts val="2987"/>
              </a:lnSpc>
              <a:buFont typeface="Arial"/>
              <a:buChar char="•"/>
            </a:pPr>
            <a:r>
              <a:rPr lang="en-US" sz="2164">
                <a:solidFill>
                  <a:srgbClr val="1A1A1A"/>
                </a:solidFill>
                <a:latin typeface="Arimo Bold"/>
              </a:rPr>
              <a:t> Longitudinal Study: </a:t>
            </a:r>
            <a:r>
              <a:rPr lang="en-US" sz="2164">
                <a:solidFill>
                  <a:srgbClr val="1A1A1A"/>
                </a:solidFill>
                <a:latin typeface="Arimo"/>
              </a:rPr>
              <a:t>To further enhance our understanding, it's recommended to incorporate a longitudinal perspective to observe evolving relationships over time</a:t>
            </a:r>
          </a:p>
          <a:p>
            <a:pPr>
              <a:lnSpc>
                <a:spcPts val="2987"/>
              </a:lnSpc>
            </a:pPr>
          </a:p>
          <a:p>
            <a:pPr marL="467345" indent="-233672" lvl="1">
              <a:lnSpc>
                <a:spcPts val="2987"/>
              </a:lnSpc>
              <a:buFont typeface="Arial"/>
              <a:buChar char="•"/>
            </a:pPr>
            <a:r>
              <a:rPr lang="en-US" sz="2164">
                <a:solidFill>
                  <a:srgbClr val="1A1A1A"/>
                </a:solidFill>
                <a:latin typeface="Arimo Bold"/>
              </a:rPr>
              <a:t>Impact of Policy Shifts: </a:t>
            </a:r>
            <a:r>
              <a:rPr lang="en-US" sz="2164">
                <a:solidFill>
                  <a:srgbClr val="1A1A1A"/>
                </a:solidFill>
                <a:latin typeface="Arimo"/>
              </a:rPr>
              <a:t>Examining changes in USPTO policies or demographics could provide deeper insights into the social dynamics affecting patent examination processes</a:t>
            </a:r>
          </a:p>
          <a:p>
            <a:pPr>
              <a:lnSpc>
                <a:spcPts val="2987"/>
              </a:lnSpc>
            </a:pPr>
          </a:p>
          <a:p>
            <a:pPr marL="467345" indent="-233672" lvl="1">
              <a:lnSpc>
                <a:spcPts val="2987"/>
              </a:lnSpc>
              <a:buFont typeface="Arial"/>
              <a:buChar char="•"/>
            </a:pPr>
            <a:r>
              <a:rPr lang="en-US" sz="2164">
                <a:solidFill>
                  <a:srgbClr val="1A1A1A"/>
                </a:solidFill>
                <a:latin typeface="Arimo Bold"/>
              </a:rPr>
              <a:t>Enhanced Predictive Accuracy: </a:t>
            </a:r>
            <a:r>
              <a:rPr lang="en-US" sz="2164">
                <a:solidFill>
                  <a:srgbClr val="1A1A1A"/>
                </a:solidFill>
                <a:latin typeface="Arimo"/>
              </a:rPr>
              <a:t>Understanding temporal changes can improve predictions of processing times</a:t>
            </a:r>
          </a:p>
          <a:p>
            <a:pPr>
              <a:lnSpc>
                <a:spcPts val="2987"/>
              </a:lnSpc>
            </a:pPr>
          </a:p>
          <a:p>
            <a:pPr marL="467345" indent="-233672" lvl="1">
              <a:lnSpc>
                <a:spcPts val="2987"/>
              </a:lnSpc>
              <a:buFont typeface="Arial"/>
              <a:buChar char="•"/>
            </a:pPr>
            <a:r>
              <a:rPr lang="en-US" sz="2164">
                <a:solidFill>
                  <a:srgbClr val="1A1A1A"/>
                </a:solidFill>
                <a:latin typeface="Arimo Bold"/>
              </a:rPr>
              <a:t>Equity and Efficiency: </a:t>
            </a:r>
            <a:r>
              <a:rPr lang="en-US" sz="2164">
                <a:solidFill>
                  <a:srgbClr val="1A1A1A"/>
                </a:solidFill>
                <a:latin typeface="Arimo"/>
              </a:rPr>
              <a:t>Insights gained can help create a more equitable and efficient patent system</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EFDFA"/>
        </a:solidFill>
      </p:bgPr>
    </p:bg>
    <p:spTree>
      <p:nvGrpSpPr>
        <p:cNvPr id="1" name=""/>
        <p:cNvGrpSpPr/>
        <p:nvPr/>
      </p:nvGrpSpPr>
      <p:grpSpPr>
        <a:xfrm>
          <a:off x="0" y="0"/>
          <a:ext cx="0" cy="0"/>
          <a:chOff x="0" y="0"/>
          <a:chExt cx="0" cy="0"/>
        </a:xfrm>
      </p:grpSpPr>
      <p:sp>
        <p:nvSpPr>
          <p:cNvPr name="TextBox 2" id="2"/>
          <p:cNvSpPr txBox="true"/>
          <p:nvPr/>
        </p:nvSpPr>
        <p:spPr>
          <a:xfrm rot="0">
            <a:off x="1963514" y="4254491"/>
            <a:ext cx="14638151" cy="1730393"/>
          </a:xfrm>
          <a:prstGeom prst="rect">
            <a:avLst/>
          </a:prstGeom>
        </p:spPr>
        <p:txBody>
          <a:bodyPr anchor="t" rtlCol="false" tIns="0" lIns="0" bIns="0" rIns="0">
            <a:spAutoFit/>
          </a:bodyPr>
          <a:lstStyle/>
          <a:p>
            <a:pPr algn="ctr">
              <a:lnSpc>
                <a:spcPts val="13302"/>
              </a:lnSpc>
            </a:pPr>
            <a:r>
              <a:rPr lang="en-US" sz="11085">
                <a:solidFill>
                  <a:srgbClr val="1A1A1A"/>
                </a:solidFill>
                <a:latin typeface="Arimo Bold"/>
              </a:rPr>
              <a:t>Thanks for watching!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10359365">
            <a:off x="4510490" y="292042"/>
            <a:ext cx="389596" cy="389596"/>
            <a:chOff x="0" y="0"/>
            <a:chExt cx="519461" cy="519461"/>
          </a:xfrm>
        </p:grpSpPr>
        <p:sp>
          <p:nvSpPr>
            <p:cNvPr name="Freeform 3" id="3"/>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4" id="4"/>
          <p:cNvGrpSpPr/>
          <p:nvPr/>
        </p:nvGrpSpPr>
        <p:grpSpPr>
          <a:xfrm rot="10359365">
            <a:off x="-1682608" y="4401210"/>
            <a:ext cx="389596" cy="389596"/>
            <a:chOff x="0" y="0"/>
            <a:chExt cx="519461" cy="519461"/>
          </a:xfrm>
        </p:grpSpPr>
        <p:sp>
          <p:nvSpPr>
            <p:cNvPr name="Freeform 5" id="5"/>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6" id="6"/>
          <p:cNvGrpSpPr/>
          <p:nvPr/>
        </p:nvGrpSpPr>
        <p:grpSpPr>
          <a:xfrm rot="10361981">
            <a:off x="705986" y="-429312"/>
            <a:ext cx="802706" cy="802706"/>
            <a:chOff x="0" y="0"/>
            <a:chExt cx="1070275" cy="1070275"/>
          </a:xfrm>
        </p:grpSpPr>
        <p:sp>
          <p:nvSpPr>
            <p:cNvPr name="Freeform 7" id="7"/>
            <p:cNvSpPr/>
            <p:nvPr/>
          </p:nvSpPr>
          <p:spPr>
            <a:xfrm flipH="false" flipV="false" rot="0">
              <a:off x="0" y="0"/>
              <a:ext cx="1070229" cy="1070229"/>
            </a:xfrm>
            <a:custGeom>
              <a:avLst/>
              <a:gdLst/>
              <a:ahLst/>
              <a:cxnLst/>
              <a:rect r="r" b="b" t="t" l="l"/>
              <a:pathLst>
                <a:path h="1070229" w="1070229">
                  <a:moveTo>
                    <a:pt x="0" y="535178"/>
                  </a:moveTo>
                  <a:cubicBezTo>
                    <a:pt x="0" y="239649"/>
                    <a:pt x="239649" y="0"/>
                    <a:pt x="535178" y="0"/>
                  </a:cubicBezTo>
                  <a:cubicBezTo>
                    <a:pt x="830707" y="0"/>
                    <a:pt x="1070229" y="239649"/>
                    <a:pt x="1070229" y="535178"/>
                  </a:cubicBezTo>
                  <a:cubicBezTo>
                    <a:pt x="1070229" y="830707"/>
                    <a:pt x="830707" y="1070229"/>
                    <a:pt x="535178" y="1070229"/>
                  </a:cubicBezTo>
                  <a:cubicBezTo>
                    <a:pt x="239649" y="1070229"/>
                    <a:pt x="0" y="830707"/>
                    <a:pt x="0" y="535178"/>
                  </a:cubicBezTo>
                  <a:close/>
                </a:path>
              </a:pathLst>
            </a:custGeom>
            <a:solidFill>
              <a:srgbClr val="FF2E20"/>
            </a:solidFill>
          </p:spPr>
        </p:sp>
      </p:grpSp>
      <p:grpSp>
        <p:nvGrpSpPr>
          <p:cNvPr name="Group 8" id="8"/>
          <p:cNvGrpSpPr/>
          <p:nvPr/>
        </p:nvGrpSpPr>
        <p:grpSpPr>
          <a:xfrm rot="10355821">
            <a:off x="548240" y="1121030"/>
            <a:ext cx="260774" cy="260774"/>
            <a:chOff x="0" y="0"/>
            <a:chExt cx="347699" cy="347699"/>
          </a:xfrm>
        </p:grpSpPr>
        <p:sp>
          <p:nvSpPr>
            <p:cNvPr name="Freeform 9" id="9"/>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grpSp>
        <p:nvGrpSpPr>
          <p:cNvPr name="Group 10" id="10"/>
          <p:cNvGrpSpPr/>
          <p:nvPr/>
        </p:nvGrpSpPr>
        <p:grpSpPr>
          <a:xfrm rot="10360416">
            <a:off x="2212540" y="1747160"/>
            <a:ext cx="508148" cy="508148"/>
            <a:chOff x="0" y="0"/>
            <a:chExt cx="677531" cy="677531"/>
          </a:xfrm>
        </p:grpSpPr>
        <p:sp>
          <p:nvSpPr>
            <p:cNvPr name="Freeform 11" id="11"/>
            <p:cNvSpPr/>
            <p:nvPr/>
          </p:nvSpPr>
          <p:spPr>
            <a:xfrm flipH="false" flipV="false" rot="0">
              <a:off x="0" y="0"/>
              <a:ext cx="677545" cy="677545"/>
            </a:xfrm>
            <a:custGeom>
              <a:avLst/>
              <a:gdLst/>
              <a:ahLst/>
              <a:cxnLst/>
              <a:rect r="r" b="b" t="t" l="l"/>
              <a:pathLst>
                <a:path h="677545" w="677545">
                  <a:moveTo>
                    <a:pt x="0" y="338709"/>
                  </a:moveTo>
                  <a:cubicBezTo>
                    <a:pt x="0" y="151638"/>
                    <a:pt x="151638" y="0"/>
                    <a:pt x="338709" y="0"/>
                  </a:cubicBezTo>
                  <a:cubicBezTo>
                    <a:pt x="525780" y="0"/>
                    <a:pt x="677545" y="151638"/>
                    <a:pt x="677545" y="338709"/>
                  </a:cubicBezTo>
                  <a:cubicBezTo>
                    <a:pt x="677545" y="525780"/>
                    <a:pt x="525907" y="677545"/>
                    <a:pt x="338709" y="677545"/>
                  </a:cubicBezTo>
                  <a:cubicBezTo>
                    <a:pt x="151511" y="677545"/>
                    <a:pt x="0" y="525907"/>
                    <a:pt x="0" y="338709"/>
                  </a:cubicBezTo>
                  <a:close/>
                </a:path>
              </a:pathLst>
            </a:custGeom>
            <a:solidFill>
              <a:srgbClr val="04B4D8"/>
            </a:solidFill>
          </p:spPr>
        </p:sp>
      </p:grpSp>
      <p:grpSp>
        <p:nvGrpSpPr>
          <p:cNvPr name="Group 12" id="12"/>
          <p:cNvGrpSpPr/>
          <p:nvPr/>
        </p:nvGrpSpPr>
        <p:grpSpPr>
          <a:xfrm rot="10355821">
            <a:off x="848114" y="4800990"/>
            <a:ext cx="260774" cy="260774"/>
            <a:chOff x="0" y="0"/>
            <a:chExt cx="347699" cy="347699"/>
          </a:xfrm>
        </p:grpSpPr>
        <p:sp>
          <p:nvSpPr>
            <p:cNvPr name="Freeform 13" id="13"/>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FFD966"/>
            </a:solidFill>
          </p:spPr>
        </p:sp>
      </p:grpSp>
      <p:grpSp>
        <p:nvGrpSpPr>
          <p:cNvPr name="Group 14" id="14"/>
          <p:cNvGrpSpPr/>
          <p:nvPr/>
        </p:nvGrpSpPr>
        <p:grpSpPr>
          <a:xfrm rot="9969336">
            <a:off x="3493854" y="19680"/>
            <a:ext cx="260776" cy="260776"/>
            <a:chOff x="0" y="0"/>
            <a:chExt cx="347701" cy="347701"/>
          </a:xfrm>
        </p:grpSpPr>
        <p:sp>
          <p:nvSpPr>
            <p:cNvPr name="Freeform 15" id="15"/>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04B4D8"/>
            </a:solidFill>
          </p:spPr>
        </p:sp>
      </p:grpSp>
      <p:grpSp>
        <p:nvGrpSpPr>
          <p:cNvPr name="Group 16" id="16"/>
          <p:cNvGrpSpPr/>
          <p:nvPr/>
        </p:nvGrpSpPr>
        <p:grpSpPr>
          <a:xfrm rot="10360567">
            <a:off x="-1474178" y="1812086"/>
            <a:ext cx="192974" cy="192974"/>
            <a:chOff x="0" y="0"/>
            <a:chExt cx="257299" cy="257299"/>
          </a:xfrm>
        </p:grpSpPr>
        <p:sp>
          <p:nvSpPr>
            <p:cNvPr name="Freeform 17" id="17"/>
            <p:cNvSpPr/>
            <p:nvPr/>
          </p:nvSpPr>
          <p:spPr>
            <a:xfrm flipH="false" flipV="false" rot="0">
              <a:off x="0" y="0"/>
              <a:ext cx="257302" cy="257302"/>
            </a:xfrm>
            <a:custGeom>
              <a:avLst/>
              <a:gdLst/>
              <a:ahLst/>
              <a:cxnLst/>
              <a:rect r="r" b="b" t="t" l="l"/>
              <a:pathLst>
                <a:path h="257302" w="257302">
                  <a:moveTo>
                    <a:pt x="0" y="128651"/>
                  </a:moveTo>
                  <a:cubicBezTo>
                    <a:pt x="0" y="57658"/>
                    <a:pt x="57658" y="0"/>
                    <a:pt x="128651" y="0"/>
                  </a:cubicBezTo>
                  <a:cubicBezTo>
                    <a:pt x="199644" y="0"/>
                    <a:pt x="257302" y="57658"/>
                    <a:pt x="257302" y="128651"/>
                  </a:cubicBezTo>
                  <a:cubicBezTo>
                    <a:pt x="257302" y="199644"/>
                    <a:pt x="199644" y="257302"/>
                    <a:pt x="128651" y="257302"/>
                  </a:cubicBezTo>
                  <a:cubicBezTo>
                    <a:pt x="57658" y="257302"/>
                    <a:pt x="0" y="199644"/>
                    <a:pt x="0" y="128651"/>
                  </a:cubicBezTo>
                  <a:close/>
                </a:path>
              </a:pathLst>
            </a:custGeom>
            <a:solidFill>
              <a:srgbClr val="FFD966"/>
            </a:solidFill>
          </p:spPr>
        </p:sp>
      </p:grpSp>
      <p:sp>
        <p:nvSpPr>
          <p:cNvPr name="AutoShape 18" id="18"/>
          <p:cNvSpPr/>
          <p:nvPr/>
        </p:nvSpPr>
        <p:spPr>
          <a:xfrm rot="1173378">
            <a:off x="726188" y="1588552"/>
            <a:ext cx="1594852" cy="0"/>
          </a:xfrm>
          <a:prstGeom prst="line">
            <a:avLst/>
          </a:prstGeom>
          <a:ln cap="rnd" w="9525">
            <a:solidFill>
              <a:srgbClr val="434343"/>
            </a:solidFill>
            <a:prstDash val="solid"/>
            <a:headEnd type="none" len="sm" w="sm"/>
            <a:tailEnd type="none" len="sm" w="sm"/>
          </a:ln>
        </p:spPr>
      </p:sp>
      <p:sp>
        <p:nvSpPr>
          <p:cNvPr name="AutoShape 19" id="19"/>
          <p:cNvSpPr/>
          <p:nvPr/>
        </p:nvSpPr>
        <p:spPr>
          <a:xfrm rot="5115409">
            <a:off x="-897536" y="3091478"/>
            <a:ext cx="3452072" cy="0"/>
          </a:xfrm>
          <a:prstGeom prst="line">
            <a:avLst/>
          </a:prstGeom>
          <a:ln cap="rnd" w="9525">
            <a:solidFill>
              <a:srgbClr val="434343"/>
            </a:solidFill>
            <a:prstDash val="solid"/>
            <a:headEnd type="none" len="sm" w="sm"/>
            <a:tailEnd type="none" len="sm" w="sm"/>
          </a:ln>
        </p:spPr>
      </p:sp>
      <p:sp>
        <p:nvSpPr>
          <p:cNvPr name="AutoShape 20" id="20"/>
          <p:cNvSpPr/>
          <p:nvPr/>
        </p:nvSpPr>
        <p:spPr>
          <a:xfrm rot="8735882">
            <a:off x="2410220" y="1155840"/>
            <a:ext cx="2313736" cy="0"/>
          </a:xfrm>
          <a:prstGeom prst="line">
            <a:avLst/>
          </a:prstGeom>
          <a:ln cap="rnd" w="9525">
            <a:solidFill>
              <a:srgbClr val="434343"/>
            </a:solidFill>
            <a:prstDash val="solid"/>
            <a:headEnd type="none" len="sm" w="sm"/>
            <a:tailEnd type="none" len="sm" w="sm"/>
          </a:ln>
        </p:spPr>
      </p:sp>
      <p:sp>
        <p:nvSpPr>
          <p:cNvPr name="AutoShape 21" id="21"/>
          <p:cNvSpPr/>
          <p:nvPr/>
        </p:nvSpPr>
        <p:spPr>
          <a:xfrm rot="6847040">
            <a:off x="213413" y="3558334"/>
            <a:ext cx="2992241" cy="0"/>
          </a:xfrm>
          <a:prstGeom prst="line">
            <a:avLst/>
          </a:prstGeom>
          <a:ln cap="rnd" w="9525">
            <a:solidFill>
              <a:srgbClr val="434343"/>
            </a:solidFill>
            <a:prstDash val="solid"/>
            <a:headEnd type="none" len="sm" w="sm"/>
            <a:tailEnd type="none" len="sm" w="sm"/>
          </a:ln>
        </p:spPr>
      </p:sp>
      <p:sp>
        <p:nvSpPr>
          <p:cNvPr name="AutoShape 22" id="22"/>
          <p:cNvSpPr/>
          <p:nvPr/>
        </p:nvSpPr>
        <p:spPr>
          <a:xfrm rot="392436">
            <a:off x="-1350337" y="4831478"/>
            <a:ext cx="2216275" cy="0"/>
          </a:xfrm>
          <a:prstGeom prst="line">
            <a:avLst/>
          </a:prstGeom>
          <a:ln cap="rnd" w="9525">
            <a:solidFill>
              <a:srgbClr val="434343"/>
            </a:solidFill>
            <a:prstDash val="solid"/>
            <a:headEnd type="none" len="sm" w="sm"/>
            <a:tailEnd type="none" len="sm" w="sm"/>
          </a:ln>
        </p:spPr>
      </p:sp>
      <p:sp>
        <p:nvSpPr>
          <p:cNvPr name="AutoShape 23" id="23"/>
          <p:cNvSpPr/>
          <p:nvPr/>
        </p:nvSpPr>
        <p:spPr>
          <a:xfrm rot="7356509">
            <a:off x="-2228556" y="2898226"/>
            <a:ext cx="3687264" cy="0"/>
          </a:xfrm>
          <a:prstGeom prst="line">
            <a:avLst/>
          </a:prstGeom>
          <a:ln cap="rnd" w="9525">
            <a:solidFill>
              <a:srgbClr val="434343"/>
            </a:solidFill>
            <a:prstDash val="solid"/>
            <a:headEnd type="none" len="sm" w="sm"/>
            <a:tailEnd type="none" len="sm" w="sm"/>
          </a:ln>
        </p:spPr>
      </p:sp>
      <p:sp>
        <p:nvSpPr>
          <p:cNvPr name="AutoShape 24" id="24"/>
          <p:cNvSpPr/>
          <p:nvPr/>
        </p:nvSpPr>
        <p:spPr>
          <a:xfrm rot="1288929">
            <a:off x="3696471" y="364740"/>
            <a:ext cx="854834" cy="0"/>
          </a:xfrm>
          <a:prstGeom prst="line">
            <a:avLst/>
          </a:prstGeom>
          <a:ln cap="rnd" w="9525">
            <a:solidFill>
              <a:srgbClr val="434343"/>
            </a:solidFill>
            <a:prstDash val="solid"/>
            <a:headEnd type="none" len="sm" w="sm"/>
            <a:tailEnd type="none" len="sm" w="sm"/>
          </a:ln>
        </p:spPr>
      </p:sp>
      <p:sp>
        <p:nvSpPr>
          <p:cNvPr name="AutoShape 25" id="25"/>
          <p:cNvSpPr/>
          <p:nvPr/>
        </p:nvSpPr>
        <p:spPr>
          <a:xfrm rot="9503845">
            <a:off x="695995" y="708068"/>
            <a:ext cx="2913494" cy="0"/>
          </a:xfrm>
          <a:prstGeom prst="line">
            <a:avLst/>
          </a:prstGeom>
          <a:ln cap="rnd" w="9525">
            <a:solidFill>
              <a:srgbClr val="434343"/>
            </a:solidFill>
            <a:prstDash val="solid"/>
            <a:headEnd type="none" len="sm" w="sm"/>
            <a:tailEnd type="none" len="sm" w="sm"/>
          </a:ln>
        </p:spPr>
      </p:sp>
      <p:sp>
        <p:nvSpPr>
          <p:cNvPr name="AutoShape 26" id="26"/>
          <p:cNvSpPr/>
          <p:nvPr/>
        </p:nvSpPr>
        <p:spPr>
          <a:xfrm rot="10709560">
            <a:off x="1414755" y="199268"/>
            <a:ext cx="2092774" cy="0"/>
          </a:xfrm>
          <a:prstGeom prst="line">
            <a:avLst/>
          </a:prstGeom>
          <a:ln cap="rnd" w="9525">
            <a:solidFill>
              <a:srgbClr val="434343"/>
            </a:solidFill>
            <a:prstDash val="solid"/>
            <a:headEnd type="none" len="sm" w="sm"/>
            <a:tailEnd type="none" len="sm" w="sm"/>
          </a:ln>
        </p:spPr>
      </p:sp>
      <p:sp>
        <p:nvSpPr>
          <p:cNvPr name="AutoShape 27" id="27"/>
          <p:cNvSpPr/>
          <p:nvPr/>
        </p:nvSpPr>
        <p:spPr>
          <a:xfrm rot="8677472">
            <a:off x="-1577030" y="1060902"/>
            <a:ext cx="2697468" cy="0"/>
          </a:xfrm>
          <a:prstGeom prst="line">
            <a:avLst/>
          </a:prstGeom>
          <a:ln cap="rnd" w="9525">
            <a:solidFill>
              <a:srgbClr val="434343"/>
            </a:solidFill>
            <a:prstDash val="solid"/>
            <a:headEnd type="none" len="sm" w="sm"/>
            <a:tailEnd type="none" len="sm" w="sm"/>
          </a:ln>
        </p:spPr>
      </p:sp>
      <p:sp>
        <p:nvSpPr>
          <p:cNvPr name="AutoShape 28" id="28"/>
          <p:cNvSpPr/>
          <p:nvPr/>
        </p:nvSpPr>
        <p:spPr>
          <a:xfrm rot="9643155">
            <a:off x="-1346371" y="1582318"/>
            <a:ext cx="1960193" cy="0"/>
          </a:xfrm>
          <a:prstGeom prst="line">
            <a:avLst/>
          </a:prstGeom>
          <a:ln cap="rnd" w="9525">
            <a:solidFill>
              <a:srgbClr val="434343"/>
            </a:solidFill>
            <a:prstDash val="solid"/>
            <a:headEnd type="none" len="sm" w="sm"/>
            <a:tailEnd type="none" len="sm" w="sm"/>
          </a:ln>
        </p:spPr>
      </p:sp>
      <p:sp>
        <p:nvSpPr>
          <p:cNvPr name="AutoShape 29" id="29"/>
          <p:cNvSpPr/>
          <p:nvPr/>
        </p:nvSpPr>
        <p:spPr>
          <a:xfrm rot="5806011">
            <a:off x="-2758257" y="3240574"/>
            <a:ext cx="2509129" cy="0"/>
          </a:xfrm>
          <a:prstGeom prst="line">
            <a:avLst/>
          </a:prstGeom>
          <a:ln cap="rnd" w="9525">
            <a:solidFill>
              <a:srgbClr val="434343"/>
            </a:solidFill>
            <a:prstDash val="solid"/>
            <a:headEnd type="none" len="sm" w="sm"/>
            <a:tailEnd type="none" len="sm" w="sm"/>
          </a:ln>
        </p:spPr>
      </p:sp>
      <p:sp>
        <p:nvSpPr>
          <p:cNvPr name="AutoShape 30" id="30"/>
          <p:cNvSpPr/>
          <p:nvPr/>
        </p:nvSpPr>
        <p:spPr>
          <a:xfrm rot="3173895">
            <a:off x="-2033278" y="3409728"/>
            <a:ext cx="3640140" cy="0"/>
          </a:xfrm>
          <a:prstGeom prst="line">
            <a:avLst/>
          </a:prstGeom>
          <a:ln cap="rnd" w="9525">
            <a:solidFill>
              <a:srgbClr val="434343"/>
            </a:solidFill>
            <a:prstDash val="solid"/>
            <a:headEnd type="none" len="sm" w="sm"/>
            <a:tailEnd type="none" len="sm" w="sm"/>
          </a:ln>
        </p:spPr>
      </p:sp>
      <p:sp>
        <p:nvSpPr>
          <p:cNvPr name="AutoShape 31" id="31"/>
          <p:cNvSpPr/>
          <p:nvPr/>
        </p:nvSpPr>
        <p:spPr>
          <a:xfrm rot="82693">
            <a:off x="-1311422" y="2000634"/>
            <a:ext cx="3536073" cy="0"/>
          </a:xfrm>
          <a:prstGeom prst="line">
            <a:avLst/>
          </a:prstGeom>
          <a:ln cap="rnd" w="9525">
            <a:solidFill>
              <a:srgbClr val="434343"/>
            </a:solidFill>
            <a:prstDash val="solid"/>
            <a:headEnd type="none" len="sm" w="sm"/>
            <a:tailEnd type="none" len="sm" w="sm"/>
          </a:ln>
        </p:spPr>
      </p:sp>
      <p:sp>
        <p:nvSpPr>
          <p:cNvPr name="AutoShape 32" id="32"/>
          <p:cNvSpPr/>
          <p:nvPr/>
        </p:nvSpPr>
        <p:spPr>
          <a:xfrm rot="3387281">
            <a:off x="999233" y="983334"/>
            <a:ext cx="1860762" cy="0"/>
          </a:xfrm>
          <a:prstGeom prst="line">
            <a:avLst/>
          </a:prstGeom>
          <a:ln cap="rnd" w="9525">
            <a:solidFill>
              <a:srgbClr val="434343"/>
            </a:solidFill>
            <a:prstDash val="solid"/>
            <a:headEnd type="none" len="sm" w="sm"/>
            <a:tailEnd type="none" len="sm" w="sm"/>
          </a:ln>
        </p:spPr>
      </p:sp>
      <p:grpSp>
        <p:nvGrpSpPr>
          <p:cNvPr name="Group 33" id="33"/>
          <p:cNvGrpSpPr/>
          <p:nvPr/>
        </p:nvGrpSpPr>
        <p:grpSpPr>
          <a:xfrm rot="10355821">
            <a:off x="-2376580" y="-1081972"/>
            <a:ext cx="260774" cy="260774"/>
            <a:chOff x="0" y="0"/>
            <a:chExt cx="347699" cy="347699"/>
          </a:xfrm>
        </p:grpSpPr>
        <p:sp>
          <p:nvSpPr>
            <p:cNvPr name="Freeform 34" id="34"/>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sp>
        <p:nvSpPr>
          <p:cNvPr name="AutoShape 35" id="35"/>
          <p:cNvSpPr/>
          <p:nvPr/>
        </p:nvSpPr>
        <p:spPr>
          <a:xfrm rot="4443905">
            <a:off x="-3172546" y="470374"/>
            <a:ext cx="2812107" cy="0"/>
          </a:xfrm>
          <a:prstGeom prst="line">
            <a:avLst/>
          </a:prstGeom>
          <a:ln cap="rnd" w="9525">
            <a:solidFill>
              <a:srgbClr val="434343"/>
            </a:solidFill>
            <a:prstDash val="solid"/>
            <a:headEnd type="none" len="sm" w="sm"/>
            <a:tailEnd type="none" len="sm" w="sm"/>
          </a:ln>
        </p:spPr>
      </p:sp>
      <p:sp>
        <p:nvSpPr>
          <p:cNvPr name="AutoShape 36" id="36"/>
          <p:cNvSpPr/>
          <p:nvPr/>
        </p:nvSpPr>
        <p:spPr>
          <a:xfrm rot="709312">
            <a:off x="-2184395" y="-572636"/>
            <a:ext cx="3015818" cy="0"/>
          </a:xfrm>
          <a:prstGeom prst="line">
            <a:avLst/>
          </a:prstGeom>
          <a:ln cap="rnd" w="9525">
            <a:solidFill>
              <a:srgbClr val="434343"/>
            </a:solidFill>
            <a:prstDash val="solid"/>
            <a:headEnd type="none" len="sm" w="sm"/>
            <a:tailEnd type="none" len="sm" w="sm"/>
          </a:ln>
        </p:spPr>
      </p:sp>
      <p:sp>
        <p:nvSpPr>
          <p:cNvPr name="AutoShape 37" id="37"/>
          <p:cNvSpPr/>
          <p:nvPr/>
        </p:nvSpPr>
        <p:spPr>
          <a:xfrm rot="2220588">
            <a:off x="-2497686" y="150064"/>
            <a:ext cx="3427600" cy="0"/>
          </a:xfrm>
          <a:prstGeom prst="line">
            <a:avLst/>
          </a:prstGeom>
          <a:ln cap="rnd" w="9525">
            <a:solidFill>
              <a:srgbClr val="434343"/>
            </a:solidFill>
            <a:prstDash val="solid"/>
            <a:headEnd type="none" len="sm" w="sm"/>
            <a:tailEnd type="none" len="sm" w="sm"/>
          </a:ln>
        </p:spPr>
      </p:sp>
      <p:grpSp>
        <p:nvGrpSpPr>
          <p:cNvPr name="Group 38" id="38"/>
          <p:cNvGrpSpPr/>
          <p:nvPr/>
        </p:nvGrpSpPr>
        <p:grpSpPr>
          <a:xfrm rot="10361165">
            <a:off x="-467382" y="6828682"/>
            <a:ext cx="857780" cy="857780"/>
            <a:chOff x="0" y="0"/>
            <a:chExt cx="1143707" cy="1143707"/>
          </a:xfrm>
        </p:grpSpPr>
        <p:sp>
          <p:nvSpPr>
            <p:cNvPr name="Freeform 39" id="39"/>
            <p:cNvSpPr/>
            <p:nvPr/>
          </p:nvSpPr>
          <p:spPr>
            <a:xfrm flipH="false" flipV="false" rot="0">
              <a:off x="0" y="0"/>
              <a:ext cx="1143762" cy="1143762"/>
            </a:xfrm>
            <a:custGeom>
              <a:avLst/>
              <a:gdLst/>
              <a:ahLst/>
              <a:cxnLst/>
              <a:rect r="r" b="b" t="t" l="l"/>
              <a:pathLst>
                <a:path h="1143762" w="1143762">
                  <a:moveTo>
                    <a:pt x="0" y="571881"/>
                  </a:moveTo>
                  <a:cubicBezTo>
                    <a:pt x="0" y="256032"/>
                    <a:pt x="256032" y="0"/>
                    <a:pt x="571881" y="0"/>
                  </a:cubicBezTo>
                  <a:cubicBezTo>
                    <a:pt x="887730" y="0"/>
                    <a:pt x="1143762" y="256032"/>
                    <a:pt x="1143762" y="571881"/>
                  </a:cubicBezTo>
                  <a:cubicBezTo>
                    <a:pt x="1143762" y="887730"/>
                    <a:pt x="887730" y="1143762"/>
                    <a:pt x="571881" y="1143762"/>
                  </a:cubicBezTo>
                  <a:cubicBezTo>
                    <a:pt x="256032" y="1143762"/>
                    <a:pt x="0" y="887730"/>
                    <a:pt x="0" y="571881"/>
                  </a:cubicBezTo>
                  <a:close/>
                </a:path>
              </a:pathLst>
            </a:custGeom>
            <a:solidFill>
              <a:srgbClr val="86CF64"/>
            </a:solidFill>
          </p:spPr>
        </p:sp>
      </p:grpSp>
      <p:sp>
        <p:nvSpPr>
          <p:cNvPr name="AutoShape 40" id="40"/>
          <p:cNvSpPr/>
          <p:nvPr/>
        </p:nvSpPr>
        <p:spPr>
          <a:xfrm rot="6770768">
            <a:off x="-408702" y="5989478"/>
            <a:ext cx="2036404" cy="0"/>
          </a:xfrm>
          <a:prstGeom prst="line">
            <a:avLst/>
          </a:prstGeom>
          <a:ln cap="rnd" w="9525">
            <a:solidFill>
              <a:srgbClr val="434343"/>
            </a:solidFill>
            <a:prstDash val="solid"/>
            <a:headEnd type="none" len="sm" w="sm"/>
            <a:tailEnd type="none" len="sm" w="sm"/>
          </a:ln>
        </p:spPr>
      </p:sp>
      <p:sp>
        <p:nvSpPr>
          <p:cNvPr name="AutoShape 41" id="41"/>
          <p:cNvSpPr/>
          <p:nvPr/>
        </p:nvSpPr>
        <p:spPr>
          <a:xfrm rot="3816959">
            <a:off x="-2162507" y="5892308"/>
            <a:ext cx="2483993" cy="0"/>
          </a:xfrm>
          <a:prstGeom prst="line">
            <a:avLst/>
          </a:prstGeom>
          <a:ln cap="rnd" w="9525">
            <a:solidFill>
              <a:srgbClr val="434343"/>
            </a:solidFill>
            <a:prstDash val="solid"/>
            <a:headEnd type="none" len="sm" w="sm"/>
            <a:tailEnd type="none" len="sm" w="sm"/>
          </a:ln>
        </p:spPr>
      </p:sp>
      <p:grpSp>
        <p:nvGrpSpPr>
          <p:cNvPr name="Group 42" id="42"/>
          <p:cNvGrpSpPr/>
          <p:nvPr/>
        </p:nvGrpSpPr>
        <p:grpSpPr>
          <a:xfrm rot="-10800000">
            <a:off x="13977518" y="9622816"/>
            <a:ext cx="388800" cy="388800"/>
            <a:chOff x="0" y="0"/>
            <a:chExt cx="518400" cy="518400"/>
          </a:xfrm>
        </p:grpSpPr>
        <p:sp>
          <p:nvSpPr>
            <p:cNvPr name="Freeform 43" id="43"/>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4" id="44"/>
          <p:cNvGrpSpPr/>
          <p:nvPr/>
        </p:nvGrpSpPr>
        <p:grpSpPr>
          <a:xfrm rot="-10800000">
            <a:off x="19417762" y="11849470"/>
            <a:ext cx="388800" cy="388800"/>
            <a:chOff x="0" y="0"/>
            <a:chExt cx="518400" cy="518400"/>
          </a:xfrm>
        </p:grpSpPr>
        <p:sp>
          <p:nvSpPr>
            <p:cNvPr name="Freeform 45" id="45"/>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6" id="46"/>
          <p:cNvGrpSpPr/>
          <p:nvPr/>
        </p:nvGrpSpPr>
        <p:grpSpPr>
          <a:xfrm rot="-10800000">
            <a:off x="18548926" y="6759206"/>
            <a:ext cx="802800" cy="802800"/>
            <a:chOff x="0" y="0"/>
            <a:chExt cx="1070400" cy="1070400"/>
          </a:xfrm>
        </p:grpSpPr>
        <p:sp>
          <p:nvSpPr>
            <p:cNvPr name="Freeform 47" id="47"/>
            <p:cNvSpPr/>
            <p:nvPr/>
          </p:nvSpPr>
          <p:spPr>
            <a:xfrm flipH="false" flipV="false" rot="0">
              <a:off x="0" y="0"/>
              <a:ext cx="1070356" cy="1070356"/>
            </a:xfrm>
            <a:custGeom>
              <a:avLst/>
              <a:gdLst/>
              <a:ahLst/>
              <a:cxnLst/>
              <a:rect r="r" b="b" t="t" l="l"/>
              <a:pathLst>
                <a:path h="1070356" w="1070356">
                  <a:moveTo>
                    <a:pt x="1070356" y="535178"/>
                  </a:moveTo>
                  <a:cubicBezTo>
                    <a:pt x="1070356" y="239649"/>
                    <a:pt x="830834" y="0"/>
                    <a:pt x="535178" y="0"/>
                  </a:cubicBezTo>
                  <a:cubicBezTo>
                    <a:pt x="239522" y="0"/>
                    <a:pt x="0" y="239649"/>
                    <a:pt x="0" y="535178"/>
                  </a:cubicBezTo>
                  <a:cubicBezTo>
                    <a:pt x="0" y="830707"/>
                    <a:pt x="239649" y="1070356"/>
                    <a:pt x="535178" y="1070356"/>
                  </a:cubicBezTo>
                  <a:cubicBezTo>
                    <a:pt x="830707" y="1070356"/>
                    <a:pt x="1070356" y="830834"/>
                    <a:pt x="1070356" y="535178"/>
                  </a:cubicBezTo>
                  <a:close/>
                </a:path>
              </a:pathLst>
            </a:custGeom>
            <a:solidFill>
              <a:srgbClr val="04B4D8"/>
            </a:solidFill>
          </p:spPr>
        </p:sp>
      </p:grpSp>
      <p:grpSp>
        <p:nvGrpSpPr>
          <p:cNvPr name="Group 48" id="48"/>
          <p:cNvGrpSpPr/>
          <p:nvPr/>
        </p:nvGrpSpPr>
        <p:grpSpPr>
          <a:xfrm rot="-10800000">
            <a:off x="17694858" y="10074624"/>
            <a:ext cx="261000" cy="261000"/>
            <a:chOff x="0" y="0"/>
            <a:chExt cx="348000" cy="348000"/>
          </a:xfrm>
        </p:grpSpPr>
        <p:sp>
          <p:nvSpPr>
            <p:cNvPr name="Freeform 49" id="49"/>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86CF64"/>
            </a:solidFill>
          </p:spPr>
        </p:sp>
      </p:grpSp>
      <p:grpSp>
        <p:nvGrpSpPr>
          <p:cNvPr name="Group 50" id="50"/>
          <p:cNvGrpSpPr/>
          <p:nvPr/>
        </p:nvGrpSpPr>
        <p:grpSpPr>
          <a:xfrm rot="-10800000">
            <a:off x="15393884" y="11947516"/>
            <a:ext cx="192600" cy="192600"/>
            <a:chOff x="0" y="0"/>
            <a:chExt cx="256800" cy="256800"/>
          </a:xfrm>
        </p:grpSpPr>
        <p:sp>
          <p:nvSpPr>
            <p:cNvPr name="Freeform 51" id="51"/>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04B4D8"/>
            </a:solidFill>
          </p:spPr>
        </p:sp>
      </p:grpSp>
      <p:grpSp>
        <p:nvGrpSpPr>
          <p:cNvPr name="Group 52" id="52"/>
          <p:cNvGrpSpPr/>
          <p:nvPr/>
        </p:nvGrpSpPr>
        <p:grpSpPr>
          <a:xfrm rot="-10800000">
            <a:off x="17694858" y="12390716"/>
            <a:ext cx="261000" cy="261000"/>
            <a:chOff x="0" y="0"/>
            <a:chExt cx="348000" cy="348000"/>
          </a:xfrm>
        </p:grpSpPr>
        <p:sp>
          <p:nvSpPr>
            <p:cNvPr name="Freeform 53" id="5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0000"/>
            </a:solidFill>
          </p:spPr>
        </p:sp>
      </p:grpSp>
      <p:grpSp>
        <p:nvGrpSpPr>
          <p:cNvPr name="Group 54" id="54"/>
          <p:cNvGrpSpPr/>
          <p:nvPr/>
        </p:nvGrpSpPr>
        <p:grpSpPr>
          <a:xfrm rot="-10800000">
            <a:off x="15917996" y="8191380"/>
            <a:ext cx="261000" cy="261000"/>
            <a:chOff x="0" y="0"/>
            <a:chExt cx="348000" cy="348000"/>
          </a:xfrm>
        </p:grpSpPr>
        <p:sp>
          <p:nvSpPr>
            <p:cNvPr name="Freeform 55" id="55"/>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grpSp>
        <p:nvGrpSpPr>
          <p:cNvPr name="Group 56" id="56"/>
          <p:cNvGrpSpPr/>
          <p:nvPr/>
        </p:nvGrpSpPr>
        <p:grpSpPr>
          <a:xfrm rot="-10800000">
            <a:off x="25176946" y="8751530"/>
            <a:ext cx="192600" cy="192600"/>
            <a:chOff x="0" y="0"/>
            <a:chExt cx="256800" cy="256800"/>
          </a:xfrm>
        </p:grpSpPr>
        <p:sp>
          <p:nvSpPr>
            <p:cNvPr name="Freeform 57" id="57"/>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86CF64"/>
            </a:solidFill>
          </p:spPr>
        </p:sp>
      </p:grpSp>
      <p:sp>
        <p:nvSpPr>
          <p:cNvPr name="AutoShape 58" id="58"/>
          <p:cNvSpPr/>
          <p:nvPr/>
        </p:nvSpPr>
        <p:spPr>
          <a:xfrm rot="8536533">
            <a:off x="15258829" y="11136622"/>
            <a:ext cx="2773899" cy="0"/>
          </a:xfrm>
          <a:prstGeom prst="line">
            <a:avLst/>
          </a:prstGeom>
          <a:ln cap="rnd" w="9525">
            <a:solidFill>
              <a:srgbClr val="434343"/>
            </a:solidFill>
            <a:prstDash val="solid"/>
            <a:headEnd type="none" len="sm" w="sm"/>
            <a:tailEnd type="none" len="sm" w="sm"/>
          </a:ln>
        </p:spPr>
      </p:sp>
      <p:sp>
        <p:nvSpPr>
          <p:cNvPr name="AutoShape 59" id="59"/>
          <p:cNvSpPr/>
          <p:nvPr/>
        </p:nvSpPr>
        <p:spPr>
          <a:xfrm rot="5368425">
            <a:off x="16788289" y="11363216"/>
            <a:ext cx="2074137" cy="0"/>
          </a:xfrm>
          <a:prstGeom prst="line">
            <a:avLst/>
          </a:prstGeom>
          <a:ln cap="rnd" w="9525">
            <a:solidFill>
              <a:srgbClr val="434343"/>
            </a:solidFill>
            <a:prstDash val="solid"/>
            <a:headEnd type="none" len="sm" w="sm"/>
            <a:tailEnd type="none" len="sm" w="sm"/>
          </a:ln>
        </p:spPr>
      </p:sp>
      <p:sp>
        <p:nvSpPr>
          <p:cNvPr name="AutoShape 60" id="60"/>
          <p:cNvSpPr/>
          <p:nvPr/>
        </p:nvSpPr>
        <p:spPr>
          <a:xfrm rot="416140">
            <a:off x="14344453" y="10011316"/>
            <a:ext cx="3372529" cy="0"/>
          </a:xfrm>
          <a:prstGeom prst="line">
            <a:avLst/>
          </a:prstGeom>
          <a:ln cap="rnd" w="9525">
            <a:solidFill>
              <a:srgbClr val="434343"/>
            </a:solidFill>
            <a:prstDash val="solid"/>
            <a:headEnd type="none" len="sm" w="sm"/>
            <a:tailEnd type="none" len="sm" w="sm"/>
          </a:ln>
        </p:spPr>
      </p:sp>
      <p:sp>
        <p:nvSpPr>
          <p:cNvPr name="AutoShape 61" id="61"/>
          <p:cNvSpPr/>
          <p:nvPr/>
        </p:nvSpPr>
        <p:spPr>
          <a:xfrm rot="3442793">
            <a:off x="13619666" y="10993816"/>
            <a:ext cx="2354905" cy="0"/>
          </a:xfrm>
          <a:prstGeom prst="line">
            <a:avLst/>
          </a:prstGeom>
          <a:ln cap="rnd" w="9525">
            <a:solidFill>
              <a:srgbClr val="434343"/>
            </a:solidFill>
            <a:prstDash val="solid"/>
            <a:headEnd type="none" len="sm" w="sm"/>
            <a:tailEnd type="none" len="sm" w="sm"/>
          </a:ln>
        </p:spPr>
      </p:sp>
      <p:sp>
        <p:nvSpPr>
          <p:cNvPr name="AutoShape 62" id="62"/>
          <p:cNvSpPr/>
          <p:nvPr/>
        </p:nvSpPr>
        <p:spPr>
          <a:xfrm rot="674178">
            <a:off x="15527689" y="12316510"/>
            <a:ext cx="2197777" cy="0"/>
          </a:xfrm>
          <a:prstGeom prst="line">
            <a:avLst/>
          </a:prstGeom>
          <a:ln cap="rnd" w="9525">
            <a:solidFill>
              <a:srgbClr val="434343"/>
            </a:solidFill>
            <a:prstDash val="solid"/>
            <a:headEnd type="none" len="sm" w="sm"/>
            <a:tailEnd type="none" len="sm" w="sm"/>
          </a:ln>
        </p:spPr>
      </p:sp>
      <p:sp>
        <p:nvSpPr>
          <p:cNvPr name="AutoShape 63" id="63"/>
          <p:cNvSpPr/>
          <p:nvPr/>
        </p:nvSpPr>
        <p:spPr>
          <a:xfrm rot="9687849">
            <a:off x="17905811" y="12282416"/>
            <a:ext cx="1562294" cy="0"/>
          </a:xfrm>
          <a:prstGeom prst="line">
            <a:avLst/>
          </a:prstGeom>
          <a:ln cap="rnd" w="9525">
            <a:solidFill>
              <a:srgbClr val="434343"/>
            </a:solidFill>
            <a:prstDash val="solid"/>
            <a:headEnd type="none" len="sm" w="sm"/>
            <a:tailEnd type="none" len="sm" w="sm"/>
          </a:ln>
        </p:spPr>
      </p:sp>
      <p:sp>
        <p:nvSpPr>
          <p:cNvPr name="AutoShape 64" id="64"/>
          <p:cNvSpPr/>
          <p:nvPr/>
        </p:nvSpPr>
        <p:spPr>
          <a:xfrm rot="2755998">
            <a:off x="17563095" y="11102000"/>
            <a:ext cx="2266083" cy="0"/>
          </a:xfrm>
          <a:prstGeom prst="line">
            <a:avLst/>
          </a:prstGeom>
          <a:ln cap="rnd" w="9525">
            <a:solidFill>
              <a:srgbClr val="434343"/>
            </a:solidFill>
            <a:prstDash val="solid"/>
            <a:headEnd type="none" len="sm" w="sm"/>
            <a:tailEnd type="none" len="sm" w="sm"/>
          </a:ln>
        </p:spPr>
      </p:sp>
      <p:sp>
        <p:nvSpPr>
          <p:cNvPr name="AutoShape 65" id="65"/>
          <p:cNvSpPr/>
          <p:nvPr/>
        </p:nvSpPr>
        <p:spPr>
          <a:xfrm rot="8542163">
            <a:off x="14081032" y="9047054"/>
            <a:ext cx="2103695" cy="0"/>
          </a:xfrm>
          <a:prstGeom prst="line">
            <a:avLst/>
          </a:prstGeom>
          <a:ln cap="rnd" w="9525">
            <a:solidFill>
              <a:srgbClr val="434343"/>
            </a:solidFill>
            <a:prstDash val="solid"/>
            <a:headEnd type="none" len="sm" w="sm"/>
            <a:tailEnd type="none" len="sm" w="sm"/>
          </a:ln>
        </p:spPr>
      </p:sp>
      <p:sp>
        <p:nvSpPr>
          <p:cNvPr name="AutoShape 66" id="66"/>
          <p:cNvSpPr/>
          <p:nvPr/>
        </p:nvSpPr>
        <p:spPr>
          <a:xfrm rot="2809628">
            <a:off x="15759361" y="9263456"/>
            <a:ext cx="2355227" cy="0"/>
          </a:xfrm>
          <a:prstGeom prst="line">
            <a:avLst/>
          </a:prstGeom>
          <a:ln cap="rnd" w="9525">
            <a:solidFill>
              <a:srgbClr val="434343"/>
            </a:solidFill>
            <a:prstDash val="solid"/>
            <a:headEnd type="none" len="sm" w="sm"/>
            <a:tailEnd type="none" len="sm" w="sm"/>
          </a:ln>
        </p:spPr>
      </p:sp>
      <p:sp>
        <p:nvSpPr>
          <p:cNvPr name="AutoShape 67" id="67"/>
          <p:cNvSpPr/>
          <p:nvPr/>
        </p:nvSpPr>
        <p:spPr>
          <a:xfrm rot="9526250">
            <a:off x="16038608" y="7929356"/>
            <a:ext cx="2730331" cy="0"/>
          </a:xfrm>
          <a:prstGeom prst="line">
            <a:avLst/>
          </a:prstGeom>
          <a:ln cap="rnd" w="9525">
            <a:solidFill>
              <a:srgbClr val="434343"/>
            </a:solidFill>
            <a:prstDash val="solid"/>
            <a:headEnd type="none" len="sm" w="sm"/>
            <a:tailEnd type="none" len="sm" w="sm"/>
          </a:ln>
        </p:spPr>
      </p:sp>
      <p:sp>
        <p:nvSpPr>
          <p:cNvPr name="AutoShape 68" id="68"/>
          <p:cNvSpPr/>
          <p:nvPr/>
        </p:nvSpPr>
        <p:spPr>
          <a:xfrm rot="6735433">
            <a:off x="17045766" y="8837306"/>
            <a:ext cx="2776521" cy="0"/>
          </a:xfrm>
          <a:prstGeom prst="line">
            <a:avLst/>
          </a:prstGeom>
          <a:ln cap="rnd" w="9525">
            <a:solidFill>
              <a:srgbClr val="434343"/>
            </a:solidFill>
            <a:prstDash val="solid"/>
            <a:headEnd type="none" len="sm" w="sm"/>
            <a:tailEnd type="none" len="sm" w="sm"/>
          </a:ln>
        </p:spPr>
      </p:sp>
      <p:sp>
        <p:nvSpPr>
          <p:cNvPr name="AutoShape 69" id="69"/>
          <p:cNvSpPr/>
          <p:nvPr/>
        </p:nvSpPr>
        <p:spPr>
          <a:xfrm rot="9072180">
            <a:off x="19353521" y="10411124"/>
            <a:ext cx="6247461" cy="0"/>
          </a:xfrm>
          <a:prstGeom prst="line">
            <a:avLst/>
          </a:prstGeom>
          <a:ln cap="rnd" w="9525">
            <a:solidFill>
              <a:srgbClr val="434343"/>
            </a:solidFill>
            <a:prstDash val="solid"/>
            <a:headEnd type="none" len="sm" w="sm"/>
            <a:tailEnd type="none" len="sm" w="sm"/>
          </a:ln>
        </p:spPr>
      </p:sp>
      <p:sp>
        <p:nvSpPr>
          <p:cNvPr name="AutoShape 70" id="70"/>
          <p:cNvSpPr/>
          <p:nvPr/>
        </p:nvSpPr>
        <p:spPr>
          <a:xfrm rot="9715037">
            <a:off x="15326589" y="10479916"/>
            <a:ext cx="10138391" cy="0"/>
          </a:xfrm>
          <a:prstGeom prst="line">
            <a:avLst/>
          </a:prstGeom>
          <a:ln cap="rnd" w="9525">
            <a:solidFill>
              <a:srgbClr val="434343"/>
            </a:solidFill>
            <a:prstDash val="solid"/>
            <a:headEnd type="none" len="sm" w="sm"/>
            <a:tailEnd type="none" len="sm" w="sm"/>
          </a:ln>
        </p:spPr>
      </p:sp>
      <p:sp>
        <p:nvSpPr>
          <p:cNvPr name="AutoShape 71" id="71"/>
          <p:cNvSpPr/>
          <p:nvPr/>
        </p:nvSpPr>
        <p:spPr>
          <a:xfrm rot="4860978">
            <a:off x="17101194" y="9705670"/>
            <a:ext cx="4360137"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22010896" y="7523700"/>
            <a:ext cx="261000" cy="261000"/>
            <a:chOff x="0" y="0"/>
            <a:chExt cx="348000" cy="348000"/>
          </a:xfrm>
        </p:grpSpPr>
        <p:sp>
          <p:nvSpPr>
            <p:cNvPr name="Freeform 73" id="7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sp>
        <p:nvSpPr>
          <p:cNvPr name="AutoShape 74" id="74"/>
          <p:cNvSpPr/>
          <p:nvPr/>
        </p:nvSpPr>
        <p:spPr>
          <a:xfrm rot="1243405">
            <a:off x="22121969" y="8297030"/>
            <a:ext cx="3166954" cy="0"/>
          </a:xfrm>
          <a:prstGeom prst="line">
            <a:avLst/>
          </a:prstGeom>
          <a:ln cap="rnd" w="9525">
            <a:solidFill>
              <a:srgbClr val="434343"/>
            </a:solidFill>
            <a:prstDash val="solid"/>
            <a:headEnd type="none" len="sm" w="sm"/>
            <a:tailEnd type="none" len="sm" w="sm"/>
          </a:ln>
        </p:spPr>
      </p:sp>
      <p:sp>
        <p:nvSpPr>
          <p:cNvPr name="AutoShape 75" id="75"/>
          <p:cNvSpPr/>
          <p:nvPr/>
        </p:nvSpPr>
        <p:spPr>
          <a:xfrm rot="650410">
            <a:off x="19317841" y="7407300"/>
            <a:ext cx="2726910" cy="0"/>
          </a:xfrm>
          <a:prstGeom prst="line">
            <a:avLst/>
          </a:prstGeom>
          <a:ln cap="rnd" w="9525">
            <a:solidFill>
              <a:srgbClr val="434343"/>
            </a:solidFill>
            <a:prstDash val="solid"/>
            <a:headEnd type="none" len="sm" w="sm"/>
            <a:tailEnd type="none" len="sm" w="sm"/>
          </a:ln>
        </p:spPr>
      </p:sp>
      <p:sp>
        <p:nvSpPr>
          <p:cNvPr name="AutoShape 76" id="76"/>
          <p:cNvSpPr/>
          <p:nvPr/>
        </p:nvSpPr>
        <p:spPr>
          <a:xfrm rot="7317609">
            <a:off x="18470030" y="9817200"/>
            <a:ext cx="4813733" cy="0"/>
          </a:xfrm>
          <a:prstGeom prst="line">
            <a:avLst/>
          </a:prstGeom>
          <a:ln cap="rnd" w="9525">
            <a:solidFill>
              <a:srgbClr val="434343"/>
            </a:solidFill>
            <a:prstDash val="solid"/>
            <a:headEnd type="none" len="sm" w="sm"/>
            <a:tailEnd type="none" len="sm" w="sm"/>
          </a:ln>
        </p:spPr>
      </p:sp>
      <p:sp>
        <p:nvSpPr>
          <p:cNvPr name="AutoShape 77" id="77"/>
          <p:cNvSpPr/>
          <p:nvPr/>
        </p:nvSpPr>
        <p:spPr>
          <a:xfrm rot="9006796">
            <a:off x="17589667" y="8929678"/>
            <a:ext cx="4787303"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6520382" y="5574514"/>
            <a:ext cx="388800" cy="388800"/>
            <a:chOff x="0" y="0"/>
            <a:chExt cx="518400" cy="518400"/>
          </a:xfrm>
        </p:grpSpPr>
        <p:sp>
          <p:nvSpPr>
            <p:cNvPr name="Freeform 79" id="79"/>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86CF64"/>
            </a:solidFill>
          </p:spPr>
        </p:sp>
      </p:grpSp>
      <p:sp>
        <p:nvSpPr>
          <p:cNvPr name="AutoShape 80" id="80"/>
          <p:cNvSpPr/>
          <p:nvPr/>
        </p:nvSpPr>
        <p:spPr>
          <a:xfrm rot="1700962">
            <a:off x="16717642" y="6391674"/>
            <a:ext cx="2083304" cy="0"/>
          </a:xfrm>
          <a:prstGeom prst="line">
            <a:avLst/>
          </a:prstGeom>
          <a:ln cap="rnd" w="9525">
            <a:solidFill>
              <a:srgbClr val="434343"/>
            </a:solidFill>
            <a:prstDash val="solid"/>
            <a:headEnd type="none" len="sm" w="sm"/>
            <a:tailEnd type="none" len="sm" w="sm"/>
          </a:ln>
        </p:spPr>
      </p:sp>
      <p:sp>
        <p:nvSpPr>
          <p:cNvPr name="AutoShape 81" id="81"/>
          <p:cNvSpPr/>
          <p:nvPr/>
        </p:nvSpPr>
        <p:spPr>
          <a:xfrm rot="6417367">
            <a:off x="15207300" y="7077214"/>
            <a:ext cx="2348963" cy="0"/>
          </a:xfrm>
          <a:prstGeom prst="line">
            <a:avLst/>
          </a:prstGeom>
          <a:ln cap="rnd" w="9525">
            <a:solidFill>
              <a:srgbClr val="434343"/>
            </a:solidFill>
            <a:prstDash val="solid"/>
            <a:headEnd type="none" len="sm" w="sm"/>
            <a:tailEnd type="none" len="sm" w="sm"/>
          </a:ln>
        </p:spPr>
      </p:sp>
      <p:grpSp>
        <p:nvGrpSpPr>
          <p:cNvPr name="Group 82" id="82"/>
          <p:cNvGrpSpPr/>
          <p:nvPr/>
        </p:nvGrpSpPr>
        <p:grpSpPr>
          <a:xfrm rot="-10800000">
            <a:off x="15947652" y="9304846"/>
            <a:ext cx="498600" cy="498600"/>
            <a:chOff x="0" y="0"/>
            <a:chExt cx="664800" cy="664800"/>
          </a:xfrm>
        </p:grpSpPr>
        <p:sp>
          <p:nvSpPr>
            <p:cNvPr name="Freeform 83" id="83"/>
            <p:cNvSpPr/>
            <p:nvPr/>
          </p:nvSpPr>
          <p:spPr>
            <a:xfrm flipH="false" flipV="false" rot="0">
              <a:off x="0" y="0"/>
              <a:ext cx="664845" cy="664845"/>
            </a:xfrm>
            <a:custGeom>
              <a:avLst/>
              <a:gdLst/>
              <a:ahLst/>
              <a:cxnLst/>
              <a:rect r="r" b="b" t="t" l="l"/>
              <a:pathLst>
                <a:path h="664845" w="664845">
                  <a:moveTo>
                    <a:pt x="664845" y="332359"/>
                  </a:moveTo>
                  <a:cubicBezTo>
                    <a:pt x="664845" y="148844"/>
                    <a:pt x="516001" y="0"/>
                    <a:pt x="332359" y="0"/>
                  </a:cubicBezTo>
                  <a:cubicBezTo>
                    <a:pt x="148717" y="0"/>
                    <a:pt x="0" y="148844"/>
                    <a:pt x="0" y="332359"/>
                  </a:cubicBezTo>
                  <a:cubicBezTo>
                    <a:pt x="0" y="515874"/>
                    <a:pt x="148844" y="664845"/>
                    <a:pt x="332359" y="664845"/>
                  </a:cubicBezTo>
                  <a:cubicBezTo>
                    <a:pt x="515874" y="664845"/>
                    <a:pt x="664845" y="516001"/>
                    <a:pt x="664845" y="332359"/>
                  </a:cubicBezTo>
                  <a:close/>
                </a:path>
              </a:pathLst>
            </a:custGeom>
            <a:solidFill>
              <a:srgbClr val="04B4D8"/>
            </a:solidFill>
          </p:spPr>
        </p:sp>
      </p:grpSp>
      <p:sp>
        <p:nvSpPr>
          <p:cNvPr name="AutoShape 84" id="84"/>
          <p:cNvSpPr/>
          <p:nvPr/>
        </p:nvSpPr>
        <p:spPr>
          <a:xfrm rot="10200807">
            <a:off x="14344480" y="9685816"/>
            <a:ext cx="1625275" cy="0"/>
          </a:xfrm>
          <a:prstGeom prst="line">
            <a:avLst/>
          </a:prstGeom>
          <a:ln cap="rnd" w="9525">
            <a:solidFill>
              <a:srgbClr val="434343"/>
            </a:solidFill>
            <a:prstDash val="solid"/>
            <a:headEnd type="none" len="sm" w="sm"/>
            <a:tailEnd type="none" len="sm" w="sm"/>
          </a:ln>
        </p:spPr>
      </p:sp>
      <p:sp>
        <p:nvSpPr>
          <p:cNvPr name="AutoShape 85" id="85"/>
          <p:cNvSpPr/>
          <p:nvPr/>
        </p:nvSpPr>
        <p:spPr>
          <a:xfrm rot="4748294">
            <a:off x="15678821" y="8878680"/>
            <a:ext cx="887551" cy="0"/>
          </a:xfrm>
          <a:prstGeom prst="line">
            <a:avLst/>
          </a:prstGeom>
          <a:ln cap="rnd" w="9525">
            <a:solidFill>
              <a:srgbClr val="434343"/>
            </a:solidFill>
            <a:prstDash val="solid"/>
            <a:headEnd type="none" len="sm" w="sm"/>
            <a:tailEnd type="none" len="sm" w="sm"/>
          </a:ln>
        </p:spPr>
      </p:sp>
      <p:sp>
        <p:nvSpPr>
          <p:cNvPr name="AutoShape 86" id="86"/>
          <p:cNvSpPr/>
          <p:nvPr/>
        </p:nvSpPr>
        <p:spPr>
          <a:xfrm rot="1431553">
            <a:off x="16375706" y="9833446"/>
            <a:ext cx="1428092" cy="0"/>
          </a:xfrm>
          <a:prstGeom prst="line">
            <a:avLst/>
          </a:prstGeom>
          <a:ln cap="rnd" w="9525">
            <a:solidFill>
              <a:srgbClr val="434343"/>
            </a:solidFill>
            <a:prstDash val="solid"/>
            <a:headEnd type="none" len="sm" w="sm"/>
            <a:tailEnd type="none" len="sm" w="sm"/>
          </a:ln>
        </p:spPr>
      </p:sp>
      <p:grpSp>
        <p:nvGrpSpPr>
          <p:cNvPr name="Group 87" id="87"/>
          <p:cNvGrpSpPr/>
          <p:nvPr/>
        </p:nvGrpSpPr>
        <p:grpSpPr>
          <a:xfrm rot="-10800000">
            <a:off x="17564882" y="4617764"/>
            <a:ext cx="388800" cy="388800"/>
            <a:chOff x="0" y="0"/>
            <a:chExt cx="518400" cy="518400"/>
          </a:xfrm>
        </p:grpSpPr>
        <p:sp>
          <p:nvSpPr>
            <p:cNvPr name="Freeform 88" id="88"/>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89" id="89"/>
          <p:cNvSpPr/>
          <p:nvPr/>
        </p:nvSpPr>
        <p:spPr>
          <a:xfrm rot="8303327">
            <a:off x="16709604" y="5290652"/>
            <a:ext cx="1055080" cy="0"/>
          </a:xfrm>
          <a:prstGeom prst="line">
            <a:avLst/>
          </a:prstGeom>
          <a:ln cap="rnd" w="9525">
            <a:solidFill>
              <a:srgbClr val="434343"/>
            </a:solidFill>
            <a:prstDash val="solid"/>
            <a:headEnd type="none" len="sm" w="sm"/>
            <a:tailEnd type="none" len="sm" w="sm"/>
          </a:ln>
        </p:spPr>
      </p:sp>
      <p:sp>
        <p:nvSpPr>
          <p:cNvPr name="AutoShape 90" id="90"/>
          <p:cNvSpPr/>
          <p:nvPr/>
        </p:nvSpPr>
        <p:spPr>
          <a:xfrm rot="4076184">
            <a:off x="17231623" y="5913224"/>
            <a:ext cx="2100041" cy="0"/>
          </a:xfrm>
          <a:prstGeom prst="line">
            <a:avLst/>
          </a:prstGeom>
          <a:ln cap="rnd" w="9525">
            <a:solidFill>
              <a:srgbClr val="434343"/>
            </a:solidFill>
            <a:prstDash val="solid"/>
            <a:headEnd type="none" len="sm" w="sm"/>
            <a:tailEnd type="none" len="sm" w="sm"/>
          </a:ln>
        </p:spPr>
      </p:sp>
      <p:grpSp>
        <p:nvGrpSpPr>
          <p:cNvPr name="Group 91" id="91"/>
          <p:cNvGrpSpPr/>
          <p:nvPr/>
        </p:nvGrpSpPr>
        <p:grpSpPr>
          <a:xfrm rot="-10800000">
            <a:off x="17042732" y="6828414"/>
            <a:ext cx="388800" cy="388800"/>
            <a:chOff x="0" y="0"/>
            <a:chExt cx="518400" cy="518400"/>
          </a:xfrm>
        </p:grpSpPr>
        <p:sp>
          <p:nvSpPr>
            <p:cNvPr name="Freeform 92" id="92"/>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93" id="93"/>
          <p:cNvSpPr/>
          <p:nvPr/>
        </p:nvSpPr>
        <p:spPr>
          <a:xfrm rot="4007291">
            <a:off x="16395007" y="6424414"/>
            <a:ext cx="1024151" cy="0"/>
          </a:xfrm>
          <a:prstGeom prst="line">
            <a:avLst/>
          </a:prstGeom>
          <a:ln cap="rnd" w="9525">
            <a:solidFill>
              <a:srgbClr val="434343"/>
            </a:solidFill>
            <a:prstDash val="solid"/>
            <a:headEnd type="none" len="sm" w="sm"/>
            <a:tailEnd type="none" len="sm" w="sm"/>
          </a:ln>
        </p:spPr>
      </p:sp>
      <p:sp>
        <p:nvSpPr>
          <p:cNvPr name="AutoShape 94" id="94"/>
          <p:cNvSpPr/>
          <p:nvPr/>
        </p:nvSpPr>
        <p:spPr>
          <a:xfrm rot="7916481">
            <a:off x="15888751" y="7694874"/>
            <a:ext cx="1463037" cy="0"/>
          </a:xfrm>
          <a:prstGeom prst="line">
            <a:avLst/>
          </a:prstGeom>
          <a:ln cap="rnd" w="9525">
            <a:solidFill>
              <a:srgbClr val="434343"/>
            </a:solidFill>
            <a:prstDash val="solid"/>
            <a:headEnd type="none" len="sm" w="sm"/>
            <a:tailEnd type="none" len="sm" w="sm"/>
          </a:ln>
        </p:spPr>
      </p:sp>
      <p:sp>
        <p:nvSpPr>
          <p:cNvPr name="AutoShape 95" id="95"/>
          <p:cNvSpPr/>
          <p:nvPr/>
        </p:nvSpPr>
        <p:spPr>
          <a:xfrm rot="472166">
            <a:off x="17416606" y="7091814"/>
            <a:ext cx="1147052" cy="0"/>
          </a:xfrm>
          <a:prstGeom prst="line">
            <a:avLst/>
          </a:prstGeom>
          <a:ln cap="rnd" w="9525">
            <a:solidFill>
              <a:srgbClr val="434343"/>
            </a:solidFill>
            <a:prstDash val="solid"/>
            <a:headEnd type="none" len="sm" w="sm"/>
            <a:tailEnd type="none" len="sm" w="sm"/>
          </a:ln>
        </p:spPr>
      </p:sp>
      <p:sp>
        <p:nvSpPr>
          <p:cNvPr name="TextBox 96" id="96"/>
          <p:cNvSpPr txBox="true"/>
          <p:nvPr/>
        </p:nvSpPr>
        <p:spPr>
          <a:xfrm rot="0">
            <a:off x="7583325" y="2349536"/>
            <a:ext cx="3121350" cy="2141625"/>
          </a:xfrm>
          <a:prstGeom prst="rect">
            <a:avLst/>
          </a:prstGeom>
        </p:spPr>
        <p:txBody>
          <a:bodyPr anchor="t" rtlCol="false" tIns="0" lIns="0" bIns="0" rIns="0">
            <a:spAutoFit/>
          </a:bodyPr>
          <a:lstStyle/>
          <a:p>
            <a:pPr algn="ctr">
              <a:lnSpc>
                <a:spcPts val="19200"/>
              </a:lnSpc>
            </a:pPr>
            <a:r>
              <a:rPr lang="en-US" sz="16000">
                <a:solidFill>
                  <a:srgbClr val="1A1A1A"/>
                </a:solidFill>
                <a:latin typeface="Arimo Bold"/>
              </a:rPr>
              <a:t>01</a:t>
            </a:r>
          </a:p>
        </p:txBody>
      </p:sp>
      <p:sp>
        <p:nvSpPr>
          <p:cNvPr name="Freeform 97" id="97"/>
          <p:cNvSpPr/>
          <p:nvPr/>
        </p:nvSpPr>
        <p:spPr>
          <a:xfrm flipH="false" flipV="false" rot="0">
            <a:off x="15117884" y="1310472"/>
            <a:ext cx="665108" cy="1038196"/>
          </a:xfrm>
          <a:custGeom>
            <a:avLst/>
            <a:gdLst/>
            <a:ahLst/>
            <a:cxnLst/>
            <a:rect r="r" b="b" t="t" l="l"/>
            <a:pathLst>
              <a:path h="1038196" w="665108">
                <a:moveTo>
                  <a:pt x="0" y="0"/>
                </a:moveTo>
                <a:lnTo>
                  <a:pt x="665109" y="0"/>
                </a:lnTo>
                <a:lnTo>
                  <a:pt x="665109" y="1038196"/>
                </a:lnTo>
                <a:lnTo>
                  <a:pt x="0" y="10381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8" id="98"/>
          <p:cNvSpPr/>
          <p:nvPr/>
        </p:nvSpPr>
        <p:spPr>
          <a:xfrm flipH="false" flipV="false" rot="0">
            <a:off x="1940450" y="75945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9" id="99"/>
          <p:cNvSpPr txBox="true"/>
          <p:nvPr/>
        </p:nvSpPr>
        <p:spPr>
          <a:xfrm rot="0">
            <a:off x="4107183" y="5535172"/>
            <a:ext cx="10073635" cy="849633"/>
          </a:xfrm>
          <a:prstGeom prst="rect">
            <a:avLst/>
          </a:prstGeom>
        </p:spPr>
        <p:txBody>
          <a:bodyPr anchor="t" rtlCol="false" tIns="0" lIns="0" bIns="0" rIns="0">
            <a:spAutoFit/>
          </a:bodyPr>
          <a:lstStyle/>
          <a:p>
            <a:pPr algn="ctr">
              <a:lnSpc>
                <a:spcPts val="6784"/>
              </a:lnSpc>
            </a:pPr>
            <a:r>
              <a:rPr lang="en-US" sz="4916">
                <a:solidFill>
                  <a:srgbClr val="1A1A1A"/>
                </a:solidFill>
                <a:latin typeface="Arimo Bold"/>
              </a:rPr>
              <a:t>Dataset Overview &amp; Methodology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06076" y="4520766"/>
            <a:ext cx="315000" cy="315000"/>
            <a:chOff x="0" y="0"/>
            <a:chExt cx="420000" cy="420000"/>
          </a:xfrm>
        </p:grpSpPr>
        <p:sp>
          <p:nvSpPr>
            <p:cNvPr name="Freeform 52" id="52"/>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53" id="53"/>
          <p:cNvGrpSpPr/>
          <p:nvPr/>
        </p:nvGrpSpPr>
        <p:grpSpPr>
          <a:xfrm rot="-10800000">
            <a:off x="176878" y="7874880"/>
            <a:ext cx="173400" cy="173400"/>
            <a:chOff x="0" y="0"/>
            <a:chExt cx="231200" cy="231200"/>
          </a:xfrm>
        </p:grpSpPr>
        <p:sp>
          <p:nvSpPr>
            <p:cNvPr name="Freeform 54" id="54"/>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5" id="55"/>
          <p:cNvGrpSpPr/>
          <p:nvPr/>
        </p:nvGrpSpPr>
        <p:grpSpPr>
          <a:xfrm rot="-10800000">
            <a:off x="691100" y="6872200"/>
            <a:ext cx="313800" cy="315000"/>
            <a:chOff x="0" y="0"/>
            <a:chExt cx="418400" cy="420000"/>
          </a:xfrm>
        </p:grpSpPr>
        <p:sp>
          <p:nvSpPr>
            <p:cNvPr name="Freeform 56" id="56"/>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7" id="57"/>
          <p:cNvSpPr/>
          <p:nvPr/>
        </p:nvSpPr>
        <p:spPr>
          <a:xfrm rot="6381687">
            <a:off x="-515301" y="5854000"/>
            <a:ext cx="2142201" cy="0"/>
          </a:xfrm>
          <a:prstGeom prst="line">
            <a:avLst/>
          </a:prstGeom>
          <a:ln cap="rnd" w="9525">
            <a:solidFill>
              <a:srgbClr val="434343"/>
            </a:solidFill>
            <a:prstDash val="solid"/>
            <a:headEnd type="none" len="sm" w="sm"/>
            <a:tailEnd type="none" len="sm" w="sm"/>
          </a:ln>
        </p:spPr>
      </p:sp>
      <p:sp>
        <p:nvSpPr>
          <p:cNvPr name="AutoShape 58" id="58"/>
          <p:cNvSpPr/>
          <p:nvPr/>
        </p:nvSpPr>
        <p:spPr>
          <a:xfrm rot="5378584">
            <a:off x="-1265477" y="6355380"/>
            <a:ext cx="3058109" cy="0"/>
          </a:xfrm>
          <a:prstGeom prst="line">
            <a:avLst/>
          </a:prstGeom>
          <a:ln cap="rnd" w="9525">
            <a:solidFill>
              <a:srgbClr val="434343"/>
            </a:solidFill>
            <a:prstDash val="solid"/>
            <a:headEnd type="none" len="sm" w="sm"/>
            <a:tailEnd type="none" len="sm" w="sm"/>
          </a:ln>
        </p:spPr>
      </p:sp>
      <p:sp>
        <p:nvSpPr>
          <p:cNvPr name="AutoShape 59" id="59"/>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60" id="60"/>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61" id="61"/>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62" id="62"/>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63" id="63"/>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4" id="64"/>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5" id="65"/>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6" id="66"/>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7" id="67"/>
          <p:cNvGrpSpPr/>
          <p:nvPr/>
        </p:nvGrpSpPr>
        <p:grpSpPr>
          <a:xfrm rot="-10800000">
            <a:off x="1899676" y="9691016"/>
            <a:ext cx="315000" cy="315000"/>
            <a:chOff x="0" y="0"/>
            <a:chExt cx="420000" cy="420000"/>
          </a:xfrm>
        </p:grpSpPr>
        <p:sp>
          <p:nvSpPr>
            <p:cNvPr name="Freeform 68" id="6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9" id="69"/>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70" id="70"/>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71" id="71"/>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995924" y="8425716"/>
            <a:ext cx="315000" cy="315000"/>
            <a:chOff x="0" y="0"/>
            <a:chExt cx="420000" cy="420000"/>
          </a:xfrm>
        </p:grpSpPr>
        <p:sp>
          <p:nvSpPr>
            <p:cNvPr name="Freeform 73" id="73"/>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4" id="74"/>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5" id="75"/>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6" id="76"/>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7" id="77"/>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484776" y="9251878"/>
            <a:ext cx="229200" cy="229200"/>
            <a:chOff x="0" y="0"/>
            <a:chExt cx="305600" cy="305600"/>
          </a:xfrm>
        </p:grpSpPr>
        <p:sp>
          <p:nvSpPr>
            <p:cNvPr name="Freeform 79" id="79"/>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80" id="80"/>
          <p:cNvGrpSpPr/>
          <p:nvPr/>
        </p:nvGrpSpPr>
        <p:grpSpPr>
          <a:xfrm rot="-10800000">
            <a:off x="595428" y="8908838"/>
            <a:ext cx="173400" cy="173400"/>
            <a:chOff x="0" y="0"/>
            <a:chExt cx="231200" cy="231200"/>
          </a:xfrm>
        </p:grpSpPr>
        <p:sp>
          <p:nvSpPr>
            <p:cNvPr name="Freeform 81" id="81"/>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82" id="82"/>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3" id="83"/>
          <p:cNvSpPr txBox="true"/>
          <p:nvPr/>
        </p:nvSpPr>
        <p:spPr>
          <a:xfrm rot="0">
            <a:off x="1205756" y="888963"/>
            <a:ext cx="15225150" cy="628650"/>
          </a:xfrm>
          <a:prstGeom prst="rect">
            <a:avLst/>
          </a:prstGeom>
        </p:spPr>
        <p:txBody>
          <a:bodyPr anchor="t" rtlCol="false" tIns="0" lIns="0" bIns="0" rIns="0">
            <a:spAutoFit/>
          </a:bodyPr>
          <a:lstStyle/>
          <a:p>
            <a:pPr algn="l">
              <a:lnSpc>
                <a:spcPts val="4800"/>
              </a:lnSpc>
            </a:pPr>
            <a:r>
              <a:rPr lang="en-US" sz="4000">
                <a:solidFill>
                  <a:srgbClr val="1A1A1A"/>
                </a:solidFill>
                <a:latin typeface="Arimo Bold"/>
              </a:rPr>
              <a:t>Dataset Overview: USPTO + Advice Network</a:t>
            </a:r>
          </a:p>
        </p:txBody>
      </p:sp>
      <p:sp>
        <p:nvSpPr>
          <p:cNvPr name="Freeform 84" id="84"/>
          <p:cNvSpPr/>
          <p:nvPr/>
        </p:nvSpPr>
        <p:spPr>
          <a:xfrm flipH="false" flipV="false" rot="0">
            <a:off x="2089065" y="2079305"/>
            <a:ext cx="2440142" cy="1220071"/>
          </a:xfrm>
          <a:custGeom>
            <a:avLst/>
            <a:gdLst/>
            <a:ahLst/>
            <a:cxnLst/>
            <a:rect r="r" b="b" t="t" l="l"/>
            <a:pathLst>
              <a:path h="1220071" w="2440142">
                <a:moveTo>
                  <a:pt x="0" y="0"/>
                </a:moveTo>
                <a:lnTo>
                  <a:pt x="2440142" y="0"/>
                </a:lnTo>
                <a:lnTo>
                  <a:pt x="2440142" y="1220071"/>
                </a:lnTo>
                <a:lnTo>
                  <a:pt x="0" y="1220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5" id="85"/>
          <p:cNvSpPr/>
          <p:nvPr/>
        </p:nvSpPr>
        <p:spPr>
          <a:xfrm flipH="false" flipV="false" rot="0">
            <a:off x="2124953" y="5366829"/>
            <a:ext cx="2404253" cy="2404253"/>
          </a:xfrm>
          <a:custGeom>
            <a:avLst/>
            <a:gdLst/>
            <a:ahLst/>
            <a:cxnLst/>
            <a:rect r="r" b="b" t="t" l="l"/>
            <a:pathLst>
              <a:path h="2404253" w="2404253">
                <a:moveTo>
                  <a:pt x="0" y="0"/>
                </a:moveTo>
                <a:lnTo>
                  <a:pt x="2404254" y="0"/>
                </a:lnTo>
                <a:lnTo>
                  <a:pt x="2404254" y="2404253"/>
                </a:lnTo>
                <a:lnTo>
                  <a:pt x="0" y="2404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6" id="86"/>
          <p:cNvSpPr txBox="true"/>
          <p:nvPr/>
        </p:nvSpPr>
        <p:spPr>
          <a:xfrm rot="0">
            <a:off x="2499808" y="4091385"/>
            <a:ext cx="1618655" cy="658494"/>
          </a:xfrm>
          <a:prstGeom prst="rect">
            <a:avLst/>
          </a:prstGeom>
        </p:spPr>
        <p:txBody>
          <a:bodyPr anchor="t" rtlCol="false" tIns="0" lIns="0" bIns="0" rIns="0">
            <a:spAutoFit/>
          </a:bodyPr>
          <a:lstStyle/>
          <a:p>
            <a:pPr algn="ctr">
              <a:lnSpc>
                <a:spcPts val="5180"/>
              </a:lnSpc>
            </a:pPr>
            <a:r>
              <a:rPr lang="en-US" sz="3700">
                <a:solidFill>
                  <a:srgbClr val="000000"/>
                </a:solidFill>
                <a:latin typeface="Arimo Bold"/>
              </a:rPr>
              <a:t>USPTO</a:t>
            </a:r>
          </a:p>
        </p:txBody>
      </p:sp>
      <p:sp>
        <p:nvSpPr>
          <p:cNvPr name="TextBox 87" id="87"/>
          <p:cNvSpPr txBox="true"/>
          <p:nvPr/>
        </p:nvSpPr>
        <p:spPr>
          <a:xfrm rot="0">
            <a:off x="1564538" y="8066357"/>
            <a:ext cx="3525083" cy="658494"/>
          </a:xfrm>
          <a:prstGeom prst="rect">
            <a:avLst/>
          </a:prstGeom>
        </p:spPr>
        <p:txBody>
          <a:bodyPr anchor="t" rtlCol="false" tIns="0" lIns="0" bIns="0" rIns="0">
            <a:spAutoFit/>
          </a:bodyPr>
          <a:lstStyle/>
          <a:p>
            <a:pPr algn="ctr">
              <a:lnSpc>
                <a:spcPts val="5180"/>
              </a:lnSpc>
            </a:pPr>
            <a:r>
              <a:rPr lang="en-US" sz="3700">
                <a:solidFill>
                  <a:srgbClr val="000000"/>
                </a:solidFill>
                <a:latin typeface="Arimo Bold"/>
              </a:rPr>
              <a:t>Advice Network</a:t>
            </a:r>
          </a:p>
        </p:txBody>
      </p:sp>
      <p:sp>
        <p:nvSpPr>
          <p:cNvPr name="TextBox 88" id="88"/>
          <p:cNvSpPr txBox="true"/>
          <p:nvPr/>
        </p:nvSpPr>
        <p:spPr>
          <a:xfrm rot="0">
            <a:off x="5757932" y="1698588"/>
            <a:ext cx="8964096" cy="869950"/>
          </a:xfrm>
          <a:prstGeom prst="rect">
            <a:avLst/>
          </a:prstGeom>
        </p:spPr>
        <p:txBody>
          <a:bodyPr anchor="t" rtlCol="false" tIns="0" lIns="0" bIns="0" rIns="0">
            <a:spAutoFit/>
          </a:bodyPr>
          <a:lstStyle/>
          <a:p>
            <a:pPr>
              <a:lnSpc>
                <a:spcPts val="3499"/>
              </a:lnSpc>
            </a:pPr>
            <a:r>
              <a:rPr lang="en-US" sz="2499">
                <a:solidFill>
                  <a:srgbClr val="000000"/>
                </a:solidFill>
                <a:latin typeface="Arimo"/>
              </a:rPr>
              <a:t>1537478 rows  x  16 columns </a:t>
            </a:r>
          </a:p>
          <a:p>
            <a:pPr>
              <a:lnSpc>
                <a:spcPts val="3499"/>
              </a:lnSpc>
            </a:pPr>
            <a:r>
              <a:rPr lang="en-US" sz="2499">
                <a:solidFill>
                  <a:srgbClr val="000000"/>
                </a:solidFill>
                <a:latin typeface="Arimo"/>
              </a:rPr>
              <a:t>dropped rows where columns used for inference has null values</a:t>
            </a:r>
          </a:p>
        </p:txBody>
      </p:sp>
      <p:sp>
        <p:nvSpPr>
          <p:cNvPr name="TextBox 89" id="89"/>
          <p:cNvSpPr txBox="true"/>
          <p:nvPr/>
        </p:nvSpPr>
        <p:spPr>
          <a:xfrm rot="0">
            <a:off x="5851086" y="5479656"/>
            <a:ext cx="8830315" cy="431800"/>
          </a:xfrm>
          <a:prstGeom prst="rect">
            <a:avLst/>
          </a:prstGeom>
        </p:spPr>
        <p:txBody>
          <a:bodyPr anchor="t" rtlCol="false" tIns="0" lIns="0" bIns="0" rIns="0">
            <a:spAutoFit/>
          </a:bodyPr>
          <a:lstStyle/>
          <a:p>
            <a:pPr algn="ctr">
              <a:lnSpc>
                <a:spcPts val="3499"/>
              </a:lnSpc>
            </a:pPr>
            <a:r>
              <a:rPr lang="en-US" sz="2499">
                <a:solidFill>
                  <a:srgbClr val="000000"/>
                </a:solidFill>
                <a:latin typeface="Arimo"/>
              </a:rPr>
              <a:t>32906 rows x 4 columns (dropped 843 rows where ego = alter)</a:t>
            </a:r>
          </a:p>
        </p:txBody>
      </p:sp>
      <p:sp>
        <p:nvSpPr>
          <p:cNvPr name="TextBox 90" id="90"/>
          <p:cNvSpPr txBox="true"/>
          <p:nvPr/>
        </p:nvSpPr>
        <p:spPr>
          <a:xfrm rot="0">
            <a:off x="5757932" y="2651366"/>
            <a:ext cx="13478050" cy="2184400"/>
          </a:xfrm>
          <a:prstGeom prst="rect">
            <a:avLst/>
          </a:prstGeom>
        </p:spPr>
        <p:txBody>
          <a:bodyPr anchor="t" rtlCol="false" tIns="0" lIns="0" bIns="0" rIns="0">
            <a:spAutoFit/>
          </a:bodyPr>
          <a:lstStyle/>
          <a:p>
            <a:pPr>
              <a:lnSpc>
                <a:spcPts val="3499"/>
              </a:lnSpc>
            </a:pPr>
            <a:r>
              <a:rPr lang="en-US" sz="2499">
                <a:solidFill>
                  <a:srgbClr val="000000"/>
                </a:solidFill>
                <a:latin typeface="Arimo"/>
              </a:rPr>
              <a:t>gender = babyname(examiner_first_name) </a:t>
            </a:r>
          </a:p>
          <a:p>
            <a:pPr>
              <a:lnSpc>
                <a:spcPts val="3499"/>
              </a:lnSpc>
            </a:pPr>
            <a:r>
              <a:rPr lang="en-US" sz="2499">
                <a:solidFill>
                  <a:srgbClr val="000000"/>
                </a:solidFill>
                <a:latin typeface="Arimo"/>
              </a:rPr>
              <a:t>ethnicity =rethnicity (examiner_family_name)</a:t>
            </a:r>
          </a:p>
          <a:p>
            <a:pPr>
              <a:lnSpc>
                <a:spcPts val="3499"/>
              </a:lnSpc>
            </a:pPr>
            <a:r>
              <a:rPr lang="en-US" sz="2499">
                <a:solidFill>
                  <a:srgbClr val="000000"/>
                </a:solidFill>
                <a:latin typeface="Arimo"/>
              </a:rPr>
              <a:t>tenure days = max(appl_status_date) - min(filing_date)</a:t>
            </a:r>
          </a:p>
          <a:p>
            <a:pPr>
              <a:lnSpc>
                <a:spcPts val="3499"/>
              </a:lnSpc>
            </a:pPr>
            <a:r>
              <a:rPr lang="en-US" sz="2499">
                <a:solidFill>
                  <a:srgbClr val="000000"/>
                </a:solidFill>
                <a:latin typeface="Arimo"/>
              </a:rPr>
              <a:t>patent processing time = patent_issue_date/abandon_date - filing_date </a:t>
            </a:r>
          </a:p>
          <a:p>
            <a:pPr>
              <a:lnSpc>
                <a:spcPts val="3499"/>
              </a:lnSpc>
            </a:pPr>
          </a:p>
        </p:txBody>
      </p:sp>
      <p:sp>
        <p:nvSpPr>
          <p:cNvPr name="TextBox 91" id="91"/>
          <p:cNvSpPr txBox="true"/>
          <p:nvPr/>
        </p:nvSpPr>
        <p:spPr>
          <a:xfrm rot="0">
            <a:off x="5841918" y="6035281"/>
            <a:ext cx="10876851" cy="3498850"/>
          </a:xfrm>
          <a:prstGeom prst="rect">
            <a:avLst/>
          </a:prstGeom>
        </p:spPr>
        <p:txBody>
          <a:bodyPr anchor="t" rtlCol="false" tIns="0" lIns="0" bIns="0" rIns="0">
            <a:spAutoFit/>
          </a:bodyPr>
          <a:lstStyle/>
          <a:p>
            <a:pPr>
              <a:lnSpc>
                <a:spcPts val="3499"/>
              </a:lnSpc>
            </a:pPr>
            <a:r>
              <a:rPr lang="en-US" sz="2499">
                <a:solidFill>
                  <a:srgbClr val="000000"/>
                </a:solidFill>
                <a:latin typeface="Arimo"/>
              </a:rPr>
              <a:t>application_number : corresponds to column of same in USPTO </a:t>
            </a:r>
          </a:p>
          <a:p>
            <a:pPr>
              <a:lnSpc>
                <a:spcPts val="3499"/>
              </a:lnSpc>
            </a:pPr>
            <a:r>
              <a:rPr lang="en-US" sz="2499">
                <a:solidFill>
                  <a:srgbClr val="000000"/>
                </a:solidFill>
                <a:latin typeface="Arimo"/>
              </a:rPr>
              <a:t>ego_examiner_id: can be used as a key to join on examiner_id from USPTO </a:t>
            </a:r>
          </a:p>
          <a:p>
            <a:pPr>
              <a:lnSpc>
                <a:spcPts val="3499"/>
              </a:lnSpc>
            </a:pPr>
            <a:r>
              <a:rPr lang="en-US" sz="2499">
                <a:solidFill>
                  <a:srgbClr val="000000"/>
                </a:solidFill>
                <a:latin typeface="Arimo"/>
              </a:rPr>
              <a:t>alter_examiner_id: can be used as a key to join on examiner_id from USPTO</a:t>
            </a:r>
          </a:p>
          <a:p>
            <a:pPr>
              <a:lnSpc>
                <a:spcPts val="3499"/>
              </a:lnSpc>
            </a:pPr>
          </a:p>
          <a:p>
            <a:pPr>
              <a:lnSpc>
                <a:spcPts val="3499"/>
              </a:lnSpc>
            </a:pPr>
            <a:r>
              <a:rPr lang="en-US" sz="2499">
                <a:solidFill>
                  <a:srgbClr val="000000"/>
                </a:solidFill>
                <a:latin typeface="Arimo"/>
              </a:rPr>
              <a:t>We extract a unqiue examiner attributes table (gender, race, tenure days) from USPTO dataset and join it to the network dataset on both the ego and alter examiner id for network visualization</a:t>
            </a:r>
          </a:p>
          <a:p>
            <a:pPr>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06076" y="4520766"/>
            <a:ext cx="315000" cy="315000"/>
            <a:chOff x="0" y="0"/>
            <a:chExt cx="420000" cy="420000"/>
          </a:xfrm>
        </p:grpSpPr>
        <p:sp>
          <p:nvSpPr>
            <p:cNvPr name="Freeform 52" id="52"/>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53" id="53"/>
          <p:cNvGrpSpPr/>
          <p:nvPr/>
        </p:nvGrpSpPr>
        <p:grpSpPr>
          <a:xfrm rot="-10800000">
            <a:off x="176878" y="7874880"/>
            <a:ext cx="173400" cy="173400"/>
            <a:chOff x="0" y="0"/>
            <a:chExt cx="231200" cy="231200"/>
          </a:xfrm>
        </p:grpSpPr>
        <p:sp>
          <p:nvSpPr>
            <p:cNvPr name="Freeform 54" id="54"/>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5" id="55"/>
          <p:cNvGrpSpPr/>
          <p:nvPr/>
        </p:nvGrpSpPr>
        <p:grpSpPr>
          <a:xfrm rot="-10800000">
            <a:off x="691100" y="6872200"/>
            <a:ext cx="313800" cy="315000"/>
            <a:chOff x="0" y="0"/>
            <a:chExt cx="418400" cy="420000"/>
          </a:xfrm>
        </p:grpSpPr>
        <p:sp>
          <p:nvSpPr>
            <p:cNvPr name="Freeform 56" id="56"/>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7" id="57"/>
          <p:cNvSpPr/>
          <p:nvPr/>
        </p:nvSpPr>
        <p:spPr>
          <a:xfrm rot="6381687">
            <a:off x="-515301" y="5854000"/>
            <a:ext cx="2142201" cy="0"/>
          </a:xfrm>
          <a:prstGeom prst="line">
            <a:avLst/>
          </a:prstGeom>
          <a:ln cap="rnd" w="9525">
            <a:solidFill>
              <a:srgbClr val="434343"/>
            </a:solidFill>
            <a:prstDash val="solid"/>
            <a:headEnd type="none" len="sm" w="sm"/>
            <a:tailEnd type="none" len="sm" w="sm"/>
          </a:ln>
        </p:spPr>
      </p:sp>
      <p:sp>
        <p:nvSpPr>
          <p:cNvPr name="AutoShape 58" id="58"/>
          <p:cNvSpPr/>
          <p:nvPr/>
        </p:nvSpPr>
        <p:spPr>
          <a:xfrm rot="5378584">
            <a:off x="-1265477" y="6355380"/>
            <a:ext cx="3058109" cy="0"/>
          </a:xfrm>
          <a:prstGeom prst="line">
            <a:avLst/>
          </a:prstGeom>
          <a:ln cap="rnd" w="9525">
            <a:solidFill>
              <a:srgbClr val="434343"/>
            </a:solidFill>
            <a:prstDash val="solid"/>
            <a:headEnd type="none" len="sm" w="sm"/>
            <a:tailEnd type="none" len="sm" w="sm"/>
          </a:ln>
        </p:spPr>
      </p:sp>
      <p:sp>
        <p:nvSpPr>
          <p:cNvPr name="AutoShape 59" id="59"/>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60" id="60"/>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61" id="61"/>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62" id="62"/>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63" id="63"/>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4" id="64"/>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5" id="65"/>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6" id="66"/>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7" id="67"/>
          <p:cNvGrpSpPr/>
          <p:nvPr/>
        </p:nvGrpSpPr>
        <p:grpSpPr>
          <a:xfrm rot="-10800000">
            <a:off x="1899676" y="9691016"/>
            <a:ext cx="315000" cy="315000"/>
            <a:chOff x="0" y="0"/>
            <a:chExt cx="420000" cy="420000"/>
          </a:xfrm>
        </p:grpSpPr>
        <p:sp>
          <p:nvSpPr>
            <p:cNvPr name="Freeform 68" id="6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9" id="69"/>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70" id="70"/>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71" id="71"/>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995924" y="8425716"/>
            <a:ext cx="315000" cy="315000"/>
            <a:chOff x="0" y="0"/>
            <a:chExt cx="420000" cy="420000"/>
          </a:xfrm>
        </p:grpSpPr>
        <p:sp>
          <p:nvSpPr>
            <p:cNvPr name="Freeform 73" id="73"/>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4" id="74"/>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5" id="75"/>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6" id="76"/>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7" id="77"/>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484776" y="9251878"/>
            <a:ext cx="229200" cy="229200"/>
            <a:chOff x="0" y="0"/>
            <a:chExt cx="305600" cy="305600"/>
          </a:xfrm>
        </p:grpSpPr>
        <p:sp>
          <p:nvSpPr>
            <p:cNvPr name="Freeform 79" id="79"/>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80" id="80"/>
          <p:cNvGrpSpPr/>
          <p:nvPr/>
        </p:nvGrpSpPr>
        <p:grpSpPr>
          <a:xfrm rot="-10800000">
            <a:off x="595428" y="8908838"/>
            <a:ext cx="173400" cy="173400"/>
            <a:chOff x="0" y="0"/>
            <a:chExt cx="231200" cy="231200"/>
          </a:xfrm>
        </p:grpSpPr>
        <p:sp>
          <p:nvSpPr>
            <p:cNvPr name="Freeform 81" id="81"/>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82" id="82"/>
          <p:cNvSpPr/>
          <p:nvPr/>
        </p:nvSpPr>
        <p:spPr>
          <a:xfrm flipH="false" flipV="false" rot="0">
            <a:off x="1341901" y="2524374"/>
            <a:ext cx="4236262" cy="2118131"/>
          </a:xfrm>
          <a:custGeom>
            <a:avLst/>
            <a:gdLst/>
            <a:ahLst/>
            <a:cxnLst/>
            <a:rect r="r" b="b" t="t" l="l"/>
            <a:pathLst>
              <a:path h="2118131" w="4236262">
                <a:moveTo>
                  <a:pt x="0" y="0"/>
                </a:moveTo>
                <a:lnTo>
                  <a:pt x="4236262" y="0"/>
                </a:lnTo>
                <a:lnTo>
                  <a:pt x="4236262" y="2118131"/>
                </a:lnTo>
                <a:lnTo>
                  <a:pt x="0" y="2118131"/>
                </a:lnTo>
                <a:lnTo>
                  <a:pt x="0" y="0"/>
                </a:lnTo>
                <a:close/>
              </a:path>
            </a:pathLst>
          </a:custGeom>
          <a:blipFill>
            <a:blip r:embed="rId3"/>
            <a:stretch>
              <a:fillRect l="0" t="0" r="0" b="0"/>
            </a:stretch>
          </a:blipFill>
        </p:spPr>
      </p:sp>
      <p:sp>
        <p:nvSpPr>
          <p:cNvPr name="Freeform 83" id="83"/>
          <p:cNvSpPr/>
          <p:nvPr/>
        </p:nvSpPr>
        <p:spPr>
          <a:xfrm flipH="false" flipV="false" rot="0">
            <a:off x="1560829" y="5556905"/>
            <a:ext cx="3365982" cy="3365982"/>
          </a:xfrm>
          <a:custGeom>
            <a:avLst/>
            <a:gdLst/>
            <a:ahLst/>
            <a:cxnLst/>
            <a:rect r="r" b="b" t="t" l="l"/>
            <a:pathLst>
              <a:path h="3365982" w="3365982">
                <a:moveTo>
                  <a:pt x="0" y="0"/>
                </a:moveTo>
                <a:lnTo>
                  <a:pt x="3365982" y="0"/>
                </a:lnTo>
                <a:lnTo>
                  <a:pt x="3365982" y="3365982"/>
                </a:lnTo>
                <a:lnTo>
                  <a:pt x="0" y="3365982"/>
                </a:lnTo>
                <a:lnTo>
                  <a:pt x="0" y="0"/>
                </a:lnTo>
                <a:close/>
              </a:path>
            </a:pathLst>
          </a:custGeom>
          <a:blipFill>
            <a:blip r:embed="rId4"/>
            <a:stretch>
              <a:fillRect l="0" t="0" r="0" b="0"/>
            </a:stretch>
          </a:blipFill>
        </p:spPr>
      </p:sp>
      <p:sp>
        <p:nvSpPr>
          <p:cNvPr name="TextBox 84" id="84"/>
          <p:cNvSpPr txBox="true"/>
          <p:nvPr/>
        </p:nvSpPr>
        <p:spPr>
          <a:xfrm rot="0">
            <a:off x="1205756" y="888963"/>
            <a:ext cx="15225150" cy="628650"/>
          </a:xfrm>
          <a:prstGeom prst="rect">
            <a:avLst/>
          </a:prstGeom>
        </p:spPr>
        <p:txBody>
          <a:bodyPr anchor="t" rtlCol="false" tIns="0" lIns="0" bIns="0" rIns="0">
            <a:spAutoFit/>
          </a:bodyPr>
          <a:lstStyle/>
          <a:p>
            <a:pPr algn="l">
              <a:lnSpc>
                <a:spcPts val="4800"/>
              </a:lnSpc>
            </a:pPr>
            <a:r>
              <a:rPr lang="en-US" sz="4000">
                <a:solidFill>
                  <a:srgbClr val="1A1A1A"/>
                </a:solidFill>
                <a:latin typeface="Arimo Bold"/>
              </a:rPr>
              <a:t>Methodology: Sampling, Regression and Machine Learning</a:t>
            </a:r>
          </a:p>
        </p:txBody>
      </p:sp>
      <p:sp>
        <p:nvSpPr>
          <p:cNvPr name="TextBox 85" id="85"/>
          <p:cNvSpPr txBox="true"/>
          <p:nvPr/>
        </p:nvSpPr>
        <p:spPr>
          <a:xfrm rot="0">
            <a:off x="1004900" y="4584086"/>
            <a:ext cx="5295556" cy="658494"/>
          </a:xfrm>
          <a:prstGeom prst="rect">
            <a:avLst/>
          </a:prstGeom>
        </p:spPr>
        <p:txBody>
          <a:bodyPr anchor="t" rtlCol="false" tIns="0" lIns="0" bIns="0" rIns="0">
            <a:spAutoFit/>
          </a:bodyPr>
          <a:lstStyle/>
          <a:p>
            <a:pPr algn="ctr">
              <a:lnSpc>
                <a:spcPts val="5180"/>
              </a:lnSpc>
            </a:pPr>
            <a:r>
              <a:rPr lang="en-US" sz="3700">
                <a:solidFill>
                  <a:srgbClr val="000000"/>
                </a:solidFill>
                <a:latin typeface="Arimo Bold"/>
              </a:rPr>
              <a:t>Linear Regression</a:t>
            </a:r>
          </a:p>
        </p:txBody>
      </p:sp>
      <p:sp>
        <p:nvSpPr>
          <p:cNvPr name="TextBox 86" id="86"/>
          <p:cNvSpPr txBox="true"/>
          <p:nvPr/>
        </p:nvSpPr>
        <p:spPr>
          <a:xfrm rot="0">
            <a:off x="672875" y="8707984"/>
            <a:ext cx="5286031" cy="658494"/>
          </a:xfrm>
          <a:prstGeom prst="rect">
            <a:avLst/>
          </a:prstGeom>
        </p:spPr>
        <p:txBody>
          <a:bodyPr anchor="t" rtlCol="false" tIns="0" lIns="0" bIns="0" rIns="0">
            <a:spAutoFit/>
          </a:bodyPr>
          <a:lstStyle/>
          <a:p>
            <a:pPr algn="ctr">
              <a:lnSpc>
                <a:spcPts val="5180"/>
              </a:lnSpc>
            </a:pPr>
            <a:r>
              <a:rPr lang="en-US" sz="3700">
                <a:solidFill>
                  <a:srgbClr val="000000"/>
                </a:solidFill>
                <a:latin typeface="Arimo Bold"/>
              </a:rPr>
              <a:t>Random Forest</a:t>
            </a:r>
          </a:p>
        </p:txBody>
      </p:sp>
      <p:sp>
        <p:nvSpPr>
          <p:cNvPr name="TextBox 87" id="87"/>
          <p:cNvSpPr txBox="true"/>
          <p:nvPr/>
        </p:nvSpPr>
        <p:spPr>
          <a:xfrm rot="0">
            <a:off x="5922442" y="6623705"/>
            <a:ext cx="8603574" cy="1714500"/>
          </a:xfrm>
          <a:prstGeom prst="rect">
            <a:avLst/>
          </a:prstGeom>
        </p:spPr>
        <p:txBody>
          <a:bodyPr anchor="t" rtlCol="false" tIns="0" lIns="0" bIns="0" rIns="0">
            <a:spAutoFit/>
          </a:bodyPr>
          <a:lstStyle/>
          <a:p>
            <a:pPr marL="539749" indent="-269875" lvl="1">
              <a:lnSpc>
                <a:spcPts val="3449"/>
              </a:lnSpc>
              <a:buFont typeface="Arial"/>
              <a:buChar char="•"/>
            </a:pPr>
            <a:r>
              <a:rPr lang="en-US" sz="2499">
                <a:solidFill>
                  <a:srgbClr val="000000"/>
                </a:solidFill>
                <a:latin typeface="Arimo"/>
              </a:rPr>
              <a:t>Good at catching the non-linearity</a:t>
            </a:r>
          </a:p>
          <a:p>
            <a:pPr marL="539749" indent="-269875" lvl="1">
              <a:lnSpc>
                <a:spcPts val="3449"/>
              </a:lnSpc>
              <a:buFont typeface="Arial"/>
              <a:buChar char="•"/>
            </a:pPr>
            <a:r>
              <a:rPr lang="en-US" sz="2499">
                <a:solidFill>
                  <a:srgbClr val="000000"/>
                </a:solidFill>
                <a:latin typeface="Arimo"/>
              </a:rPr>
              <a:t>computationally and time consuming</a:t>
            </a:r>
          </a:p>
          <a:p>
            <a:pPr marL="539749" indent="-269875" lvl="1">
              <a:lnSpc>
                <a:spcPts val="3449"/>
              </a:lnSpc>
              <a:buFont typeface="Arial"/>
              <a:buChar char="•"/>
            </a:pPr>
            <a:r>
              <a:rPr lang="en-US" sz="2499">
                <a:solidFill>
                  <a:srgbClr val="000000"/>
                </a:solidFill>
                <a:latin typeface="Arimo"/>
              </a:rPr>
              <a:t>Down-sampled </a:t>
            </a:r>
            <a:r>
              <a:rPr lang="en-US" sz="2499">
                <a:solidFill>
                  <a:srgbClr val="000000"/>
                </a:solidFill>
                <a:latin typeface="Arimo"/>
              </a:rPr>
              <a:t>153 million records to 50000 records</a:t>
            </a:r>
          </a:p>
          <a:p>
            <a:pPr marL="539749" indent="-269875" lvl="1">
              <a:lnSpc>
                <a:spcPts val="3449"/>
              </a:lnSpc>
              <a:buFont typeface="Arial"/>
              <a:buChar char="•"/>
            </a:pPr>
            <a:r>
              <a:rPr lang="en-US" sz="2499">
                <a:solidFill>
                  <a:srgbClr val="000000"/>
                </a:solidFill>
                <a:latin typeface="Arimo"/>
              </a:rPr>
              <a:t>Interpretation of results by reading feature importance </a:t>
            </a:r>
          </a:p>
        </p:txBody>
      </p:sp>
      <p:sp>
        <p:nvSpPr>
          <p:cNvPr name="TextBox 88" id="88"/>
          <p:cNvSpPr txBox="true"/>
          <p:nvPr/>
        </p:nvSpPr>
        <p:spPr>
          <a:xfrm rot="0">
            <a:off x="5997856" y="2165313"/>
            <a:ext cx="13062974" cy="3060700"/>
          </a:xfrm>
          <a:prstGeom prst="rect">
            <a:avLst/>
          </a:prstGeom>
        </p:spPr>
        <p:txBody>
          <a:bodyPr anchor="t" rtlCol="false" tIns="0" lIns="0" bIns="0" rIns="0">
            <a:spAutoFit/>
          </a:bodyPr>
          <a:lstStyle/>
          <a:p>
            <a:pPr>
              <a:lnSpc>
                <a:spcPts val="3499"/>
              </a:lnSpc>
            </a:pPr>
            <a:r>
              <a:rPr lang="en-US" sz="2499">
                <a:solidFill>
                  <a:srgbClr val="000000"/>
                </a:solidFill>
                <a:latin typeface="Arimo"/>
              </a:rPr>
              <a:t>process time = intercept + b1*social +b2*demography+b3*orginization+b4*interactions</a:t>
            </a:r>
          </a:p>
          <a:p>
            <a:pPr>
              <a:lnSpc>
                <a:spcPts val="3499"/>
              </a:lnSpc>
            </a:pPr>
          </a:p>
          <a:p>
            <a:pPr marL="539749" indent="-269875" lvl="1">
              <a:lnSpc>
                <a:spcPts val="3499"/>
              </a:lnSpc>
              <a:buFont typeface="Arial"/>
              <a:buChar char="•"/>
            </a:pPr>
            <a:r>
              <a:rPr lang="en-US" sz="2499">
                <a:solidFill>
                  <a:srgbClr val="000000"/>
                </a:solidFill>
                <a:latin typeface="Arimo"/>
              </a:rPr>
              <a:t>social factors such as centralities (degree, betweenness) </a:t>
            </a:r>
          </a:p>
          <a:p>
            <a:pPr marL="539749" indent="-269875" lvl="1">
              <a:lnSpc>
                <a:spcPts val="3499"/>
              </a:lnSpc>
              <a:buFont typeface="Arial"/>
              <a:buChar char="•"/>
            </a:pPr>
            <a:r>
              <a:rPr lang="en-US" sz="2499">
                <a:solidFill>
                  <a:srgbClr val="000000"/>
                </a:solidFill>
                <a:latin typeface="Arimo"/>
              </a:rPr>
              <a:t>demographic factors such as gender and race</a:t>
            </a:r>
          </a:p>
          <a:p>
            <a:pPr marL="539749" indent="-269875" lvl="1">
              <a:lnSpc>
                <a:spcPts val="3499"/>
              </a:lnSpc>
              <a:buFont typeface="Arial"/>
              <a:buChar char="•"/>
            </a:pPr>
            <a:r>
              <a:rPr lang="en-US" sz="2499">
                <a:solidFill>
                  <a:srgbClr val="000000"/>
                </a:solidFill>
                <a:latin typeface="Arimo"/>
              </a:rPr>
              <a:t>organizational factors such as technology center</a:t>
            </a:r>
          </a:p>
          <a:p>
            <a:pPr marL="539749" indent="-269875" lvl="1">
              <a:lnSpc>
                <a:spcPts val="3499"/>
              </a:lnSpc>
              <a:buFont typeface="Arial"/>
              <a:buChar char="•"/>
            </a:pPr>
            <a:r>
              <a:rPr lang="en-US" sz="2499">
                <a:solidFill>
                  <a:srgbClr val="000000"/>
                </a:solidFill>
                <a:latin typeface="Arimo"/>
              </a:rPr>
              <a:t>interaction terms to control for factors such as gender and ethnicity </a:t>
            </a:r>
          </a:p>
          <a:p>
            <a:pPr>
              <a:lnSpc>
                <a:spcPts val="34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10359365">
            <a:off x="4510490" y="292042"/>
            <a:ext cx="389596" cy="389596"/>
            <a:chOff x="0" y="0"/>
            <a:chExt cx="519461" cy="519461"/>
          </a:xfrm>
        </p:grpSpPr>
        <p:sp>
          <p:nvSpPr>
            <p:cNvPr name="Freeform 3" id="3"/>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4" id="4"/>
          <p:cNvGrpSpPr/>
          <p:nvPr/>
        </p:nvGrpSpPr>
        <p:grpSpPr>
          <a:xfrm rot="10359365">
            <a:off x="-1682608" y="4401210"/>
            <a:ext cx="389596" cy="389596"/>
            <a:chOff x="0" y="0"/>
            <a:chExt cx="519461" cy="519461"/>
          </a:xfrm>
        </p:grpSpPr>
        <p:sp>
          <p:nvSpPr>
            <p:cNvPr name="Freeform 5" id="5"/>
            <p:cNvSpPr/>
            <p:nvPr/>
          </p:nvSpPr>
          <p:spPr>
            <a:xfrm flipH="false" flipV="false" rot="0">
              <a:off x="0" y="0"/>
              <a:ext cx="519430" cy="519430"/>
            </a:xfrm>
            <a:custGeom>
              <a:avLst/>
              <a:gdLst/>
              <a:ahLst/>
              <a:cxnLst/>
              <a:rect r="r" b="b" t="t" l="l"/>
              <a:pathLst>
                <a:path h="519430" w="519430">
                  <a:moveTo>
                    <a:pt x="0" y="259715"/>
                  </a:moveTo>
                  <a:cubicBezTo>
                    <a:pt x="0" y="116332"/>
                    <a:pt x="116332" y="0"/>
                    <a:pt x="259715" y="0"/>
                  </a:cubicBezTo>
                  <a:cubicBezTo>
                    <a:pt x="403098" y="0"/>
                    <a:pt x="519430" y="116332"/>
                    <a:pt x="519430" y="259715"/>
                  </a:cubicBezTo>
                  <a:cubicBezTo>
                    <a:pt x="519430" y="403098"/>
                    <a:pt x="403225" y="519430"/>
                    <a:pt x="259715" y="519430"/>
                  </a:cubicBezTo>
                  <a:cubicBezTo>
                    <a:pt x="116205" y="519430"/>
                    <a:pt x="0" y="403225"/>
                    <a:pt x="0" y="259715"/>
                  </a:cubicBezTo>
                  <a:close/>
                </a:path>
              </a:pathLst>
            </a:custGeom>
            <a:solidFill>
              <a:srgbClr val="FF2E20"/>
            </a:solidFill>
          </p:spPr>
        </p:sp>
      </p:grpSp>
      <p:grpSp>
        <p:nvGrpSpPr>
          <p:cNvPr name="Group 6" id="6"/>
          <p:cNvGrpSpPr/>
          <p:nvPr/>
        </p:nvGrpSpPr>
        <p:grpSpPr>
          <a:xfrm rot="10361981">
            <a:off x="705986" y="-429312"/>
            <a:ext cx="802706" cy="802706"/>
            <a:chOff x="0" y="0"/>
            <a:chExt cx="1070275" cy="1070275"/>
          </a:xfrm>
        </p:grpSpPr>
        <p:sp>
          <p:nvSpPr>
            <p:cNvPr name="Freeform 7" id="7"/>
            <p:cNvSpPr/>
            <p:nvPr/>
          </p:nvSpPr>
          <p:spPr>
            <a:xfrm flipH="false" flipV="false" rot="0">
              <a:off x="0" y="0"/>
              <a:ext cx="1070229" cy="1070229"/>
            </a:xfrm>
            <a:custGeom>
              <a:avLst/>
              <a:gdLst/>
              <a:ahLst/>
              <a:cxnLst/>
              <a:rect r="r" b="b" t="t" l="l"/>
              <a:pathLst>
                <a:path h="1070229" w="1070229">
                  <a:moveTo>
                    <a:pt x="0" y="535178"/>
                  </a:moveTo>
                  <a:cubicBezTo>
                    <a:pt x="0" y="239649"/>
                    <a:pt x="239649" y="0"/>
                    <a:pt x="535178" y="0"/>
                  </a:cubicBezTo>
                  <a:cubicBezTo>
                    <a:pt x="830707" y="0"/>
                    <a:pt x="1070229" y="239649"/>
                    <a:pt x="1070229" y="535178"/>
                  </a:cubicBezTo>
                  <a:cubicBezTo>
                    <a:pt x="1070229" y="830707"/>
                    <a:pt x="830707" y="1070229"/>
                    <a:pt x="535178" y="1070229"/>
                  </a:cubicBezTo>
                  <a:cubicBezTo>
                    <a:pt x="239649" y="1070229"/>
                    <a:pt x="0" y="830707"/>
                    <a:pt x="0" y="535178"/>
                  </a:cubicBezTo>
                  <a:close/>
                </a:path>
              </a:pathLst>
            </a:custGeom>
            <a:solidFill>
              <a:srgbClr val="FF2E20"/>
            </a:solidFill>
          </p:spPr>
        </p:sp>
      </p:grpSp>
      <p:grpSp>
        <p:nvGrpSpPr>
          <p:cNvPr name="Group 8" id="8"/>
          <p:cNvGrpSpPr/>
          <p:nvPr/>
        </p:nvGrpSpPr>
        <p:grpSpPr>
          <a:xfrm rot="10355821">
            <a:off x="548240" y="1121030"/>
            <a:ext cx="260774" cy="260774"/>
            <a:chOff x="0" y="0"/>
            <a:chExt cx="347699" cy="347699"/>
          </a:xfrm>
        </p:grpSpPr>
        <p:sp>
          <p:nvSpPr>
            <p:cNvPr name="Freeform 9" id="9"/>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grpSp>
        <p:nvGrpSpPr>
          <p:cNvPr name="Group 10" id="10"/>
          <p:cNvGrpSpPr/>
          <p:nvPr/>
        </p:nvGrpSpPr>
        <p:grpSpPr>
          <a:xfrm rot="10360416">
            <a:off x="2212540" y="1747160"/>
            <a:ext cx="508148" cy="508148"/>
            <a:chOff x="0" y="0"/>
            <a:chExt cx="677531" cy="677531"/>
          </a:xfrm>
        </p:grpSpPr>
        <p:sp>
          <p:nvSpPr>
            <p:cNvPr name="Freeform 11" id="11"/>
            <p:cNvSpPr/>
            <p:nvPr/>
          </p:nvSpPr>
          <p:spPr>
            <a:xfrm flipH="false" flipV="false" rot="0">
              <a:off x="0" y="0"/>
              <a:ext cx="677545" cy="677545"/>
            </a:xfrm>
            <a:custGeom>
              <a:avLst/>
              <a:gdLst/>
              <a:ahLst/>
              <a:cxnLst/>
              <a:rect r="r" b="b" t="t" l="l"/>
              <a:pathLst>
                <a:path h="677545" w="677545">
                  <a:moveTo>
                    <a:pt x="0" y="338709"/>
                  </a:moveTo>
                  <a:cubicBezTo>
                    <a:pt x="0" y="151638"/>
                    <a:pt x="151638" y="0"/>
                    <a:pt x="338709" y="0"/>
                  </a:cubicBezTo>
                  <a:cubicBezTo>
                    <a:pt x="525780" y="0"/>
                    <a:pt x="677545" y="151638"/>
                    <a:pt x="677545" y="338709"/>
                  </a:cubicBezTo>
                  <a:cubicBezTo>
                    <a:pt x="677545" y="525780"/>
                    <a:pt x="525907" y="677545"/>
                    <a:pt x="338709" y="677545"/>
                  </a:cubicBezTo>
                  <a:cubicBezTo>
                    <a:pt x="151511" y="677545"/>
                    <a:pt x="0" y="525907"/>
                    <a:pt x="0" y="338709"/>
                  </a:cubicBezTo>
                  <a:close/>
                </a:path>
              </a:pathLst>
            </a:custGeom>
            <a:solidFill>
              <a:srgbClr val="04B4D8"/>
            </a:solidFill>
          </p:spPr>
        </p:sp>
      </p:grpSp>
      <p:grpSp>
        <p:nvGrpSpPr>
          <p:cNvPr name="Group 12" id="12"/>
          <p:cNvGrpSpPr/>
          <p:nvPr/>
        </p:nvGrpSpPr>
        <p:grpSpPr>
          <a:xfrm rot="10355821">
            <a:off x="848114" y="4800990"/>
            <a:ext cx="260774" cy="260774"/>
            <a:chOff x="0" y="0"/>
            <a:chExt cx="347699" cy="347699"/>
          </a:xfrm>
        </p:grpSpPr>
        <p:sp>
          <p:nvSpPr>
            <p:cNvPr name="Freeform 13" id="13"/>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FFD966"/>
            </a:solidFill>
          </p:spPr>
        </p:sp>
      </p:grpSp>
      <p:grpSp>
        <p:nvGrpSpPr>
          <p:cNvPr name="Group 14" id="14"/>
          <p:cNvGrpSpPr/>
          <p:nvPr/>
        </p:nvGrpSpPr>
        <p:grpSpPr>
          <a:xfrm rot="9969336">
            <a:off x="3493854" y="19680"/>
            <a:ext cx="260776" cy="260776"/>
            <a:chOff x="0" y="0"/>
            <a:chExt cx="347701" cy="347701"/>
          </a:xfrm>
        </p:grpSpPr>
        <p:sp>
          <p:nvSpPr>
            <p:cNvPr name="Freeform 15" id="15"/>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04B4D8"/>
            </a:solidFill>
          </p:spPr>
        </p:sp>
      </p:grpSp>
      <p:grpSp>
        <p:nvGrpSpPr>
          <p:cNvPr name="Group 16" id="16"/>
          <p:cNvGrpSpPr/>
          <p:nvPr/>
        </p:nvGrpSpPr>
        <p:grpSpPr>
          <a:xfrm rot="10360567">
            <a:off x="-1474178" y="1812086"/>
            <a:ext cx="192974" cy="192974"/>
            <a:chOff x="0" y="0"/>
            <a:chExt cx="257299" cy="257299"/>
          </a:xfrm>
        </p:grpSpPr>
        <p:sp>
          <p:nvSpPr>
            <p:cNvPr name="Freeform 17" id="17"/>
            <p:cNvSpPr/>
            <p:nvPr/>
          </p:nvSpPr>
          <p:spPr>
            <a:xfrm flipH="false" flipV="false" rot="0">
              <a:off x="0" y="0"/>
              <a:ext cx="257302" cy="257302"/>
            </a:xfrm>
            <a:custGeom>
              <a:avLst/>
              <a:gdLst/>
              <a:ahLst/>
              <a:cxnLst/>
              <a:rect r="r" b="b" t="t" l="l"/>
              <a:pathLst>
                <a:path h="257302" w="257302">
                  <a:moveTo>
                    <a:pt x="0" y="128651"/>
                  </a:moveTo>
                  <a:cubicBezTo>
                    <a:pt x="0" y="57658"/>
                    <a:pt x="57658" y="0"/>
                    <a:pt x="128651" y="0"/>
                  </a:cubicBezTo>
                  <a:cubicBezTo>
                    <a:pt x="199644" y="0"/>
                    <a:pt x="257302" y="57658"/>
                    <a:pt x="257302" y="128651"/>
                  </a:cubicBezTo>
                  <a:cubicBezTo>
                    <a:pt x="257302" y="199644"/>
                    <a:pt x="199644" y="257302"/>
                    <a:pt x="128651" y="257302"/>
                  </a:cubicBezTo>
                  <a:cubicBezTo>
                    <a:pt x="57658" y="257302"/>
                    <a:pt x="0" y="199644"/>
                    <a:pt x="0" y="128651"/>
                  </a:cubicBezTo>
                  <a:close/>
                </a:path>
              </a:pathLst>
            </a:custGeom>
            <a:solidFill>
              <a:srgbClr val="FFD966"/>
            </a:solidFill>
          </p:spPr>
        </p:sp>
      </p:grpSp>
      <p:sp>
        <p:nvSpPr>
          <p:cNvPr name="AutoShape 18" id="18"/>
          <p:cNvSpPr/>
          <p:nvPr/>
        </p:nvSpPr>
        <p:spPr>
          <a:xfrm rot="1173378">
            <a:off x="726188" y="1588552"/>
            <a:ext cx="1594852" cy="0"/>
          </a:xfrm>
          <a:prstGeom prst="line">
            <a:avLst/>
          </a:prstGeom>
          <a:ln cap="rnd" w="9525">
            <a:solidFill>
              <a:srgbClr val="434343"/>
            </a:solidFill>
            <a:prstDash val="solid"/>
            <a:headEnd type="none" len="sm" w="sm"/>
            <a:tailEnd type="none" len="sm" w="sm"/>
          </a:ln>
        </p:spPr>
      </p:sp>
      <p:sp>
        <p:nvSpPr>
          <p:cNvPr name="AutoShape 19" id="19"/>
          <p:cNvSpPr/>
          <p:nvPr/>
        </p:nvSpPr>
        <p:spPr>
          <a:xfrm rot="5115409">
            <a:off x="-897536" y="3091478"/>
            <a:ext cx="3452072" cy="0"/>
          </a:xfrm>
          <a:prstGeom prst="line">
            <a:avLst/>
          </a:prstGeom>
          <a:ln cap="rnd" w="9525">
            <a:solidFill>
              <a:srgbClr val="434343"/>
            </a:solidFill>
            <a:prstDash val="solid"/>
            <a:headEnd type="none" len="sm" w="sm"/>
            <a:tailEnd type="none" len="sm" w="sm"/>
          </a:ln>
        </p:spPr>
      </p:sp>
      <p:sp>
        <p:nvSpPr>
          <p:cNvPr name="AutoShape 20" id="20"/>
          <p:cNvSpPr/>
          <p:nvPr/>
        </p:nvSpPr>
        <p:spPr>
          <a:xfrm rot="8735882">
            <a:off x="2410220" y="1155840"/>
            <a:ext cx="2313736" cy="0"/>
          </a:xfrm>
          <a:prstGeom prst="line">
            <a:avLst/>
          </a:prstGeom>
          <a:ln cap="rnd" w="9525">
            <a:solidFill>
              <a:srgbClr val="434343"/>
            </a:solidFill>
            <a:prstDash val="solid"/>
            <a:headEnd type="none" len="sm" w="sm"/>
            <a:tailEnd type="none" len="sm" w="sm"/>
          </a:ln>
        </p:spPr>
      </p:sp>
      <p:sp>
        <p:nvSpPr>
          <p:cNvPr name="AutoShape 21" id="21"/>
          <p:cNvSpPr/>
          <p:nvPr/>
        </p:nvSpPr>
        <p:spPr>
          <a:xfrm rot="6847040">
            <a:off x="213413" y="3558334"/>
            <a:ext cx="2992241" cy="0"/>
          </a:xfrm>
          <a:prstGeom prst="line">
            <a:avLst/>
          </a:prstGeom>
          <a:ln cap="rnd" w="9525">
            <a:solidFill>
              <a:srgbClr val="434343"/>
            </a:solidFill>
            <a:prstDash val="solid"/>
            <a:headEnd type="none" len="sm" w="sm"/>
            <a:tailEnd type="none" len="sm" w="sm"/>
          </a:ln>
        </p:spPr>
      </p:sp>
      <p:sp>
        <p:nvSpPr>
          <p:cNvPr name="AutoShape 22" id="22"/>
          <p:cNvSpPr/>
          <p:nvPr/>
        </p:nvSpPr>
        <p:spPr>
          <a:xfrm rot="392436">
            <a:off x="-1350337" y="4831478"/>
            <a:ext cx="2216275" cy="0"/>
          </a:xfrm>
          <a:prstGeom prst="line">
            <a:avLst/>
          </a:prstGeom>
          <a:ln cap="rnd" w="9525">
            <a:solidFill>
              <a:srgbClr val="434343"/>
            </a:solidFill>
            <a:prstDash val="solid"/>
            <a:headEnd type="none" len="sm" w="sm"/>
            <a:tailEnd type="none" len="sm" w="sm"/>
          </a:ln>
        </p:spPr>
      </p:sp>
      <p:sp>
        <p:nvSpPr>
          <p:cNvPr name="AutoShape 23" id="23"/>
          <p:cNvSpPr/>
          <p:nvPr/>
        </p:nvSpPr>
        <p:spPr>
          <a:xfrm rot="7356509">
            <a:off x="-2228556" y="2898226"/>
            <a:ext cx="3687264" cy="0"/>
          </a:xfrm>
          <a:prstGeom prst="line">
            <a:avLst/>
          </a:prstGeom>
          <a:ln cap="rnd" w="9525">
            <a:solidFill>
              <a:srgbClr val="434343"/>
            </a:solidFill>
            <a:prstDash val="solid"/>
            <a:headEnd type="none" len="sm" w="sm"/>
            <a:tailEnd type="none" len="sm" w="sm"/>
          </a:ln>
        </p:spPr>
      </p:sp>
      <p:sp>
        <p:nvSpPr>
          <p:cNvPr name="AutoShape 24" id="24"/>
          <p:cNvSpPr/>
          <p:nvPr/>
        </p:nvSpPr>
        <p:spPr>
          <a:xfrm rot="1288929">
            <a:off x="3696471" y="364740"/>
            <a:ext cx="854834" cy="0"/>
          </a:xfrm>
          <a:prstGeom prst="line">
            <a:avLst/>
          </a:prstGeom>
          <a:ln cap="rnd" w="9525">
            <a:solidFill>
              <a:srgbClr val="434343"/>
            </a:solidFill>
            <a:prstDash val="solid"/>
            <a:headEnd type="none" len="sm" w="sm"/>
            <a:tailEnd type="none" len="sm" w="sm"/>
          </a:ln>
        </p:spPr>
      </p:sp>
      <p:sp>
        <p:nvSpPr>
          <p:cNvPr name="AutoShape 25" id="25"/>
          <p:cNvSpPr/>
          <p:nvPr/>
        </p:nvSpPr>
        <p:spPr>
          <a:xfrm rot="9503845">
            <a:off x="695995" y="708068"/>
            <a:ext cx="2913494" cy="0"/>
          </a:xfrm>
          <a:prstGeom prst="line">
            <a:avLst/>
          </a:prstGeom>
          <a:ln cap="rnd" w="9525">
            <a:solidFill>
              <a:srgbClr val="434343"/>
            </a:solidFill>
            <a:prstDash val="solid"/>
            <a:headEnd type="none" len="sm" w="sm"/>
            <a:tailEnd type="none" len="sm" w="sm"/>
          </a:ln>
        </p:spPr>
      </p:sp>
      <p:sp>
        <p:nvSpPr>
          <p:cNvPr name="AutoShape 26" id="26"/>
          <p:cNvSpPr/>
          <p:nvPr/>
        </p:nvSpPr>
        <p:spPr>
          <a:xfrm rot="10709560">
            <a:off x="1414755" y="199268"/>
            <a:ext cx="2092774" cy="0"/>
          </a:xfrm>
          <a:prstGeom prst="line">
            <a:avLst/>
          </a:prstGeom>
          <a:ln cap="rnd" w="9525">
            <a:solidFill>
              <a:srgbClr val="434343"/>
            </a:solidFill>
            <a:prstDash val="solid"/>
            <a:headEnd type="none" len="sm" w="sm"/>
            <a:tailEnd type="none" len="sm" w="sm"/>
          </a:ln>
        </p:spPr>
      </p:sp>
      <p:sp>
        <p:nvSpPr>
          <p:cNvPr name="AutoShape 27" id="27"/>
          <p:cNvSpPr/>
          <p:nvPr/>
        </p:nvSpPr>
        <p:spPr>
          <a:xfrm rot="8677472">
            <a:off x="-1577030" y="1060902"/>
            <a:ext cx="2697468" cy="0"/>
          </a:xfrm>
          <a:prstGeom prst="line">
            <a:avLst/>
          </a:prstGeom>
          <a:ln cap="rnd" w="9525">
            <a:solidFill>
              <a:srgbClr val="434343"/>
            </a:solidFill>
            <a:prstDash val="solid"/>
            <a:headEnd type="none" len="sm" w="sm"/>
            <a:tailEnd type="none" len="sm" w="sm"/>
          </a:ln>
        </p:spPr>
      </p:sp>
      <p:sp>
        <p:nvSpPr>
          <p:cNvPr name="AutoShape 28" id="28"/>
          <p:cNvSpPr/>
          <p:nvPr/>
        </p:nvSpPr>
        <p:spPr>
          <a:xfrm rot="9643155">
            <a:off x="-1346371" y="1582318"/>
            <a:ext cx="1960193" cy="0"/>
          </a:xfrm>
          <a:prstGeom prst="line">
            <a:avLst/>
          </a:prstGeom>
          <a:ln cap="rnd" w="9525">
            <a:solidFill>
              <a:srgbClr val="434343"/>
            </a:solidFill>
            <a:prstDash val="solid"/>
            <a:headEnd type="none" len="sm" w="sm"/>
            <a:tailEnd type="none" len="sm" w="sm"/>
          </a:ln>
        </p:spPr>
      </p:sp>
      <p:sp>
        <p:nvSpPr>
          <p:cNvPr name="AutoShape 29" id="29"/>
          <p:cNvSpPr/>
          <p:nvPr/>
        </p:nvSpPr>
        <p:spPr>
          <a:xfrm rot="5806011">
            <a:off x="-2758257" y="3240574"/>
            <a:ext cx="2509129" cy="0"/>
          </a:xfrm>
          <a:prstGeom prst="line">
            <a:avLst/>
          </a:prstGeom>
          <a:ln cap="rnd" w="9525">
            <a:solidFill>
              <a:srgbClr val="434343"/>
            </a:solidFill>
            <a:prstDash val="solid"/>
            <a:headEnd type="none" len="sm" w="sm"/>
            <a:tailEnd type="none" len="sm" w="sm"/>
          </a:ln>
        </p:spPr>
      </p:sp>
      <p:sp>
        <p:nvSpPr>
          <p:cNvPr name="AutoShape 30" id="30"/>
          <p:cNvSpPr/>
          <p:nvPr/>
        </p:nvSpPr>
        <p:spPr>
          <a:xfrm rot="3173895">
            <a:off x="-2033278" y="3409728"/>
            <a:ext cx="3640140" cy="0"/>
          </a:xfrm>
          <a:prstGeom prst="line">
            <a:avLst/>
          </a:prstGeom>
          <a:ln cap="rnd" w="9525">
            <a:solidFill>
              <a:srgbClr val="434343"/>
            </a:solidFill>
            <a:prstDash val="solid"/>
            <a:headEnd type="none" len="sm" w="sm"/>
            <a:tailEnd type="none" len="sm" w="sm"/>
          </a:ln>
        </p:spPr>
      </p:sp>
      <p:sp>
        <p:nvSpPr>
          <p:cNvPr name="AutoShape 31" id="31"/>
          <p:cNvSpPr/>
          <p:nvPr/>
        </p:nvSpPr>
        <p:spPr>
          <a:xfrm rot="82693">
            <a:off x="-1311422" y="2000634"/>
            <a:ext cx="3536073" cy="0"/>
          </a:xfrm>
          <a:prstGeom prst="line">
            <a:avLst/>
          </a:prstGeom>
          <a:ln cap="rnd" w="9525">
            <a:solidFill>
              <a:srgbClr val="434343"/>
            </a:solidFill>
            <a:prstDash val="solid"/>
            <a:headEnd type="none" len="sm" w="sm"/>
            <a:tailEnd type="none" len="sm" w="sm"/>
          </a:ln>
        </p:spPr>
      </p:sp>
      <p:sp>
        <p:nvSpPr>
          <p:cNvPr name="AutoShape 32" id="32"/>
          <p:cNvSpPr/>
          <p:nvPr/>
        </p:nvSpPr>
        <p:spPr>
          <a:xfrm rot="3387281">
            <a:off x="999233" y="983334"/>
            <a:ext cx="1860762" cy="0"/>
          </a:xfrm>
          <a:prstGeom prst="line">
            <a:avLst/>
          </a:prstGeom>
          <a:ln cap="rnd" w="9525">
            <a:solidFill>
              <a:srgbClr val="434343"/>
            </a:solidFill>
            <a:prstDash val="solid"/>
            <a:headEnd type="none" len="sm" w="sm"/>
            <a:tailEnd type="none" len="sm" w="sm"/>
          </a:ln>
        </p:spPr>
      </p:sp>
      <p:grpSp>
        <p:nvGrpSpPr>
          <p:cNvPr name="Group 33" id="33"/>
          <p:cNvGrpSpPr/>
          <p:nvPr/>
        </p:nvGrpSpPr>
        <p:grpSpPr>
          <a:xfrm rot="10355821">
            <a:off x="-2376580" y="-1081972"/>
            <a:ext cx="260774" cy="260774"/>
            <a:chOff x="0" y="0"/>
            <a:chExt cx="347699" cy="347699"/>
          </a:xfrm>
        </p:grpSpPr>
        <p:sp>
          <p:nvSpPr>
            <p:cNvPr name="Freeform 34" id="34"/>
            <p:cNvSpPr/>
            <p:nvPr/>
          </p:nvSpPr>
          <p:spPr>
            <a:xfrm flipH="false" flipV="false" rot="0">
              <a:off x="0" y="0"/>
              <a:ext cx="347726" cy="347726"/>
            </a:xfrm>
            <a:custGeom>
              <a:avLst/>
              <a:gdLst/>
              <a:ahLst/>
              <a:cxnLst/>
              <a:rect r="r" b="b" t="t" l="l"/>
              <a:pathLst>
                <a:path h="347726" w="347726">
                  <a:moveTo>
                    <a:pt x="0" y="173863"/>
                  </a:moveTo>
                  <a:cubicBezTo>
                    <a:pt x="0" y="77851"/>
                    <a:pt x="77851" y="0"/>
                    <a:pt x="173863" y="0"/>
                  </a:cubicBezTo>
                  <a:cubicBezTo>
                    <a:pt x="269875" y="0"/>
                    <a:pt x="347726" y="77851"/>
                    <a:pt x="347726" y="173863"/>
                  </a:cubicBezTo>
                  <a:cubicBezTo>
                    <a:pt x="347726" y="269875"/>
                    <a:pt x="269875" y="347726"/>
                    <a:pt x="173863" y="347726"/>
                  </a:cubicBezTo>
                  <a:cubicBezTo>
                    <a:pt x="77851" y="347726"/>
                    <a:pt x="0" y="269875"/>
                    <a:pt x="0" y="173863"/>
                  </a:cubicBezTo>
                  <a:close/>
                </a:path>
              </a:pathLst>
            </a:custGeom>
            <a:solidFill>
              <a:srgbClr val="86CF64"/>
            </a:solidFill>
          </p:spPr>
        </p:sp>
      </p:grpSp>
      <p:sp>
        <p:nvSpPr>
          <p:cNvPr name="AutoShape 35" id="35"/>
          <p:cNvSpPr/>
          <p:nvPr/>
        </p:nvSpPr>
        <p:spPr>
          <a:xfrm rot="4443905">
            <a:off x="-3172546" y="470374"/>
            <a:ext cx="2812107" cy="0"/>
          </a:xfrm>
          <a:prstGeom prst="line">
            <a:avLst/>
          </a:prstGeom>
          <a:ln cap="rnd" w="9525">
            <a:solidFill>
              <a:srgbClr val="434343"/>
            </a:solidFill>
            <a:prstDash val="solid"/>
            <a:headEnd type="none" len="sm" w="sm"/>
            <a:tailEnd type="none" len="sm" w="sm"/>
          </a:ln>
        </p:spPr>
      </p:sp>
      <p:sp>
        <p:nvSpPr>
          <p:cNvPr name="AutoShape 36" id="36"/>
          <p:cNvSpPr/>
          <p:nvPr/>
        </p:nvSpPr>
        <p:spPr>
          <a:xfrm rot="709312">
            <a:off x="-2184395" y="-572636"/>
            <a:ext cx="3015818" cy="0"/>
          </a:xfrm>
          <a:prstGeom prst="line">
            <a:avLst/>
          </a:prstGeom>
          <a:ln cap="rnd" w="9525">
            <a:solidFill>
              <a:srgbClr val="434343"/>
            </a:solidFill>
            <a:prstDash val="solid"/>
            <a:headEnd type="none" len="sm" w="sm"/>
            <a:tailEnd type="none" len="sm" w="sm"/>
          </a:ln>
        </p:spPr>
      </p:sp>
      <p:sp>
        <p:nvSpPr>
          <p:cNvPr name="AutoShape 37" id="37"/>
          <p:cNvSpPr/>
          <p:nvPr/>
        </p:nvSpPr>
        <p:spPr>
          <a:xfrm rot="2220588">
            <a:off x="-2497686" y="150064"/>
            <a:ext cx="3427600" cy="0"/>
          </a:xfrm>
          <a:prstGeom prst="line">
            <a:avLst/>
          </a:prstGeom>
          <a:ln cap="rnd" w="9525">
            <a:solidFill>
              <a:srgbClr val="434343"/>
            </a:solidFill>
            <a:prstDash val="solid"/>
            <a:headEnd type="none" len="sm" w="sm"/>
            <a:tailEnd type="none" len="sm" w="sm"/>
          </a:ln>
        </p:spPr>
      </p:sp>
      <p:grpSp>
        <p:nvGrpSpPr>
          <p:cNvPr name="Group 38" id="38"/>
          <p:cNvGrpSpPr/>
          <p:nvPr/>
        </p:nvGrpSpPr>
        <p:grpSpPr>
          <a:xfrm rot="10361165">
            <a:off x="-467382" y="6828682"/>
            <a:ext cx="857780" cy="857780"/>
            <a:chOff x="0" y="0"/>
            <a:chExt cx="1143707" cy="1143707"/>
          </a:xfrm>
        </p:grpSpPr>
        <p:sp>
          <p:nvSpPr>
            <p:cNvPr name="Freeform 39" id="39"/>
            <p:cNvSpPr/>
            <p:nvPr/>
          </p:nvSpPr>
          <p:spPr>
            <a:xfrm flipH="false" flipV="false" rot="0">
              <a:off x="0" y="0"/>
              <a:ext cx="1143762" cy="1143762"/>
            </a:xfrm>
            <a:custGeom>
              <a:avLst/>
              <a:gdLst/>
              <a:ahLst/>
              <a:cxnLst/>
              <a:rect r="r" b="b" t="t" l="l"/>
              <a:pathLst>
                <a:path h="1143762" w="1143762">
                  <a:moveTo>
                    <a:pt x="0" y="571881"/>
                  </a:moveTo>
                  <a:cubicBezTo>
                    <a:pt x="0" y="256032"/>
                    <a:pt x="256032" y="0"/>
                    <a:pt x="571881" y="0"/>
                  </a:cubicBezTo>
                  <a:cubicBezTo>
                    <a:pt x="887730" y="0"/>
                    <a:pt x="1143762" y="256032"/>
                    <a:pt x="1143762" y="571881"/>
                  </a:cubicBezTo>
                  <a:cubicBezTo>
                    <a:pt x="1143762" y="887730"/>
                    <a:pt x="887730" y="1143762"/>
                    <a:pt x="571881" y="1143762"/>
                  </a:cubicBezTo>
                  <a:cubicBezTo>
                    <a:pt x="256032" y="1143762"/>
                    <a:pt x="0" y="887730"/>
                    <a:pt x="0" y="571881"/>
                  </a:cubicBezTo>
                  <a:close/>
                </a:path>
              </a:pathLst>
            </a:custGeom>
            <a:solidFill>
              <a:srgbClr val="86CF64"/>
            </a:solidFill>
          </p:spPr>
        </p:sp>
      </p:grpSp>
      <p:sp>
        <p:nvSpPr>
          <p:cNvPr name="AutoShape 40" id="40"/>
          <p:cNvSpPr/>
          <p:nvPr/>
        </p:nvSpPr>
        <p:spPr>
          <a:xfrm rot="6770768">
            <a:off x="-408702" y="5989478"/>
            <a:ext cx="2036404" cy="0"/>
          </a:xfrm>
          <a:prstGeom prst="line">
            <a:avLst/>
          </a:prstGeom>
          <a:ln cap="rnd" w="9525">
            <a:solidFill>
              <a:srgbClr val="434343"/>
            </a:solidFill>
            <a:prstDash val="solid"/>
            <a:headEnd type="none" len="sm" w="sm"/>
            <a:tailEnd type="none" len="sm" w="sm"/>
          </a:ln>
        </p:spPr>
      </p:sp>
      <p:sp>
        <p:nvSpPr>
          <p:cNvPr name="AutoShape 41" id="41"/>
          <p:cNvSpPr/>
          <p:nvPr/>
        </p:nvSpPr>
        <p:spPr>
          <a:xfrm rot="3816959">
            <a:off x="-2162507" y="5892308"/>
            <a:ext cx="2483993" cy="0"/>
          </a:xfrm>
          <a:prstGeom prst="line">
            <a:avLst/>
          </a:prstGeom>
          <a:ln cap="rnd" w="9525">
            <a:solidFill>
              <a:srgbClr val="434343"/>
            </a:solidFill>
            <a:prstDash val="solid"/>
            <a:headEnd type="none" len="sm" w="sm"/>
            <a:tailEnd type="none" len="sm" w="sm"/>
          </a:ln>
        </p:spPr>
      </p:sp>
      <p:grpSp>
        <p:nvGrpSpPr>
          <p:cNvPr name="Group 42" id="42"/>
          <p:cNvGrpSpPr/>
          <p:nvPr/>
        </p:nvGrpSpPr>
        <p:grpSpPr>
          <a:xfrm rot="-10800000">
            <a:off x="13977518" y="9622816"/>
            <a:ext cx="388800" cy="388800"/>
            <a:chOff x="0" y="0"/>
            <a:chExt cx="518400" cy="518400"/>
          </a:xfrm>
        </p:grpSpPr>
        <p:sp>
          <p:nvSpPr>
            <p:cNvPr name="Freeform 43" id="43"/>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4" id="44"/>
          <p:cNvGrpSpPr/>
          <p:nvPr/>
        </p:nvGrpSpPr>
        <p:grpSpPr>
          <a:xfrm rot="-10800000">
            <a:off x="19417762" y="11849470"/>
            <a:ext cx="388800" cy="388800"/>
            <a:chOff x="0" y="0"/>
            <a:chExt cx="518400" cy="518400"/>
          </a:xfrm>
        </p:grpSpPr>
        <p:sp>
          <p:nvSpPr>
            <p:cNvPr name="Freeform 45" id="45"/>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grpSp>
        <p:nvGrpSpPr>
          <p:cNvPr name="Group 46" id="46"/>
          <p:cNvGrpSpPr/>
          <p:nvPr/>
        </p:nvGrpSpPr>
        <p:grpSpPr>
          <a:xfrm rot="-10800000">
            <a:off x="18548926" y="6759206"/>
            <a:ext cx="802800" cy="802800"/>
            <a:chOff x="0" y="0"/>
            <a:chExt cx="1070400" cy="1070400"/>
          </a:xfrm>
        </p:grpSpPr>
        <p:sp>
          <p:nvSpPr>
            <p:cNvPr name="Freeform 47" id="47"/>
            <p:cNvSpPr/>
            <p:nvPr/>
          </p:nvSpPr>
          <p:spPr>
            <a:xfrm flipH="false" flipV="false" rot="0">
              <a:off x="0" y="0"/>
              <a:ext cx="1070356" cy="1070356"/>
            </a:xfrm>
            <a:custGeom>
              <a:avLst/>
              <a:gdLst/>
              <a:ahLst/>
              <a:cxnLst/>
              <a:rect r="r" b="b" t="t" l="l"/>
              <a:pathLst>
                <a:path h="1070356" w="1070356">
                  <a:moveTo>
                    <a:pt x="1070356" y="535178"/>
                  </a:moveTo>
                  <a:cubicBezTo>
                    <a:pt x="1070356" y="239649"/>
                    <a:pt x="830834" y="0"/>
                    <a:pt x="535178" y="0"/>
                  </a:cubicBezTo>
                  <a:cubicBezTo>
                    <a:pt x="239522" y="0"/>
                    <a:pt x="0" y="239649"/>
                    <a:pt x="0" y="535178"/>
                  </a:cubicBezTo>
                  <a:cubicBezTo>
                    <a:pt x="0" y="830707"/>
                    <a:pt x="239649" y="1070356"/>
                    <a:pt x="535178" y="1070356"/>
                  </a:cubicBezTo>
                  <a:cubicBezTo>
                    <a:pt x="830707" y="1070356"/>
                    <a:pt x="1070356" y="830834"/>
                    <a:pt x="1070356" y="535178"/>
                  </a:cubicBezTo>
                  <a:close/>
                </a:path>
              </a:pathLst>
            </a:custGeom>
            <a:solidFill>
              <a:srgbClr val="04B4D8"/>
            </a:solidFill>
          </p:spPr>
        </p:sp>
      </p:grpSp>
      <p:grpSp>
        <p:nvGrpSpPr>
          <p:cNvPr name="Group 48" id="48"/>
          <p:cNvGrpSpPr/>
          <p:nvPr/>
        </p:nvGrpSpPr>
        <p:grpSpPr>
          <a:xfrm rot="-10800000">
            <a:off x="17694858" y="10074624"/>
            <a:ext cx="261000" cy="261000"/>
            <a:chOff x="0" y="0"/>
            <a:chExt cx="348000" cy="348000"/>
          </a:xfrm>
        </p:grpSpPr>
        <p:sp>
          <p:nvSpPr>
            <p:cNvPr name="Freeform 49" id="49"/>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86CF64"/>
            </a:solidFill>
          </p:spPr>
        </p:sp>
      </p:grpSp>
      <p:grpSp>
        <p:nvGrpSpPr>
          <p:cNvPr name="Group 50" id="50"/>
          <p:cNvGrpSpPr/>
          <p:nvPr/>
        </p:nvGrpSpPr>
        <p:grpSpPr>
          <a:xfrm rot="-10800000">
            <a:off x="15393884" y="11947516"/>
            <a:ext cx="192600" cy="192600"/>
            <a:chOff x="0" y="0"/>
            <a:chExt cx="256800" cy="256800"/>
          </a:xfrm>
        </p:grpSpPr>
        <p:sp>
          <p:nvSpPr>
            <p:cNvPr name="Freeform 51" id="51"/>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04B4D8"/>
            </a:solidFill>
          </p:spPr>
        </p:sp>
      </p:grpSp>
      <p:grpSp>
        <p:nvGrpSpPr>
          <p:cNvPr name="Group 52" id="52"/>
          <p:cNvGrpSpPr/>
          <p:nvPr/>
        </p:nvGrpSpPr>
        <p:grpSpPr>
          <a:xfrm rot="-10800000">
            <a:off x="17694858" y="12390716"/>
            <a:ext cx="261000" cy="261000"/>
            <a:chOff x="0" y="0"/>
            <a:chExt cx="348000" cy="348000"/>
          </a:xfrm>
        </p:grpSpPr>
        <p:sp>
          <p:nvSpPr>
            <p:cNvPr name="Freeform 53" id="5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0000"/>
            </a:solidFill>
          </p:spPr>
        </p:sp>
      </p:grpSp>
      <p:grpSp>
        <p:nvGrpSpPr>
          <p:cNvPr name="Group 54" id="54"/>
          <p:cNvGrpSpPr/>
          <p:nvPr/>
        </p:nvGrpSpPr>
        <p:grpSpPr>
          <a:xfrm rot="-10800000">
            <a:off x="15917996" y="8191380"/>
            <a:ext cx="261000" cy="261000"/>
            <a:chOff x="0" y="0"/>
            <a:chExt cx="348000" cy="348000"/>
          </a:xfrm>
        </p:grpSpPr>
        <p:sp>
          <p:nvSpPr>
            <p:cNvPr name="Freeform 55" id="55"/>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grpSp>
        <p:nvGrpSpPr>
          <p:cNvPr name="Group 56" id="56"/>
          <p:cNvGrpSpPr/>
          <p:nvPr/>
        </p:nvGrpSpPr>
        <p:grpSpPr>
          <a:xfrm rot="-10800000">
            <a:off x="25176946" y="8751530"/>
            <a:ext cx="192600" cy="192600"/>
            <a:chOff x="0" y="0"/>
            <a:chExt cx="256800" cy="256800"/>
          </a:xfrm>
        </p:grpSpPr>
        <p:sp>
          <p:nvSpPr>
            <p:cNvPr name="Freeform 57" id="57"/>
            <p:cNvSpPr/>
            <p:nvPr/>
          </p:nvSpPr>
          <p:spPr>
            <a:xfrm flipH="false" flipV="false" rot="0">
              <a:off x="0" y="0"/>
              <a:ext cx="256794" cy="256794"/>
            </a:xfrm>
            <a:custGeom>
              <a:avLst/>
              <a:gdLst/>
              <a:ahLst/>
              <a:cxnLst/>
              <a:rect r="r" b="b" t="t" l="l"/>
              <a:pathLst>
                <a:path h="256794" w="256794">
                  <a:moveTo>
                    <a:pt x="256794" y="128397"/>
                  </a:moveTo>
                  <a:cubicBezTo>
                    <a:pt x="256794" y="57531"/>
                    <a:pt x="199263" y="0"/>
                    <a:pt x="128397" y="0"/>
                  </a:cubicBezTo>
                  <a:cubicBezTo>
                    <a:pt x="57531" y="0"/>
                    <a:pt x="0" y="57531"/>
                    <a:pt x="0" y="128397"/>
                  </a:cubicBezTo>
                  <a:cubicBezTo>
                    <a:pt x="0" y="199263"/>
                    <a:pt x="57531" y="256794"/>
                    <a:pt x="128397" y="256794"/>
                  </a:cubicBezTo>
                  <a:cubicBezTo>
                    <a:pt x="199263" y="256794"/>
                    <a:pt x="256794" y="199263"/>
                    <a:pt x="256794" y="128397"/>
                  </a:cubicBezTo>
                  <a:close/>
                </a:path>
              </a:pathLst>
            </a:custGeom>
            <a:solidFill>
              <a:srgbClr val="86CF64"/>
            </a:solidFill>
          </p:spPr>
        </p:sp>
      </p:grpSp>
      <p:sp>
        <p:nvSpPr>
          <p:cNvPr name="AutoShape 58" id="58"/>
          <p:cNvSpPr/>
          <p:nvPr/>
        </p:nvSpPr>
        <p:spPr>
          <a:xfrm rot="8536533">
            <a:off x="15258829" y="11136622"/>
            <a:ext cx="2773899" cy="0"/>
          </a:xfrm>
          <a:prstGeom prst="line">
            <a:avLst/>
          </a:prstGeom>
          <a:ln cap="rnd" w="9525">
            <a:solidFill>
              <a:srgbClr val="434343"/>
            </a:solidFill>
            <a:prstDash val="solid"/>
            <a:headEnd type="none" len="sm" w="sm"/>
            <a:tailEnd type="none" len="sm" w="sm"/>
          </a:ln>
        </p:spPr>
      </p:sp>
      <p:sp>
        <p:nvSpPr>
          <p:cNvPr name="AutoShape 59" id="59"/>
          <p:cNvSpPr/>
          <p:nvPr/>
        </p:nvSpPr>
        <p:spPr>
          <a:xfrm rot="5368425">
            <a:off x="16788289" y="11363216"/>
            <a:ext cx="2074137" cy="0"/>
          </a:xfrm>
          <a:prstGeom prst="line">
            <a:avLst/>
          </a:prstGeom>
          <a:ln cap="rnd" w="9525">
            <a:solidFill>
              <a:srgbClr val="434343"/>
            </a:solidFill>
            <a:prstDash val="solid"/>
            <a:headEnd type="none" len="sm" w="sm"/>
            <a:tailEnd type="none" len="sm" w="sm"/>
          </a:ln>
        </p:spPr>
      </p:sp>
      <p:sp>
        <p:nvSpPr>
          <p:cNvPr name="AutoShape 60" id="60"/>
          <p:cNvSpPr/>
          <p:nvPr/>
        </p:nvSpPr>
        <p:spPr>
          <a:xfrm rot="416140">
            <a:off x="14344453" y="10011316"/>
            <a:ext cx="3372529" cy="0"/>
          </a:xfrm>
          <a:prstGeom prst="line">
            <a:avLst/>
          </a:prstGeom>
          <a:ln cap="rnd" w="9525">
            <a:solidFill>
              <a:srgbClr val="434343"/>
            </a:solidFill>
            <a:prstDash val="solid"/>
            <a:headEnd type="none" len="sm" w="sm"/>
            <a:tailEnd type="none" len="sm" w="sm"/>
          </a:ln>
        </p:spPr>
      </p:sp>
      <p:sp>
        <p:nvSpPr>
          <p:cNvPr name="AutoShape 61" id="61"/>
          <p:cNvSpPr/>
          <p:nvPr/>
        </p:nvSpPr>
        <p:spPr>
          <a:xfrm rot="3442793">
            <a:off x="13619666" y="10993816"/>
            <a:ext cx="2354905" cy="0"/>
          </a:xfrm>
          <a:prstGeom prst="line">
            <a:avLst/>
          </a:prstGeom>
          <a:ln cap="rnd" w="9525">
            <a:solidFill>
              <a:srgbClr val="434343"/>
            </a:solidFill>
            <a:prstDash val="solid"/>
            <a:headEnd type="none" len="sm" w="sm"/>
            <a:tailEnd type="none" len="sm" w="sm"/>
          </a:ln>
        </p:spPr>
      </p:sp>
      <p:sp>
        <p:nvSpPr>
          <p:cNvPr name="AutoShape 62" id="62"/>
          <p:cNvSpPr/>
          <p:nvPr/>
        </p:nvSpPr>
        <p:spPr>
          <a:xfrm rot="674178">
            <a:off x="15527689" y="12316510"/>
            <a:ext cx="2197777" cy="0"/>
          </a:xfrm>
          <a:prstGeom prst="line">
            <a:avLst/>
          </a:prstGeom>
          <a:ln cap="rnd" w="9525">
            <a:solidFill>
              <a:srgbClr val="434343"/>
            </a:solidFill>
            <a:prstDash val="solid"/>
            <a:headEnd type="none" len="sm" w="sm"/>
            <a:tailEnd type="none" len="sm" w="sm"/>
          </a:ln>
        </p:spPr>
      </p:sp>
      <p:sp>
        <p:nvSpPr>
          <p:cNvPr name="AutoShape 63" id="63"/>
          <p:cNvSpPr/>
          <p:nvPr/>
        </p:nvSpPr>
        <p:spPr>
          <a:xfrm rot="9687849">
            <a:off x="17905811" y="12282416"/>
            <a:ext cx="1562294" cy="0"/>
          </a:xfrm>
          <a:prstGeom prst="line">
            <a:avLst/>
          </a:prstGeom>
          <a:ln cap="rnd" w="9525">
            <a:solidFill>
              <a:srgbClr val="434343"/>
            </a:solidFill>
            <a:prstDash val="solid"/>
            <a:headEnd type="none" len="sm" w="sm"/>
            <a:tailEnd type="none" len="sm" w="sm"/>
          </a:ln>
        </p:spPr>
      </p:sp>
      <p:sp>
        <p:nvSpPr>
          <p:cNvPr name="AutoShape 64" id="64"/>
          <p:cNvSpPr/>
          <p:nvPr/>
        </p:nvSpPr>
        <p:spPr>
          <a:xfrm rot="2755998">
            <a:off x="17563095" y="11102000"/>
            <a:ext cx="2266083" cy="0"/>
          </a:xfrm>
          <a:prstGeom prst="line">
            <a:avLst/>
          </a:prstGeom>
          <a:ln cap="rnd" w="9525">
            <a:solidFill>
              <a:srgbClr val="434343"/>
            </a:solidFill>
            <a:prstDash val="solid"/>
            <a:headEnd type="none" len="sm" w="sm"/>
            <a:tailEnd type="none" len="sm" w="sm"/>
          </a:ln>
        </p:spPr>
      </p:sp>
      <p:sp>
        <p:nvSpPr>
          <p:cNvPr name="AutoShape 65" id="65"/>
          <p:cNvSpPr/>
          <p:nvPr/>
        </p:nvSpPr>
        <p:spPr>
          <a:xfrm rot="8542163">
            <a:off x="14081032" y="9047054"/>
            <a:ext cx="2103695" cy="0"/>
          </a:xfrm>
          <a:prstGeom prst="line">
            <a:avLst/>
          </a:prstGeom>
          <a:ln cap="rnd" w="9525">
            <a:solidFill>
              <a:srgbClr val="434343"/>
            </a:solidFill>
            <a:prstDash val="solid"/>
            <a:headEnd type="none" len="sm" w="sm"/>
            <a:tailEnd type="none" len="sm" w="sm"/>
          </a:ln>
        </p:spPr>
      </p:sp>
      <p:sp>
        <p:nvSpPr>
          <p:cNvPr name="AutoShape 66" id="66"/>
          <p:cNvSpPr/>
          <p:nvPr/>
        </p:nvSpPr>
        <p:spPr>
          <a:xfrm rot="2809628">
            <a:off x="15759361" y="9263456"/>
            <a:ext cx="2355227" cy="0"/>
          </a:xfrm>
          <a:prstGeom prst="line">
            <a:avLst/>
          </a:prstGeom>
          <a:ln cap="rnd" w="9525">
            <a:solidFill>
              <a:srgbClr val="434343"/>
            </a:solidFill>
            <a:prstDash val="solid"/>
            <a:headEnd type="none" len="sm" w="sm"/>
            <a:tailEnd type="none" len="sm" w="sm"/>
          </a:ln>
        </p:spPr>
      </p:sp>
      <p:sp>
        <p:nvSpPr>
          <p:cNvPr name="AutoShape 67" id="67"/>
          <p:cNvSpPr/>
          <p:nvPr/>
        </p:nvSpPr>
        <p:spPr>
          <a:xfrm rot="9526250">
            <a:off x="16038608" y="7929356"/>
            <a:ext cx="2730331" cy="0"/>
          </a:xfrm>
          <a:prstGeom prst="line">
            <a:avLst/>
          </a:prstGeom>
          <a:ln cap="rnd" w="9525">
            <a:solidFill>
              <a:srgbClr val="434343"/>
            </a:solidFill>
            <a:prstDash val="solid"/>
            <a:headEnd type="none" len="sm" w="sm"/>
            <a:tailEnd type="none" len="sm" w="sm"/>
          </a:ln>
        </p:spPr>
      </p:sp>
      <p:sp>
        <p:nvSpPr>
          <p:cNvPr name="AutoShape 68" id="68"/>
          <p:cNvSpPr/>
          <p:nvPr/>
        </p:nvSpPr>
        <p:spPr>
          <a:xfrm rot="6735433">
            <a:off x="17045766" y="8837306"/>
            <a:ext cx="2776521" cy="0"/>
          </a:xfrm>
          <a:prstGeom prst="line">
            <a:avLst/>
          </a:prstGeom>
          <a:ln cap="rnd" w="9525">
            <a:solidFill>
              <a:srgbClr val="434343"/>
            </a:solidFill>
            <a:prstDash val="solid"/>
            <a:headEnd type="none" len="sm" w="sm"/>
            <a:tailEnd type="none" len="sm" w="sm"/>
          </a:ln>
        </p:spPr>
      </p:sp>
      <p:sp>
        <p:nvSpPr>
          <p:cNvPr name="AutoShape 69" id="69"/>
          <p:cNvSpPr/>
          <p:nvPr/>
        </p:nvSpPr>
        <p:spPr>
          <a:xfrm rot="9072180">
            <a:off x="19353521" y="10411124"/>
            <a:ext cx="6247461" cy="0"/>
          </a:xfrm>
          <a:prstGeom prst="line">
            <a:avLst/>
          </a:prstGeom>
          <a:ln cap="rnd" w="9525">
            <a:solidFill>
              <a:srgbClr val="434343"/>
            </a:solidFill>
            <a:prstDash val="solid"/>
            <a:headEnd type="none" len="sm" w="sm"/>
            <a:tailEnd type="none" len="sm" w="sm"/>
          </a:ln>
        </p:spPr>
      </p:sp>
      <p:sp>
        <p:nvSpPr>
          <p:cNvPr name="AutoShape 70" id="70"/>
          <p:cNvSpPr/>
          <p:nvPr/>
        </p:nvSpPr>
        <p:spPr>
          <a:xfrm rot="9715037">
            <a:off x="15326589" y="10479916"/>
            <a:ext cx="10138391" cy="0"/>
          </a:xfrm>
          <a:prstGeom prst="line">
            <a:avLst/>
          </a:prstGeom>
          <a:ln cap="rnd" w="9525">
            <a:solidFill>
              <a:srgbClr val="434343"/>
            </a:solidFill>
            <a:prstDash val="solid"/>
            <a:headEnd type="none" len="sm" w="sm"/>
            <a:tailEnd type="none" len="sm" w="sm"/>
          </a:ln>
        </p:spPr>
      </p:sp>
      <p:sp>
        <p:nvSpPr>
          <p:cNvPr name="AutoShape 71" id="71"/>
          <p:cNvSpPr/>
          <p:nvPr/>
        </p:nvSpPr>
        <p:spPr>
          <a:xfrm rot="4860978">
            <a:off x="17101194" y="9705670"/>
            <a:ext cx="4360137"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22010896" y="7523700"/>
            <a:ext cx="261000" cy="261000"/>
            <a:chOff x="0" y="0"/>
            <a:chExt cx="348000" cy="348000"/>
          </a:xfrm>
        </p:grpSpPr>
        <p:sp>
          <p:nvSpPr>
            <p:cNvPr name="Freeform 73" id="73"/>
            <p:cNvSpPr/>
            <p:nvPr/>
          </p:nvSpPr>
          <p:spPr>
            <a:xfrm flipH="false" flipV="false" rot="0">
              <a:off x="0" y="0"/>
              <a:ext cx="347980" cy="347980"/>
            </a:xfrm>
            <a:custGeom>
              <a:avLst/>
              <a:gdLst/>
              <a:ahLst/>
              <a:cxnLst/>
              <a:rect r="r" b="b" t="t" l="l"/>
              <a:pathLst>
                <a:path h="347980" w="347980">
                  <a:moveTo>
                    <a:pt x="347980" y="173990"/>
                  </a:moveTo>
                  <a:cubicBezTo>
                    <a:pt x="347980" y="77851"/>
                    <a:pt x="270129" y="0"/>
                    <a:pt x="173990" y="0"/>
                  </a:cubicBezTo>
                  <a:cubicBezTo>
                    <a:pt x="77851" y="0"/>
                    <a:pt x="0" y="77851"/>
                    <a:pt x="0" y="173990"/>
                  </a:cubicBezTo>
                  <a:cubicBezTo>
                    <a:pt x="0" y="270129"/>
                    <a:pt x="77851" y="347980"/>
                    <a:pt x="173990" y="347980"/>
                  </a:cubicBezTo>
                  <a:cubicBezTo>
                    <a:pt x="270129" y="347980"/>
                    <a:pt x="347980" y="270129"/>
                    <a:pt x="347980" y="173990"/>
                  </a:cubicBezTo>
                  <a:close/>
                </a:path>
              </a:pathLst>
            </a:custGeom>
            <a:solidFill>
              <a:srgbClr val="FF2E20"/>
            </a:solidFill>
          </p:spPr>
        </p:sp>
      </p:grpSp>
      <p:sp>
        <p:nvSpPr>
          <p:cNvPr name="AutoShape 74" id="74"/>
          <p:cNvSpPr/>
          <p:nvPr/>
        </p:nvSpPr>
        <p:spPr>
          <a:xfrm rot="1243405">
            <a:off x="22121969" y="8297030"/>
            <a:ext cx="3166954" cy="0"/>
          </a:xfrm>
          <a:prstGeom prst="line">
            <a:avLst/>
          </a:prstGeom>
          <a:ln cap="rnd" w="9525">
            <a:solidFill>
              <a:srgbClr val="434343"/>
            </a:solidFill>
            <a:prstDash val="solid"/>
            <a:headEnd type="none" len="sm" w="sm"/>
            <a:tailEnd type="none" len="sm" w="sm"/>
          </a:ln>
        </p:spPr>
      </p:sp>
      <p:sp>
        <p:nvSpPr>
          <p:cNvPr name="AutoShape 75" id="75"/>
          <p:cNvSpPr/>
          <p:nvPr/>
        </p:nvSpPr>
        <p:spPr>
          <a:xfrm rot="650410">
            <a:off x="19317841" y="7407300"/>
            <a:ext cx="2726910" cy="0"/>
          </a:xfrm>
          <a:prstGeom prst="line">
            <a:avLst/>
          </a:prstGeom>
          <a:ln cap="rnd" w="9525">
            <a:solidFill>
              <a:srgbClr val="434343"/>
            </a:solidFill>
            <a:prstDash val="solid"/>
            <a:headEnd type="none" len="sm" w="sm"/>
            <a:tailEnd type="none" len="sm" w="sm"/>
          </a:ln>
        </p:spPr>
      </p:sp>
      <p:sp>
        <p:nvSpPr>
          <p:cNvPr name="AutoShape 76" id="76"/>
          <p:cNvSpPr/>
          <p:nvPr/>
        </p:nvSpPr>
        <p:spPr>
          <a:xfrm rot="7317609">
            <a:off x="18470030" y="9817200"/>
            <a:ext cx="4813733" cy="0"/>
          </a:xfrm>
          <a:prstGeom prst="line">
            <a:avLst/>
          </a:prstGeom>
          <a:ln cap="rnd" w="9525">
            <a:solidFill>
              <a:srgbClr val="434343"/>
            </a:solidFill>
            <a:prstDash val="solid"/>
            <a:headEnd type="none" len="sm" w="sm"/>
            <a:tailEnd type="none" len="sm" w="sm"/>
          </a:ln>
        </p:spPr>
      </p:sp>
      <p:sp>
        <p:nvSpPr>
          <p:cNvPr name="AutoShape 77" id="77"/>
          <p:cNvSpPr/>
          <p:nvPr/>
        </p:nvSpPr>
        <p:spPr>
          <a:xfrm rot="9006796">
            <a:off x="17589667" y="8929678"/>
            <a:ext cx="4787303"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6520382" y="5574514"/>
            <a:ext cx="388800" cy="388800"/>
            <a:chOff x="0" y="0"/>
            <a:chExt cx="518400" cy="518400"/>
          </a:xfrm>
        </p:grpSpPr>
        <p:sp>
          <p:nvSpPr>
            <p:cNvPr name="Freeform 79" id="79"/>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86CF64"/>
            </a:solidFill>
          </p:spPr>
        </p:sp>
      </p:grpSp>
      <p:sp>
        <p:nvSpPr>
          <p:cNvPr name="AutoShape 80" id="80"/>
          <p:cNvSpPr/>
          <p:nvPr/>
        </p:nvSpPr>
        <p:spPr>
          <a:xfrm rot="1700962">
            <a:off x="16717642" y="6391674"/>
            <a:ext cx="2083304" cy="0"/>
          </a:xfrm>
          <a:prstGeom prst="line">
            <a:avLst/>
          </a:prstGeom>
          <a:ln cap="rnd" w="9525">
            <a:solidFill>
              <a:srgbClr val="434343"/>
            </a:solidFill>
            <a:prstDash val="solid"/>
            <a:headEnd type="none" len="sm" w="sm"/>
            <a:tailEnd type="none" len="sm" w="sm"/>
          </a:ln>
        </p:spPr>
      </p:sp>
      <p:sp>
        <p:nvSpPr>
          <p:cNvPr name="AutoShape 81" id="81"/>
          <p:cNvSpPr/>
          <p:nvPr/>
        </p:nvSpPr>
        <p:spPr>
          <a:xfrm rot="6417367">
            <a:off x="15207300" y="7077214"/>
            <a:ext cx="2348963" cy="0"/>
          </a:xfrm>
          <a:prstGeom prst="line">
            <a:avLst/>
          </a:prstGeom>
          <a:ln cap="rnd" w="9525">
            <a:solidFill>
              <a:srgbClr val="434343"/>
            </a:solidFill>
            <a:prstDash val="solid"/>
            <a:headEnd type="none" len="sm" w="sm"/>
            <a:tailEnd type="none" len="sm" w="sm"/>
          </a:ln>
        </p:spPr>
      </p:sp>
      <p:grpSp>
        <p:nvGrpSpPr>
          <p:cNvPr name="Group 82" id="82"/>
          <p:cNvGrpSpPr/>
          <p:nvPr/>
        </p:nvGrpSpPr>
        <p:grpSpPr>
          <a:xfrm rot="-10800000">
            <a:off x="15947652" y="9304846"/>
            <a:ext cx="498600" cy="498600"/>
            <a:chOff x="0" y="0"/>
            <a:chExt cx="664800" cy="664800"/>
          </a:xfrm>
        </p:grpSpPr>
        <p:sp>
          <p:nvSpPr>
            <p:cNvPr name="Freeform 83" id="83"/>
            <p:cNvSpPr/>
            <p:nvPr/>
          </p:nvSpPr>
          <p:spPr>
            <a:xfrm flipH="false" flipV="false" rot="0">
              <a:off x="0" y="0"/>
              <a:ext cx="664845" cy="664845"/>
            </a:xfrm>
            <a:custGeom>
              <a:avLst/>
              <a:gdLst/>
              <a:ahLst/>
              <a:cxnLst/>
              <a:rect r="r" b="b" t="t" l="l"/>
              <a:pathLst>
                <a:path h="664845" w="664845">
                  <a:moveTo>
                    <a:pt x="664845" y="332359"/>
                  </a:moveTo>
                  <a:cubicBezTo>
                    <a:pt x="664845" y="148844"/>
                    <a:pt x="516001" y="0"/>
                    <a:pt x="332359" y="0"/>
                  </a:cubicBezTo>
                  <a:cubicBezTo>
                    <a:pt x="148717" y="0"/>
                    <a:pt x="0" y="148844"/>
                    <a:pt x="0" y="332359"/>
                  </a:cubicBezTo>
                  <a:cubicBezTo>
                    <a:pt x="0" y="515874"/>
                    <a:pt x="148844" y="664845"/>
                    <a:pt x="332359" y="664845"/>
                  </a:cubicBezTo>
                  <a:cubicBezTo>
                    <a:pt x="515874" y="664845"/>
                    <a:pt x="664845" y="516001"/>
                    <a:pt x="664845" y="332359"/>
                  </a:cubicBezTo>
                  <a:close/>
                </a:path>
              </a:pathLst>
            </a:custGeom>
            <a:solidFill>
              <a:srgbClr val="04B4D8"/>
            </a:solidFill>
          </p:spPr>
        </p:sp>
      </p:grpSp>
      <p:sp>
        <p:nvSpPr>
          <p:cNvPr name="AutoShape 84" id="84"/>
          <p:cNvSpPr/>
          <p:nvPr/>
        </p:nvSpPr>
        <p:spPr>
          <a:xfrm rot="10200807">
            <a:off x="14344480" y="9685816"/>
            <a:ext cx="1625275" cy="0"/>
          </a:xfrm>
          <a:prstGeom prst="line">
            <a:avLst/>
          </a:prstGeom>
          <a:ln cap="rnd" w="9525">
            <a:solidFill>
              <a:srgbClr val="434343"/>
            </a:solidFill>
            <a:prstDash val="solid"/>
            <a:headEnd type="none" len="sm" w="sm"/>
            <a:tailEnd type="none" len="sm" w="sm"/>
          </a:ln>
        </p:spPr>
      </p:sp>
      <p:sp>
        <p:nvSpPr>
          <p:cNvPr name="AutoShape 85" id="85"/>
          <p:cNvSpPr/>
          <p:nvPr/>
        </p:nvSpPr>
        <p:spPr>
          <a:xfrm rot="4748294">
            <a:off x="15678821" y="8878680"/>
            <a:ext cx="887551" cy="0"/>
          </a:xfrm>
          <a:prstGeom prst="line">
            <a:avLst/>
          </a:prstGeom>
          <a:ln cap="rnd" w="9525">
            <a:solidFill>
              <a:srgbClr val="434343"/>
            </a:solidFill>
            <a:prstDash val="solid"/>
            <a:headEnd type="none" len="sm" w="sm"/>
            <a:tailEnd type="none" len="sm" w="sm"/>
          </a:ln>
        </p:spPr>
      </p:sp>
      <p:sp>
        <p:nvSpPr>
          <p:cNvPr name="AutoShape 86" id="86"/>
          <p:cNvSpPr/>
          <p:nvPr/>
        </p:nvSpPr>
        <p:spPr>
          <a:xfrm rot="1431553">
            <a:off x="16375706" y="9833446"/>
            <a:ext cx="1428092" cy="0"/>
          </a:xfrm>
          <a:prstGeom prst="line">
            <a:avLst/>
          </a:prstGeom>
          <a:ln cap="rnd" w="9525">
            <a:solidFill>
              <a:srgbClr val="434343"/>
            </a:solidFill>
            <a:prstDash val="solid"/>
            <a:headEnd type="none" len="sm" w="sm"/>
            <a:tailEnd type="none" len="sm" w="sm"/>
          </a:ln>
        </p:spPr>
      </p:sp>
      <p:grpSp>
        <p:nvGrpSpPr>
          <p:cNvPr name="Group 87" id="87"/>
          <p:cNvGrpSpPr/>
          <p:nvPr/>
        </p:nvGrpSpPr>
        <p:grpSpPr>
          <a:xfrm rot="-10800000">
            <a:off x="17564882" y="4617764"/>
            <a:ext cx="388800" cy="388800"/>
            <a:chOff x="0" y="0"/>
            <a:chExt cx="518400" cy="518400"/>
          </a:xfrm>
        </p:grpSpPr>
        <p:sp>
          <p:nvSpPr>
            <p:cNvPr name="Freeform 88" id="88"/>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89" id="89"/>
          <p:cNvSpPr/>
          <p:nvPr/>
        </p:nvSpPr>
        <p:spPr>
          <a:xfrm rot="8303327">
            <a:off x="16709604" y="5290652"/>
            <a:ext cx="1055080" cy="0"/>
          </a:xfrm>
          <a:prstGeom prst="line">
            <a:avLst/>
          </a:prstGeom>
          <a:ln cap="rnd" w="9525">
            <a:solidFill>
              <a:srgbClr val="434343"/>
            </a:solidFill>
            <a:prstDash val="solid"/>
            <a:headEnd type="none" len="sm" w="sm"/>
            <a:tailEnd type="none" len="sm" w="sm"/>
          </a:ln>
        </p:spPr>
      </p:sp>
      <p:sp>
        <p:nvSpPr>
          <p:cNvPr name="AutoShape 90" id="90"/>
          <p:cNvSpPr/>
          <p:nvPr/>
        </p:nvSpPr>
        <p:spPr>
          <a:xfrm rot="4076184">
            <a:off x="17231623" y="5913224"/>
            <a:ext cx="2100041" cy="0"/>
          </a:xfrm>
          <a:prstGeom prst="line">
            <a:avLst/>
          </a:prstGeom>
          <a:ln cap="rnd" w="9525">
            <a:solidFill>
              <a:srgbClr val="434343"/>
            </a:solidFill>
            <a:prstDash val="solid"/>
            <a:headEnd type="none" len="sm" w="sm"/>
            <a:tailEnd type="none" len="sm" w="sm"/>
          </a:ln>
        </p:spPr>
      </p:sp>
      <p:grpSp>
        <p:nvGrpSpPr>
          <p:cNvPr name="Group 91" id="91"/>
          <p:cNvGrpSpPr/>
          <p:nvPr/>
        </p:nvGrpSpPr>
        <p:grpSpPr>
          <a:xfrm rot="-10800000">
            <a:off x="17042732" y="6828414"/>
            <a:ext cx="388800" cy="388800"/>
            <a:chOff x="0" y="0"/>
            <a:chExt cx="518400" cy="518400"/>
          </a:xfrm>
        </p:grpSpPr>
        <p:sp>
          <p:nvSpPr>
            <p:cNvPr name="Freeform 92" id="92"/>
            <p:cNvSpPr/>
            <p:nvPr/>
          </p:nvSpPr>
          <p:spPr>
            <a:xfrm flipH="false" flipV="false" rot="0">
              <a:off x="0" y="0"/>
              <a:ext cx="518414" cy="518414"/>
            </a:xfrm>
            <a:custGeom>
              <a:avLst/>
              <a:gdLst/>
              <a:ahLst/>
              <a:cxnLst/>
              <a:rect r="r" b="b" t="t" l="l"/>
              <a:pathLst>
                <a:path h="518414" w="518414">
                  <a:moveTo>
                    <a:pt x="518414" y="259207"/>
                  </a:moveTo>
                  <a:cubicBezTo>
                    <a:pt x="518414" y="116078"/>
                    <a:pt x="402336" y="0"/>
                    <a:pt x="259207" y="0"/>
                  </a:cubicBezTo>
                  <a:cubicBezTo>
                    <a:pt x="116078" y="0"/>
                    <a:pt x="0" y="116078"/>
                    <a:pt x="0" y="259207"/>
                  </a:cubicBezTo>
                  <a:cubicBezTo>
                    <a:pt x="0" y="402336"/>
                    <a:pt x="116078" y="518414"/>
                    <a:pt x="259207" y="518414"/>
                  </a:cubicBezTo>
                  <a:cubicBezTo>
                    <a:pt x="402336" y="518414"/>
                    <a:pt x="518414" y="402336"/>
                    <a:pt x="518414" y="259207"/>
                  </a:cubicBezTo>
                  <a:close/>
                </a:path>
              </a:pathLst>
            </a:custGeom>
            <a:solidFill>
              <a:srgbClr val="FFD966"/>
            </a:solidFill>
          </p:spPr>
        </p:sp>
      </p:grpSp>
      <p:sp>
        <p:nvSpPr>
          <p:cNvPr name="AutoShape 93" id="93"/>
          <p:cNvSpPr/>
          <p:nvPr/>
        </p:nvSpPr>
        <p:spPr>
          <a:xfrm rot="4007291">
            <a:off x="16395007" y="6424414"/>
            <a:ext cx="1024151" cy="0"/>
          </a:xfrm>
          <a:prstGeom prst="line">
            <a:avLst/>
          </a:prstGeom>
          <a:ln cap="rnd" w="9525">
            <a:solidFill>
              <a:srgbClr val="434343"/>
            </a:solidFill>
            <a:prstDash val="solid"/>
            <a:headEnd type="none" len="sm" w="sm"/>
            <a:tailEnd type="none" len="sm" w="sm"/>
          </a:ln>
        </p:spPr>
      </p:sp>
      <p:sp>
        <p:nvSpPr>
          <p:cNvPr name="AutoShape 94" id="94"/>
          <p:cNvSpPr/>
          <p:nvPr/>
        </p:nvSpPr>
        <p:spPr>
          <a:xfrm rot="7916481">
            <a:off x="15888751" y="7694874"/>
            <a:ext cx="1463037" cy="0"/>
          </a:xfrm>
          <a:prstGeom prst="line">
            <a:avLst/>
          </a:prstGeom>
          <a:ln cap="rnd" w="9525">
            <a:solidFill>
              <a:srgbClr val="434343"/>
            </a:solidFill>
            <a:prstDash val="solid"/>
            <a:headEnd type="none" len="sm" w="sm"/>
            <a:tailEnd type="none" len="sm" w="sm"/>
          </a:ln>
        </p:spPr>
      </p:sp>
      <p:sp>
        <p:nvSpPr>
          <p:cNvPr name="AutoShape 95" id="95"/>
          <p:cNvSpPr/>
          <p:nvPr/>
        </p:nvSpPr>
        <p:spPr>
          <a:xfrm rot="472166">
            <a:off x="17416606" y="7091814"/>
            <a:ext cx="1147052" cy="0"/>
          </a:xfrm>
          <a:prstGeom prst="line">
            <a:avLst/>
          </a:prstGeom>
          <a:ln cap="rnd" w="9525">
            <a:solidFill>
              <a:srgbClr val="434343"/>
            </a:solidFill>
            <a:prstDash val="solid"/>
            <a:headEnd type="none" len="sm" w="sm"/>
            <a:tailEnd type="none" len="sm" w="sm"/>
          </a:ln>
        </p:spPr>
      </p:sp>
      <p:sp>
        <p:nvSpPr>
          <p:cNvPr name="TextBox 96" id="96"/>
          <p:cNvSpPr txBox="true"/>
          <p:nvPr/>
        </p:nvSpPr>
        <p:spPr>
          <a:xfrm rot="0">
            <a:off x="7583325" y="2370565"/>
            <a:ext cx="3121350" cy="2495550"/>
          </a:xfrm>
          <a:prstGeom prst="rect">
            <a:avLst/>
          </a:prstGeom>
        </p:spPr>
        <p:txBody>
          <a:bodyPr anchor="t" rtlCol="false" tIns="0" lIns="0" bIns="0" rIns="0">
            <a:spAutoFit/>
          </a:bodyPr>
          <a:lstStyle/>
          <a:p>
            <a:pPr algn="ctr">
              <a:lnSpc>
                <a:spcPts val="19200"/>
              </a:lnSpc>
            </a:pPr>
            <a:r>
              <a:rPr lang="en-US" sz="16000">
                <a:solidFill>
                  <a:srgbClr val="1A1A1A"/>
                </a:solidFill>
                <a:latin typeface="Arimo Bold"/>
              </a:rPr>
              <a:t>02</a:t>
            </a:r>
          </a:p>
        </p:txBody>
      </p:sp>
      <p:sp>
        <p:nvSpPr>
          <p:cNvPr name="Freeform 97" id="97"/>
          <p:cNvSpPr/>
          <p:nvPr/>
        </p:nvSpPr>
        <p:spPr>
          <a:xfrm flipH="false" flipV="false" rot="0">
            <a:off x="15117884" y="1310472"/>
            <a:ext cx="665108" cy="1038196"/>
          </a:xfrm>
          <a:custGeom>
            <a:avLst/>
            <a:gdLst/>
            <a:ahLst/>
            <a:cxnLst/>
            <a:rect r="r" b="b" t="t" l="l"/>
            <a:pathLst>
              <a:path h="1038196" w="665108">
                <a:moveTo>
                  <a:pt x="0" y="0"/>
                </a:moveTo>
                <a:lnTo>
                  <a:pt x="665109" y="0"/>
                </a:lnTo>
                <a:lnTo>
                  <a:pt x="665109" y="1038196"/>
                </a:lnTo>
                <a:lnTo>
                  <a:pt x="0" y="10381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8" id="98"/>
          <p:cNvSpPr/>
          <p:nvPr/>
        </p:nvSpPr>
        <p:spPr>
          <a:xfrm flipH="false" flipV="false" rot="0">
            <a:off x="1940450" y="7594500"/>
            <a:ext cx="812550" cy="1127150"/>
          </a:xfrm>
          <a:custGeom>
            <a:avLst/>
            <a:gdLst/>
            <a:ahLst/>
            <a:cxnLst/>
            <a:rect r="r" b="b" t="t" l="l"/>
            <a:pathLst>
              <a:path h="1127150" w="812550">
                <a:moveTo>
                  <a:pt x="0" y="0"/>
                </a:moveTo>
                <a:lnTo>
                  <a:pt x="812550" y="0"/>
                </a:lnTo>
                <a:lnTo>
                  <a:pt x="812550" y="1127150"/>
                </a:lnTo>
                <a:lnTo>
                  <a:pt x="0" y="1127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9" id="99"/>
          <p:cNvSpPr txBox="true"/>
          <p:nvPr/>
        </p:nvSpPr>
        <p:spPr>
          <a:xfrm rot="0">
            <a:off x="4107183" y="5535172"/>
            <a:ext cx="10073635" cy="849633"/>
          </a:xfrm>
          <a:prstGeom prst="rect">
            <a:avLst/>
          </a:prstGeom>
        </p:spPr>
        <p:txBody>
          <a:bodyPr anchor="t" rtlCol="false" tIns="0" lIns="0" bIns="0" rIns="0">
            <a:spAutoFit/>
          </a:bodyPr>
          <a:lstStyle/>
          <a:p>
            <a:pPr algn="ctr" marL="0" indent="0" lvl="0">
              <a:lnSpc>
                <a:spcPts val="6784"/>
              </a:lnSpc>
              <a:spcBef>
                <a:spcPct val="0"/>
              </a:spcBef>
            </a:pPr>
            <a:r>
              <a:rPr lang="en-US" sz="4916" strike="noStrike" u="none">
                <a:solidFill>
                  <a:srgbClr val="1A1A1A"/>
                </a:solidFill>
                <a:latin typeface="Arimo Bold"/>
              </a:rPr>
              <a:t>EDA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06076" y="4520766"/>
            <a:ext cx="315000" cy="315000"/>
            <a:chOff x="0" y="0"/>
            <a:chExt cx="420000" cy="420000"/>
          </a:xfrm>
        </p:grpSpPr>
        <p:sp>
          <p:nvSpPr>
            <p:cNvPr name="Freeform 52" id="52"/>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53" id="53"/>
          <p:cNvGrpSpPr/>
          <p:nvPr/>
        </p:nvGrpSpPr>
        <p:grpSpPr>
          <a:xfrm rot="-10800000">
            <a:off x="176878" y="7874880"/>
            <a:ext cx="173400" cy="173400"/>
            <a:chOff x="0" y="0"/>
            <a:chExt cx="231200" cy="231200"/>
          </a:xfrm>
        </p:grpSpPr>
        <p:sp>
          <p:nvSpPr>
            <p:cNvPr name="Freeform 54" id="54"/>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5" id="55"/>
          <p:cNvGrpSpPr/>
          <p:nvPr/>
        </p:nvGrpSpPr>
        <p:grpSpPr>
          <a:xfrm rot="-10800000">
            <a:off x="691100" y="6872200"/>
            <a:ext cx="313800" cy="315000"/>
            <a:chOff x="0" y="0"/>
            <a:chExt cx="418400" cy="420000"/>
          </a:xfrm>
        </p:grpSpPr>
        <p:sp>
          <p:nvSpPr>
            <p:cNvPr name="Freeform 56" id="56"/>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7" id="57"/>
          <p:cNvSpPr/>
          <p:nvPr/>
        </p:nvSpPr>
        <p:spPr>
          <a:xfrm rot="6381687">
            <a:off x="-515301" y="5854000"/>
            <a:ext cx="2142201" cy="0"/>
          </a:xfrm>
          <a:prstGeom prst="line">
            <a:avLst/>
          </a:prstGeom>
          <a:ln cap="rnd" w="9525">
            <a:solidFill>
              <a:srgbClr val="434343"/>
            </a:solidFill>
            <a:prstDash val="solid"/>
            <a:headEnd type="none" len="sm" w="sm"/>
            <a:tailEnd type="none" len="sm" w="sm"/>
          </a:ln>
        </p:spPr>
      </p:sp>
      <p:sp>
        <p:nvSpPr>
          <p:cNvPr name="AutoShape 58" id="58"/>
          <p:cNvSpPr/>
          <p:nvPr/>
        </p:nvSpPr>
        <p:spPr>
          <a:xfrm rot="5378584">
            <a:off x="-1265477" y="6355380"/>
            <a:ext cx="3058109" cy="0"/>
          </a:xfrm>
          <a:prstGeom prst="line">
            <a:avLst/>
          </a:prstGeom>
          <a:ln cap="rnd" w="9525">
            <a:solidFill>
              <a:srgbClr val="434343"/>
            </a:solidFill>
            <a:prstDash val="solid"/>
            <a:headEnd type="none" len="sm" w="sm"/>
            <a:tailEnd type="none" len="sm" w="sm"/>
          </a:ln>
        </p:spPr>
      </p:sp>
      <p:sp>
        <p:nvSpPr>
          <p:cNvPr name="AutoShape 59" id="59"/>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60" id="60"/>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61" id="61"/>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62" id="62"/>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63" id="63"/>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4" id="64"/>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5" id="65"/>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6" id="66"/>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7" id="67"/>
          <p:cNvGrpSpPr/>
          <p:nvPr/>
        </p:nvGrpSpPr>
        <p:grpSpPr>
          <a:xfrm rot="-10800000">
            <a:off x="1899676" y="9691016"/>
            <a:ext cx="315000" cy="315000"/>
            <a:chOff x="0" y="0"/>
            <a:chExt cx="420000" cy="420000"/>
          </a:xfrm>
        </p:grpSpPr>
        <p:sp>
          <p:nvSpPr>
            <p:cNvPr name="Freeform 68" id="6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9" id="69"/>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70" id="70"/>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71" id="71"/>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995924" y="8425716"/>
            <a:ext cx="315000" cy="315000"/>
            <a:chOff x="0" y="0"/>
            <a:chExt cx="420000" cy="420000"/>
          </a:xfrm>
        </p:grpSpPr>
        <p:sp>
          <p:nvSpPr>
            <p:cNvPr name="Freeform 73" id="73"/>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4" id="74"/>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5" id="75"/>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6" id="76"/>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7" id="77"/>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484776" y="9251878"/>
            <a:ext cx="229200" cy="229200"/>
            <a:chOff x="0" y="0"/>
            <a:chExt cx="305600" cy="305600"/>
          </a:xfrm>
        </p:grpSpPr>
        <p:sp>
          <p:nvSpPr>
            <p:cNvPr name="Freeform 79" id="79"/>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80" id="80"/>
          <p:cNvGrpSpPr/>
          <p:nvPr/>
        </p:nvGrpSpPr>
        <p:grpSpPr>
          <a:xfrm rot="-10800000">
            <a:off x="595428" y="8908838"/>
            <a:ext cx="173400" cy="173400"/>
            <a:chOff x="0" y="0"/>
            <a:chExt cx="231200" cy="231200"/>
          </a:xfrm>
        </p:grpSpPr>
        <p:sp>
          <p:nvSpPr>
            <p:cNvPr name="Freeform 81" id="81"/>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82" id="82"/>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3" id="83"/>
          <p:cNvSpPr/>
          <p:nvPr/>
        </p:nvSpPr>
        <p:spPr>
          <a:xfrm flipH="false" flipV="false" rot="0">
            <a:off x="8850257" y="2820325"/>
            <a:ext cx="7830239" cy="5591962"/>
          </a:xfrm>
          <a:custGeom>
            <a:avLst/>
            <a:gdLst/>
            <a:ahLst/>
            <a:cxnLst/>
            <a:rect r="r" b="b" t="t" l="l"/>
            <a:pathLst>
              <a:path h="5591962" w="7830239">
                <a:moveTo>
                  <a:pt x="0" y="0"/>
                </a:moveTo>
                <a:lnTo>
                  <a:pt x="7830240" y="0"/>
                </a:lnTo>
                <a:lnTo>
                  <a:pt x="7830240" y="5591962"/>
                </a:lnTo>
                <a:lnTo>
                  <a:pt x="0" y="5591962"/>
                </a:lnTo>
                <a:lnTo>
                  <a:pt x="0" y="0"/>
                </a:lnTo>
                <a:close/>
              </a:path>
            </a:pathLst>
          </a:custGeom>
          <a:blipFill>
            <a:blip r:embed="rId4"/>
            <a:stretch>
              <a:fillRect l="0" t="0" r="0" b="0"/>
            </a:stretch>
          </a:blipFill>
        </p:spPr>
      </p:sp>
      <p:grpSp>
        <p:nvGrpSpPr>
          <p:cNvPr name="Group 84" id="84"/>
          <p:cNvGrpSpPr/>
          <p:nvPr/>
        </p:nvGrpSpPr>
        <p:grpSpPr>
          <a:xfrm rot="0">
            <a:off x="12027691" y="6278457"/>
            <a:ext cx="4313890" cy="1610710"/>
            <a:chOff x="0" y="0"/>
            <a:chExt cx="1136168" cy="424220"/>
          </a:xfrm>
        </p:grpSpPr>
        <p:sp>
          <p:nvSpPr>
            <p:cNvPr name="Freeform 85" id="85"/>
            <p:cNvSpPr/>
            <p:nvPr/>
          </p:nvSpPr>
          <p:spPr>
            <a:xfrm flipH="false" flipV="false" rot="0">
              <a:off x="0" y="0"/>
              <a:ext cx="1136168" cy="424220"/>
            </a:xfrm>
            <a:custGeom>
              <a:avLst/>
              <a:gdLst/>
              <a:ahLst/>
              <a:cxnLst/>
              <a:rect r="r" b="b" t="t" l="l"/>
              <a:pathLst>
                <a:path h="424220" w="1136168">
                  <a:moveTo>
                    <a:pt x="0" y="0"/>
                  </a:moveTo>
                  <a:lnTo>
                    <a:pt x="1136168" y="0"/>
                  </a:lnTo>
                  <a:lnTo>
                    <a:pt x="1136168" y="424220"/>
                  </a:lnTo>
                  <a:lnTo>
                    <a:pt x="0" y="424220"/>
                  </a:lnTo>
                  <a:close/>
                </a:path>
              </a:pathLst>
            </a:custGeom>
            <a:solidFill>
              <a:srgbClr val="000000">
                <a:alpha val="0"/>
              </a:srgbClr>
            </a:solidFill>
            <a:ln w="38100" cap="sq">
              <a:solidFill>
                <a:srgbClr val="FF0000"/>
              </a:solidFill>
              <a:prstDash val="solid"/>
              <a:miter/>
            </a:ln>
          </p:spPr>
        </p:sp>
        <p:sp>
          <p:nvSpPr>
            <p:cNvPr name="TextBox 86" id="86"/>
            <p:cNvSpPr txBox="true"/>
            <p:nvPr/>
          </p:nvSpPr>
          <p:spPr>
            <a:xfrm>
              <a:off x="0" y="-47625"/>
              <a:ext cx="1136168" cy="471845"/>
            </a:xfrm>
            <a:prstGeom prst="rect">
              <a:avLst/>
            </a:prstGeom>
          </p:spPr>
          <p:txBody>
            <a:bodyPr anchor="ctr" rtlCol="false" tIns="50800" lIns="50800" bIns="50800" rIns="50800"/>
            <a:lstStyle/>
            <a:p>
              <a:pPr algn="ctr">
                <a:lnSpc>
                  <a:spcPts val="2400"/>
                </a:lnSpc>
              </a:pPr>
            </a:p>
          </p:txBody>
        </p:sp>
      </p:grpSp>
      <p:sp>
        <p:nvSpPr>
          <p:cNvPr name="TextBox 87" id="87"/>
          <p:cNvSpPr txBox="true"/>
          <p:nvPr/>
        </p:nvSpPr>
        <p:spPr>
          <a:xfrm rot="0">
            <a:off x="1205756" y="888963"/>
            <a:ext cx="15225150" cy="628650"/>
          </a:xfrm>
          <a:prstGeom prst="rect">
            <a:avLst/>
          </a:prstGeom>
        </p:spPr>
        <p:txBody>
          <a:bodyPr anchor="t" rtlCol="false" tIns="0" lIns="0" bIns="0" rIns="0">
            <a:spAutoFit/>
          </a:bodyPr>
          <a:lstStyle/>
          <a:p>
            <a:pPr algn="l">
              <a:lnSpc>
                <a:spcPts val="4800"/>
              </a:lnSpc>
            </a:pPr>
            <a:r>
              <a:rPr lang="en-US" sz="4000">
                <a:solidFill>
                  <a:srgbClr val="1A1A1A"/>
                </a:solidFill>
                <a:latin typeface="Arimo Bold"/>
              </a:rPr>
              <a:t>EDA: Application Processing Time</a:t>
            </a:r>
          </a:p>
        </p:txBody>
      </p:sp>
      <p:sp>
        <p:nvSpPr>
          <p:cNvPr name="TextBox 88" id="88"/>
          <p:cNvSpPr txBox="true"/>
          <p:nvPr/>
        </p:nvSpPr>
        <p:spPr>
          <a:xfrm rot="0">
            <a:off x="1414475" y="2832528"/>
            <a:ext cx="6894209" cy="4752975"/>
          </a:xfrm>
          <a:prstGeom prst="rect">
            <a:avLst/>
          </a:prstGeom>
        </p:spPr>
        <p:txBody>
          <a:bodyPr anchor="t" rtlCol="false" tIns="0" lIns="0" bIns="0" rIns="0">
            <a:spAutoFit/>
          </a:bodyPr>
          <a:lstStyle/>
          <a:p>
            <a:pPr>
              <a:lnSpc>
                <a:spcPts val="3750"/>
              </a:lnSpc>
            </a:pPr>
            <a:r>
              <a:rPr lang="en-US" sz="2500">
                <a:solidFill>
                  <a:srgbClr val="1A1A1A"/>
                </a:solidFill>
                <a:latin typeface="Arimo"/>
              </a:rPr>
              <a:t>Typical processing time for a patent application is around 1000 days.</a:t>
            </a:r>
          </a:p>
          <a:p>
            <a:pPr marL="539751" indent="-269876" lvl="1">
              <a:lnSpc>
                <a:spcPts val="3750"/>
              </a:lnSpc>
              <a:buFont typeface="Arial"/>
              <a:buChar char="•"/>
            </a:pPr>
            <a:r>
              <a:rPr lang="en-US" sz="2500">
                <a:solidFill>
                  <a:srgbClr val="1A1A1A"/>
                </a:solidFill>
                <a:latin typeface="Arimo"/>
              </a:rPr>
              <a:t>A long tail in the histogram shows that some applications take significantly longer to process.</a:t>
            </a:r>
          </a:p>
          <a:p>
            <a:pPr algn="l" marL="539751" indent="-269876" lvl="1">
              <a:lnSpc>
                <a:spcPts val="3750"/>
              </a:lnSpc>
              <a:buFont typeface="Arial"/>
              <a:buChar char="•"/>
            </a:pPr>
            <a:r>
              <a:rPr lang="en-US" sz="2500">
                <a:solidFill>
                  <a:srgbClr val="1A1A1A"/>
                </a:solidFill>
                <a:latin typeface="Arimo"/>
              </a:rPr>
              <a:t>T</a:t>
            </a:r>
            <a:r>
              <a:rPr lang="en-US" sz="2500">
                <a:solidFill>
                  <a:srgbClr val="1A1A1A"/>
                </a:solidFill>
                <a:latin typeface="Arimo"/>
              </a:rPr>
              <a:t>he distribution is right-skewed, indicating faster </a:t>
            </a:r>
            <a:r>
              <a:rPr lang="en-US" sz="2500">
                <a:solidFill>
                  <a:srgbClr val="1A1A1A"/>
                </a:solidFill>
                <a:latin typeface="Arimo"/>
              </a:rPr>
              <a:t>pro</a:t>
            </a:r>
            <a:r>
              <a:rPr lang="en-US" sz="2500">
                <a:solidFill>
                  <a:srgbClr val="1A1A1A"/>
                </a:solidFill>
                <a:latin typeface="Arimo"/>
              </a:rPr>
              <a:t>c</a:t>
            </a:r>
            <a:r>
              <a:rPr lang="en-US" sz="2500">
                <a:solidFill>
                  <a:srgbClr val="1A1A1A"/>
                </a:solidFill>
                <a:latin typeface="Arimo"/>
              </a:rPr>
              <a:t>es</a:t>
            </a:r>
            <a:r>
              <a:rPr lang="en-US" sz="2500">
                <a:solidFill>
                  <a:srgbClr val="1A1A1A"/>
                </a:solidFill>
                <a:latin typeface="Arimo"/>
              </a:rPr>
              <a:t>s</a:t>
            </a:r>
            <a:r>
              <a:rPr lang="en-US" sz="2500">
                <a:solidFill>
                  <a:srgbClr val="1A1A1A"/>
                </a:solidFill>
                <a:latin typeface="Arimo"/>
              </a:rPr>
              <a:t>ing </a:t>
            </a:r>
            <a:r>
              <a:rPr lang="en-US" sz="2500">
                <a:solidFill>
                  <a:srgbClr val="1A1A1A"/>
                </a:solidFill>
                <a:latin typeface="Arimo"/>
              </a:rPr>
              <a:t>for the majority of </a:t>
            </a:r>
            <a:r>
              <a:rPr lang="en-US" sz="2500">
                <a:solidFill>
                  <a:srgbClr val="1A1A1A"/>
                </a:solidFill>
                <a:latin typeface="Arimo"/>
              </a:rPr>
              <a:t>applications.</a:t>
            </a:r>
          </a:p>
          <a:p>
            <a:pPr algn="l" marL="539751" indent="-269876" lvl="1">
              <a:lnSpc>
                <a:spcPts val="3750"/>
              </a:lnSpc>
              <a:buFont typeface="Arial"/>
              <a:buChar char="•"/>
            </a:pPr>
            <a:r>
              <a:rPr lang="en-US" sz="2500">
                <a:solidFill>
                  <a:srgbClr val="1A1A1A"/>
                </a:solidFill>
                <a:latin typeface="Arimo"/>
              </a:rPr>
              <a:t>Outliers are evident and should be excluded for a more accurate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06076" y="4520766"/>
            <a:ext cx="315000" cy="315000"/>
            <a:chOff x="0" y="0"/>
            <a:chExt cx="420000" cy="420000"/>
          </a:xfrm>
        </p:grpSpPr>
        <p:sp>
          <p:nvSpPr>
            <p:cNvPr name="Freeform 52" id="52"/>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53" id="53"/>
          <p:cNvGrpSpPr/>
          <p:nvPr/>
        </p:nvGrpSpPr>
        <p:grpSpPr>
          <a:xfrm rot="-10800000">
            <a:off x="176878" y="7874880"/>
            <a:ext cx="173400" cy="173400"/>
            <a:chOff x="0" y="0"/>
            <a:chExt cx="231200" cy="231200"/>
          </a:xfrm>
        </p:grpSpPr>
        <p:sp>
          <p:nvSpPr>
            <p:cNvPr name="Freeform 54" id="54"/>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5" id="55"/>
          <p:cNvGrpSpPr/>
          <p:nvPr/>
        </p:nvGrpSpPr>
        <p:grpSpPr>
          <a:xfrm rot="-10800000">
            <a:off x="691100" y="6872200"/>
            <a:ext cx="313800" cy="315000"/>
            <a:chOff x="0" y="0"/>
            <a:chExt cx="418400" cy="420000"/>
          </a:xfrm>
        </p:grpSpPr>
        <p:sp>
          <p:nvSpPr>
            <p:cNvPr name="Freeform 56" id="56"/>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7" id="57"/>
          <p:cNvSpPr/>
          <p:nvPr/>
        </p:nvSpPr>
        <p:spPr>
          <a:xfrm rot="6381687">
            <a:off x="-515301" y="5854000"/>
            <a:ext cx="2142201" cy="0"/>
          </a:xfrm>
          <a:prstGeom prst="line">
            <a:avLst/>
          </a:prstGeom>
          <a:ln cap="rnd" w="9525">
            <a:solidFill>
              <a:srgbClr val="434343"/>
            </a:solidFill>
            <a:prstDash val="solid"/>
            <a:headEnd type="none" len="sm" w="sm"/>
            <a:tailEnd type="none" len="sm" w="sm"/>
          </a:ln>
        </p:spPr>
      </p:sp>
      <p:sp>
        <p:nvSpPr>
          <p:cNvPr name="AutoShape 58" id="58"/>
          <p:cNvSpPr/>
          <p:nvPr/>
        </p:nvSpPr>
        <p:spPr>
          <a:xfrm rot="5378584">
            <a:off x="-1265477" y="6355380"/>
            <a:ext cx="3058109" cy="0"/>
          </a:xfrm>
          <a:prstGeom prst="line">
            <a:avLst/>
          </a:prstGeom>
          <a:ln cap="rnd" w="9525">
            <a:solidFill>
              <a:srgbClr val="434343"/>
            </a:solidFill>
            <a:prstDash val="solid"/>
            <a:headEnd type="none" len="sm" w="sm"/>
            <a:tailEnd type="none" len="sm" w="sm"/>
          </a:ln>
        </p:spPr>
      </p:sp>
      <p:sp>
        <p:nvSpPr>
          <p:cNvPr name="AutoShape 59" id="59"/>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60" id="60"/>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61" id="61"/>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62" id="62"/>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63" id="63"/>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4" id="64"/>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5" id="65"/>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6" id="66"/>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7" id="67"/>
          <p:cNvGrpSpPr/>
          <p:nvPr/>
        </p:nvGrpSpPr>
        <p:grpSpPr>
          <a:xfrm rot="-10800000">
            <a:off x="1899676" y="9691016"/>
            <a:ext cx="315000" cy="315000"/>
            <a:chOff x="0" y="0"/>
            <a:chExt cx="420000" cy="420000"/>
          </a:xfrm>
        </p:grpSpPr>
        <p:sp>
          <p:nvSpPr>
            <p:cNvPr name="Freeform 68" id="6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9" id="69"/>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70" id="70"/>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71" id="71"/>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995924" y="8425716"/>
            <a:ext cx="315000" cy="315000"/>
            <a:chOff x="0" y="0"/>
            <a:chExt cx="420000" cy="420000"/>
          </a:xfrm>
        </p:grpSpPr>
        <p:sp>
          <p:nvSpPr>
            <p:cNvPr name="Freeform 73" id="73"/>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4" id="74"/>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5" id="75"/>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6" id="76"/>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7" id="77"/>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484776" y="9251878"/>
            <a:ext cx="229200" cy="229200"/>
            <a:chOff x="0" y="0"/>
            <a:chExt cx="305600" cy="305600"/>
          </a:xfrm>
        </p:grpSpPr>
        <p:sp>
          <p:nvSpPr>
            <p:cNvPr name="Freeform 79" id="79"/>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80" id="80"/>
          <p:cNvGrpSpPr/>
          <p:nvPr/>
        </p:nvGrpSpPr>
        <p:grpSpPr>
          <a:xfrm rot="-10800000">
            <a:off x="595428" y="8908838"/>
            <a:ext cx="173400" cy="173400"/>
            <a:chOff x="0" y="0"/>
            <a:chExt cx="231200" cy="231200"/>
          </a:xfrm>
        </p:grpSpPr>
        <p:sp>
          <p:nvSpPr>
            <p:cNvPr name="Freeform 81" id="81"/>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82" id="82"/>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3" id="83"/>
          <p:cNvSpPr/>
          <p:nvPr/>
        </p:nvSpPr>
        <p:spPr>
          <a:xfrm flipH="false" flipV="false" rot="0">
            <a:off x="8969861" y="2651088"/>
            <a:ext cx="8105275" cy="5788379"/>
          </a:xfrm>
          <a:custGeom>
            <a:avLst/>
            <a:gdLst/>
            <a:ahLst/>
            <a:cxnLst/>
            <a:rect r="r" b="b" t="t" l="l"/>
            <a:pathLst>
              <a:path h="5788379" w="8105275">
                <a:moveTo>
                  <a:pt x="0" y="0"/>
                </a:moveTo>
                <a:lnTo>
                  <a:pt x="8105275" y="0"/>
                </a:lnTo>
                <a:lnTo>
                  <a:pt x="8105275" y="5788379"/>
                </a:lnTo>
                <a:lnTo>
                  <a:pt x="0" y="5788379"/>
                </a:lnTo>
                <a:lnTo>
                  <a:pt x="0" y="0"/>
                </a:lnTo>
                <a:close/>
              </a:path>
            </a:pathLst>
          </a:custGeom>
          <a:blipFill>
            <a:blip r:embed="rId4"/>
            <a:stretch>
              <a:fillRect l="0" t="0" r="0" b="0"/>
            </a:stretch>
          </a:blipFill>
        </p:spPr>
      </p:sp>
      <p:sp>
        <p:nvSpPr>
          <p:cNvPr name="TextBox 84" id="84"/>
          <p:cNvSpPr txBox="true"/>
          <p:nvPr/>
        </p:nvSpPr>
        <p:spPr>
          <a:xfrm rot="0">
            <a:off x="1205756" y="888963"/>
            <a:ext cx="15225150" cy="628650"/>
          </a:xfrm>
          <a:prstGeom prst="rect">
            <a:avLst/>
          </a:prstGeom>
        </p:spPr>
        <p:txBody>
          <a:bodyPr anchor="t" rtlCol="false" tIns="0" lIns="0" bIns="0" rIns="0">
            <a:spAutoFit/>
          </a:bodyPr>
          <a:lstStyle/>
          <a:p>
            <a:pPr algn="l">
              <a:lnSpc>
                <a:spcPts val="4800"/>
              </a:lnSpc>
            </a:pPr>
            <a:r>
              <a:rPr lang="en-US" sz="4000">
                <a:solidFill>
                  <a:srgbClr val="1A1A1A"/>
                </a:solidFill>
                <a:latin typeface="Arimo Bold"/>
              </a:rPr>
              <a:t>EDA: Application Processing Time vs Degree Centrality</a:t>
            </a:r>
          </a:p>
        </p:txBody>
      </p:sp>
      <p:sp>
        <p:nvSpPr>
          <p:cNvPr name="TextBox 85" id="85"/>
          <p:cNvSpPr txBox="true"/>
          <p:nvPr/>
        </p:nvSpPr>
        <p:spPr>
          <a:xfrm rot="0">
            <a:off x="1484776" y="3438525"/>
            <a:ext cx="6894209" cy="3324225"/>
          </a:xfrm>
          <a:prstGeom prst="rect">
            <a:avLst/>
          </a:prstGeom>
        </p:spPr>
        <p:txBody>
          <a:bodyPr anchor="t" rtlCol="false" tIns="0" lIns="0" bIns="0" rIns="0">
            <a:spAutoFit/>
          </a:bodyPr>
          <a:lstStyle/>
          <a:p>
            <a:pPr marL="539751" indent="-269876" lvl="1">
              <a:lnSpc>
                <a:spcPts val="3750"/>
              </a:lnSpc>
              <a:buFont typeface="Arial"/>
              <a:buChar char="•"/>
            </a:pPr>
            <a:r>
              <a:rPr lang="en-US" sz="2500">
                <a:solidFill>
                  <a:srgbClr val="1A1A1A"/>
                </a:solidFill>
                <a:latin typeface="Arimo"/>
              </a:rPr>
              <a:t>Scatter plot shows a subtle upward trend.</a:t>
            </a:r>
          </a:p>
          <a:p>
            <a:pPr algn="l" marL="539751" indent="-269876" lvl="1">
              <a:lnSpc>
                <a:spcPts val="3750"/>
              </a:lnSpc>
              <a:buFont typeface="Arial"/>
              <a:buChar char="•"/>
            </a:pPr>
            <a:r>
              <a:rPr lang="en-US" sz="2500">
                <a:solidFill>
                  <a:srgbClr val="1A1A1A"/>
                </a:solidFill>
                <a:latin typeface="Arimo"/>
              </a:rPr>
              <a:t>As the degree of interaction between examiners increases, the processing</a:t>
            </a:r>
            <a:r>
              <a:rPr lang="en-US" sz="2500">
                <a:solidFill>
                  <a:srgbClr val="1A1A1A"/>
                </a:solidFill>
                <a:latin typeface="Arimo"/>
              </a:rPr>
              <a:t> time tends to rise.</a:t>
            </a:r>
          </a:p>
          <a:p>
            <a:pPr algn="l" marL="539751" indent="-269876" lvl="1">
              <a:lnSpc>
                <a:spcPts val="3750"/>
              </a:lnSpc>
              <a:buFont typeface="Arial"/>
              <a:buChar char="•"/>
            </a:pPr>
            <a:r>
              <a:rPr lang="en-US" sz="2500">
                <a:solidFill>
                  <a:srgbClr val="1A1A1A"/>
                </a:solidFill>
                <a:latin typeface="Arimo"/>
              </a:rPr>
              <a:t>This trend is consistent ac</a:t>
            </a:r>
            <a:r>
              <a:rPr lang="en-US" sz="2500">
                <a:solidFill>
                  <a:srgbClr val="1A1A1A"/>
                </a:solidFill>
                <a:latin typeface="Arimo"/>
              </a:rPr>
              <a:t>ros</a:t>
            </a:r>
            <a:r>
              <a:rPr lang="en-US" sz="2500">
                <a:solidFill>
                  <a:srgbClr val="1A1A1A"/>
                </a:solidFill>
                <a:latin typeface="Arimo"/>
              </a:rPr>
              <a:t>s</a:t>
            </a:r>
            <a:r>
              <a:rPr lang="en-US" sz="2500">
                <a:solidFill>
                  <a:srgbClr val="1A1A1A"/>
                </a:solidFill>
                <a:latin typeface="Arimo"/>
              </a:rPr>
              <a:t> b</a:t>
            </a:r>
            <a:r>
              <a:rPr lang="en-US" sz="2500">
                <a:solidFill>
                  <a:srgbClr val="1A1A1A"/>
                </a:solidFill>
                <a:latin typeface="Arimo"/>
              </a:rPr>
              <a:t>oth genders, </a:t>
            </a:r>
            <a:r>
              <a:rPr lang="en-US" sz="2500">
                <a:solidFill>
                  <a:srgbClr val="1A1A1A"/>
                </a:solidFill>
                <a:latin typeface="Arimo"/>
              </a:rPr>
              <a:t>s</a:t>
            </a:r>
            <a:r>
              <a:rPr lang="en-US" sz="2500">
                <a:solidFill>
                  <a:srgbClr val="1A1A1A"/>
                </a:solidFill>
                <a:latin typeface="Arimo"/>
              </a:rPr>
              <a:t>uggesting a potential impact of network dynamics on efficiency.</a:t>
            </a:r>
          </a:p>
        </p:txBody>
      </p:sp>
      <p:sp>
        <p:nvSpPr>
          <p:cNvPr name="AutoShape 86" id="86"/>
          <p:cNvSpPr/>
          <p:nvPr/>
        </p:nvSpPr>
        <p:spPr>
          <a:xfrm flipV="true">
            <a:off x="9884433" y="7429641"/>
            <a:ext cx="5586181" cy="136495"/>
          </a:xfrm>
          <a:prstGeom prst="line">
            <a:avLst/>
          </a:prstGeom>
          <a:ln cap="flat" w="38100">
            <a:solidFill>
              <a:srgbClr val="FF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DFA"/>
        </a:solidFill>
      </p:bgPr>
    </p:bg>
    <p:spTree>
      <p:nvGrpSpPr>
        <p:cNvPr id="1" name=""/>
        <p:cNvGrpSpPr/>
        <p:nvPr/>
      </p:nvGrpSpPr>
      <p:grpSpPr>
        <a:xfrm>
          <a:off x="0" y="0"/>
          <a:ext cx="0" cy="0"/>
          <a:chOff x="0" y="0"/>
          <a:chExt cx="0" cy="0"/>
        </a:xfrm>
      </p:grpSpPr>
      <p:grpSp>
        <p:nvGrpSpPr>
          <p:cNvPr name="Group 2" id="2"/>
          <p:cNvGrpSpPr/>
          <p:nvPr/>
        </p:nvGrpSpPr>
        <p:grpSpPr>
          <a:xfrm rot="-2040502">
            <a:off x="9254166" y="385860"/>
            <a:ext cx="389406" cy="389406"/>
            <a:chOff x="0" y="0"/>
            <a:chExt cx="519208" cy="519208"/>
          </a:xfrm>
        </p:grpSpPr>
        <p:sp>
          <p:nvSpPr>
            <p:cNvPr name="Freeform 3" id="3"/>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86CF64"/>
            </a:solidFill>
          </p:spPr>
        </p:sp>
      </p:grpSp>
      <p:grpSp>
        <p:nvGrpSpPr>
          <p:cNvPr name="Group 4" id="4"/>
          <p:cNvGrpSpPr/>
          <p:nvPr/>
        </p:nvGrpSpPr>
        <p:grpSpPr>
          <a:xfrm rot="-2040502">
            <a:off x="14387612" y="-4188738"/>
            <a:ext cx="389406" cy="389406"/>
            <a:chOff x="0" y="0"/>
            <a:chExt cx="519208" cy="519208"/>
          </a:xfrm>
        </p:grpSpPr>
        <p:sp>
          <p:nvSpPr>
            <p:cNvPr name="Freeform 5" id="5"/>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2E20"/>
            </a:solidFill>
          </p:spPr>
        </p:sp>
      </p:grpSp>
      <p:grpSp>
        <p:nvGrpSpPr>
          <p:cNvPr name="Group 6" id="6"/>
          <p:cNvGrpSpPr/>
          <p:nvPr/>
        </p:nvGrpSpPr>
        <p:grpSpPr>
          <a:xfrm rot="-2039936">
            <a:off x="15315938" y="-663664"/>
            <a:ext cx="802608" cy="802608"/>
            <a:chOff x="0" y="0"/>
            <a:chExt cx="1070144" cy="1070144"/>
          </a:xfrm>
        </p:grpSpPr>
        <p:sp>
          <p:nvSpPr>
            <p:cNvPr name="Freeform 7" id="7"/>
            <p:cNvSpPr/>
            <p:nvPr/>
          </p:nvSpPr>
          <p:spPr>
            <a:xfrm flipH="false" flipV="false" rot="0">
              <a:off x="0" y="0"/>
              <a:ext cx="1070102" cy="1070102"/>
            </a:xfrm>
            <a:custGeom>
              <a:avLst/>
              <a:gdLst/>
              <a:ahLst/>
              <a:cxnLst/>
              <a:rect r="r" b="b" t="t" l="l"/>
              <a:pathLst>
                <a:path h="1070102" w="1070102">
                  <a:moveTo>
                    <a:pt x="0" y="535051"/>
                  </a:moveTo>
                  <a:cubicBezTo>
                    <a:pt x="0" y="239522"/>
                    <a:pt x="239522" y="0"/>
                    <a:pt x="535051" y="0"/>
                  </a:cubicBezTo>
                  <a:cubicBezTo>
                    <a:pt x="830580" y="0"/>
                    <a:pt x="1070102" y="239522"/>
                    <a:pt x="1070102" y="535051"/>
                  </a:cubicBezTo>
                  <a:cubicBezTo>
                    <a:pt x="1070102" y="830580"/>
                    <a:pt x="830580" y="1070102"/>
                    <a:pt x="535051" y="1070102"/>
                  </a:cubicBezTo>
                  <a:cubicBezTo>
                    <a:pt x="239522" y="1070102"/>
                    <a:pt x="0" y="830580"/>
                    <a:pt x="0" y="535051"/>
                  </a:cubicBezTo>
                  <a:close/>
                </a:path>
              </a:pathLst>
            </a:custGeom>
            <a:solidFill>
              <a:srgbClr val="FF2E20"/>
            </a:solidFill>
          </p:spPr>
        </p:sp>
      </p:grpSp>
      <p:grpSp>
        <p:nvGrpSpPr>
          <p:cNvPr name="Group 8" id="8"/>
          <p:cNvGrpSpPr/>
          <p:nvPr/>
        </p:nvGrpSpPr>
        <p:grpSpPr>
          <a:xfrm rot="-2047712">
            <a:off x="13999390" y="-1601254"/>
            <a:ext cx="260938" cy="260938"/>
            <a:chOff x="0" y="0"/>
            <a:chExt cx="347917" cy="347917"/>
          </a:xfrm>
        </p:grpSpPr>
        <p:sp>
          <p:nvSpPr>
            <p:cNvPr name="Freeform 9" id="9"/>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grpSp>
        <p:nvGrpSpPr>
          <p:cNvPr name="Group 10" id="10"/>
          <p:cNvGrpSpPr/>
          <p:nvPr/>
        </p:nvGrpSpPr>
        <p:grpSpPr>
          <a:xfrm rot="-2045153">
            <a:off x="12253592" y="-1664326"/>
            <a:ext cx="192708" cy="192708"/>
            <a:chOff x="0" y="0"/>
            <a:chExt cx="256944" cy="256944"/>
          </a:xfrm>
        </p:grpSpPr>
        <p:sp>
          <p:nvSpPr>
            <p:cNvPr name="Freeform 11" id="11"/>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04B4D8"/>
            </a:solidFill>
          </p:spPr>
        </p:sp>
      </p:grpSp>
      <p:grpSp>
        <p:nvGrpSpPr>
          <p:cNvPr name="Group 12" id="12"/>
          <p:cNvGrpSpPr/>
          <p:nvPr/>
        </p:nvGrpSpPr>
        <p:grpSpPr>
          <a:xfrm rot="-2047712">
            <a:off x="12078422" y="-4754334"/>
            <a:ext cx="260938" cy="260938"/>
            <a:chOff x="0" y="0"/>
            <a:chExt cx="347917" cy="347917"/>
          </a:xfrm>
        </p:grpSpPr>
        <p:sp>
          <p:nvSpPr>
            <p:cNvPr name="Freeform 13" id="13"/>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FFD966"/>
            </a:solidFill>
          </p:spPr>
        </p:sp>
      </p:grpSp>
      <p:grpSp>
        <p:nvGrpSpPr>
          <p:cNvPr name="Group 14" id="14"/>
          <p:cNvGrpSpPr/>
          <p:nvPr/>
        </p:nvGrpSpPr>
        <p:grpSpPr>
          <a:xfrm rot="-2047712">
            <a:off x="12536432" y="-210580"/>
            <a:ext cx="260938" cy="260938"/>
            <a:chOff x="0" y="0"/>
            <a:chExt cx="347917" cy="347917"/>
          </a:xfrm>
        </p:grpSpPr>
        <p:sp>
          <p:nvSpPr>
            <p:cNvPr name="Freeform 15" id="15"/>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04B4D8"/>
            </a:solidFill>
          </p:spPr>
        </p:sp>
      </p:grpSp>
      <p:grpSp>
        <p:nvGrpSpPr>
          <p:cNvPr name="Group 16" id="16"/>
          <p:cNvGrpSpPr/>
          <p:nvPr/>
        </p:nvGrpSpPr>
        <p:grpSpPr>
          <a:xfrm rot="-2045153">
            <a:off x="16200752" y="-2679508"/>
            <a:ext cx="192708" cy="192708"/>
            <a:chOff x="0" y="0"/>
            <a:chExt cx="256944" cy="256944"/>
          </a:xfrm>
        </p:grpSpPr>
        <p:sp>
          <p:nvSpPr>
            <p:cNvPr name="Freeform 17" id="17"/>
            <p:cNvSpPr/>
            <p:nvPr/>
          </p:nvSpPr>
          <p:spPr>
            <a:xfrm flipH="false" flipV="false" rot="0">
              <a:off x="0" y="0"/>
              <a:ext cx="256921" cy="256921"/>
            </a:xfrm>
            <a:custGeom>
              <a:avLst/>
              <a:gdLst/>
              <a:ahLst/>
              <a:cxnLst/>
              <a:rect r="r" b="b" t="t" l="l"/>
              <a:pathLst>
                <a:path h="256921" w="256921">
                  <a:moveTo>
                    <a:pt x="0" y="128524"/>
                  </a:moveTo>
                  <a:cubicBezTo>
                    <a:pt x="0" y="57531"/>
                    <a:pt x="57531" y="0"/>
                    <a:pt x="128524" y="0"/>
                  </a:cubicBezTo>
                  <a:cubicBezTo>
                    <a:pt x="199517" y="0"/>
                    <a:pt x="256921" y="57531"/>
                    <a:pt x="256921" y="128524"/>
                  </a:cubicBezTo>
                  <a:cubicBezTo>
                    <a:pt x="256921" y="199517"/>
                    <a:pt x="199390" y="256921"/>
                    <a:pt x="128524" y="256921"/>
                  </a:cubicBezTo>
                  <a:cubicBezTo>
                    <a:pt x="57658" y="256921"/>
                    <a:pt x="0" y="199390"/>
                    <a:pt x="0" y="128524"/>
                  </a:cubicBezTo>
                  <a:close/>
                </a:path>
              </a:pathLst>
            </a:custGeom>
            <a:solidFill>
              <a:srgbClr val="FFD966"/>
            </a:solidFill>
          </p:spPr>
        </p:sp>
      </p:grpSp>
      <p:sp>
        <p:nvSpPr>
          <p:cNvPr name="AutoShape 18" id="18"/>
          <p:cNvSpPr/>
          <p:nvPr/>
        </p:nvSpPr>
        <p:spPr>
          <a:xfrm rot="160531">
            <a:off x="12434171" y="-1522428"/>
            <a:ext cx="1577770" cy="0"/>
          </a:xfrm>
          <a:prstGeom prst="line">
            <a:avLst/>
          </a:prstGeom>
          <a:ln cap="rnd" w="9525">
            <a:solidFill>
              <a:srgbClr val="434343"/>
            </a:solidFill>
            <a:prstDash val="solid"/>
            <a:headEnd type="none" len="sm" w="sm"/>
            <a:tailEnd type="none" len="sm" w="sm"/>
          </a:ln>
        </p:spPr>
      </p:sp>
      <p:sp>
        <p:nvSpPr>
          <p:cNvPr name="AutoShape 19" id="19"/>
          <p:cNvSpPr/>
          <p:nvPr/>
        </p:nvSpPr>
        <p:spPr>
          <a:xfrm rot="3524936">
            <a:off x="11440610" y="-3047364"/>
            <a:ext cx="3457764" cy="0"/>
          </a:xfrm>
          <a:prstGeom prst="line">
            <a:avLst/>
          </a:prstGeom>
          <a:ln cap="rnd" w="9525">
            <a:solidFill>
              <a:srgbClr val="434343"/>
            </a:solidFill>
            <a:prstDash val="solid"/>
            <a:headEnd type="none" len="sm" w="sm"/>
            <a:tailEnd type="none" len="sm" w="sm"/>
          </a:ln>
        </p:spPr>
      </p:sp>
      <p:sp>
        <p:nvSpPr>
          <p:cNvPr name="AutoShape 20" id="20"/>
          <p:cNvSpPr/>
          <p:nvPr/>
        </p:nvSpPr>
        <p:spPr>
          <a:xfrm rot="8662228">
            <a:off x="9285138" y="-500938"/>
            <a:ext cx="3371860" cy="0"/>
          </a:xfrm>
          <a:prstGeom prst="line">
            <a:avLst/>
          </a:prstGeom>
          <a:ln cap="rnd" w="9525">
            <a:solidFill>
              <a:srgbClr val="434343"/>
            </a:solidFill>
            <a:prstDash val="solid"/>
            <a:headEnd type="none" len="sm" w="sm"/>
            <a:tailEnd type="none" len="sm" w="sm"/>
          </a:ln>
        </p:spPr>
      </p:sp>
      <p:sp>
        <p:nvSpPr>
          <p:cNvPr name="AutoShape 21" id="21"/>
          <p:cNvSpPr/>
          <p:nvPr/>
        </p:nvSpPr>
        <p:spPr>
          <a:xfrm rot="5062792">
            <a:off x="10774243" y="-3106484"/>
            <a:ext cx="2920891" cy="0"/>
          </a:xfrm>
          <a:prstGeom prst="line">
            <a:avLst/>
          </a:prstGeom>
          <a:ln cap="rnd" w="9525">
            <a:solidFill>
              <a:srgbClr val="434343"/>
            </a:solidFill>
            <a:prstDash val="solid"/>
            <a:headEnd type="none" len="sm" w="sm"/>
            <a:tailEnd type="none" len="sm" w="sm"/>
          </a:ln>
        </p:spPr>
      </p:sp>
      <p:sp>
        <p:nvSpPr>
          <p:cNvPr name="AutoShape 22" id="22"/>
          <p:cNvSpPr/>
          <p:nvPr/>
        </p:nvSpPr>
        <p:spPr>
          <a:xfrm rot="1087291">
            <a:off x="12252744" y="-4364064"/>
            <a:ext cx="2202496" cy="0"/>
          </a:xfrm>
          <a:prstGeom prst="line">
            <a:avLst/>
          </a:prstGeom>
          <a:ln cap="rnd" w="9525">
            <a:solidFill>
              <a:srgbClr val="434343"/>
            </a:solidFill>
            <a:prstDash val="solid"/>
            <a:headEnd type="none" len="sm" w="sm"/>
            <a:tailEnd type="none" len="sm" w="sm"/>
          </a:ln>
        </p:spPr>
      </p:sp>
      <p:sp>
        <p:nvSpPr>
          <p:cNvPr name="AutoShape 23" id="23"/>
          <p:cNvSpPr/>
          <p:nvPr/>
        </p:nvSpPr>
        <p:spPr>
          <a:xfrm rot="6026514">
            <a:off x="13219625" y="-2700812"/>
            <a:ext cx="2260282" cy="0"/>
          </a:xfrm>
          <a:prstGeom prst="line">
            <a:avLst/>
          </a:prstGeom>
          <a:ln cap="rnd" w="9525">
            <a:solidFill>
              <a:srgbClr val="434343"/>
            </a:solidFill>
            <a:prstDash val="solid"/>
            <a:headEnd type="none" len="sm" w="sm"/>
            <a:tailEnd type="none" len="sm" w="sm"/>
          </a:ln>
        </p:spPr>
      </p:sp>
      <p:sp>
        <p:nvSpPr>
          <p:cNvPr name="AutoShape 24" id="24"/>
          <p:cNvSpPr/>
          <p:nvPr/>
        </p:nvSpPr>
        <p:spPr>
          <a:xfrm rot="10114543">
            <a:off x="9570952" y="183362"/>
            <a:ext cx="3007231" cy="0"/>
          </a:xfrm>
          <a:prstGeom prst="line">
            <a:avLst/>
          </a:prstGeom>
          <a:ln cap="rnd" w="9525">
            <a:solidFill>
              <a:srgbClr val="434343"/>
            </a:solidFill>
            <a:prstDash val="solid"/>
            <a:headEnd type="none" len="sm" w="sm"/>
            <a:tailEnd type="none" len="sm" w="sm"/>
          </a:ln>
        </p:spPr>
      </p:sp>
      <p:sp>
        <p:nvSpPr>
          <p:cNvPr name="AutoShape 25" id="25"/>
          <p:cNvSpPr/>
          <p:nvPr/>
        </p:nvSpPr>
        <p:spPr>
          <a:xfrm rot="8103262">
            <a:off x="12504059" y="-775510"/>
            <a:ext cx="1788486" cy="0"/>
          </a:xfrm>
          <a:prstGeom prst="line">
            <a:avLst/>
          </a:prstGeom>
          <a:ln cap="rnd" w="9525">
            <a:solidFill>
              <a:srgbClr val="434343"/>
            </a:solidFill>
            <a:prstDash val="solid"/>
            <a:headEnd type="none" len="sm" w="sm"/>
            <a:tailEnd type="none" len="sm" w="sm"/>
          </a:ln>
        </p:spPr>
      </p:sp>
      <p:sp>
        <p:nvSpPr>
          <p:cNvPr name="AutoShape 26" id="26"/>
          <p:cNvSpPr/>
          <p:nvPr/>
        </p:nvSpPr>
        <p:spPr>
          <a:xfrm rot="10394015">
            <a:off x="12776571" y="-197102"/>
            <a:ext cx="2565318" cy="0"/>
          </a:xfrm>
          <a:prstGeom prst="line">
            <a:avLst/>
          </a:prstGeom>
          <a:ln cap="rnd" w="9525">
            <a:solidFill>
              <a:srgbClr val="434343"/>
            </a:solidFill>
            <a:prstDash val="solid"/>
            <a:headEnd type="none" len="sm" w="sm"/>
            <a:tailEnd type="none" len="sm" w="sm"/>
          </a:ln>
        </p:spPr>
      </p:sp>
      <p:sp>
        <p:nvSpPr>
          <p:cNvPr name="AutoShape 27" id="27"/>
          <p:cNvSpPr/>
          <p:nvPr/>
        </p:nvSpPr>
        <p:spPr>
          <a:xfrm rot="2086153">
            <a:off x="14112254" y="-1020760"/>
            <a:ext cx="1526376" cy="0"/>
          </a:xfrm>
          <a:prstGeom prst="line">
            <a:avLst/>
          </a:prstGeom>
          <a:ln cap="rnd" w="9525">
            <a:solidFill>
              <a:srgbClr val="434343"/>
            </a:solidFill>
            <a:prstDash val="solid"/>
            <a:headEnd type="none" len="sm" w="sm"/>
            <a:tailEnd type="none" len="sm" w="sm"/>
          </a:ln>
        </p:spPr>
      </p:sp>
      <p:sp>
        <p:nvSpPr>
          <p:cNvPr name="AutoShape 28" id="28"/>
          <p:cNvSpPr/>
          <p:nvPr/>
        </p:nvSpPr>
        <p:spPr>
          <a:xfrm rot="6313421">
            <a:off x="15076828" y="-1572490"/>
            <a:ext cx="1918784" cy="0"/>
          </a:xfrm>
          <a:prstGeom prst="line">
            <a:avLst/>
          </a:prstGeom>
          <a:ln cap="rnd" w="9525">
            <a:solidFill>
              <a:srgbClr val="434343"/>
            </a:solidFill>
            <a:prstDash val="solid"/>
            <a:headEnd type="none" len="sm" w="sm"/>
            <a:tailEnd type="none" len="sm" w="sm"/>
          </a:ln>
        </p:spPr>
      </p:sp>
      <p:sp>
        <p:nvSpPr>
          <p:cNvPr name="AutoShape 29" id="29"/>
          <p:cNvSpPr/>
          <p:nvPr/>
        </p:nvSpPr>
        <p:spPr>
          <a:xfrm rot="9199188">
            <a:off x="14109267" y="-2036584"/>
            <a:ext cx="2236587" cy="0"/>
          </a:xfrm>
          <a:prstGeom prst="line">
            <a:avLst/>
          </a:prstGeom>
          <a:ln cap="rnd" w="9525">
            <a:solidFill>
              <a:srgbClr val="434343"/>
            </a:solidFill>
            <a:prstDash val="solid"/>
            <a:headEnd type="none" len="sm" w="sm"/>
            <a:tailEnd type="none" len="sm" w="sm"/>
          </a:ln>
        </p:spPr>
      </p:sp>
      <p:sp>
        <p:nvSpPr>
          <p:cNvPr name="AutoShape 30" id="30"/>
          <p:cNvSpPr/>
          <p:nvPr/>
        </p:nvSpPr>
        <p:spPr>
          <a:xfrm rot="2485305">
            <a:off x="14515921" y="-3310054"/>
            <a:ext cx="1984971" cy="0"/>
          </a:xfrm>
          <a:prstGeom prst="line">
            <a:avLst/>
          </a:prstGeom>
          <a:ln cap="rnd" w="9525">
            <a:solidFill>
              <a:srgbClr val="434343"/>
            </a:solidFill>
            <a:prstDash val="solid"/>
            <a:headEnd type="none" len="sm" w="sm"/>
            <a:tailEnd type="none" len="sm" w="sm"/>
          </a:ln>
        </p:spPr>
      </p:sp>
      <p:sp>
        <p:nvSpPr>
          <p:cNvPr name="AutoShape 31" id="31"/>
          <p:cNvSpPr/>
          <p:nvPr/>
        </p:nvSpPr>
        <p:spPr>
          <a:xfrm rot="1646542">
            <a:off x="12081248" y="-3600258"/>
            <a:ext cx="4376744" cy="0"/>
          </a:xfrm>
          <a:prstGeom prst="line">
            <a:avLst/>
          </a:prstGeom>
          <a:ln cap="rnd" w="9525">
            <a:solidFill>
              <a:srgbClr val="434343"/>
            </a:solidFill>
            <a:prstDash val="solid"/>
            <a:headEnd type="none" len="sm" w="sm"/>
            <a:tailEnd type="none" len="sm" w="sm"/>
          </a:ln>
        </p:spPr>
      </p:sp>
      <p:sp>
        <p:nvSpPr>
          <p:cNvPr name="AutoShape 32" id="32"/>
          <p:cNvSpPr/>
          <p:nvPr/>
        </p:nvSpPr>
        <p:spPr>
          <a:xfrm rot="9915051">
            <a:off x="12355621" y="-2111572"/>
            <a:ext cx="3921050" cy="0"/>
          </a:xfrm>
          <a:prstGeom prst="line">
            <a:avLst/>
          </a:prstGeom>
          <a:ln cap="rnd" w="9525">
            <a:solidFill>
              <a:srgbClr val="434343"/>
            </a:solidFill>
            <a:prstDash val="solid"/>
            <a:headEnd type="none" len="sm" w="sm"/>
            <a:tailEnd type="none" len="sm" w="sm"/>
          </a:ln>
        </p:spPr>
      </p:sp>
      <p:sp>
        <p:nvSpPr>
          <p:cNvPr name="AutoShape 33" id="33"/>
          <p:cNvSpPr/>
          <p:nvPr/>
        </p:nvSpPr>
        <p:spPr>
          <a:xfrm rot="1300605">
            <a:off x="12282607" y="-913672"/>
            <a:ext cx="3162278" cy="0"/>
          </a:xfrm>
          <a:prstGeom prst="line">
            <a:avLst/>
          </a:prstGeom>
          <a:ln cap="rnd" w="9525">
            <a:solidFill>
              <a:srgbClr val="434343"/>
            </a:solidFill>
            <a:prstDash val="solid"/>
            <a:headEnd type="none" len="sm" w="sm"/>
            <a:tailEnd type="none" len="sm" w="sm"/>
          </a:ln>
        </p:spPr>
      </p:sp>
      <p:sp>
        <p:nvSpPr>
          <p:cNvPr name="AutoShape 34" id="34"/>
          <p:cNvSpPr/>
          <p:nvPr/>
        </p:nvSpPr>
        <p:spPr>
          <a:xfrm rot="4239298">
            <a:off x="13549285" y="-2244436"/>
            <a:ext cx="3386657" cy="0"/>
          </a:xfrm>
          <a:prstGeom prst="line">
            <a:avLst/>
          </a:prstGeom>
          <a:ln cap="rnd" w="9525">
            <a:solidFill>
              <a:srgbClr val="434343"/>
            </a:solidFill>
            <a:prstDash val="solid"/>
            <a:headEnd type="none" len="sm" w="sm"/>
            <a:tailEnd type="none" len="sm" w="sm"/>
          </a:ln>
        </p:spPr>
      </p:sp>
      <p:grpSp>
        <p:nvGrpSpPr>
          <p:cNvPr name="Group 35" id="35"/>
          <p:cNvGrpSpPr/>
          <p:nvPr/>
        </p:nvGrpSpPr>
        <p:grpSpPr>
          <a:xfrm rot="-2047712">
            <a:off x="17577258" y="-86124"/>
            <a:ext cx="260938" cy="260938"/>
            <a:chOff x="0" y="0"/>
            <a:chExt cx="347917" cy="347917"/>
          </a:xfrm>
        </p:grpSpPr>
        <p:sp>
          <p:nvSpPr>
            <p:cNvPr name="Freeform 36" id="36"/>
            <p:cNvSpPr/>
            <p:nvPr/>
          </p:nvSpPr>
          <p:spPr>
            <a:xfrm flipH="false" flipV="false" rot="0">
              <a:off x="0" y="0"/>
              <a:ext cx="347980" cy="347980"/>
            </a:xfrm>
            <a:custGeom>
              <a:avLst/>
              <a:gdLst/>
              <a:ahLst/>
              <a:cxnLst/>
              <a:rect r="r" b="b" t="t" l="l"/>
              <a:pathLst>
                <a:path h="347980" w="347980">
                  <a:moveTo>
                    <a:pt x="0" y="173990"/>
                  </a:moveTo>
                  <a:cubicBezTo>
                    <a:pt x="0" y="77851"/>
                    <a:pt x="77851" y="0"/>
                    <a:pt x="173990" y="0"/>
                  </a:cubicBezTo>
                  <a:cubicBezTo>
                    <a:pt x="270129" y="0"/>
                    <a:pt x="347980" y="77851"/>
                    <a:pt x="347980" y="173990"/>
                  </a:cubicBezTo>
                  <a:cubicBezTo>
                    <a:pt x="347980" y="270129"/>
                    <a:pt x="270002" y="347980"/>
                    <a:pt x="173990" y="347980"/>
                  </a:cubicBezTo>
                  <a:cubicBezTo>
                    <a:pt x="77978" y="347980"/>
                    <a:pt x="0" y="270002"/>
                    <a:pt x="0" y="173990"/>
                  </a:cubicBezTo>
                  <a:close/>
                </a:path>
              </a:pathLst>
            </a:custGeom>
            <a:solidFill>
              <a:srgbClr val="86CF64"/>
            </a:solidFill>
          </p:spPr>
        </p:sp>
      </p:grpSp>
      <p:sp>
        <p:nvSpPr>
          <p:cNvPr name="AutoShape 37" id="37"/>
          <p:cNvSpPr/>
          <p:nvPr/>
        </p:nvSpPr>
        <p:spPr>
          <a:xfrm rot="3608279">
            <a:off x="15635586" y="-1293454"/>
            <a:ext cx="2812239" cy="0"/>
          </a:xfrm>
          <a:prstGeom prst="line">
            <a:avLst/>
          </a:prstGeom>
          <a:ln cap="rnd" w="9525">
            <a:solidFill>
              <a:srgbClr val="434343"/>
            </a:solidFill>
            <a:prstDash val="solid"/>
            <a:headEnd type="none" len="sm" w="sm"/>
            <a:tailEnd type="none" len="sm" w="sm"/>
          </a:ln>
        </p:spPr>
      </p:sp>
      <p:sp>
        <p:nvSpPr>
          <p:cNvPr name="AutoShape 38" id="38"/>
          <p:cNvSpPr/>
          <p:nvPr/>
        </p:nvSpPr>
        <p:spPr>
          <a:xfrm rot="515829">
            <a:off x="16093425" y="-83162"/>
            <a:ext cx="1504151" cy="0"/>
          </a:xfrm>
          <a:prstGeom prst="line">
            <a:avLst/>
          </a:prstGeom>
          <a:ln cap="rnd" w="9525">
            <a:solidFill>
              <a:srgbClr val="434343"/>
            </a:solidFill>
            <a:prstDash val="solid"/>
            <a:headEnd type="none" len="sm" w="sm"/>
            <a:tailEnd type="none" len="sm" w="sm"/>
          </a:ln>
        </p:spPr>
      </p:sp>
      <p:sp>
        <p:nvSpPr>
          <p:cNvPr name="AutoShape 39" id="39"/>
          <p:cNvSpPr/>
          <p:nvPr/>
        </p:nvSpPr>
        <p:spPr>
          <a:xfrm rot="3118341">
            <a:off x="13758140" y="-1948254"/>
            <a:ext cx="4809172" cy="0"/>
          </a:xfrm>
          <a:prstGeom prst="line">
            <a:avLst/>
          </a:prstGeom>
          <a:ln cap="rnd" w="9525">
            <a:solidFill>
              <a:srgbClr val="434343"/>
            </a:solidFill>
            <a:prstDash val="solid"/>
            <a:headEnd type="none" len="sm" w="sm"/>
            <a:tailEnd type="none" len="sm" w="sm"/>
          </a:ln>
        </p:spPr>
      </p:sp>
      <p:sp>
        <p:nvSpPr>
          <p:cNvPr name="AutoShape 40" id="40"/>
          <p:cNvSpPr/>
          <p:nvPr/>
        </p:nvSpPr>
        <p:spPr>
          <a:xfrm rot="1437849">
            <a:off x="14090910" y="-713162"/>
            <a:ext cx="3655779" cy="0"/>
          </a:xfrm>
          <a:prstGeom prst="line">
            <a:avLst/>
          </a:prstGeom>
          <a:ln cap="rnd" w="9525">
            <a:solidFill>
              <a:srgbClr val="434343"/>
            </a:solidFill>
            <a:prstDash val="solid"/>
            <a:headEnd type="none" len="sm" w="sm"/>
            <a:tailEnd type="none" len="sm" w="sm"/>
          </a:ln>
        </p:spPr>
      </p:sp>
      <p:grpSp>
        <p:nvGrpSpPr>
          <p:cNvPr name="Group 41" id="41"/>
          <p:cNvGrpSpPr/>
          <p:nvPr/>
        </p:nvGrpSpPr>
        <p:grpSpPr>
          <a:xfrm rot="-2040502">
            <a:off x="15369374" y="510006"/>
            <a:ext cx="389406" cy="389406"/>
            <a:chOff x="0" y="0"/>
            <a:chExt cx="519208" cy="519208"/>
          </a:xfrm>
        </p:grpSpPr>
        <p:sp>
          <p:nvSpPr>
            <p:cNvPr name="Freeform 42" id="42"/>
            <p:cNvSpPr/>
            <p:nvPr/>
          </p:nvSpPr>
          <p:spPr>
            <a:xfrm flipH="false" flipV="false" rot="0">
              <a:off x="0" y="0"/>
              <a:ext cx="519176" cy="519176"/>
            </a:xfrm>
            <a:custGeom>
              <a:avLst/>
              <a:gdLst/>
              <a:ahLst/>
              <a:cxnLst/>
              <a:rect r="r" b="b" t="t" l="l"/>
              <a:pathLst>
                <a:path h="519176" w="519176">
                  <a:moveTo>
                    <a:pt x="0" y="259588"/>
                  </a:moveTo>
                  <a:cubicBezTo>
                    <a:pt x="0" y="116205"/>
                    <a:pt x="116205" y="0"/>
                    <a:pt x="259588" y="0"/>
                  </a:cubicBezTo>
                  <a:cubicBezTo>
                    <a:pt x="402971" y="0"/>
                    <a:pt x="519176" y="116205"/>
                    <a:pt x="519176" y="259588"/>
                  </a:cubicBezTo>
                  <a:cubicBezTo>
                    <a:pt x="519176" y="402971"/>
                    <a:pt x="402971" y="519176"/>
                    <a:pt x="259588" y="519176"/>
                  </a:cubicBezTo>
                  <a:cubicBezTo>
                    <a:pt x="116205" y="519176"/>
                    <a:pt x="0" y="402971"/>
                    <a:pt x="0" y="259588"/>
                  </a:cubicBezTo>
                  <a:close/>
                </a:path>
              </a:pathLst>
            </a:custGeom>
            <a:solidFill>
              <a:srgbClr val="FFD966"/>
            </a:solidFill>
          </p:spPr>
        </p:sp>
      </p:grpSp>
      <p:sp>
        <p:nvSpPr>
          <p:cNvPr name="AutoShape 43" id="43"/>
          <p:cNvSpPr/>
          <p:nvPr/>
        </p:nvSpPr>
        <p:spPr>
          <a:xfrm rot="9657670">
            <a:off x="15691884" y="429546"/>
            <a:ext cx="1971284" cy="0"/>
          </a:xfrm>
          <a:prstGeom prst="line">
            <a:avLst/>
          </a:prstGeom>
          <a:ln cap="rnd" w="9525">
            <a:solidFill>
              <a:srgbClr val="434343"/>
            </a:solidFill>
            <a:prstDash val="solid"/>
            <a:headEnd type="none" len="sm" w="sm"/>
            <a:tailEnd type="none" len="sm" w="sm"/>
          </a:ln>
        </p:spPr>
      </p:sp>
      <p:sp>
        <p:nvSpPr>
          <p:cNvPr name="AutoShape 44" id="44"/>
          <p:cNvSpPr/>
          <p:nvPr/>
        </p:nvSpPr>
        <p:spPr>
          <a:xfrm rot="956697">
            <a:off x="12733259" y="306086"/>
            <a:ext cx="2701175" cy="0"/>
          </a:xfrm>
          <a:prstGeom prst="line">
            <a:avLst/>
          </a:prstGeom>
          <a:ln cap="rnd" w="9525">
            <a:solidFill>
              <a:srgbClr val="434343"/>
            </a:solidFill>
            <a:prstDash val="solid"/>
            <a:headEnd type="none" len="sm" w="sm"/>
            <a:tailEnd type="none" len="sm" w="sm"/>
          </a:ln>
        </p:spPr>
      </p:sp>
      <p:sp>
        <p:nvSpPr>
          <p:cNvPr name="AutoShape 45" id="45"/>
          <p:cNvSpPr/>
          <p:nvPr/>
        </p:nvSpPr>
        <p:spPr>
          <a:xfrm rot="5898955">
            <a:off x="15418243" y="322478"/>
            <a:ext cx="405514" cy="0"/>
          </a:xfrm>
          <a:prstGeom prst="line">
            <a:avLst/>
          </a:prstGeom>
          <a:ln cap="rnd" w="9525">
            <a:solidFill>
              <a:srgbClr val="434343"/>
            </a:solidFill>
            <a:prstDash val="solid"/>
            <a:headEnd type="none" len="sm" w="sm"/>
            <a:tailEnd type="none" len="sm" w="sm"/>
          </a:ln>
        </p:spPr>
      </p:sp>
      <p:sp>
        <p:nvSpPr>
          <p:cNvPr name="AutoShape 46" id="46"/>
          <p:cNvSpPr/>
          <p:nvPr/>
        </p:nvSpPr>
        <p:spPr>
          <a:xfrm rot="9993570">
            <a:off x="702046" y="9471938"/>
            <a:ext cx="4181164" cy="0"/>
          </a:xfrm>
          <a:prstGeom prst="line">
            <a:avLst/>
          </a:prstGeom>
          <a:ln cap="rnd" w="9525">
            <a:solidFill>
              <a:srgbClr val="434343"/>
            </a:solidFill>
            <a:prstDash val="solid"/>
            <a:headEnd type="none" len="sm" w="sm"/>
            <a:tailEnd type="none" len="sm" w="sm"/>
          </a:ln>
        </p:spPr>
      </p:sp>
      <p:grpSp>
        <p:nvGrpSpPr>
          <p:cNvPr name="Group 47" id="47"/>
          <p:cNvGrpSpPr/>
          <p:nvPr/>
        </p:nvGrpSpPr>
        <p:grpSpPr>
          <a:xfrm rot="-10800000">
            <a:off x="4816326" y="9790916"/>
            <a:ext cx="315000" cy="315000"/>
            <a:chOff x="0" y="0"/>
            <a:chExt cx="420000" cy="420000"/>
          </a:xfrm>
        </p:grpSpPr>
        <p:sp>
          <p:nvSpPr>
            <p:cNvPr name="Freeform 48" id="4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49" id="49"/>
          <p:cNvGrpSpPr/>
          <p:nvPr/>
        </p:nvGrpSpPr>
        <p:grpSpPr>
          <a:xfrm rot="-10800000">
            <a:off x="48518" y="10849188"/>
            <a:ext cx="315000" cy="315000"/>
            <a:chOff x="0" y="0"/>
            <a:chExt cx="420000" cy="420000"/>
          </a:xfrm>
        </p:grpSpPr>
        <p:sp>
          <p:nvSpPr>
            <p:cNvPr name="Freeform 50" id="50"/>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04B4D8"/>
            </a:solidFill>
          </p:spPr>
        </p:sp>
      </p:grpSp>
      <p:grpSp>
        <p:nvGrpSpPr>
          <p:cNvPr name="Group 51" id="51"/>
          <p:cNvGrpSpPr/>
          <p:nvPr/>
        </p:nvGrpSpPr>
        <p:grpSpPr>
          <a:xfrm rot="-10800000">
            <a:off x="106076" y="4520766"/>
            <a:ext cx="315000" cy="315000"/>
            <a:chOff x="0" y="0"/>
            <a:chExt cx="420000" cy="420000"/>
          </a:xfrm>
        </p:grpSpPr>
        <p:sp>
          <p:nvSpPr>
            <p:cNvPr name="Freeform 52" id="52"/>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2E20"/>
            </a:solidFill>
          </p:spPr>
        </p:sp>
      </p:grpSp>
      <p:grpSp>
        <p:nvGrpSpPr>
          <p:cNvPr name="Group 53" id="53"/>
          <p:cNvGrpSpPr/>
          <p:nvPr/>
        </p:nvGrpSpPr>
        <p:grpSpPr>
          <a:xfrm rot="-10800000">
            <a:off x="176878" y="7874880"/>
            <a:ext cx="173400" cy="173400"/>
            <a:chOff x="0" y="0"/>
            <a:chExt cx="231200" cy="231200"/>
          </a:xfrm>
        </p:grpSpPr>
        <p:sp>
          <p:nvSpPr>
            <p:cNvPr name="Freeform 54" id="54"/>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FFD966"/>
            </a:solidFill>
          </p:spPr>
        </p:sp>
      </p:grpSp>
      <p:grpSp>
        <p:nvGrpSpPr>
          <p:cNvPr name="Group 55" id="55"/>
          <p:cNvGrpSpPr/>
          <p:nvPr/>
        </p:nvGrpSpPr>
        <p:grpSpPr>
          <a:xfrm rot="-10800000">
            <a:off x="691100" y="6872200"/>
            <a:ext cx="313800" cy="315000"/>
            <a:chOff x="0" y="0"/>
            <a:chExt cx="418400" cy="420000"/>
          </a:xfrm>
        </p:grpSpPr>
        <p:sp>
          <p:nvSpPr>
            <p:cNvPr name="Freeform 56" id="56"/>
            <p:cNvSpPr/>
            <p:nvPr/>
          </p:nvSpPr>
          <p:spPr>
            <a:xfrm flipH="false" flipV="false" rot="0">
              <a:off x="0" y="0"/>
              <a:ext cx="418338" cy="419989"/>
            </a:xfrm>
            <a:custGeom>
              <a:avLst/>
              <a:gdLst/>
              <a:ahLst/>
              <a:cxnLst/>
              <a:rect r="r" b="b" t="t" l="l"/>
              <a:pathLst>
                <a:path h="419989" w="418338">
                  <a:moveTo>
                    <a:pt x="418338" y="210058"/>
                  </a:moveTo>
                  <a:cubicBezTo>
                    <a:pt x="418338" y="93980"/>
                    <a:pt x="324739" y="0"/>
                    <a:pt x="209169" y="0"/>
                  </a:cubicBezTo>
                  <a:cubicBezTo>
                    <a:pt x="93599" y="0"/>
                    <a:pt x="0" y="93980"/>
                    <a:pt x="0" y="210058"/>
                  </a:cubicBezTo>
                  <a:cubicBezTo>
                    <a:pt x="0" y="326136"/>
                    <a:pt x="93599" y="419989"/>
                    <a:pt x="209169" y="419989"/>
                  </a:cubicBezTo>
                  <a:cubicBezTo>
                    <a:pt x="324739" y="419989"/>
                    <a:pt x="418338" y="326009"/>
                    <a:pt x="418338" y="209931"/>
                  </a:cubicBezTo>
                  <a:close/>
                </a:path>
              </a:pathLst>
            </a:custGeom>
            <a:solidFill>
              <a:srgbClr val="04B4D8"/>
            </a:solidFill>
          </p:spPr>
        </p:sp>
      </p:grpSp>
      <p:sp>
        <p:nvSpPr>
          <p:cNvPr name="AutoShape 57" id="57"/>
          <p:cNvSpPr/>
          <p:nvPr/>
        </p:nvSpPr>
        <p:spPr>
          <a:xfrm rot="6381687">
            <a:off x="-515301" y="5854000"/>
            <a:ext cx="2142201" cy="0"/>
          </a:xfrm>
          <a:prstGeom prst="line">
            <a:avLst/>
          </a:prstGeom>
          <a:ln cap="rnd" w="9525">
            <a:solidFill>
              <a:srgbClr val="434343"/>
            </a:solidFill>
            <a:prstDash val="solid"/>
            <a:headEnd type="none" len="sm" w="sm"/>
            <a:tailEnd type="none" len="sm" w="sm"/>
          </a:ln>
        </p:spPr>
      </p:sp>
      <p:sp>
        <p:nvSpPr>
          <p:cNvPr name="AutoShape 58" id="58"/>
          <p:cNvSpPr/>
          <p:nvPr/>
        </p:nvSpPr>
        <p:spPr>
          <a:xfrm rot="5378584">
            <a:off x="-1265477" y="6355380"/>
            <a:ext cx="3058109" cy="0"/>
          </a:xfrm>
          <a:prstGeom prst="line">
            <a:avLst/>
          </a:prstGeom>
          <a:ln cap="rnd" w="9525">
            <a:solidFill>
              <a:srgbClr val="434343"/>
            </a:solidFill>
            <a:prstDash val="solid"/>
            <a:headEnd type="none" len="sm" w="sm"/>
            <a:tailEnd type="none" len="sm" w="sm"/>
          </a:ln>
        </p:spPr>
      </p:sp>
      <p:sp>
        <p:nvSpPr>
          <p:cNvPr name="AutoShape 59" id="59"/>
          <p:cNvSpPr/>
          <p:nvPr/>
        </p:nvSpPr>
        <p:spPr>
          <a:xfrm rot="3660101">
            <a:off x="86198" y="7520772"/>
            <a:ext cx="889572" cy="0"/>
          </a:xfrm>
          <a:prstGeom prst="line">
            <a:avLst/>
          </a:prstGeom>
          <a:ln cap="rnd" w="9525">
            <a:solidFill>
              <a:srgbClr val="434343"/>
            </a:solidFill>
            <a:prstDash val="solid"/>
            <a:headEnd type="none" len="sm" w="sm"/>
            <a:tailEnd type="none" len="sm" w="sm"/>
          </a:ln>
        </p:spPr>
      </p:sp>
      <p:sp>
        <p:nvSpPr>
          <p:cNvPr name="AutoShape 60" id="60"/>
          <p:cNvSpPr/>
          <p:nvPr/>
        </p:nvSpPr>
        <p:spPr>
          <a:xfrm rot="5306577">
            <a:off x="-1175668" y="9448680"/>
            <a:ext cx="2820892" cy="0"/>
          </a:xfrm>
          <a:prstGeom prst="line">
            <a:avLst/>
          </a:prstGeom>
          <a:ln cap="rnd" w="9525">
            <a:solidFill>
              <a:srgbClr val="434343"/>
            </a:solidFill>
            <a:prstDash val="solid"/>
            <a:headEnd type="none" len="sm" w="sm"/>
            <a:tailEnd type="none" len="sm" w="sm"/>
          </a:ln>
        </p:spPr>
      </p:sp>
      <p:sp>
        <p:nvSpPr>
          <p:cNvPr name="AutoShape 61" id="61"/>
          <p:cNvSpPr/>
          <p:nvPr/>
        </p:nvSpPr>
        <p:spPr>
          <a:xfrm rot="6521701">
            <a:off x="-18354" y="8478586"/>
            <a:ext cx="982277" cy="0"/>
          </a:xfrm>
          <a:prstGeom prst="line">
            <a:avLst/>
          </a:prstGeom>
          <a:ln cap="rnd" w="9525">
            <a:solidFill>
              <a:srgbClr val="434343"/>
            </a:solidFill>
            <a:prstDash val="solid"/>
            <a:headEnd type="none" len="sm" w="sm"/>
            <a:tailEnd type="none" len="sm" w="sm"/>
          </a:ln>
        </p:spPr>
      </p:sp>
      <p:sp>
        <p:nvSpPr>
          <p:cNvPr name="AutoShape 62" id="62"/>
          <p:cNvSpPr/>
          <p:nvPr/>
        </p:nvSpPr>
        <p:spPr>
          <a:xfrm rot="4690071">
            <a:off x="-436227" y="9988718"/>
            <a:ext cx="1872026" cy="0"/>
          </a:xfrm>
          <a:prstGeom prst="line">
            <a:avLst/>
          </a:prstGeom>
          <a:ln cap="rnd" w="9525">
            <a:solidFill>
              <a:srgbClr val="434343"/>
            </a:solidFill>
            <a:prstDash val="solid"/>
            <a:headEnd type="none" len="sm" w="sm"/>
            <a:tailEnd type="none" len="sm" w="sm"/>
          </a:ln>
        </p:spPr>
      </p:sp>
      <p:sp>
        <p:nvSpPr>
          <p:cNvPr name="AutoShape 63" id="63"/>
          <p:cNvSpPr/>
          <p:nvPr/>
        </p:nvSpPr>
        <p:spPr>
          <a:xfrm rot="812835">
            <a:off x="290005" y="10477488"/>
            <a:ext cx="4599625" cy="0"/>
          </a:xfrm>
          <a:prstGeom prst="line">
            <a:avLst/>
          </a:prstGeom>
          <a:ln cap="rnd" w="9525">
            <a:solidFill>
              <a:srgbClr val="434343"/>
            </a:solidFill>
            <a:prstDash val="solid"/>
            <a:headEnd type="none" len="sm" w="sm"/>
            <a:tailEnd type="none" len="sm" w="sm"/>
          </a:ln>
        </p:spPr>
      </p:sp>
      <p:sp>
        <p:nvSpPr>
          <p:cNvPr name="AutoShape 64" id="64"/>
          <p:cNvSpPr/>
          <p:nvPr/>
        </p:nvSpPr>
        <p:spPr>
          <a:xfrm rot="3014606">
            <a:off x="-36284" y="10171414"/>
            <a:ext cx="1908051" cy="0"/>
          </a:xfrm>
          <a:prstGeom prst="line">
            <a:avLst/>
          </a:prstGeom>
          <a:ln cap="rnd" w="9525">
            <a:solidFill>
              <a:srgbClr val="434343"/>
            </a:solidFill>
            <a:prstDash val="solid"/>
            <a:headEnd type="none" len="sm" w="sm"/>
            <a:tailEnd type="none" len="sm" w="sm"/>
          </a:ln>
        </p:spPr>
      </p:sp>
      <p:sp>
        <p:nvSpPr>
          <p:cNvPr name="AutoShape 65" id="65"/>
          <p:cNvSpPr/>
          <p:nvPr/>
        </p:nvSpPr>
        <p:spPr>
          <a:xfrm rot="5036637">
            <a:off x="-109909" y="8047900"/>
            <a:ext cx="1750218" cy="0"/>
          </a:xfrm>
          <a:prstGeom prst="line">
            <a:avLst/>
          </a:prstGeom>
          <a:ln cap="rnd" w="9525">
            <a:solidFill>
              <a:srgbClr val="434343"/>
            </a:solidFill>
            <a:prstDash val="solid"/>
            <a:headEnd type="none" len="sm" w="sm"/>
            <a:tailEnd type="none" len="sm" w="sm"/>
          </a:ln>
        </p:spPr>
      </p:sp>
      <p:sp>
        <p:nvSpPr>
          <p:cNvPr name="AutoShape 66" id="66"/>
          <p:cNvSpPr/>
          <p:nvPr/>
        </p:nvSpPr>
        <p:spPr>
          <a:xfrm rot="6481929">
            <a:off x="69793" y="8236300"/>
            <a:ext cx="2226615" cy="0"/>
          </a:xfrm>
          <a:prstGeom prst="line">
            <a:avLst/>
          </a:prstGeom>
          <a:ln cap="rnd" w="9525">
            <a:solidFill>
              <a:srgbClr val="434343"/>
            </a:solidFill>
            <a:prstDash val="solid"/>
            <a:headEnd type="none" len="sm" w="sm"/>
            <a:tailEnd type="none" len="sm" w="sm"/>
          </a:ln>
        </p:spPr>
      </p:sp>
      <p:grpSp>
        <p:nvGrpSpPr>
          <p:cNvPr name="Group 67" id="67"/>
          <p:cNvGrpSpPr/>
          <p:nvPr/>
        </p:nvGrpSpPr>
        <p:grpSpPr>
          <a:xfrm rot="-10800000">
            <a:off x="1899676" y="9691016"/>
            <a:ext cx="315000" cy="315000"/>
            <a:chOff x="0" y="0"/>
            <a:chExt cx="420000" cy="420000"/>
          </a:xfrm>
        </p:grpSpPr>
        <p:sp>
          <p:nvSpPr>
            <p:cNvPr name="Freeform 68" id="68"/>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86CF64"/>
            </a:solidFill>
          </p:spPr>
        </p:sp>
      </p:grpSp>
      <p:sp>
        <p:nvSpPr>
          <p:cNvPr name="AutoShape 69" id="69"/>
          <p:cNvSpPr/>
          <p:nvPr/>
        </p:nvSpPr>
        <p:spPr>
          <a:xfrm rot="1805151">
            <a:off x="179606" y="10427618"/>
            <a:ext cx="1903961" cy="0"/>
          </a:xfrm>
          <a:prstGeom prst="line">
            <a:avLst/>
          </a:prstGeom>
          <a:ln cap="rnd" w="9525">
            <a:solidFill>
              <a:srgbClr val="434343"/>
            </a:solidFill>
            <a:prstDash val="solid"/>
            <a:headEnd type="none" len="sm" w="sm"/>
            <a:tailEnd type="none" len="sm" w="sm"/>
          </a:ln>
        </p:spPr>
      </p:sp>
      <p:sp>
        <p:nvSpPr>
          <p:cNvPr name="AutoShape 70" id="70"/>
          <p:cNvSpPr/>
          <p:nvPr/>
        </p:nvSpPr>
        <p:spPr>
          <a:xfrm rot="7957494">
            <a:off x="1603137" y="9592414"/>
            <a:ext cx="419746" cy="0"/>
          </a:xfrm>
          <a:prstGeom prst="line">
            <a:avLst/>
          </a:prstGeom>
          <a:ln cap="rnd" w="9525">
            <a:solidFill>
              <a:srgbClr val="434343"/>
            </a:solidFill>
            <a:prstDash val="solid"/>
            <a:headEnd type="none" len="sm" w="sm"/>
            <a:tailEnd type="none" len="sm" w="sm"/>
          </a:ln>
        </p:spPr>
      </p:sp>
      <p:sp>
        <p:nvSpPr>
          <p:cNvPr name="AutoShape 71" id="71"/>
          <p:cNvSpPr/>
          <p:nvPr/>
        </p:nvSpPr>
        <p:spPr>
          <a:xfrm rot="10643676">
            <a:off x="2203795" y="9898616"/>
            <a:ext cx="2623362" cy="0"/>
          </a:xfrm>
          <a:prstGeom prst="line">
            <a:avLst/>
          </a:prstGeom>
          <a:ln cap="rnd" w="9525">
            <a:solidFill>
              <a:srgbClr val="434343"/>
            </a:solidFill>
            <a:prstDash val="solid"/>
            <a:headEnd type="none" len="sm" w="sm"/>
            <a:tailEnd type="none" len="sm" w="sm"/>
          </a:ln>
        </p:spPr>
      </p:sp>
      <p:grpSp>
        <p:nvGrpSpPr>
          <p:cNvPr name="Group 72" id="72"/>
          <p:cNvGrpSpPr/>
          <p:nvPr/>
        </p:nvGrpSpPr>
        <p:grpSpPr>
          <a:xfrm rot="-10800000">
            <a:off x="-995924" y="8425716"/>
            <a:ext cx="315000" cy="315000"/>
            <a:chOff x="0" y="0"/>
            <a:chExt cx="420000" cy="420000"/>
          </a:xfrm>
        </p:grpSpPr>
        <p:sp>
          <p:nvSpPr>
            <p:cNvPr name="Freeform 73" id="73"/>
            <p:cNvSpPr/>
            <p:nvPr/>
          </p:nvSpPr>
          <p:spPr>
            <a:xfrm flipH="false" flipV="false" rot="0">
              <a:off x="0" y="0"/>
              <a:ext cx="420116" cy="419989"/>
            </a:xfrm>
            <a:custGeom>
              <a:avLst/>
              <a:gdLst/>
              <a:ahLst/>
              <a:cxnLst/>
              <a:rect r="r" b="b" t="t" l="l"/>
              <a:pathLst>
                <a:path h="419989" w="420116">
                  <a:moveTo>
                    <a:pt x="419989" y="210058"/>
                  </a:moveTo>
                  <a:cubicBezTo>
                    <a:pt x="419989" y="93980"/>
                    <a:pt x="326009" y="0"/>
                    <a:pt x="210058" y="0"/>
                  </a:cubicBezTo>
                  <a:cubicBezTo>
                    <a:pt x="94107" y="0"/>
                    <a:pt x="0" y="93980"/>
                    <a:pt x="0" y="210058"/>
                  </a:cubicBezTo>
                  <a:cubicBezTo>
                    <a:pt x="0" y="326136"/>
                    <a:pt x="93980" y="419989"/>
                    <a:pt x="210058" y="419989"/>
                  </a:cubicBezTo>
                  <a:cubicBezTo>
                    <a:pt x="326136" y="419989"/>
                    <a:pt x="420116" y="326009"/>
                    <a:pt x="420116" y="209931"/>
                  </a:cubicBezTo>
                  <a:close/>
                </a:path>
              </a:pathLst>
            </a:custGeom>
            <a:solidFill>
              <a:srgbClr val="FFD966"/>
            </a:solidFill>
          </p:spPr>
        </p:sp>
      </p:grpSp>
      <p:sp>
        <p:nvSpPr>
          <p:cNvPr name="AutoShape 74" id="74"/>
          <p:cNvSpPr/>
          <p:nvPr/>
        </p:nvSpPr>
        <p:spPr>
          <a:xfrm rot="6819193">
            <a:off x="-1558427" y="9818016"/>
            <a:ext cx="2373005" cy="0"/>
          </a:xfrm>
          <a:prstGeom prst="line">
            <a:avLst/>
          </a:prstGeom>
          <a:ln cap="rnd" w="9525">
            <a:solidFill>
              <a:srgbClr val="434343"/>
            </a:solidFill>
            <a:prstDash val="solid"/>
            <a:headEnd type="none" len="sm" w="sm"/>
            <a:tailEnd type="none" len="sm" w="sm"/>
          </a:ln>
        </p:spPr>
      </p:sp>
      <p:sp>
        <p:nvSpPr>
          <p:cNvPr name="AutoShape 75" id="75"/>
          <p:cNvSpPr/>
          <p:nvPr/>
        </p:nvSpPr>
        <p:spPr>
          <a:xfrm rot="9861088">
            <a:off x="-715874" y="8758716"/>
            <a:ext cx="1371900" cy="0"/>
          </a:xfrm>
          <a:prstGeom prst="line">
            <a:avLst/>
          </a:prstGeom>
          <a:ln cap="rnd" w="9525">
            <a:solidFill>
              <a:srgbClr val="434343"/>
            </a:solidFill>
            <a:prstDash val="solid"/>
            <a:headEnd type="none" len="sm" w="sm"/>
            <a:tailEnd type="none" len="sm" w="sm"/>
          </a:ln>
        </p:spPr>
      </p:sp>
      <p:sp>
        <p:nvSpPr>
          <p:cNvPr name="AutoShape 76" id="76"/>
          <p:cNvSpPr/>
          <p:nvPr/>
        </p:nvSpPr>
        <p:spPr>
          <a:xfrm rot="1575367">
            <a:off x="-791136" y="8247448"/>
            <a:ext cx="1057564" cy="0"/>
          </a:xfrm>
          <a:prstGeom prst="line">
            <a:avLst/>
          </a:prstGeom>
          <a:ln cap="rnd" w="9525">
            <a:solidFill>
              <a:srgbClr val="434343"/>
            </a:solidFill>
            <a:prstDash val="solid"/>
            <a:headEnd type="none" len="sm" w="sm"/>
            <a:tailEnd type="none" len="sm" w="sm"/>
          </a:ln>
        </p:spPr>
      </p:sp>
      <p:sp>
        <p:nvSpPr>
          <p:cNvPr name="AutoShape 77" id="77"/>
          <p:cNvSpPr/>
          <p:nvPr/>
        </p:nvSpPr>
        <p:spPr>
          <a:xfrm rot="4581698">
            <a:off x="-2191874" y="6630748"/>
            <a:ext cx="3808641" cy="0"/>
          </a:xfrm>
          <a:prstGeom prst="line">
            <a:avLst/>
          </a:prstGeom>
          <a:ln cap="rnd" w="9525">
            <a:solidFill>
              <a:srgbClr val="434343"/>
            </a:solidFill>
            <a:prstDash val="solid"/>
            <a:headEnd type="none" len="sm" w="sm"/>
            <a:tailEnd type="none" len="sm" w="sm"/>
          </a:ln>
        </p:spPr>
      </p:sp>
      <p:grpSp>
        <p:nvGrpSpPr>
          <p:cNvPr name="Group 78" id="78"/>
          <p:cNvGrpSpPr/>
          <p:nvPr/>
        </p:nvGrpSpPr>
        <p:grpSpPr>
          <a:xfrm rot="-10800000">
            <a:off x="1484776" y="9251878"/>
            <a:ext cx="229200" cy="229200"/>
            <a:chOff x="0" y="0"/>
            <a:chExt cx="305600" cy="305600"/>
          </a:xfrm>
        </p:grpSpPr>
        <p:sp>
          <p:nvSpPr>
            <p:cNvPr name="Freeform 79" id="79"/>
            <p:cNvSpPr/>
            <p:nvPr/>
          </p:nvSpPr>
          <p:spPr>
            <a:xfrm flipH="false" flipV="false" rot="0">
              <a:off x="0" y="0"/>
              <a:ext cx="305562" cy="305562"/>
            </a:xfrm>
            <a:custGeom>
              <a:avLst/>
              <a:gdLst/>
              <a:ahLst/>
              <a:cxnLst/>
              <a:rect r="r" b="b" t="t" l="l"/>
              <a:pathLst>
                <a:path h="305562" w="305562">
                  <a:moveTo>
                    <a:pt x="305562" y="152781"/>
                  </a:moveTo>
                  <a:cubicBezTo>
                    <a:pt x="305562" y="68453"/>
                    <a:pt x="237236" y="0"/>
                    <a:pt x="152781" y="0"/>
                  </a:cubicBezTo>
                  <a:cubicBezTo>
                    <a:pt x="68326" y="0"/>
                    <a:pt x="0" y="68453"/>
                    <a:pt x="0" y="152781"/>
                  </a:cubicBezTo>
                  <a:cubicBezTo>
                    <a:pt x="0" y="237109"/>
                    <a:pt x="68453" y="305562"/>
                    <a:pt x="152781" y="305562"/>
                  </a:cubicBezTo>
                  <a:cubicBezTo>
                    <a:pt x="237109" y="305562"/>
                    <a:pt x="305562" y="237109"/>
                    <a:pt x="305562" y="152781"/>
                  </a:cubicBezTo>
                  <a:close/>
                </a:path>
              </a:pathLst>
            </a:custGeom>
            <a:solidFill>
              <a:srgbClr val="FFD966"/>
            </a:solidFill>
          </p:spPr>
        </p:sp>
      </p:grpSp>
      <p:grpSp>
        <p:nvGrpSpPr>
          <p:cNvPr name="Group 80" id="80"/>
          <p:cNvGrpSpPr/>
          <p:nvPr/>
        </p:nvGrpSpPr>
        <p:grpSpPr>
          <a:xfrm rot="-10800000">
            <a:off x="595428" y="8908838"/>
            <a:ext cx="173400" cy="173400"/>
            <a:chOff x="0" y="0"/>
            <a:chExt cx="231200" cy="231200"/>
          </a:xfrm>
        </p:grpSpPr>
        <p:sp>
          <p:nvSpPr>
            <p:cNvPr name="Freeform 81" id="81"/>
            <p:cNvSpPr/>
            <p:nvPr/>
          </p:nvSpPr>
          <p:spPr>
            <a:xfrm flipH="false" flipV="false" rot="0">
              <a:off x="0" y="0"/>
              <a:ext cx="231140" cy="231140"/>
            </a:xfrm>
            <a:custGeom>
              <a:avLst/>
              <a:gdLst/>
              <a:ahLst/>
              <a:cxnLst/>
              <a:rect r="r" b="b" t="t" l="l"/>
              <a:pathLst>
                <a:path h="231140" w="231140">
                  <a:moveTo>
                    <a:pt x="231140" y="115570"/>
                  </a:moveTo>
                  <a:cubicBezTo>
                    <a:pt x="231140" y="51816"/>
                    <a:pt x="179451" y="0"/>
                    <a:pt x="115570" y="0"/>
                  </a:cubicBezTo>
                  <a:cubicBezTo>
                    <a:pt x="51689" y="0"/>
                    <a:pt x="0" y="51816"/>
                    <a:pt x="0" y="115570"/>
                  </a:cubicBezTo>
                  <a:cubicBezTo>
                    <a:pt x="0" y="179324"/>
                    <a:pt x="51816" y="231140"/>
                    <a:pt x="115570" y="231140"/>
                  </a:cubicBezTo>
                  <a:cubicBezTo>
                    <a:pt x="179324" y="231140"/>
                    <a:pt x="231140" y="179324"/>
                    <a:pt x="231140" y="115570"/>
                  </a:cubicBezTo>
                  <a:close/>
                </a:path>
              </a:pathLst>
            </a:custGeom>
            <a:solidFill>
              <a:srgbClr val="86CF64"/>
            </a:solidFill>
          </p:spPr>
        </p:sp>
      </p:grpSp>
      <p:sp>
        <p:nvSpPr>
          <p:cNvPr name="Freeform 82" id="82"/>
          <p:cNvSpPr/>
          <p:nvPr/>
        </p:nvSpPr>
        <p:spPr>
          <a:xfrm flipH="false" flipV="false" rot="0">
            <a:off x="6264902" y="7278876"/>
            <a:ext cx="11624024" cy="2831974"/>
          </a:xfrm>
          <a:custGeom>
            <a:avLst/>
            <a:gdLst/>
            <a:ahLst/>
            <a:cxnLst/>
            <a:rect r="r" b="b" t="t" l="l"/>
            <a:pathLst>
              <a:path h="2831974" w="11624024">
                <a:moveTo>
                  <a:pt x="0" y="0"/>
                </a:moveTo>
                <a:lnTo>
                  <a:pt x="11624024" y="0"/>
                </a:lnTo>
                <a:lnTo>
                  <a:pt x="11624024" y="2831974"/>
                </a:lnTo>
                <a:lnTo>
                  <a:pt x="0" y="28319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3" id="83"/>
          <p:cNvSpPr/>
          <p:nvPr/>
        </p:nvSpPr>
        <p:spPr>
          <a:xfrm flipH="false" flipV="false" rot="0">
            <a:off x="10129783" y="1831938"/>
            <a:ext cx="6338286" cy="4753714"/>
          </a:xfrm>
          <a:custGeom>
            <a:avLst/>
            <a:gdLst/>
            <a:ahLst/>
            <a:cxnLst/>
            <a:rect r="r" b="b" t="t" l="l"/>
            <a:pathLst>
              <a:path h="4753714" w="6338286">
                <a:moveTo>
                  <a:pt x="0" y="0"/>
                </a:moveTo>
                <a:lnTo>
                  <a:pt x="6338285" y="0"/>
                </a:lnTo>
                <a:lnTo>
                  <a:pt x="6338285" y="4753715"/>
                </a:lnTo>
                <a:lnTo>
                  <a:pt x="0" y="4753715"/>
                </a:lnTo>
                <a:lnTo>
                  <a:pt x="0" y="0"/>
                </a:lnTo>
                <a:close/>
              </a:path>
            </a:pathLst>
          </a:custGeom>
          <a:blipFill>
            <a:blip r:embed="rId4"/>
            <a:stretch>
              <a:fillRect l="0" t="0" r="0" b="0"/>
            </a:stretch>
          </a:blipFill>
        </p:spPr>
      </p:sp>
      <p:sp>
        <p:nvSpPr>
          <p:cNvPr name="Freeform 84" id="84"/>
          <p:cNvSpPr/>
          <p:nvPr/>
        </p:nvSpPr>
        <p:spPr>
          <a:xfrm flipH="false" flipV="false" rot="0">
            <a:off x="1899676" y="1865642"/>
            <a:ext cx="6609275" cy="4720011"/>
          </a:xfrm>
          <a:custGeom>
            <a:avLst/>
            <a:gdLst/>
            <a:ahLst/>
            <a:cxnLst/>
            <a:rect r="r" b="b" t="t" l="l"/>
            <a:pathLst>
              <a:path h="4720011" w="6609275">
                <a:moveTo>
                  <a:pt x="0" y="0"/>
                </a:moveTo>
                <a:lnTo>
                  <a:pt x="6609275" y="0"/>
                </a:lnTo>
                <a:lnTo>
                  <a:pt x="6609275" y="4720011"/>
                </a:lnTo>
                <a:lnTo>
                  <a:pt x="0" y="4720011"/>
                </a:lnTo>
                <a:lnTo>
                  <a:pt x="0" y="0"/>
                </a:lnTo>
                <a:close/>
              </a:path>
            </a:pathLst>
          </a:custGeom>
          <a:blipFill>
            <a:blip r:embed="rId5"/>
            <a:stretch>
              <a:fillRect l="0" t="0" r="0" b="0"/>
            </a:stretch>
          </a:blipFill>
        </p:spPr>
      </p:sp>
      <p:sp>
        <p:nvSpPr>
          <p:cNvPr name="TextBox 85" id="85"/>
          <p:cNvSpPr txBox="true"/>
          <p:nvPr/>
        </p:nvSpPr>
        <p:spPr>
          <a:xfrm rot="0">
            <a:off x="1205756" y="888963"/>
            <a:ext cx="15225150" cy="628650"/>
          </a:xfrm>
          <a:prstGeom prst="rect">
            <a:avLst/>
          </a:prstGeom>
        </p:spPr>
        <p:txBody>
          <a:bodyPr anchor="t" rtlCol="false" tIns="0" lIns="0" bIns="0" rIns="0">
            <a:spAutoFit/>
          </a:bodyPr>
          <a:lstStyle/>
          <a:p>
            <a:pPr algn="l">
              <a:lnSpc>
                <a:spcPts val="4800"/>
              </a:lnSpc>
            </a:pPr>
            <a:r>
              <a:rPr lang="en-US" sz="4000">
                <a:solidFill>
                  <a:srgbClr val="1A1A1A"/>
                </a:solidFill>
                <a:latin typeface="Arimo Bold"/>
              </a:rPr>
              <a:t>EDA: Gender Analysis in Processing Time</a:t>
            </a:r>
          </a:p>
        </p:txBody>
      </p:sp>
      <p:sp>
        <p:nvSpPr>
          <p:cNvPr name="TextBox 86" id="86"/>
          <p:cNvSpPr txBox="true"/>
          <p:nvPr/>
        </p:nvSpPr>
        <p:spPr>
          <a:xfrm rot="0">
            <a:off x="4102948" y="7105305"/>
            <a:ext cx="10082105" cy="942975"/>
          </a:xfrm>
          <a:prstGeom prst="rect">
            <a:avLst/>
          </a:prstGeom>
        </p:spPr>
        <p:txBody>
          <a:bodyPr anchor="t" rtlCol="false" tIns="0" lIns="0" bIns="0" rIns="0">
            <a:spAutoFit/>
          </a:bodyPr>
          <a:lstStyle/>
          <a:p>
            <a:pPr algn="l" marL="539751" indent="-269876" lvl="1">
              <a:lnSpc>
                <a:spcPts val="3750"/>
              </a:lnSpc>
              <a:buFont typeface="Arial"/>
              <a:buChar char="•"/>
            </a:pPr>
            <a:r>
              <a:rPr lang="en-US" sz="2500">
                <a:solidFill>
                  <a:srgbClr val="1A1A1A"/>
                </a:solidFill>
                <a:latin typeface="Arimo"/>
              </a:rPr>
              <a:t>Both genders show a similar average processing time for patent applications, approximately 1,000 days.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DAGCzmcx75c</dc:identifier>
  <dcterms:modified xsi:type="dcterms:W3CDTF">2011-08-01T06:04:30Z</dcterms:modified>
  <cp:revision>1</cp:revision>
  <dc:title>ORGB 672 FINAL</dc:title>
</cp:coreProperties>
</file>