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92" r:id="rId2"/>
    <p:sldId id="257" r:id="rId3"/>
    <p:sldId id="259" r:id="rId4"/>
    <p:sldId id="273" r:id="rId5"/>
    <p:sldId id="291" r:id="rId6"/>
    <p:sldId id="290" r:id="rId7"/>
    <p:sldId id="262" r:id="rId8"/>
    <p:sldId id="271" r:id="rId9"/>
    <p:sldId id="264" r:id="rId10"/>
    <p:sldId id="270" r:id="rId11"/>
    <p:sldId id="268" r:id="rId12"/>
    <p:sldId id="269" r:id="rId13"/>
    <p:sldId id="307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279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1" d="100"/>
          <a:sy n="81" d="100"/>
        </p:scale>
        <p:origin x="-725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22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5F5B4-210B-4AFE-B6F3-F19176AEDC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B079-4EB5-4B7C-9130-1CB6A103640E}" type="datetimeFigureOut">
              <a:rPr lang="en-IN" smtClean="0"/>
              <a:pPr/>
              <a:t>03-05-2019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E6EC-1E71-4D74-AABF-43E7EC6E169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297A32-450D-42BC-964C-C34E231BF2F9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E6EC-1E71-4D74-AABF-43E7EC6E169F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E6EC-1E71-4D74-AABF-43E7EC6E169F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DF11CC-5872-4EB8-AEDA-F6723BE57968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-304800" y="8382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D1F3-F025-45C3-9150-C83F5161A6E4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A162-B8BF-42F0-8059-AAC2BFAC3CEF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293F4A-C520-421C-ADBC-7EE25E20A696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4636F911-C538-4E41-A0E5-0DC827174157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7C3-6E5B-4BD9-8133-6A883896E800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5A81-03E5-4FDE-AC95-375ECC59D8CD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70BDCF-49B3-4C8A-9398-083695A68873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01A-1323-4F41-B2AC-059A78BCB832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59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496488-C76D-4E2F-A36B-FE29507C9053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5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48ABA0-5395-4027-A08B-1F0331329146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3862A86-63C1-423F-B88B-6A4EFFCA7579}" type="datetime1">
              <a:rPr lang="en-US" smtClean="0"/>
              <a:pPr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9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B40C06-2EC2-C14A-8E71-FEDE94899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amp/s/www.electronicshub.org/arduino-line-follower-robot/?amp" TargetMode="External"/><Relationship Id="rId2" Type="http://schemas.openxmlformats.org/officeDocument/2006/relationships/hyperlink" Target="https://www.elprocus.com/line-follower-robot-basics-controll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nemstudio.org/path-finding-a-star.ht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287180"/>
            <a:ext cx="12192000" cy="649408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7338" algn="ctr">
              <a:tabLst>
                <a:tab pos="627063" algn="l"/>
              </a:tabLst>
            </a:pPr>
            <a:r>
              <a:rPr lang="en-US" sz="4800" dirty="0" smtClean="0"/>
              <a:t>Indoor And Outdoor Real Time Information Collection in Disaster Scenario</a:t>
            </a:r>
            <a:br>
              <a:rPr lang="en-US" sz="4800" dirty="0" smtClean="0"/>
            </a:br>
            <a:r>
              <a:rPr lang="en-US" sz="3200" dirty="0" smtClean="0"/>
              <a:t>Project ID: (2019MP155)</a:t>
            </a:r>
            <a:r>
              <a:rPr lang="en-US" sz="40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lang="en-US" sz="4000" b="0" dirty="0" smtClean="0"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/>
            </a:r>
            <a:br>
              <a:rPr lang="en-US" sz="4000" b="0" dirty="0" smtClean="0"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</a:br>
            <a:r>
              <a:rPr lang="en-US" sz="24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				</a:t>
            </a:r>
            <a:r>
              <a:rPr lang="en-US" sz="40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	</a:t>
            </a:r>
            <a:br>
              <a:rPr lang="en-US" sz="40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lang="en-US" sz="4000" b="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US" sz="4000" b="0" dirty="0" smtClean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588" name="TextBox 3"/>
          <p:cNvSpPr txBox="1"/>
          <p:nvPr/>
        </p:nvSpPr>
        <p:spPr>
          <a:xfrm>
            <a:off x="7620000" y="4267200"/>
            <a:ext cx="589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/>
              <a:t>Mohit Sharma       (RA1511003030073)</a:t>
            </a:r>
            <a:br>
              <a:rPr lang="en-US" dirty="0" smtClean="0"/>
            </a:br>
            <a:r>
              <a:rPr lang="en-US" dirty="0" err="1" smtClean="0"/>
              <a:t>Manik</a:t>
            </a:r>
            <a:r>
              <a:rPr lang="en-US" dirty="0" smtClean="0"/>
              <a:t>                     (RA1511003030077)                                                            Tejasvi Sharma     (RA1511003030098)</a:t>
            </a:r>
            <a:br>
              <a:rPr lang="en-US" dirty="0" smtClean="0"/>
            </a:br>
            <a:r>
              <a:rPr lang="en-US" dirty="0" err="1" smtClean="0"/>
              <a:t>Tashi</a:t>
            </a:r>
            <a:r>
              <a:rPr lang="en-US" dirty="0" smtClean="0"/>
              <a:t> </a:t>
            </a:r>
            <a:r>
              <a:rPr lang="en-US" dirty="0" err="1" smtClean="0"/>
              <a:t>Munish</a:t>
            </a:r>
            <a:r>
              <a:rPr lang="en-US" dirty="0" smtClean="0"/>
              <a:t>        (RA1511003030127)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              </a:t>
            </a:r>
            <a:r>
              <a:rPr lang="en-US" dirty="0" smtClean="0"/>
              <a:t>B.Tech(CSE-B)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048589" name="TextBox 5"/>
          <p:cNvSpPr txBox="1"/>
          <p:nvPr/>
        </p:nvSpPr>
        <p:spPr>
          <a:xfrm>
            <a:off x="3048003" y="4343400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Analp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Pathak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  <a:endParaRPr lang="en-US" dirty="0" smtClean="0"/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CSE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SRMIST Ghaziabad 	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0601" y="2971801"/>
            <a:ext cx="2634020" cy="16772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E64D19-5234-5C4B-AE2E-6AB5CEC036F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1277" y="630731"/>
            <a:ext cx="6684226" cy="58621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89E7A-46B0-4442-8210-CC40C9E5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934376-151B-174E-82B2-7C327E21CC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2" y="18193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In order to realize the automatic outdoor real time information collection, the robot should have the following basic requirements: 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• It can be controlled by human rescuer 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• It can fulfill its task without a human rescuer 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• It can move around in the disaster environment 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• It can carry various sensors to collect data 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. • It can communicate remotely with other device or human rescuers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0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9CDA7-96C4-4643-AA39-F2BE297B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9956800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Architecture of Robot Integrated DIORAMA System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841CDA2-E995-8041-B624-43D64B7BFC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1" y="1502802"/>
            <a:ext cx="8662325" cy="53551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34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99568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              MACHINE LEARNING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210800" cy="5638800"/>
          </a:xfrm>
        </p:spPr>
        <p:txBody>
          <a:bodyPr>
            <a:normAutofit fontScale="92500" lnSpcReduction="10000"/>
          </a:bodyPr>
          <a:lstStyle/>
          <a:p>
            <a:pPr marL="365760" indent="-256032" algn="just">
              <a:buFont typeface="Wingdings" pitchFamily="2" charset="2"/>
              <a:buChar char="Ø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Machine learning algorithms search for patterns and regularities in any given data and have found wide usage across various application domains. </a:t>
            </a:r>
          </a:p>
          <a:p>
            <a:pPr marL="365760" indent="-256032" algn="just">
              <a:buFont typeface="Wingdings" pitchFamily="2" charset="2"/>
              <a:buChar char="Ø"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365760" indent="-256032" algn="just">
              <a:buFont typeface="Wingdings" pitchFamily="2" charset="2"/>
              <a:buChar char="Ø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They automatically learn from data by generalizing from examples.</a:t>
            </a:r>
          </a:p>
          <a:p>
            <a:pPr marL="365760" indent="-256032" algn="just">
              <a:buFont typeface="Wingdings" pitchFamily="2" charset="2"/>
              <a:buChar char="Ø"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365760" indent="-256032" algn="just">
              <a:buFont typeface="Wingdings" pitchFamily="2" charset="2"/>
              <a:buChar char="Ø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These algorithms are typically implemented in two phases :- </a:t>
            </a:r>
          </a:p>
          <a:p>
            <a:pPr marL="365760" indent="-256032" algn="just">
              <a:buFont typeface="Wingdings" pitchFamily="2" charset="2"/>
              <a:buChar char="ü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In the first phase, called 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training phase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, data is gathered and provided to the algorithm, so it can learn patterns and create a model to classify data or predict data properties. </a:t>
            </a:r>
          </a:p>
          <a:p>
            <a:pPr marL="365760" indent="-256032" algn="just">
              <a:buFont typeface="Wingdings" pitchFamily="2" charset="2"/>
              <a:buChar char="ü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In the second phase, called 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testing phase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, new data is tested against the model that was built during the training phase, and the effectiveness of the model is revealed.</a:t>
            </a:r>
          </a:p>
          <a:p>
            <a:pPr marL="365760" indent="-256032" algn="just">
              <a:buNone/>
            </a:pP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marL="365760" indent="-256032" algn="just">
              <a:buFont typeface="Wingdings" pitchFamily="2" charset="2"/>
              <a:buChar char="Ø"/>
            </a:pPr>
            <a:r>
              <a:rPr lang="en-IN" dirty="0" smtClean="0">
                <a:latin typeface="Calibri" pitchFamily="34" charset="0"/>
                <a:cs typeface="Calibri" pitchFamily="34" charset="0"/>
              </a:rPr>
              <a:t>Such two-phase learning algorithms are called supervised learning algorithms There are also algorithms in which the testing phase is not used, and such algorithms are called unsupervised learning algorithms.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9956800" cy="1143000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            K-Nearest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Neighbour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9956800" cy="5562600"/>
          </a:xfrm>
        </p:spPr>
        <p:txBody>
          <a:bodyPr/>
          <a:lstStyle/>
          <a:p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IN" dirty="0" smtClean="0">
                <a:latin typeface="Calibri" pitchFamily="34" charset="0"/>
                <a:cs typeface="Calibri" pitchFamily="34" charset="0"/>
              </a:rPr>
              <a:t>The K-Nearest Neighbour (KNN) algorithm is a simplistic non-parametric algorithm. Nonparametric methods assume that similar inputs have similar outputs.</a:t>
            </a:r>
          </a:p>
          <a:p>
            <a:pPr algn="just"/>
            <a:r>
              <a:rPr lang="en-IN" dirty="0" smtClean="0">
                <a:latin typeface="Calibri" pitchFamily="34" charset="0"/>
                <a:cs typeface="Calibri" pitchFamily="34" charset="0"/>
              </a:rPr>
              <a:t>It is a supervised algorithm but has a minimal training phase. Most of the effort in this algorithm is expended in the testing phase.</a:t>
            </a:r>
          </a:p>
          <a:p>
            <a:pPr algn="just"/>
            <a:r>
              <a:rPr lang="en-IN" dirty="0" smtClean="0">
                <a:latin typeface="Calibri" pitchFamily="34" charset="0"/>
                <a:cs typeface="Calibri" pitchFamily="34" charset="0"/>
              </a:rPr>
              <a:t>In our KNN  implementation, the output value is calculated as the average of the value of its k nearest neighbours. </a:t>
            </a:r>
          </a:p>
          <a:p>
            <a:pPr algn="just"/>
            <a:r>
              <a:rPr lang="en-IN" dirty="0" smtClean="0">
                <a:latin typeface="Calibri" pitchFamily="34" charset="0"/>
                <a:cs typeface="Calibri" pitchFamily="34" charset="0"/>
              </a:rPr>
              <a:t>We make use of the Euclidean distance (D) measure between any two points a and b.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33400"/>
            <a:ext cx="9956800" cy="5940552"/>
          </a:xfrm>
        </p:spPr>
        <p:txBody>
          <a:bodyPr/>
          <a:lstStyle/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K-NN is often used in search applications where you are looking for “similar” items; that is, when our target is some form of “searching items similar to particular one”. We’d call it as the k-NN search.</a:t>
            </a: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We compute similarity by creating a vector demonstration of items, and then comparing the vectors using an suitable distance metric (like Euclidean distance, as example).</a:t>
            </a: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We have some prior data (also called training data), which classify coordinates into groups recognized by an characteristic.</a:t>
            </a: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09600"/>
            <a:ext cx="9956800" cy="5864352"/>
          </a:xfrm>
        </p:spPr>
        <p:txBody>
          <a:bodyPr/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For example, consider the given table of data points having two characteristics:</a:t>
            </a:r>
          </a:p>
          <a:p>
            <a:pPr algn="just"/>
            <a:endParaRPr lang="en-IN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k-nearest-neighbours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2785" y="1972310"/>
            <a:ext cx="5726430" cy="291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419600" y="52578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Figure.  Sample Data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"/>
            <a:ext cx="9956800" cy="6553200"/>
          </a:xfrm>
        </p:spPr>
        <p:txBody>
          <a:bodyPr/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Now, we are given set of data points (called testing data), assign these points a group after analyzing the training set. Given that the unclassified points are marked as ‘White’.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k-nearest-neighbours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2785" y="2006917"/>
            <a:ext cx="5726430" cy="28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276600" y="5286344"/>
            <a:ext cx="502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Figure.  Sample Data and Testing Data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09600"/>
            <a:ext cx="9956800" cy="5864352"/>
          </a:xfrm>
        </p:spPr>
        <p:txBody>
          <a:bodyPr/>
          <a:lstStyle/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when we plot these points on a graph, we can locate some groups.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But, when we have an unclassified point, we can allocate it to a group by observing what group its nearest neighbors belong to.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That means, a point close to the group of points classified as ‘Red’ has a greater probability of being classified as ‘Red’.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Euclidean Distance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038600"/>
            <a:ext cx="4670108" cy="18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99568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10210800" cy="48768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Let m be the total samples of training data. Let p be the point which is unknown.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</a:t>
            </a:r>
          </a:p>
          <a:p>
            <a:pPr lvl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1.   Save the training data in an array of data points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arr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[]. That means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 every element of the array represents 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(x, y).</a:t>
            </a:r>
          </a:p>
          <a:p>
            <a:pPr lvl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2.   for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=0 to m: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3.   Compute Euclidean distance d(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arr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], p).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4.   Construct a set S of K smallest distances obtained. Every distance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lvl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 calculated corresponds to an already classified data point.</a:t>
            </a:r>
          </a:p>
          <a:p>
            <a:pPr lvl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5.   Now give the majority label among set S.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487E3A-EABE-A244-AA37-7AF600B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5085B-6AB7-EC42-BE21-E152E173C2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 disaster usually severely harms human health and property.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After a disaster, great amount of information of a disaster area is needed urgently.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information not only indicates the severity of the disaster, but also is crucial for an efficient search and rescue process. In order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To quickly and accurately collect real time information in a disaster scenario, a mobile platform is developed for an outdoor scenario and a localization and navigation system for responders is introduced for an indoor scenario.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4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0591800" cy="1143000"/>
          </a:xfrm>
        </p:spPr>
        <p:txBody>
          <a:bodyPr/>
          <a:lstStyle/>
          <a:p>
            <a:r>
              <a:rPr lang="en-US" b="1" dirty="0" smtClean="0"/>
              <a:t>    ARTIFICIAL INTELLIGENCE ( A* ALGORITHM 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9956800" cy="56388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A* is a search algorithm that is widely used in path finding and graph traversal. </a:t>
            </a: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A* achieves better performance by using heuristic.</a:t>
            </a: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Whenever we have to estimate the shortest path in real-life situations, like- in maps, games where there may be many obstacles we use this algorithm .</a:t>
            </a:r>
          </a:p>
          <a:p>
            <a:pPr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The cost function of A* is consisted of two parts: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• an heuristic estimate of the distance from the destination to the current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 point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• the moving cost from the initial point to the current point.</a:t>
            </a:r>
          </a:p>
          <a:p>
            <a:pPr marL="0" indent="0" algn="just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 It is a smart algorithm and it is different from other traditional algorithms and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unlike  other traversal techniques, it uses its brain.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COST FUNCTION IN A*</a:t>
            </a:r>
            <a:endParaRPr lang="en-I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581400" y="2057400"/>
            <a:ext cx="441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3429000"/>
            <a:ext cx="1013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As shown in above formula, the cost function of A* is consisted of two parts:</a:t>
            </a: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• an heuristic estimate of the distance from the destination to the current point</a:t>
            </a:r>
          </a:p>
          <a:p>
            <a:pPr algn="just">
              <a:buNone/>
            </a:pPr>
            <a:r>
              <a:rPr lang="en-IN" sz="2400" dirty="0" smtClean="0">
                <a:latin typeface="Calibri" pitchFamily="34" charset="0"/>
                <a:cs typeface="Calibri" pitchFamily="34" charset="0"/>
              </a:rPr>
              <a:t>• the moving cost from the initial point to the current point.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Content Placeholder 4" descr="A*PathFinding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0"/>
            <a:ext cx="5196840" cy="275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352800" y="2971800"/>
            <a:ext cx="5176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Figure.      Source and Destination Points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85800" y="3886200"/>
            <a:ext cx="982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In each step it will pick the node which is having the lowest value of cost function and will start processing that node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Content Placeholder 4" descr="A_Star_Search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43200" y="5562600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Figure.   Path  Generated By A * Algorithm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571500"/>
            <a:ext cx="9956800" cy="11430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                                ALGORITHM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533400"/>
            <a:ext cx="9956800" cy="6172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We create two lists – Open List and Closed List (just like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Dijkstra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Algorithm)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1.  Initialize the open list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2.  Initialize the closed list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put the starting node on the open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list (you can leave its f at zero)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 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3.  while the open list has some elements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a) we will find  node with lowest f from the open list, we term it as "q"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b)remove q from open list or pop q from open list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c) create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q's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successors and q will be their parent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d) for each successor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 if successor itself is  goal, stop searching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successor.g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 distance between successor and q + distance between initial point and q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successor.h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distance from goal to successor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successor.f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successor.g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successor.h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ii) if there is a node whose position is same as successor position is present   in OPEN list   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and the f value of node is also lower than successor than skip the successor.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iii) if there is a node whose position is same as successor position is present   in OPEN list and the f value of node is also     l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lower than successor than skip the  successor otherwise, node should be added to open list.  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    end (for loop)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e) now q should be pushed to closed list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end (while loop) </a:t>
            </a:r>
            <a:endParaRPr lang="en-IN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99568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CALCULATION OF HEURISTICS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10210800" cy="5791200"/>
          </a:xfrm>
        </p:spPr>
        <p:txBody>
          <a:bodyPr/>
          <a:lstStyle/>
          <a:p>
            <a:pPr algn="just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A) Exact Heuristics –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We will now find the exact value of h but we know that it is a time consuming process. Below are few methods to compute  exact value of h.</a:t>
            </a:r>
            <a:endParaRPr lang="en-IN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       1) Pre-calculate the distance between every pair of cells. This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should be done  before implementing the A* Search Algorithm.     </a:t>
            </a:r>
          </a:p>
          <a:p>
            <a:pPr algn="just"/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B) Approximation Heuristics –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There are three methods for approximation heuristics:</a:t>
            </a:r>
          </a:p>
          <a:p>
            <a:pPr algn="just">
              <a:buNone/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               </a:t>
            </a:r>
            <a:r>
              <a:rPr lang="en-US" sz="2000" b="1" dirty="0" smtClean="0"/>
              <a:t>1) Manhattan Distance </a:t>
            </a:r>
            <a:endParaRPr lang="en-IN" sz="2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None/>
            </a:pPr>
            <a:r>
              <a:rPr lang="en-IN" sz="2200" dirty="0" smtClean="0">
                <a:latin typeface="Calibri" pitchFamily="34" charset="0"/>
                <a:cs typeface="Calibri" pitchFamily="34" charset="0"/>
              </a:rPr>
              <a:t>        </a:t>
            </a:r>
          </a:p>
          <a:p>
            <a:pPr algn="just">
              <a:buNone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Image result for manhattan distanc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124200"/>
            <a:ext cx="2146300" cy="83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00200" y="4495800"/>
            <a:ext cx="3182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2) Euclidean Distance-</a:t>
            </a:r>
            <a:endParaRPr lang="en-IN" sz="2000" dirty="0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724400"/>
            <a:ext cx="4006215" cy="147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DD80FF-6F86-7B4F-876A-B1B54CE0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1F59CF-F3F8-FD4F-BA93-84C967819F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https://www.elprocus.com/line-follower-robot-basics-controlling/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3"/>
              </a:rPr>
              <a:t>https://www.google.co.in/amp/s/www.electronicshub.org/arduino-line-follower-robot/%3famp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4"/>
              </a:rPr>
              <a:t>http://mnemstudio.org/path-finding-a-star.htm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https://www.ncbi.nlm.nih.gov/m/pubmed/25570543/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1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</a:pPr>
            <a:endParaRPr lang="en-US"/>
          </a:p>
        </p:txBody>
      </p:sp>
      <p:pic>
        <p:nvPicPr>
          <p:cNvPr id="209716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12" y="-65049"/>
            <a:ext cx="12144910" cy="6938117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84553" y="1612900"/>
            <a:ext cx="5454649" cy="3644900"/>
          </a:xfr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11200" y="52578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800" b="1" dirty="0" smtClean="0">
                <a:latin typeface="+mj-lt"/>
                <a:ea typeface="+mj-ea"/>
                <a:cs typeface="+mj-cs"/>
              </a:rPr>
              <a:t>A</a:t>
            </a:r>
            <a:r>
              <a:rPr kumimoji="0" lang="en-IN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</a:t>
            </a:r>
            <a:r>
              <a:rPr kumimoji="0" lang="en-IN" sz="4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Questions?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591A0-4C7C-8144-A721-896FED6A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MOBILE PLATFORM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931EC0-2BD4-7C48-96B3-BAA7D2C65A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81779" y="1690688"/>
            <a:ext cx="882625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 mobile platform has been integrated to the DIORAMA system.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It is built with a 6-wheel robot chassis along with an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Arduino</a:t>
            </a:r>
            <a:r>
              <a:rPr lang="en-US" dirty="0">
                <a:latin typeface="Calibri" pitchFamily="34" charset="0"/>
                <a:cs typeface="Calibri" pitchFamily="34" charset="0"/>
              </a:rPr>
              <a:t> microcontroller.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Controlled by a mounted Android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smartphone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the mobile platform can receive commands from incident commanders and quickly respond to the commands.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While patrolling in a disaster area, a constant RFID signal is collected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improve the localization accuracy of victims.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Pictures and videos are also captured in order to enhance the situational awareness of rescuers.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5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9BAD4-0767-664A-97A2-CF25FF49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Components of the DIORAMA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78DB6-B975-4A42-8129-40662BD1AA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Components of the DIORAMA mobile platform includes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a robot chassis,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a microcontroller,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 Android phone running the DIORAMA robot monitor application 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 active RFID reader. 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70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DIORAMA Mobile Platform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710" y="1743392"/>
            <a:ext cx="6164580" cy="458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-457200"/>
            <a:ext cx="8229600" cy="1894362"/>
          </a:xfrm>
        </p:spPr>
        <p:txBody>
          <a:bodyPr/>
          <a:lstStyle/>
          <a:p>
            <a:r>
              <a:rPr lang="en-IN" sz="4800" b="0" dirty="0" smtClean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lang="en-IN" dirty="0" smtClean="0"/>
              <a:t> </a:t>
            </a:r>
            <a:r>
              <a:rPr lang="en-IN" sz="4800" b="0" dirty="0" smtClean="0">
                <a:latin typeface="Times New Roman" pitchFamily="18" charset="0"/>
                <a:cs typeface="Times New Roman" pitchFamily="18" charset="0"/>
              </a:rPr>
              <a:t>USED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67000" y="2743200"/>
            <a:ext cx="8229600" cy="1371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             </a:t>
            </a:r>
            <a:r>
              <a:rPr lang="en-IN" sz="2400" dirty="0" smtClean="0"/>
              <a:t>DIORAMA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         Machine Learning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          AI</a:t>
            </a:r>
            <a:endParaRPr lang="en-IN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1B171-AB5B-5D42-A22E-BD4D54B4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9956800" cy="1143000"/>
          </a:xfrm>
        </p:spPr>
        <p:txBody>
          <a:bodyPr/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DIORAMA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AB780D-1049-9747-AA42-A6AC28B92C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2" y="137160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Effectively handling a mass-casualty incident is one of the greatest challenges a community's emergency medical system can face.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 In a disaster medicine triage, determining the number and location of victims, relative to the location of available resources is crucial for maximizing and hastening rescue efforts.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Currently there are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many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management systems, which implement a number of high-tech methods to help the rescue process.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One of them is the Dynamic Information Collection and Resource Tracking System for Disaster Management (DIORAMA) system, developed by 5G Mobile Evolution Laboratory in the University of Massachusetts Amherst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0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latin typeface="Times New Roman" pitchFamily="18" charset="0"/>
                <a:cs typeface="Times New Roman" pitchFamily="18" charset="0"/>
              </a:rPr>
              <a:t>DIORAMA System Architecture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3F253D4-7750-0D48-83FA-9F859B52F47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3281" y="1632902"/>
            <a:ext cx="7411721" cy="51280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75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85CE6-1332-8E41-B1B9-20E11BED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99568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Mobile Platform for Outdoor Information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CFD0FC-3DC3-D048-BC7C-4EB65A0E60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2" y="20574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 robot mobile platform could offer great help in the DIORAMA system.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As the DIORAMA system uses RSSI information to localize victims, a RF reader could be mounted on the robot platform to receive RF signals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As a result, the localization information generated by the DIORAMA system is more accurate and more believable.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With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restriction of personnel resources, the actual location of one critical victim is not be covered by any responders.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4B40C06-2EC2-C14A-8E71-FEDE948997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1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6287</TotalTime>
  <Words>1358</Words>
  <Application>Microsoft Office PowerPoint</Application>
  <PresentationFormat>Custom</PresentationFormat>
  <Paragraphs>182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Indoor And Outdoor Real Time Information Collection in Disaster Scenario Project ID: (2019MP155)               </vt:lpstr>
      <vt:lpstr>INTRODUCTION</vt:lpstr>
      <vt:lpstr>MOBILE PLATFORM</vt:lpstr>
      <vt:lpstr>Components of the DIORAMA</vt:lpstr>
      <vt:lpstr>DIORAMA Mobile Platform</vt:lpstr>
      <vt:lpstr>TECHNOLOGIES USED</vt:lpstr>
      <vt:lpstr>DIORAMA</vt:lpstr>
      <vt:lpstr>DIORAMA System Architecture</vt:lpstr>
      <vt:lpstr>Mobile Platform for Outdoor Information Collection</vt:lpstr>
      <vt:lpstr>Slide 10</vt:lpstr>
      <vt:lpstr>System Architecture</vt:lpstr>
      <vt:lpstr>Architecture of Robot Integrated DIORAMA System</vt:lpstr>
      <vt:lpstr>               MACHINE LEARNING </vt:lpstr>
      <vt:lpstr>            K-Nearest Neighbour</vt:lpstr>
      <vt:lpstr>Slide 15</vt:lpstr>
      <vt:lpstr>Slide 16</vt:lpstr>
      <vt:lpstr>Slide 17</vt:lpstr>
      <vt:lpstr>Slide 18</vt:lpstr>
      <vt:lpstr>                                       Algorithm </vt:lpstr>
      <vt:lpstr>    ARTIFICIAL INTELLIGENCE ( A* ALGORITHM )</vt:lpstr>
      <vt:lpstr>                         COST FUNCTION IN A*</vt:lpstr>
      <vt:lpstr>Slide 22</vt:lpstr>
      <vt:lpstr>Slide 23</vt:lpstr>
      <vt:lpstr>                                ALGORITHM</vt:lpstr>
      <vt:lpstr>              CALCULATION OF HEURISTICS</vt:lpstr>
      <vt:lpstr>Reference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MOHIT SHARMA</cp:lastModifiedBy>
  <cp:revision>335</cp:revision>
  <dcterms:created xsi:type="dcterms:W3CDTF">2019-02-02T12:33:37Z</dcterms:created>
  <dcterms:modified xsi:type="dcterms:W3CDTF">2019-05-03T08:30:58Z</dcterms:modified>
</cp:coreProperties>
</file>