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65" r:id="rId3"/>
    <p:sldId id="260" r:id="rId4"/>
    <p:sldId id="257" r:id="rId5"/>
    <p:sldId id="266" r:id="rId6"/>
    <p:sldId id="264" r:id="rId7"/>
    <p:sldId id="269" r:id="rId8"/>
    <p:sldId id="262" r:id="rId9"/>
    <p:sldId id="268" r:id="rId10"/>
    <p:sldId id="258" r:id="rId11"/>
    <p:sldId id="272" r:id="rId12"/>
    <p:sldId id="270" r:id="rId13"/>
    <p:sldId id="276" r:id="rId14"/>
    <p:sldId id="275" r:id="rId15"/>
    <p:sldId id="274" r:id="rId16"/>
    <p:sldId id="261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79" autoAdjust="0"/>
  </p:normalViewPr>
  <p:slideViewPr>
    <p:cSldViewPr snapToGrid="0">
      <p:cViewPr varScale="1">
        <p:scale>
          <a:sx n="79" d="100"/>
          <a:sy n="79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958FE-C566-4BEF-BED7-C97E6EC19C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8ACD27-E00C-4972-A1E6-9F4EB9F0F235}">
      <dgm:prSet/>
      <dgm:spPr/>
      <dgm:t>
        <a:bodyPr/>
        <a:lstStyle/>
        <a:p>
          <a:r>
            <a:rPr lang="en-US"/>
            <a:t>Artificial Intelligence (AI)</a:t>
          </a:r>
        </a:p>
      </dgm:t>
    </dgm:pt>
    <dgm:pt modelId="{DA904B04-CFDF-4124-9EF4-316F5A92767E}" type="parTrans" cxnId="{1A4B8C0C-EC27-41A5-8B7D-A860ADBE9287}">
      <dgm:prSet/>
      <dgm:spPr/>
      <dgm:t>
        <a:bodyPr/>
        <a:lstStyle/>
        <a:p>
          <a:endParaRPr lang="en-US"/>
        </a:p>
      </dgm:t>
    </dgm:pt>
    <dgm:pt modelId="{916EEB91-4830-43CE-892D-946AC97B331B}" type="sibTrans" cxnId="{1A4B8C0C-EC27-41A5-8B7D-A860ADBE9287}">
      <dgm:prSet/>
      <dgm:spPr/>
      <dgm:t>
        <a:bodyPr/>
        <a:lstStyle/>
        <a:p>
          <a:endParaRPr lang="en-US"/>
        </a:p>
      </dgm:t>
    </dgm:pt>
    <dgm:pt modelId="{4E31DA94-82C7-4485-9538-F5D609F0372B}">
      <dgm:prSet/>
      <dgm:spPr/>
      <dgm:t>
        <a:bodyPr/>
        <a:lstStyle/>
        <a:p>
          <a:r>
            <a:rPr lang="en-US"/>
            <a:t>Machine Learning (ML)</a:t>
          </a:r>
        </a:p>
      </dgm:t>
    </dgm:pt>
    <dgm:pt modelId="{25C7E1AC-57AE-4D78-AAC3-8F0B40832B09}" type="parTrans" cxnId="{AB1CC4CB-CE8F-4E0D-9746-C0B0B76E1140}">
      <dgm:prSet/>
      <dgm:spPr/>
      <dgm:t>
        <a:bodyPr/>
        <a:lstStyle/>
        <a:p>
          <a:endParaRPr lang="en-US"/>
        </a:p>
      </dgm:t>
    </dgm:pt>
    <dgm:pt modelId="{EFA710B1-438D-499F-9ED7-878DA8A6B370}" type="sibTrans" cxnId="{AB1CC4CB-CE8F-4E0D-9746-C0B0B76E1140}">
      <dgm:prSet/>
      <dgm:spPr/>
      <dgm:t>
        <a:bodyPr/>
        <a:lstStyle/>
        <a:p>
          <a:endParaRPr lang="en-US"/>
        </a:p>
      </dgm:t>
    </dgm:pt>
    <dgm:pt modelId="{E3655434-3E3C-4EBA-8FF0-CAD865481AE1}">
      <dgm:prSet/>
      <dgm:spPr/>
      <dgm:t>
        <a:bodyPr/>
        <a:lstStyle/>
        <a:p>
          <a:r>
            <a:rPr lang="en-US"/>
            <a:t>Deep Learning (DL)</a:t>
          </a:r>
        </a:p>
      </dgm:t>
    </dgm:pt>
    <dgm:pt modelId="{85DD15A6-357B-47F9-8E9A-A8ECB78AA342}" type="parTrans" cxnId="{EE849325-EF03-43D0-8DDF-A2F5BA75FC6A}">
      <dgm:prSet/>
      <dgm:spPr/>
      <dgm:t>
        <a:bodyPr/>
        <a:lstStyle/>
        <a:p>
          <a:endParaRPr lang="en-US"/>
        </a:p>
      </dgm:t>
    </dgm:pt>
    <dgm:pt modelId="{21EB01EC-253C-4871-9E9C-8A04C33836A8}" type="sibTrans" cxnId="{EE849325-EF03-43D0-8DDF-A2F5BA75FC6A}">
      <dgm:prSet/>
      <dgm:spPr/>
      <dgm:t>
        <a:bodyPr/>
        <a:lstStyle/>
        <a:p>
          <a:endParaRPr lang="en-US"/>
        </a:p>
      </dgm:t>
    </dgm:pt>
    <dgm:pt modelId="{D3EF8BC1-842C-4480-B4C0-7AFE4286C97A}" type="pres">
      <dgm:prSet presAssocID="{218958FE-C566-4BEF-BED7-C97E6EC19C60}" presName="root" presStyleCnt="0">
        <dgm:presLayoutVars>
          <dgm:dir/>
          <dgm:resizeHandles val="exact"/>
        </dgm:presLayoutVars>
      </dgm:prSet>
      <dgm:spPr/>
    </dgm:pt>
    <dgm:pt modelId="{0DB57BE5-894B-4ECB-A746-6C3F5C4B491C}" type="pres">
      <dgm:prSet presAssocID="{BA8ACD27-E00C-4972-A1E6-9F4EB9F0F235}" presName="compNode" presStyleCnt="0"/>
      <dgm:spPr/>
    </dgm:pt>
    <dgm:pt modelId="{D4573EFF-242B-4C3D-8E16-1DDEA650D513}" type="pres">
      <dgm:prSet presAssocID="{BA8ACD27-E00C-4972-A1E6-9F4EB9F0F235}" presName="bgRect" presStyleLbl="bgShp" presStyleIdx="0" presStyleCnt="3"/>
      <dgm:spPr/>
    </dgm:pt>
    <dgm:pt modelId="{06797078-250E-441F-8625-C6D225BE7C16}" type="pres">
      <dgm:prSet presAssocID="{BA8ACD27-E00C-4972-A1E6-9F4EB9F0F2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2CE683E-1076-4A86-B235-AFE351558884}" type="pres">
      <dgm:prSet presAssocID="{BA8ACD27-E00C-4972-A1E6-9F4EB9F0F235}" presName="spaceRect" presStyleCnt="0"/>
      <dgm:spPr/>
    </dgm:pt>
    <dgm:pt modelId="{18A774BC-6B3C-470B-AEF0-EF1952ADF785}" type="pres">
      <dgm:prSet presAssocID="{BA8ACD27-E00C-4972-A1E6-9F4EB9F0F235}" presName="parTx" presStyleLbl="revTx" presStyleIdx="0" presStyleCnt="3">
        <dgm:presLayoutVars>
          <dgm:chMax val="0"/>
          <dgm:chPref val="0"/>
        </dgm:presLayoutVars>
      </dgm:prSet>
      <dgm:spPr/>
    </dgm:pt>
    <dgm:pt modelId="{AAF3FDC8-517C-419F-9460-A84B39F3D794}" type="pres">
      <dgm:prSet presAssocID="{916EEB91-4830-43CE-892D-946AC97B331B}" presName="sibTrans" presStyleCnt="0"/>
      <dgm:spPr/>
    </dgm:pt>
    <dgm:pt modelId="{2C1CC657-8AA9-4721-9478-9695C198C6ED}" type="pres">
      <dgm:prSet presAssocID="{4E31DA94-82C7-4485-9538-F5D609F0372B}" presName="compNode" presStyleCnt="0"/>
      <dgm:spPr/>
    </dgm:pt>
    <dgm:pt modelId="{81E5BA70-E97F-4893-9DB2-42A4E3FC5222}" type="pres">
      <dgm:prSet presAssocID="{4E31DA94-82C7-4485-9538-F5D609F0372B}" presName="bgRect" presStyleLbl="bgShp" presStyleIdx="1" presStyleCnt="3"/>
      <dgm:spPr/>
    </dgm:pt>
    <dgm:pt modelId="{4D86A118-8154-4EA8-9E92-3B0EDAD72C28}" type="pres">
      <dgm:prSet presAssocID="{4E31DA94-82C7-4485-9538-F5D609F037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32DE21A-5008-4CBF-AC21-252145A30BB5}" type="pres">
      <dgm:prSet presAssocID="{4E31DA94-82C7-4485-9538-F5D609F0372B}" presName="spaceRect" presStyleCnt="0"/>
      <dgm:spPr/>
    </dgm:pt>
    <dgm:pt modelId="{5FC48343-D0D0-47A6-8746-19AF067F8DED}" type="pres">
      <dgm:prSet presAssocID="{4E31DA94-82C7-4485-9538-F5D609F0372B}" presName="parTx" presStyleLbl="revTx" presStyleIdx="1" presStyleCnt="3">
        <dgm:presLayoutVars>
          <dgm:chMax val="0"/>
          <dgm:chPref val="0"/>
        </dgm:presLayoutVars>
      </dgm:prSet>
      <dgm:spPr/>
    </dgm:pt>
    <dgm:pt modelId="{E0402CC7-048C-4D52-BD2E-2DC0AE1C17D4}" type="pres">
      <dgm:prSet presAssocID="{EFA710B1-438D-499F-9ED7-878DA8A6B370}" presName="sibTrans" presStyleCnt="0"/>
      <dgm:spPr/>
    </dgm:pt>
    <dgm:pt modelId="{3699FC81-4271-438B-A4B2-17EE0D708C28}" type="pres">
      <dgm:prSet presAssocID="{E3655434-3E3C-4EBA-8FF0-CAD865481AE1}" presName="compNode" presStyleCnt="0"/>
      <dgm:spPr/>
    </dgm:pt>
    <dgm:pt modelId="{9C6E21F2-2829-4846-9347-C90A87166088}" type="pres">
      <dgm:prSet presAssocID="{E3655434-3E3C-4EBA-8FF0-CAD865481AE1}" presName="bgRect" presStyleLbl="bgShp" presStyleIdx="2" presStyleCnt="3"/>
      <dgm:spPr/>
    </dgm:pt>
    <dgm:pt modelId="{5A532505-B976-4BAD-B1E4-D3D7F56F6B38}" type="pres">
      <dgm:prSet presAssocID="{E3655434-3E3C-4EBA-8FF0-CAD865481A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6443A03-A565-4D9B-92B5-34D4B5417A2A}" type="pres">
      <dgm:prSet presAssocID="{E3655434-3E3C-4EBA-8FF0-CAD865481AE1}" presName="spaceRect" presStyleCnt="0"/>
      <dgm:spPr/>
    </dgm:pt>
    <dgm:pt modelId="{CBDA4BCF-F44C-4D6D-9C60-F0AB9032BEA5}" type="pres">
      <dgm:prSet presAssocID="{E3655434-3E3C-4EBA-8FF0-CAD865481A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A4B8C0C-EC27-41A5-8B7D-A860ADBE9287}" srcId="{218958FE-C566-4BEF-BED7-C97E6EC19C60}" destId="{BA8ACD27-E00C-4972-A1E6-9F4EB9F0F235}" srcOrd="0" destOrd="0" parTransId="{DA904B04-CFDF-4124-9EF4-316F5A92767E}" sibTransId="{916EEB91-4830-43CE-892D-946AC97B331B}"/>
    <dgm:cxn modelId="{EE849325-EF03-43D0-8DDF-A2F5BA75FC6A}" srcId="{218958FE-C566-4BEF-BED7-C97E6EC19C60}" destId="{E3655434-3E3C-4EBA-8FF0-CAD865481AE1}" srcOrd="2" destOrd="0" parTransId="{85DD15A6-357B-47F9-8E9A-A8ECB78AA342}" sibTransId="{21EB01EC-253C-4871-9E9C-8A04C33836A8}"/>
    <dgm:cxn modelId="{C80723A5-3258-4276-9273-3D717146273D}" type="presOf" srcId="{4E31DA94-82C7-4485-9538-F5D609F0372B}" destId="{5FC48343-D0D0-47A6-8746-19AF067F8DED}" srcOrd="0" destOrd="0" presId="urn:microsoft.com/office/officeart/2018/2/layout/IconVerticalSolidList"/>
    <dgm:cxn modelId="{98FE43AD-5CED-43B4-8F19-C75FCF4968D1}" type="presOf" srcId="{E3655434-3E3C-4EBA-8FF0-CAD865481AE1}" destId="{CBDA4BCF-F44C-4D6D-9C60-F0AB9032BEA5}" srcOrd="0" destOrd="0" presId="urn:microsoft.com/office/officeart/2018/2/layout/IconVerticalSolidList"/>
    <dgm:cxn modelId="{08517AC2-50D5-4CD4-AF82-A68BBBF61FF5}" type="presOf" srcId="{BA8ACD27-E00C-4972-A1E6-9F4EB9F0F235}" destId="{18A774BC-6B3C-470B-AEF0-EF1952ADF785}" srcOrd="0" destOrd="0" presId="urn:microsoft.com/office/officeart/2018/2/layout/IconVerticalSolidList"/>
    <dgm:cxn modelId="{AB1CC4CB-CE8F-4E0D-9746-C0B0B76E1140}" srcId="{218958FE-C566-4BEF-BED7-C97E6EC19C60}" destId="{4E31DA94-82C7-4485-9538-F5D609F0372B}" srcOrd="1" destOrd="0" parTransId="{25C7E1AC-57AE-4D78-AAC3-8F0B40832B09}" sibTransId="{EFA710B1-438D-499F-9ED7-878DA8A6B370}"/>
    <dgm:cxn modelId="{CFDB2ED5-C7A8-4425-AF78-15AF7446C84A}" type="presOf" srcId="{218958FE-C566-4BEF-BED7-C97E6EC19C60}" destId="{D3EF8BC1-842C-4480-B4C0-7AFE4286C97A}" srcOrd="0" destOrd="0" presId="urn:microsoft.com/office/officeart/2018/2/layout/IconVerticalSolidList"/>
    <dgm:cxn modelId="{A31B3D1D-DE75-4088-9105-FD8B2FF7F087}" type="presParOf" srcId="{D3EF8BC1-842C-4480-B4C0-7AFE4286C97A}" destId="{0DB57BE5-894B-4ECB-A746-6C3F5C4B491C}" srcOrd="0" destOrd="0" presId="urn:microsoft.com/office/officeart/2018/2/layout/IconVerticalSolidList"/>
    <dgm:cxn modelId="{10D5CB11-4CB0-480C-81A6-4588E23737B6}" type="presParOf" srcId="{0DB57BE5-894B-4ECB-A746-6C3F5C4B491C}" destId="{D4573EFF-242B-4C3D-8E16-1DDEA650D513}" srcOrd="0" destOrd="0" presId="urn:microsoft.com/office/officeart/2018/2/layout/IconVerticalSolidList"/>
    <dgm:cxn modelId="{8E870C24-EC44-4060-8CE7-0F3DC9662396}" type="presParOf" srcId="{0DB57BE5-894B-4ECB-A746-6C3F5C4B491C}" destId="{06797078-250E-441F-8625-C6D225BE7C16}" srcOrd="1" destOrd="0" presId="urn:microsoft.com/office/officeart/2018/2/layout/IconVerticalSolidList"/>
    <dgm:cxn modelId="{F9B8F3A5-8965-480D-9681-A8B03FB2F781}" type="presParOf" srcId="{0DB57BE5-894B-4ECB-A746-6C3F5C4B491C}" destId="{D2CE683E-1076-4A86-B235-AFE351558884}" srcOrd="2" destOrd="0" presId="urn:microsoft.com/office/officeart/2018/2/layout/IconVerticalSolidList"/>
    <dgm:cxn modelId="{2028B31E-4BC4-4904-9423-262B9E87108B}" type="presParOf" srcId="{0DB57BE5-894B-4ECB-A746-6C3F5C4B491C}" destId="{18A774BC-6B3C-470B-AEF0-EF1952ADF785}" srcOrd="3" destOrd="0" presId="urn:microsoft.com/office/officeart/2018/2/layout/IconVerticalSolidList"/>
    <dgm:cxn modelId="{903EB843-3B02-4776-96E9-0C0CB55CB4E5}" type="presParOf" srcId="{D3EF8BC1-842C-4480-B4C0-7AFE4286C97A}" destId="{AAF3FDC8-517C-419F-9460-A84B39F3D794}" srcOrd="1" destOrd="0" presId="urn:microsoft.com/office/officeart/2018/2/layout/IconVerticalSolidList"/>
    <dgm:cxn modelId="{CF1BEE88-3954-4530-8D64-6D63B5C8B088}" type="presParOf" srcId="{D3EF8BC1-842C-4480-B4C0-7AFE4286C97A}" destId="{2C1CC657-8AA9-4721-9478-9695C198C6ED}" srcOrd="2" destOrd="0" presId="urn:microsoft.com/office/officeart/2018/2/layout/IconVerticalSolidList"/>
    <dgm:cxn modelId="{DAE47568-BD87-460D-9E18-074D25D02507}" type="presParOf" srcId="{2C1CC657-8AA9-4721-9478-9695C198C6ED}" destId="{81E5BA70-E97F-4893-9DB2-42A4E3FC5222}" srcOrd="0" destOrd="0" presId="urn:microsoft.com/office/officeart/2018/2/layout/IconVerticalSolidList"/>
    <dgm:cxn modelId="{CFA1C89E-79E6-432F-89FA-3F8D0E2F9576}" type="presParOf" srcId="{2C1CC657-8AA9-4721-9478-9695C198C6ED}" destId="{4D86A118-8154-4EA8-9E92-3B0EDAD72C28}" srcOrd="1" destOrd="0" presId="urn:microsoft.com/office/officeart/2018/2/layout/IconVerticalSolidList"/>
    <dgm:cxn modelId="{A2934692-5518-4A9C-99F3-B3E88C769046}" type="presParOf" srcId="{2C1CC657-8AA9-4721-9478-9695C198C6ED}" destId="{132DE21A-5008-4CBF-AC21-252145A30BB5}" srcOrd="2" destOrd="0" presId="urn:microsoft.com/office/officeart/2018/2/layout/IconVerticalSolidList"/>
    <dgm:cxn modelId="{C65C895B-27E0-46BF-8CEB-D825476299DA}" type="presParOf" srcId="{2C1CC657-8AA9-4721-9478-9695C198C6ED}" destId="{5FC48343-D0D0-47A6-8746-19AF067F8DED}" srcOrd="3" destOrd="0" presId="urn:microsoft.com/office/officeart/2018/2/layout/IconVerticalSolidList"/>
    <dgm:cxn modelId="{7B0A3E16-C6FF-4D27-8477-2F77FFD5C8C2}" type="presParOf" srcId="{D3EF8BC1-842C-4480-B4C0-7AFE4286C97A}" destId="{E0402CC7-048C-4D52-BD2E-2DC0AE1C17D4}" srcOrd="3" destOrd="0" presId="urn:microsoft.com/office/officeart/2018/2/layout/IconVerticalSolidList"/>
    <dgm:cxn modelId="{E4B17FA1-A769-467C-8C00-618D9526ACAE}" type="presParOf" srcId="{D3EF8BC1-842C-4480-B4C0-7AFE4286C97A}" destId="{3699FC81-4271-438B-A4B2-17EE0D708C28}" srcOrd="4" destOrd="0" presId="urn:microsoft.com/office/officeart/2018/2/layout/IconVerticalSolidList"/>
    <dgm:cxn modelId="{543C75DB-D406-4638-821F-B13A02C9B977}" type="presParOf" srcId="{3699FC81-4271-438B-A4B2-17EE0D708C28}" destId="{9C6E21F2-2829-4846-9347-C90A87166088}" srcOrd="0" destOrd="0" presId="urn:microsoft.com/office/officeart/2018/2/layout/IconVerticalSolidList"/>
    <dgm:cxn modelId="{B7E35842-8769-4C6B-BDF2-1902FF3174FD}" type="presParOf" srcId="{3699FC81-4271-438B-A4B2-17EE0D708C28}" destId="{5A532505-B976-4BAD-B1E4-D3D7F56F6B38}" srcOrd="1" destOrd="0" presId="urn:microsoft.com/office/officeart/2018/2/layout/IconVerticalSolidList"/>
    <dgm:cxn modelId="{F90EA218-D597-4873-8501-C4C06EE0B698}" type="presParOf" srcId="{3699FC81-4271-438B-A4B2-17EE0D708C28}" destId="{36443A03-A565-4D9B-92B5-34D4B5417A2A}" srcOrd="2" destOrd="0" presId="urn:microsoft.com/office/officeart/2018/2/layout/IconVerticalSolidList"/>
    <dgm:cxn modelId="{4E95E019-3D03-4A2C-9864-82ABDDE8D87F}" type="presParOf" srcId="{3699FC81-4271-438B-A4B2-17EE0D708C28}" destId="{CBDA4BCF-F44C-4D6D-9C60-F0AB9032BE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00B0D0-C661-44C0-8FB3-554562DB24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79B4E8-5DD0-4EEC-9F8E-EAF06B97376B}">
      <dgm:prSet/>
      <dgm:spPr/>
      <dgm:t>
        <a:bodyPr/>
        <a:lstStyle/>
        <a:p>
          <a:r>
            <a:rPr lang="en-US"/>
            <a:t>Data Analyst</a:t>
          </a:r>
        </a:p>
      </dgm:t>
    </dgm:pt>
    <dgm:pt modelId="{3A7E304C-FDE9-454E-BC27-D7A244D5E6B9}" type="parTrans" cxnId="{79F9812E-F0AE-4309-886D-E2CD935CDE47}">
      <dgm:prSet/>
      <dgm:spPr/>
      <dgm:t>
        <a:bodyPr/>
        <a:lstStyle/>
        <a:p>
          <a:endParaRPr lang="en-US"/>
        </a:p>
      </dgm:t>
    </dgm:pt>
    <dgm:pt modelId="{B3D9EE60-88B2-441F-BB7F-CAC5AB51EE31}" type="sibTrans" cxnId="{79F9812E-F0AE-4309-886D-E2CD935CDE47}">
      <dgm:prSet/>
      <dgm:spPr/>
      <dgm:t>
        <a:bodyPr/>
        <a:lstStyle/>
        <a:p>
          <a:endParaRPr lang="en-US"/>
        </a:p>
      </dgm:t>
    </dgm:pt>
    <dgm:pt modelId="{45CE173A-9781-4566-85B4-98415B08CDE7}">
      <dgm:prSet/>
      <dgm:spPr/>
      <dgm:t>
        <a:bodyPr/>
        <a:lstStyle/>
        <a:p>
          <a:r>
            <a:rPr lang="en-US" dirty="0"/>
            <a:t>Data Scientist</a:t>
          </a:r>
        </a:p>
      </dgm:t>
    </dgm:pt>
    <dgm:pt modelId="{E03A39E7-5BF2-4A3F-9B32-B0854C747269}" type="parTrans" cxnId="{9FFD0393-3C5D-4A8A-ACD8-9FB7F73C830A}">
      <dgm:prSet/>
      <dgm:spPr/>
      <dgm:t>
        <a:bodyPr/>
        <a:lstStyle/>
        <a:p>
          <a:endParaRPr lang="en-US"/>
        </a:p>
      </dgm:t>
    </dgm:pt>
    <dgm:pt modelId="{4A0E3FB8-3D9F-4955-8A45-13A42D34DD5D}" type="sibTrans" cxnId="{9FFD0393-3C5D-4A8A-ACD8-9FB7F73C830A}">
      <dgm:prSet/>
      <dgm:spPr/>
      <dgm:t>
        <a:bodyPr/>
        <a:lstStyle/>
        <a:p>
          <a:endParaRPr lang="en-US"/>
        </a:p>
      </dgm:t>
    </dgm:pt>
    <dgm:pt modelId="{0530B114-FCE3-4109-BF94-16EBB82935C3}">
      <dgm:prSet/>
      <dgm:spPr/>
      <dgm:t>
        <a:bodyPr/>
        <a:lstStyle/>
        <a:p>
          <a:r>
            <a:rPr lang="en-US" dirty="0"/>
            <a:t>Data Engineer</a:t>
          </a:r>
        </a:p>
      </dgm:t>
    </dgm:pt>
    <dgm:pt modelId="{9E548CDF-4620-40F4-8CFB-DF73389E13D7}" type="parTrans" cxnId="{824DA783-CBDD-46A7-BB40-FEC73F976EC5}">
      <dgm:prSet/>
      <dgm:spPr/>
      <dgm:t>
        <a:bodyPr/>
        <a:lstStyle/>
        <a:p>
          <a:endParaRPr lang="en-US"/>
        </a:p>
      </dgm:t>
    </dgm:pt>
    <dgm:pt modelId="{891B2A9C-F106-483B-B313-C58A25E3D38A}" type="sibTrans" cxnId="{824DA783-CBDD-46A7-BB40-FEC73F976EC5}">
      <dgm:prSet/>
      <dgm:spPr/>
      <dgm:t>
        <a:bodyPr/>
        <a:lstStyle/>
        <a:p>
          <a:endParaRPr lang="en-US"/>
        </a:p>
      </dgm:t>
    </dgm:pt>
    <dgm:pt modelId="{D4C5546E-1D61-450F-9743-0AE614BE49B8}" type="pres">
      <dgm:prSet presAssocID="{9B00B0D0-C661-44C0-8FB3-554562DB2472}" presName="root" presStyleCnt="0">
        <dgm:presLayoutVars>
          <dgm:dir/>
          <dgm:resizeHandles val="exact"/>
        </dgm:presLayoutVars>
      </dgm:prSet>
      <dgm:spPr/>
    </dgm:pt>
    <dgm:pt modelId="{C5F7090F-6056-44DC-9EEF-BCF34D872B74}" type="pres">
      <dgm:prSet presAssocID="{0479B4E8-5DD0-4EEC-9F8E-EAF06B97376B}" presName="compNode" presStyleCnt="0"/>
      <dgm:spPr/>
    </dgm:pt>
    <dgm:pt modelId="{2B312299-20FD-48A2-9F6A-275E70E27D28}" type="pres">
      <dgm:prSet presAssocID="{0479B4E8-5DD0-4EEC-9F8E-EAF06B97376B}" presName="bgRect" presStyleLbl="bgShp" presStyleIdx="0" presStyleCnt="3"/>
      <dgm:spPr/>
    </dgm:pt>
    <dgm:pt modelId="{B1C4D5BC-C43B-4214-86A8-2C5D4B3E1599}" type="pres">
      <dgm:prSet presAssocID="{0479B4E8-5DD0-4EEC-9F8E-EAF06B9737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737D93D-BFC0-4EA1-9D0D-A80C606F1C19}" type="pres">
      <dgm:prSet presAssocID="{0479B4E8-5DD0-4EEC-9F8E-EAF06B97376B}" presName="spaceRect" presStyleCnt="0"/>
      <dgm:spPr/>
    </dgm:pt>
    <dgm:pt modelId="{578A1800-5848-4B1B-B4EA-753F623EF6FB}" type="pres">
      <dgm:prSet presAssocID="{0479B4E8-5DD0-4EEC-9F8E-EAF06B97376B}" presName="parTx" presStyleLbl="revTx" presStyleIdx="0" presStyleCnt="3">
        <dgm:presLayoutVars>
          <dgm:chMax val="0"/>
          <dgm:chPref val="0"/>
        </dgm:presLayoutVars>
      </dgm:prSet>
      <dgm:spPr/>
    </dgm:pt>
    <dgm:pt modelId="{4B3D2AE0-AA5F-4ABC-90F8-3177183692FE}" type="pres">
      <dgm:prSet presAssocID="{B3D9EE60-88B2-441F-BB7F-CAC5AB51EE31}" presName="sibTrans" presStyleCnt="0"/>
      <dgm:spPr/>
    </dgm:pt>
    <dgm:pt modelId="{A2EC1E3C-6DD3-4197-85BA-77F567D381FA}" type="pres">
      <dgm:prSet presAssocID="{45CE173A-9781-4566-85B4-98415B08CDE7}" presName="compNode" presStyleCnt="0"/>
      <dgm:spPr/>
    </dgm:pt>
    <dgm:pt modelId="{4AC899C7-D081-4CC4-9EA0-DA2AB7FECCB4}" type="pres">
      <dgm:prSet presAssocID="{45CE173A-9781-4566-85B4-98415B08CDE7}" presName="bgRect" presStyleLbl="bgShp" presStyleIdx="1" presStyleCnt="3"/>
      <dgm:spPr/>
    </dgm:pt>
    <dgm:pt modelId="{48CBC867-8D19-45B6-97FB-275DF8856B26}" type="pres">
      <dgm:prSet presAssocID="{45CE173A-9781-4566-85B4-98415B08CD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82733DC-0336-40CD-A409-C6D07B6331C0}" type="pres">
      <dgm:prSet presAssocID="{45CE173A-9781-4566-85B4-98415B08CDE7}" presName="spaceRect" presStyleCnt="0"/>
      <dgm:spPr/>
    </dgm:pt>
    <dgm:pt modelId="{6BD6D9A2-F8F4-4040-9FB3-8C89771B45B2}" type="pres">
      <dgm:prSet presAssocID="{45CE173A-9781-4566-85B4-98415B08CDE7}" presName="parTx" presStyleLbl="revTx" presStyleIdx="1" presStyleCnt="3">
        <dgm:presLayoutVars>
          <dgm:chMax val="0"/>
          <dgm:chPref val="0"/>
        </dgm:presLayoutVars>
      </dgm:prSet>
      <dgm:spPr/>
    </dgm:pt>
    <dgm:pt modelId="{868ADE5F-F3DC-4976-9367-0B3FCB3E3965}" type="pres">
      <dgm:prSet presAssocID="{4A0E3FB8-3D9F-4955-8A45-13A42D34DD5D}" presName="sibTrans" presStyleCnt="0"/>
      <dgm:spPr/>
    </dgm:pt>
    <dgm:pt modelId="{5925D3AB-2DD7-4F66-AFD1-50E8346C8B12}" type="pres">
      <dgm:prSet presAssocID="{0530B114-FCE3-4109-BF94-16EBB82935C3}" presName="compNode" presStyleCnt="0"/>
      <dgm:spPr/>
    </dgm:pt>
    <dgm:pt modelId="{D604CF11-6F30-4D52-87B3-F636649AAD63}" type="pres">
      <dgm:prSet presAssocID="{0530B114-FCE3-4109-BF94-16EBB82935C3}" presName="bgRect" presStyleLbl="bgShp" presStyleIdx="2" presStyleCnt="3"/>
      <dgm:spPr/>
    </dgm:pt>
    <dgm:pt modelId="{EC645DBC-830B-40B9-BF00-05BA6B712440}" type="pres">
      <dgm:prSet presAssocID="{0530B114-FCE3-4109-BF94-16EBB82935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DF9196-50C3-4393-BECA-ED295FE84AF9}" type="pres">
      <dgm:prSet presAssocID="{0530B114-FCE3-4109-BF94-16EBB82935C3}" presName="spaceRect" presStyleCnt="0"/>
      <dgm:spPr/>
    </dgm:pt>
    <dgm:pt modelId="{61A21553-D6BE-4513-838F-FB4DA64386D9}" type="pres">
      <dgm:prSet presAssocID="{0530B114-FCE3-4109-BF94-16EBB82935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D51F07-6C09-4B72-8A87-178997A606ED}" type="presOf" srcId="{0479B4E8-5DD0-4EEC-9F8E-EAF06B97376B}" destId="{578A1800-5848-4B1B-B4EA-753F623EF6FB}" srcOrd="0" destOrd="0" presId="urn:microsoft.com/office/officeart/2018/2/layout/IconVerticalSolidList"/>
    <dgm:cxn modelId="{79F9812E-F0AE-4309-886D-E2CD935CDE47}" srcId="{9B00B0D0-C661-44C0-8FB3-554562DB2472}" destId="{0479B4E8-5DD0-4EEC-9F8E-EAF06B97376B}" srcOrd="0" destOrd="0" parTransId="{3A7E304C-FDE9-454E-BC27-D7A244D5E6B9}" sibTransId="{B3D9EE60-88B2-441F-BB7F-CAC5AB51EE31}"/>
    <dgm:cxn modelId="{3ED7904D-D570-420F-A196-351DBC5B619E}" type="presOf" srcId="{0530B114-FCE3-4109-BF94-16EBB82935C3}" destId="{61A21553-D6BE-4513-838F-FB4DA64386D9}" srcOrd="0" destOrd="0" presId="urn:microsoft.com/office/officeart/2018/2/layout/IconVerticalSolidList"/>
    <dgm:cxn modelId="{FB253A4F-F657-47D5-AF85-246B52215361}" type="presOf" srcId="{9B00B0D0-C661-44C0-8FB3-554562DB2472}" destId="{D4C5546E-1D61-450F-9743-0AE614BE49B8}" srcOrd="0" destOrd="0" presId="urn:microsoft.com/office/officeart/2018/2/layout/IconVerticalSolidList"/>
    <dgm:cxn modelId="{824DA783-CBDD-46A7-BB40-FEC73F976EC5}" srcId="{9B00B0D0-C661-44C0-8FB3-554562DB2472}" destId="{0530B114-FCE3-4109-BF94-16EBB82935C3}" srcOrd="2" destOrd="0" parTransId="{9E548CDF-4620-40F4-8CFB-DF73389E13D7}" sibTransId="{891B2A9C-F106-483B-B313-C58A25E3D38A}"/>
    <dgm:cxn modelId="{9FFD0393-3C5D-4A8A-ACD8-9FB7F73C830A}" srcId="{9B00B0D0-C661-44C0-8FB3-554562DB2472}" destId="{45CE173A-9781-4566-85B4-98415B08CDE7}" srcOrd="1" destOrd="0" parTransId="{E03A39E7-5BF2-4A3F-9B32-B0854C747269}" sibTransId="{4A0E3FB8-3D9F-4955-8A45-13A42D34DD5D}"/>
    <dgm:cxn modelId="{DEFBB59D-56E4-4F77-A6F5-D89642BB8C7C}" type="presOf" srcId="{45CE173A-9781-4566-85B4-98415B08CDE7}" destId="{6BD6D9A2-F8F4-4040-9FB3-8C89771B45B2}" srcOrd="0" destOrd="0" presId="urn:microsoft.com/office/officeart/2018/2/layout/IconVerticalSolidList"/>
    <dgm:cxn modelId="{A5DF9567-8227-4BE6-9FE9-6AFBFABB52A1}" type="presParOf" srcId="{D4C5546E-1D61-450F-9743-0AE614BE49B8}" destId="{C5F7090F-6056-44DC-9EEF-BCF34D872B74}" srcOrd="0" destOrd="0" presId="urn:microsoft.com/office/officeart/2018/2/layout/IconVerticalSolidList"/>
    <dgm:cxn modelId="{DA243384-2746-4ACD-BC81-F108C071A2D8}" type="presParOf" srcId="{C5F7090F-6056-44DC-9EEF-BCF34D872B74}" destId="{2B312299-20FD-48A2-9F6A-275E70E27D28}" srcOrd="0" destOrd="0" presId="urn:microsoft.com/office/officeart/2018/2/layout/IconVerticalSolidList"/>
    <dgm:cxn modelId="{04040142-A7E0-4063-9647-F41F4F449C66}" type="presParOf" srcId="{C5F7090F-6056-44DC-9EEF-BCF34D872B74}" destId="{B1C4D5BC-C43B-4214-86A8-2C5D4B3E1599}" srcOrd="1" destOrd="0" presId="urn:microsoft.com/office/officeart/2018/2/layout/IconVerticalSolidList"/>
    <dgm:cxn modelId="{C5915D32-2964-41E6-B631-27815C58E0EB}" type="presParOf" srcId="{C5F7090F-6056-44DC-9EEF-BCF34D872B74}" destId="{5737D93D-BFC0-4EA1-9D0D-A80C606F1C19}" srcOrd="2" destOrd="0" presId="urn:microsoft.com/office/officeart/2018/2/layout/IconVerticalSolidList"/>
    <dgm:cxn modelId="{5A53AD8A-BCFB-4B63-896F-1AB854894AC8}" type="presParOf" srcId="{C5F7090F-6056-44DC-9EEF-BCF34D872B74}" destId="{578A1800-5848-4B1B-B4EA-753F623EF6FB}" srcOrd="3" destOrd="0" presId="urn:microsoft.com/office/officeart/2018/2/layout/IconVerticalSolidList"/>
    <dgm:cxn modelId="{F235E583-1442-421F-BB7C-9C96B2495890}" type="presParOf" srcId="{D4C5546E-1D61-450F-9743-0AE614BE49B8}" destId="{4B3D2AE0-AA5F-4ABC-90F8-3177183692FE}" srcOrd="1" destOrd="0" presId="urn:microsoft.com/office/officeart/2018/2/layout/IconVerticalSolidList"/>
    <dgm:cxn modelId="{83EA47AC-D429-4E20-B8E7-0072B03E9701}" type="presParOf" srcId="{D4C5546E-1D61-450F-9743-0AE614BE49B8}" destId="{A2EC1E3C-6DD3-4197-85BA-77F567D381FA}" srcOrd="2" destOrd="0" presId="urn:microsoft.com/office/officeart/2018/2/layout/IconVerticalSolidList"/>
    <dgm:cxn modelId="{5B59C47A-A6A3-4E87-9019-06175E82C73E}" type="presParOf" srcId="{A2EC1E3C-6DD3-4197-85BA-77F567D381FA}" destId="{4AC899C7-D081-4CC4-9EA0-DA2AB7FECCB4}" srcOrd="0" destOrd="0" presId="urn:microsoft.com/office/officeart/2018/2/layout/IconVerticalSolidList"/>
    <dgm:cxn modelId="{D2FC169E-5C66-400B-8B15-0EDA64D835D7}" type="presParOf" srcId="{A2EC1E3C-6DD3-4197-85BA-77F567D381FA}" destId="{48CBC867-8D19-45B6-97FB-275DF8856B26}" srcOrd="1" destOrd="0" presId="urn:microsoft.com/office/officeart/2018/2/layout/IconVerticalSolidList"/>
    <dgm:cxn modelId="{9C6CE235-448B-4629-8400-50DB923B0177}" type="presParOf" srcId="{A2EC1E3C-6DD3-4197-85BA-77F567D381FA}" destId="{482733DC-0336-40CD-A409-C6D07B6331C0}" srcOrd="2" destOrd="0" presId="urn:microsoft.com/office/officeart/2018/2/layout/IconVerticalSolidList"/>
    <dgm:cxn modelId="{738D7C9E-5EE5-4A71-9B75-513BEFF738FF}" type="presParOf" srcId="{A2EC1E3C-6DD3-4197-85BA-77F567D381FA}" destId="{6BD6D9A2-F8F4-4040-9FB3-8C89771B45B2}" srcOrd="3" destOrd="0" presId="urn:microsoft.com/office/officeart/2018/2/layout/IconVerticalSolidList"/>
    <dgm:cxn modelId="{0E5C9B69-EB93-47DA-8954-B73BC52E514F}" type="presParOf" srcId="{D4C5546E-1D61-450F-9743-0AE614BE49B8}" destId="{868ADE5F-F3DC-4976-9367-0B3FCB3E3965}" srcOrd="3" destOrd="0" presId="urn:microsoft.com/office/officeart/2018/2/layout/IconVerticalSolidList"/>
    <dgm:cxn modelId="{2058C55C-BDE8-48ED-A212-B667C8B56FB6}" type="presParOf" srcId="{D4C5546E-1D61-450F-9743-0AE614BE49B8}" destId="{5925D3AB-2DD7-4F66-AFD1-50E8346C8B12}" srcOrd="4" destOrd="0" presId="urn:microsoft.com/office/officeart/2018/2/layout/IconVerticalSolidList"/>
    <dgm:cxn modelId="{3FCA504D-113A-48EE-860E-CAEC3AF07754}" type="presParOf" srcId="{5925D3AB-2DD7-4F66-AFD1-50E8346C8B12}" destId="{D604CF11-6F30-4D52-87B3-F636649AAD63}" srcOrd="0" destOrd="0" presId="urn:microsoft.com/office/officeart/2018/2/layout/IconVerticalSolidList"/>
    <dgm:cxn modelId="{EE4B5E45-9C2E-4893-B34B-9C2BD8622A05}" type="presParOf" srcId="{5925D3AB-2DD7-4F66-AFD1-50E8346C8B12}" destId="{EC645DBC-830B-40B9-BF00-05BA6B712440}" srcOrd="1" destOrd="0" presId="urn:microsoft.com/office/officeart/2018/2/layout/IconVerticalSolidList"/>
    <dgm:cxn modelId="{476E1FEE-C86E-40E0-8A8C-21B640F3CEBC}" type="presParOf" srcId="{5925D3AB-2DD7-4F66-AFD1-50E8346C8B12}" destId="{6DDF9196-50C3-4393-BECA-ED295FE84AF9}" srcOrd="2" destOrd="0" presId="urn:microsoft.com/office/officeart/2018/2/layout/IconVerticalSolidList"/>
    <dgm:cxn modelId="{E30DBD9C-308C-4FBD-8203-7868C99F82F8}" type="presParOf" srcId="{5925D3AB-2DD7-4F66-AFD1-50E8346C8B12}" destId="{61A21553-D6BE-4513-838F-FB4DA64386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73EFF-242B-4C3D-8E16-1DDEA650D513}">
      <dsp:nvSpPr>
        <dsp:cNvPr id="0" name=""/>
        <dsp:cNvSpPr/>
      </dsp:nvSpPr>
      <dsp:spPr>
        <a:xfrm>
          <a:off x="0" y="640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97078-250E-441F-8625-C6D225BE7C16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774BC-6B3C-470B-AEF0-EF1952ADF785}">
      <dsp:nvSpPr>
        <dsp:cNvPr id="0" name=""/>
        <dsp:cNvSpPr/>
      </dsp:nvSpPr>
      <dsp:spPr>
        <a:xfrm>
          <a:off x="1731633" y="640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Artificial Intelligence (AI)</a:t>
          </a:r>
        </a:p>
      </dsp:txBody>
      <dsp:txXfrm>
        <a:off x="1731633" y="640"/>
        <a:ext cx="4182575" cy="1499250"/>
      </dsp:txXfrm>
    </dsp:sp>
    <dsp:sp modelId="{81E5BA70-E97F-4893-9DB2-42A4E3FC5222}">
      <dsp:nvSpPr>
        <dsp:cNvPr id="0" name=""/>
        <dsp:cNvSpPr/>
      </dsp:nvSpPr>
      <dsp:spPr>
        <a:xfrm>
          <a:off x="0" y="1874703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6A118-8154-4EA8-9E92-3B0EDAD72C28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48343-D0D0-47A6-8746-19AF067F8DED}">
      <dsp:nvSpPr>
        <dsp:cNvPr id="0" name=""/>
        <dsp:cNvSpPr/>
      </dsp:nvSpPr>
      <dsp:spPr>
        <a:xfrm>
          <a:off x="1731633" y="1874703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 (ML)</a:t>
          </a:r>
        </a:p>
      </dsp:txBody>
      <dsp:txXfrm>
        <a:off x="1731633" y="1874703"/>
        <a:ext cx="4182575" cy="1499250"/>
      </dsp:txXfrm>
    </dsp:sp>
    <dsp:sp modelId="{9C6E21F2-2829-4846-9347-C90A87166088}">
      <dsp:nvSpPr>
        <dsp:cNvPr id="0" name=""/>
        <dsp:cNvSpPr/>
      </dsp:nvSpPr>
      <dsp:spPr>
        <a:xfrm>
          <a:off x="0" y="3748766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32505-B976-4BAD-B1E4-D3D7F56F6B38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A4BCF-F44C-4D6D-9C60-F0AB9032BEA5}">
      <dsp:nvSpPr>
        <dsp:cNvPr id="0" name=""/>
        <dsp:cNvSpPr/>
      </dsp:nvSpPr>
      <dsp:spPr>
        <a:xfrm>
          <a:off x="1731633" y="3748766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Deep Learning (DL)</a:t>
          </a:r>
        </a:p>
      </dsp:txBody>
      <dsp:txXfrm>
        <a:off x="1731633" y="3748766"/>
        <a:ext cx="4182575" cy="1499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12299-20FD-48A2-9F6A-275E70E27D28}">
      <dsp:nvSpPr>
        <dsp:cNvPr id="0" name=""/>
        <dsp:cNvSpPr/>
      </dsp:nvSpPr>
      <dsp:spPr>
        <a:xfrm>
          <a:off x="0" y="640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4D5BC-C43B-4214-86A8-2C5D4B3E1599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A1800-5848-4B1B-B4EA-753F623EF6FB}">
      <dsp:nvSpPr>
        <dsp:cNvPr id="0" name=""/>
        <dsp:cNvSpPr/>
      </dsp:nvSpPr>
      <dsp:spPr>
        <a:xfrm>
          <a:off x="1731633" y="640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Analyst</a:t>
          </a:r>
        </a:p>
      </dsp:txBody>
      <dsp:txXfrm>
        <a:off x="1731633" y="640"/>
        <a:ext cx="4182575" cy="1499250"/>
      </dsp:txXfrm>
    </dsp:sp>
    <dsp:sp modelId="{4AC899C7-D081-4CC4-9EA0-DA2AB7FECCB4}">
      <dsp:nvSpPr>
        <dsp:cNvPr id="0" name=""/>
        <dsp:cNvSpPr/>
      </dsp:nvSpPr>
      <dsp:spPr>
        <a:xfrm>
          <a:off x="0" y="1874703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BC867-8D19-45B6-97FB-275DF8856B26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6D9A2-F8F4-4040-9FB3-8C89771B45B2}">
      <dsp:nvSpPr>
        <dsp:cNvPr id="0" name=""/>
        <dsp:cNvSpPr/>
      </dsp:nvSpPr>
      <dsp:spPr>
        <a:xfrm>
          <a:off x="1731633" y="1874703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Scientist</a:t>
          </a:r>
        </a:p>
      </dsp:txBody>
      <dsp:txXfrm>
        <a:off x="1731633" y="1874703"/>
        <a:ext cx="4182575" cy="1499250"/>
      </dsp:txXfrm>
    </dsp:sp>
    <dsp:sp modelId="{D604CF11-6F30-4D52-87B3-F636649AAD63}">
      <dsp:nvSpPr>
        <dsp:cNvPr id="0" name=""/>
        <dsp:cNvSpPr/>
      </dsp:nvSpPr>
      <dsp:spPr>
        <a:xfrm>
          <a:off x="0" y="3748766"/>
          <a:ext cx="5914209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45DBC-830B-40B9-BF00-05BA6B712440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21553-D6BE-4513-838F-FB4DA64386D9}">
      <dsp:nvSpPr>
        <dsp:cNvPr id="0" name=""/>
        <dsp:cNvSpPr/>
      </dsp:nvSpPr>
      <dsp:spPr>
        <a:xfrm>
          <a:off x="1731633" y="3748766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Engineer</a:t>
          </a:r>
        </a:p>
      </dsp:txBody>
      <dsp:txXfrm>
        <a:off x="1731633" y="3748766"/>
        <a:ext cx="4182575" cy="149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BB071-E39C-49F9-B3B5-B8C31CAAB9DF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D8FEC-6EA6-47FB-831E-7C1528A9F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folks, </a:t>
            </a:r>
            <a:br>
              <a:rPr lang="en-US" dirty="0"/>
            </a:br>
            <a:r>
              <a:rPr lang="en-US" dirty="0"/>
              <a:t>Welcome to the workshop. I hope you guys are enjoying the Hackathon so far.</a:t>
            </a:r>
          </a:p>
          <a:p>
            <a:r>
              <a:rPr lang="en-US" dirty="0"/>
              <a:t>My name is Tashi. And today, we’ll be looking at a short presentation… that will cover a high-level overview of, the field of data science.</a:t>
            </a:r>
          </a:p>
          <a:p>
            <a:r>
              <a:rPr lang="en-US" dirty="0"/>
              <a:t>And spend the remaining time on a hands-on mini coding project…</a:t>
            </a:r>
          </a:p>
          <a:p>
            <a:r>
              <a:rPr lang="en-US" dirty="0"/>
              <a:t>I will share these slides with all participants …so don’t worry.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3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do a quick google search, you will notice that there is no </a:t>
            </a:r>
            <a:r>
              <a:rPr lang="en-US" b="1" dirty="0"/>
              <a:t>one</a:t>
            </a:r>
            <a:r>
              <a:rPr lang="en-US" dirty="0"/>
              <a:t> definition, but most are a variety of what we have here…</a:t>
            </a:r>
          </a:p>
          <a:p>
            <a:r>
              <a:rPr lang="en-US" dirty="0"/>
              <a:t>[Read the presentation]</a:t>
            </a:r>
          </a:p>
          <a:p>
            <a:r>
              <a:rPr lang="en-US" dirty="0"/>
              <a:t>This is a very general definition, and </a:t>
            </a:r>
          </a:p>
          <a:p>
            <a:r>
              <a:rPr lang="en-US" dirty="0"/>
              <a:t>You will not find a definition more specific than this, because the field of DS itself is very young.</a:t>
            </a:r>
          </a:p>
          <a:p>
            <a:r>
              <a:rPr lang="en-US" dirty="0"/>
              <a:t>Let us go to google trends right now and look for data science</a:t>
            </a:r>
          </a:p>
          <a:p>
            <a:r>
              <a:rPr lang="en-US" dirty="0"/>
              <a:t>Choose the maximum time range available, which seems to be since 2004 to present, this is what you’ll find</a:t>
            </a:r>
          </a:p>
          <a:p>
            <a:r>
              <a:rPr lang="en-US" dirty="0"/>
              <a:t>The “Interest over time” is steady in the first half, and really starts trending upwards…</a:t>
            </a:r>
          </a:p>
          <a:p>
            <a:r>
              <a:rPr lang="en-US" dirty="0"/>
              <a:t>Late 2012 and early 2013…, and it has been going up ever since….</a:t>
            </a:r>
          </a:p>
          <a:p>
            <a:r>
              <a:rPr lang="en-US" dirty="0"/>
              <a:t>The point being, mid length silence….</a:t>
            </a:r>
          </a:p>
          <a:p>
            <a:r>
              <a:rPr lang="en-US" dirty="0"/>
              <a:t>What Data Science is differs from people to people, and company to company?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line plot I pulled off google trends. It shows how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64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is Data Science? And what is… AI ML DL?</a:t>
            </a:r>
            <a:br>
              <a:rPr lang="en-US" dirty="0"/>
            </a:br>
            <a:r>
              <a:rPr lang="en-US" dirty="0"/>
              <a:t>Are they the same? Are they different?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generally agreed that AI is the wider term that includes Machine Learning.</a:t>
            </a:r>
          </a:p>
          <a:p>
            <a:r>
              <a:rPr lang="en-US" dirty="0"/>
              <a:t>And deep learning is just a sub field of Machine Learning.</a:t>
            </a:r>
          </a:p>
          <a:p>
            <a:r>
              <a:rPr lang="en-US" dirty="0"/>
              <a:t>So it’s AI &gt; ML &gt; DL</a:t>
            </a:r>
          </a:p>
          <a:p>
            <a:endParaRPr lang="en-US" dirty="0"/>
          </a:p>
          <a:p>
            <a:r>
              <a:rPr lang="en-US" dirty="0"/>
              <a:t>And where does DS fit in?</a:t>
            </a:r>
          </a:p>
          <a:p>
            <a:r>
              <a:rPr lang="en-US" dirty="0"/>
              <a:t>Data Science actually overlaps all of these fields, and includes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51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r>
              <a:rPr lang="en-US" dirty="0"/>
              <a:t>A reminder, you will get a copy of these slides. Don’t worry too much about taking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Science makes use of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Computer Science Theory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Concepts and tools from Statistics</a:t>
            </a:r>
          </a:p>
          <a:p>
            <a:r>
              <a:rPr lang="en-US" dirty="0"/>
              <a:t>And 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Business Acumen and Domain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6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60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IDE?</a:t>
            </a:r>
          </a:p>
          <a:p>
            <a:r>
              <a:rPr lang="en-US" dirty="0"/>
              <a:t>It is basically a software application we can use to write code</a:t>
            </a:r>
          </a:p>
          <a:p>
            <a:endParaRPr lang="en-US" dirty="0"/>
          </a:p>
          <a:p>
            <a:r>
              <a:rPr lang="en-US" dirty="0"/>
              <a:t>For DS, we can use any of these classic IDEs, but for today’s workshop we will use something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9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called Jupyter Notebooks.</a:t>
            </a:r>
          </a:p>
          <a:p>
            <a:r>
              <a:rPr lang="en-US" dirty="0"/>
              <a:t>What are Jupyter Notebooks?</a:t>
            </a:r>
          </a:p>
          <a:p>
            <a:r>
              <a:rPr lang="en-US" dirty="0"/>
              <a:t>These are interactive web applications</a:t>
            </a:r>
          </a:p>
          <a:p>
            <a:r>
              <a:rPr lang="en-US" dirty="0"/>
              <a:t>We can use Anaconda Navigator or Google Colab to run 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D8FEC-6EA6-47FB-831E-7C1528A9FA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8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06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8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23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0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05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05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46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1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9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6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5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90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18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3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C5DC39-056D-4BCE-AE32-158A4653C7C3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657712-B6EA-418C-9FDB-BE20F2BA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12/10/data-scientist-the-sexiest-job-of-the-21st-centur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amagicians.co/2020/04/06/differences-between-a-data-analyst-data-scientist-and-data-engineer/" TargetMode="External"/><Relationship Id="rId2" Type="http://schemas.openxmlformats.org/officeDocument/2006/relationships/hyperlink" Target="https://www.abrisconsult.com/artificial-intelligence-and-data-sci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zone.com/articles/why-you-should-learn-data-science-with-python-in-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/?geo=U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D116A2-CE2A-40DC-85FF-55310948C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2"/>
          <a:stretch/>
        </p:blipFill>
        <p:spPr>
          <a:xfrm>
            <a:off x="2605635" y="1683143"/>
            <a:ext cx="6967243" cy="1624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FEB69B-C1DC-4D0D-B021-1AC48C29619E}"/>
              </a:ext>
            </a:extLst>
          </p:cNvPr>
          <p:cNvSpPr/>
          <p:nvPr/>
        </p:nvSpPr>
        <p:spPr>
          <a:xfrm>
            <a:off x="2605635" y="3550382"/>
            <a:ext cx="51141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Workshop Name: </a:t>
            </a:r>
            <a:b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 to Data Science w/ 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6F9EE-E3FD-4D3C-9941-57731754A4CE}"/>
              </a:ext>
            </a:extLst>
          </p:cNvPr>
          <p:cNvSpPr/>
          <p:nvPr/>
        </p:nvSpPr>
        <p:spPr>
          <a:xfrm>
            <a:off x="2605635" y="4425427"/>
            <a:ext cx="19194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Workshop Host: 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Tashi T. Gurung</a:t>
            </a:r>
          </a:p>
        </p:txBody>
      </p:sp>
    </p:spTree>
    <p:extLst>
      <p:ext uri="{BB962C8B-B14F-4D97-AF65-F5344CB8AC3E}">
        <p14:creationId xmlns:p14="http://schemas.microsoft.com/office/powerpoint/2010/main" val="398984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1BCA-8BC3-47EC-A892-9A7D67BB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602223"/>
            <a:ext cx="9601196" cy="813249"/>
          </a:xfrm>
        </p:spPr>
        <p:txBody>
          <a:bodyPr/>
          <a:lstStyle/>
          <a:p>
            <a:pPr algn="l"/>
            <a:r>
              <a:rPr lang="en-US"/>
              <a:t>Python vs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9561-862D-4022-84FD-2FA22428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728486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 is great for statistical modeling</a:t>
            </a:r>
          </a:p>
          <a:p>
            <a:r>
              <a:rPr lang="en-US" dirty="0"/>
              <a:t>Used in research extensively, loved by academics</a:t>
            </a:r>
          </a:p>
          <a:p>
            <a:r>
              <a:rPr lang="en-US" dirty="0"/>
              <a:t>Great for time-series analysis</a:t>
            </a:r>
          </a:p>
          <a:p>
            <a:endParaRPr lang="en-US" dirty="0"/>
          </a:p>
          <a:p>
            <a:r>
              <a:rPr lang="en-US" dirty="0"/>
              <a:t>Python is a general-purpose language.</a:t>
            </a:r>
          </a:p>
          <a:p>
            <a:r>
              <a:rPr lang="en-US" dirty="0"/>
              <a:t>More widely used in the industry</a:t>
            </a:r>
          </a:p>
          <a:p>
            <a:r>
              <a:rPr lang="en-US" dirty="0"/>
              <a:t>Better for integration and deployment</a:t>
            </a:r>
          </a:p>
          <a:p>
            <a:r>
              <a:rPr lang="en-US" dirty="0"/>
              <a:t>Better for Deep Learning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BCE1CBF-84E2-42B0-9D2E-61851EA67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50" y="3165459"/>
            <a:ext cx="3440248" cy="18392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820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EDA46E-AECC-43B8-B54F-FA6E4C0C6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89037-2F02-4B13-8573-CB800A968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576916"/>
            <a:ext cx="3992501" cy="57349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7B4C5E-A726-4AC9-9254-E81F0698B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73" y="742355"/>
            <a:ext cx="3666744" cy="5404104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70F0-3A44-4D75-8A15-E4C8C7D7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07" y="1385822"/>
            <a:ext cx="3055676" cy="2876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Data Science w/ Python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F9D90F-7118-49FD-9E75-223103DD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6971" y="4397593"/>
            <a:ext cx="276214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378AB627-F8F7-47B6-8C5E-085C6633A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676931"/>
            <a:ext cx="3317875" cy="331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531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419F-5042-4C70-8249-B2250222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Integrated Development Environment</a:t>
            </a:r>
            <a:br>
              <a:rPr lang="en-US" dirty="0"/>
            </a:br>
            <a:r>
              <a:rPr lang="en-US" dirty="0"/>
              <a:t>(IDE)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8E446-BDA4-439E-A3E9-2696452AF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29760"/>
            <a:ext cx="4800598" cy="3164137"/>
          </a:xfrm>
        </p:spPr>
        <p:txBody>
          <a:bodyPr>
            <a:normAutofit/>
          </a:bodyPr>
          <a:lstStyle/>
          <a:p>
            <a:r>
              <a:rPr lang="en-US" dirty="0"/>
              <a:t>Software application</a:t>
            </a:r>
          </a:p>
          <a:p>
            <a:r>
              <a:rPr lang="en-US" dirty="0"/>
              <a:t>Popular IDEs:</a:t>
            </a:r>
          </a:p>
          <a:p>
            <a:pPr lvl="1"/>
            <a:r>
              <a:rPr lang="en-US" dirty="0"/>
              <a:t>PyCharm</a:t>
            </a:r>
          </a:p>
          <a:p>
            <a:pPr lvl="1"/>
            <a:r>
              <a:rPr lang="en-US" dirty="0"/>
              <a:t>VS Code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Sublime Text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E0C1823-3005-4B6E-939C-D127818C3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93" y="4713730"/>
            <a:ext cx="1080167" cy="10801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E54C2316-FB44-4506-B5B2-121F653F1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32" y="2977702"/>
            <a:ext cx="1194262" cy="1194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61D1D42-7766-41A6-974F-F8DF6F559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944" y="4713730"/>
            <a:ext cx="1080167" cy="10801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01DD6B9-4FB4-431C-A2A8-739FF48B8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943" y="3091797"/>
            <a:ext cx="1080167" cy="10801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648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7AEB-57E6-486E-8577-98FD6282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610307"/>
            <a:ext cx="9601196" cy="765748"/>
          </a:xfrm>
        </p:spPr>
        <p:txBody>
          <a:bodyPr/>
          <a:lstStyle/>
          <a:p>
            <a:pPr algn="l"/>
            <a:r>
              <a:rPr lang="en-US" dirty="0"/>
              <a:t>Jupyter Notebooks</a:t>
            </a:r>
          </a:p>
        </p:txBody>
      </p:sp>
      <p:pic>
        <p:nvPicPr>
          <p:cNvPr id="5" name="Picture 4" descr="Logo, icon, company name&#10;&#10;Description automatically generated">
            <a:extLst>
              <a:ext uri="{FF2B5EF4-FFF2-40B4-BE49-F238E27FC236}">
                <a16:creationId xmlns:a16="http://schemas.microsoft.com/office/drawing/2014/main" id="{50C8F692-ACB8-4751-BD7F-90394603C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021" y="730753"/>
            <a:ext cx="1279294" cy="1483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3E23FC-3E5F-46F1-A809-28D54AC6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021" y="2907642"/>
            <a:ext cx="3422256" cy="93620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Anaconda Navigator</a:t>
            </a:r>
          </a:p>
          <a:p>
            <a:pPr lvl="1"/>
            <a:r>
              <a:rPr lang="en-US" dirty="0"/>
              <a:t>Install in local machine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1CAE2B4-90F7-4E18-8569-3CCDF7F476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" t="5246" r="4999" b="8322"/>
          <a:stretch/>
        </p:blipFill>
        <p:spPr>
          <a:xfrm>
            <a:off x="9451935" y="2648030"/>
            <a:ext cx="1264618" cy="12151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6E71250-2CFA-4539-AAD3-DFB39BB5DD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935" y="4435721"/>
            <a:ext cx="1208284" cy="12082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756B01-8ED2-436A-A7F0-D28A7E082DCE}"/>
              </a:ext>
            </a:extLst>
          </p:cNvPr>
          <p:cNvSpPr txBox="1">
            <a:spLocks/>
          </p:cNvSpPr>
          <p:nvPr/>
        </p:nvSpPr>
        <p:spPr>
          <a:xfrm>
            <a:off x="6210976" y="4501743"/>
            <a:ext cx="2492347" cy="1076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Google Colab</a:t>
            </a:r>
          </a:p>
          <a:p>
            <a:pPr lvl="1"/>
            <a:r>
              <a:rPr lang="en-US" dirty="0"/>
              <a:t>Run Online</a:t>
            </a:r>
          </a:p>
          <a:p>
            <a:pPr marL="457200" lvl="1" indent="0">
              <a:buFont typeface="Arial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201C7F-57D2-4388-A22C-C32D6B854720}"/>
              </a:ext>
            </a:extLst>
          </p:cNvPr>
          <p:cNvSpPr txBox="1">
            <a:spLocks/>
          </p:cNvSpPr>
          <p:nvPr/>
        </p:nvSpPr>
        <p:spPr>
          <a:xfrm>
            <a:off x="1295402" y="2780506"/>
            <a:ext cx="4344747" cy="301586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Interactive web applications</a:t>
            </a:r>
          </a:p>
          <a:p>
            <a:r>
              <a:rPr lang="en-US" dirty="0"/>
              <a:t>Can consists of text, code, image and more</a:t>
            </a:r>
          </a:p>
          <a:p>
            <a:r>
              <a:rPr lang="en-US" dirty="0"/>
              <a:t>Is composed of two types of cells:</a:t>
            </a:r>
          </a:p>
          <a:p>
            <a:pPr lvl="1"/>
            <a:r>
              <a:rPr lang="en-US" dirty="0"/>
              <a:t>Code Cells</a:t>
            </a:r>
          </a:p>
          <a:p>
            <a:pPr lvl="1"/>
            <a:r>
              <a:rPr lang="en-US" dirty="0"/>
              <a:t>Text Cells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3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37863A1-54F7-428E-9109-03BACEC2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74F60-10DA-4D7F-BC9C-E9FBFFB38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576916"/>
            <a:ext cx="6872861" cy="57349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9EB1F5-0A3E-446D-B428-00D62197A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73" y="742355"/>
            <a:ext cx="6547104" cy="5404104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5E1FC-8549-42E1-BBEB-BCCEFE5D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140" y="1385822"/>
            <a:ext cx="5260170" cy="2876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Questions?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C1F48A-3DEE-477F-9F90-15D411D98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20785" y="4397593"/>
            <a:ext cx="47548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person, staring&#10;&#10;Description automatically generated">
            <a:extLst>
              <a:ext uri="{FF2B5EF4-FFF2-40B4-BE49-F238E27FC236}">
                <a16:creationId xmlns:a16="http://schemas.microsoft.com/office/drawing/2014/main" id="{36D8F287-7510-4DD4-AFD3-0E3A32F1D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91" y="1228509"/>
            <a:ext cx="3669793" cy="45872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1A36BD-281E-4DB1-B160-4E8EACF75592}"/>
              </a:ext>
            </a:extLst>
          </p:cNvPr>
          <p:cNvSpPr txBox="1"/>
          <p:nvPr/>
        </p:nvSpPr>
        <p:spPr>
          <a:xfrm rot="645303">
            <a:off x="417748" y="3294360"/>
            <a:ext cx="7360955" cy="830997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colab.research.google.com</a:t>
            </a:r>
          </a:p>
        </p:txBody>
      </p:sp>
    </p:spTree>
    <p:extLst>
      <p:ext uri="{BB962C8B-B14F-4D97-AF65-F5344CB8AC3E}">
        <p14:creationId xmlns:p14="http://schemas.microsoft.com/office/powerpoint/2010/main" val="1486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15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B7925D79-F586-4563-BA73-389166FE17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2F3F54-962D-4D16-82D0-BD3241E1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CODING TIME !!!</a:t>
            </a:r>
          </a:p>
        </p:txBody>
      </p:sp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61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63D3-5DFA-4ABA-BB9A-2FCE16C2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E107-F74F-4F3E-AD85-78D92C5B2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Harvard Business Review</a:t>
            </a:r>
            <a:r>
              <a:rPr lang="en-US" dirty="0">
                <a:hlinkClick r:id="rId2"/>
              </a:rPr>
              <a:t>: </a:t>
            </a:r>
          </a:p>
          <a:p>
            <a:pPr lvl="1"/>
            <a:r>
              <a:rPr lang="en-US" dirty="0">
                <a:hlinkClick r:id="rId2"/>
              </a:rPr>
              <a:t>Data Scientist: The Sexiest Job of the 21</a:t>
            </a:r>
            <a:r>
              <a:rPr lang="en-US" baseline="30000" dirty="0">
                <a:hlinkClick r:id="rId2"/>
              </a:rPr>
              <a:t>st</a:t>
            </a:r>
            <a:r>
              <a:rPr lang="en-US" dirty="0">
                <a:hlinkClick r:id="rId2"/>
              </a:rPr>
              <a:t> Century(Oct 2012)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97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F360-E3F4-4313-B8F9-7FA75183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006B-9050-4CB1-86DD-B2760046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Images</a:t>
            </a:r>
          </a:p>
          <a:p>
            <a:r>
              <a:rPr lang="en-US" sz="1600" dirty="0"/>
              <a:t>AI vs ML vs DL: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https://www.abrisconsult.com/artificial-intelligence-and-data-science/</a:t>
            </a:r>
            <a:endParaRPr lang="en-US" sz="1600" dirty="0"/>
          </a:p>
          <a:p>
            <a:r>
              <a:rPr lang="en-US" sz="1600" dirty="0"/>
              <a:t>Data Science Umbrella: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https://mathamagicians.co/2020/04/06/differences-between-a-data-analyst-data-scientist-and-data-engineer/</a:t>
            </a:r>
            <a:endParaRPr lang="en-US" sz="1600" dirty="0"/>
          </a:p>
          <a:p>
            <a:r>
              <a:rPr lang="en-US" sz="1600" dirty="0"/>
              <a:t>Intersection of image: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https://dzone.com/articles/why-you-should-learn-data-science-with-python-in-2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317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EE30-CFE2-4F24-9511-9B606F5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650775"/>
            <a:ext cx="9601196" cy="63522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45933-F514-4E84-ADD7-BD5B54D83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10009172" cy="311558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Google Search: </a:t>
            </a:r>
            <a:br>
              <a:rPr lang="en-US" sz="2800" dirty="0"/>
            </a:br>
            <a:r>
              <a:rPr lang="en-US" sz="2800" dirty="0"/>
              <a:t>Data Science is an inter-disciplinary field, </a:t>
            </a:r>
            <a:br>
              <a:rPr lang="en-US" sz="2800" dirty="0"/>
            </a:br>
            <a:r>
              <a:rPr lang="en-US" sz="2800" dirty="0"/>
              <a:t>that uses [different tools] </a:t>
            </a:r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scientific methods, processes, algorithms and systems</a:t>
            </a:r>
            <a:r>
              <a:rPr lang="en-US" sz="2800" dirty="0"/>
              <a:t> to extract knowledge </a:t>
            </a:r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and insights </a:t>
            </a:r>
            <a:br>
              <a:rPr lang="en-US" sz="2800" i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800" dirty="0"/>
              <a:t>from</a:t>
            </a:r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 many structural and unstructured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data. </a:t>
            </a:r>
          </a:p>
          <a:p>
            <a:r>
              <a:rPr lang="en-US" sz="2800" dirty="0">
                <a:hlinkClick r:id="rId3"/>
              </a:rPr>
              <a:t>Google Trends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70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B307F5-AB64-476A-8F8A-C82C4EEDC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15" y="922867"/>
            <a:ext cx="10593370" cy="5139266"/>
          </a:xfrm>
        </p:spPr>
      </p:pic>
    </p:spTree>
    <p:extLst>
      <p:ext uri="{BB962C8B-B14F-4D97-AF65-F5344CB8AC3E}">
        <p14:creationId xmlns:p14="http://schemas.microsoft.com/office/powerpoint/2010/main" val="277493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BEE30-CFE2-4F24-9511-9B606F5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What is Data Science?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127D6CF-FCB8-4B29-95C4-1F3525040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563404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9845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, venn diagram&#10;&#10;Description automatically generated">
            <a:extLst>
              <a:ext uri="{FF2B5EF4-FFF2-40B4-BE49-F238E27FC236}">
                <a16:creationId xmlns:a16="http://schemas.microsoft.com/office/drawing/2014/main" id="{6F5CC04C-170D-4417-B6A8-587C07FCB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5" y="-37179"/>
            <a:ext cx="11421687" cy="7075590"/>
          </a:xfrm>
        </p:spPr>
      </p:pic>
    </p:spTree>
    <p:extLst>
      <p:ext uri="{BB962C8B-B14F-4D97-AF65-F5344CB8AC3E}">
        <p14:creationId xmlns:p14="http://schemas.microsoft.com/office/powerpoint/2010/main" val="392386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BD13CCB-AD2C-4FFA-B4E5-16A9A669E049}"/>
              </a:ext>
            </a:extLst>
          </p:cNvPr>
          <p:cNvSpPr txBox="1"/>
          <p:nvPr/>
        </p:nvSpPr>
        <p:spPr>
          <a:xfrm>
            <a:off x="5289554" y="1589947"/>
            <a:ext cx="4802185" cy="810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Intersection of</a:t>
            </a: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0895407-B85D-46DE-A890-6DDCC8641C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" r="6532" b="3478"/>
          <a:stretch/>
        </p:blipFill>
        <p:spPr>
          <a:xfrm>
            <a:off x="1209270" y="1350116"/>
            <a:ext cx="4200926" cy="399927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5E2018-FF01-4907-AB65-C89B418BEC60}"/>
              </a:ext>
            </a:extLst>
          </p:cNvPr>
          <p:cNvSpPr txBox="1"/>
          <p:nvPr/>
        </p:nvSpPr>
        <p:spPr>
          <a:xfrm>
            <a:off x="6094412" y="2556932"/>
            <a:ext cx="480218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3200" dirty="0">
                <a:solidFill>
                  <a:srgbClr val="262626"/>
                </a:solidFill>
              </a:rPr>
              <a:t>Computer Science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3200" dirty="0">
                <a:solidFill>
                  <a:srgbClr val="262626"/>
                </a:solidFill>
              </a:rPr>
              <a:t>Statistics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3200" dirty="0">
                <a:solidFill>
                  <a:srgbClr val="262626"/>
                </a:solidFill>
              </a:rPr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409979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EE30-CFE2-4F24-9511-9B606F5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56566"/>
            <a:ext cx="9601196" cy="82943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the different roles within the field of Data Science?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6ED56-CBFB-4FF3-8FDC-702D24146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751140"/>
            <a:ext cx="4053435" cy="2104082"/>
          </a:xfrm>
        </p:spPr>
        <p:txBody>
          <a:bodyPr>
            <a:normAutofit/>
          </a:bodyPr>
          <a:lstStyle/>
          <a:p>
            <a:r>
              <a:rPr lang="en-US" b="1" dirty="0"/>
              <a:t>Data Analyst</a:t>
            </a:r>
          </a:p>
          <a:p>
            <a:r>
              <a:rPr lang="en-US" dirty="0"/>
              <a:t>Data Visualization Analyst</a:t>
            </a:r>
          </a:p>
          <a:p>
            <a:r>
              <a:rPr lang="en-US" dirty="0"/>
              <a:t>Business Analyst</a:t>
            </a:r>
          </a:p>
          <a:p>
            <a:r>
              <a:rPr lang="en-US" dirty="0"/>
              <a:t>Business Intelligence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CD8FFB0-398C-4D0D-BEC8-C999F05B80F3}"/>
              </a:ext>
            </a:extLst>
          </p:cNvPr>
          <p:cNvSpPr txBox="1">
            <a:spLocks/>
          </p:cNvSpPr>
          <p:nvPr/>
        </p:nvSpPr>
        <p:spPr>
          <a:xfrm>
            <a:off x="5098658" y="2743124"/>
            <a:ext cx="2693973" cy="9792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Scientist</a:t>
            </a:r>
          </a:p>
          <a:p>
            <a:r>
              <a:rPr lang="en-US" dirty="0"/>
              <a:t>Statistician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7038866-E56B-4BBC-A64B-571F8752465D}"/>
              </a:ext>
            </a:extLst>
          </p:cNvPr>
          <p:cNvSpPr txBox="1">
            <a:spLocks/>
          </p:cNvSpPr>
          <p:nvPr/>
        </p:nvSpPr>
        <p:spPr>
          <a:xfrm>
            <a:off x="8485849" y="2743124"/>
            <a:ext cx="2693973" cy="17237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Engineer</a:t>
            </a:r>
          </a:p>
          <a:p>
            <a:r>
              <a:rPr lang="en-US" dirty="0"/>
              <a:t>Data Architect</a:t>
            </a:r>
          </a:p>
          <a:p>
            <a:r>
              <a:rPr lang="en-US" dirty="0"/>
              <a:t>Database Administrator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B79288B-0D87-4EDF-A535-D779F502528F}"/>
              </a:ext>
            </a:extLst>
          </p:cNvPr>
          <p:cNvSpPr txBox="1">
            <a:spLocks/>
          </p:cNvSpPr>
          <p:nvPr/>
        </p:nvSpPr>
        <p:spPr>
          <a:xfrm>
            <a:off x="6096000" y="5160753"/>
            <a:ext cx="4053435" cy="48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Learning Engineer</a:t>
            </a:r>
          </a:p>
        </p:txBody>
      </p:sp>
    </p:spTree>
    <p:extLst>
      <p:ext uri="{BB962C8B-B14F-4D97-AF65-F5344CB8AC3E}">
        <p14:creationId xmlns:p14="http://schemas.microsoft.com/office/powerpoint/2010/main" val="138296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3D2B1-C83F-48B5-961B-70A14357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The Data Science Umbrella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61F3397-6249-4367-AD51-B44A2AF6C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842993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639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054CC1A-A3D8-44D3-8EEF-001466EFF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71" y="798674"/>
            <a:ext cx="9939658" cy="5260651"/>
          </a:xfrm>
        </p:spPr>
      </p:pic>
    </p:spTree>
    <p:extLst>
      <p:ext uri="{BB962C8B-B14F-4D97-AF65-F5344CB8AC3E}">
        <p14:creationId xmlns:p14="http://schemas.microsoft.com/office/powerpoint/2010/main" val="3879685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753</Words>
  <Application>Microsoft Office PowerPoint</Application>
  <PresentationFormat>Widescreen</PresentationFormat>
  <Paragraphs>118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Garamond</vt:lpstr>
      <vt:lpstr>Organic</vt:lpstr>
      <vt:lpstr>PowerPoint Presentation</vt:lpstr>
      <vt:lpstr>What is Data Science?</vt:lpstr>
      <vt:lpstr>PowerPoint Presentation</vt:lpstr>
      <vt:lpstr>What is Data Science?</vt:lpstr>
      <vt:lpstr>PowerPoint Presentation</vt:lpstr>
      <vt:lpstr>PowerPoint Presentation</vt:lpstr>
      <vt:lpstr>What are the different roles within the field of Data Science?</vt:lpstr>
      <vt:lpstr>The Data Science Umbrella</vt:lpstr>
      <vt:lpstr>PowerPoint Presentation</vt:lpstr>
      <vt:lpstr>Python vs R</vt:lpstr>
      <vt:lpstr>Data Science w/ Python</vt:lpstr>
      <vt:lpstr>Integrated Development Environment (IDE)</vt:lpstr>
      <vt:lpstr>Jupyter Notebooks</vt:lpstr>
      <vt:lpstr>Questions?</vt:lpstr>
      <vt:lpstr>CODING TIME !!!</vt:lpstr>
      <vt:lpstr>Resources: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TASHI.GURUNG@baruchmail.cuny.edu</dc:creator>
  <cp:lastModifiedBy>TASHI.GURUNG@baruchmail.cuny.edu</cp:lastModifiedBy>
  <cp:revision>8</cp:revision>
  <dcterms:created xsi:type="dcterms:W3CDTF">2021-01-22T20:28:58Z</dcterms:created>
  <dcterms:modified xsi:type="dcterms:W3CDTF">2021-01-23T03:56:16Z</dcterms:modified>
</cp:coreProperties>
</file>