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319" r:id="rId3"/>
    <p:sldId id="320" r:id="rId4"/>
    <p:sldId id="321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5"/>
    <p:restoredTop sz="94613"/>
  </p:normalViewPr>
  <p:slideViewPr>
    <p:cSldViewPr snapToGrid="0">
      <p:cViewPr varScale="1">
        <p:scale>
          <a:sx n="119" d="100"/>
          <a:sy n="119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63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2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C13C94-C31D-40E5-8260-267204DC9039}" type="datetimeFigureOut">
              <a:rPr lang="en-US" smtClean="0"/>
              <a:t>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C1D2A5-B312-48B8-94A1-7BB44AF1015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03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devtools" TargetMode="External"/><Relationship Id="rId4" Type="http://schemas.openxmlformats.org/officeDocument/2006/relationships/hyperlink" Target="https://developer.mozilla.org/en-US/docs/Tools" TargetMode="External"/><Relationship Id="rId5" Type="http://schemas.openxmlformats.org/officeDocument/2006/relationships/hyperlink" Target="http://www.javascriptlint.com/online_lint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mozilla.org/en/docs/Tools/Scratchp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347552" y="1557982"/>
            <a:ext cx="7772400" cy="14700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 smtClean="0"/>
              <a:t>WEB222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2793" y="3103449"/>
            <a:ext cx="6981916" cy="1752600"/>
          </a:xfrm>
        </p:spPr>
        <p:txBody>
          <a:bodyPr rtlCol="0">
            <a:norm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en-US" dirty="0" smtClean="0"/>
              <a:t>Introduction </a:t>
            </a:r>
            <a:r>
              <a:rPr lang="en-US" dirty="0"/>
              <a:t>to JavaScript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947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There </a:t>
            </a:r>
            <a:r>
              <a:rPr lang="en-US" dirty="0"/>
              <a:t>are 3 main (primitive) data types: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string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must be enclosed in single or double quotes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number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can be integers or floating point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 number: Infinity, </a:t>
            </a:r>
            <a:r>
              <a:rPr lang="en-US" dirty="0" err="1"/>
              <a:t>NaN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boolean</a:t>
            </a:r>
            <a:endParaRPr lang="en-US" b="1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values are binary, with the values (1) "true" and (0) "false" (without the quotes)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Other </a:t>
            </a:r>
            <a:r>
              <a:rPr lang="en-US" b="1" dirty="0"/>
              <a:t>types: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undefined</a:t>
            </a:r>
            <a:r>
              <a:rPr lang="en-US" dirty="0"/>
              <a:t>, null, object, function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3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data </a:t>
            </a:r>
            <a:r>
              <a:rPr lang="en-US" dirty="0" smtClean="0"/>
              <a:t>types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a loosely typed language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You </a:t>
            </a:r>
            <a:r>
              <a:rPr lang="en-US" b="1" dirty="0"/>
              <a:t>do not</a:t>
            </a:r>
            <a:r>
              <a:rPr lang="en-US" dirty="0"/>
              <a:t> have to specify the data type of a variable when you declare </a:t>
            </a:r>
            <a:r>
              <a:rPr lang="en-US" dirty="0" smtClean="0"/>
              <a:t>it (hence the “</a:t>
            </a:r>
            <a:r>
              <a:rPr lang="en-US" dirty="0" err="1" smtClean="0"/>
              <a:t>var</a:t>
            </a:r>
            <a:r>
              <a:rPr lang="en-US" dirty="0" smtClean="0"/>
              <a:t>” keyword that you have seen in the previous examples). 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Data </a:t>
            </a:r>
            <a:r>
              <a:rPr lang="en-US" dirty="0"/>
              <a:t>types are converted automatically as needed during script execution.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Variables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Variable </a:t>
            </a:r>
            <a:r>
              <a:rPr lang="en-US" dirty="0"/>
              <a:t>naming rules are: Must start with a letter, underscore (_), or dollar sign ($)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Cannot </a:t>
            </a:r>
            <a:r>
              <a:rPr lang="en-US" dirty="0"/>
              <a:t>be a reserved (key) word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Subsequent </a:t>
            </a:r>
            <a:r>
              <a:rPr lang="en-US" dirty="0"/>
              <a:t>characters can be letters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upper case (A...Z) or lower case (a...z),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numbers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underscores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reserved words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Similar to other programming languages, JavaScript has a list of words that are considered "reserved".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Declare </a:t>
            </a:r>
            <a:r>
              <a:rPr lang="en-US" dirty="0"/>
              <a:t>and </a:t>
            </a:r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You </a:t>
            </a:r>
            <a:r>
              <a:rPr lang="en-US" sz="1800" dirty="0"/>
              <a:t>must use the "</a:t>
            </a:r>
            <a:r>
              <a:rPr lang="en-US" sz="1800" b="1" dirty="0" err="1"/>
              <a:t>var</a:t>
            </a:r>
            <a:r>
              <a:rPr lang="en-US" sz="1800" dirty="0"/>
              <a:t>" keyword to precede a variable name.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Unlike </a:t>
            </a:r>
            <a:r>
              <a:rPr lang="en-US" sz="1800" dirty="0"/>
              <a:t>the C language, you do not need a type specifier.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variable's initial value will set its initial type.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Declaration </a:t>
            </a:r>
            <a:r>
              <a:rPr lang="en-US" sz="1800" dirty="0"/>
              <a:t>syntax: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 smtClean="0"/>
              <a:t> </a:t>
            </a:r>
            <a:endParaRPr lang="en-US" sz="12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Or</a:t>
            </a:r>
            <a:r>
              <a:rPr lang="en-US" sz="1800" dirty="0"/>
              <a:t>: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 smtClean="0"/>
              <a:t> </a:t>
            </a:r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/>
              <a:t> </a:t>
            </a:r>
            <a:endParaRPr lang="en-US" sz="1200" dirty="0" smtClean="0"/>
          </a:p>
          <a:p>
            <a:pPr marL="384048" lvl="2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sz="1200" dirty="0"/>
              <a:t>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Dynamic </a:t>
            </a:r>
            <a:r>
              <a:rPr lang="en-US" sz="1800" dirty="0"/>
              <a:t>typing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 JavaScript variable can have a different type in different parts of a program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458519" y="3383671"/>
            <a:ext cx="1525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58519" y="4050456"/>
            <a:ext cx="6096000" cy="9848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"Summer"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// Referring to and using syntax:</a:t>
            </a:r>
          </a:p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2015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variableName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36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884680"/>
          <a:ext cx="9936479" cy="39776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232204"/>
                <a:gridCol w="2944142"/>
                <a:gridCol w="27601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Declaration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</a:t>
                      </a:r>
                      <a:r>
                        <a:rPr lang="en-US" dirty="0" smtClean="0"/>
                        <a:t>"some text";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text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 smtClean="0"/>
                        <a:t>identOne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= </a:t>
                      </a:r>
                      <a:r>
                        <a:rPr lang="en-US" dirty="0" smtClean="0"/>
                        <a:t>'some text';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some text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</a:t>
                      </a:r>
                      <a:r>
                        <a:rPr lang="en-US" dirty="0" smtClean="0"/>
                        <a:t>'172';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172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_</a:t>
                      </a:r>
                      <a:r>
                        <a:rPr lang="en-US" dirty="0" err="1"/>
                        <a:t>identOne</a:t>
                      </a:r>
                      <a:r>
                        <a:rPr lang="en-US" dirty="0"/>
                        <a:t> = 25;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_</a:t>
                      </a:r>
                      <a:r>
                        <a:rPr lang="en-US" dirty="0" err="1"/>
                        <a:t>identTwo</a:t>
                      </a:r>
                      <a:r>
                        <a:rPr lang="en-US" dirty="0"/>
                        <a:t> = 56.2564;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(float)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56.2564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ident_A</a:t>
                      </a:r>
                      <a:r>
                        <a:rPr lang="en-US" dirty="0"/>
                        <a:t> = true;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(1)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ident_B</a:t>
                      </a:r>
                      <a:r>
                        <a:rPr lang="en-US" dirty="0"/>
                        <a:t> = false;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false (0)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ident_C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undefined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 </a:t>
                      </a:r>
                      <a:r>
                        <a:rPr lang="en-US" dirty="0" err="1"/>
                        <a:t>ident_D</a:t>
                      </a:r>
                      <a:r>
                        <a:rPr lang="en-US" dirty="0" smtClean="0"/>
                        <a:t>="Yes",       </a:t>
                      </a:r>
                    </a:p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ident_E</a:t>
                      </a:r>
                      <a:r>
                        <a:rPr lang="en-US" dirty="0" smtClean="0"/>
                        <a:t>="No";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/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/ 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9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- Special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Infinity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Data Type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</a:t>
            </a:r>
            <a:r>
              <a:rPr lang="en-US" dirty="0" smtClean="0"/>
              <a:t>console.log(12/0</a:t>
            </a:r>
            <a:r>
              <a:rPr lang="en-US" dirty="0"/>
              <a:t>);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</a:t>
            </a:r>
            <a:r>
              <a:rPr lang="en-US" b="1" dirty="0" err="1" smtClean="0"/>
              <a:t>NaN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Data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null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a value and a data type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undefined</a:t>
            </a:r>
            <a:endParaRPr lang="en-US" b="1" dirty="0"/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a value and a data type</a:t>
            </a:r>
          </a:p>
          <a:p>
            <a:pPr marL="384048" lvl="2" indent="0">
              <a:lnSpc>
                <a:spcPct val="110000"/>
              </a:lnSpc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36914" y="510009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49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expression is any valid set of literals, variables, operators, and expressions that evaluates to a single value.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value may be a number, a string, or a logical value.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Two </a:t>
            </a:r>
            <a:r>
              <a:rPr lang="en-US" dirty="0"/>
              <a:t>types of </a:t>
            </a:r>
            <a:r>
              <a:rPr lang="en-US" dirty="0" smtClean="0"/>
              <a:t>expressions: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/>
              <a:t>those </a:t>
            </a:r>
            <a:r>
              <a:rPr lang="en-US" dirty="0"/>
              <a:t>that assign a value to a variable, e.g. x = 7 . </a:t>
            </a:r>
            <a:endParaRPr lang="en-US" dirty="0" smtClean="0"/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/>
              <a:t>those </a:t>
            </a:r>
            <a:r>
              <a:rPr lang="en-US" dirty="0"/>
              <a:t>that simply have a value, e.g., 3 + 4 simply evaluates to 7; it does not perform an assignment.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has the following kinds of expressions: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Arithmetic - evaluates to a number 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String - evaluates to a character string </a:t>
            </a:r>
          </a:p>
          <a:p>
            <a:pPr marL="749808" lvl="1" indent="-457200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/>
              <a:t>Logical - evaluates to true or false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- Ternary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 </a:t>
            </a:r>
            <a:r>
              <a:rPr lang="en-US" dirty="0"/>
              <a:t>conditional </a:t>
            </a:r>
            <a:r>
              <a:rPr lang="en-US" dirty="0" smtClean="0"/>
              <a:t>expression using the ternary operator (?:) </a:t>
            </a:r>
            <a:r>
              <a:rPr lang="en-US" dirty="0"/>
              <a:t>can have one of two values based on a condition. The </a:t>
            </a:r>
            <a:r>
              <a:rPr lang="en-US" dirty="0" smtClean="0"/>
              <a:t>syntax: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(condition) ? val1 : val2;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If </a:t>
            </a:r>
            <a:r>
              <a:rPr lang="en-US" dirty="0"/>
              <a:t>the condition is true, the expression has the value of val1, Otherwise it has the value of val2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var</a:t>
            </a:r>
            <a:r>
              <a:rPr lang="en-US" dirty="0"/>
              <a:t> status = (age &gt;= 18) ? "adult" : "minor";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0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209040" y="2000281"/>
          <a:ext cx="9946640" cy="388590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98880"/>
                <a:gridCol w="2915920"/>
                <a:gridCol w="5831840"/>
              </a:tblGrid>
              <a:tr h="5026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026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 </a:t>
                      </a:r>
                      <a:r>
                        <a:rPr lang="en-US" dirty="0" smtClean="0"/>
                        <a:t> of numbers</a:t>
                      </a:r>
                    </a:p>
                    <a:p>
                      <a:pPr algn="ctr"/>
                      <a:r>
                        <a:rPr lang="en-US" dirty="0" smtClean="0"/>
                        <a:t>Concatenation </a:t>
                      </a:r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 strings</a:t>
                      </a:r>
                      <a:endParaRPr lang="en-US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 + x; 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“INT" + “222"</a:t>
                      </a:r>
                      <a:endParaRPr lang="en-US" dirty="0"/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- y; 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* y;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/ y;</a:t>
                      </a:r>
                    </a:p>
                  </a:txBody>
                  <a:tcPr anchor="ctr"/>
                </a:tc>
              </a:tr>
              <a:tr h="28721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modulo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% y; </a:t>
                      </a:r>
                      <a:r>
                        <a:rPr lang="en-US" dirty="0" smtClean="0"/>
                        <a:t> // remainder of x divided by y</a:t>
                      </a:r>
                      <a:endParaRPr lang="en-US" dirty="0"/>
                    </a:p>
                  </a:txBody>
                  <a:tcPr anchor="ctr"/>
                </a:tc>
              </a:tr>
              <a:tr h="6355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++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post/pre -increment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y++; // assign y to x, then increment y (y+=1) </a:t>
                      </a:r>
                    </a:p>
                    <a:p>
                      <a:pPr algn="ctr"/>
                      <a:r>
                        <a:rPr lang="en-US" dirty="0" smtClean="0"/>
                        <a:t>x = ++y; //increment y &lt; (y+=1), then assign y to x</a:t>
                      </a:r>
                      <a:endParaRPr lang="en-US" dirty="0"/>
                    </a:p>
                  </a:txBody>
                  <a:tcPr/>
                </a:tc>
              </a:tr>
              <a:tr h="635524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--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post/pre decrement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= y--; // assign y to x, then decrement y (y-=1) </a:t>
                      </a:r>
                    </a:p>
                    <a:p>
                      <a:pPr algn="ctr"/>
                      <a:r>
                        <a:rPr lang="en-US" dirty="0" smtClean="0"/>
                        <a:t>x = --y; // decrement y &lt; (y-=1), then assign y to 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6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- Assigning 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78560" y="1996440"/>
          <a:ext cx="10048240" cy="2865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07285"/>
                <a:gridCol w="2022180"/>
                <a:gridCol w="4396043"/>
                <a:gridCol w="2122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b;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Numbers, strings, …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+=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 += b;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+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 or strings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-=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-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*=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*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/=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/ b);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%=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%= </a:t>
                      </a:r>
                      <a:r>
                        <a:rPr lang="en-US" baseline="0" dirty="0" smtClean="0"/>
                        <a:t> b;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= ( a % b);  // </a:t>
                      </a:r>
                      <a:r>
                        <a:rPr lang="en-US" dirty="0" smtClean="0"/>
                        <a:t>divide a by b, </a:t>
                      </a:r>
                    </a:p>
                    <a:p>
                      <a:pPr algn="ctr"/>
                      <a:r>
                        <a:rPr lang="en-US" dirty="0" smtClean="0"/>
                        <a:t>// assign remainder to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4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A </a:t>
            </a:r>
            <a:r>
              <a:rPr lang="en-US" b="1" dirty="0"/>
              <a:t>web application or web app: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A distributed application that uses Web-based technologies (and generally relies on Web browsers for the presentation of user-interfaces) is typically considered a Web application.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Update and maintain web applications without distributing and installing software on potentially thousands of client computers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inherent support for cross-platform compatibility.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Common </a:t>
            </a:r>
            <a:r>
              <a:rPr lang="en-US" b="1" dirty="0"/>
              <a:t>web applications include: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Webmail, online retail sales, online auctions, wikis and more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3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99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Let’s say: </a:t>
            </a:r>
            <a:r>
              <a:rPr lang="en-US" dirty="0"/>
              <a:t>x = 2;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1178744" y="2326784"/>
          <a:ext cx="9976936" cy="201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369559"/>
                <a:gridCol w="3317285"/>
                <a:gridCol w="4290092"/>
              </a:tblGrid>
              <a:tr h="3149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Operator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543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AND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(x &gt; 3 &amp;&amp; x =</a:t>
                      </a:r>
                      <a:r>
                        <a:rPr lang="en-US" baseline="0" dirty="0" smtClean="0"/>
                        <a:t>= 2) is false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</a:tr>
              <a:tr h="5435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OR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(true || x</a:t>
                      </a:r>
                      <a:r>
                        <a:rPr lang="en-US" baseline="0" dirty="0" smtClean="0"/>
                        <a:t> &gt; 10 ) is true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 anchor="ctr"/>
                </a:tc>
              </a:tr>
              <a:tr h="31490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Logical 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!(x ==2) is</a:t>
                      </a:r>
                      <a:r>
                        <a:rPr lang="en-US" baseline="0" dirty="0" smtClean="0"/>
                        <a:t> false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8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19200" y="1798320"/>
          <a:ext cx="9946640" cy="4450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135324"/>
                <a:gridCol w="4666883"/>
                <a:gridCol w="4144433"/>
              </a:tblGrid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Operator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Description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Example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7981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(The operands are converted to the same type before being compared.)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== 1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 </a:t>
                      </a:r>
                      <a:r>
                        <a:rPr lang="en-US" sz="1400" dirty="0" smtClean="0">
                          <a:effectLst/>
                        </a:rPr>
                        <a:t>"1" </a:t>
                      </a:r>
                      <a:r>
                        <a:rPr lang="en-US" sz="1400" dirty="0">
                          <a:effectLst/>
                        </a:rPr>
                        <a:t>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 true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 == false is </a:t>
                      </a:r>
                      <a:r>
                        <a:rPr lang="en-US" sz="1400" dirty="0" smtClean="0">
                          <a:effectLst/>
                        </a:rPr>
                        <a:t>true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7981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strictly </a:t>
                      </a:r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(There is no type conversion.)</a:t>
                      </a:r>
                    </a:p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</a:t>
                      </a:r>
                      <a:r>
                        <a:rPr lang="en-US" sz="1400" dirty="0">
                          <a:effectLst/>
                        </a:rPr>
                        <a:t>=== 1 is true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=== </a:t>
                      </a:r>
                      <a:r>
                        <a:rPr lang="en-US" sz="1400" dirty="0" smtClean="0">
                          <a:effectLst/>
                        </a:rPr>
                        <a:t>"1" </a:t>
                      </a:r>
                      <a:r>
                        <a:rPr lang="en-US" sz="1400" dirty="0">
                          <a:effectLst/>
                        </a:rPr>
                        <a:t>is false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 === true is false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0 === false is </a:t>
                      </a:r>
                      <a:r>
                        <a:rPr lang="en-US" sz="1400" dirty="0" smtClean="0">
                          <a:effectLst/>
                        </a:rPr>
                        <a:t>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37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!=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not </a:t>
                      </a:r>
                      <a:r>
                        <a:rPr lang="en-US" sz="1400" dirty="0" smtClean="0">
                          <a:effectLst/>
                        </a:rPr>
                        <a:t>equal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(with</a:t>
                      </a:r>
                      <a:r>
                        <a:rPr lang="en-US" sz="1400" baseline="0" dirty="0" smtClean="0">
                          <a:effectLst/>
                        </a:rPr>
                        <a:t> type conversion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 1 is false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 '1' is false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4377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!==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not equal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(without</a:t>
                      </a:r>
                      <a:r>
                        <a:rPr lang="en-US" sz="1400" baseline="0" dirty="0" smtClean="0">
                          <a:effectLst/>
                        </a:rPr>
                        <a:t> type conversion</a:t>
                      </a:r>
                      <a:r>
                        <a:rPr lang="en-US" sz="1400" dirty="0" smtClean="0">
                          <a:effectLst/>
                        </a:rPr>
                        <a:t>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!== 1 is false</a:t>
                      </a:r>
                    </a:p>
                    <a:p>
                      <a:pPr algn="ctr"/>
                      <a:r>
                        <a:rPr lang="en-US" sz="1400" dirty="0" smtClean="0">
                          <a:effectLst/>
                        </a:rPr>
                        <a:t>1 !== '1' is true</a:t>
                      </a:r>
                      <a:endParaRPr lang="en-US" sz="1400" b="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greater than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&gt;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&gt;=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greater than or equal to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&gt;=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less than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&lt;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2574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&lt;=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less than or equal to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expr1 &lt;= expr2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31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typeof</a:t>
            </a:r>
            <a:r>
              <a:rPr lang="en-US" dirty="0"/>
              <a:t> operator (for variable or values</a:t>
            </a:r>
            <a:r>
              <a:rPr lang="en-US" dirty="0" smtClean="0"/>
              <a:t>):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possible </a:t>
            </a:r>
            <a:r>
              <a:rPr lang="en-US" dirty="0"/>
              <a:t>return values: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"John"                         // Returns string 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3.14                            // Returns number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/>
              <a:t>false                           // Returns </a:t>
            </a:r>
            <a:r>
              <a:rPr lang="en-US" dirty="0" err="1"/>
              <a:t>boolean</a:t>
            </a:r>
            <a:endParaRPr lang="en-US" dirty="0"/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[1,2,3,4]                     // Returns object</a:t>
            </a:r>
          </a:p>
          <a:p>
            <a:pPr lvl="2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typeof</a:t>
            </a:r>
            <a:r>
              <a:rPr lang="en-US" dirty="0"/>
              <a:t> {</a:t>
            </a:r>
            <a:r>
              <a:rPr lang="en-US" dirty="0" err="1"/>
              <a:t>name:'John</a:t>
            </a:r>
            <a:r>
              <a:rPr lang="en-US" dirty="0"/>
              <a:t>', age:34}  // Returns </a:t>
            </a:r>
            <a:r>
              <a:rPr lang="en-US" dirty="0" smtClean="0"/>
              <a:t>object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 err="1"/>
              <a:t>instanceof</a:t>
            </a:r>
            <a:r>
              <a:rPr lang="en-US" dirty="0"/>
              <a:t> operator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Used </a:t>
            </a:r>
            <a:r>
              <a:rPr lang="en-US" dirty="0"/>
              <a:t>for objects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Quotation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Literal </a:t>
            </a:r>
            <a:r>
              <a:rPr lang="en-US" dirty="0"/>
              <a:t>strings can be denoted by either </a:t>
            </a:r>
            <a:r>
              <a:rPr lang="en-US" b="1" dirty="0"/>
              <a:t>single</a:t>
            </a:r>
            <a:r>
              <a:rPr lang="en-US" dirty="0"/>
              <a:t> or </a:t>
            </a:r>
            <a:r>
              <a:rPr lang="en-US" b="1" dirty="0"/>
              <a:t>double quotes</a:t>
            </a:r>
            <a:r>
              <a:rPr lang="en-US" dirty="0"/>
              <a:t>, which gives you some flexibility about how to handle awkward situations such as quotation marks inside a string</a:t>
            </a:r>
            <a:r>
              <a:rPr lang="en-US" dirty="0" smtClean="0"/>
              <a:t>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78480" y="2685152"/>
          <a:ext cx="6096000" cy="1275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048000"/>
                <a:gridCol w="30480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"Let's start with JavaScript"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Let's start with JavaScript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'Not "it"!'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"it"!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8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main operation on strings is the concatenation operator, </a:t>
            </a:r>
            <a:r>
              <a:rPr lang="en-US" dirty="0" smtClean="0"/>
              <a:t>+: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58268"/>
              </p:ext>
            </p:extLst>
          </p:nvPr>
        </p:nvGraphicFramePr>
        <p:xfrm>
          <a:off x="2811780" y="2522096"/>
          <a:ext cx="6629400" cy="1112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314700"/>
                <a:gridCol w="3314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"WEB" </a:t>
                      </a:r>
                      <a:r>
                        <a:rPr lang="en-US" dirty="0"/>
                        <a:t>+ </a:t>
                      </a:r>
                      <a:r>
                        <a:rPr lang="en-US" dirty="0" smtClean="0"/>
                        <a:t>"222"</a:t>
                      </a:r>
                      <a:endParaRPr lang="en-US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WEB222</a:t>
                      </a:r>
                      <a:endParaRPr lang="en-US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"Justin" + " Trudeau"</a:t>
                      </a:r>
                      <a:endParaRPr lang="en-US" b="0" dirty="0">
                        <a:latin typeface="Lucida Console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Justin Trudeau</a:t>
                      </a:r>
                      <a:endParaRPr lang="en-US" b="0" dirty="0">
                        <a:latin typeface="Lucida Console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1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Strings and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16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 </a:t>
            </a:r>
            <a:r>
              <a:rPr lang="en-US" dirty="0"/>
              <a:t>=5+5;            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console.log(x); // Output: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</a:t>
            </a:r>
            <a:r>
              <a:rPr lang="en-US" dirty="0"/>
              <a:t>="5"+"5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console.log(x); // Output: 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x=5</a:t>
            </a:r>
            <a:r>
              <a:rPr lang="en-US" dirty="0"/>
              <a:t>+"5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console.log(x); // Output: 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</a:t>
            </a:r>
            <a:r>
              <a:rPr lang="en-US" dirty="0"/>
              <a:t>="5"+</a:t>
            </a:r>
            <a:r>
              <a:rPr lang="en-US" dirty="0" smtClean="0"/>
              <a:t>5;</a:t>
            </a:r>
            <a:br>
              <a:rPr lang="en-US" dirty="0" smtClean="0"/>
            </a:br>
            <a:r>
              <a:rPr lang="en-US" dirty="0" smtClean="0"/>
              <a:t>  console.log(x); // Output: 55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55360" y="1845734"/>
            <a:ext cx="4216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NOTE: There’s an interesting little trick to do a simple conversion from a correctly formatted string to a number: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you can use the “Unary + operator”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x=5+ +"</a:t>
            </a:r>
            <a:r>
              <a:rPr lang="en-US" dirty="0"/>
              <a:t>5</a:t>
            </a:r>
            <a:r>
              <a:rPr lang="en-US" dirty="0" smtClean="0"/>
              <a:t>";</a:t>
            </a:r>
            <a:br>
              <a:rPr lang="en-US" dirty="0" smtClean="0"/>
            </a:br>
            <a:r>
              <a:rPr lang="en-US" dirty="0" smtClean="0"/>
              <a:t>  console.log(x</a:t>
            </a:r>
            <a:r>
              <a:rPr lang="en-US" dirty="0"/>
              <a:t>); // Output: </a:t>
            </a:r>
            <a:r>
              <a:rPr lang="en-US" dirty="0" smtClean="0"/>
              <a:t>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x=+"</a:t>
            </a:r>
            <a:r>
              <a:rPr lang="en-US" dirty="0"/>
              <a:t>5"+</a:t>
            </a:r>
            <a:r>
              <a:rPr lang="en-US" dirty="0" smtClean="0"/>
              <a:t>5;</a:t>
            </a:r>
            <a:br>
              <a:rPr lang="en-US" dirty="0" smtClean="0"/>
            </a:br>
            <a:r>
              <a:rPr lang="en-US" dirty="0" smtClean="0"/>
              <a:t>  console.log(x</a:t>
            </a:r>
            <a:r>
              <a:rPr lang="en-US" dirty="0"/>
              <a:t>); // Output: </a:t>
            </a:r>
            <a:r>
              <a:rPr lang="en-US" dirty="0" smtClean="0"/>
              <a:t>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CA" dirty="0" smtClean="0">
                <a:solidFill>
                  <a:schemeClr val="tx1"/>
                </a:solidFill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84573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 smtClean="0">
              <a:solidFill>
                <a:srgbClr val="FF8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"The value of x is 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The new value of x is now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x is now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</a:rPr>
              <a:t>x divided by 3 is: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execution flow is determined using the following four (4) basic control </a:t>
            </a:r>
            <a:r>
              <a:rPr lang="en-US" dirty="0" smtClean="0"/>
              <a:t>structures: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Sequential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/>
              <a:t>an </a:t>
            </a:r>
            <a:r>
              <a:rPr lang="en-US" sz="1800" dirty="0"/>
              <a:t>instruction is executed when the previous one is </a:t>
            </a:r>
            <a:r>
              <a:rPr lang="en-US" sz="1800" dirty="0" smtClean="0"/>
              <a:t>finished.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Conditional</a:t>
            </a:r>
            <a:br>
              <a:rPr lang="en-US" b="1" dirty="0" smtClean="0"/>
            </a:br>
            <a:r>
              <a:rPr lang="en-US" sz="1800" dirty="0" smtClean="0"/>
              <a:t>a </a:t>
            </a:r>
            <a:r>
              <a:rPr lang="en-US" sz="1800" dirty="0"/>
              <a:t>logical condition is used to determine which instruction will be executed next - similar to the "if" and "switch" statements in </a:t>
            </a:r>
            <a:r>
              <a:rPr lang="en-US" sz="1800" dirty="0" smtClean="0"/>
              <a:t>C.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Looping</a:t>
            </a:r>
            <a:br>
              <a:rPr lang="en-US" b="1" dirty="0" smtClean="0"/>
            </a:br>
            <a:r>
              <a:rPr lang="en-US" sz="1800" dirty="0" smtClean="0"/>
              <a:t>a </a:t>
            </a:r>
            <a:r>
              <a:rPr lang="en-US" sz="1800" dirty="0"/>
              <a:t>series of instructions are repeatedly executed until some condition is satisfied - similar to the "for" and "while" statements in </a:t>
            </a:r>
            <a:r>
              <a:rPr lang="en-US" sz="1800" dirty="0" smtClean="0"/>
              <a:t>C.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Transfer</a:t>
            </a:r>
            <a:br>
              <a:rPr lang="en-US" b="1" dirty="0" smtClean="0"/>
            </a:br>
            <a:r>
              <a:rPr lang="en-US" sz="1800" dirty="0" smtClean="0"/>
              <a:t>jump </a:t>
            </a:r>
            <a:r>
              <a:rPr lang="en-US" sz="1800" dirty="0"/>
              <a:t>to a different part of the code - similar to calling a function in C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025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(1) -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Tasks are executed one after another in “sequence” – </a:t>
            </a:r>
            <a:r>
              <a:rPr lang="en-US" dirty="0" err="1" smtClean="0"/>
              <a:t>ie</a:t>
            </a:r>
            <a:r>
              <a:rPr lang="en-US" dirty="0" smtClean="0"/>
              <a:t>:</a:t>
            </a:r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201168" lvl="1" indent="0">
              <a:spcBef>
                <a:spcPts val="400"/>
              </a:spcBef>
              <a:spcAft>
                <a:spcPts val="800"/>
              </a:spcAft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4" y="2237490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6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4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(2) </a:t>
            </a:r>
            <a:r>
              <a:rPr lang="en-US" dirty="0" smtClean="0"/>
              <a:t>- </a:t>
            </a:r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Make </a:t>
            </a:r>
            <a:r>
              <a:rPr lang="en-US" dirty="0"/>
              <a:t>decisions and perform single or multiple tasks based on the outcome of the decision (true or false</a:t>
            </a:r>
            <a:r>
              <a:rPr lang="en-US" dirty="0" smtClean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Types </a:t>
            </a:r>
            <a:r>
              <a:rPr lang="en-US" dirty="0"/>
              <a:t>of conditional statements 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/ else 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switch </a:t>
            </a:r>
            <a:r>
              <a:rPr lang="en-US" dirty="0"/>
              <a:t>/ case </a:t>
            </a:r>
          </a:p>
        </p:txBody>
      </p:sp>
    </p:spTree>
    <p:extLst>
      <p:ext uri="{BB962C8B-B14F-4D97-AF65-F5344CB8AC3E}">
        <p14:creationId xmlns:p14="http://schemas.microsoft.com/office/powerpoint/2010/main" val="34526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rising popularity of </a:t>
            </a:r>
            <a:r>
              <a:rPr lang="en-US" dirty="0" smtClean="0"/>
              <a:t>"</a:t>
            </a:r>
            <a:r>
              <a:rPr lang="en-US" dirty="0"/>
              <a:t>modern" web apps means that web developers are focusing on writing more and more front-end, or client-side code.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Although </a:t>
            </a:r>
            <a:r>
              <a:rPr lang="en-US" dirty="0"/>
              <a:t>back-end, or server-side code still plays an important factor, the fact is that web developers are working more directly with HTML5, CSS3, JavaScript and the DOM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9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0492" y="1906694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grade</a:t>
            </a:r>
            <a:r>
              <a:rPr lang="de-DE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de-DE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mark</a:t>
            </a:r>
            <a:r>
              <a:rPr lang="de-DE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73</a:t>
            </a:r>
            <a:r>
              <a:rPr lang="de-DE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de-DE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90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'A+'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80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'A'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70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'B'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60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'C'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mark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'D'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"F"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Your grade: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grade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77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652" y="1901713"/>
            <a:ext cx="6096000" cy="44627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b-NO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</a:rPr>
              <a:t> semester </a:t>
            </a:r>
            <a:r>
              <a:rPr lang="nb-NO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b-NO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nb-NO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b-NO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semester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'1'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“IPC144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ULI101");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'2'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“OOP244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WEB222");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'3'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“DBS301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WEB322");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case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'4'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“DCN455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JAC555");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You may have graduated from 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CPD"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330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</a:t>
            </a:r>
            <a:r>
              <a:rPr lang="en-US" dirty="0"/>
              <a:t>(3) </a:t>
            </a:r>
            <a:r>
              <a:rPr lang="en-US" dirty="0" smtClean="0"/>
              <a:t>-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loop </a:t>
            </a:r>
            <a:r>
              <a:rPr lang="en-US" dirty="0"/>
              <a:t>- an action that occurs again and again until a certain condition is </a:t>
            </a:r>
            <a:r>
              <a:rPr lang="en-US" dirty="0" smtClean="0"/>
              <a:t>met.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Continuously </a:t>
            </a:r>
            <a:r>
              <a:rPr lang="en-US" dirty="0"/>
              <a:t>check a condition and based on the outcome, either terminate the loop or repeat a set of statements. </a:t>
            </a:r>
            <a:endParaRPr lang="en-US" dirty="0" smtClean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Three </a:t>
            </a:r>
            <a:r>
              <a:rPr lang="en-US" dirty="0"/>
              <a:t>basic types of loop structures: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 loop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for / in loop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while loop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do-while loop </a:t>
            </a:r>
          </a:p>
        </p:txBody>
      </p:sp>
    </p:spTree>
    <p:extLst>
      <p:ext uri="{BB962C8B-B14F-4D97-AF65-F5344CB8AC3E}">
        <p14:creationId xmlns:p14="http://schemas.microsoft.com/office/powerpoint/2010/main" val="23847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loop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2028484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days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"The days in September: 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days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days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806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or in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Iterates over the enumerable properties of an object, in arbitrary </a:t>
            </a:r>
            <a:r>
              <a:rPr lang="en-US" sz="2600" dirty="0" smtClean="0"/>
              <a:t>order.</a:t>
            </a:r>
          </a:p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600" dirty="0" smtClean="0"/>
              <a:t>For each distinct </a:t>
            </a:r>
            <a:r>
              <a:rPr lang="en-US" sz="2600" dirty="0"/>
              <a:t>property, statements can be executed</a:t>
            </a:r>
            <a:r>
              <a:rPr lang="en-US" sz="2600" dirty="0" smtClean="0"/>
              <a:t>.</a:t>
            </a:r>
            <a:endParaRPr lang="en-US" dirty="0" smtClean="0"/>
          </a:p>
          <a:p>
            <a:pPr marL="365760" lvl="3" indent="0">
              <a:spcBef>
                <a:spcPts val="400"/>
              </a:spcBef>
              <a:spcAft>
                <a:spcPts val="800"/>
              </a:spcAft>
              <a:buNone/>
            </a:pPr>
            <a:endParaRPr lang="en-US" sz="2000" dirty="0"/>
          </a:p>
          <a:p>
            <a:pPr marL="50292" indent="-342900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80456" y="2949473"/>
            <a:ext cx="82731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"John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program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"CPD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semester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"Student info:\n\n"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x is the current property ('key') –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ie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: name, program, or semester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":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student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b="1" dirty="0" smtClean="0">
              <a:solidFill>
                <a:srgbClr val="804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01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while &amp; do…while loop 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63005"/>
            <a:ext cx="440653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while loop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6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"\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nThe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 number is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90607" y="1963005"/>
            <a:ext cx="443375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// do…while loop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console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week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15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156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  </a:t>
            </a:r>
            <a:r>
              <a:rPr lang="en-US" sz="1800" b="1" dirty="0" smtClean="0"/>
              <a:t>break</a:t>
            </a:r>
            <a:r>
              <a:rPr lang="en-US" sz="1800" dirty="0"/>
              <a:t>: breaks the loop and continue executing the code that follows after the loop (if any). </a:t>
            </a:r>
            <a:endParaRPr lang="en-US" sz="1800" dirty="0" smtClean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800" dirty="0" smtClean="0"/>
          </a:p>
          <a:p>
            <a:pPr>
              <a:spcBef>
                <a:spcPts val="400"/>
              </a:spcBef>
              <a:spcAft>
                <a:spcPts val="800"/>
              </a:spcAft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smtClean="0"/>
              <a:t>  continue</a:t>
            </a:r>
            <a:r>
              <a:rPr lang="en-US" sz="1800" b="1" dirty="0"/>
              <a:t>: </a:t>
            </a:r>
            <a:r>
              <a:rPr lang="en-US" sz="1800" dirty="0"/>
              <a:t>breaks one iteration (in the loop), and continues with the next iteration in the loop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45325" y="2545660"/>
            <a:ext cx="268224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week 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break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6296297" y="2545660"/>
            <a:ext cx="4737463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'week: '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        if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continue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         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'day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 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j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 of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</a:rPr>
              <a:t>week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</a:rPr>
              <a:t>: '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          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3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Any 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Would you like to see any more 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– 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As you saw last class (notes available on </a:t>
            </a:r>
            <a:r>
              <a:rPr lang="en-US" dirty="0" err="1" smtClean="0"/>
              <a:t>My.Seneca</a:t>
            </a:r>
            <a:r>
              <a:rPr lang="en-US" dirty="0" smtClean="0"/>
              <a:t>) – JavaScript code can be embedded in an HTML document and executed in a web browser (Chrome, Firefox, Internet Explorer, </a:t>
            </a:r>
            <a:r>
              <a:rPr lang="en-US" dirty="0" err="1" smtClean="0"/>
              <a:t>etc</a:t>
            </a:r>
            <a:r>
              <a:rPr lang="en-US" dirty="0" smtClean="0"/>
              <a:t>).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Some important development tools that we will be using are: 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Text editor – </a:t>
            </a:r>
            <a:r>
              <a:rPr lang="en-US" dirty="0" err="1" smtClean="0"/>
              <a:t>ie</a:t>
            </a:r>
            <a:r>
              <a:rPr lang="en-US" dirty="0" smtClean="0"/>
              <a:t>: </a:t>
            </a:r>
            <a:r>
              <a:rPr lang="en-US" dirty="0"/>
              <a:t> </a:t>
            </a:r>
            <a:r>
              <a:rPr lang="en-US" dirty="0" smtClean="0">
                <a:hlinkClick r:id="rId2"/>
              </a:rPr>
              <a:t>Firefox Scratchpad</a:t>
            </a:r>
            <a:endParaRPr lang="en-US" dirty="0" smtClean="0"/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Web browser &amp; Embedded “Dev Tools” – (</a:t>
            </a:r>
            <a:r>
              <a:rPr lang="en-CA" dirty="0">
                <a:hlinkClick r:id="rId3"/>
              </a:rPr>
              <a:t>Chrome developer </a:t>
            </a:r>
            <a:r>
              <a:rPr lang="en-CA" dirty="0" smtClean="0">
                <a:hlinkClick r:id="rId3"/>
              </a:rPr>
              <a:t>tools</a:t>
            </a:r>
            <a:r>
              <a:rPr lang="en-US" dirty="0" smtClean="0"/>
              <a:t>, </a:t>
            </a:r>
            <a:r>
              <a:rPr lang="en-CA" dirty="0">
                <a:hlinkClick r:id="rId4"/>
              </a:rPr>
              <a:t>Firefox developer </a:t>
            </a:r>
            <a:r>
              <a:rPr lang="en-CA" dirty="0" smtClean="0">
                <a:hlinkClick r:id="rId4"/>
              </a:rPr>
              <a:t>tools</a:t>
            </a:r>
            <a:r>
              <a:rPr lang="en-CA" dirty="0" smtClean="0"/>
              <a:t>)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(Lint</a:t>
            </a:r>
            <a:r>
              <a:rPr lang="en-US" dirty="0" smtClean="0"/>
              <a:t>) [validator &amp; error checker] </a:t>
            </a:r>
            <a:r>
              <a:rPr lang="en-US" dirty="0"/>
              <a:t>- </a:t>
            </a:r>
            <a:r>
              <a:rPr lang="en-US" dirty="0" err="1" smtClean="0">
                <a:hlinkClick r:id="rId5"/>
              </a:rPr>
              <a:t>JSLint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onsole.log()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For the first part of this course, we will not be getting input directly from the user, but we will rely on the </a:t>
            </a:r>
            <a:r>
              <a:rPr lang="en-US" dirty="0" err="1" smtClean="0"/>
              <a:t>console.log</a:t>
            </a:r>
            <a:r>
              <a:rPr lang="en-US" dirty="0" smtClean="0"/>
              <a:t> function to show </a:t>
            </a:r>
            <a:r>
              <a:rPr lang="en-US" dirty="0"/>
              <a:t>a </a:t>
            </a:r>
            <a:r>
              <a:rPr lang="en-US" dirty="0" smtClean="0"/>
              <a:t>messages </a:t>
            </a:r>
            <a:r>
              <a:rPr lang="en-US" dirty="0"/>
              <a:t>in </a:t>
            </a:r>
            <a:r>
              <a:rPr lang="en-US" dirty="0" smtClean="0"/>
              <a:t>a web </a:t>
            </a:r>
            <a:r>
              <a:rPr lang="en-US" dirty="0"/>
              <a:t>console</a:t>
            </a:r>
            <a:r>
              <a:rPr lang="en-US" dirty="0" smtClean="0"/>
              <a:t>.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Example </a:t>
            </a:r>
            <a:r>
              <a:rPr lang="en-US" dirty="0"/>
              <a:t>code: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6617" y="294496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anObject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"Some text"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anObject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374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(sometimes shortened to JS) is a lightweight, interpreted, high-level language used along with html code.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language syntax is somewhat similar but not the same as the C language. Today, JavaScript is the scripting language for Web pages.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not Java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An </a:t>
            </a:r>
            <a:r>
              <a:rPr lang="en-US" dirty="0"/>
              <a:t>interpreted language interprets and executes each statement - one-by-one - in the order they appear.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always runs inside a  host environment (mostly the browser). 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</a:t>
            </a:r>
            <a:r>
              <a:rPr lang="en-US" dirty="0"/>
              <a:t>JavaScript standard is based on the European Computer Manufacturers Association (ECMAScript). As of 2012, all modern browsers fully support ECMAScript 5.1.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3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Intro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useful for making dynamic web pages, validating user input and changing the way the web page responds to events on the web page.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statements can be stored in an external file with a .</a:t>
            </a:r>
            <a:r>
              <a:rPr lang="en-US" dirty="0" err="1"/>
              <a:t>js</a:t>
            </a:r>
            <a:r>
              <a:rPr lang="en-US" dirty="0"/>
              <a:t> file extension or embedded within HTML </a:t>
            </a:r>
            <a:r>
              <a:rPr lang="en-US" dirty="0" smtClean="0"/>
              <a:t>code (which is what we’ve been doing so far).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one of the world's most popular programming languages 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is THE scripting </a:t>
            </a:r>
            <a:r>
              <a:rPr lang="en-US" dirty="0"/>
              <a:t>language of the WWW.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It is comparatively </a:t>
            </a:r>
            <a:r>
              <a:rPr lang="en-US" dirty="0"/>
              <a:t>s</a:t>
            </a:r>
            <a:r>
              <a:rPr lang="en-US" dirty="0" smtClean="0"/>
              <a:t>imple </a:t>
            </a:r>
            <a:r>
              <a:rPr lang="en-US" dirty="0"/>
              <a:t>and easy to learn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JavaScript </a:t>
            </a:r>
            <a:r>
              <a:rPr lang="en-US" dirty="0"/>
              <a:t>is the world's most misunderstood programming language.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name, typecasting, used by amateurs, object-oriented,…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  The way things are going, JavaScript may be the most important language that you’ll learn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JavaScript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JavaScript </a:t>
            </a:r>
            <a:r>
              <a:rPr lang="en-US" b="1" dirty="0"/>
              <a:t>is case-sensitive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When writing JavaScript, </a:t>
            </a:r>
            <a:r>
              <a:rPr lang="en-US" dirty="0"/>
              <a:t>be aware of upper and lower case characters. </a:t>
            </a:r>
            <a:r>
              <a:rPr lang="en-US" dirty="0" err="1"/>
              <a:t>CustomerCount</a:t>
            </a:r>
            <a:r>
              <a:rPr lang="en-US" dirty="0"/>
              <a:t> is not the same as </a:t>
            </a:r>
            <a:r>
              <a:rPr lang="en-US" dirty="0" err="1"/>
              <a:t>Customercount</a:t>
            </a:r>
            <a:r>
              <a:rPr lang="en-US" dirty="0"/>
              <a:t> nor is it the same as </a:t>
            </a:r>
            <a:r>
              <a:rPr lang="en-US" dirty="0" err="1"/>
              <a:t>customerCount</a:t>
            </a:r>
            <a:endParaRPr lang="en-US" dirty="0"/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JavaScript </a:t>
            </a:r>
            <a:r>
              <a:rPr lang="en-US" b="1" dirty="0"/>
              <a:t>statement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JavaScript (like C) typically </a:t>
            </a:r>
            <a:r>
              <a:rPr lang="en-US" dirty="0"/>
              <a:t>consists of a series of statements. A statement is a single line of instruction to the </a:t>
            </a:r>
            <a:r>
              <a:rPr lang="en-US" dirty="0" smtClean="0"/>
              <a:t>computer – typically made </a:t>
            </a:r>
            <a:r>
              <a:rPr lang="en-US" dirty="0"/>
              <a:t>up of objects, expressions, variables, and </a:t>
            </a:r>
            <a:r>
              <a:rPr lang="en-US" dirty="0" smtClean="0"/>
              <a:t>events/event handlers</a:t>
            </a:r>
            <a:r>
              <a:rPr lang="en-US" dirty="0"/>
              <a:t>.</a:t>
            </a:r>
          </a:p>
          <a:p>
            <a:pPr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Command </a:t>
            </a:r>
            <a:r>
              <a:rPr lang="en-US" b="1" dirty="0"/>
              <a:t>block</a:t>
            </a:r>
          </a:p>
          <a:p>
            <a:pPr lvl="1"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Command block is a group of statements that is treated as a single entity and are grouped within braces - the curly brackets - {   }</a:t>
            </a:r>
          </a:p>
        </p:txBody>
      </p:sp>
    </p:spTree>
    <p:extLst>
      <p:ext uri="{BB962C8B-B14F-4D97-AF65-F5344CB8AC3E}">
        <p14:creationId xmlns:p14="http://schemas.microsoft.com/office/powerpoint/2010/main" val="2087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JavaScript </a:t>
            </a:r>
            <a:r>
              <a:rPr lang="en-US" dirty="0" smtClean="0"/>
              <a:t>Rules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Matching </a:t>
            </a:r>
            <a:r>
              <a:rPr lang="en-US" b="1" dirty="0"/>
              <a:t>Pairs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Opening and closing symbols need to work in pairs.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For example, if you use the left brace { to indicate the start of a command block, then you must use the right brace } to end the command block. The same matching pairs applies to single '......' and double "......." quotes to designate text strings.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The </a:t>
            </a:r>
            <a:r>
              <a:rPr lang="en-US" b="1" dirty="0"/>
              <a:t>use of comments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Block/Multi-line comment: /* */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 line comments: // 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  The </a:t>
            </a:r>
            <a:r>
              <a:rPr lang="en-US" b="1" dirty="0"/>
              <a:t>use of white Space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JavaScript ignores extras spaces however it is recommended that you use them to make your scripts easier to read.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10206</TotalTime>
  <Words>2691</Words>
  <Application>Microsoft Macintosh PowerPoint</Application>
  <PresentationFormat>Widescreen</PresentationFormat>
  <Paragraphs>446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Lucida Console</vt:lpstr>
      <vt:lpstr>Arial</vt:lpstr>
      <vt:lpstr>Retrospect</vt:lpstr>
      <vt:lpstr>WEB222</vt:lpstr>
      <vt:lpstr>Web Application</vt:lpstr>
      <vt:lpstr>Front-end Web Application</vt:lpstr>
      <vt:lpstr>JavaScript – Getting Started</vt:lpstr>
      <vt:lpstr>console.log()</vt:lpstr>
      <vt:lpstr>Formal Introduction to JavaScript</vt:lpstr>
      <vt:lpstr>JavaScript Intro – Cont’d</vt:lpstr>
      <vt:lpstr>Basic JavaScript Rules</vt:lpstr>
      <vt:lpstr>Basic JavaScript Rules – Cont’d</vt:lpstr>
      <vt:lpstr>JavaScript data types</vt:lpstr>
      <vt:lpstr>JavaScript data types – Cont’d</vt:lpstr>
      <vt:lpstr>JavaScript Variables </vt:lpstr>
      <vt:lpstr>Variables - Declare and Reference</vt:lpstr>
      <vt:lpstr>Variables - Examples</vt:lpstr>
      <vt:lpstr>Variables - Special Values</vt:lpstr>
      <vt:lpstr>Expressions</vt:lpstr>
      <vt:lpstr>Expressions - Ternary Operator</vt:lpstr>
      <vt:lpstr>Arithmetic Operators</vt:lpstr>
      <vt:lpstr>Arithmetic Operators - Assigning Values</vt:lpstr>
      <vt:lpstr>Logical Operators</vt:lpstr>
      <vt:lpstr>Comparison Operators</vt:lpstr>
      <vt:lpstr>Other Operators</vt:lpstr>
      <vt:lpstr>Strings and Quotation Marks</vt:lpstr>
      <vt:lpstr>Concatenation of Strings</vt:lpstr>
      <vt:lpstr>Adding Strings and Numbers</vt:lpstr>
      <vt:lpstr>Example - Evaluating Expressions</vt:lpstr>
      <vt:lpstr>Programming Constructs</vt:lpstr>
      <vt:lpstr>Construct (1) - Sequence</vt:lpstr>
      <vt:lpstr>Construct (2) - Selection</vt:lpstr>
      <vt:lpstr>if-else Example </vt:lpstr>
      <vt:lpstr>Switch-case Example </vt:lpstr>
      <vt:lpstr>Construct (3) - Iteration</vt:lpstr>
      <vt:lpstr>for loop Example</vt:lpstr>
      <vt:lpstr>for in loop Example</vt:lpstr>
      <vt:lpstr>while &amp; do…while loop Examples</vt:lpstr>
      <vt:lpstr>break and continue Statements</vt:lpstr>
      <vt:lpstr>Questions? </vt:lpstr>
    </vt:vector>
  </TitlesOfParts>
  <Company>Seneca College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IPC144</dc:title>
  <dc:creator>Patrick Crawford</dc:creator>
  <cp:lastModifiedBy>Patrick Crawford</cp:lastModifiedBy>
  <cp:revision>163</cp:revision>
  <cp:lastPrinted>2016-01-07T17:03:32Z</cp:lastPrinted>
  <dcterms:created xsi:type="dcterms:W3CDTF">2015-09-07T20:55:59Z</dcterms:created>
  <dcterms:modified xsi:type="dcterms:W3CDTF">2017-01-05T23:12:18Z</dcterms:modified>
</cp:coreProperties>
</file>