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9"/>
  </p:notesMasterIdLst>
  <p:sldIdLst>
    <p:sldId id="256" r:id="rId2"/>
    <p:sldId id="435" r:id="rId3"/>
    <p:sldId id="436" r:id="rId4"/>
    <p:sldId id="466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67" r:id="rId19"/>
    <p:sldId id="457" r:id="rId20"/>
    <p:sldId id="458" r:id="rId21"/>
    <p:sldId id="459" r:id="rId22"/>
    <p:sldId id="460" r:id="rId23"/>
    <p:sldId id="461" r:id="rId24"/>
    <p:sldId id="462" r:id="rId25"/>
    <p:sldId id="463" r:id="rId26"/>
    <p:sldId id="465" r:id="rId27"/>
    <p:sldId id="347" r:id="rId28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2" autoAdjust="0"/>
    <p:restoredTop sz="94580"/>
  </p:normalViewPr>
  <p:slideViewPr>
    <p:cSldViewPr snapToGrid="0">
      <p:cViewPr varScale="1">
        <p:scale>
          <a:sx n="150" d="100"/>
          <a:sy n="150" d="100"/>
        </p:scale>
        <p:origin x="54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823-1D9E-4D70-86C7-43C7714287C3}" type="datetimeFigureOut">
              <a:rPr lang="en-US" smtClean="0"/>
              <a:t>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61DDE-A2AF-4403-8BC5-E6385BCF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8/js-form-validation-all-digits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8/js-form-validation-all-alphabetic-letter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8/js-form-validation-at-least-1-letter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8/js-form-validation-name-and-phone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8/js-form-validation-multipleField-error-on-page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8/form-validation-textarea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8/form-radio-validation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8/form-validation-checkbox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8/form-validation-select-single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8/form-validation-select-multiple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8/input-tags-html5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mtClean="0"/>
              <a:t>WEB222</a:t>
            </a:r>
            <a:endParaRPr lang="en-US" altLang="en-US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dirty="0" smtClean="0"/>
              <a:t>Introduction </a:t>
            </a:r>
            <a:r>
              <a:rPr lang="en-US" dirty="0"/>
              <a:t>to Client-side </a:t>
            </a:r>
            <a:r>
              <a:rPr lang="en-US" dirty="0" smtClean="0"/>
              <a:t>validation</a:t>
            </a:r>
            <a:endParaRPr lang="en-US" dirty="0"/>
          </a:p>
          <a:p>
            <a:pPr algn="ctr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Validation with </a:t>
            </a:r>
            <a:r>
              <a:rPr lang="en-US" b="1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With JavaScript, we have more freedom to create more complex validation rules in the client-side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We also have more control of how errors are displayed, </a:t>
            </a:r>
            <a:r>
              <a:rPr lang="en-US" dirty="0" err="1" smtClean="0"/>
              <a:t>ie</a:t>
            </a:r>
            <a:r>
              <a:rPr lang="en-US" dirty="0" smtClean="0"/>
              <a:t>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Highlight all fields currently in error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Hide / Show error messages depending on if the user is focused on the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Hide / Show a full list of all errors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Hide / Show errors directly beside the offending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1282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Validation with </a:t>
            </a:r>
            <a:r>
              <a:rPr lang="en-US" b="1" dirty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23965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 General Guidelines</a:t>
            </a:r>
            <a:endParaRPr lang="en-US" b="1" dirty="0"/>
          </a:p>
          <a:p>
            <a:pPr marL="201168" lvl="1" indent="0">
              <a:spcBef>
                <a:spcPts val="1800"/>
              </a:spcBef>
              <a:buNone/>
            </a:pPr>
            <a:r>
              <a:rPr lang="en-US" b="1" dirty="0" smtClean="0"/>
              <a:t>Presence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/>
              <a:t>Absence</a:t>
            </a:r>
            <a:r>
              <a:rPr lang="en-US" dirty="0"/>
              <a:t> Test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To determine whether the required fields left empty. </a:t>
            </a:r>
          </a:p>
          <a:p>
            <a:pPr marL="201168" lvl="1" indent="0">
              <a:spcBef>
                <a:spcPts val="1200"/>
              </a:spcBef>
              <a:buNone/>
            </a:pPr>
            <a:r>
              <a:rPr lang="en-US" b="1" dirty="0" smtClean="0"/>
              <a:t>Value</a:t>
            </a:r>
            <a:r>
              <a:rPr lang="en-US" dirty="0" smtClean="0"/>
              <a:t> </a:t>
            </a:r>
            <a:r>
              <a:rPr lang="en-US" dirty="0"/>
              <a:t>Test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To determine if a field has a specific value or code. </a:t>
            </a:r>
          </a:p>
          <a:p>
            <a:pPr marL="201168" lvl="1" indent="0">
              <a:spcBef>
                <a:spcPts val="1200"/>
              </a:spcBef>
              <a:buNone/>
            </a:pPr>
            <a:r>
              <a:rPr lang="en-US" b="1" dirty="0" smtClean="0"/>
              <a:t>Range</a:t>
            </a:r>
            <a:r>
              <a:rPr lang="en-US" dirty="0" smtClean="0"/>
              <a:t> </a:t>
            </a:r>
            <a:r>
              <a:rPr lang="en-US" dirty="0"/>
              <a:t>Test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To </a:t>
            </a:r>
            <a:r>
              <a:rPr lang="en-US" sz="1600" dirty="0"/>
              <a:t>determine if a value entered is within a specific range (inclusive or exclusive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75355" y="1845734"/>
            <a:ext cx="511486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201168" lvl="1" indent="0">
              <a:spcBef>
                <a:spcPts val="1800"/>
              </a:spcBef>
              <a:buNone/>
            </a:pPr>
            <a:r>
              <a:rPr lang="en-US" b="1" dirty="0" smtClean="0"/>
              <a:t>"Reasonableness"</a:t>
            </a:r>
            <a:r>
              <a:rPr lang="en-US" dirty="0" smtClean="0"/>
              <a:t> Test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To determine if a value entered is reasonable based on other information supplied or information available to us. This test needs to be </a:t>
            </a:r>
            <a:r>
              <a:rPr lang="en-US" sz="1600" dirty="0" smtClean="0"/>
              <a:t>reviewed </a:t>
            </a:r>
            <a:r>
              <a:rPr lang="en-US" sz="1600" dirty="0"/>
              <a:t>periodically. </a:t>
            </a:r>
            <a:endParaRPr lang="en-US" sz="1600" dirty="0" smtClean="0"/>
          </a:p>
          <a:p>
            <a:pPr marL="201168" lvl="1" indent="0">
              <a:spcBef>
                <a:spcPts val="1200"/>
              </a:spcBef>
              <a:buNone/>
            </a:pPr>
            <a:r>
              <a:rPr lang="en-US" b="1" dirty="0"/>
              <a:t>Check Digit</a:t>
            </a:r>
            <a:r>
              <a:rPr lang="en-US" dirty="0"/>
              <a:t> Test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To determine if for example, a credit card number or a Driver's license number is valid. </a:t>
            </a:r>
            <a:endParaRPr lang="en-US" sz="1600" dirty="0" smtClean="0"/>
          </a:p>
          <a:p>
            <a:pPr marL="201168" lvl="1" indent="0">
              <a:spcBef>
                <a:spcPts val="1200"/>
              </a:spcBef>
              <a:buNone/>
            </a:pPr>
            <a:r>
              <a:rPr lang="en-US" b="1" dirty="0"/>
              <a:t>Consistency</a:t>
            </a:r>
            <a:r>
              <a:rPr lang="en-US" dirty="0"/>
              <a:t> </a:t>
            </a:r>
            <a:r>
              <a:rPr lang="en-US" dirty="0" smtClean="0"/>
              <a:t>Test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To determine if a value entered is consistent with other information entered.</a:t>
            </a:r>
          </a:p>
        </p:txBody>
      </p:sp>
    </p:spTree>
    <p:extLst>
      <p:ext uri="{BB962C8B-B14F-4D97-AF65-F5344CB8AC3E}">
        <p14:creationId xmlns:p14="http://schemas.microsoft.com/office/powerpoint/2010/main" val="158122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Validation - </a:t>
            </a:r>
            <a:r>
              <a:rPr lang="en-US" b="1" dirty="0" err="1" smtClean="0"/>
              <a:t>onsubmit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HTML </a:t>
            </a:r>
            <a:r>
              <a:rPr lang="en-US" dirty="0"/>
              <a:t>form </a:t>
            </a:r>
            <a:r>
              <a:rPr lang="en-US" b="1" dirty="0" err="1"/>
              <a:t>onsubmit</a:t>
            </a:r>
            <a:r>
              <a:rPr lang="en-US" dirty="0"/>
              <a:t> event attribute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Executes some </a:t>
            </a:r>
            <a:r>
              <a:rPr lang="en-US" dirty="0"/>
              <a:t>JavaScript when a form is submitted.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browser will stop sending the form to </a:t>
            </a:r>
            <a:r>
              <a:rPr lang="en-US" dirty="0" smtClean="0"/>
              <a:t>the server </a:t>
            </a:r>
            <a:r>
              <a:rPr lang="en-US" b="1" dirty="0"/>
              <a:t>only when </a:t>
            </a:r>
            <a:r>
              <a:rPr lang="en-US" dirty="0"/>
              <a:t>the </a:t>
            </a:r>
            <a:r>
              <a:rPr lang="en-US" dirty="0" err="1"/>
              <a:t>onsubmit</a:t>
            </a:r>
            <a:r>
              <a:rPr lang="en-US" dirty="0"/>
              <a:t> attribute (event handler) gets the value of </a:t>
            </a:r>
            <a:r>
              <a:rPr lang="en-US" dirty="0" smtClean="0"/>
              <a:t>"return false".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e.g.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Note</a:t>
            </a:r>
            <a:r>
              <a:rPr lang="en-US" dirty="0"/>
              <a:t>: never use </a:t>
            </a:r>
            <a:r>
              <a:rPr lang="en-US" dirty="0" err="1"/>
              <a:t>onsubmit</a:t>
            </a:r>
            <a:r>
              <a:rPr lang="en-US" dirty="0"/>
              <a:t> on the submit button. </a:t>
            </a:r>
            <a:r>
              <a:rPr lang="en-US" dirty="0" smtClean="0"/>
              <a:t>This </a:t>
            </a:r>
            <a:r>
              <a:rPr lang="en-US" dirty="0"/>
              <a:t>will not stop the invalid data to be send </a:t>
            </a:r>
            <a:r>
              <a:rPr lang="en-US" dirty="0" smtClean="0"/>
              <a:t>out to the server.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8536" y="3735365"/>
            <a:ext cx="82818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&lt;form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'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exForm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method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'post'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'https://httpbin.org/post'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onsubmit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'return 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formValidation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();'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   &lt;!--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... --&gt;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form&gt;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874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Validation -</a:t>
            </a:r>
            <a:r>
              <a:rPr lang="en-US" dirty="0" smtClean="0"/>
              <a:t> </a:t>
            </a:r>
            <a:r>
              <a:rPr lang="en-US" b="1" dirty="0" smtClean="0"/>
              <a:t>text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Rule</a:t>
            </a:r>
            <a:r>
              <a:rPr lang="en-US" dirty="0"/>
              <a:t>: </a:t>
            </a:r>
            <a:r>
              <a:rPr lang="en-US" b="1" dirty="0"/>
              <a:t>all digits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Code: 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js-form-validation-all-digits.html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5622" y="284175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validatePhoneNumber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input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phone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trim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input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input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alert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'Please enter a phone number, numbers only'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phone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focus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failed for validation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passed for validation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End of function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51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Validation - </a:t>
            </a:r>
            <a:r>
              <a:rPr lang="en-US" b="1" dirty="0"/>
              <a:t>text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9440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Rule</a:t>
            </a:r>
            <a:r>
              <a:rPr lang="en-US" dirty="0"/>
              <a:t>: </a:t>
            </a:r>
            <a:r>
              <a:rPr lang="en-US" b="1" dirty="0"/>
              <a:t>all alphabetic letters </a:t>
            </a:r>
            <a:r>
              <a:rPr lang="en-US" b="1" dirty="0" smtClean="0"/>
              <a:t>('a'-'z', 'A'-'Z')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 Example: </a:t>
            </a:r>
            <a:r>
              <a:rPr lang="en-US" dirty="0" smtClean="0">
                <a:hlinkClick r:id="rId2"/>
              </a:rPr>
              <a:t>js-form-validation-all-alphabetic-letters.html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0787" y="2275344"/>
            <a:ext cx="82383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validateSurname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allAlpha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querySelector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"#client"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inputValue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trim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inputValue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inputValue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toUpperCase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inputValue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check all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characters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are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letters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inputValue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charAt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"A"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inputValue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charAt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"Z"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allAlpha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allAlpha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          alert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"Name : Please enter a meaningful name with all alphabet letters."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1" dirty="0" err="1" smtClean="0">
                <a:solidFill>
                  <a:srgbClr val="804000"/>
                </a:solidFill>
                <a:highlight>
                  <a:srgbClr val="FFFFFF"/>
                </a:highlight>
              </a:rPr>
              <a:t>focus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0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Validation - </a:t>
            </a:r>
            <a:r>
              <a:rPr lang="en-US" b="1" dirty="0"/>
              <a:t>text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2473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Rule</a:t>
            </a:r>
            <a:r>
              <a:rPr lang="en-US" dirty="0"/>
              <a:t>: </a:t>
            </a:r>
            <a:r>
              <a:rPr lang="en-US" b="1" dirty="0"/>
              <a:t>(contains) at least one alphabetic letter </a:t>
            </a:r>
            <a:r>
              <a:rPr lang="en-US" b="1" dirty="0" smtClean="0"/>
              <a:t>('a'-'z', 'A'-'Z')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js-form-validation-at-least-1-letter.html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8834" y="2393872"/>
            <a:ext cx="758516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validateSurname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frm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// pass in form object in HTML</a:t>
            </a: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</a:t>
            </a:r>
            <a:r>
              <a:rPr lang="en-US" sz="12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passAlpha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alphString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</a:rPr>
              <a:t>abcdefghijklmnopqrstuvwxyzABCDEFGHIJKLMNOPQRSTUVWXYZ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inputValue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frm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surname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trim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inputValue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trim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inputValue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        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check at least one character is a letter</a:t>
            </a: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alphString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indexOf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inputValue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substr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))&gt;=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passAlpha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passAlpha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          alert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"Name : Please enter a meaningful name with at least one Alphabet letter."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frm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surname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1" dirty="0" err="1" smtClean="0">
                <a:solidFill>
                  <a:srgbClr val="804000"/>
                </a:solidFill>
                <a:highlight>
                  <a:srgbClr val="FFFFFF"/>
                </a:highlight>
              </a:rPr>
              <a:t>focus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666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JavaScript </a:t>
            </a:r>
            <a:r>
              <a:rPr lang="en-US" sz="4400" dirty="0" smtClean="0"/>
              <a:t>Validation -</a:t>
            </a:r>
            <a:r>
              <a:rPr lang="en-US" sz="4400" b="1" dirty="0" smtClean="0"/>
              <a:t> Multiple Fields/Rules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Example </a:t>
            </a:r>
            <a:r>
              <a:rPr lang="en-US" b="1" dirty="0"/>
              <a:t>1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Show error messages using alert().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Example: </a:t>
            </a:r>
            <a:r>
              <a:rPr lang="en-US" dirty="0" smtClean="0">
                <a:hlinkClick r:id="rId2"/>
              </a:rPr>
              <a:t>js-form-validation-name-and-phone.html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Summary</a:t>
            </a:r>
            <a:r>
              <a:rPr lang="en-US" dirty="0"/>
              <a:t>: text field objects can be assessed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 err="1" smtClean="0"/>
              <a:t>querySelector</a:t>
            </a:r>
            <a:endParaRPr lang="en-US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/>
              <a:t>form name </a:t>
            </a:r>
            <a:r>
              <a:rPr lang="en-US" dirty="0"/>
              <a:t>and </a:t>
            </a:r>
            <a:r>
              <a:rPr lang="en-US" b="1" dirty="0"/>
              <a:t>form control/element name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/>
              <a:t>this</a:t>
            </a:r>
            <a:r>
              <a:rPr lang="en-US" dirty="0"/>
              <a:t> keyword with </a:t>
            </a:r>
            <a:r>
              <a:rPr lang="en-US" b="1" dirty="0"/>
              <a:t>passing form object </a:t>
            </a:r>
            <a:r>
              <a:rPr lang="en-US" dirty="0"/>
              <a:t>in HTML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2438" y="3671563"/>
            <a:ext cx="3581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querySelector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"#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elementid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612438" y="4263242"/>
            <a:ext cx="3262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formname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elementname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12438" y="4869130"/>
            <a:ext cx="2718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passedInForm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elementname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02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JavaScript Validation -</a:t>
            </a:r>
            <a:r>
              <a:rPr lang="en-US" sz="4400" b="1" dirty="0"/>
              <a:t> Multiple Fields/Rules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 Example </a:t>
            </a:r>
            <a:r>
              <a:rPr lang="en-US" b="1" dirty="0"/>
              <a:t>2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Show error messages on the web page: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Example: </a:t>
            </a:r>
            <a:r>
              <a:rPr lang="en-US" dirty="0" smtClean="0">
                <a:hlinkClick r:id="rId2"/>
              </a:rPr>
              <a:t>js-form-validation-multipleField-error-on-page.html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Validation </a:t>
            </a:r>
            <a:r>
              <a:rPr lang="en-US" dirty="0"/>
              <a:t>rules used: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Validating name: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 smtClean="0"/>
              <a:t>must be </a:t>
            </a:r>
            <a:r>
              <a:rPr lang="en-US" b="1" dirty="0"/>
              <a:t>present; minimum 4; all alphabetic letters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Validating phone number: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must </a:t>
            </a:r>
            <a:r>
              <a:rPr lang="en-US" b="1" dirty="0" smtClean="0"/>
              <a:t>be present</a:t>
            </a:r>
            <a:r>
              <a:rPr lang="en-US" b="1" dirty="0"/>
              <a:t>; in the format: ###-###-####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Error message: </a:t>
            </a:r>
            <a:r>
              <a:rPr lang="en-US" dirty="0" smtClean="0"/>
              <a:t>shown </a:t>
            </a:r>
            <a:r>
              <a:rPr lang="en-US" dirty="0"/>
              <a:t>on web page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8619"/>
            <a:ext cx="10058400" cy="3948514"/>
          </a:xfrm>
        </p:spPr>
        <p:txBody>
          <a:bodyPr/>
          <a:lstStyle/>
          <a:p>
            <a:pPr algn="ctr"/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Validating Other Element </a:t>
            </a:r>
            <a:r>
              <a:rPr lang="en-US" dirty="0" smtClean="0"/>
              <a:t>Types (</a:t>
            </a:r>
            <a:r>
              <a:rPr lang="en-US" dirty="0" err="1" smtClean="0"/>
              <a:t>textarea</a:t>
            </a:r>
            <a:r>
              <a:rPr lang="en-US" dirty="0"/>
              <a:t>, radio buttons, checkbox, </a:t>
            </a:r>
            <a:r>
              <a:rPr lang="en-US" dirty="0" smtClean="0"/>
              <a:t>select)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Validation - </a:t>
            </a:r>
            <a:r>
              <a:rPr lang="en-US" b="1" dirty="0" err="1" smtClean="0"/>
              <a:t>textarea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Rule</a:t>
            </a:r>
            <a:r>
              <a:rPr lang="en-US" dirty="0"/>
              <a:t>: </a:t>
            </a:r>
            <a:r>
              <a:rPr lang="en-US" b="1" dirty="0"/>
              <a:t>presence, not only whitespace(s)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form-validation-textarea.html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5290" y="2357404"/>
            <a:ext cx="741970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validateTextarea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/* Validate that the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textarea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named "comments" in the form named  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   "form1" has some text. */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comments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trim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length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check length of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textarea</a:t>
            </a:r>
            <a:endParaRPr lang="en-US" sz="14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alert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"No input! Please enter your comments.\n"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form1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comments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value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form1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comments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focus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858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(TODO Announcements)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5983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Validation -</a:t>
            </a:r>
            <a:r>
              <a:rPr lang="en-US" dirty="0" smtClean="0"/>
              <a:t> </a:t>
            </a:r>
            <a:r>
              <a:rPr lang="en-US" b="1" dirty="0" smtClean="0"/>
              <a:t>radio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Rule</a:t>
            </a:r>
            <a:r>
              <a:rPr lang="en-US" dirty="0"/>
              <a:t>: </a:t>
            </a:r>
            <a:r>
              <a:rPr lang="en-US" b="1" dirty="0" smtClean="0"/>
              <a:t>must </a:t>
            </a:r>
            <a:r>
              <a:rPr lang="en-US" b="1" dirty="0"/>
              <a:t>select 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determine which one is checked: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(</a:t>
            </a:r>
            <a:r>
              <a:rPr lang="en-US" dirty="0" err="1"/>
              <a:t>document.formname.radioname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].checked)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form-radio-validation.html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4333" y="308389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checked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nn-NO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radio_num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   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if (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document.formname.radioname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i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].checked== true) </a:t>
            </a: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formname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radioname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checked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checked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109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Validation - </a:t>
            </a:r>
            <a:r>
              <a:rPr lang="en-US" b="1" dirty="0" smtClean="0"/>
              <a:t>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Rule: </a:t>
            </a:r>
            <a:r>
              <a:rPr lang="en-US" b="1" dirty="0" smtClean="0"/>
              <a:t>must select one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determine which one is checked: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document.formname.checkboxname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].checked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form-validation-checkbox.html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9164" y="3072584"/>
            <a:ext cx="68536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count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checkbox_num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example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system_type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checked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true  = checked 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count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    }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327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Validation - </a:t>
            </a:r>
            <a:r>
              <a:rPr lang="en-US" b="1" dirty="0" smtClean="0"/>
              <a:t>select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Rule: </a:t>
            </a:r>
            <a:r>
              <a:rPr lang="en-US" b="1" dirty="0" smtClean="0"/>
              <a:t>must select 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/>
              <a:t>options </a:t>
            </a:r>
            <a:r>
              <a:rPr lang="en-US" dirty="0" smtClean="0"/>
              <a:t>logic: 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Get the </a:t>
            </a:r>
            <a:r>
              <a:rPr lang="en-US" b="1" dirty="0" err="1"/>
              <a:t>selectedIndex</a:t>
            </a:r>
            <a:r>
              <a:rPr lang="en-US" dirty="0" smtClean="0"/>
              <a:t>:</a:t>
            </a:r>
          </a:p>
          <a:p>
            <a:pPr marL="384048" lvl="2" indent="0">
              <a:buNone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b="1" dirty="0" err="1"/>
              <a:t>selectedIndex</a:t>
            </a:r>
            <a:r>
              <a:rPr lang="en-US" b="1" dirty="0"/>
              <a:t> == -1</a:t>
            </a:r>
            <a:r>
              <a:rPr lang="en-US" dirty="0"/>
              <a:t>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b="1" dirty="0" smtClean="0"/>
              <a:t>None</a:t>
            </a:r>
            <a:r>
              <a:rPr lang="en-US" dirty="0" smtClean="0"/>
              <a:t> </a:t>
            </a:r>
            <a:r>
              <a:rPr lang="en-US" dirty="0"/>
              <a:t>are selected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If the </a:t>
            </a:r>
            <a:r>
              <a:rPr lang="en-US" b="1" dirty="0" err="1"/>
              <a:t>selectedIndex</a:t>
            </a:r>
            <a:r>
              <a:rPr lang="en-US" b="1" dirty="0"/>
              <a:t> is NOT -1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form-validation-select-single.html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0440" y="2742420"/>
            <a:ext cx="40266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example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whatToDo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selectedIndex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770440" y="379299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example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whatToDo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options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for the value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770440" y="4055256"/>
            <a:ext cx="4690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example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whatToDo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options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text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for the 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4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JavaScript Validation -</a:t>
            </a:r>
            <a:r>
              <a:rPr lang="en-US" sz="4400" dirty="0" smtClean="0"/>
              <a:t> </a:t>
            </a:r>
            <a:r>
              <a:rPr lang="en-US" sz="4400" b="1" dirty="0" smtClean="0"/>
              <a:t>select (text vs value)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In </a:t>
            </a:r>
            <a:r>
              <a:rPr lang="en-US" dirty="0"/>
              <a:t>select-option controls, we may have both text and value. It’s the value will be sent to the server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If </a:t>
            </a:r>
            <a:r>
              <a:rPr lang="en-US" dirty="0"/>
              <a:t>value attribute is not provided, the text is the value.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4332" y="2621506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&lt;select&gt;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"This is a value"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the text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"This is a value"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selected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text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select&gt;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451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Validation -</a:t>
            </a:r>
            <a:r>
              <a:rPr lang="en-US" dirty="0" smtClean="0"/>
              <a:t> </a:t>
            </a:r>
            <a:r>
              <a:rPr lang="en-US" b="1" dirty="0" smtClean="0"/>
              <a:t>select (multiple)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Logic: </a:t>
            </a:r>
            <a:r>
              <a:rPr lang="en-US" b="1" dirty="0" smtClean="0"/>
              <a:t>Obtain the number of selected elements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Get </a:t>
            </a:r>
            <a:r>
              <a:rPr lang="en-US" sz="1600" dirty="0"/>
              <a:t>the number of the select options using length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 smtClean="0"/>
              <a:t> </a:t>
            </a:r>
            <a:endParaRPr lang="en-US" sz="1200" dirty="0"/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Loop to check which one was selected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 smtClean="0"/>
              <a:t> </a:t>
            </a:r>
            <a:endParaRPr lang="en-US" sz="1200" dirty="0"/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Read option value and text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 smtClean="0"/>
              <a:t> </a:t>
            </a:r>
            <a:endParaRPr lang="en-US" sz="1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form-validation-select-multiple.html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1272" y="2538941"/>
            <a:ext cx="3255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selname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options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565488" y="3136669"/>
            <a:ext cx="45609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selname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selected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//selected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561272" y="3734397"/>
            <a:ext cx="3884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selname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for the value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61272" y="3996659"/>
            <a:ext cx="3674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selname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text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for the 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70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Validation - Quick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onsubmit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Refer </a:t>
            </a:r>
            <a:r>
              <a:rPr lang="en-US" dirty="0"/>
              <a:t>to the element</a:t>
            </a:r>
            <a:r>
              <a:rPr lang="en-US" dirty="0" smtClean="0"/>
              <a:t>:</a:t>
            </a:r>
          </a:p>
          <a:p>
            <a:pPr lvl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2080" y="2271487"/>
            <a:ext cx="9448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&lt;form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'post'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'form1'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action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"https://httpbin.org/post"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onsubmit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'return 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validateFrom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()'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   &lt;!--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... --&gt;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form&gt;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513584" y="3610094"/>
            <a:ext cx="31981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formname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elementname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513583" y="3943122"/>
            <a:ext cx="83706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trim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trim the value of it's whitespace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513583" y="4264258"/>
            <a:ext cx="85535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specialty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checked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check if the radio button or checkbox is "checked" 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513583" y="4602686"/>
            <a:ext cx="94592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plans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selectedIndex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check if the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user has made a selection (select) 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3739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Validation - Quick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Refer </a:t>
            </a:r>
            <a:r>
              <a:rPr lang="en-US" dirty="0"/>
              <a:t>to the element (cont’d):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 err="1" smtClean="0"/>
              <a:t>querySelector</a:t>
            </a:r>
            <a:endParaRPr lang="en-US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/>
              <a:t>form name </a:t>
            </a:r>
            <a:r>
              <a:rPr lang="en-US" dirty="0"/>
              <a:t>and form </a:t>
            </a:r>
            <a:r>
              <a:rPr lang="en-US" b="1" dirty="0"/>
              <a:t>control/element name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/>
              <a:t>this</a:t>
            </a:r>
            <a:r>
              <a:rPr lang="en-US" dirty="0"/>
              <a:t> keyword with </a:t>
            </a:r>
            <a:r>
              <a:rPr lang="en-US" b="1" dirty="0"/>
              <a:t>passing </a:t>
            </a:r>
            <a:r>
              <a:rPr lang="en-US" b="1" dirty="0" smtClean="0"/>
              <a:t>the form </a:t>
            </a:r>
            <a:r>
              <a:rPr lang="en-US" b="1" dirty="0"/>
              <a:t>object in HTML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Validation function returns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 smtClean="0"/>
              <a:t>true </a:t>
            </a:r>
            <a:r>
              <a:rPr lang="en-US" dirty="0" smtClean="0"/>
              <a:t>/ </a:t>
            </a:r>
            <a:r>
              <a:rPr lang="en-US" b="1" dirty="0" smtClean="0"/>
              <a:t>false</a:t>
            </a:r>
            <a:endParaRPr lang="en-US" b="1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/>
              <a:t>Note</a:t>
            </a:r>
            <a:r>
              <a:rPr lang="en-US" dirty="0" smtClean="0"/>
              <a:t>: </a:t>
            </a:r>
            <a:r>
              <a:rPr lang="en-US" dirty="0"/>
              <a:t>only </a:t>
            </a:r>
            <a:r>
              <a:rPr lang="en-US" dirty="0" smtClean="0"/>
              <a:t>"return false" </a:t>
            </a:r>
            <a:r>
              <a:rPr lang="en-US" dirty="0"/>
              <a:t>can stop </a:t>
            </a:r>
            <a:r>
              <a:rPr lang="en-US" dirty="0" smtClean="0"/>
              <a:t>the </a:t>
            </a:r>
            <a:r>
              <a:rPr lang="en-US" dirty="0"/>
              <a:t>form </a:t>
            </a:r>
            <a:r>
              <a:rPr lang="en-US" dirty="0" smtClean="0"/>
              <a:t>from submitting the data to </a:t>
            </a:r>
            <a:r>
              <a:rPr lang="en-US" dirty="0"/>
              <a:t>server. So if </a:t>
            </a:r>
            <a:r>
              <a:rPr lang="en-US" dirty="0" smtClean="0"/>
              <a:t>your </a:t>
            </a:r>
            <a:r>
              <a:rPr lang="en-US" dirty="0"/>
              <a:t>validation code has syntax error(s), the form will always be sent out.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40011" y="2582489"/>
            <a:ext cx="3537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querySelector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"#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elementid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640011" y="3179900"/>
            <a:ext cx="3262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formname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elementname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640011" y="3749585"/>
            <a:ext cx="2718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passedInForm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elementname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4991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Would you like to see any more examples?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smtClean="0"/>
              <a:t>  Part One  </a:t>
            </a:r>
          </a:p>
          <a:p>
            <a:pPr lvl="1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Introduction </a:t>
            </a:r>
            <a:r>
              <a:rPr lang="en-US" dirty="0"/>
              <a:t>to Client-side validation</a:t>
            </a:r>
          </a:p>
          <a:p>
            <a:pPr lvl="2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HTML5 Features</a:t>
            </a:r>
          </a:p>
          <a:p>
            <a:pPr lvl="2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smtClean="0"/>
              <a:t>JavaScript for text fields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smtClean="0"/>
              <a:t>  Part Two</a:t>
            </a:r>
            <a:endParaRPr lang="en-US" dirty="0"/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Validating Other Element Types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t</a:t>
            </a:r>
            <a:r>
              <a:rPr lang="en-US" dirty="0" err="1" smtClean="0"/>
              <a:t>extarea</a:t>
            </a:r>
            <a:r>
              <a:rPr lang="en-US" dirty="0" smtClean="0"/>
              <a:t>, radio buttons, checkbox, select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541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8619"/>
            <a:ext cx="10058400" cy="3948514"/>
          </a:xfrm>
        </p:spPr>
        <p:txBody>
          <a:bodyPr/>
          <a:lstStyle/>
          <a:p>
            <a:pPr algn="ctr"/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>
            <a:normAutofit/>
          </a:bodyPr>
          <a:lstStyle/>
          <a:p>
            <a:pPr lvl="1">
              <a:spcAft>
                <a:spcPts val="200"/>
              </a:spcAft>
            </a:pPr>
            <a:r>
              <a:rPr lang="en-US" dirty="0"/>
              <a:t>Introduction to Client-side </a:t>
            </a:r>
            <a:r>
              <a:rPr lang="en-US" dirty="0" smtClean="0"/>
              <a:t>validation (HTML5 Features, JavaScript </a:t>
            </a:r>
            <a:r>
              <a:rPr lang="en-US" dirty="0"/>
              <a:t>for text </a:t>
            </a:r>
            <a:r>
              <a:rPr lang="en-US" dirty="0" smtClean="0"/>
              <a:t>fields)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3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Form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At </a:t>
            </a:r>
            <a:r>
              <a:rPr lang="en-US" dirty="0"/>
              <a:t>the client-side of an web app, validate and ensure the user’s form inputs are necessary and properly formatted for form processing.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Advantages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Saves</a:t>
            </a:r>
            <a:r>
              <a:rPr lang="en-US" dirty="0"/>
              <a:t> time and bandwidth.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It's </a:t>
            </a:r>
            <a:r>
              <a:rPr lang="en-US" b="1" dirty="0"/>
              <a:t>fast</a:t>
            </a:r>
            <a:r>
              <a:rPr lang="en-US" dirty="0"/>
              <a:t> with immediate user feedback without having to wait for the page to load.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You can safely display only one error at a time and focus on the </a:t>
            </a:r>
            <a:r>
              <a:rPr lang="en-US" dirty="0" smtClean="0"/>
              <a:t>invalid </a:t>
            </a:r>
            <a:r>
              <a:rPr lang="en-US" dirty="0"/>
              <a:t>field, to help ensure that the user correctly fills in all the details as required.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However, we do still </a:t>
            </a:r>
            <a:r>
              <a:rPr lang="en-US" dirty="0"/>
              <a:t>need</a:t>
            </a:r>
            <a:r>
              <a:rPr lang="en-US" b="1" dirty="0"/>
              <a:t> server-side </a:t>
            </a:r>
            <a:r>
              <a:rPr lang="en-US" b="1" dirty="0" smtClean="0"/>
              <a:t>validation</a:t>
            </a:r>
            <a:r>
              <a:rPr lang="en-US" dirty="0"/>
              <a:t> </a:t>
            </a:r>
            <a:r>
              <a:rPr lang="en-US" dirty="0" smtClean="0"/>
              <a:t>(validating a user account,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  <a:endParaRPr lang="en-US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Modern web applications make extensive use of both</a:t>
            </a:r>
          </a:p>
        </p:txBody>
      </p:sp>
    </p:spTree>
    <p:extLst>
      <p:ext uri="{BB962C8B-B14F-4D97-AF65-F5344CB8AC3E}">
        <p14:creationId xmlns:p14="http://schemas.microsoft.com/office/powerpoint/2010/main" val="61938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Validation with </a:t>
            </a:r>
            <a:r>
              <a:rPr lang="en-US" b="1" dirty="0"/>
              <a:t>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HTML5 </a:t>
            </a:r>
            <a:r>
              <a:rPr lang="en-US" dirty="0"/>
              <a:t>provides several new types for form &lt;input&gt; tags.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These </a:t>
            </a:r>
            <a:r>
              <a:rPr lang="en-US" dirty="0"/>
              <a:t>new features allow better input control and validation.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Some </a:t>
            </a:r>
            <a:r>
              <a:rPr lang="en-US" dirty="0"/>
              <a:t>HTML5 new values of input type attribute: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color</a:t>
            </a:r>
            <a:r>
              <a:rPr lang="en-US" dirty="0"/>
              <a:t>, date, </a:t>
            </a:r>
            <a:r>
              <a:rPr lang="en-US" dirty="0" err="1" smtClean="0"/>
              <a:t>datetime</a:t>
            </a:r>
            <a:r>
              <a:rPr lang="en-US" dirty="0" smtClean="0"/>
              <a:t>-local, </a:t>
            </a:r>
            <a:r>
              <a:rPr lang="en-US" dirty="0"/>
              <a:t>email, month, number, range, search, </a:t>
            </a:r>
            <a:r>
              <a:rPr lang="en-US" dirty="0" err="1"/>
              <a:t>tel</a:t>
            </a:r>
            <a:r>
              <a:rPr lang="en-US" dirty="0"/>
              <a:t>, time, </a:t>
            </a:r>
            <a:r>
              <a:rPr lang="en-US" dirty="0" err="1"/>
              <a:t>url</a:t>
            </a:r>
            <a:r>
              <a:rPr lang="en-US" dirty="0"/>
              <a:t>, week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Example: </a:t>
            </a:r>
            <a:r>
              <a:rPr lang="en-US" dirty="0" smtClean="0">
                <a:hlinkClick r:id="rId2"/>
              </a:rPr>
              <a:t>input-tags-html5.html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Validation with </a:t>
            </a:r>
            <a:r>
              <a:rPr lang="en-US" b="1" dirty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required</a:t>
            </a:r>
            <a:r>
              <a:rPr lang="en-US" dirty="0" smtClean="0"/>
              <a:t> </a:t>
            </a:r>
            <a:r>
              <a:rPr lang="en-US" dirty="0"/>
              <a:t>attribute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Specifies that an input field is required (must </a:t>
            </a:r>
            <a:r>
              <a:rPr lang="en-US" dirty="0" smtClean="0"/>
              <a:t>have a </a:t>
            </a:r>
            <a:r>
              <a:rPr lang="en-US" b="1" dirty="0" smtClean="0"/>
              <a:t>value</a:t>
            </a:r>
            <a:r>
              <a:rPr lang="en-US" dirty="0" smtClean="0"/>
              <a:t> to send to the server).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spaces </a:t>
            </a:r>
            <a:r>
              <a:rPr lang="en-US" dirty="0"/>
              <a:t>are acceptable</a:t>
            </a:r>
            <a:r>
              <a:rPr lang="en-US" dirty="0" smtClean="0"/>
              <a:t>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pattern</a:t>
            </a:r>
            <a:r>
              <a:rPr lang="en-US" dirty="0" smtClean="0"/>
              <a:t> </a:t>
            </a:r>
            <a:r>
              <a:rPr lang="en-US" dirty="0"/>
              <a:t>attribute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Specifies a regular expression to check the input value against.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E.g. Phone Number (format: xxx-xxx-</a:t>
            </a:r>
            <a:r>
              <a:rPr lang="en-US" dirty="0" err="1"/>
              <a:t>xxxx</a:t>
            </a:r>
            <a:r>
              <a:rPr lang="en-US" dirty="0"/>
              <a:t>):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Attribute </a:t>
            </a:r>
            <a:r>
              <a:rPr lang="en-US" dirty="0"/>
              <a:t>pattern is only allowed when the input type is email, password, search, </a:t>
            </a:r>
            <a:r>
              <a:rPr lang="en-US" dirty="0" err="1"/>
              <a:t>tel</a:t>
            </a:r>
            <a:r>
              <a:rPr lang="en-US" dirty="0"/>
              <a:t>, text, or </a:t>
            </a:r>
            <a:r>
              <a:rPr lang="en-US" dirty="0" err="1"/>
              <a:t>url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6581" y="3977529"/>
            <a:ext cx="7297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&lt;label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"phone"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Phone Number: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&lt;/label&gt;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tel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pattern=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"^\d{3}-\d{3}-\d{4}$"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"phone"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881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Validation with </a:t>
            </a:r>
            <a:r>
              <a:rPr lang="en-US" b="1" dirty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min</a:t>
            </a:r>
            <a:r>
              <a:rPr lang="en-US" dirty="0"/>
              <a:t>, </a:t>
            </a:r>
            <a:r>
              <a:rPr lang="en-US" b="1" dirty="0"/>
              <a:t>max</a:t>
            </a:r>
            <a:r>
              <a:rPr lang="en-US" dirty="0"/>
              <a:t>, </a:t>
            </a:r>
            <a:r>
              <a:rPr lang="en-US" b="1" dirty="0" err="1"/>
              <a:t>maxlength</a:t>
            </a:r>
            <a:r>
              <a:rPr lang="en-US" dirty="0"/>
              <a:t>, </a:t>
            </a:r>
            <a:r>
              <a:rPr lang="en-US" b="1" dirty="0"/>
              <a:t>step</a:t>
            </a:r>
            <a:r>
              <a:rPr lang="en-US" dirty="0"/>
              <a:t> attributes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Specifies </a:t>
            </a:r>
            <a:r>
              <a:rPr lang="en-US" dirty="0"/>
              <a:t>the minimum/maximum value for number, date or range input field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E.g.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24297" y="2722658"/>
            <a:ext cx="768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"number"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"entry12"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min=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max=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"20"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step=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9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Validation with </a:t>
            </a:r>
            <a:r>
              <a:rPr lang="en-US" b="1" dirty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 title</a:t>
            </a:r>
            <a:r>
              <a:rPr lang="en-US" dirty="0" smtClean="0"/>
              <a:t> attribute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Used </a:t>
            </a:r>
            <a:r>
              <a:rPr lang="en-US" dirty="0"/>
              <a:t>to give hints, show validation rules or instructions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Becomes visible when the user hovers over the corresponding element, </a:t>
            </a:r>
            <a:r>
              <a:rPr lang="en-US" dirty="0" err="1" smtClean="0"/>
              <a:t>ie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84663" y="3272639"/>
            <a:ext cx="91701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SSN: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"text"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ssn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pattern=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"^\d{3}-\d{2}-\d{4}$"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"The Social Security Number"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 sz="1600" dirty="0"/>
          </a:p>
        </p:txBody>
      </p:sp>
      <p:pic>
        <p:nvPicPr>
          <p:cNvPr id="5" name="Picture 3" descr="C:\SenecaCollege\INT222-BTI220\tmp\bk_tile-o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63" y="3804039"/>
            <a:ext cx="3027067" cy="66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450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12779</TotalTime>
  <Words>1797</Words>
  <Application>Microsoft Macintosh PowerPoint</Application>
  <PresentationFormat>Widescreen</PresentationFormat>
  <Paragraphs>312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Arial</vt:lpstr>
      <vt:lpstr>Retrospect</vt:lpstr>
      <vt:lpstr>WEB222</vt:lpstr>
      <vt:lpstr>Announcements</vt:lpstr>
      <vt:lpstr>Agenda</vt:lpstr>
      <vt:lpstr>Part 1</vt:lpstr>
      <vt:lpstr>Client-Side Form Validation</vt:lpstr>
      <vt:lpstr>Client-Side Validation with HTML5</vt:lpstr>
      <vt:lpstr>Client-Side Validation with HTML5</vt:lpstr>
      <vt:lpstr>Client-Side Validation with HTML5</vt:lpstr>
      <vt:lpstr>Client-Side Validation with HTML5</vt:lpstr>
      <vt:lpstr>Client-Side Validation with JavaScript</vt:lpstr>
      <vt:lpstr>Client-Side Validation with JavaScript</vt:lpstr>
      <vt:lpstr>JavaScript Validation - onsubmit</vt:lpstr>
      <vt:lpstr>JavaScript Validation - text fields</vt:lpstr>
      <vt:lpstr>JavaScript Validation - text fields</vt:lpstr>
      <vt:lpstr>JavaScript Validation - text fields</vt:lpstr>
      <vt:lpstr>JavaScript Validation - Multiple Fields/Rules</vt:lpstr>
      <vt:lpstr>JavaScript Validation - Multiple Fields/Rules</vt:lpstr>
      <vt:lpstr>Part 2</vt:lpstr>
      <vt:lpstr>JavaScript Validation - textarea</vt:lpstr>
      <vt:lpstr>JavaScript Validation - radio button</vt:lpstr>
      <vt:lpstr>JavaScript Validation - checkbox</vt:lpstr>
      <vt:lpstr>JavaScript Validation - select</vt:lpstr>
      <vt:lpstr>JavaScript Validation - select (text vs value)</vt:lpstr>
      <vt:lpstr>JavaScript Validation - select (multiple)</vt:lpstr>
      <vt:lpstr>JavaScript Validation - Quick Summary</vt:lpstr>
      <vt:lpstr>JavaScript Validation - Quick Summary</vt:lpstr>
      <vt:lpstr>Questions? </vt:lpstr>
    </vt:vector>
  </TitlesOfParts>
  <Company>Seneca College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Patrick Crawford</cp:lastModifiedBy>
  <cp:revision>460</cp:revision>
  <cp:lastPrinted>2016-01-07T17:03:32Z</cp:lastPrinted>
  <dcterms:created xsi:type="dcterms:W3CDTF">2015-09-07T20:55:59Z</dcterms:created>
  <dcterms:modified xsi:type="dcterms:W3CDTF">2017-01-05T03:39:25Z</dcterms:modified>
</cp:coreProperties>
</file>