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1"/>
  </p:notesMasterIdLst>
  <p:sldIdLst>
    <p:sldId id="256" r:id="rId2"/>
    <p:sldId id="435" r:id="rId3"/>
    <p:sldId id="462" r:id="rId4"/>
    <p:sldId id="463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64" r:id="rId22"/>
    <p:sldId id="453" r:id="rId23"/>
    <p:sldId id="454" r:id="rId24"/>
    <p:sldId id="455" r:id="rId25"/>
    <p:sldId id="456" r:id="rId26"/>
    <p:sldId id="457" r:id="rId27"/>
    <p:sldId id="460" r:id="rId28"/>
    <p:sldId id="461" r:id="rId29"/>
    <p:sldId id="347" r:id="rId3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94580"/>
  </p:normalViewPr>
  <p:slideViewPr>
    <p:cSldViewPr snapToGrid="0">
      <p:cViewPr varScale="1">
        <p:scale>
          <a:sx n="150" d="100"/>
          <a:sy n="150" d="100"/>
        </p:scale>
        <p:origin x="5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JS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XMLHttpRequ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ouglas_Crockford" TargetMode="External"/><Relationship Id="rId3" Type="http://schemas.openxmlformats.org/officeDocument/2006/relationships/hyperlink" Target="https://developer.mozilla.org/en-US/docs/Glossary/MIME_typ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10/firstnation.json" TargetMode="External"/><Relationship Id="rId4" Type="http://schemas.openxmlformats.org/officeDocument/2006/relationships/hyperlink" Target="https://scs.senecac.on.ca/~patrick.crawford/shared/fall-2016/int222/lecture10/ajaxjson2.html" TargetMode="External"/><Relationship Id="rId5" Type="http://schemas.openxmlformats.org/officeDocument/2006/relationships/hyperlink" Target="https://scs.senecac.on.ca/~patrick.crawford/shared/fall-2016/int222/lecture10/nationArray.js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10/ajaxjs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AJAX/Getting_Started" TargetMode="Externa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esse_James_Garret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ps.google.com/" TargetMode="External"/><Relationship Id="rId3" Type="http://schemas.openxmlformats.org/officeDocument/2006/relationships/hyperlink" Target="http://www.google.com/webhp?complete=1&amp;hl=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slideshare.net/FranFabrizio/origin-anddevelofdynamic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WEB222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Introduction to Ajax and </a:t>
            </a:r>
            <a:r>
              <a:rPr lang="en-US" dirty="0" smtClean="0"/>
              <a:t>JSON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 smtClean="0"/>
              <a:t>Classic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Conventional </a:t>
            </a:r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transmit information to and from the sever using synchronous requests.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you fill out a form, hit submit, and get directed to a new page with new information from the server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Using AJAX – we are able to request data from the server &amp; update the DOM with the result without leaving the 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data in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en-US" dirty="0"/>
              <a:t>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JSON</a:t>
            </a:r>
            <a:r>
              <a:rPr lang="en-US" dirty="0" smtClean="0"/>
              <a:t> (JavaScript Object Notation) is </a:t>
            </a:r>
            <a:r>
              <a:rPr lang="en-US" dirty="0"/>
              <a:t>used more than XML nowadays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Advantages of </a:t>
            </a:r>
            <a:r>
              <a:rPr lang="en-US" dirty="0"/>
              <a:t>JSON: </a:t>
            </a:r>
            <a:r>
              <a:rPr lang="en-US" dirty="0" smtClean="0"/>
              <a:t>Concise, readable and </a:t>
            </a:r>
            <a:r>
              <a:rPr lang="en-US" dirty="0"/>
              <a:t>a part of </a:t>
            </a:r>
            <a:r>
              <a:rPr lang="en-US" dirty="0" smtClean="0"/>
              <a:t>JavaScript,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r>
              <a:rPr lang="en-US" sz="1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 err="1" smtClean="0"/>
              <a:t>isbn</a:t>
            </a:r>
            <a:r>
              <a:rPr lang="en-US" sz="1600" dirty="0"/>
              <a:t>": 0062225677,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title": </a:t>
            </a:r>
            <a:r>
              <a:rPr lang="en-US" sz="1600" dirty="0" smtClean="0"/>
              <a:t>"The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of Magic",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author": </a:t>
            </a:r>
            <a:r>
              <a:rPr lang="en-US" sz="1600" dirty="0" smtClean="0"/>
              <a:t>"Terry Pratchett",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published": 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      "</a:t>
            </a:r>
            <a:r>
              <a:rPr lang="en-US" sz="1600" dirty="0"/>
              <a:t>by": "Harper; Reissue edition",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      "</a:t>
            </a:r>
            <a:r>
              <a:rPr lang="en-US" sz="1600" dirty="0"/>
              <a:t>year": </a:t>
            </a:r>
            <a:r>
              <a:rPr lang="en-US" sz="1600" dirty="0" smtClean="0"/>
              <a:t>2013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}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11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Features /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Make </a:t>
            </a:r>
            <a:r>
              <a:rPr lang="en-US" dirty="0"/>
              <a:t>requests to the server without reloading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Receive </a:t>
            </a:r>
            <a:r>
              <a:rPr lang="en-US" dirty="0"/>
              <a:t>and work with data from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is a web browser </a:t>
            </a:r>
            <a:r>
              <a:rPr lang="en-US" dirty="0" smtClean="0"/>
              <a:t>technology, </a:t>
            </a:r>
            <a:r>
              <a:rPr lang="en-US" dirty="0"/>
              <a:t>independent of web server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user can continue to use the application while the client program requests information from the server in the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Data-driven </a:t>
            </a:r>
            <a:r>
              <a:rPr lang="en-US" dirty="0"/>
              <a:t>as opposed to page-driven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dirty="0"/>
              <a:t>-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is the most important part of AJAX.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is a JavaScript object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Designed </a:t>
            </a:r>
            <a:r>
              <a:rPr lang="en-US" dirty="0"/>
              <a:t>by MS and adopted by Mozilla, Apple,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provides an easy way to retrieve data from a URL without having to do a full page refresh.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Creation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522" y="3505500"/>
            <a:ext cx="417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XMLHttpRequest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open</a:t>
            </a:r>
            <a:r>
              <a:rPr lang="en-US" dirty="0"/>
              <a:t>()	</a:t>
            </a:r>
            <a:r>
              <a:rPr lang="en-US" dirty="0" smtClean="0"/>
              <a:t> - Initializes </a:t>
            </a:r>
            <a:r>
              <a:rPr lang="en-US" dirty="0"/>
              <a:t>a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send() - Sends </a:t>
            </a:r>
            <a:r>
              <a:rPr lang="en-US" dirty="0"/>
              <a:t>the request.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abort</a:t>
            </a:r>
            <a:r>
              <a:rPr lang="en-US" dirty="0"/>
              <a:t>() - Aborts the </a:t>
            </a:r>
            <a:r>
              <a:rPr lang="en-US" dirty="0" smtClean="0"/>
              <a:t>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getResponseHeader</a:t>
            </a:r>
            <a:r>
              <a:rPr lang="en-US" dirty="0"/>
              <a:t>() - returns the header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and many others</a:t>
            </a:r>
            <a:r>
              <a:rPr lang="en-US" dirty="0" smtClean="0"/>
              <a:t>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onreadystatechange</a:t>
            </a:r>
            <a:r>
              <a:rPr lang="en-US" dirty="0" smtClean="0"/>
              <a:t> - event handler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readyState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responseType</a:t>
            </a:r>
            <a:r>
              <a:rPr lang="en-US" dirty="0" smtClean="0"/>
              <a:t> 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set to change the response </a:t>
            </a:r>
            <a:r>
              <a:rPr lang="en-US" dirty="0" smtClean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responseText</a:t>
            </a:r>
            <a:r>
              <a:rPr lang="en-US" dirty="0" smtClean="0"/>
              <a:t> - used when receiving </a:t>
            </a:r>
            <a:r>
              <a:rPr lang="en-US" dirty="0" smtClean="0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Step </a:t>
            </a:r>
            <a:r>
              <a:rPr lang="en-US" b="1" dirty="0"/>
              <a:t>1</a:t>
            </a:r>
            <a:r>
              <a:rPr lang="en-US" dirty="0"/>
              <a:t> – </a:t>
            </a:r>
            <a:r>
              <a:rPr lang="en-US" dirty="0" smtClean="0"/>
              <a:t>make </a:t>
            </a:r>
            <a:r>
              <a:rPr lang="en-US" dirty="0"/>
              <a:t>an HTTP request </a:t>
            </a:r>
            <a:r>
              <a:rPr lang="en-US" dirty="0" smtClean="0"/>
              <a:t>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Step </a:t>
            </a:r>
            <a:r>
              <a:rPr lang="en-US" b="1" dirty="0"/>
              <a:t>2</a:t>
            </a:r>
            <a:r>
              <a:rPr lang="en-US" dirty="0"/>
              <a:t> – register a request </a:t>
            </a:r>
            <a:r>
              <a:rPr lang="en-US" dirty="0" smtClean="0"/>
              <a:t>listener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(or - more commonly)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048" y="2199306"/>
            <a:ext cx="3727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XMLHttpRequest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03048" y="311875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reqListener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reqListener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process the server response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03048" y="488420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process the server response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94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Step </a:t>
            </a:r>
            <a:r>
              <a:rPr lang="en-US" b="1" dirty="0"/>
              <a:t>3 </a:t>
            </a:r>
            <a:r>
              <a:rPr lang="en-US" dirty="0"/>
              <a:t>–</a:t>
            </a:r>
            <a:r>
              <a:rPr lang="en-US" dirty="0" smtClean="0"/>
              <a:t> make </a:t>
            </a:r>
            <a:r>
              <a:rPr lang="en-US" dirty="0"/>
              <a:t>the </a:t>
            </a:r>
            <a:r>
              <a:rPr lang="en-US" dirty="0" smtClean="0"/>
              <a:t>request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6879" y="223832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Specifies the type of request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open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'GET'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'http://www.example.org/some.file'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Sends the request off to the server.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38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open() and send()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Parameters </a:t>
            </a:r>
            <a:r>
              <a:rPr lang="en-US" dirty="0"/>
              <a:t>of the open(method,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) </a:t>
            </a:r>
            <a:r>
              <a:rPr lang="en-US" dirty="0" smtClean="0"/>
              <a:t>method,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request method - GET, POST, </a:t>
            </a:r>
            <a:r>
              <a:rPr lang="en-US" dirty="0" smtClean="0"/>
              <a:t>PUT, DELETE, 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Note, these request "verbs" are different than </a:t>
            </a:r>
            <a:r>
              <a:rPr lang="en-US" b="1" dirty="0" smtClean="0"/>
              <a:t>form</a:t>
            </a:r>
            <a:r>
              <a:rPr lang="en-US" dirty="0" smtClean="0"/>
              <a:t> method "get" &amp; "post"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URL of the </a:t>
            </a:r>
            <a:r>
              <a:rPr lang="en-US" dirty="0" smtClean="0"/>
              <a:t>data that we're trying to request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sets </a:t>
            </a:r>
            <a:r>
              <a:rPr lang="en-US" dirty="0"/>
              <a:t>whether the request is </a:t>
            </a:r>
            <a:r>
              <a:rPr lang="en-US" dirty="0" smtClean="0"/>
              <a:t>asynchronous (runs in the background)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Parameters </a:t>
            </a:r>
            <a:r>
              <a:rPr lang="en-US" dirty="0"/>
              <a:t>of the send(string) method: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"string" parameter: </a:t>
            </a:r>
            <a:r>
              <a:rPr lang="en-US" dirty="0"/>
              <a:t>Only used for </a:t>
            </a:r>
            <a:r>
              <a:rPr lang="en-US" b="1" dirty="0"/>
              <a:t>POST</a:t>
            </a:r>
            <a:r>
              <a:rPr lang="en-US" dirty="0"/>
              <a:t> requests.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Contains any </a:t>
            </a:r>
            <a:r>
              <a:rPr lang="en-US" dirty="0"/>
              <a:t>data you want to send to the server if using POST method.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can be </a:t>
            </a:r>
            <a:r>
              <a:rPr lang="en-US" dirty="0" smtClean="0"/>
              <a:t>formatted as </a:t>
            </a:r>
            <a:r>
              <a:rPr lang="en-US" dirty="0"/>
              <a:t>a query string, </a:t>
            </a:r>
            <a:r>
              <a:rPr lang="en-US" dirty="0" smtClean="0"/>
              <a:t>for example:</a:t>
            </a:r>
            <a:endParaRPr lang="en-US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name=</a:t>
            </a:r>
            <a:r>
              <a:rPr lang="en-US" dirty="0" err="1" smtClean="0"/>
              <a:t>value&amp;anothername</a:t>
            </a:r>
            <a:r>
              <a:rPr lang="en-US" dirty="0" smtClean="0"/>
              <a:t>="+ </a:t>
            </a:r>
            <a:r>
              <a:rPr lang="en-US" dirty="0" err="1" smtClean="0"/>
              <a:t>encodeURIComponent</a:t>
            </a:r>
            <a:r>
              <a:rPr lang="en-US" dirty="0" smtClean="0"/>
              <a:t>(</a:t>
            </a:r>
            <a:r>
              <a:rPr lang="en-US" dirty="0" err="1" smtClean="0"/>
              <a:t>myVar</a:t>
            </a:r>
            <a:r>
              <a:rPr lang="en-US" dirty="0" smtClean="0"/>
              <a:t>) +"&amp;</a:t>
            </a:r>
            <a:r>
              <a:rPr lang="en-US" dirty="0"/>
              <a:t>so=on"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125" y="2217561"/>
            <a:ext cx="7698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'GET'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'http://www.example.org/some.file'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91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 </a:t>
            </a:r>
            <a:r>
              <a:rPr lang="en-US" dirty="0"/>
              <a:t>– handling the server </a:t>
            </a:r>
            <a:r>
              <a:rPr lang="en-US" dirty="0" smtClean="0"/>
              <a:t>response </a:t>
            </a:r>
            <a:r>
              <a:rPr lang="en-US" dirty="0"/>
              <a:t>in </a:t>
            </a:r>
            <a:r>
              <a:rPr lang="en-US" dirty="0" smtClean="0"/>
              <a:t>our </a:t>
            </a:r>
            <a:r>
              <a:rPr lang="en-US" dirty="0" err="1" smtClean="0"/>
              <a:t>onreadystatechange</a:t>
            </a:r>
            <a:r>
              <a:rPr lang="en-US" dirty="0" smtClean="0"/>
              <a:t> handler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readyState</a:t>
            </a:r>
            <a:r>
              <a:rPr lang="en-US" dirty="0" smtClean="0"/>
              <a:t> </a:t>
            </a:r>
            <a:r>
              <a:rPr lang="en-US" dirty="0"/>
              <a:t>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 (uninitialized), 1 (loading), 2 (loaded), 3 (interactive), 4 (complete)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216" y="2354053"/>
            <a:ext cx="75242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for the state of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readyState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everything is good, the response is received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still not ready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652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(TODO Announcements)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 </a:t>
            </a:r>
            <a:r>
              <a:rPr lang="en-US" dirty="0" smtClean="0"/>
              <a:t>– </a:t>
            </a:r>
            <a:r>
              <a:rPr lang="en-US" dirty="0"/>
              <a:t>handling the server response in our </a:t>
            </a:r>
            <a:r>
              <a:rPr lang="en-US" dirty="0" err="1"/>
              <a:t>onreadystatechange</a:t>
            </a:r>
            <a:r>
              <a:rPr lang="en-US" dirty="0"/>
              <a:t> </a:t>
            </a:r>
            <a:r>
              <a:rPr lang="en-US" dirty="0" smtClean="0"/>
              <a:t>handler – cont'd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210" y="2353718"/>
            <a:ext cx="86040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for the state of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readyState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is the response code of the HTTP server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status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perfect!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there was a problem with the request,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for example the response may contain a 404 (Not Found)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or 500 (Internal Server Error) response code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still not ready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07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Introduction to JSON</a:t>
            </a:r>
          </a:p>
          <a:p>
            <a:pPr lvl="1"/>
            <a:r>
              <a:rPr lang="en-US" sz="1600" dirty="0"/>
              <a:t>Working with JSON Data / Updating the DOM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13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Suppose the server </a:t>
            </a:r>
            <a:r>
              <a:rPr lang="en-US" dirty="0"/>
              <a:t>response is in JSON format: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Parsing </a:t>
            </a:r>
            <a:r>
              <a:rPr lang="en-US" dirty="0"/>
              <a:t>JSON data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Now we can work with the "</a:t>
            </a:r>
            <a:r>
              <a:rPr lang="en-US" dirty="0" err="1" smtClean="0"/>
              <a:t>jsObj</a:t>
            </a:r>
            <a:r>
              <a:rPr lang="en-US" dirty="0" smtClean="0"/>
              <a:t>" object in the same way that we work with any object in JavaScript!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06" y="2295101"/>
            <a:ext cx="2640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name"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66306" y="324768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Javascript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function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JSON.parse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to parse JSON data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responseText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jsonObj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jsObj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205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dirty="0"/>
              <a:t>stands for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specified by </a:t>
            </a:r>
            <a:r>
              <a:rPr lang="en-US" dirty="0">
                <a:hlinkClick r:id="rId2"/>
              </a:rPr>
              <a:t>Douglas </a:t>
            </a:r>
            <a:r>
              <a:rPr lang="en-US" dirty="0" err="1">
                <a:hlinkClick r:id="rId2"/>
              </a:rPr>
              <a:t>Crockford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lightweight text based data-interchange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smtClean="0"/>
              <a:t>self-descriptive" </a:t>
            </a:r>
            <a:r>
              <a:rPr lang="en-US" dirty="0"/>
              <a:t>and easy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parsers and JSON libraries exists for many different programming languages.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e.g</a:t>
            </a:r>
            <a:r>
              <a:rPr lang="en-US" dirty="0"/>
              <a:t>. C, C++, Java, Python, Perl, PHP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</a:t>
            </a:r>
            <a:r>
              <a:rPr lang="en-US" dirty="0"/>
              <a:t>filename extension is .</a:t>
            </a:r>
            <a:r>
              <a:rPr lang="en-US" dirty="0" err="1"/>
              <a:t>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</a:t>
            </a:r>
            <a:r>
              <a:rPr lang="en-US" dirty="0"/>
              <a:t>Internet </a:t>
            </a:r>
            <a:r>
              <a:rPr lang="en-US" dirty="0" smtClean="0"/>
              <a:t>Media type (</a:t>
            </a:r>
            <a:r>
              <a:rPr lang="en-US" dirty="0" smtClean="0">
                <a:hlinkClick r:id="rId3"/>
              </a:rPr>
              <a:t>MIME type</a:t>
            </a:r>
            <a:r>
              <a:rPr lang="en-US" dirty="0" smtClean="0"/>
              <a:t>) is application/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Strings encoded using </a:t>
            </a:r>
            <a:r>
              <a:rPr lang="en-US" b="1" dirty="0" smtClean="0"/>
              <a:t>JSON</a:t>
            </a:r>
            <a:r>
              <a:rPr lang="en-US" dirty="0" smtClean="0"/>
              <a:t> are typically structured as either a </a:t>
            </a:r>
            <a:r>
              <a:rPr lang="en-US" b="1" dirty="0" smtClean="0"/>
              <a:t>single object</a:t>
            </a:r>
            <a:r>
              <a:rPr lang="en-US" dirty="0"/>
              <a:t>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or an </a:t>
            </a:r>
            <a:r>
              <a:rPr lang="en-US" b="1" dirty="0" smtClean="0"/>
              <a:t>array of objects: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6" y="224787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firstName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"John"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lastName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"Smith"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"address"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"street"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"21 2nd Street"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city"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"North York"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province"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"ON"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postalCode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"M2M6T6"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06286" y="454733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"Kate"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"f"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"Steven"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"Bill"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03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Data </a:t>
            </a:r>
            <a:r>
              <a:rPr lang="en-US" dirty="0"/>
              <a:t>vs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JavaScript</a:t>
            </a:r>
            <a:r>
              <a:rPr lang="en-US" dirty="0"/>
              <a:t> use the same syntax to describe data objects, including Arrays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/>
              <a:t>JSON objects </a:t>
            </a:r>
            <a:r>
              <a:rPr lang="en-US" dirty="0" smtClean="0"/>
              <a:t>are </a:t>
            </a:r>
            <a:r>
              <a:rPr lang="en-US" dirty="0"/>
              <a:t>text-based or "</a:t>
            </a:r>
            <a:r>
              <a:rPr lang="en-US" dirty="0" err="1"/>
              <a:t>string"s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properties</a:t>
            </a:r>
            <a:r>
              <a:rPr lang="en-US" dirty="0"/>
              <a:t> </a:t>
            </a:r>
            <a:r>
              <a:rPr lang="en-US" dirty="0" smtClean="0"/>
              <a:t>represented in JSON strings </a:t>
            </a:r>
            <a:r>
              <a:rPr lang="en-US" dirty="0"/>
              <a:t>have to be </a:t>
            </a:r>
            <a:r>
              <a:rPr lang="en-US" dirty="0" smtClean="0"/>
              <a:t>quoted.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e.g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b="1" dirty="0" smtClean="0"/>
              <a:t>'</a:t>
            </a:r>
            <a:r>
              <a:rPr lang="en-US" dirty="0" smtClean="0"/>
              <a:t>                                                 </a:t>
            </a:r>
            <a:r>
              <a:rPr lang="en-US" b="1" dirty="0" smtClean="0"/>
              <a:t>'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027" y="3061363"/>
            <a:ext cx="29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name"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vs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Conversion </a:t>
            </a:r>
            <a:r>
              <a:rPr lang="en-US" dirty="0"/>
              <a:t>between JSON and JavaScript objects – using JS built-in object: JSON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Serializing JavaScript object (converting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)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Parsing JSON string (converting </a:t>
            </a:r>
            <a:r>
              <a:rPr lang="en-US" b="1" dirty="0"/>
              <a:t>JSON</a:t>
            </a:r>
            <a:r>
              <a:rPr lang="en-US" dirty="0"/>
              <a:t> object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)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270" y="264200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jsObject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language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"Java"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"course"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"JAC444"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stringify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jsObject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43270" y="402305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JSONString2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'{ "language" : "C++", "course" : "OPP344" }'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jsObject2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JSONString2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586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/>
              <a:t>AJAX calls </a:t>
            </a:r>
            <a:r>
              <a:rPr lang="en-US" dirty="0" smtClean="0"/>
              <a:t>to </a:t>
            </a:r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 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calling </a:t>
            </a:r>
            <a:r>
              <a:rPr lang="en-US" dirty="0"/>
              <a:t>a </a:t>
            </a:r>
            <a:r>
              <a:rPr lang="en-US" dirty="0">
                <a:hlinkClick r:id="rId3"/>
              </a:rPr>
              <a:t>web service </a:t>
            </a:r>
            <a:r>
              <a:rPr lang="en-US" dirty="0"/>
              <a:t>with JSON object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Example 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calling </a:t>
            </a:r>
            <a:r>
              <a:rPr lang="en-US" dirty="0"/>
              <a:t>a </a:t>
            </a:r>
            <a:r>
              <a:rPr lang="en-US" dirty="0">
                <a:hlinkClick r:id="rId5"/>
              </a:rPr>
              <a:t>web service</a:t>
            </a:r>
            <a:r>
              <a:rPr lang="en-US" dirty="0"/>
              <a:t> with JSON array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MDN</a:t>
            </a:r>
            <a:r>
              <a:rPr lang="en-US" dirty="0">
                <a:hlinkClick r:id="rId2"/>
              </a:rPr>
              <a:t>: AJAX - </a:t>
            </a:r>
            <a:r>
              <a:rPr lang="en-US" dirty="0" err="1">
                <a:hlinkClick r:id="rId2"/>
              </a:rPr>
              <a:t>Getting_Started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JavaScript </a:t>
            </a:r>
            <a:r>
              <a:rPr lang="en-US" dirty="0">
                <a:hlinkClick r:id="rId3"/>
              </a:rPr>
              <a:t>Object Notation (JSON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 smtClean="0"/>
              <a:t>  Part One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Introduction to AJAX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AJAX Examples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 smtClean="0"/>
              <a:t>  Part Two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Introduction to JSON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Working with JSON Data / Updating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 smtClean="0"/>
              <a:t>Introduction to AJAX &amp; AJAX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1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 smtClean="0"/>
              <a:t>Ja</a:t>
            </a:r>
            <a:r>
              <a:rPr lang="en-US" dirty="0" smtClean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Coined </a:t>
            </a:r>
            <a:r>
              <a:rPr lang="en-US" dirty="0"/>
              <a:t>in 2005 by </a:t>
            </a:r>
            <a:r>
              <a:rPr lang="en-US" dirty="0">
                <a:hlinkClick r:id="rId2"/>
              </a:rPr>
              <a:t>Jesse James Garrett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technology , but a </a:t>
            </a:r>
            <a:r>
              <a:rPr lang="en-US" dirty="0" smtClean="0"/>
              <a:t>"new" </a:t>
            </a:r>
            <a:r>
              <a:rPr lang="en-US" dirty="0"/>
              <a:t>way to </a:t>
            </a:r>
            <a:r>
              <a:rPr lang="en-US" dirty="0" smtClean="0"/>
              <a:t>use existing </a:t>
            </a:r>
            <a:r>
              <a:rPr lang="en-US" dirty="0"/>
              <a:t>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is a group of interrelated </a:t>
            </a:r>
            <a:r>
              <a:rPr lang="en-US" dirty="0" smtClean="0"/>
              <a:t>web techniques </a:t>
            </a:r>
            <a:r>
              <a:rPr lang="en-US" dirty="0"/>
              <a:t>used on the client-side </a:t>
            </a:r>
            <a:r>
              <a:rPr lang="en-US" dirty="0" smtClean="0"/>
              <a:t>for creating </a:t>
            </a:r>
            <a:r>
              <a:rPr lang="en-US" dirty="0"/>
              <a:t>fast and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54452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in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Document Object Model (DOM)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XML/JSON</a:t>
            </a:r>
            <a:r>
              <a:rPr lang="en-US" dirty="0"/>
              <a:t>, XSLT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207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Google </a:t>
            </a:r>
            <a:r>
              <a:rPr lang="nl-NL" dirty="0"/>
              <a:t>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http://maps.google.com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Google </a:t>
            </a:r>
            <a:r>
              <a:rPr lang="nl-NL" dirty="0"/>
              <a:t>Suggest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www.google.com/webhp?complete=1&amp;hl=en</a:t>
            </a:r>
            <a:endParaRPr lang="nl-NL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Open the "network" tab in Chrome or Firefox developer tools while you interact with the maps or autocomplete – notice the activity?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allows web pages to be updated asynchronously by exchanging small amounts of data with the server behind the scenes. This means that it is possible to update parts of a web page, without reloading the whole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AJAX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97836"/>
            <a:ext cx="6766560" cy="3519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5765074"/>
            <a:ext cx="44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7" y="5765074"/>
            <a:ext cx="462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www.slideshare.net/FranFabrizio/origin-anddevelofdynamicweb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32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13676</TotalTime>
  <Words>1367</Words>
  <Application>Microsoft Macintosh PowerPoint</Application>
  <PresentationFormat>Widescreen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Retrospect</vt:lpstr>
      <vt:lpstr>WEB222</vt:lpstr>
      <vt:lpstr>Announcements</vt:lpstr>
      <vt:lpstr>Agenda</vt:lpstr>
      <vt:lpstr>Part 1</vt:lpstr>
      <vt:lpstr>What is AJAX?</vt:lpstr>
      <vt:lpstr>Technologies used in AJAX</vt:lpstr>
      <vt:lpstr>AJAX Examples</vt:lpstr>
      <vt:lpstr>How does it Work?</vt:lpstr>
      <vt:lpstr>The AJAX model</vt:lpstr>
      <vt:lpstr>Comparing with Classic Web Applications</vt:lpstr>
      <vt:lpstr>Packaging data in AJAX model</vt:lpstr>
      <vt:lpstr>AJAX Features / Advantages</vt:lpstr>
      <vt:lpstr>Getting Started - XMLHttpRequest object</vt:lpstr>
      <vt:lpstr>XMLHttpRequest Methods</vt:lpstr>
      <vt:lpstr>XMLHttpRequest Properties</vt:lpstr>
      <vt:lpstr>Writing AJAX</vt:lpstr>
      <vt:lpstr>Writing AJAX</vt:lpstr>
      <vt:lpstr>Parameters of open() and send()</vt:lpstr>
      <vt:lpstr>Writing AJAX</vt:lpstr>
      <vt:lpstr>Writing AJAX</vt:lpstr>
      <vt:lpstr>Part 2</vt:lpstr>
      <vt:lpstr>Working with the JSON response</vt:lpstr>
      <vt:lpstr>About JSON</vt:lpstr>
      <vt:lpstr>JSON Structures</vt:lpstr>
      <vt:lpstr>JSON Data vs JavaScript Objects</vt:lpstr>
      <vt:lpstr>JSON Objects vs JavaScript Objects</vt:lpstr>
      <vt:lpstr>Simulating AJAX calls to Web Services</vt:lpstr>
      <vt:lpstr>Reference &amp; Helpful Resources</vt:lpstr>
      <vt:lpstr>Questions? </vt:lpstr>
    </vt:vector>
  </TitlesOfParts>
  <Company>Seneca College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524</cp:revision>
  <cp:lastPrinted>2016-01-07T17:03:32Z</cp:lastPrinted>
  <dcterms:created xsi:type="dcterms:W3CDTF">2015-09-07T20:55:59Z</dcterms:created>
  <dcterms:modified xsi:type="dcterms:W3CDTF">2017-01-05T03:41:59Z</dcterms:modified>
</cp:coreProperties>
</file>