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3"/>
  </p:notesMasterIdLst>
  <p:sldIdLst>
    <p:sldId id="256" r:id="rId2"/>
    <p:sldId id="409" r:id="rId3"/>
    <p:sldId id="410" r:id="rId4"/>
    <p:sldId id="411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412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408" r:id="rId51"/>
    <p:sldId id="347" r:id="rId5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 autoAdjust="0"/>
    <p:restoredTop sz="94613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lookup.com/#digit" TargetMode="External"/><Relationship Id="rId2" Type="http://schemas.openxmlformats.org/officeDocument/2006/relationships/hyperlink" Target="https://unicodelookup.com/#lat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2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Reference/Global_Object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Reference/Global_Objects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string-objects/js-toUpperCas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WEB222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Built In Objects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length property returns the number of characters in a string.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Syntax: </a:t>
            </a:r>
            <a:r>
              <a:rPr lang="en-US" b="1" dirty="0" err="1"/>
              <a:t>stringName.length</a:t>
            </a: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7541" y="2759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012345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						  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2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charAt</a:t>
            </a:r>
            <a:r>
              <a:rPr lang="en-US" dirty="0"/>
              <a:t>(index)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97829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The method returns the character at the specific index.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Characters in a string are indexed from left to right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Index start from 0 to one less than the length.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The index of the last character in a string called </a:t>
            </a:r>
            <a:r>
              <a:rPr lang="en-US" sz="1600" dirty="0" err="1"/>
              <a:t>myString</a:t>
            </a:r>
            <a:r>
              <a:rPr lang="en-US" sz="1600" dirty="0"/>
              <a:t> is </a:t>
            </a:r>
            <a:r>
              <a:rPr lang="en-US" sz="1600" dirty="0" err="1"/>
              <a:t>myString.length</a:t>
            </a:r>
            <a:r>
              <a:rPr lang="en-US" sz="1600" dirty="0"/>
              <a:t> - 1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If the index you supply is out of range, JavaScript returns an empty string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</a:t>
            </a:r>
            <a:r>
              <a:rPr lang="en-US" sz="1600" b="1" dirty="0"/>
              <a:t>Syntax: </a:t>
            </a:r>
            <a:r>
              <a:rPr lang="en-US" sz="1600" b="1" dirty="0" err="1"/>
              <a:t>stringName.charAt</a:t>
            </a:r>
            <a:r>
              <a:rPr lang="en-US" sz="1600" b="1" dirty="0"/>
              <a:t>(index)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  </a:t>
            </a:r>
            <a:r>
              <a:rPr lang="en-US" sz="1600" dirty="0"/>
              <a:t>NOTE:  You can also use the familiar [ ] notation to access a character in a string, </a:t>
            </a:r>
            <a:r>
              <a:rPr lang="en-US" sz="1600" dirty="0" err="1"/>
              <a:t>ie</a:t>
            </a:r>
            <a:r>
              <a:rPr lang="en-US" sz="1600" dirty="0"/>
              <a:t>,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  Syntax: </a:t>
            </a:r>
            <a:r>
              <a:rPr lang="en-US" sz="1600" b="1" dirty="0" err="1"/>
              <a:t>stringName</a:t>
            </a:r>
            <a:r>
              <a:rPr lang="en-US" sz="1600" b="1" dirty="0"/>
              <a:t>[index]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126480" y="1845734"/>
            <a:ext cx="50770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012345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						  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"W" 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"E" 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"B"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"2" 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"2" 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"2" 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 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2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charCodeAt</a:t>
            </a:r>
            <a:r>
              <a:rPr lang="en-US" dirty="0"/>
              <a:t>(index)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28160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The method returns the </a:t>
            </a:r>
            <a:r>
              <a:rPr lang="en-US" sz="1600" dirty="0" err="1"/>
              <a:t>unicode</a:t>
            </a:r>
            <a:r>
              <a:rPr lang="en-US" sz="1600" dirty="0"/>
              <a:t> value of a character.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NOTE: Unicode is a superset of the ASCII character encoding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Index can be a value from 0 to one less than the length.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  Syntax: </a:t>
            </a:r>
            <a:r>
              <a:rPr lang="en-US" sz="1600" b="1" dirty="0" err="1"/>
              <a:t>stringName.charCodeAt</a:t>
            </a:r>
            <a:r>
              <a:rPr lang="en-US" sz="1600" b="1" dirty="0"/>
              <a:t>(index)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25440" y="1845734"/>
            <a:ext cx="6357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 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"AZaz09"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     012345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A  returns  65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Z  returns  90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a  returns  97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z  returns  122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0  returns  48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9  returns  57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  returns 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charCodeAt</a:t>
            </a:r>
            <a:r>
              <a:rPr lang="en-US" dirty="0"/>
              <a:t>(index)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About Unicode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Unicode provides a unique number for every character, no matter what the platform is.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https://unicodelookup.com/#latin</a:t>
            </a:r>
            <a:r>
              <a:rPr lang="en-US" dirty="0"/>
              <a:t> (Alphabetic lookup)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https://unicodelookup.com/#digit</a:t>
            </a:r>
            <a:r>
              <a:rPr lang="en-US" dirty="0"/>
              <a:t> (Numeric lookup)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8534" y="3467947"/>
            <a:ext cx="9287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is-IS" dirty="0">
                <a:latin typeface="Calibri" charset="0"/>
              </a:rPr>
              <a:t> example2 = </a:t>
            </a:r>
            <a:r>
              <a:rPr lang="is-IS" dirty="0">
                <a:solidFill>
                  <a:srgbClr val="0433FF"/>
                </a:solidFill>
                <a:latin typeface="Calibri" charset="0"/>
              </a:rPr>
              <a:t>"WEB222"</a:t>
            </a:r>
            <a:r>
              <a:rPr lang="is-IS" dirty="0">
                <a:latin typeface="Calibri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Calibri" charset="0"/>
              </a:rPr>
              <a:t> </a:t>
            </a:r>
            <a:r>
              <a:rPr lang="is-IS" i="1" dirty="0">
                <a:solidFill>
                  <a:srgbClr val="009600"/>
                </a:solidFill>
                <a:latin typeface="Calibri" charset="0"/>
              </a:rPr>
              <a:t>//                           012345</a:t>
            </a:r>
          </a:p>
          <a:p>
            <a:r>
              <a:rPr lang="is-IS" i="1" dirty="0">
                <a:solidFill>
                  <a:srgbClr val="009600"/>
                </a:solidFill>
                <a:latin typeface="Calibri" charset="0"/>
              </a:rPr>
              <a:t>                                </a:t>
            </a:r>
            <a:endParaRPr lang="is-IS" dirty="0">
              <a:solidFill>
                <a:srgbClr val="009600"/>
              </a:solidFill>
              <a:latin typeface="Calibri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Calibri" charset="0"/>
              </a:rPr>
              <a:t> console.log(example2.charCodeAt(</a:t>
            </a:r>
            <a:r>
              <a:rPr lang="is-IS" dirty="0">
                <a:solidFill>
                  <a:srgbClr val="0433FF"/>
                </a:solidFill>
                <a:latin typeface="Calibri" charset="0"/>
              </a:rPr>
              <a:t>2</a:t>
            </a:r>
            <a:r>
              <a:rPr lang="is-IS" dirty="0">
                <a:solidFill>
                  <a:srgbClr val="000000"/>
                </a:solidFill>
                <a:latin typeface="Calibri" charset="0"/>
              </a:rPr>
              <a:t>)); </a:t>
            </a:r>
            <a:r>
              <a:rPr lang="is-IS" i="1" dirty="0">
                <a:solidFill>
                  <a:srgbClr val="009600"/>
                </a:solidFill>
                <a:latin typeface="Calibri" charset="0"/>
              </a:rPr>
              <a:t>// returns 66 - the character code for "B"</a:t>
            </a:r>
            <a:endParaRPr lang="is-IS" dirty="0">
              <a:solidFill>
                <a:srgbClr val="009600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6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String object – </a:t>
            </a:r>
            <a:r>
              <a:rPr lang="en-US" dirty="0" err="1"/>
              <a:t>concat</a:t>
            </a:r>
            <a:r>
              <a:rPr lang="en-US" dirty="0"/>
              <a:t>(str1,str2,...)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concat</a:t>
            </a:r>
            <a:r>
              <a:rPr lang="en-US" dirty="0"/>
              <a:t>(....) method combines the text of two or more strings.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It is recommended that you use the assignment operators (+, +=) instead of the </a:t>
            </a:r>
            <a:r>
              <a:rPr lang="en-US" dirty="0" err="1"/>
              <a:t>concat</a:t>
            </a:r>
            <a:r>
              <a:rPr lang="en-US" dirty="0"/>
              <a:t> method.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Syntax: </a:t>
            </a:r>
            <a:r>
              <a:rPr lang="en-US" b="1" dirty="0" err="1"/>
              <a:t>stringName.concat</a:t>
            </a:r>
            <a:r>
              <a:rPr lang="en-US" b="1" dirty="0"/>
              <a:t>(string2, string3)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5026" y="318355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myString0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"My courses are: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myString1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myString2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"OOP244"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myString0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myString0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concat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myString1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&amp;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myString2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myString0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My courses are: WEB222 &amp; OOP244</a:t>
            </a:r>
          </a:p>
        </p:txBody>
      </p:sp>
    </p:spTree>
    <p:extLst>
      <p:ext uri="{BB962C8B-B14F-4D97-AF65-F5344CB8AC3E}">
        <p14:creationId xmlns:p14="http://schemas.microsoft.com/office/powerpoint/2010/main" val="208479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indexOf</a:t>
            </a:r>
            <a:r>
              <a:rPr lang="en-US" dirty="0"/>
              <a:t>(</a:t>
            </a:r>
            <a:r>
              <a:rPr lang="en-US" dirty="0" err="1"/>
              <a:t>subStr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50080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Returns the position at which the character or string begins. </a:t>
            </a:r>
            <a:r>
              <a:rPr lang="en-US" sz="1800" dirty="0" err="1"/>
              <a:t>indexOf</a:t>
            </a:r>
            <a:r>
              <a:rPr lang="en-US" sz="1800" dirty="0"/>
              <a:t> returns only the first occurrence of your character or string.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If </a:t>
            </a:r>
            <a:r>
              <a:rPr lang="en-US" sz="1800" dirty="0" err="1"/>
              <a:t>indexOf</a:t>
            </a:r>
            <a:r>
              <a:rPr lang="en-US" sz="1800" dirty="0"/>
              <a:t> returns zero, the character or the string you are looking for begins at the 1st character.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If </a:t>
            </a:r>
            <a:r>
              <a:rPr lang="en-US" sz="1800" dirty="0" err="1"/>
              <a:t>indexOf</a:t>
            </a:r>
            <a:r>
              <a:rPr lang="en-US" sz="1800" dirty="0"/>
              <a:t> returns -1, the character or string you searched for is not contained within the string.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845734"/>
            <a:ext cx="48593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 012345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"EB"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1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'2'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3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'b2'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-1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-1 </a:t>
            </a:r>
          </a:p>
        </p:txBody>
      </p:sp>
    </p:spTree>
    <p:extLst>
      <p:ext uri="{BB962C8B-B14F-4D97-AF65-F5344CB8AC3E}">
        <p14:creationId xmlns:p14="http://schemas.microsoft.com/office/powerpoint/2010/main" val="6237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JS String object – </a:t>
            </a:r>
            <a:r>
              <a:rPr lang="en-US" sz="4400" dirty="0" err="1"/>
              <a:t>indexOf</a:t>
            </a:r>
            <a:r>
              <a:rPr lang="en-US" sz="4400" dirty="0"/>
              <a:t>(</a:t>
            </a:r>
            <a:r>
              <a:rPr lang="en-US" sz="4400" dirty="0" err="1"/>
              <a:t>subStr</a:t>
            </a:r>
            <a:r>
              <a:rPr lang="en-US" sz="4400" dirty="0"/>
              <a:t>,[optional])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optional 2</a:t>
            </a:r>
            <a:r>
              <a:rPr lang="en-US" baseline="30000" dirty="0"/>
              <a:t>nd</a:t>
            </a:r>
            <a:r>
              <a:rPr lang="en-US" dirty="0"/>
              <a:t> parameter specifies “from” – </a:t>
            </a:r>
            <a:r>
              <a:rPr lang="en-US" dirty="0" err="1"/>
              <a:t>ie</a:t>
            </a:r>
            <a:r>
              <a:rPr lang="en-US" dirty="0"/>
              <a:t>: where to start looking for the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2046" y="2380180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 012345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-1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4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2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-1 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25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lastIndexOf</a:t>
            </a:r>
            <a:r>
              <a:rPr lang="en-US" dirty="0"/>
              <a:t>(</a:t>
            </a:r>
            <a:r>
              <a:rPr lang="en-US" dirty="0" err="1"/>
              <a:t>subStr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23954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Returns the position at which the </a:t>
            </a:r>
            <a:r>
              <a:rPr lang="en-US" sz="1800" b="1" dirty="0"/>
              <a:t>last occurrence </a:t>
            </a:r>
            <a:r>
              <a:rPr lang="en-US" sz="1800" dirty="0"/>
              <a:t>of your character or string – searching backwards.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If </a:t>
            </a:r>
            <a:r>
              <a:rPr lang="en-US" sz="1800" dirty="0" err="1"/>
              <a:t>lastIndexOf</a:t>
            </a:r>
            <a:r>
              <a:rPr lang="en-US" sz="1800" dirty="0"/>
              <a:t> returns </a:t>
            </a:r>
            <a:r>
              <a:rPr lang="en-US" sz="1800" b="1" dirty="0"/>
              <a:t>-1</a:t>
            </a:r>
            <a:r>
              <a:rPr lang="en-US" sz="1800" dirty="0"/>
              <a:t>, the character or string you searched for is </a:t>
            </a:r>
            <a:r>
              <a:rPr lang="en-US" sz="1800" b="1" dirty="0"/>
              <a:t>not contained </a:t>
            </a:r>
            <a:r>
              <a:rPr lang="en-US" sz="1800" dirty="0"/>
              <a:t>within the string.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9840" y="1845734"/>
            <a:ext cx="51293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 012345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'2'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 5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'22'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 4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 -1</a:t>
            </a:r>
          </a:p>
        </p:txBody>
      </p:sp>
    </p:spTree>
    <p:extLst>
      <p:ext uri="{BB962C8B-B14F-4D97-AF65-F5344CB8AC3E}">
        <p14:creationId xmlns:p14="http://schemas.microsoft.com/office/powerpoint/2010/main" val="86114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 String object – </a:t>
            </a:r>
            <a:r>
              <a:rPr lang="en-US" sz="4000" dirty="0" err="1"/>
              <a:t>lastIndexOf</a:t>
            </a:r>
            <a:r>
              <a:rPr lang="en-US" sz="4000" dirty="0"/>
              <a:t>(</a:t>
            </a:r>
            <a:r>
              <a:rPr lang="en-US" sz="4000" dirty="0" err="1"/>
              <a:t>subStr</a:t>
            </a:r>
            <a:r>
              <a:rPr lang="en-US" sz="4000" dirty="0"/>
              <a:t>,[optional])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optional 2</a:t>
            </a:r>
            <a:r>
              <a:rPr lang="en-US" baseline="30000" dirty="0"/>
              <a:t>nd</a:t>
            </a:r>
            <a:r>
              <a:rPr lang="en-US" dirty="0"/>
              <a:t> parameter specifies “from” – </a:t>
            </a:r>
            <a:r>
              <a:rPr lang="en-US" dirty="0" err="1"/>
              <a:t>ie</a:t>
            </a:r>
            <a:r>
              <a:rPr lang="en-US" dirty="0"/>
              <a:t>: where to start looking for the string (going backwards)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7875" y="2657178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 012345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 2 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'2'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5 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nb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</a:rPr>
              <a:t> myString</a:t>
            </a:r>
            <a:r>
              <a:rPr lang="nb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nb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b-NO" sz="1600" dirty="0">
                <a:solidFill>
                  <a:srgbClr val="808080"/>
                </a:solidFill>
                <a:highlight>
                  <a:srgbClr val="FFFFFF"/>
                </a:highlight>
              </a:rPr>
              <a:t>'2'</a:t>
            </a:r>
            <a:r>
              <a:rPr lang="nb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b-NO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nb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 sz="1600" dirty="0">
                <a:solidFill>
                  <a:srgbClr val="008000"/>
                </a:solidFill>
                <a:highlight>
                  <a:srgbClr val="FFFFFF"/>
                </a:highlight>
              </a:rPr>
              <a:t>//  3 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 -1</a:t>
            </a:r>
          </a:p>
        </p:txBody>
      </p:sp>
    </p:spTree>
    <p:extLst>
      <p:ext uri="{BB962C8B-B14F-4D97-AF65-F5344CB8AC3E}">
        <p14:creationId xmlns:p14="http://schemas.microsoft.com/office/powerpoint/2010/main" val="311636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split(x)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split(' ') uses the specified character(s) to break the argument string into an array.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Syntax: </a:t>
            </a:r>
            <a:r>
              <a:rPr lang="en-US" b="1" dirty="0" err="1"/>
              <a:t>stringName.split</a:t>
            </a:r>
            <a:r>
              <a:rPr lang="en-US" b="1" dirty="0"/>
              <a:t>(x)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NOTE</a:t>
            </a:r>
            <a:r>
              <a:rPr lang="en-US" dirty="0"/>
              <a:t>: You do not have to split on a single character: splitting on "EB" above, will give you</a:t>
            </a:r>
            <a:br>
              <a:rPr lang="en-US" dirty="0"/>
            </a:br>
            <a:r>
              <a:rPr lang="en-US" dirty="0"/>
              <a:t>["W", " 222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r>
              <a:rPr lang="en-US" dirty="0"/>
              <a:t>]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165" y="279651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 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 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myArray1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split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 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myArray1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element 0 returns "WEB"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myArray1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element 1 returns "222"			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79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Continue working on Assignment 1 (Check </a:t>
            </a:r>
            <a:r>
              <a:rPr lang="en-US" dirty="0" err="1"/>
              <a:t>my.Seneca</a:t>
            </a:r>
            <a:r>
              <a:rPr lang="en-US" dirty="0"/>
              <a:t> for </a:t>
            </a:r>
            <a:r>
              <a:rPr lang="en-US"/>
              <a:t>due date)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0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substr</a:t>
            </a:r>
            <a:r>
              <a:rPr lang="en-US" dirty="0"/>
              <a:t>(x,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substr</a:t>
            </a:r>
            <a:r>
              <a:rPr lang="en-US" dirty="0"/>
              <a:t>(x, y) returns a substring where: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 – start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len</a:t>
            </a:r>
            <a:r>
              <a:rPr lang="en-US" dirty="0"/>
              <a:t> – length: how many characters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Syntax: </a:t>
            </a:r>
            <a:r>
              <a:rPr lang="en-US" b="1" dirty="0" err="1"/>
              <a:t>stringName.substr</a:t>
            </a:r>
            <a:r>
              <a:rPr lang="en-US" b="1" dirty="0"/>
              <a:t>(x, </a:t>
            </a:r>
            <a:r>
              <a:rPr lang="en-US" b="1" dirty="0" err="1"/>
              <a:t>len</a:t>
            </a:r>
            <a:r>
              <a:rPr lang="en-U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6252" y="3406115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 012345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"EB22"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"22"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"B"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"22"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1469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substring(x,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substring(</a:t>
            </a:r>
            <a:r>
              <a:rPr lang="en-US" dirty="0" err="1"/>
              <a:t>x,y</a:t>
            </a:r>
            <a:r>
              <a:rPr lang="en-US" dirty="0"/>
              <a:t>) returns a sub string where: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x starting from (index) - inclusive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y to (index) - not inclusive - if y &lt; than x, then switch the 2 parameters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3668" y="3163951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 012345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"EB2"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""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"B2"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"WEB2"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"WEB222"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"22"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449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toLowerCase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Converts a string to lower case (does not alter the original string- returns a copy)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Syntax: </a:t>
            </a:r>
            <a:r>
              <a:rPr lang="en-US" b="1" dirty="0" err="1"/>
              <a:t>stringName.toLowerCase</a:t>
            </a:r>
            <a:r>
              <a:rPr lang="en-US" b="1" dirty="0"/>
              <a:t>()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2709" y="2813094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6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toLowerCase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web222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WEB222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689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Converts a string to uppercase (does not alter the original string- returns a copy)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Syntax: </a:t>
            </a:r>
            <a:r>
              <a:rPr lang="en-US" b="1" dirty="0" err="1"/>
              <a:t>stringName.toUpperCase</a:t>
            </a:r>
            <a:r>
              <a:rPr lang="en-US" b="1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3040" y="2848767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"Seneca"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toUpperCase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//SENECA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//Seneca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toUpperCase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//SENECA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1067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trim()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trim() method removes whitespace (blank characters) from the left and right of the string.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trimLeft</a:t>
            </a:r>
            <a:r>
              <a:rPr lang="en-US" dirty="0"/>
              <a:t>() &amp; </a:t>
            </a:r>
            <a:r>
              <a:rPr lang="en-US" dirty="0" err="1"/>
              <a:t>trimRight</a:t>
            </a:r>
            <a:r>
              <a:rPr lang="en-US" dirty="0"/>
              <a:t>() methods work with some browsers but not others - Don't use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Syntax:  </a:t>
            </a:r>
            <a:r>
              <a:rPr lang="en-US" b="1" dirty="0" err="1"/>
              <a:t>stringName.trim</a:t>
            </a:r>
            <a:r>
              <a:rPr lang="en-US" b="1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2709" y="3072584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   WEB 222  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14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WEB 222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3152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prototype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40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400" dirty="0"/>
              <a:t>Allows you to add properties and methods to an object </a:t>
            </a:r>
          </a:p>
          <a:p>
            <a:pPr marL="525780" lvl="2" indent="-342900">
              <a:spcBef>
                <a:spcPts val="40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/>
              <a:t>note all built-in objects have a "prototype" method) – this is further explained later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8503" y="2841733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prototype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reverse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rev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--)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rev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the string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reverse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222BEW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368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JavaScript Objects (Built-In Objects: Array, Regex)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0017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JavaScript Arrays are objects that are used to store multiple values in a single variable.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JavaScript, variables in an array may have </a:t>
            </a:r>
            <a:r>
              <a:rPr lang="en-US" b="1" dirty="0"/>
              <a:t>different data types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JavaScript arrays are high-level, list-like data structure and are different from the arrays in C or Java.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Index starts from 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73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Using an array literal (</a:t>
            </a:r>
            <a:r>
              <a:rPr lang="en-US" b="1" dirty="0"/>
              <a:t>recommended</a:t>
            </a:r>
            <a:r>
              <a:rPr lang="en-US" dirty="0"/>
              <a:t>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 1:</a:t>
            </a:r>
            <a:br>
              <a:rPr lang="en-US" dirty="0"/>
            </a:b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 2: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Using the new keyword (</a:t>
            </a:r>
            <a:r>
              <a:rPr lang="en-US" b="1" dirty="0"/>
              <a:t>nearly identical - for simplicity, do not use this method</a:t>
            </a:r>
            <a:r>
              <a:rPr lang="en-US" dirty="0"/>
              <a:t>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 1:</a:t>
            </a:r>
            <a:br>
              <a:rPr lang="en-US" dirty="0"/>
            </a:b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 2: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4960" y="257461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arrayName1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35.05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4960" y="3259945"/>
            <a:ext cx="1959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arrayName2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4960" y="4463534"/>
            <a:ext cx="5135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arrayName1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35.05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4960" y="51941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arrayName2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Array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arrayName2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4185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object - properties and methods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3890"/>
              </p:ext>
            </p:extLst>
          </p:nvPr>
        </p:nvGraphicFramePr>
        <p:xfrm>
          <a:off x="1175657" y="1881054"/>
          <a:ext cx="9980023" cy="402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3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17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>
                          <a:effectLst/>
                        </a:rPr>
                        <a:t>property</a:t>
                      </a:r>
                      <a:endParaRPr lang="en-CA" sz="16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effectLst/>
                        </a:rPr>
                        <a:t>arrayName.length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property</a:t>
                      </a:r>
                      <a:endParaRPr kumimoji="0" lang="en-CA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effectLst/>
                        </a:rPr>
                        <a:t>Allows you to add properties and methods to an Array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 err="1">
                          <a:effectLst/>
                        </a:rPr>
                        <a:t>concat</a:t>
                      </a:r>
                      <a:r>
                        <a:rPr lang="en-CA" sz="1600" dirty="0">
                          <a:effectLst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>
                          <a:effectLst/>
                        </a:rPr>
                        <a:t>arrayName</a:t>
                      </a:r>
                      <a:r>
                        <a:rPr lang="en-CA" sz="1600" dirty="0">
                          <a:effectLst/>
                        </a:rPr>
                        <a:t>. </a:t>
                      </a:r>
                      <a:r>
                        <a:rPr lang="en-CA" sz="1600" dirty="0" err="1">
                          <a:effectLst/>
                        </a:rPr>
                        <a:t>concat</a:t>
                      </a:r>
                      <a:r>
                        <a:rPr lang="en-CA" sz="1600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join()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arrayName.join() or </a:t>
                      </a:r>
                      <a:r>
                        <a:rPr lang="en-CA" sz="1600" dirty="0" err="1">
                          <a:effectLst/>
                        </a:rPr>
                        <a:t>arrayName.join</a:t>
                      </a:r>
                      <a:r>
                        <a:rPr lang="en-CA" sz="1600" dirty="0">
                          <a:effectLst/>
                        </a:rPr>
                        <a:t>("+")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effectLst/>
                        </a:rPr>
                        <a:t>arrayName.pop</a:t>
                      </a:r>
                      <a:r>
                        <a:rPr lang="en-CA" sz="1600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effectLst/>
                        </a:rPr>
                        <a:t>arrayName.push</a:t>
                      </a:r>
                      <a:r>
                        <a:rPr lang="en-CA" sz="1600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reverse()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effectLst/>
                        </a:rPr>
                        <a:t>arrayName.reverse</a:t>
                      </a:r>
                      <a:r>
                        <a:rPr lang="en-CA" sz="1600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slice()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effectLst/>
                        </a:rPr>
                        <a:t>arrayName.slice</a:t>
                      </a:r>
                      <a:r>
                        <a:rPr lang="en-CA" sz="1600" dirty="0">
                          <a:effectLst/>
                        </a:rPr>
                        <a:t>(</a:t>
                      </a:r>
                      <a:r>
                        <a:rPr lang="en-CA" sz="1600" dirty="0" err="1">
                          <a:effectLst/>
                        </a:rPr>
                        <a:t>x,y</a:t>
                      </a:r>
                      <a:r>
                        <a:rPr lang="en-CA" sz="16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sort()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effectLst/>
                        </a:rPr>
                        <a:t>arrayName.sort</a:t>
                      </a:r>
                      <a:r>
                        <a:rPr lang="en-CA" sz="1600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splice()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splice(</a:t>
                      </a:r>
                      <a:r>
                        <a:rPr lang="en-CA" sz="1600" dirty="0" err="1">
                          <a:effectLst/>
                        </a:rPr>
                        <a:t>x,y</a:t>
                      </a:r>
                      <a:r>
                        <a:rPr lang="en-CA" sz="1600" dirty="0">
                          <a:effectLst/>
                        </a:rPr>
                        <a:t>,[....,....])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effectLst/>
                        </a:rPr>
                        <a:t>for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for and for each element in 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6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b="1" dirty="0"/>
              <a:t>  Part One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JavaScript Objects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Built-In Objects: String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b="1" dirty="0"/>
              <a:t>  Part Two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JavaScript Objects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Built-In Objects: Array, Regex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1232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object -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length property returns the number of elements / occurrences in the array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2709" y="2415013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myAarray1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myAarray2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35.05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myAarray3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[];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myAarray3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myAarray1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myAarray2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6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myAarray3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168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object – push() &amp; </a:t>
            </a:r>
            <a:r>
              <a:rPr lang="en-US" dirty="0" err="1"/>
              <a:t>unshift</a:t>
            </a:r>
            <a:r>
              <a:rPr lang="en-US" dirty="0"/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push()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adds an new entry to the end of the array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Syntax:  </a:t>
            </a:r>
            <a:r>
              <a:rPr lang="en-US" b="1" dirty="0" err="1"/>
              <a:t>arrayName.push</a:t>
            </a:r>
            <a:r>
              <a:rPr lang="en-US" b="1" dirty="0"/>
              <a:t>(</a:t>
            </a:r>
            <a:r>
              <a:rPr lang="en-US" b="1" dirty="0" err="1"/>
              <a:t>newEntry</a:t>
            </a:r>
            <a:r>
              <a:rPr lang="en-US" b="1" dirty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unshift</a:t>
            </a:r>
            <a:r>
              <a:rPr lang="en-US" b="1" dirty="0"/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adds an new entry to the beginning of the array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Syntax:  </a:t>
            </a:r>
            <a:r>
              <a:rPr lang="en-US" b="1" dirty="0" err="1"/>
              <a:t>arrayName.push</a:t>
            </a:r>
            <a:r>
              <a:rPr lang="en-US" b="1" dirty="0"/>
              <a:t>(</a:t>
            </a:r>
            <a:r>
              <a:rPr lang="en-US" b="1" dirty="0" err="1"/>
              <a:t>newEntry</a:t>
            </a:r>
            <a:r>
              <a:rPr lang="en-US" b="1" dirty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2046" y="4701179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push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"Pink"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unshift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"White"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White,Red,Green,Blue,Pink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3406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object – pop() &amp; shift()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0709" cy="402336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pop()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pop() method removes an entry from the end of the array and return the removed element.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Syntax:  </a:t>
            </a:r>
            <a:r>
              <a:rPr lang="en-US" b="1" dirty="0" err="1"/>
              <a:t>arrayName.pop</a:t>
            </a:r>
            <a:r>
              <a:rPr lang="en-US" b="1" dirty="0"/>
              <a:t>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shift()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shift() method removes an entry from the beginning of the array and return the removed element.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Syntax:  </a:t>
            </a:r>
            <a:r>
              <a:rPr lang="en-US" b="1" dirty="0" err="1"/>
              <a:t>arrayName.pop</a:t>
            </a:r>
            <a:r>
              <a:rPr lang="en-US" b="1" dirty="0"/>
              <a:t>()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5005" y="2010755"/>
            <a:ext cx="505968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"White"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"Black"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last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pop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first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shift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Green,Blue,White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Black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first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Red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8156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object – </a:t>
            </a:r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concat</a:t>
            </a:r>
            <a:r>
              <a:rPr lang="en-US" dirty="0"/>
              <a:t>() method Concatenates two or more arrays and returns a new array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Syntax:  </a:t>
            </a:r>
            <a:r>
              <a:rPr lang="en-US" b="1" dirty="0" err="1"/>
              <a:t>arrayName.concat</a:t>
            </a:r>
            <a:r>
              <a:rPr lang="en-US" b="1" dirty="0"/>
              <a:t>(</a:t>
            </a:r>
            <a:r>
              <a:rPr lang="en-US" b="1" dirty="0" err="1"/>
              <a:t>anotherArray</a:t>
            </a:r>
            <a:r>
              <a:rPr lang="en-US" b="1" dirty="0"/>
              <a:t>, …)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Note: </a:t>
            </a:r>
            <a:r>
              <a:rPr lang="en-US" dirty="0"/>
              <a:t>the </a:t>
            </a:r>
            <a:r>
              <a:rPr lang="en-US" b="1" dirty="0"/>
              <a:t>+</a:t>
            </a:r>
            <a:r>
              <a:rPr lang="en-US" dirty="0"/>
              <a:t> operator is not defined for Arrays and will not work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166" y="2751296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concat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array2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newArray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Red,Green,Blue,1,2,3,Yellow </a:t>
            </a:r>
          </a:p>
        </p:txBody>
      </p:sp>
    </p:spTree>
    <p:extLst>
      <p:ext uri="{BB962C8B-B14F-4D97-AF65-F5344CB8AC3E}">
        <p14:creationId xmlns:p14="http://schemas.microsoft.com/office/powerpoint/2010/main" val="2155713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object – 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join() method is used to join all the elements of an array into a single string separated by a specified string separator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non separator is specified, the default is a comma.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Essentially the opposite of the </a:t>
            </a:r>
            <a:r>
              <a:rPr lang="en-US" b="1" dirty="0"/>
              <a:t>split() </a:t>
            </a:r>
            <a:r>
              <a:rPr lang="en-US" dirty="0"/>
              <a:t>method of a String.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Syntax:  </a:t>
            </a:r>
            <a:r>
              <a:rPr lang="en-US" b="1" dirty="0" err="1"/>
              <a:t>arrayName.join</a:t>
            </a:r>
            <a:r>
              <a:rPr lang="en-US" b="1" dirty="0"/>
              <a:t>(</a:t>
            </a:r>
            <a:r>
              <a:rPr lang="en-US" b="1" dirty="0" err="1"/>
              <a:t>str</a:t>
            </a:r>
            <a:r>
              <a:rPr lang="en-US" b="1" dirty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3703" y="3857414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Red,Green,Blue,Yellow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(Array)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Red,Green,Blue,Yellow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'+'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Red+Green+Blue+Yellow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 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Red Green Blue Yellow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"&amp;"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Red&amp;Green&amp;Blue&amp;Yellow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2405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object – reverse()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elements in the array are reversed. First becomes last, second becomes second last, etc..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Syntax: </a:t>
            </a:r>
            <a:r>
              <a:rPr lang="en-US" b="1" dirty="0" err="1"/>
              <a:t>arrayName.reverse</a:t>
            </a:r>
            <a:r>
              <a:rPr lang="en-US" b="1" dirty="0"/>
              <a:t>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1" y="2751296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Red,Green,Blue,Yellow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         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reverse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Yellow,Blue,Green,Red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2565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object – sort()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elements in the array are sorted based on their ASCII code.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Syntax:  </a:t>
            </a:r>
            <a:r>
              <a:rPr lang="en-US" b="1" dirty="0" err="1"/>
              <a:t>arrayName.sort</a:t>
            </a:r>
            <a:r>
              <a:rPr lang="en-US" b="1" dirty="0"/>
              <a:t>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6252" y="2742587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"15"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99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101,15,2,Blue,Green,Red,Yellow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101,15,2,200,38,66,99</a:t>
            </a:r>
          </a:p>
        </p:txBody>
      </p:sp>
    </p:spTree>
    <p:extLst>
      <p:ext uri="{BB962C8B-B14F-4D97-AF65-F5344CB8AC3E}">
        <p14:creationId xmlns:p14="http://schemas.microsoft.com/office/powerpoint/2010/main" val="336438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object – slice()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slice() method extracts part of an array and returns a new array.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Syntax: </a:t>
            </a:r>
            <a:r>
              <a:rPr lang="en-US" b="1" dirty="0" err="1"/>
              <a:t>arrayName.slice</a:t>
            </a:r>
            <a:r>
              <a:rPr lang="en-US" b="1" dirty="0"/>
              <a:t>(index1, index2)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index1: </a:t>
            </a:r>
            <a:r>
              <a:rPr lang="en-US" b="1" dirty="0"/>
              <a:t>start</a:t>
            </a:r>
            <a:r>
              <a:rPr lang="en-US" dirty="0"/>
              <a:t>, index2: </a:t>
            </a:r>
            <a:r>
              <a:rPr lang="en-US" b="1" dirty="0"/>
              <a:t>end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423" y="3180305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"White"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subclrs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slice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Red,Green,Blue,Yellow,White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subclrs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Green,Blue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5126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JavaScript Array: for loops &amp; </a:t>
            </a:r>
            <a:r>
              <a:rPr lang="en-US" sz="4400" dirty="0" err="1"/>
              <a:t>forEach</a:t>
            </a:r>
            <a:r>
              <a:rPr lang="en-US" sz="4400" dirty="0"/>
              <a:t> method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180266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colors = [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"Pink"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"Orange"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];</a:t>
            </a:r>
            <a:endParaRPr lang="en-US" sz="1400" dirty="0">
              <a:solidFill>
                <a:srgbClr val="0433FF"/>
              </a:solidFill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  <a:p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400" dirty="0">
                <a:latin typeface="Calibri" charset="0"/>
              </a:rPr>
              <a:t> showArray1(</a:t>
            </a:r>
            <a:r>
              <a:rPr lang="en-US" sz="1400" dirty="0" err="1">
                <a:latin typeface="Calibri" charset="0"/>
              </a:rPr>
              <a:t>myColors</a:t>
            </a:r>
            <a:r>
              <a:rPr lang="en-US" sz="1400" dirty="0">
                <a:latin typeface="Calibri" charset="0"/>
              </a:rPr>
              <a:t>) { </a:t>
            </a:r>
            <a:r>
              <a:rPr lang="en-US" sz="1400" i="1" dirty="0">
                <a:solidFill>
                  <a:srgbClr val="009600"/>
                </a:solidFill>
                <a:latin typeface="Calibri" charset="0"/>
              </a:rPr>
              <a:t>// regular for loop</a:t>
            </a:r>
            <a:endParaRPr lang="en-US" sz="1400" dirty="0">
              <a:latin typeface="Calibri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   </a:t>
            </a:r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message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"function showArray1()\n\n"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; </a:t>
            </a:r>
            <a:endParaRPr lang="en-U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for</a:t>
            </a:r>
            <a:r>
              <a:rPr lang="en-US" sz="1400" dirty="0">
                <a:latin typeface="Calibri" charset="0"/>
              </a:rPr>
              <a:t> (</a:t>
            </a:r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x=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0</a:t>
            </a:r>
            <a:r>
              <a:rPr lang="en-US" sz="1400" dirty="0">
                <a:latin typeface="Calibri" charset="0"/>
              </a:rPr>
              <a:t>; x &lt; </a:t>
            </a:r>
            <a:r>
              <a:rPr lang="en-US" sz="1400" dirty="0" err="1">
                <a:latin typeface="Calibri" charset="0"/>
              </a:rPr>
              <a:t>myColors.length</a:t>
            </a:r>
            <a:r>
              <a:rPr lang="en-US" sz="1400" dirty="0">
                <a:latin typeface="Calibri" charset="0"/>
              </a:rPr>
              <a:t>; x++) { </a:t>
            </a:r>
            <a:r>
              <a:rPr lang="en-US" sz="1400" i="1" dirty="0">
                <a:solidFill>
                  <a:srgbClr val="009600"/>
                </a:solidFill>
                <a:latin typeface="Calibri" charset="0"/>
              </a:rPr>
              <a:t>// recommended</a:t>
            </a:r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  message+= </a:t>
            </a:r>
            <a:r>
              <a:rPr lang="en-US" sz="1400" dirty="0" err="1">
                <a:latin typeface="Calibri" charset="0"/>
              </a:rPr>
              <a:t>myColors</a:t>
            </a:r>
            <a:r>
              <a:rPr lang="en-US" sz="1400" dirty="0">
                <a:latin typeface="Calibri" charset="0"/>
              </a:rPr>
              <a:t>[x] +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"\n"</a:t>
            </a:r>
            <a:r>
              <a:rPr lang="en-US" sz="1400" dirty="0">
                <a:latin typeface="Calibri" charset="0"/>
              </a:rPr>
              <a:t>; </a:t>
            </a:r>
          </a:p>
          <a:p>
            <a:r>
              <a:rPr lang="en-US" sz="1400" dirty="0">
                <a:latin typeface="Calibri" charset="0"/>
              </a:rPr>
              <a:t>   } </a:t>
            </a:r>
          </a:p>
          <a:p>
            <a:r>
              <a:rPr lang="en-US" sz="1400" dirty="0">
                <a:latin typeface="Calibri" charset="0"/>
              </a:rPr>
              <a:t>   </a:t>
            </a:r>
            <a:r>
              <a:rPr lang="en-US" sz="1400" dirty="0" err="1">
                <a:latin typeface="Calibri" charset="0"/>
              </a:rPr>
              <a:t>console.log</a:t>
            </a:r>
            <a:r>
              <a:rPr lang="en-US" sz="1400" dirty="0">
                <a:latin typeface="Calibri" charset="0"/>
              </a:rPr>
              <a:t>(message); 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} </a:t>
            </a:r>
            <a:r>
              <a:rPr lang="en-US" sz="1400" i="1" dirty="0">
                <a:solidFill>
                  <a:srgbClr val="009600"/>
                </a:solidFill>
                <a:latin typeface="Calibri" charset="0"/>
              </a:rPr>
              <a:t>// end of function </a:t>
            </a:r>
            <a:endParaRPr lang="en-US" sz="1400" dirty="0">
              <a:solidFill>
                <a:srgbClr val="009600"/>
              </a:solidFill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  <a:p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showArray2(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myColors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) { </a:t>
            </a:r>
            <a:r>
              <a:rPr lang="en-US" sz="1400" i="1" dirty="0">
                <a:solidFill>
                  <a:srgbClr val="009600"/>
                </a:solidFill>
                <a:latin typeface="Calibri" charset="0"/>
              </a:rPr>
              <a:t>// </a:t>
            </a:r>
            <a:r>
              <a:rPr lang="en-US" sz="1400" i="1" dirty="0" err="1">
                <a:solidFill>
                  <a:srgbClr val="009600"/>
                </a:solidFill>
                <a:latin typeface="Calibri" charset="0"/>
              </a:rPr>
              <a:t>forEach</a:t>
            </a:r>
            <a:r>
              <a:rPr lang="en-US" sz="1400" i="1" dirty="0">
                <a:solidFill>
                  <a:srgbClr val="009600"/>
                </a:solidFill>
                <a:latin typeface="Calibri" charset="0"/>
              </a:rPr>
              <a:t> method (advanced)</a:t>
            </a:r>
            <a:endParaRPr lang="en-US" sz="1400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   </a:t>
            </a:r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message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"function showArray2()\n\n"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; </a:t>
            </a:r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  </a:t>
            </a:r>
            <a:r>
              <a:rPr lang="en-US" sz="1400" dirty="0" err="1">
                <a:latin typeface="Calibri" charset="0"/>
              </a:rPr>
              <a:t>myColors.forEach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400" dirty="0">
                <a:latin typeface="Calibri" charset="0"/>
              </a:rPr>
              <a:t>(element) {</a:t>
            </a:r>
          </a:p>
          <a:p>
            <a:r>
              <a:rPr lang="en-US" sz="1400" dirty="0">
                <a:latin typeface="Calibri" charset="0"/>
              </a:rPr>
              <a:t>     message+= element +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"\n"</a:t>
            </a:r>
            <a:r>
              <a:rPr lang="en-US" sz="1400" dirty="0">
                <a:latin typeface="Calibri" charset="0"/>
              </a:rPr>
              <a:t>; </a:t>
            </a:r>
          </a:p>
          <a:p>
            <a:r>
              <a:rPr lang="en-US" sz="1400" dirty="0">
                <a:latin typeface="Calibri" charset="0"/>
              </a:rPr>
              <a:t>   });</a:t>
            </a:r>
          </a:p>
          <a:p>
            <a:r>
              <a:rPr lang="en-US" sz="1400" dirty="0">
                <a:latin typeface="Calibri" charset="0"/>
              </a:rPr>
              <a:t>   </a:t>
            </a:r>
            <a:r>
              <a:rPr lang="en-US" sz="1400" dirty="0" err="1">
                <a:latin typeface="Calibri" charset="0"/>
              </a:rPr>
              <a:t>console.log</a:t>
            </a:r>
            <a:r>
              <a:rPr lang="en-US" sz="1400" dirty="0">
                <a:latin typeface="Calibri" charset="0"/>
              </a:rPr>
              <a:t>(message); 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} </a:t>
            </a:r>
            <a:r>
              <a:rPr lang="en-US" sz="1400" i="1" dirty="0">
                <a:solidFill>
                  <a:srgbClr val="009600"/>
                </a:solidFill>
                <a:latin typeface="Calibri" charset="0"/>
              </a:rPr>
              <a:t>// end of function </a:t>
            </a:r>
            <a:endParaRPr lang="en-US" sz="1400" dirty="0">
              <a:solidFill>
                <a:srgbClr val="009600"/>
              </a:solidFill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showArray1(colors);</a:t>
            </a:r>
          </a:p>
          <a:p>
            <a:r>
              <a:rPr lang="en-US" sz="1400" dirty="0">
                <a:latin typeface="Calibri" charset="0"/>
              </a:rPr>
              <a:t>showArray2(colors);</a:t>
            </a:r>
            <a:endParaRPr lang="en-US" sz="1400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4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Regular expressions </a:t>
            </a:r>
            <a:r>
              <a:rPr lang="en-US" dirty="0"/>
              <a:t>are patterns used to match character combinations and perform search-and-replace functions in strings.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regular expressions are also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RegExp</a:t>
            </a:r>
            <a:endParaRPr lang="en-US" b="1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is short for regular expression.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is the JavaScript built-in object.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sz="1600" dirty="0"/>
              <a:t>JavaScript Built-In Objects (String)</a:t>
            </a:r>
          </a:p>
        </p:txBody>
      </p:sp>
    </p:spTree>
    <p:extLst>
      <p:ext uri="{BB962C8B-B14F-4D97-AF65-F5344CB8AC3E}">
        <p14:creationId xmlns:p14="http://schemas.microsoft.com/office/powerpoint/2010/main" val="1702489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Syntax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Pattern</a:t>
            </a:r>
            <a:r>
              <a:rPr lang="en-US" dirty="0"/>
              <a:t>: the text of the regular expression.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Modifiers</a:t>
            </a:r>
            <a:r>
              <a:rPr lang="en-US" dirty="0"/>
              <a:t>: if specified, modifiers can have any combination of the following 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</a:t>
            </a:r>
            <a:r>
              <a:rPr lang="en-US" dirty="0"/>
              <a:t> - global match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i</a:t>
            </a:r>
            <a:r>
              <a:rPr lang="en-US" dirty="0"/>
              <a:t> - ignore case-sensitivity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 - multiline;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8868" y="221052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patt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/pattern/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modifiers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patt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RegExp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pattern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modifiers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9037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 – match(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 String method that executes a search for a match in a string.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It returns an array of the found text value. or null on a mismatch.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Example 1: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3371" y="3170983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"Welcome to Toronto"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patt1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/to/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i: ignore case-sensitivity (returns first match)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same as: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patt1 = new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RegExp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("to",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");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result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match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to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to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Welcome to Toronto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021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 – match(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 2: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 3: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1417" y="228019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"Welcome to Toronto"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patt1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/to/g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g: do a global search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result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match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to,to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541417" y="4074645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"Welcome to Toronto"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result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match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/to/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ig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: global and case-insensitive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to, To, to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2319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String Method – replace(</a:t>
            </a:r>
            <a:r>
              <a:rPr lang="en-US" sz="4000" dirty="0" err="1"/>
              <a:t>RegExp</a:t>
            </a:r>
            <a:r>
              <a:rPr lang="en-US" sz="4000" dirty="0"/>
              <a:t>, replacement)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 String method that executes a search for a match in a string, and replaces the matched substring with a replacement substring.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Syntax: replace(</a:t>
            </a:r>
            <a:r>
              <a:rPr lang="en-US" b="1" dirty="0" err="1"/>
              <a:t>RegExp</a:t>
            </a:r>
            <a:r>
              <a:rPr lang="en-US" b="1" dirty="0"/>
              <a:t>, replacement)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5291" y="342972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myCourse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myCourse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myCourse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replace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/222/g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"322"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myCourse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WEB322 </a:t>
            </a:r>
          </a:p>
        </p:txBody>
      </p:sp>
    </p:spTree>
    <p:extLst>
      <p:ext uri="{BB962C8B-B14F-4D97-AF65-F5344CB8AC3E}">
        <p14:creationId xmlns:p14="http://schemas.microsoft.com/office/powerpoint/2010/main" val="3814764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 – search(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 String method that tests for a match in a string. It returns the index of the match, or -1 if the search fails.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Syntax: search(</a:t>
            </a:r>
            <a:r>
              <a:rPr lang="en-US" b="1" dirty="0" err="1"/>
              <a:t>RegExp</a:t>
            </a:r>
            <a:r>
              <a:rPr lang="en-US" b="1" dirty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5920" y="3439273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"WEB222"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/222/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3 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/B/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2 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/322/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-1 </a:t>
            </a:r>
          </a:p>
        </p:txBody>
      </p:sp>
    </p:spTree>
    <p:extLst>
      <p:ext uri="{BB962C8B-B14F-4D97-AF65-F5344CB8AC3E}">
        <p14:creationId xmlns:p14="http://schemas.microsoft.com/office/powerpoint/2010/main" val="4138441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 – split(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 String method that uses a </a:t>
            </a:r>
            <a:r>
              <a:rPr lang="en-US" b="1" dirty="0"/>
              <a:t>regular expression </a:t>
            </a:r>
            <a:r>
              <a:rPr lang="en-US" dirty="0"/>
              <a:t>or a </a:t>
            </a:r>
            <a:r>
              <a:rPr lang="en-US" b="1" dirty="0"/>
              <a:t>fixed string </a:t>
            </a:r>
            <a:r>
              <a:rPr lang="en-US" dirty="0"/>
              <a:t>to break a string into an array of substrings.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080" y="26206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 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"WEB 222"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myArray1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split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/B/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myArray1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element 0 returns "WE"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myArray1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element 1 returns " 222"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5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Method – test(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 </a:t>
            </a:r>
            <a:r>
              <a:rPr lang="en-US" dirty="0" err="1"/>
              <a:t>RegExp</a:t>
            </a:r>
            <a:r>
              <a:rPr lang="en-US" dirty="0"/>
              <a:t> method that tests for a match in a string.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It returns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2708" y="3198785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"Welcome to Toronto"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patt1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/Me/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result1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patt1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test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 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patt2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/Me/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result2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patt2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test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7289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620614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To validate: at least 4 alphabetical</a:t>
            </a:r>
            <a:br>
              <a:rPr lang="en-US" sz="1800" dirty="0"/>
            </a:br>
            <a:r>
              <a:rPr lang="en-US" sz="1800" dirty="0"/>
              <a:t>  alphabetic characters: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var</a:t>
            </a:r>
            <a:r>
              <a:rPr lang="en-US" sz="1600" dirty="0"/>
              <a:t> pattern1 = /^[a-</a:t>
            </a:r>
            <a:r>
              <a:rPr lang="en-US" sz="1600" dirty="0" err="1"/>
              <a:t>zA</a:t>
            </a:r>
            <a:r>
              <a:rPr lang="en-US" sz="1600" dirty="0"/>
              <a:t>-Z]{4,}$/;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To validate: telephone format </a:t>
            </a:r>
            <a:br>
              <a:rPr lang="en-US" sz="1800" dirty="0"/>
            </a:br>
            <a:r>
              <a:rPr lang="en-US" sz="1800" dirty="0"/>
              <a:t>   ###-###-####: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var</a:t>
            </a:r>
            <a:r>
              <a:rPr lang="en-US" sz="1600" dirty="0"/>
              <a:t> pattern2 = /^([0-9]{3}[-]){2}[0-9]{4}$/;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3413" y="1789018"/>
            <a:ext cx="692165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candidateNames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= [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John"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"Peter"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"Dan"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"Lucy"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"James"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"Joe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];</a:t>
            </a:r>
            <a:endParaRPr lang="en-U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registeredNames</a:t>
            </a:r>
            <a:r>
              <a:rPr lang="en-US" sz="1400" dirty="0">
                <a:latin typeface="Calibri" charset="0"/>
              </a:rPr>
              <a:t> = [];</a:t>
            </a:r>
          </a:p>
          <a:p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patt1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/^[a-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zA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-Z]{4,}$/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;</a:t>
            </a:r>
            <a:br>
              <a:rPr lang="en-US" sz="1400" dirty="0">
                <a:latin typeface="Calibri" charset="0"/>
              </a:rPr>
            </a:br>
            <a:endParaRPr lang="en-US" sz="1400" dirty="0">
              <a:latin typeface="Calibri" charset="0"/>
            </a:endParaRPr>
          </a:p>
          <a:p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for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=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0</a:t>
            </a:r>
            <a:r>
              <a:rPr lang="en-US" sz="1400" dirty="0">
                <a:latin typeface="Calibri" charset="0"/>
              </a:rPr>
              <a:t>;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 &lt; </a:t>
            </a:r>
            <a:r>
              <a:rPr lang="en-US" sz="1400" dirty="0" err="1">
                <a:latin typeface="Calibri" charset="0"/>
              </a:rPr>
              <a:t>candidateNames.length</a:t>
            </a:r>
            <a:r>
              <a:rPr lang="en-US" sz="1400" dirty="0">
                <a:latin typeface="Calibri" charset="0"/>
              </a:rPr>
              <a:t>;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++){</a:t>
            </a:r>
          </a:p>
          <a:p>
            <a:r>
              <a:rPr lang="en-US" sz="1400" dirty="0">
                <a:latin typeface="Calibri" charset="0"/>
              </a:rPr>
              <a:t>     </a:t>
            </a:r>
            <a:r>
              <a:rPr lang="en-US" sz="14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currentName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 err="1">
                <a:latin typeface="Calibri" charset="0"/>
              </a:rPr>
              <a:t>candidateNames</a:t>
            </a:r>
            <a:r>
              <a:rPr lang="en-US" sz="1400" dirty="0">
                <a:latin typeface="Calibri" charset="0"/>
              </a:rPr>
              <a:t>[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];</a:t>
            </a:r>
          </a:p>
          <a:p>
            <a:r>
              <a:rPr lang="en-US" sz="1400" dirty="0">
                <a:latin typeface="Calibri" charset="0"/>
              </a:rPr>
              <a:t> 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if</a:t>
            </a:r>
            <a:r>
              <a:rPr lang="en-US" sz="1400" dirty="0">
                <a:latin typeface="Calibri" charset="0"/>
              </a:rPr>
              <a:t>(patt1.test(</a:t>
            </a:r>
            <a:r>
              <a:rPr lang="en-US" sz="1400" dirty="0" err="1">
                <a:latin typeface="Calibri" charset="0"/>
              </a:rPr>
              <a:t>currentName</a:t>
            </a:r>
            <a:r>
              <a:rPr lang="en-US" sz="1400" dirty="0">
                <a:latin typeface="Calibri" charset="0"/>
              </a:rPr>
              <a:t>)) {</a:t>
            </a:r>
          </a:p>
          <a:p>
            <a:r>
              <a:rPr lang="en-US" sz="1400" dirty="0">
                <a:latin typeface="Calibri" charset="0"/>
              </a:rPr>
              <a:t>          </a:t>
            </a:r>
            <a:r>
              <a:rPr lang="en-US" sz="1400" dirty="0" err="1">
                <a:latin typeface="Calibri" charset="0"/>
              </a:rPr>
              <a:t>registeredNames.push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 err="1">
                <a:latin typeface="Calibri" charset="0"/>
              </a:rPr>
              <a:t>currentName</a:t>
            </a:r>
            <a:r>
              <a:rPr lang="en-US" sz="1400" dirty="0">
                <a:latin typeface="Calibri" charset="0"/>
              </a:rPr>
              <a:t>);</a:t>
            </a:r>
          </a:p>
          <a:p>
            <a:r>
              <a:rPr lang="en-US" sz="1400" dirty="0">
                <a:latin typeface="Calibri" charset="0"/>
              </a:rPr>
              <a:t>          </a:t>
            </a:r>
            <a:r>
              <a:rPr lang="en-US" sz="1400" dirty="0" err="1">
                <a:latin typeface="Calibri" charset="0"/>
              </a:rPr>
              <a:t>console.log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 err="1">
                <a:latin typeface="Calibri" charset="0"/>
              </a:rPr>
              <a:t>currentName</a:t>
            </a:r>
            <a:r>
              <a:rPr lang="en-US" sz="1400" dirty="0">
                <a:latin typeface="Calibri" charset="0"/>
              </a:rPr>
              <a:t> +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": registered!"</a:t>
            </a:r>
            <a:r>
              <a:rPr lang="en-US" sz="1400" dirty="0">
                <a:latin typeface="Calibri" charset="0"/>
              </a:rPr>
              <a:t>);</a:t>
            </a:r>
          </a:p>
          <a:p>
            <a:r>
              <a:rPr lang="en-US" sz="1400" dirty="0">
                <a:latin typeface="Calibri" charset="0"/>
              </a:rPr>
              <a:t>     }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else</a:t>
            </a:r>
            <a:r>
              <a:rPr lang="en-US" sz="1400" dirty="0">
                <a:latin typeface="Calibri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         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currentName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+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": not registered (name must have at least 4 characters)!"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);</a:t>
            </a:r>
            <a:endParaRPr lang="en-U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    }</a:t>
            </a:r>
          </a:p>
          <a:p>
            <a:r>
              <a:rPr lang="en-US" sz="1400" dirty="0">
                <a:latin typeface="Calibri" charset="0"/>
              </a:rPr>
              <a:t>}</a:t>
            </a:r>
            <a:br>
              <a:rPr lang="en-US" sz="1400" dirty="0">
                <a:latin typeface="Calibri" charset="0"/>
              </a:rPr>
            </a:b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latin typeface="Calibri" charset="0"/>
              </a:rPr>
              <a:t>console.log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"Registered Students: "</a:t>
            </a:r>
            <a:r>
              <a:rPr lang="en-US" sz="1400" dirty="0">
                <a:latin typeface="Calibri" charset="0"/>
              </a:rPr>
              <a:t> + </a:t>
            </a:r>
            <a:r>
              <a:rPr lang="en-US" sz="1400" dirty="0" err="1">
                <a:latin typeface="Calibri" charset="0"/>
              </a:rPr>
              <a:t>registeredNames</a:t>
            </a:r>
            <a:r>
              <a:rPr lang="en-US" sz="1400" dirty="0">
                <a:latin typeface="Calibri" charset="0"/>
              </a:rPr>
              <a:t>);</a:t>
            </a:r>
            <a:endParaRPr lang="en-US" sz="1400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39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 in regular expressions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983003"/>
              </p:ext>
            </p:extLst>
          </p:nvPr>
        </p:nvGraphicFramePr>
        <p:xfrm>
          <a:off x="1351394" y="1905537"/>
          <a:ext cx="9673655" cy="3962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0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^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String begin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$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String end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Match – one character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?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Match – zero or one (preceding character)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effectLst/>
                        </a:rPr>
                        <a:t>*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Match – zero or more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+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Match – one or more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{m, 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effectLst/>
                        </a:rPr>
                        <a:t>Match – m or n number</a:t>
                      </a:r>
                      <a:r>
                        <a:rPr lang="en-CA" sz="1400" kern="1200" baseline="0" dirty="0">
                          <a:effectLst/>
                        </a:rPr>
                        <a:t> of </a:t>
                      </a:r>
                      <a:r>
                        <a:rPr lang="en-CA" sz="1400" kern="1200" dirty="0">
                          <a:effectLst/>
                        </a:rPr>
                        <a:t>preceding character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[ ]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Character sets delimiters [ ]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= [0-9], Match - </a:t>
                      </a:r>
                      <a:r>
                        <a:rPr lang="en-CA" sz="1400" dirty="0">
                          <a:effectLst/>
                        </a:rPr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\D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= [^0-9], Match – n</a:t>
                      </a:r>
                      <a:r>
                        <a:rPr lang="en-CA" sz="1400" dirty="0">
                          <a:effectLst/>
                        </a:rPr>
                        <a:t>on-digits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\w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=  </a:t>
                      </a:r>
                      <a:r>
                        <a:rPr lang="en-CA" sz="1400" dirty="0">
                          <a:effectLst/>
                        </a:rPr>
                        <a:t>[A-Za-z0-9_], </a:t>
                      </a:r>
                      <a:r>
                        <a:rPr lang="en-CA" sz="1400" kern="1200" dirty="0">
                          <a:effectLst/>
                        </a:rPr>
                        <a:t>Match – alphanumeric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effectLst/>
                        </a:rPr>
                        <a:t>\s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effectLst/>
                        </a:rPr>
                        <a:t>= [ \t\r\n],</a:t>
                      </a:r>
                      <a:r>
                        <a:rPr lang="en-CA" sz="1400" kern="1200" baseline="0" dirty="0">
                          <a:effectLst/>
                        </a:rPr>
                        <a:t> </a:t>
                      </a:r>
                      <a:r>
                        <a:rPr lang="en-CA" sz="1400" kern="1200" dirty="0">
                          <a:effectLst/>
                        </a:rPr>
                        <a:t>Match – whitespace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471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Regex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Regular Expressions Tutorial: </a:t>
            </a:r>
            <a:r>
              <a:rPr lang="en-US" dirty="0">
                <a:hlinkClick r:id="rId2"/>
              </a:rPr>
              <a:t>http://www.regular-expressions.info/tutorial.html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Excellent Regex tester &amp; Learning Resource: </a:t>
            </a:r>
            <a:r>
              <a:rPr lang="en-US" dirty="0">
                <a:hlinkClick r:id="rId3"/>
              </a:rPr>
              <a:t>http://regexr.com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425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 an "object" is a self-contained entity comprising of "properties" (variables), and "methods" (functions).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object can store data in its properties - state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and perform actions with its methods - behavior.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you can create a new object without using a class.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object does not belong to any class; it is the only one of its kind</a:t>
            </a:r>
          </a:p>
        </p:txBody>
      </p:sp>
    </p:spTree>
    <p:extLst>
      <p:ext uri="{BB962C8B-B14F-4D97-AF65-F5344CB8AC3E}">
        <p14:creationId xmlns:p14="http://schemas.microsoft.com/office/powerpoint/2010/main" val="3583905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 Links (from MDN)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Standard built-in objects - JavaScript |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4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There are three kinds of JavaScript objects: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Built-in objects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intrinsic part of JavaScript, providing useful features, such as String, Date, Math and JSON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Host Objects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objects that are supplied to JavaScript by the browser environment. e.g. DOM (Document Object Model) /BOM (Browser Object Model) objects, </a:t>
            </a:r>
            <a:r>
              <a:rPr lang="en-US" dirty="0" err="1"/>
              <a:t>ie</a:t>
            </a:r>
            <a:r>
              <a:rPr lang="en-US" dirty="0"/>
              <a:t>: window, document and form,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Custom objects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user-defined object to store data and provide functionality in a single object (discussed next lecture)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JavaScript provides many predefined, built-in objects that enable you to work with Strings and Dates, perform mathematical operations,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String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Array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Math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RegExp</a:t>
            </a:r>
            <a:endParaRPr lang="en-US" b="1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is-IS" dirty="0"/>
              <a:t>… (</a:t>
            </a:r>
            <a:r>
              <a:rPr lang="en-US" dirty="0">
                <a:hlinkClick r:id="rId2"/>
              </a:rPr>
              <a:t>https://developer.mozilla.org/en/docs/Web/JavaScript/Reference/Global_Objects)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We'll cover 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/>
              <a:t>Array</a:t>
            </a:r>
            <a:r>
              <a:rPr lang="en-US" dirty="0"/>
              <a:t>, </a:t>
            </a:r>
            <a:r>
              <a:rPr lang="en-US" b="1" dirty="0" err="1"/>
              <a:t>RegExp</a:t>
            </a:r>
            <a:r>
              <a:rPr lang="en-US" dirty="0"/>
              <a:t> in this week.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Strings enclosed within </a:t>
            </a:r>
            <a:r>
              <a:rPr lang="en-US" b="1" dirty="0"/>
              <a:t>double</a:t>
            </a:r>
            <a:r>
              <a:rPr lang="en-US" dirty="0"/>
              <a:t> or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quotes</a:t>
            </a:r>
            <a:r>
              <a:rPr lang="en-US" dirty="0"/>
              <a:t> are used for holding data that can be represented in </a:t>
            </a:r>
            <a:r>
              <a:rPr lang="en-US" b="1" dirty="0"/>
              <a:t>text</a:t>
            </a:r>
            <a:r>
              <a:rPr lang="en-US" dirty="0"/>
              <a:t> format.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Some of the most-used operations on strings are: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their </a:t>
            </a:r>
            <a:r>
              <a:rPr lang="en-US" b="1" dirty="0"/>
              <a:t>length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concatenate</a:t>
            </a:r>
            <a:r>
              <a:rPr lang="en-US" dirty="0"/>
              <a:t> strings using the + and += string operators.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798996"/>
              </p:ext>
            </p:extLst>
          </p:nvPr>
        </p:nvGraphicFramePr>
        <p:xfrm>
          <a:off x="1264054" y="1889760"/>
          <a:ext cx="9891626" cy="426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31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5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8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effectLst/>
                        </a:rPr>
                        <a:t>property</a:t>
                      </a:r>
                      <a:endParaRPr lang="en-CA" sz="14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stringName.length</a:t>
                      </a:r>
                      <a:endParaRPr lang="en-CA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charAt(n)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stringName.charAt</a:t>
                      </a:r>
                      <a:r>
                        <a:rPr lang="en-CA" sz="1400" dirty="0">
                          <a:effectLst/>
                        </a:rPr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charCodeAt(n)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stringName.charCodeAt</a:t>
                      </a:r>
                      <a:r>
                        <a:rPr lang="en-CA" sz="1400" dirty="0">
                          <a:effectLst/>
                        </a:rPr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concat</a:t>
                      </a:r>
                      <a:r>
                        <a:rPr lang="en-CA" sz="1400" dirty="0">
                          <a:effectLst/>
                        </a:rPr>
                        <a:t>(string2, string3)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stringName.concat</a:t>
                      </a:r>
                      <a:r>
                        <a:rPr lang="en-CA" sz="1400" dirty="0">
                          <a:effectLst/>
                        </a:rPr>
                        <a:t>(string2, string3)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700"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indexOf</a:t>
                      </a:r>
                      <a:r>
                        <a:rPr lang="en-CA" sz="1400" dirty="0">
                          <a:effectLst/>
                        </a:rPr>
                        <a:t>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stringName.indexOf</a:t>
                      </a:r>
                      <a:r>
                        <a:rPr lang="en-CA" sz="1400" dirty="0">
                          <a:effectLst/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lastIndexOf</a:t>
                      </a:r>
                      <a:r>
                        <a:rPr lang="en-CA" sz="1400" dirty="0">
                          <a:effectLst/>
                        </a:rPr>
                        <a:t>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stringName.lastIndexOf</a:t>
                      </a:r>
                      <a:r>
                        <a:rPr lang="en-CA" sz="1400" dirty="0">
                          <a:effectLst/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split('x')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var </a:t>
                      </a:r>
                      <a:r>
                        <a:rPr lang="en-CA" sz="1400" dirty="0" err="1">
                          <a:effectLst/>
                        </a:rPr>
                        <a:t>arrayName</a:t>
                      </a:r>
                      <a:r>
                        <a:rPr lang="en-CA" sz="1400" dirty="0">
                          <a:effectLst/>
                        </a:rPr>
                        <a:t> = </a:t>
                      </a:r>
                      <a:r>
                        <a:rPr lang="en-CA" sz="1400" dirty="0" err="1">
                          <a:effectLst/>
                        </a:rPr>
                        <a:t>stringName.split</a:t>
                      </a:r>
                      <a:r>
                        <a:rPr lang="en-CA" sz="1400" dirty="0">
                          <a:effectLst/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substr(</a:t>
                      </a:r>
                      <a:r>
                        <a:rPr lang="en-CA" sz="1400" dirty="0" err="1">
                          <a:effectLst/>
                        </a:rPr>
                        <a:t>x,y</a:t>
                      </a:r>
                      <a:r>
                        <a:rPr lang="en-CA" sz="1400" dirty="0">
                          <a:effectLst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stringName.substr</a:t>
                      </a:r>
                      <a:r>
                        <a:rPr lang="en-CA" sz="1400" dirty="0">
                          <a:effectLst/>
                        </a:rPr>
                        <a:t>(</a:t>
                      </a:r>
                      <a:r>
                        <a:rPr lang="en-CA" sz="1400" dirty="0" err="1">
                          <a:effectLst/>
                        </a:rPr>
                        <a:t>x,y</a:t>
                      </a:r>
                      <a:r>
                        <a:rPr lang="en-CA" sz="1400" dirty="0">
                          <a:effectLst/>
                        </a:rPr>
                        <a:t>)  – x=from, y=length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substring(</a:t>
                      </a:r>
                      <a:r>
                        <a:rPr lang="en-CA" sz="1400" dirty="0" err="1">
                          <a:effectLst/>
                        </a:rPr>
                        <a:t>x,y</a:t>
                      </a:r>
                      <a:r>
                        <a:rPr lang="en-CA" sz="1400" dirty="0">
                          <a:effectLst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stringName.substring</a:t>
                      </a:r>
                      <a:r>
                        <a:rPr lang="en-CA" sz="1400" dirty="0">
                          <a:effectLst/>
                        </a:rPr>
                        <a:t>(</a:t>
                      </a:r>
                      <a:r>
                        <a:rPr lang="en-CA" sz="1400" dirty="0" err="1">
                          <a:effectLst/>
                        </a:rPr>
                        <a:t>x,y</a:t>
                      </a:r>
                      <a:r>
                        <a:rPr lang="en-CA" sz="1400" dirty="0">
                          <a:effectLst/>
                        </a:rPr>
                        <a:t>)  –</a:t>
                      </a:r>
                      <a:r>
                        <a:rPr lang="en-CA" sz="1400" baseline="0" dirty="0">
                          <a:effectLst/>
                        </a:rPr>
                        <a:t> </a:t>
                      </a:r>
                      <a:r>
                        <a:rPr lang="en-CA" sz="1400" dirty="0">
                          <a:effectLst/>
                        </a:rPr>
                        <a:t>x=from (inclusive) y=to (not inclusive)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toLowerCase()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Converts a string to lowercase.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toUpperCase()</a:t>
                      </a:r>
                      <a:r>
                        <a:rPr lang="en-CA" sz="1400" dirty="0">
                          <a:effectLst/>
                          <a:hlinkClick r:id="rId2"/>
                        </a:rPr>
                        <a:t>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Converts a string to uppercase.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trim()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Removes whitespaces from the left and right of a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>
                          <a:effectLst/>
                        </a:rPr>
                        <a:t>property</a:t>
                      </a:r>
                      <a:endParaRPr lang="en-CA" sz="14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Allows you to add properties and methods to an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382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9022</TotalTime>
  <Words>3746</Words>
  <Application>Microsoft Office PowerPoint</Application>
  <PresentationFormat>Widescreen</PresentationFormat>
  <Paragraphs>562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Retrospect</vt:lpstr>
      <vt:lpstr>WEB222</vt:lpstr>
      <vt:lpstr>Announcements</vt:lpstr>
      <vt:lpstr>Agenda</vt:lpstr>
      <vt:lpstr>Part 1</vt:lpstr>
      <vt:lpstr>JavaScript Objects</vt:lpstr>
      <vt:lpstr>JavaScript Object Categories</vt:lpstr>
      <vt:lpstr>JavaScript Built-in Objects</vt:lpstr>
      <vt:lpstr>JavaScript String Objects</vt:lpstr>
      <vt:lpstr>String object - properties and methods</vt:lpstr>
      <vt:lpstr>JS String object – length</vt:lpstr>
      <vt:lpstr>JS String object – charAt(index)</vt:lpstr>
      <vt:lpstr>JS String object – charCodeAt(index)</vt:lpstr>
      <vt:lpstr>JS String object – charCodeAt(index)</vt:lpstr>
      <vt:lpstr>JS String object – concat(str1,str2,...) </vt:lpstr>
      <vt:lpstr>JS String object – indexOf(subStr)</vt:lpstr>
      <vt:lpstr>JS String object – indexOf(subStr,[optional])</vt:lpstr>
      <vt:lpstr>JS String object – lastIndexOf(subStr)</vt:lpstr>
      <vt:lpstr>JS String object – lastIndexOf(subStr,[optional])</vt:lpstr>
      <vt:lpstr>JS String object – split(x)</vt:lpstr>
      <vt:lpstr>JS String object – substr(x, len)</vt:lpstr>
      <vt:lpstr>JS String object – substring(x, y)</vt:lpstr>
      <vt:lpstr>JS String object – toLowerCase()</vt:lpstr>
      <vt:lpstr>JS String object – toUpperCase()</vt:lpstr>
      <vt:lpstr>JS String object – trim()</vt:lpstr>
      <vt:lpstr>JS String object – prototype </vt:lpstr>
      <vt:lpstr>Part 2</vt:lpstr>
      <vt:lpstr>Array Object</vt:lpstr>
      <vt:lpstr>Creating Arrays</vt:lpstr>
      <vt:lpstr>Array object - properties and methods</vt:lpstr>
      <vt:lpstr>JS Array object - length</vt:lpstr>
      <vt:lpstr>JS Array object – push() &amp; unshift() </vt:lpstr>
      <vt:lpstr>JS Array object – pop() &amp; shift()</vt:lpstr>
      <vt:lpstr>JS Array object – concat()</vt:lpstr>
      <vt:lpstr>JS Array object – join()</vt:lpstr>
      <vt:lpstr>JS Array object – reverse() </vt:lpstr>
      <vt:lpstr>JS Array object – sort()</vt:lpstr>
      <vt:lpstr>JS Array object – slice()</vt:lpstr>
      <vt:lpstr>JavaScript Array: for loops &amp; forEach method </vt:lpstr>
      <vt:lpstr>JavaScript RegExp Object</vt:lpstr>
      <vt:lpstr>Creating RegExp Object</vt:lpstr>
      <vt:lpstr>String Method – match(RegExp)</vt:lpstr>
      <vt:lpstr>String Method – match(RegExp)</vt:lpstr>
      <vt:lpstr>String Method – replace(RegExp, replacement)</vt:lpstr>
      <vt:lpstr>String Method – search(RegExp)</vt:lpstr>
      <vt:lpstr>String Method – split(RegExp)</vt:lpstr>
      <vt:lpstr>RegExp Method – test(str)</vt:lpstr>
      <vt:lpstr>RegExp Examples</vt:lpstr>
      <vt:lpstr>Special characters in regular expressions</vt:lpstr>
      <vt:lpstr>Online Regex Resources</vt:lpstr>
      <vt:lpstr>Useful Resource Links (from MDN)</vt:lpstr>
      <vt:lpstr>Questions? 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malam</cp:lastModifiedBy>
  <cp:revision>284</cp:revision>
  <cp:lastPrinted>2016-01-07T17:03:32Z</cp:lastPrinted>
  <dcterms:created xsi:type="dcterms:W3CDTF">2015-09-07T20:55:59Z</dcterms:created>
  <dcterms:modified xsi:type="dcterms:W3CDTF">2017-05-13T03:03:10Z</dcterms:modified>
</cp:coreProperties>
</file>