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5"/>
  </p:notesMasterIdLst>
  <p:sldIdLst>
    <p:sldId id="256" r:id="rId2"/>
    <p:sldId id="395" r:id="rId3"/>
    <p:sldId id="348" r:id="rId4"/>
    <p:sldId id="410" r:id="rId5"/>
    <p:sldId id="359" r:id="rId6"/>
    <p:sldId id="360" r:id="rId7"/>
    <p:sldId id="412" r:id="rId8"/>
    <p:sldId id="413" r:id="rId9"/>
    <p:sldId id="414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411" r:id="rId24"/>
    <p:sldId id="374" r:id="rId25"/>
    <p:sldId id="375" r:id="rId26"/>
    <p:sldId id="388" r:id="rId27"/>
    <p:sldId id="389" r:id="rId28"/>
    <p:sldId id="390" r:id="rId29"/>
    <p:sldId id="392" r:id="rId30"/>
    <p:sldId id="391" r:id="rId31"/>
    <p:sldId id="393" r:id="rId32"/>
    <p:sldId id="405" r:id="rId33"/>
    <p:sldId id="396" r:id="rId34"/>
    <p:sldId id="398" r:id="rId35"/>
    <p:sldId id="402" r:id="rId36"/>
    <p:sldId id="401" r:id="rId37"/>
    <p:sldId id="403" r:id="rId38"/>
    <p:sldId id="404" r:id="rId39"/>
    <p:sldId id="406" r:id="rId40"/>
    <p:sldId id="407" r:id="rId41"/>
    <p:sldId id="409" r:id="rId42"/>
    <p:sldId id="394" r:id="rId43"/>
    <p:sldId id="347" r:id="rId4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00" autoAdjust="0"/>
    <p:restoredTop sz="94613"/>
  </p:normalViewPr>
  <p:slideViewPr>
    <p:cSldViewPr snapToGrid="0">
      <p:cViewPr varScale="1">
        <p:scale>
          <a:sx n="125" d="100"/>
          <a:sy n="125" d="100"/>
        </p:scale>
        <p:origin x="-6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5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18-02-06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18-02-06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18-02-06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w3.org/html5/spec-preview/global-attribute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HTML/Elemen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alidator.w3.org/%23validate_by_inpu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HTML/HTML5" TargetMode="External"/><Relationship Id="rId4" Type="http://schemas.openxmlformats.org/officeDocument/2006/relationships/hyperlink" Target="https://developer.mozilla.org/en-US/docs/Web/HTML/Element" TargetMode="External"/><Relationship Id="rId5" Type="http://schemas.openxmlformats.org/officeDocument/2006/relationships/hyperlink" Target="https://developer.mozilla.org/en-US/docs/Web/HTML/Attribut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Guide/HTML/Introduction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visualstudio.com/" TargetMode="External"/><Relationship Id="rId3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/>
              <a:t>WEB222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/>
              <a:t>Introduction to HTML5, Important HTML elements &amp; Using JavaScript with HTML</a:t>
            </a:r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vs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terms </a:t>
            </a:r>
            <a:r>
              <a:rPr lang="en-US" b="1" dirty="0"/>
              <a:t>tag</a:t>
            </a:r>
            <a:r>
              <a:rPr lang="en-US" dirty="0"/>
              <a:t>, </a:t>
            </a:r>
            <a:r>
              <a:rPr lang="en-US" b="1" dirty="0"/>
              <a:t>element</a:t>
            </a:r>
            <a:r>
              <a:rPr lang="en-US" dirty="0"/>
              <a:t> &amp; </a:t>
            </a:r>
            <a:r>
              <a:rPr lang="en-US" b="1" dirty="0"/>
              <a:t>attribute</a:t>
            </a:r>
            <a:r>
              <a:rPr lang="en-US" dirty="0"/>
              <a:t> are used throughout the course materials. You should note the difference between these terms: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HTML elements: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An HTML Element is everything from the start tag to the end tag, 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Html documents are defined by HTML elements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                                     - is referred to as an element, including </a:t>
            </a:r>
            <a:r>
              <a:rPr lang="en-US" b="1" dirty="0"/>
              <a:t>starting tag</a:t>
            </a:r>
            <a:r>
              <a:rPr lang="en-US" dirty="0"/>
              <a:t> - </a:t>
            </a:r>
            <a:r>
              <a:rPr lang="en-US" b="1" dirty="0"/>
              <a:t>content</a:t>
            </a:r>
            <a:r>
              <a:rPr lang="en-US" dirty="0"/>
              <a:t> - </a:t>
            </a:r>
            <a:r>
              <a:rPr lang="en-US" b="1" dirty="0"/>
              <a:t>ending tag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&lt;p&gt;</a:t>
            </a:r>
            <a:r>
              <a:rPr lang="en-US" dirty="0"/>
              <a:t> and </a:t>
            </a:r>
            <a:r>
              <a:rPr lang="en-US" b="1" dirty="0"/>
              <a:t>&lt;/p&gt;</a:t>
            </a:r>
            <a:r>
              <a:rPr lang="en-US" dirty="0"/>
              <a:t> - are referred to as tags.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1247" y="4144797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Some text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503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HTML elements/tags are classified in three different categories: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Block-level element: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 block-level element is a tag that creates large blocks of content like page divisions (&lt;div&gt;).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&lt;p&gt;, &lt;h1&gt;, &lt;div&gt;…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By default, block-level elements begin on new lines and take up the entire available width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e.g</a:t>
            </a:r>
            <a:r>
              <a:rPr lang="en-US" dirty="0"/>
              <a:t>: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They can contain other block tags as well as inline tags and text.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9640" y="4331550"/>
            <a:ext cx="98581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 it out, this is a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&lt;div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style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"background-color: 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lightgreen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block level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&lt;/div&gt;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element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658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Inline-level element: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An inline element is a tag that defines the text or data in the document. For example, using STRONG (&lt;strong&gt;) makes the enclosed text strongly emphasized.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&lt;span&gt;, &lt;a&gt;, &lt;</a:t>
            </a:r>
            <a:r>
              <a:rPr lang="en-US" dirty="0" err="1"/>
              <a:t>img</a:t>
            </a:r>
            <a:r>
              <a:rPr lang="en-US" dirty="0"/>
              <a:t>&gt;, &lt;</a:t>
            </a:r>
            <a:r>
              <a:rPr lang="en-US" dirty="0" err="1"/>
              <a:t>em</a:t>
            </a:r>
            <a:r>
              <a:rPr lang="en-US" dirty="0"/>
              <a:t>&gt;, &lt;strong&gt;…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By default, inline elements don't start new lines when they are used.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they generally only contain other inline tags and text or data.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2080" y="4134284"/>
            <a:ext cx="96578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 it out, this is an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&lt;span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style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"background-color: 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lightgreen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inline level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&lt;/span&gt;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element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228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Empty element:</a:t>
            </a:r>
            <a:r>
              <a:rPr lang="en-US" dirty="0"/>
              <a:t>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An empty element does not have closing tags or they are not paired.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An empty element does not contain any text/content.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Empty tags are simply used as markers. </a:t>
            </a:r>
          </a:p>
          <a:p>
            <a:pPr lvl="2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 some cases empty tags are used for whatever is contained in their attributes.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 /&gt;</a:t>
            </a:r>
            <a:r>
              <a:rPr lang="en-US" dirty="0"/>
              <a:t>, </a:t>
            </a: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 /&gt;</a:t>
            </a:r>
            <a:r>
              <a:rPr lang="en-US" dirty="0"/>
              <a:t>, </a:t>
            </a:r>
            <a:r>
              <a:rPr lang="en-US" b="1" dirty="0"/>
              <a:t>&lt;input /&gt;</a:t>
            </a:r>
            <a:r>
              <a:rPr lang="en-US" dirty="0"/>
              <a:t>, </a:t>
            </a:r>
            <a:r>
              <a:rPr lang="en-US" b="1" dirty="0"/>
              <a:t>&lt;meta /&gt;</a:t>
            </a:r>
            <a:r>
              <a:rPr lang="en-US" dirty="0"/>
              <a:t> tags are a few examples of empty tags.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It is not necessary to add the single backslash any longer.  However, both forms are valid HTML</a:t>
            </a:r>
          </a:p>
          <a:p>
            <a:pPr lvl="2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Ie</a:t>
            </a:r>
            <a:r>
              <a:rPr lang="en-US" dirty="0"/>
              <a:t>: &lt;</a:t>
            </a:r>
            <a:r>
              <a:rPr lang="en-US" dirty="0" err="1"/>
              <a:t>br</a:t>
            </a:r>
            <a:r>
              <a:rPr lang="en-US" dirty="0"/>
              <a:t> /&gt; and &lt;</a:t>
            </a:r>
            <a:r>
              <a:rPr lang="en-US" dirty="0" err="1"/>
              <a:t>br</a:t>
            </a:r>
            <a:r>
              <a:rPr lang="en-US" dirty="0"/>
              <a:t>&gt; are both considered valid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9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An attribute is used to define the characteristics of an element, and it is placed inside the opening tag.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id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 and </a:t>
            </a:r>
            <a:r>
              <a:rPr lang="en-US" b="1" dirty="0"/>
              <a:t>class</a:t>
            </a:r>
            <a:r>
              <a:rPr lang="en-US" dirty="0"/>
              <a:t> are examples of attributes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All attribute are made up </a:t>
            </a:r>
            <a:r>
              <a:rPr lang="en-US" b="1" dirty="0"/>
              <a:t>2 parts: name and value</a:t>
            </a:r>
            <a:r>
              <a:rPr lang="en-US" dirty="0"/>
              <a:t>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Note: The HTML5 standard does not technically require quotes around attribute values, but it's the best practice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260073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"highlight"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Some text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0993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Core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also called HTML </a:t>
            </a:r>
            <a:r>
              <a:rPr lang="en-US" b="1" dirty="0"/>
              <a:t>global attributes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can be used on </a:t>
            </a:r>
            <a:r>
              <a:rPr lang="en-US" b="1" dirty="0"/>
              <a:t>all elements</a:t>
            </a:r>
            <a:r>
              <a:rPr lang="en-US" dirty="0"/>
              <a:t>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e.g.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For a full list, see: </a:t>
            </a:r>
            <a:r>
              <a:rPr lang="en-US" dirty="0">
                <a:hlinkClick r:id="rId2"/>
              </a:rPr>
              <a:t>https://dev.w3.org/html5/spec-preview/global-attributes.html</a:t>
            </a:r>
            <a:r>
              <a:rPr lang="en-US" dirty="0"/>
              <a:t>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5657" y="3195694"/>
            <a:ext cx="89001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&lt;h4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 HTML!"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Titled Heading Tag Example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&lt;/h4&gt;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"className1 className2 className3"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"html"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paragraph explains 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style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font-family:arial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color:#FF0000;"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Some text...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&lt;/div&gt;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8840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Structural 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214640"/>
              </p:ext>
            </p:extLst>
          </p:nvPr>
        </p:nvGraphicFramePr>
        <p:xfrm>
          <a:off x="1188015" y="1880694"/>
          <a:ext cx="9993791" cy="374118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238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55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html tag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345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&lt;!DOCTYPE&gt;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Specifies the document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345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&lt;html&gt;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Specifies an html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345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&lt;head&gt;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Specifies information about the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381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&lt;title&gt;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Specifies the document title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345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&lt;meta&gt;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Specifies meta information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34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&lt;link&gt;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Specifies a resource reference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345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&lt;script&gt;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Specifies a 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34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&lt;style&gt;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Specifies a style definition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345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&lt;body&gt;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Specifies the body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434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&lt;!--...--&gt;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Specifies a 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05433" y="5765209"/>
            <a:ext cx="924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See: </a:t>
            </a:r>
            <a:r>
              <a:rPr lang="en-US" sz="1600" dirty="0">
                <a:hlinkClick r:id="rId2"/>
              </a:rPr>
              <a:t>https://developer.mozilla.org/en-US/docs/Web/HTML/Element</a:t>
            </a:r>
            <a:r>
              <a:rPr lang="en-US" sz="1600" dirty="0"/>
              <a:t> for a full list of (all) elements</a:t>
            </a:r>
          </a:p>
        </p:txBody>
      </p:sp>
    </p:spTree>
    <p:extLst>
      <p:ext uri="{BB962C8B-B14F-4D97-AF65-F5344CB8AC3E}">
        <p14:creationId xmlns:p14="http://schemas.microsoft.com/office/powerpoint/2010/main" val="3805279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Heading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175897"/>
              </p:ext>
            </p:extLst>
          </p:nvPr>
        </p:nvGraphicFramePr>
        <p:xfrm>
          <a:off x="1197428" y="1874519"/>
          <a:ext cx="9958252" cy="2926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285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103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94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22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284">
                <a:tc>
                  <a:txBody>
                    <a:bodyPr/>
                    <a:lstStyle/>
                    <a:p>
                      <a:r>
                        <a:rPr lang="en-US"/>
                        <a:t>&lt;h1&gt;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1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&lt;h1&gt;.......&lt;/h1&gt;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&lt;h2&gt;.......&lt;/h2&gt;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&lt;h3&gt;.......&lt;/h3&gt;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&lt;h4&gt;.......&lt;/h4&gt;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&lt;h5&gt;.......&lt;/h5&gt;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&lt;h6&gt;.......&lt;/h6&gt;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284">
                <a:tc>
                  <a:txBody>
                    <a:bodyPr/>
                    <a:lstStyle/>
                    <a:p>
                      <a:r>
                        <a:rPr lang="en-US"/>
                        <a:t>&lt;h2&gt;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284">
                <a:tc>
                  <a:txBody>
                    <a:bodyPr/>
                    <a:lstStyle/>
                    <a:p>
                      <a:r>
                        <a:rPr lang="en-US"/>
                        <a:t>&lt;h3&gt;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2284">
                <a:tc>
                  <a:txBody>
                    <a:bodyPr/>
                    <a:lstStyle/>
                    <a:p>
                      <a:r>
                        <a:rPr lang="en-US"/>
                        <a:t>&lt;h4&gt;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2284">
                <a:tc>
                  <a:txBody>
                    <a:bodyPr/>
                    <a:lstStyle/>
                    <a:p>
                      <a:r>
                        <a:rPr lang="en-US"/>
                        <a:t>&lt;h5&gt;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heading level 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3252">
                <a:tc>
                  <a:txBody>
                    <a:bodyPr/>
                    <a:lstStyle/>
                    <a:p>
                      <a:r>
                        <a:rPr lang="en-US"/>
                        <a:t>&lt;h6&gt;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69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Tag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1120" y="1906235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&lt;!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en-US" sz="16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&lt;html&gt;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WEB222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&lt;h1&gt;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 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&lt;/h1&gt;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&lt;h2&gt;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 2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&lt;/h2&gt;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&lt;h3&gt;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 3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&lt;/h3&gt;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&lt;h4&gt;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 4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&lt;/h4&gt;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&lt;h5&gt;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 5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&lt;/h5&gt;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&lt;h6&gt;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 6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&lt;/h6&gt;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6907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624053"/>
              </p:ext>
            </p:extLst>
          </p:nvPr>
        </p:nvGraphicFramePr>
        <p:xfrm>
          <a:off x="1192046" y="1872638"/>
          <a:ext cx="9963634" cy="3683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562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660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413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&lt;p&gt;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Specifies a paragraph.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&lt;p&gt;.......&lt;/p&gt;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blockquote</a:t>
                      </a:r>
                      <a:r>
                        <a:rPr lang="en-US" dirty="0">
                          <a:effectLst/>
                        </a:rPr>
                        <a:t>&gt;.......&lt;/</a:t>
                      </a:r>
                      <a:r>
                        <a:rPr lang="en-US" dirty="0" err="1">
                          <a:effectLst/>
                        </a:rPr>
                        <a:t>blockquote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&lt;pre&gt;.......&lt;/pre&gt;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br</a:t>
                      </a:r>
                      <a:r>
                        <a:rPr lang="en-US" dirty="0">
                          <a:effectLst/>
                        </a:rPr>
                        <a:t>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&lt;hr /&gt;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&lt;mark&gt;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blockquote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Specifies a long quotation.</a:t>
                      </a:r>
                    </a:p>
                    <a:p>
                      <a:r>
                        <a:rPr lang="en-US" dirty="0">
                          <a:effectLst/>
                        </a:rPr>
                        <a:t>It will indent the right and left margins both on the display and in print form.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&lt;pre&gt;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Specifies preformatted text,</a:t>
                      </a:r>
                      <a:r>
                        <a:rPr lang="en-US" baseline="0" dirty="0">
                          <a:effectLst/>
                        </a:rPr>
                        <a:t> e.g. keep white space.</a:t>
                      </a:r>
                      <a:endParaRPr lang="en-US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br</a:t>
                      </a:r>
                      <a:r>
                        <a:rPr lang="en-US" dirty="0">
                          <a:effectLst/>
                        </a:rPr>
                        <a:t> /&gt;, &lt;</a:t>
                      </a:r>
                      <a:r>
                        <a:rPr lang="en-US" dirty="0" err="1">
                          <a:effectLst/>
                        </a:rPr>
                        <a:t>br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  <a:endParaRPr lang="en-US" b="1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Inserts a single line break.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&lt;hr /&gt;, &lt;hr&gt;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Specifies a horizontal rule.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&lt;mark&gt;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Highlight parts of a text.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81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Test 3 </a:t>
            </a:r>
            <a:r>
              <a:rPr lang="en-US" dirty="0" smtClean="0"/>
              <a:t>(</a:t>
            </a:r>
            <a:r>
              <a:rPr lang="en-US" dirty="0" smtClean="0"/>
              <a:t>announcement will be made for the date/weekday)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Check due dates of assignments in </a:t>
            </a:r>
            <a:r>
              <a:rPr lang="en-US" dirty="0" err="1"/>
              <a:t>myseneca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65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Tags -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1950283"/>
            <a:ext cx="10058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&lt;!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&lt;html&gt;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&lt;title&gt;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WEB222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text is using the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 tag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blah, blah, blah, blah, blah, blah, blah, ..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blockquote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text is using the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blockquote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tag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blah, blah, blah, blah, blah, blah, blah, blah, blah, .......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blockquote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&lt;pre&gt;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text is 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using the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 tag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&lt;/mark&gt;&lt;/pre&gt;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text is using the p tag  blah, blah, with a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 tag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here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blah, blah, blah, blah, blah, blah, blah, .......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0825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Whitespace &amp; HTML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</a:t>
            </a:r>
            <a:r>
              <a:rPr lang="en-US" sz="1800" b="1" dirty="0"/>
              <a:t>Whitespace characters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spaces, tabs, and newlines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HTML treats them as a single space.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  HTML Entities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Reserved characters in HTML must be </a:t>
            </a:r>
            <a:br>
              <a:rPr lang="en-US" sz="1600" dirty="0"/>
            </a:br>
            <a:r>
              <a:rPr lang="en-US" sz="1600" dirty="0"/>
              <a:t>replaced with character entities – below are a few useful examples: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67069"/>
              </p:ext>
            </p:extLst>
          </p:nvPr>
        </p:nvGraphicFramePr>
        <p:xfrm>
          <a:off x="1508151" y="4031585"/>
          <a:ext cx="5528374" cy="182879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18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5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05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36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485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Entity </a:t>
                      </a:r>
                      <a:endParaRPr lang="en-CA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Description</a:t>
                      </a:r>
                      <a:endParaRPr lang="en-CA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Entity Name</a:t>
                      </a:r>
                      <a:endParaRPr lang="en-CA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Entity #</a:t>
                      </a:r>
                      <a:endParaRPr lang="en-CA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4854"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non-breaking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&amp;</a:t>
                      </a:r>
                      <a:r>
                        <a:rPr lang="en-CA" sz="1400" dirty="0" err="1">
                          <a:effectLst/>
                        </a:rPr>
                        <a:t>nbsp</a:t>
                      </a:r>
                      <a:r>
                        <a:rPr lang="en-CA" sz="1400" dirty="0">
                          <a:effectLst/>
                        </a:rPr>
                        <a:t>;</a:t>
                      </a:r>
                      <a:endParaRPr lang="en-CA" sz="140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&amp;#160;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485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&amp;</a:t>
                      </a:r>
                      <a:r>
                        <a:rPr lang="en-CA" sz="1400" dirty="0" err="1">
                          <a:effectLst/>
                        </a:rPr>
                        <a:t>lt</a:t>
                      </a:r>
                      <a:r>
                        <a:rPr lang="en-CA" sz="1400" dirty="0">
                          <a:effectLst/>
                        </a:rPr>
                        <a:t>;</a:t>
                      </a:r>
                      <a:endParaRPr lang="en-CA" sz="140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&amp;#60;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485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&amp;</a:t>
                      </a:r>
                      <a:r>
                        <a:rPr lang="en-CA" sz="1400" dirty="0" err="1">
                          <a:effectLst/>
                        </a:rPr>
                        <a:t>gt</a:t>
                      </a:r>
                      <a:r>
                        <a:rPr lang="en-CA" sz="1400" dirty="0">
                          <a:effectLst/>
                        </a:rPr>
                        <a:t>;</a:t>
                      </a:r>
                      <a:endParaRPr lang="en-CA" sz="140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&amp;#62;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485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ampersand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&amp;amp;</a:t>
                      </a:r>
                      <a:endParaRPr lang="en-CA" sz="140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&amp;#38;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485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copyright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&amp;copy;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&amp;#169;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653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Whitespace &amp; HTML Entities – Example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1922481"/>
            <a:ext cx="84211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&lt;!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&lt;html&gt;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WEB222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function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testFunction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 number ){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if (number </a:t>
            </a:r>
            <a:r>
              <a:rPr lang="en-US" sz="1200" dirty="0">
                <a:solidFill>
                  <a:srgbClr val="000000"/>
                </a:solidFill>
                <a:highlight>
                  <a:srgbClr val="FEFDE0"/>
                </a:highlight>
                <a:latin typeface="Courier New" panose="02070309020205020404" pitchFamily="49" charset="0"/>
              </a:rPr>
              <a:t>&amp;</a:t>
            </a:r>
            <a:r>
              <a:rPr lang="en-US" sz="1200" dirty="0" err="1">
                <a:solidFill>
                  <a:srgbClr val="000000"/>
                </a:solidFill>
                <a:highlight>
                  <a:srgbClr val="FEFDE0"/>
                </a:highlight>
                <a:latin typeface="Courier New" panose="02070309020205020404" pitchFamily="49" charset="0"/>
              </a:rPr>
              <a:t>lt</a:t>
            </a:r>
            <a:r>
              <a:rPr lang="en-US" sz="1200" dirty="0">
                <a:solidFill>
                  <a:srgbClr val="000000"/>
                </a:solidFill>
                <a:highlight>
                  <a:srgbClr val="FEFDE0"/>
                </a:highlight>
                <a:latin typeface="Courier New" panose="02070309020205020404" pitchFamily="49" charset="0"/>
              </a:rPr>
              <a:t>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10 </a:t>
            </a:r>
            <a:r>
              <a:rPr lang="en-US" sz="1200" dirty="0">
                <a:solidFill>
                  <a:srgbClr val="000000"/>
                </a:solidFill>
                <a:highlight>
                  <a:srgbClr val="FEFDE0"/>
                </a:highlight>
                <a:latin typeface="Courier New" panose="02070309020205020404" pitchFamily="49" charset="0"/>
              </a:rPr>
              <a:t>&amp;amp;&amp;#38;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number </a:t>
            </a:r>
            <a:r>
              <a:rPr lang="en-US" sz="1200" dirty="0">
                <a:solidFill>
                  <a:srgbClr val="000000"/>
                </a:solidFill>
                <a:highlight>
                  <a:srgbClr val="FEFDE0"/>
                </a:highlight>
                <a:latin typeface="Courier New" panose="02070309020205020404" pitchFamily="49" charset="0"/>
              </a:rPr>
              <a:t>&amp;#62;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0) {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("The number is " + number);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} 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else {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200" b="1" dirty="0" err="1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("The number is out of range.")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}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}</a:t>
            </a: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testFunction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(12);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1133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/>
              <a:t>Part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>
              <a:spcAft>
                <a:spcPts val="200"/>
              </a:spcAft>
            </a:pPr>
            <a:r>
              <a:rPr lang="en-US" sz="1600" dirty="0"/>
              <a:t>Important HTML elements and using them</a:t>
            </a:r>
          </a:p>
          <a:p>
            <a:pPr lvl="1">
              <a:spcAft>
                <a:spcPts val="200"/>
              </a:spcAft>
            </a:pPr>
            <a:r>
              <a:rPr lang="en-US" sz="1600" dirty="0"/>
              <a:t>Using JavaScript in a HTML Page</a:t>
            </a:r>
          </a:p>
        </p:txBody>
      </p:sp>
    </p:spTree>
    <p:extLst>
      <p:ext uri="{BB962C8B-B14F-4D97-AF65-F5344CB8AC3E}">
        <p14:creationId xmlns:p14="http://schemas.microsoft.com/office/powerpoint/2010/main" val="596621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359161"/>
              </p:ext>
            </p:extLst>
          </p:nvPr>
        </p:nvGraphicFramePr>
        <p:xfrm>
          <a:off x="1207772" y="1906786"/>
          <a:ext cx="9947907" cy="3672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332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81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558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306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Equivalent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&lt;b&gt;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bold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&lt;b&gt;.......&lt;/b&gt;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font-weight: bold;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&lt;em&gt;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emphasized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&gt;....&lt;/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font-style: italic;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&lt;i&gt;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italic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&gt;.......&lt;/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font-style: italic;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&lt;u&gt;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text to be underlined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&lt;u&gt;.......&lt;/u&gt;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text-decoration: underline; }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&lt;sup&gt;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superscripted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&lt;sup&gt;...&lt;/sup&gt;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 err="1"/>
                        <a:t>font-size:small</a:t>
                      </a:r>
                      <a:r>
                        <a:rPr lang="en-US" dirty="0"/>
                        <a:t>; </a:t>
                      </a:r>
                      <a:r>
                        <a:rPr lang="en-US" dirty="0" err="1"/>
                        <a:t>vertical-align:top</a:t>
                      </a:r>
                      <a:r>
                        <a:rPr lang="en-US" dirty="0"/>
                        <a:t>;}</a:t>
                      </a:r>
                      <a:endParaRPr lang="en-US" dirty="0">
                        <a:solidFill>
                          <a:srgbClr val="99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&lt;sub&gt;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subscripted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&lt;sub&gt;...&lt;/sub&gt;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font-size: xx-small; vertical-align: bottom;}</a:t>
                      </a:r>
                      <a:endParaRPr lang="en-US" dirty="0">
                        <a:solidFill>
                          <a:srgbClr val="99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764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Tags –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79" y="2156774"/>
            <a:ext cx="85462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&lt;!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&lt;html&gt;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WEB222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 NOTE: It's better to use the CSS Equivalent - more on CSS later in the course --&gt;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one  is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using the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 tag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&lt;/mark&gt;&lt;/b&gt;&lt;/p&gt;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one is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using the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tag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one is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using the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tag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one is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&lt;u&gt;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using the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 tag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&lt;/mark&gt;&lt;/u&gt;&lt;/p&gt;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one  is using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&lt;sup&gt;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sup tag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&lt;/mark&gt;&lt;/sup&gt;&lt;/p&gt;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one is using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&lt;sub&gt;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 tag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&lt;/mark&gt;&lt;/sub&gt;&lt;/p&gt;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6226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 &amp;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HTML </a:t>
            </a:r>
            <a:r>
              <a:rPr lang="en-US" b="1" dirty="0"/>
              <a:t>&lt;a&gt;</a:t>
            </a:r>
            <a:r>
              <a:rPr lang="en-US" dirty="0"/>
              <a:t> Element (or the HTML </a:t>
            </a:r>
            <a:r>
              <a:rPr lang="en-US" b="1" dirty="0"/>
              <a:t>Anchor</a:t>
            </a:r>
            <a:r>
              <a:rPr lang="en-US" dirty="0"/>
              <a:t> Element) defines a </a:t>
            </a:r>
            <a:r>
              <a:rPr lang="en-US" b="1" dirty="0"/>
              <a:t>hyperlink</a:t>
            </a:r>
            <a:r>
              <a:rPr lang="en-US" dirty="0"/>
              <a:t>, the named target destination for a hyperlink, or both.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 </a:t>
            </a:r>
            <a:r>
              <a:rPr lang="en-US" b="1" dirty="0"/>
              <a:t>hyperlink</a:t>
            </a:r>
            <a:r>
              <a:rPr lang="en-US" dirty="0"/>
              <a:t> (or </a:t>
            </a:r>
            <a:r>
              <a:rPr lang="en-US" b="1" dirty="0"/>
              <a:t>link</a:t>
            </a:r>
            <a:r>
              <a:rPr lang="en-US" dirty="0"/>
              <a:t>) is a word, group of words, or image that you can click on to jump to another document or  another part of the same document.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Basic HTML link (anchor) format: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&lt;a </a:t>
            </a:r>
            <a:r>
              <a:rPr lang="en-US" b="1" dirty="0" err="1"/>
              <a:t>href</a:t>
            </a:r>
            <a:r>
              <a:rPr lang="en-US" dirty="0"/>
              <a:t>="URL................."&gt;text&lt;/a&gt;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50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Absolute link </a:t>
            </a:r>
          </a:p>
          <a:p>
            <a:pPr marL="292608" lvl="1" indent="0">
              <a:buNone/>
            </a:pPr>
            <a:r>
              <a:rPr lang="en-US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Relative links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links should be relative to the location of the current document. e.g.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3999" y="2235815"/>
            <a:ext cx="89262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"https://scs.senecac.on.ca/~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patrick.crawford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Pat Crawford's Website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23999" y="333562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index.html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WEB222 Home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"../index.html"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Home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"../info/policy.html"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Academic Policy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669192" y="4161586"/>
            <a:ext cx="4176464" cy="1815882"/>
          </a:xfrm>
          <a:prstGeom prst="rect">
            <a:avLst/>
          </a:prstGeom>
          <a:solidFill>
            <a:schemeClr val="accent5">
              <a:lumMod val="60000"/>
              <a:lumOff val="40000"/>
              <a:alpha val="2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└───</a:t>
            </a:r>
            <a:r>
              <a:rPr lang="en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public_html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├───info/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└───policy.html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├───web222/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├───</a:t>
            </a:r>
            <a:r>
              <a:rPr lang="en-CA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current.html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└───index.html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└───index.html</a:t>
            </a:r>
          </a:p>
        </p:txBody>
      </p:sp>
    </p:spTree>
    <p:extLst>
      <p:ext uri="{BB962C8B-B14F-4D97-AF65-F5344CB8AC3E}">
        <p14:creationId xmlns:p14="http://schemas.microsoft.com/office/powerpoint/2010/main" val="864821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  E-mail link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  Image link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6913" y="2305483"/>
            <a:ext cx="71845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"mailto:patrick.crawford@myseneca.on.ca"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Email me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436913" y="318588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"http://www.senecacollege.ca/"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"seneca-logo.png"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"Seneca College"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1247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&lt;a&gt; Tag (Anchor) Additional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download</a:t>
            </a:r>
            <a:r>
              <a:rPr lang="en-US" dirty="0"/>
              <a:t> – Specifies that the target will be downloaded when a user clicks on the hyperlink.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target</a:t>
            </a:r>
            <a:r>
              <a:rPr lang="en-US" dirty="0"/>
              <a:t> - Specifies where to open the linked document – typically "_blank" to force the link to open in a new window / tab</a:t>
            </a:r>
          </a:p>
        </p:txBody>
      </p:sp>
    </p:spTree>
    <p:extLst>
      <p:ext uri="{BB962C8B-B14F-4D97-AF65-F5344CB8AC3E}">
        <p14:creationId xmlns:p14="http://schemas.microsoft.com/office/powerpoint/2010/main" val="95875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b="1" dirty="0"/>
              <a:t>  Part One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What is HTML?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Document structure/overview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HTML5 Structural Elements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  Part Two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Important HTML elements and using them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JavaScript in a HTML Page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3808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 and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Link to a particular section of an html page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To link to a specific section (Timetable) of a page named web222.html), you need to create a bookmark ( </a:t>
            </a:r>
            <a:r>
              <a:rPr lang="en-US" dirty="0" err="1"/>
              <a:t>ie</a:t>
            </a:r>
            <a:r>
              <a:rPr lang="en-US" dirty="0"/>
              <a:t>, a "named" anchor) inside the page/document.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Then use hyperlinks to link to section/bookmark: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The hyperlink is in the same page: </a:t>
            </a:r>
            <a:br>
              <a:rPr lang="en-US" dirty="0"/>
            </a:br>
            <a:endParaRPr lang="en-US" dirty="0"/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The hyperlink is in other pages of the same site:</a:t>
            </a:r>
            <a:br>
              <a:rPr lang="en-US" dirty="0"/>
            </a:br>
            <a:endParaRPr lang="en-US" dirty="0"/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The hyperlink is from other site (External link): </a:t>
            </a: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3363" y="3014189"/>
            <a:ext cx="2601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&lt;div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"timetable"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&gt;&lt;/div&gt;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883363" y="4182644"/>
            <a:ext cx="39036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"#timetable"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Go to Timetable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883363" y="485391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"web222.html#timetable"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View Timetable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883363" y="5525178"/>
            <a:ext cx="83602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"https://scs.senecac.on.ca/~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some.user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/web222.html#timetable"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 Timetable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6966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&lt;a&gt; Tag (Anchor) –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1685106"/>
            <a:ext cx="959684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&lt;!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en-US" sz="9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&lt;html&gt;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&lt;title&gt;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WEB222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&lt;h1&gt;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Hyperlink Examples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&lt;/h1&gt;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Mail to: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"mailto:patrick.crawford@myseneca.ca"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 Crawford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&lt;/a&gt;&lt;/p&gt;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Here is a link to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"http://www.senecac.on.ca/"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Seneca College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Here is a image link: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"http://www.microsoft.com/en-US/windows/"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pl-PL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&lt;img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9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style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l-PL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"width:200px;"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9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l-PL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"https://pixabay.com/static/uploads/photo/2013/02/12/09/07/microsoft-80658_960_720.png"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pl-PL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Links that use target attributes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 target="_self" is the default --&gt;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"https://</a:t>
            </a:r>
            <a:r>
              <a:rPr lang="en-US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ict.senecacollege.ca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/course/web222?q=course/web222"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target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"_self"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WEB222 Course Outline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(target="_self")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"https://ict.senecacollege.ca/course/oop244?q=course/oop244"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target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"_blank"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OOP244 Course Site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(target="_blank")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Here is a download link: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"http://www.pdf995.com/samples/pdf.pdf"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download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Download Sample PDF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&lt;/a&gt;&lt;/p&gt;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78973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your HTML for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  Throughout this course we will be using an </a:t>
            </a:r>
            <a:r>
              <a:rPr lang="en-US" b="1" dirty="0"/>
              <a:t>HTML Validator </a:t>
            </a:r>
            <a:r>
              <a:rPr lang="en-US" dirty="0"/>
              <a:t>officially supported by the World Wide Web Consortium (W3C) located here:</a:t>
            </a:r>
          </a:p>
          <a:p>
            <a:pPr>
              <a:buFont typeface="Arial" charset="0"/>
              <a:buChar char="•"/>
            </a:pPr>
            <a:r>
              <a:rPr lang="en-US" dirty="0"/>
              <a:t>  </a:t>
            </a:r>
            <a:r>
              <a:rPr lang="en-US" dirty="0">
                <a:hlinkClick r:id="rId2"/>
              </a:rPr>
              <a:t>https://validator.w3.org/#validate_by_input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  This links directly to the "Validate by Direct Input" tab, which allows you to copy &amp; paste your HTML code to be checked by the validation service</a:t>
            </a:r>
          </a:p>
          <a:p>
            <a:pPr>
              <a:buFont typeface="Arial" charset="0"/>
              <a:buChar char="•"/>
            </a:pPr>
            <a:r>
              <a:rPr lang="en-US" dirty="0"/>
              <a:t>  The rule of thumb for the course is that Warnings are fine, but Errors are not.  </a:t>
            </a:r>
          </a:p>
          <a:p>
            <a:pPr>
              <a:buFont typeface="Arial" charset="0"/>
              <a:buChar char="•"/>
            </a:pPr>
            <a:r>
              <a:rPr lang="en-US" dirty="0"/>
              <a:t>  You should get in the habit of </a:t>
            </a:r>
            <a:r>
              <a:rPr lang="en-US" b="1" dirty="0"/>
              <a:t>always checking your HTML code</a:t>
            </a:r>
            <a:r>
              <a:rPr lang="en-US" dirty="0"/>
              <a:t> and </a:t>
            </a:r>
            <a:r>
              <a:rPr lang="en-US" b="1" dirty="0"/>
              <a:t>correcting errors</a:t>
            </a:r>
            <a:r>
              <a:rPr lang="en-US" dirty="0"/>
              <a:t>, as invalid HTML incurs large penalties when marking assignments.</a:t>
            </a:r>
          </a:p>
        </p:txBody>
      </p:sp>
    </p:spTree>
    <p:extLst>
      <p:ext uri="{BB962C8B-B14F-4D97-AF65-F5344CB8AC3E}">
        <p14:creationId xmlns:p14="http://schemas.microsoft.com/office/powerpoint/2010/main" val="610361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JavaScript in an HTML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Now that we know how to create a simple HTML page, why don't we use it to enhance our JavaScript output and finally move out of the console!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begin, we will discuss 2 ways of including JavaScript in a webpage:</a:t>
            </a:r>
            <a:br>
              <a:rPr lang="en-US" dirty="0"/>
            </a:b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Internal</a:t>
            </a:r>
            <a:r>
              <a:rPr lang="en-US" dirty="0"/>
              <a:t> JavaScript code: Using script tags.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External</a:t>
            </a:r>
            <a:r>
              <a:rPr lang="en-US" dirty="0"/>
              <a:t> JavaScript code: Using code stored in a separate .</a:t>
            </a:r>
            <a:r>
              <a:rPr lang="en-US" dirty="0" err="1"/>
              <a:t>js</a:t>
            </a:r>
            <a:r>
              <a:rPr lang="en-US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909437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5803053" cy="41385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 Internal JavaScript code: Using </a:t>
            </a:r>
            <a:r>
              <a:rPr lang="en-US" sz="1800" b="1" dirty="0"/>
              <a:t>&lt;script&gt;</a:t>
            </a:r>
            <a:r>
              <a:rPr lang="en-US" sz="1800" dirty="0"/>
              <a:t> tags.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NOTE: the </a:t>
            </a:r>
            <a:r>
              <a:rPr lang="en-US" sz="1600" b="1" dirty="0"/>
              <a:t>type</a:t>
            </a:r>
            <a:r>
              <a:rPr lang="en-US" sz="1600" dirty="0"/>
              <a:t> attribute is optional because "</a:t>
            </a:r>
            <a:r>
              <a:rPr lang="en-US" sz="1600" b="1" dirty="0"/>
              <a:t>text/</a:t>
            </a:r>
            <a:r>
              <a:rPr lang="en-US" sz="1600" b="1" dirty="0" err="1"/>
              <a:t>javascript</a:t>
            </a:r>
            <a:r>
              <a:rPr lang="en-US" sz="1600" dirty="0"/>
              <a:t>" is its default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 Scripts can be inserted anywhere on a page: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7167880" y="1845734"/>
            <a:ext cx="36660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400" dirty="0">
                <a:solidFill>
                  <a:srgbClr val="009193"/>
                </a:solidFill>
                <a:latin typeface="Calibri" charset="0"/>
              </a:rPr>
              <a:t>&lt;!DOCTYPE html&gt;</a:t>
            </a:r>
          </a:p>
          <a:p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&lt;html&gt;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&lt;head&gt;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&lt;title&gt;</a:t>
            </a:r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WEB222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&lt;/title&gt;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&lt;script&gt;</a:t>
            </a:r>
            <a:endParaRPr lang="is-IS" sz="1400" dirty="0"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    </a:t>
            </a:r>
            <a:r>
              <a:rPr lang="is-IS" sz="1400" i="1" dirty="0">
                <a:solidFill>
                  <a:srgbClr val="009600"/>
                </a:solidFill>
                <a:latin typeface="Calibri" charset="0"/>
              </a:rPr>
              <a:t>// include your JavaScript code here</a:t>
            </a:r>
            <a:endParaRPr lang="is-IS" sz="1400" dirty="0">
              <a:solidFill>
                <a:srgbClr val="009600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&lt;/script&gt;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&lt;/head&gt;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&lt;body&gt;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&lt;script </a:t>
            </a:r>
            <a:r>
              <a:rPr lang="is-IS" sz="1400" dirty="0">
                <a:solidFill>
                  <a:srgbClr val="FF2600"/>
                </a:solidFill>
                <a:latin typeface="Calibri" charset="0"/>
              </a:rPr>
              <a:t>type=</a:t>
            </a:r>
            <a:r>
              <a:rPr lang="is-IS" sz="1400" dirty="0">
                <a:solidFill>
                  <a:srgbClr val="0433FF"/>
                </a:solidFill>
                <a:latin typeface="Calibri" charset="0"/>
              </a:rPr>
              <a:t>'text/javascript'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&gt;</a:t>
            </a:r>
            <a:endParaRPr lang="is-IS" sz="1400" dirty="0">
              <a:solidFill>
                <a:srgbClr val="0433FF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    </a:t>
            </a:r>
            <a:r>
              <a:rPr lang="is-IS" sz="1400" i="1" dirty="0">
                <a:solidFill>
                  <a:srgbClr val="009600"/>
                </a:solidFill>
                <a:latin typeface="Calibri" charset="0"/>
              </a:rPr>
              <a:t>// you can also include it here!</a:t>
            </a:r>
            <a:endParaRPr lang="is-IS" sz="1400" dirty="0">
              <a:solidFill>
                <a:srgbClr val="009600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&lt;/script&gt;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&lt;/body&gt;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&lt;/html&gt;</a:t>
            </a:r>
            <a:endParaRPr lang="is-IS" sz="1400" dirty="0">
              <a:solidFill>
                <a:srgbClr val="011993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64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49987" cy="41385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External JavaScript code: Using </a:t>
            </a:r>
            <a:r>
              <a:rPr lang="en-US" sz="1600" b="1" dirty="0"/>
              <a:t>&lt;script&gt;</a:t>
            </a:r>
            <a:r>
              <a:rPr lang="en-US" sz="1600" dirty="0"/>
              <a:t> tags with a "</a:t>
            </a:r>
            <a:r>
              <a:rPr lang="en-US" sz="1600" dirty="0" err="1"/>
              <a:t>src</a:t>
            </a:r>
            <a:r>
              <a:rPr lang="en-US" sz="1600" dirty="0"/>
              <a:t>" attribute.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The "</a:t>
            </a:r>
            <a:r>
              <a:rPr lang="en-US" sz="1600" b="1" dirty="0" err="1"/>
              <a:t>src</a:t>
            </a:r>
            <a:r>
              <a:rPr lang="en-US" sz="1600" dirty="0"/>
              <a:t>" attribute will contain a path (absolute or relative) to a </a:t>
            </a:r>
            <a:r>
              <a:rPr lang="en-US" sz="1600" b="1" dirty="0"/>
              <a:t>separate</a:t>
            </a:r>
            <a:r>
              <a:rPr lang="en-US" sz="1600" dirty="0"/>
              <a:t> JavaScript </a:t>
            </a:r>
            <a:r>
              <a:rPr lang="en-US" sz="1600" b="1" dirty="0"/>
              <a:t>(.</a:t>
            </a:r>
            <a:r>
              <a:rPr lang="en-US" sz="1600" b="1" dirty="0" err="1"/>
              <a:t>js</a:t>
            </a:r>
            <a:r>
              <a:rPr lang="en-US" sz="1600" dirty="0"/>
              <a:t>) file containing </a:t>
            </a:r>
            <a:r>
              <a:rPr lang="en-US" sz="1600" b="1" dirty="0"/>
              <a:t>only</a:t>
            </a:r>
            <a:r>
              <a:rPr lang="en-US" sz="1600" dirty="0"/>
              <a:t> JavaScript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This is the preferred way to include your JavaScript.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The </a:t>
            </a:r>
            <a:r>
              <a:rPr lang="en-US" sz="1600" b="1" dirty="0"/>
              <a:t>&lt;script&gt;&lt;/script&gt; </a:t>
            </a:r>
            <a:r>
              <a:rPr lang="en-US" sz="1600" dirty="0"/>
              <a:t>tags are typically included either in the </a:t>
            </a:r>
            <a:r>
              <a:rPr lang="en-US" sz="1600" b="1" dirty="0"/>
              <a:t>&lt;head&gt;</a:t>
            </a:r>
            <a:r>
              <a:rPr lang="is-IS" sz="1600" b="1" dirty="0"/>
              <a:t>…&lt;/head&gt;</a:t>
            </a:r>
            <a:r>
              <a:rPr lang="is-IS" sz="1600" dirty="0"/>
              <a:t> section or at the end of the </a:t>
            </a:r>
            <a:r>
              <a:rPr lang="is-IS" sz="1600" b="1" dirty="0"/>
              <a:t>&lt;body&gt;...&lt;/body&gt;</a:t>
            </a:r>
            <a:r>
              <a:rPr lang="en-US" sz="1600" dirty="0"/>
              <a:t> section (for large JS libraries).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60533" y="1927074"/>
            <a:ext cx="5283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9193"/>
                </a:solidFill>
                <a:latin typeface="Calibri" charset="0"/>
              </a:rPr>
              <a:t>&lt;!DOCTYPE html&gt;</a:t>
            </a:r>
          </a:p>
          <a:p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&lt;html&gt;</a:t>
            </a:r>
            <a:endParaRPr lang="en-U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&lt;head&gt;</a:t>
            </a:r>
            <a:endParaRPr lang="en-U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&lt;title&gt;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WEB222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&lt;/title&gt;</a:t>
            </a:r>
            <a:endParaRPr lang="en-U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&lt;script </a:t>
            </a:r>
            <a:r>
              <a:rPr lang="en-US" sz="1400" dirty="0" err="1">
                <a:solidFill>
                  <a:srgbClr val="FF2600"/>
                </a:solidFill>
                <a:latin typeface="Calibri" charset="0"/>
              </a:rPr>
              <a:t>src</a:t>
            </a:r>
            <a:r>
              <a:rPr lang="en-US" sz="1400" dirty="0">
                <a:solidFill>
                  <a:srgbClr val="FF2600"/>
                </a:solidFill>
                <a:latin typeface="Calibri" charset="0"/>
              </a:rPr>
              <a:t>=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sz="1400" dirty="0" err="1">
                <a:solidFill>
                  <a:srgbClr val="0433FF"/>
                </a:solidFill>
                <a:latin typeface="Calibri" charset="0"/>
              </a:rPr>
              <a:t>js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/</a:t>
            </a:r>
            <a:r>
              <a:rPr lang="en-US" sz="1400" dirty="0" err="1">
                <a:solidFill>
                  <a:srgbClr val="0433FF"/>
                </a:solidFill>
                <a:latin typeface="Calibri" charset="0"/>
              </a:rPr>
              <a:t>myFile.js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&gt;&lt;/script&gt;</a:t>
            </a:r>
            <a:endParaRPr lang="en-U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&lt;/head&gt;</a:t>
            </a:r>
            <a:endParaRPr lang="en-U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&lt;body&gt;</a:t>
            </a:r>
            <a:endParaRPr lang="en-U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&lt;script </a:t>
            </a:r>
            <a:r>
              <a:rPr lang="en-US" sz="1400" dirty="0">
                <a:solidFill>
                  <a:srgbClr val="FF2600"/>
                </a:solidFill>
                <a:latin typeface="Calibri" charset="0"/>
              </a:rPr>
              <a:t>type=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'text/</a:t>
            </a:r>
            <a:r>
              <a:rPr lang="en-US" sz="1400" dirty="0" err="1">
                <a:solidFill>
                  <a:srgbClr val="0433FF"/>
                </a:solidFill>
                <a:latin typeface="Calibri" charset="0"/>
              </a:rPr>
              <a:t>javascript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FF2600"/>
                </a:solidFill>
                <a:latin typeface="Calibri" charset="0"/>
              </a:rPr>
              <a:t>src</a:t>
            </a:r>
            <a:r>
              <a:rPr lang="en-US" sz="1400" dirty="0">
                <a:solidFill>
                  <a:srgbClr val="FF2600"/>
                </a:solidFill>
                <a:latin typeface="Calibri" charset="0"/>
              </a:rPr>
              <a:t>=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sz="1400" dirty="0" err="1">
                <a:solidFill>
                  <a:srgbClr val="0433FF"/>
                </a:solidFill>
                <a:latin typeface="Calibri" charset="0"/>
              </a:rPr>
              <a:t>js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/</a:t>
            </a:r>
            <a:r>
              <a:rPr lang="en-US" sz="1400" dirty="0" err="1">
                <a:solidFill>
                  <a:srgbClr val="0433FF"/>
                </a:solidFill>
                <a:latin typeface="Calibri" charset="0"/>
              </a:rPr>
              <a:t>myOtherJSFile.js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&gt;&lt;/script&gt;</a:t>
            </a:r>
            <a:endParaRPr lang="en-US" sz="1400" dirty="0">
              <a:solidFill>
                <a:srgbClr val="0433FF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&lt;/body&gt;</a:t>
            </a:r>
            <a:endParaRPr lang="en-U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&lt;/html&gt;</a:t>
            </a:r>
            <a:endParaRPr lang="en-US" sz="1400" dirty="0">
              <a:solidFill>
                <a:srgbClr val="011993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64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Page Text from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In order for us to be able to actually update some of the text in our HTML pages we need to be able to programmatically reference the elements on the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This is done via the </a:t>
            </a:r>
            <a:r>
              <a:rPr lang="en-US" b="1" dirty="0"/>
              <a:t>Document Object Model (DOM) </a:t>
            </a:r>
            <a:r>
              <a:rPr lang="en-US" dirty="0"/>
              <a:t>: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Document Object Model (DOM) </a:t>
            </a:r>
            <a:r>
              <a:rPr lang="en-US" dirty="0"/>
              <a:t>is a 2-way </a:t>
            </a:r>
            <a:r>
              <a:rPr lang="en-US" b="1" dirty="0"/>
              <a:t>application programming interface </a:t>
            </a:r>
            <a:r>
              <a:rPr lang="en-US" dirty="0"/>
              <a:t>(</a:t>
            </a:r>
            <a:r>
              <a:rPr lang="en-US" b="1" dirty="0"/>
              <a:t>API</a:t>
            </a:r>
            <a:r>
              <a:rPr lang="en-US" dirty="0"/>
              <a:t>) for HTML (and XML) documents.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Essentially, you can think of it as a way for JavaScript to access / manipulate the complex "document" object hierarchy that is created when a browser loads an HTML page (document).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 the DOM, we have read/write access to any element on the page!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07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Container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81152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1800" dirty="0"/>
              <a:t>  To able to write to the HTML page using the DOM, we need to have HTML code that helps to identify our target element</a:t>
            </a:r>
          </a:p>
          <a:p>
            <a:pPr>
              <a:buFont typeface="Arial" charset="0"/>
              <a:buChar char="•"/>
            </a:pPr>
            <a:r>
              <a:rPr lang="en-US" sz="1800" dirty="0"/>
              <a:t>  for example, we can use the "id" attribute to uniquely identify any element (Duplicate id values are NOT allowed in HTML documents).</a:t>
            </a:r>
          </a:p>
          <a:p>
            <a:pPr>
              <a:buFont typeface="Arial" charset="0"/>
              <a:buChar char="•"/>
            </a:pPr>
            <a:r>
              <a:rPr lang="en-US" sz="1800" dirty="0"/>
              <a:t>  Here, we set the id value of our h3 element to be "</a:t>
            </a:r>
            <a:r>
              <a:rPr lang="en-US" sz="1800" dirty="0" err="1"/>
              <a:t>outputContainer</a:t>
            </a:r>
            <a:r>
              <a:rPr lang="en-US" sz="1800" dirty="0"/>
              <a:t>"</a:t>
            </a:r>
          </a:p>
          <a:p>
            <a:pPr>
              <a:buFont typeface="Arial" charset="0"/>
              <a:buChar char="•"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057812" y="1845734"/>
            <a:ext cx="37710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9193"/>
                </a:solidFill>
                <a:latin typeface="Calibri" charset="0"/>
              </a:rPr>
              <a:t>&lt;!DOCTYPE html&gt;</a:t>
            </a:r>
          </a:p>
          <a:p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&lt;html&gt;</a:t>
            </a:r>
            <a:endParaRPr lang="en-US" sz="1600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&lt;head&gt;</a:t>
            </a:r>
            <a:endParaRPr lang="en-US" sz="1600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&lt;title&gt;</a:t>
            </a:r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Example 1</a:t>
            </a:r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&lt;/title&gt;</a:t>
            </a:r>
            <a:endParaRPr lang="en-US" sz="1600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&lt;script </a:t>
            </a:r>
            <a:r>
              <a:rPr lang="en-US" sz="1600" dirty="0" err="1">
                <a:solidFill>
                  <a:srgbClr val="FF2600"/>
                </a:solidFill>
                <a:latin typeface="Calibri" charset="0"/>
              </a:rPr>
              <a:t>src</a:t>
            </a:r>
            <a:r>
              <a:rPr lang="en-US" sz="1600" dirty="0">
                <a:solidFill>
                  <a:srgbClr val="FF2600"/>
                </a:solidFill>
                <a:latin typeface="Calibri" charset="0"/>
              </a:rPr>
              <a:t>=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sz="1600" dirty="0" err="1">
                <a:solidFill>
                  <a:srgbClr val="0433FF"/>
                </a:solidFill>
                <a:latin typeface="Calibri" charset="0"/>
              </a:rPr>
              <a:t>js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/</a:t>
            </a:r>
            <a:r>
              <a:rPr lang="en-US" sz="1600" dirty="0" err="1">
                <a:solidFill>
                  <a:srgbClr val="0433FF"/>
                </a:solidFill>
                <a:latin typeface="Calibri" charset="0"/>
              </a:rPr>
              <a:t>myFile.js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&gt;&lt;/script&gt;</a:t>
            </a:r>
            <a:endParaRPr lang="en-US" sz="1600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&lt;/head&gt;</a:t>
            </a:r>
            <a:endParaRPr lang="en-US" sz="1600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&lt;body&gt;</a:t>
            </a:r>
            <a:endParaRPr lang="en-US" sz="1600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&lt;h3</a:t>
            </a:r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600" dirty="0">
                <a:solidFill>
                  <a:srgbClr val="FF2600"/>
                </a:solidFill>
                <a:latin typeface="Calibri" charset="0"/>
              </a:rPr>
              <a:t>id=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sz="1600" dirty="0" err="1">
                <a:solidFill>
                  <a:srgbClr val="0433FF"/>
                </a:solidFill>
                <a:latin typeface="Calibri" charset="0"/>
              </a:rPr>
              <a:t>outputContainer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&gt;&lt;/h3&gt;</a:t>
            </a:r>
            <a:endParaRPr lang="en-US" sz="1600" dirty="0">
              <a:solidFill>
                <a:srgbClr val="0433FF"/>
              </a:solidFill>
              <a:latin typeface="Calibri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&lt;/body&gt;</a:t>
            </a:r>
            <a:endParaRPr lang="en-US" sz="1600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&lt;/html&gt;</a:t>
            </a:r>
            <a:endParaRPr lang="en-US" sz="1600" dirty="0">
              <a:solidFill>
                <a:srgbClr val="011993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19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Container - 1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1800" dirty="0"/>
              <a:t>  In Visual Studio Code, create a new Folder in your Example1 directory (call it "</a:t>
            </a:r>
            <a:r>
              <a:rPr lang="en-US" sz="1800" b="1" dirty="0" err="1"/>
              <a:t>js</a:t>
            </a:r>
            <a:r>
              <a:rPr lang="en-US" sz="1800" dirty="0"/>
              <a:t>")</a:t>
            </a:r>
          </a:p>
          <a:p>
            <a:pPr>
              <a:buFont typeface="Arial" charset="0"/>
              <a:buChar char="•"/>
            </a:pPr>
            <a:r>
              <a:rPr lang="en-US" sz="1800" dirty="0"/>
              <a:t>  Inside the "</a:t>
            </a:r>
            <a:r>
              <a:rPr lang="en-US" sz="1800" b="1" dirty="0" err="1"/>
              <a:t>js</a:t>
            </a:r>
            <a:r>
              <a:rPr lang="en-US" sz="1800" dirty="0"/>
              <a:t>" folder, create a file called </a:t>
            </a:r>
            <a:r>
              <a:rPr lang="en-US" sz="1800" b="1" dirty="0" err="1"/>
              <a:t>myFile.js</a:t>
            </a:r>
            <a:r>
              <a:rPr lang="en-US" sz="1800" b="1" dirty="0"/>
              <a:t> </a:t>
            </a:r>
          </a:p>
          <a:p>
            <a:pPr>
              <a:buFont typeface="Arial" charset="0"/>
              <a:buChar char="•"/>
            </a:pPr>
            <a:r>
              <a:rPr lang="en-US" sz="1800" dirty="0"/>
              <a:t>  In our </a:t>
            </a:r>
            <a:r>
              <a:rPr lang="en-US" sz="1800" b="1" dirty="0" err="1"/>
              <a:t>myFile.js</a:t>
            </a:r>
            <a:r>
              <a:rPr lang="en-US" sz="1800" dirty="0"/>
              <a:t> we need to do a couple of things to ensure that we correctly write to our "</a:t>
            </a:r>
            <a:r>
              <a:rPr lang="en-US" sz="1800" dirty="0" err="1"/>
              <a:t>outputContainer</a:t>
            </a:r>
            <a:r>
              <a:rPr lang="en-US" sz="1800" dirty="0"/>
              <a:t>".</a:t>
            </a:r>
          </a:p>
          <a:p>
            <a:pPr>
              <a:buFont typeface="Arial" charset="0"/>
              <a:buChar char="•"/>
            </a:pPr>
            <a:r>
              <a:rPr lang="en-US" sz="1800" b="1" dirty="0"/>
              <a:t>  First: </a:t>
            </a:r>
            <a:r>
              <a:rPr lang="en-US" sz="1800" dirty="0"/>
              <a:t>We need to make sure that the page is completely loaded before we even attempt to </a:t>
            </a:r>
            <a:br>
              <a:rPr lang="en-US" sz="1800" dirty="0"/>
            </a:br>
            <a:r>
              <a:rPr lang="en-US" sz="1800" dirty="0"/>
              <a:t>update the DOM</a:t>
            </a:r>
          </a:p>
          <a:p>
            <a:pPr>
              <a:buFont typeface="Arial" charset="0"/>
              <a:buChar char="•"/>
            </a:pPr>
            <a:r>
              <a:rPr lang="en-US" sz="1800" b="1" dirty="0"/>
              <a:t>  </a:t>
            </a:r>
            <a:r>
              <a:rPr lang="en-US" sz="1800" dirty="0"/>
              <a:t>This is done by making use of the "</a:t>
            </a:r>
            <a:r>
              <a:rPr lang="en-US" sz="1800" dirty="0" err="1"/>
              <a:t>onload</a:t>
            </a:r>
            <a:r>
              <a:rPr lang="en-US" sz="1800" dirty="0"/>
              <a:t>" property of the global "window" object.  </a:t>
            </a:r>
          </a:p>
          <a:p>
            <a:pPr>
              <a:buFont typeface="Arial" charset="0"/>
              <a:buChar char="•"/>
            </a:pPr>
            <a:r>
              <a:rPr lang="en-US" sz="1800" dirty="0"/>
              <a:t>  We can assign this to be a function that will be executed once the page has completed loading:</a:t>
            </a:r>
          </a:p>
          <a:p>
            <a:pPr>
              <a:buFont typeface="Arial" charset="0"/>
              <a:buChar char="•"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195251" y="4830313"/>
            <a:ext cx="4034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charset="0"/>
              </a:rPr>
              <a:t>window.onload</a:t>
            </a:r>
            <a:r>
              <a:rPr lang="en-US" dirty="0">
                <a:latin typeface="Calibri" charset="0"/>
              </a:rPr>
              <a:t> =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dirty="0">
                <a:latin typeface="Calibri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        </a:t>
            </a:r>
            <a:r>
              <a:rPr lang="en-US" i="1" dirty="0">
                <a:solidFill>
                  <a:srgbClr val="009600"/>
                </a:solidFill>
                <a:latin typeface="Calibri" charset="0"/>
              </a:rPr>
              <a:t>// start accessing the DOM here</a:t>
            </a:r>
            <a:endParaRPr lang="en-US" dirty="0">
              <a:solidFill>
                <a:srgbClr val="009600"/>
              </a:solidFill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 };</a:t>
            </a:r>
            <a:endParaRPr lang="en-US" dirty="0"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57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Container - 2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03511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1800" b="1" dirty="0"/>
              <a:t>  Second: </a:t>
            </a:r>
            <a:r>
              <a:rPr lang="en-US" sz="1800" dirty="0"/>
              <a:t>We need to get a reference to the element</a:t>
            </a:r>
          </a:p>
          <a:p>
            <a:pPr>
              <a:buFont typeface="Arial" charset="0"/>
              <a:buChar char="•"/>
            </a:pPr>
            <a:r>
              <a:rPr lang="en-US" sz="1800" b="1" dirty="0"/>
              <a:t>  </a:t>
            </a:r>
            <a:r>
              <a:rPr lang="en-US" sz="1800" dirty="0"/>
              <a:t>This is done by making use of the "</a:t>
            </a:r>
            <a:r>
              <a:rPr lang="en-US" sz="1800" dirty="0" err="1"/>
              <a:t>querySelector</a:t>
            </a:r>
            <a:r>
              <a:rPr lang="en-US" sz="1800" dirty="0"/>
              <a:t>" function on the global "document" object</a:t>
            </a:r>
          </a:p>
          <a:p>
            <a:pPr>
              <a:buFont typeface="Arial" charset="0"/>
              <a:buChar char="•"/>
            </a:pPr>
            <a:r>
              <a:rPr lang="en-US" sz="1800" b="1" dirty="0"/>
              <a:t> </a:t>
            </a:r>
            <a:r>
              <a:rPr lang="en-US" sz="1800" dirty="0"/>
              <a:t>Since the element we want is identified by an ID, we use the following syntax to gain a reference to the element, </a:t>
            </a:r>
            <a:r>
              <a:rPr lang="en-US" sz="1800" dirty="0" err="1"/>
              <a:t>ie</a:t>
            </a:r>
            <a:r>
              <a:rPr lang="en-US" sz="18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en-US" sz="1600" dirty="0" err="1"/>
              <a:t>document.querySelector</a:t>
            </a:r>
            <a:r>
              <a:rPr lang="en-US" sz="1600" dirty="0"/>
              <a:t>(</a:t>
            </a:r>
            <a:r>
              <a:rPr lang="en-US" sz="1600" b="1" dirty="0"/>
              <a:t>#</a:t>
            </a:r>
            <a:r>
              <a:rPr lang="en-US" sz="1600" b="1" dirty="0" err="1"/>
              <a:t>someID</a:t>
            </a:r>
            <a:r>
              <a:rPr lang="en-US" sz="1600" b="1" dirty="0"/>
              <a:t>);</a:t>
            </a:r>
          </a:p>
          <a:p>
            <a:pPr>
              <a:buFont typeface="Arial" charset="0"/>
              <a:buChar char="•"/>
            </a:pP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1097279" y="3755842"/>
            <a:ext cx="66453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charset="0"/>
              </a:rPr>
              <a:t>window.onload</a:t>
            </a:r>
            <a:r>
              <a:rPr lang="en-US" dirty="0">
                <a:latin typeface="Calibri" charset="0"/>
              </a:rPr>
              <a:t> =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dirty="0">
                <a:latin typeface="Calibri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i="1" dirty="0">
                <a:solidFill>
                  <a:srgbClr val="009600"/>
                </a:solidFill>
                <a:latin typeface="Calibri" charset="0"/>
              </a:rPr>
              <a:t>// start accessing the DOM here</a:t>
            </a:r>
            <a:endParaRPr lang="en-US" dirty="0">
              <a:solidFill>
                <a:srgbClr val="009600"/>
              </a:solidFill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    </a:t>
            </a:r>
            <a:r>
              <a:rPr lang="en-US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myContainer</a:t>
            </a:r>
            <a:r>
              <a:rPr lang="en-US" dirty="0">
                <a:latin typeface="Calibri" charset="0"/>
              </a:rPr>
              <a:t> = </a:t>
            </a:r>
            <a:r>
              <a:rPr lang="en-US" dirty="0" err="1">
                <a:latin typeface="Calibri" charset="0"/>
              </a:rPr>
              <a:t>document.querySelector</a:t>
            </a:r>
            <a:r>
              <a:rPr lang="en-US" dirty="0">
                <a:latin typeface="Calibri" charset="0"/>
              </a:rPr>
              <a:t>(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"#</a:t>
            </a:r>
            <a:r>
              <a:rPr lang="en-US" dirty="0" err="1">
                <a:solidFill>
                  <a:srgbClr val="0433FF"/>
                </a:solidFill>
                <a:latin typeface="Calibri" charset="0"/>
              </a:rPr>
              <a:t>outputContainer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dirty="0">
                <a:latin typeface="Calibri" charset="0"/>
              </a:rPr>
              <a:t>);</a:t>
            </a:r>
          </a:p>
          <a:p>
            <a:r>
              <a:rPr lang="en-US" dirty="0">
                <a:latin typeface="Calibri" charset="0"/>
              </a:rPr>
              <a:t>};</a:t>
            </a:r>
            <a:endParaRPr lang="en-US" dirty="0"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2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/>
              <a:t>Part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>
              <a:spcAft>
                <a:spcPts val="200"/>
              </a:spcAft>
            </a:pPr>
            <a:r>
              <a:rPr lang="en-US" sz="1600" dirty="0"/>
              <a:t>What is HTML?</a:t>
            </a:r>
          </a:p>
          <a:p>
            <a:pPr lvl="1">
              <a:spcAft>
                <a:spcPts val="200"/>
              </a:spcAft>
            </a:pPr>
            <a:r>
              <a:rPr lang="en-US" sz="1600" dirty="0"/>
              <a:t>Document structure/overview</a:t>
            </a:r>
          </a:p>
          <a:p>
            <a:pPr lvl="1">
              <a:spcAft>
                <a:spcPts val="200"/>
              </a:spcAft>
            </a:pPr>
            <a:r>
              <a:rPr lang="en-US" sz="1600" dirty="0"/>
              <a:t>HTML5 Structural Elements</a:t>
            </a:r>
          </a:p>
        </p:txBody>
      </p:sp>
    </p:spTree>
    <p:extLst>
      <p:ext uri="{BB962C8B-B14F-4D97-AF65-F5344CB8AC3E}">
        <p14:creationId xmlns:p14="http://schemas.microsoft.com/office/powerpoint/2010/main" val="1563863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Container - 3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03511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1800" b="1" dirty="0"/>
              <a:t>  Third: </a:t>
            </a:r>
            <a:r>
              <a:rPr lang="en-US" sz="1800" dirty="0"/>
              <a:t>We need to call a function to actually update the text</a:t>
            </a:r>
          </a:p>
          <a:p>
            <a:pPr>
              <a:buFont typeface="Arial" charset="0"/>
              <a:buChar char="•"/>
            </a:pPr>
            <a:r>
              <a:rPr lang="en-US" sz="1800" b="1" dirty="0"/>
              <a:t>  </a:t>
            </a:r>
            <a:r>
              <a:rPr lang="en-US" sz="1800" dirty="0"/>
              <a:t>Fortunately, we have access to a very useful element property – "</a:t>
            </a:r>
            <a:r>
              <a:rPr lang="en-US" sz="1800" dirty="0" err="1"/>
              <a:t>innerHTML</a:t>
            </a:r>
            <a:r>
              <a:rPr lang="en-US" sz="1800" dirty="0"/>
              <a:t>".  </a:t>
            </a:r>
          </a:p>
          <a:p>
            <a:pPr>
              <a:buFont typeface="Arial" charset="0"/>
              <a:buChar char="•"/>
            </a:pPr>
            <a:r>
              <a:rPr lang="en-US" sz="1800" dirty="0"/>
              <a:t>  </a:t>
            </a:r>
            <a:r>
              <a:rPr lang="en-US" sz="1800" b="1" dirty="0"/>
              <a:t>Be careful!  </a:t>
            </a:r>
            <a:r>
              <a:rPr lang="en-US" sz="1800" dirty="0"/>
              <a:t>You can very easily insert invalid code into the page this way and it can be difficult to debug, so only use the "</a:t>
            </a:r>
            <a:r>
              <a:rPr lang="en-US" sz="1800" dirty="0" err="1"/>
              <a:t>innerHTML</a:t>
            </a:r>
            <a:r>
              <a:rPr lang="en-US" sz="1800" dirty="0"/>
              <a:t>" property for updating </a:t>
            </a:r>
            <a:r>
              <a:rPr lang="en-US" sz="1800" b="1" dirty="0"/>
              <a:t>text</a:t>
            </a:r>
            <a:r>
              <a:rPr lang="en-US" sz="1800" dirty="0"/>
              <a:t> or simple </a:t>
            </a:r>
            <a:r>
              <a:rPr lang="en-US" sz="1800" b="1" dirty="0"/>
              <a:t>HTML</a:t>
            </a:r>
          </a:p>
          <a:p>
            <a:pPr>
              <a:buFont typeface="Arial" charset="0"/>
              <a:buChar char="•"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169503" y="3468182"/>
            <a:ext cx="99026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charset="0"/>
              </a:rPr>
              <a:t>window.onload</a:t>
            </a:r>
            <a:r>
              <a:rPr lang="en-US" dirty="0">
                <a:latin typeface="Calibri" charset="0"/>
              </a:rPr>
              <a:t> =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dirty="0">
                <a:latin typeface="Calibri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i="1" dirty="0">
                <a:solidFill>
                  <a:srgbClr val="009600"/>
                </a:solidFill>
                <a:latin typeface="Calibri" charset="0"/>
              </a:rPr>
              <a:t>// start accessing the DOM here</a:t>
            </a:r>
            <a:endParaRPr lang="en-US" dirty="0">
              <a:solidFill>
                <a:srgbClr val="009600"/>
              </a:solidFill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    </a:t>
            </a:r>
            <a:r>
              <a:rPr lang="en-US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myContainer</a:t>
            </a:r>
            <a:r>
              <a:rPr lang="en-US" dirty="0">
                <a:latin typeface="Calibri" charset="0"/>
              </a:rPr>
              <a:t> = </a:t>
            </a:r>
            <a:r>
              <a:rPr lang="en-US" dirty="0" err="1">
                <a:latin typeface="Calibri" charset="0"/>
              </a:rPr>
              <a:t>document.querySelector</a:t>
            </a:r>
            <a:r>
              <a:rPr lang="en-US" dirty="0">
                <a:latin typeface="Calibri" charset="0"/>
              </a:rPr>
              <a:t>(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"#</a:t>
            </a:r>
            <a:r>
              <a:rPr lang="en-US" dirty="0" err="1">
                <a:solidFill>
                  <a:srgbClr val="0433FF"/>
                </a:solidFill>
                <a:latin typeface="Calibri" charset="0"/>
              </a:rPr>
              <a:t>outputContainer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dirty="0">
                <a:latin typeface="Calibri" charset="0"/>
              </a:rPr>
              <a:t>);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i="1" dirty="0">
                <a:solidFill>
                  <a:srgbClr val="009600"/>
                </a:solidFill>
                <a:latin typeface="Calibri" charset="0"/>
              </a:rPr>
              <a:t>// update it's "</a:t>
            </a:r>
            <a:r>
              <a:rPr lang="en-US" i="1" dirty="0" err="1">
                <a:solidFill>
                  <a:srgbClr val="009600"/>
                </a:solidFill>
                <a:latin typeface="Calibri" charset="0"/>
              </a:rPr>
              <a:t>innerHTML</a:t>
            </a:r>
            <a:r>
              <a:rPr lang="en-US" i="1" dirty="0">
                <a:solidFill>
                  <a:srgbClr val="009600"/>
                </a:solidFill>
                <a:latin typeface="Calibri" charset="0"/>
              </a:rPr>
              <a:t>" property</a:t>
            </a:r>
            <a:endParaRPr lang="en-US" dirty="0">
              <a:solidFill>
                <a:srgbClr val="009600"/>
              </a:solidFill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    </a:t>
            </a:r>
            <a:r>
              <a:rPr lang="en-US" dirty="0" err="1">
                <a:latin typeface="Calibri" charset="0"/>
              </a:rPr>
              <a:t>myContainer.innerHTML</a:t>
            </a:r>
            <a:r>
              <a:rPr lang="en-US" dirty="0">
                <a:latin typeface="Calibri" charset="0"/>
              </a:rPr>
              <a:t> = 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"Hello World!"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};</a:t>
            </a:r>
            <a:endParaRPr lang="en-US" dirty="0"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11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Container (Full Example)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2447094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listTitle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=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"Students List (Alphabetical)"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;</a:t>
            </a:r>
            <a:endParaRPr lang="en-US" sz="1400" dirty="0">
              <a:solidFill>
                <a:srgbClr val="0433FF"/>
              </a:solidFill>
              <a:latin typeface="Calibri" charset="0"/>
            </a:endParaRPr>
          </a:p>
          <a:p>
            <a:r>
              <a:rPr lang="en-US" sz="1400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studentArray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= [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"John"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"Amy"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"Haley"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"Kimberly"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];</a:t>
            </a:r>
            <a:endParaRPr lang="en-US" sz="1400" dirty="0">
              <a:solidFill>
                <a:srgbClr val="0433FF"/>
              </a:solidFill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  <a:p>
            <a:r>
              <a:rPr lang="en-US" sz="1400" dirty="0" err="1">
                <a:latin typeface="Calibri" charset="0"/>
              </a:rPr>
              <a:t>window.onload</a:t>
            </a:r>
            <a:r>
              <a:rPr lang="en-US" sz="1400" dirty="0">
                <a:latin typeface="Calibri" charset="0"/>
              </a:rPr>
              <a:t> = 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sz="1400" dirty="0">
                <a:latin typeface="Calibri" charset="0"/>
              </a:rPr>
              <a:t>() {</a:t>
            </a:r>
          </a:p>
          <a:p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    </a:t>
            </a:r>
            <a:r>
              <a:rPr lang="en-US" sz="1400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myTitle</a:t>
            </a:r>
            <a:r>
              <a:rPr lang="en-US" sz="1400" dirty="0">
                <a:latin typeface="Calibri" charset="0"/>
              </a:rPr>
              <a:t> = </a:t>
            </a:r>
            <a:r>
              <a:rPr lang="en-US" sz="1400" dirty="0" err="1">
                <a:latin typeface="Calibri" charset="0"/>
              </a:rPr>
              <a:t>document.querySelector</a:t>
            </a:r>
            <a:r>
              <a:rPr lang="en-US" sz="1400" dirty="0">
                <a:latin typeface="Calibri" charset="0"/>
              </a:rPr>
              <a:t>(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"#title"</a:t>
            </a:r>
            <a:r>
              <a:rPr lang="en-US" sz="1400" dirty="0">
                <a:latin typeface="Calibri" charset="0"/>
              </a:rPr>
              <a:t>);</a:t>
            </a:r>
          </a:p>
          <a:p>
            <a:r>
              <a:rPr lang="en-US" sz="1400" dirty="0">
                <a:latin typeface="Calibri" charset="0"/>
              </a:rPr>
              <a:t>    </a:t>
            </a:r>
            <a:r>
              <a:rPr lang="en-US" sz="1400" dirty="0" err="1">
                <a:latin typeface="Calibri" charset="0"/>
              </a:rPr>
              <a:t>myTitle.innerHTML</a:t>
            </a:r>
            <a:r>
              <a:rPr lang="en-US" sz="1400" dirty="0">
                <a:latin typeface="Calibri" charset="0"/>
              </a:rPr>
              <a:t> =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"&lt;</a:t>
            </a:r>
            <a:r>
              <a:rPr lang="en-US" sz="1400" dirty="0" err="1">
                <a:solidFill>
                  <a:srgbClr val="0433FF"/>
                </a:solidFill>
                <a:latin typeface="Calibri" charset="0"/>
              </a:rPr>
              <a:t>em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&gt;"</a:t>
            </a:r>
            <a:r>
              <a:rPr lang="en-US" sz="1400" dirty="0">
                <a:latin typeface="Calibri" charset="0"/>
              </a:rPr>
              <a:t> + </a:t>
            </a:r>
            <a:r>
              <a:rPr lang="en-US" sz="1400" dirty="0" err="1">
                <a:latin typeface="Calibri" charset="0"/>
              </a:rPr>
              <a:t>listTitle</a:t>
            </a:r>
            <a:r>
              <a:rPr lang="en-US" sz="1400" dirty="0">
                <a:latin typeface="Calibri" charset="0"/>
              </a:rPr>
              <a:t> +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"&lt;/</a:t>
            </a:r>
            <a:r>
              <a:rPr lang="en-US" sz="1400" dirty="0" err="1">
                <a:solidFill>
                  <a:srgbClr val="0433FF"/>
                </a:solidFill>
                <a:latin typeface="Calibri" charset="0"/>
              </a:rPr>
              <a:t>em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&gt;"</a:t>
            </a:r>
            <a:r>
              <a:rPr lang="en-US" sz="1400" dirty="0">
                <a:latin typeface="Calibri" charset="0"/>
              </a:rPr>
              <a:t>;</a:t>
            </a:r>
          </a:p>
          <a:p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    </a:t>
            </a:r>
            <a:r>
              <a:rPr lang="en-US" sz="1400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myContainer</a:t>
            </a:r>
            <a:r>
              <a:rPr lang="en-US" sz="1400" dirty="0">
                <a:latin typeface="Calibri" charset="0"/>
              </a:rPr>
              <a:t> = </a:t>
            </a:r>
            <a:r>
              <a:rPr lang="en-US" sz="1400" dirty="0" err="1">
                <a:latin typeface="Calibri" charset="0"/>
              </a:rPr>
              <a:t>document.querySelector</a:t>
            </a:r>
            <a:r>
              <a:rPr lang="en-US" sz="1400" dirty="0">
                <a:latin typeface="Calibri" charset="0"/>
              </a:rPr>
              <a:t>(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"#</a:t>
            </a:r>
            <a:r>
              <a:rPr lang="en-US" sz="1400" dirty="0" err="1">
                <a:solidFill>
                  <a:srgbClr val="0433FF"/>
                </a:solidFill>
                <a:latin typeface="Calibri" charset="0"/>
              </a:rPr>
              <a:t>outputContainer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sz="1400" dirty="0">
                <a:latin typeface="Calibri" charset="0"/>
              </a:rPr>
              <a:t>);</a:t>
            </a:r>
          </a:p>
          <a:p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    </a:t>
            </a:r>
            <a:r>
              <a:rPr lang="en-US" sz="1400" dirty="0" err="1">
                <a:latin typeface="Calibri" charset="0"/>
              </a:rPr>
              <a:t>studentArray.sort</a:t>
            </a:r>
            <a:r>
              <a:rPr lang="en-US" sz="1400" dirty="0">
                <a:latin typeface="Calibri" charset="0"/>
              </a:rPr>
              <a:t>();</a:t>
            </a:r>
          </a:p>
          <a:p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    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for</a:t>
            </a:r>
            <a:r>
              <a:rPr lang="en-US" sz="1400" dirty="0">
                <a:latin typeface="Calibri" charset="0"/>
              </a:rPr>
              <a:t> (</a:t>
            </a:r>
            <a:r>
              <a:rPr lang="en-US" sz="1400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i</a:t>
            </a:r>
            <a:r>
              <a:rPr lang="en-US" sz="1400" dirty="0">
                <a:latin typeface="Calibri" charset="0"/>
              </a:rPr>
              <a:t> =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0</a:t>
            </a:r>
            <a:r>
              <a:rPr lang="en-US" sz="1400" dirty="0">
                <a:latin typeface="Calibri" charset="0"/>
              </a:rPr>
              <a:t>; </a:t>
            </a:r>
            <a:r>
              <a:rPr lang="en-US" sz="1400" dirty="0" err="1">
                <a:latin typeface="Calibri" charset="0"/>
              </a:rPr>
              <a:t>i</a:t>
            </a:r>
            <a:r>
              <a:rPr lang="en-US" sz="1400" dirty="0">
                <a:latin typeface="Calibri" charset="0"/>
              </a:rPr>
              <a:t> &lt; </a:t>
            </a:r>
            <a:r>
              <a:rPr lang="en-US" sz="1400" dirty="0" err="1">
                <a:latin typeface="Calibri" charset="0"/>
              </a:rPr>
              <a:t>studentArray.length</a:t>
            </a:r>
            <a:r>
              <a:rPr lang="en-US" sz="1400" dirty="0">
                <a:latin typeface="Calibri" charset="0"/>
              </a:rPr>
              <a:t>; </a:t>
            </a:r>
            <a:r>
              <a:rPr lang="en-US" sz="1400" dirty="0" err="1">
                <a:latin typeface="Calibri" charset="0"/>
              </a:rPr>
              <a:t>i</a:t>
            </a:r>
            <a:r>
              <a:rPr lang="en-US" sz="1400" dirty="0">
                <a:latin typeface="Calibri" charset="0"/>
              </a:rPr>
              <a:t>++) {</a:t>
            </a:r>
          </a:p>
          <a:p>
            <a:r>
              <a:rPr lang="en-US" sz="1400" dirty="0">
                <a:latin typeface="Calibri" charset="0"/>
              </a:rPr>
              <a:t>        </a:t>
            </a:r>
            <a:r>
              <a:rPr lang="en-US" sz="1400" dirty="0" err="1">
                <a:latin typeface="Calibri" charset="0"/>
              </a:rPr>
              <a:t>myContainer.innerHTML</a:t>
            </a:r>
            <a:r>
              <a:rPr lang="en-US" sz="1400" dirty="0">
                <a:latin typeface="Calibri" charset="0"/>
              </a:rPr>
              <a:t> +=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"&lt;p&gt;"</a:t>
            </a:r>
            <a:r>
              <a:rPr lang="en-US" sz="1400" dirty="0">
                <a:latin typeface="Calibri" charset="0"/>
              </a:rPr>
              <a:t> + </a:t>
            </a:r>
            <a:r>
              <a:rPr lang="en-US" sz="1400" dirty="0" err="1">
                <a:latin typeface="Calibri" charset="0"/>
              </a:rPr>
              <a:t>studentArray</a:t>
            </a:r>
            <a:r>
              <a:rPr lang="en-US" sz="1400" dirty="0">
                <a:latin typeface="Calibri" charset="0"/>
              </a:rPr>
              <a:t>[</a:t>
            </a:r>
            <a:r>
              <a:rPr lang="en-US" sz="1400" dirty="0" err="1">
                <a:latin typeface="Calibri" charset="0"/>
              </a:rPr>
              <a:t>i</a:t>
            </a:r>
            <a:r>
              <a:rPr lang="en-US" sz="1400" dirty="0">
                <a:latin typeface="Calibri" charset="0"/>
              </a:rPr>
              <a:t>] +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"&lt;/p&gt;"</a:t>
            </a:r>
            <a:r>
              <a:rPr lang="en-US" sz="1400" dirty="0">
                <a:latin typeface="Calibri" charset="0"/>
              </a:rPr>
              <a:t>;</a:t>
            </a:r>
          </a:p>
          <a:p>
            <a:r>
              <a:rPr lang="en-US" sz="1400" dirty="0">
                <a:latin typeface="Calibri" charset="0"/>
              </a:rPr>
              <a:t>    }</a:t>
            </a:r>
          </a:p>
          <a:p>
            <a:r>
              <a:rPr lang="en-US" sz="1400" dirty="0">
                <a:latin typeface="Calibri" charset="0"/>
              </a:rPr>
              <a:t>};</a:t>
            </a:r>
            <a:endParaRPr lang="en-US" sz="1400" dirty="0">
              <a:effectLst/>
              <a:latin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39078" y="2447094"/>
            <a:ext cx="31937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400" dirty="0">
                <a:solidFill>
                  <a:srgbClr val="009193"/>
                </a:solidFill>
                <a:latin typeface="Calibri" charset="0"/>
              </a:rPr>
              <a:t>&lt;!DOCTYPE html&gt;</a:t>
            </a:r>
          </a:p>
          <a:p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&lt;html&gt;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&lt;head&gt;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&lt;title&gt;</a:t>
            </a:r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Example 1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&lt;/title&gt;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&lt;script </a:t>
            </a:r>
            <a:r>
              <a:rPr lang="is-IS" sz="1400" dirty="0">
                <a:solidFill>
                  <a:srgbClr val="FF2600"/>
                </a:solidFill>
                <a:latin typeface="Calibri" charset="0"/>
              </a:rPr>
              <a:t>src=</a:t>
            </a:r>
            <a:r>
              <a:rPr lang="is-IS" sz="1400" dirty="0">
                <a:solidFill>
                  <a:srgbClr val="0433FF"/>
                </a:solidFill>
                <a:latin typeface="Calibri" charset="0"/>
              </a:rPr>
              <a:t>"js/myFile.js"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&gt;&lt;/script&gt;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&lt;/head&gt;</a:t>
            </a:r>
            <a:r>
              <a:rPr lang="is-IS" sz="1400" dirty="0">
                <a:latin typeface="Calibri" charset="0"/>
              </a:rPr>
              <a:t/>
            </a:r>
            <a:br>
              <a:rPr lang="is-IS" sz="1400" dirty="0">
                <a:latin typeface="Calibri" charset="0"/>
              </a:rPr>
            </a:br>
            <a:endParaRPr lang="is-IS" sz="1400" dirty="0"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&lt;body&gt;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&lt;h1</a:t>
            </a:r>
            <a:r>
              <a:rPr lang="is-IS" sz="1400" dirty="0">
                <a:latin typeface="Calibri" charset="0"/>
              </a:rPr>
              <a:t> </a:t>
            </a:r>
            <a:r>
              <a:rPr lang="is-IS" sz="1400" dirty="0">
                <a:solidFill>
                  <a:srgbClr val="FF2600"/>
                </a:solidFill>
                <a:latin typeface="Calibri" charset="0"/>
              </a:rPr>
              <a:t>id=</a:t>
            </a:r>
            <a:r>
              <a:rPr lang="is-IS" sz="1400" dirty="0">
                <a:solidFill>
                  <a:srgbClr val="0433FF"/>
                </a:solidFill>
                <a:latin typeface="Calibri" charset="0"/>
              </a:rPr>
              <a:t>"title"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&gt;&lt;/h1&gt;</a:t>
            </a:r>
            <a:endParaRPr lang="is-IS" sz="1400" dirty="0"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&lt;div</a:t>
            </a:r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is-IS" sz="1400" dirty="0">
                <a:solidFill>
                  <a:srgbClr val="FF2600"/>
                </a:solidFill>
                <a:latin typeface="Calibri" charset="0"/>
              </a:rPr>
              <a:t>id=</a:t>
            </a:r>
            <a:r>
              <a:rPr lang="is-IS" sz="1400" dirty="0">
                <a:solidFill>
                  <a:srgbClr val="0433FF"/>
                </a:solidFill>
                <a:latin typeface="Calibri" charset="0"/>
              </a:rPr>
              <a:t>"outputContainer"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&gt;&lt;/div&gt;</a:t>
            </a:r>
            <a:endParaRPr lang="is-IS" sz="1400" dirty="0">
              <a:solidFill>
                <a:srgbClr val="0433FF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&lt;/body&gt;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&lt;/html&gt;</a:t>
            </a:r>
            <a:endParaRPr lang="is-IS" sz="1400" dirty="0">
              <a:solidFill>
                <a:srgbClr val="011993"/>
              </a:solidFill>
              <a:effectLst/>
              <a:latin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9078" y="1907561"/>
            <a:ext cx="485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1907561"/>
            <a:ext cx="505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JavaScript (</a:t>
            </a:r>
            <a:r>
              <a:rPr lang="en-US" b="1" dirty="0" err="1"/>
              <a:t>myFile.js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1104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 /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  Introduction to HTML (MDN)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https://developer.mozilla.org/en-US/docs/Web/Guide/HTML/Introduction</a:t>
            </a:r>
            <a:endParaRPr lang="en-US" sz="1600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  HTML5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https://developer.mozilla.org/en-US/docs/Web/Guide/HTML/HTML5</a:t>
            </a:r>
            <a:endParaRPr lang="en-US" sz="1600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  HTML element reference (MDN)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https://developer.mozilla.org/en-US/docs/Web/HTML/Element</a:t>
            </a:r>
            <a:endParaRPr lang="en-US" sz="1600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  HTML attribute reference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https://developer.mozilla.org/en-US/docs/Web/HTML/Attributes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0414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Would you like to see any more examples?</a:t>
            </a:r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HTML (</a:t>
            </a:r>
            <a:r>
              <a:rPr lang="en-US" b="1" dirty="0" err="1"/>
              <a:t>HyperText</a:t>
            </a:r>
            <a:r>
              <a:rPr lang="en-US" b="1" dirty="0"/>
              <a:t> Markup Language) </a:t>
            </a:r>
            <a:r>
              <a:rPr lang="en-US" dirty="0"/>
              <a:t>is the set of markup symbols or codes inserted in a file intended for display on a World Wide Web browser page.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Hypertext</a:t>
            </a:r>
            <a:r>
              <a:rPr lang="en-US" dirty="0"/>
              <a:t> is text with hyperlinks.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markup</a:t>
            </a:r>
            <a:r>
              <a:rPr lang="en-US" dirty="0"/>
              <a:t> tells the Web browser how to display a Web page's text and images for the user.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markup symbols/indicators are often called </a:t>
            </a:r>
            <a:r>
              <a:rPr lang="en-US" b="1" dirty="0"/>
              <a:t>“tags”</a:t>
            </a:r>
            <a:r>
              <a:rPr lang="en-US" dirty="0"/>
              <a:t>, which are enclosed in angle brackets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Most html tags come in pairs e.g. &lt;p&gt; and &lt;/p&gt;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&lt;p&gt; being the opening of the tag and 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&lt;/p&gt; being the closing of the tag. 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 between these tags you can add </a:t>
            </a:r>
            <a:r>
              <a:rPr lang="en-US" b="1" dirty="0"/>
              <a:t>text-based content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some tags that are not paired – these tags are known as </a:t>
            </a:r>
            <a:r>
              <a:rPr lang="en-US" b="1" dirty="0"/>
              <a:t>empty tags</a:t>
            </a:r>
            <a:r>
              <a:rPr lang="en-US" dirty="0"/>
              <a:t>, such as &lt;</a:t>
            </a:r>
            <a:r>
              <a:rPr lang="en-US" dirty="0" err="1"/>
              <a:t>img</a:t>
            </a:r>
            <a:r>
              <a:rPr lang="en-US" dirty="0"/>
              <a:t> /&gt;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8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b="1" dirty="0"/>
              <a:t>HTML (5)</a:t>
            </a:r>
            <a:r>
              <a:rPr lang="en-US" dirty="0"/>
              <a:t> Document Structure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1850299"/>
            <a:ext cx="84647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&lt;!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html</a:t>
            </a:r>
            <a:r>
              <a:rPr lang="en-US" sz="16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&lt;html&gt;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&lt;title&gt;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WEB222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&lt;script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/myscript.js"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&gt;&lt;/script&gt;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&lt;h2&gt;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Basic HTML5 Document Structure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&lt;/h2&gt;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is a paragraph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&lt;p&gt;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Here are links to</a:t>
            </a:r>
          </a:p>
          <a:p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pt-BR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https</a:t>
            </a:r>
            <a:r>
              <a:rPr lang="pt-BR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://</a:t>
            </a:r>
            <a:r>
              <a:rPr lang="pt-BR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ict.senecac.on.ca</a:t>
            </a:r>
            <a:r>
              <a:rPr lang="pt-BR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/"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ICT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pt-BR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"http://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www.senecac.on.ca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Seneca College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060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– 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 directory called "Example1"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"Visual Studio Code" (download: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code.visualstudio.com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the files icon (       ), choose "Open Folder" and select your "Example1"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the "new file" icon next to "EXAMPLE 1" in the "EXPLORER" pane (left)</a:t>
            </a:r>
          </a:p>
          <a:p>
            <a:pPr lvl="3">
              <a:buFont typeface="Arial" charset="0"/>
              <a:buChar char="•"/>
            </a:pPr>
            <a:r>
              <a:rPr lang="en-US" sz="1600" dirty="0"/>
              <a:t>(It will appear when you hover over "EXAMPLE 1")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new file called "ex1.html"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329" y="2785836"/>
            <a:ext cx="311413" cy="28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0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– 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Add the following simple code to your ex1.html file: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6509" y="225608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dirty="0">
                <a:solidFill>
                  <a:srgbClr val="009193"/>
                </a:solidFill>
                <a:latin typeface="Calibri" charset="0"/>
              </a:rPr>
              <a:t>&lt;!doctype html&gt;</a:t>
            </a:r>
          </a:p>
          <a:p>
            <a:r>
              <a:rPr lang="is-IS" b="1" dirty="0">
                <a:solidFill>
                  <a:srgbClr val="011993"/>
                </a:solidFill>
                <a:latin typeface="Calibri" charset="0"/>
              </a:rPr>
              <a:t>&lt;html&gt;</a:t>
            </a:r>
            <a:endParaRPr lang="is-IS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b="1" dirty="0">
                <a:solidFill>
                  <a:srgbClr val="011993"/>
                </a:solidFill>
                <a:latin typeface="Calibri" charset="0"/>
              </a:rPr>
              <a:t>&lt;head&gt;</a:t>
            </a:r>
            <a:endParaRPr lang="is-IS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dirty="0">
                <a:latin typeface="Calibri" charset="0"/>
              </a:rPr>
              <a:t>        </a:t>
            </a:r>
            <a:r>
              <a:rPr lang="is-IS" b="1" dirty="0">
                <a:solidFill>
                  <a:srgbClr val="011993"/>
                </a:solidFill>
                <a:latin typeface="Calibri" charset="0"/>
              </a:rPr>
              <a:t>&lt;title&gt;</a:t>
            </a:r>
            <a:r>
              <a:rPr lang="is-IS" dirty="0">
                <a:latin typeface="Calibri" charset="0"/>
              </a:rPr>
              <a:t>Example 1</a:t>
            </a:r>
            <a:r>
              <a:rPr lang="is-IS" b="1" dirty="0">
                <a:solidFill>
                  <a:srgbClr val="011993"/>
                </a:solidFill>
                <a:latin typeface="Calibri" charset="0"/>
              </a:rPr>
              <a:t>&lt;/title&gt;</a:t>
            </a:r>
            <a:endParaRPr lang="is-IS" dirty="0">
              <a:latin typeface="Calibri" charset="0"/>
            </a:endParaRPr>
          </a:p>
          <a:p>
            <a:r>
              <a:rPr lang="is-I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b="1" dirty="0">
                <a:solidFill>
                  <a:srgbClr val="011993"/>
                </a:solidFill>
                <a:latin typeface="Calibri" charset="0"/>
              </a:rPr>
              <a:t>&lt;/head&gt;</a:t>
            </a:r>
            <a:endParaRPr lang="is-IS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b="1" dirty="0">
                <a:solidFill>
                  <a:srgbClr val="011993"/>
                </a:solidFill>
                <a:latin typeface="Calibri" charset="0"/>
              </a:rPr>
              <a:t>&lt;body&gt;</a:t>
            </a:r>
            <a:endParaRPr lang="is-IS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dirty="0">
                <a:latin typeface="Calibri" charset="0"/>
              </a:rPr>
              <a:t>        </a:t>
            </a:r>
            <a:r>
              <a:rPr lang="is-IS" b="1" dirty="0">
                <a:solidFill>
                  <a:srgbClr val="011993"/>
                </a:solidFill>
                <a:latin typeface="Calibri" charset="0"/>
              </a:rPr>
              <a:t>&lt;h3&gt;</a:t>
            </a:r>
            <a:r>
              <a:rPr lang="is-IS" dirty="0">
                <a:latin typeface="Calibri" charset="0"/>
              </a:rPr>
              <a:t>Hello!</a:t>
            </a:r>
            <a:r>
              <a:rPr lang="is-IS" b="1" dirty="0">
                <a:solidFill>
                  <a:srgbClr val="011993"/>
                </a:solidFill>
                <a:latin typeface="Calibri" charset="0"/>
              </a:rPr>
              <a:t>&lt;/h3&gt;</a:t>
            </a:r>
            <a:endParaRPr lang="is-IS" dirty="0">
              <a:latin typeface="Calibri" charset="0"/>
            </a:endParaRPr>
          </a:p>
          <a:p>
            <a:r>
              <a:rPr lang="is-I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b="1" dirty="0">
                <a:solidFill>
                  <a:srgbClr val="011993"/>
                </a:solidFill>
                <a:latin typeface="Calibri" charset="0"/>
              </a:rPr>
              <a:t>&lt;/body&gt;</a:t>
            </a:r>
            <a:endParaRPr lang="is-IS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b="1" dirty="0">
                <a:solidFill>
                  <a:srgbClr val="011993"/>
                </a:solidFill>
                <a:latin typeface="Calibri" charset="0"/>
              </a:rPr>
              <a:t>&lt;/html&gt;</a:t>
            </a:r>
            <a:endParaRPr lang="is-IS" dirty="0">
              <a:solidFill>
                <a:srgbClr val="011993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63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– 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/>
              <a:t>Open a browser (Chrome, Firefox, Safari, IE, etc...)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Choose File -&gt; Open File (mac: </a:t>
            </a:r>
            <a:r>
              <a:rPr lang="en-US" b="1" dirty="0" err="1"/>
              <a:t>cmd</a:t>
            </a:r>
            <a:r>
              <a:rPr lang="en-US" dirty="0"/>
              <a:t> + </a:t>
            </a:r>
            <a:r>
              <a:rPr lang="en-US" b="1" dirty="0"/>
              <a:t>o</a:t>
            </a:r>
            <a:r>
              <a:rPr lang="en-US" dirty="0"/>
              <a:t>, win: </a:t>
            </a:r>
            <a:r>
              <a:rPr lang="en-US" b="1" dirty="0"/>
              <a:t>ctrl </a:t>
            </a:r>
            <a:r>
              <a:rPr lang="en-US" dirty="0"/>
              <a:t>+ </a:t>
            </a:r>
            <a:r>
              <a:rPr lang="en-US" b="1" dirty="0"/>
              <a:t>o</a:t>
            </a:r>
            <a:r>
              <a:rPr lang="en-US" dirty="0"/>
              <a:t>) and choose your new ex1.html file</a:t>
            </a:r>
          </a:p>
          <a:p>
            <a:pPr marL="0" indent="0">
              <a:buNone/>
            </a:pPr>
            <a:r>
              <a:rPr lang="en-US" b="1" dirty="0"/>
              <a:t>	"Hello!"</a:t>
            </a:r>
            <a:r>
              <a:rPr lang="en-US" dirty="0"/>
              <a:t> – Success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Go back to Visual Studio Code and change the message to read "Hello World!"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Go back to your browser and "force refresh" the page (mac: </a:t>
            </a:r>
            <a:r>
              <a:rPr lang="en-US" b="1" dirty="0"/>
              <a:t>shift</a:t>
            </a:r>
            <a:r>
              <a:rPr lang="en-US" dirty="0"/>
              <a:t> + </a:t>
            </a:r>
            <a:r>
              <a:rPr lang="en-US" b="1" dirty="0" err="1"/>
              <a:t>cmd</a:t>
            </a:r>
            <a:r>
              <a:rPr lang="en-US" dirty="0"/>
              <a:t> + </a:t>
            </a:r>
            <a:r>
              <a:rPr lang="en-US" b="1" dirty="0"/>
              <a:t>r</a:t>
            </a:r>
            <a:r>
              <a:rPr lang="en-US" dirty="0"/>
              <a:t>, win: 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f5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"</a:t>
            </a:r>
            <a:r>
              <a:rPr lang="en-US" b="1" dirty="0"/>
              <a:t>Hello World!</a:t>
            </a:r>
            <a:r>
              <a:rPr lang="en-US" dirty="0"/>
              <a:t>" – Success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363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8988</TotalTime>
  <Words>4145</Words>
  <Application>Microsoft Macintosh PowerPoint</Application>
  <PresentationFormat>Custom</PresentationFormat>
  <Paragraphs>539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Retrospect</vt:lpstr>
      <vt:lpstr>WEB222</vt:lpstr>
      <vt:lpstr>Announcements</vt:lpstr>
      <vt:lpstr>Agenda</vt:lpstr>
      <vt:lpstr>Part 1</vt:lpstr>
      <vt:lpstr>What is HTML?</vt:lpstr>
      <vt:lpstr>Basic HTML (5) Document Structure</vt:lpstr>
      <vt:lpstr>Getting Started – Visual Studio Code</vt:lpstr>
      <vt:lpstr>Getting Started – Visual Studio Code</vt:lpstr>
      <vt:lpstr>Getting Started – Visual Studio Code</vt:lpstr>
      <vt:lpstr>Tags vs Elements</vt:lpstr>
      <vt:lpstr>HTML Element Categories</vt:lpstr>
      <vt:lpstr>HTML Element Categories</vt:lpstr>
      <vt:lpstr>HTML Element Categories</vt:lpstr>
      <vt:lpstr>HTML Element Attributes</vt:lpstr>
      <vt:lpstr>HTML Core Attributes</vt:lpstr>
      <vt:lpstr>HTML Structural Elements</vt:lpstr>
      <vt:lpstr>HTML Heading Tags</vt:lpstr>
      <vt:lpstr>Heading Tag Example</vt:lpstr>
      <vt:lpstr>Presentation Tags</vt:lpstr>
      <vt:lpstr>Presentation Tags - Example</vt:lpstr>
      <vt:lpstr>Whitespace &amp; HTML Entities</vt:lpstr>
      <vt:lpstr>Whitespace &amp; HTML Entities – Example </vt:lpstr>
      <vt:lpstr>Part 2</vt:lpstr>
      <vt:lpstr>Presentation Tags</vt:lpstr>
      <vt:lpstr>Presentation Tags – Example</vt:lpstr>
      <vt:lpstr>Hyperlinks &amp; Anchors</vt:lpstr>
      <vt:lpstr>Hyperlinks</vt:lpstr>
      <vt:lpstr>More Hyperlinks</vt:lpstr>
      <vt:lpstr>&lt;a&gt; Tag (Anchor) Additional Attributes</vt:lpstr>
      <vt:lpstr>Hyperlinks and Anchors</vt:lpstr>
      <vt:lpstr>&lt;a&gt; Tag (Anchor) – Examples</vt:lpstr>
      <vt:lpstr>Validating your HTML for Correctness</vt:lpstr>
      <vt:lpstr>Using JavaScript in an HTML Page</vt:lpstr>
      <vt:lpstr>Internal JavaScript code</vt:lpstr>
      <vt:lpstr>External JavaScript code</vt:lpstr>
      <vt:lpstr>Updating Page Text from JavaScript</vt:lpstr>
      <vt:lpstr>Creating a Container in HTML</vt:lpstr>
      <vt:lpstr>Writing to the Container - 1</vt:lpstr>
      <vt:lpstr>Writing to the Container - 2</vt:lpstr>
      <vt:lpstr>Writing to the Container - 3</vt:lpstr>
      <vt:lpstr>Writing to a Container (Full Example)</vt:lpstr>
      <vt:lpstr>Useful Links / Resources</vt:lpstr>
      <vt:lpstr>Questions? </vt:lpstr>
    </vt:vector>
  </TitlesOfParts>
  <Company>Seneca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Seneca</cp:lastModifiedBy>
  <cp:revision>334</cp:revision>
  <cp:lastPrinted>2016-01-07T17:03:32Z</cp:lastPrinted>
  <dcterms:created xsi:type="dcterms:W3CDTF">2015-09-07T20:55:59Z</dcterms:created>
  <dcterms:modified xsi:type="dcterms:W3CDTF">2018-02-06T15:42:36Z</dcterms:modified>
</cp:coreProperties>
</file>