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8"/>
  </p:notesMasterIdLst>
  <p:sldIdLst>
    <p:sldId id="256" r:id="rId2"/>
    <p:sldId id="435" r:id="rId3"/>
    <p:sldId id="436" r:id="rId4"/>
    <p:sldId id="478" r:id="rId5"/>
    <p:sldId id="477" r:id="rId6"/>
    <p:sldId id="437" r:id="rId7"/>
    <p:sldId id="438" r:id="rId8"/>
    <p:sldId id="439" r:id="rId9"/>
    <p:sldId id="443" r:id="rId10"/>
    <p:sldId id="442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79" r:id="rId19"/>
    <p:sldId id="451" r:id="rId20"/>
    <p:sldId id="453" r:id="rId21"/>
    <p:sldId id="454" r:id="rId22"/>
    <p:sldId id="455" r:id="rId23"/>
    <p:sldId id="456" r:id="rId24"/>
    <p:sldId id="457" r:id="rId25"/>
    <p:sldId id="461" r:id="rId26"/>
    <p:sldId id="462" r:id="rId27"/>
    <p:sldId id="463" r:id="rId28"/>
    <p:sldId id="464" r:id="rId29"/>
    <p:sldId id="465" r:id="rId30"/>
    <p:sldId id="471" r:id="rId31"/>
    <p:sldId id="472" r:id="rId32"/>
    <p:sldId id="473" r:id="rId33"/>
    <p:sldId id="474" r:id="rId34"/>
    <p:sldId id="475" r:id="rId35"/>
    <p:sldId id="476" r:id="rId36"/>
    <p:sldId id="347" r:id="rId3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 autoAdjust="0"/>
    <p:restoredTop sz="94613"/>
  </p:normalViewPr>
  <p:slideViewPr>
    <p:cSldViewPr snapToGrid="0">
      <p:cViewPr varScale="1">
        <p:scale>
          <a:sx n="124" d="100"/>
          <a:sy n="124" d="100"/>
        </p:scale>
        <p:origin x="-672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create-elemen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dom-tree.html" TargetMode="Externa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ref/dom_obj_all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node-element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docs/Web/API/NodeLi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winter-2017/web222/lecture7/node_insertBefore.html" TargetMode="External"/><Relationship Id="rId4" Type="http://schemas.openxmlformats.org/officeDocument/2006/relationships/hyperlink" Target="https://scs.senecac.on.ca/~patrick.crawford/shared/winter-2017/web222/lecture7/node_removeChild.html" TargetMode="External"/><Relationship Id="rId5" Type="http://schemas.openxmlformats.org/officeDocument/2006/relationships/hyperlink" Target="https://scs.senecac.on.ca/~patrick.crawford/shared/winter-2017/web222/lecture7/node_replaceChil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node_appendChild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innerHTML2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ref/dom_obj_event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js-event-ini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js-onmouseout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js-onmouseover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js-onresize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s.senecac.on.ca/~patrick.crawford/shared/winter-2017/web222/lecture7/js-onbeforeunload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Timers/setInterval" TargetMode="External"/><Relationship Id="rId4" Type="http://schemas.openxmlformats.org/officeDocument/2006/relationships/hyperlink" Target="https://developer.mozilla.org/en-US/docs/Web/API/WindowTimers/clearTimeout" TargetMode="External"/><Relationship Id="rId5" Type="http://schemas.openxmlformats.org/officeDocument/2006/relationships/hyperlink" Target="https://developer.mozilla.org/en-US/docs/Web/API/WindowTimers/clearInterv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WindowTimers/setTimeou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/Examples" TargetMode="External"/><Relationship Id="rId4" Type="http://schemas.openxmlformats.org/officeDocument/2006/relationships/hyperlink" Target="https://developer.mozilla.org/en-US/docs/Mozilla/Tech/XUL/Tutorial/Modifying_a_XUL_Interface" TargetMode="External"/><Relationship Id="rId5" Type="http://schemas.openxmlformats.org/officeDocument/2006/relationships/hyperlink" Target="http://www.w3.org/wiki/Handling_events_with_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Document_Object_Model/Introduction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docs/Web/API/Node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WEB222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 smtClean="0"/>
              <a:t>DOM in Detail &amp; Event handling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</a:t>
            </a:r>
            <a:r>
              <a:rPr lang="en-US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document </a:t>
            </a:r>
            <a:r>
              <a:rPr lang="en-US" dirty="0"/>
              <a:t>object properties and methods: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document.createElement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document.createTextNode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document.createAttribute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document.createComment</a:t>
            </a:r>
            <a:r>
              <a:rPr lang="en-US" dirty="0" smtClean="0"/>
              <a:t>()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document.addEventListener</a:t>
            </a:r>
            <a:r>
              <a:rPr lang="en-US" dirty="0" smtClean="0"/>
              <a:t>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create-element.html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DOM </a:t>
            </a:r>
            <a:r>
              <a:rPr lang="en-US" smtClean="0"/>
              <a:t>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01465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When </a:t>
            </a:r>
            <a:r>
              <a:rPr lang="en-US"/>
              <a:t>a HTML </a:t>
            </a:r>
            <a:r>
              <a:rPr lang="en-US" b="1"/>
              <a:t>document</a:t>
            </a:r>
            <a:r>
              <a:rPr lang="en-US"/>
              <a:t> is loaded, the browser </a:t>
            </a:r>
            <a:r>
              <a:rPr lang="en-US" smtClean="0"/>
              <a:t>creates a</a:t>
            </a:r>
            <a:r>
              <a:rPr lang="en-US"/>
              <a:t> </a:t>
            </a:r>
            <a:r>
              <a:rPr lang="en-US" b="1" smtClean="0"/>
              <a:t>Document</a:t>
            </a:r>
            <a:r>
              <a:rPr lang="en-US" b="1"/>
              <a:t> </a:t>
            </a:r>
            <a:r>
              <a:rPr lang="en-US" b="1" smtClean="0"/>
              <a:t>Object Model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The </a:t>
            </a:r>
            <a:r>
              <a:rPr lang="en-US"/>
              <a:t>DOM represents a </a:t>
            </a:r>
            <a:r>
              <a:rPr lang="en-US" b="1"/>
              <a:t>document</a:t>
            </a:r>
            <a:r>
              <a:rPr lang="en-US"/>
              <a:t> as a tree.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42856" y="1853959"/>
            <a:ext cx="6156961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mtClean="0">
                <a:solidFill>
                  <a:srgbClr val="000000"/>
                </a:solidFill>
                <a:highlight>
                  <a:srgbClr val="FFFFFF"/>
                </a:highlight>
              </a:rPr>
              <a:t>&lt;!</a:t>
            </a:r>
            <a:r>
              <a:rPr lang="en-US" sz="1500" err="1" smtClean="0">
                <a:solidFill>
                  <a:srgbClr val="000000"/>
                </a:solidFill>
                <a:highlight>
                  <a:srgbClr val="FFFFFF"/>
                </a:highlight>
              </a:rPr>
              <a:t>doctype</a:t>
            </a:r>
            <a:r>
              <a:rPr lang="en-US" sz="1500" smtClean="0">
                <a:solidFill>
                  <a:srgbClr val="000000"/>
                </a:solidFill>
                <a:highlight>
                  <a:srgbClr val="FFFFFF"/>
                </a:highlight>
              </a:rPr>
              <a:t> html&gt;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head&gt;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meta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500" b="1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title&gt;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</a:rPr>
              <a:t>This is a Document!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head&gt;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body&gt;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h3&gt;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</a:rPr>
              <a:t>Welcome!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&lt;/h3&gt;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p&gt;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</a:rPr>
              <a:t>This is a paragraph.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p&gt;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</a:rPr>
              <a:t>This is a paragraph with a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500" b="1">
                <a:solidFill>
                  <a:srgbClr val="8000FF"/>
                </a:solidFill>
                <a:highlight>
                  <a:srgbClr val="FFFFFF"/>
                </a:highlight>
              </a:rPr>
              <a:t>"index.html"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</a:rPr>
              <a:t>link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&lt;/a&gt;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</a:rPr>
              <a:t> in it.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</a:t>
            </a:r>
            <a:r>
              <a:rPr lang="en-US" sz="150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</a:rPr>
              <a:t>first item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</a:rPr>
              <a:t>second item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 &lt;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li&gt;</a:t>
            </a:r>
            <a:r>
              <a:rPr lang="en-US" sz="1500" b="1">
                <a:solidFill>
                  <a:srgbClr val="000000"/>
                </a:solidFill>
                <a:highlight>
                  <a:srgbClr val="FFFFFF"/>
                </a:highlight>
              </a:rPr>
              <a:t>third item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          &lt;/</a:t>
            </a:r>
            <a:r>
              <a:rPr lang="en-US" sz="150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50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body&gt;</a:t>
            </a:r>
            <a:endParaRPr lang="en-US" sz="15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0988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DOM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892731" cy="45289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HTML elements of the page are </a:t>
            </a:r>
            <a:r>
              <a:rPr lang="en-US" b="1" dirty="0"/>
              <a:t>nested into a tree-like structure </a:t>
            </a:r>
            <a:r>
              <a:rPr lang="en-US" dirty="0"/>
              <a:t>of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tree is made up of </a:t>
            </a:r>
            <a:r>
              <a:rPr lang="en-US" b="1" dirty="0"/>
              <a:t>parent-child</a:t>
            </a:r>
            <a:r>
              <a:rPr lang="en-US" dirty="0"/>
              <a:t> relationships, a parent can have one or many children elements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CA" dirty="0" smtClean="0">
                <a:hlinkClick r:id="rId2"/>
              </a:rPr>
              <a:t>dom-tree.html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24" y="2022085"/>
            <a:ext cx="5904656" cy="32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5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A </a:t>
            </a:r>
            <a:r>
              <a:rPr lang="en-US" b="1"/>
              <a:t>document</a:t>
            </a:r>
            <a:r>
              <a:rPr lang="en-US"/>
              <a:t> is a structure of nodes.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Everything </a:t>
            </a:r>
            <a:r>
              <a:rPr lang="en-US"/>
              <a:t>in an HTML DOM is a node.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err="1"/>
              <a:t>window.document</a:t>
            </a:r>
            <a:r>
              <a:rPr lang="en-US"/>
              <a:t>, each element,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attributes and text inside elements are nodes,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DOCTYPE, comments, whitespaces are also nodes</a:t>
            </a:r>
            <a:r>
              <a:rPr lang="en-US" smtClean="0"/>
              <a:t>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All </a:t>
            </a:r>
            <a:r>
              <a:rPr lang="en-US"/>
              <a:t>these DOM objects inherit </a:t>
            </a:r>
            <a:r>
              <a:rPr lang="en-US" smtClean="0"/>
              <a:t>from a node </a:t>
            </a:r>
            <a:r>
              <a:rPr lang="en-US"/>
              <a:t>object, </a:t>
            </a:r>
            <a:r>
              <a:rPr lang="en-US" smtClean="0"/>
              <a:t>which provides properties </a:t>
            </a:r>
            <a:r>
              <a:rPr lang="en-US"/>
              <a:t>and </a:t>
            </a:r>
            <a:r>
              <a:rPr lang="en-US" smtClean="0"/>
              <a:t>methods</a:t>
            </a:r>
            <a:br>
              <a:rPr lang="en-US" smtClean="0"/>
            </a:br>
            <a:r>
              <a:rPr lang="en-US" smtClean="0"/>
              <a:t>(</a:t>
            </a:r>
            <a:r>
              <a:rPr lang="en-US" err="1" smtClean="0"/>
              <a:t>ie</a:t>
            </a:r>
            <a:r>
              <a:rPr lang="en-US" smtClean="0"/>
              <a:t>: Web </a:t>
            </a:r>
            <a:r>
              <a:rPr lang="en-US"/>
              <a:t>API </a:t>
            </a:r>
            <a:r>
              <a:rPr lang="en-US" smtClean="0"/>
              <a:t>Interfaces)</a:t>
            </a:r>
            <a:endParaRPr lang="en-US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/>
              <a:t>DOM d</a:t>
            </a:r>
            <a:r>
              <a:rPr lang="en-US" smtClean="0"/>
              <a:t>ocument </a:t>
            </a:r>
            <a:r>
              <a:rPr lang="en-US"/>
              <a:t>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DOM Element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DOM Attribute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DOM Event </a:t>
            </a:r>
            <a:r>
              <a:rPr lang="en-US" smtClean="0"/>
              <a:t>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HTML </a:t>
            </a:r>
            <a:r>
              <a:rPr lang="en-US" b="1"/>
              <a:t>documents</a:t>
            </a:r>
            <a:r>
              <a:rPr lang="en-US"/>
              <a:t> are made up </a:t>
            </a:r>
            <a:r>
              <a:rPr lang="en-US" smtClean="0"/>
              <a:t>of </a:t>
            </a:r>
            <a:r>
              <a:rPr lang="en-US" b="1"/>
              <a:t>HTML </a:t>
            </a:r>
            <a:r>
              <a:rPr lang="en-US" b="1" smtClean="0"/>
              <a:t>elements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In </a:t>
            </a:r>
            <a:r>
              <a:rPr lang="en-US"/>
              <a:t>the HTML DOM, every HTML element is represented by an element object </a:t>
            </a:r>
            <a:r>
              <a:rPr lang="en-US" smtClean="0"/>
              <a:t>(node).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Types </a:t>
            </a:r>
            <a:r>
              <a:rPr lang="en-US"/>
              <a:t>of DOM </a:t>
            </a:r>
            <a:r>
              <a:rPr lang="en-US" smtClean="0"/>
              <a:t>nodes</a:t>
            </a:r>
            <a:endParaRPr lang="en-US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/>
              <a:t>element</a:t>
            </a:r>
            <a:r>
              <a:rPr lang="en-US"/>
              <a:t> nodes (HTML tag)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For each HTML element, there is a node </a:t>
            </a:r>
            <a:r>
              <a:rPr lang="en-US" smtClean="0"/>
              <a:t>object. It </a:t>
            </a:r>
            <a:r>
              <a:rPr lang="en-US"/>
              <a:t>can have children and/or </a:t>
            </a:r>
            <a:r>
              <a:rPr lang="en-US" smtClean="0"/>
              <a:t>attributes</a:t>
            </a:r>
            <a:endParaRPr lang="en-US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/>
              <a:t>text</a:t>
            </a:r>
            <a:r>
              <a:rPr lang="en-US"/>
              <a:t> nodes (text in </a:t>
            </a:r>
            <a:r>
              <a:rPr lang="en-US" smtClean="0"/>
              <a:t>an element</a:t>
            </a:r>
            <a:r>
              <a:rPr lang="en-US"/>
              <a:t>)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/>
              <a:t>attribute</a:t>
            </a:r>
            <a:r>
              <a:rPr lang="en-US"/>
              <a:t> nodes (attribute/value pair)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text/attributes are children in an element node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cannot have children or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not usually shown when drawing the DOM tree</a:t>
            </a:r>
          </a:p>
        </p:txBody>
      </p:sp>
    </p:spTree>
    <p:extLst>
      <p:ext uri="{BB962C8B-B14F-4D97-AF65-F5344CB8AC3E}">
        <p14:creationId xmlns:p14="http://schemas.microsoft.com/office/powerpoint/2010/main" val="93458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the Ends of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mtClean="0"/>
              <a:t>  HTML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smtClean="0"/>
              <a:t> 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 smtClean="0"/>
              <a:t>  DOM </a:t>
            </a:r>
            <a:r>
              <a:rPr lang="fr-FR" err="1"/>
              <a:t>nodes</a:t>
            </a:r>
            <a:endParaRPr lang="fr-FR"/>
          </a:p>
          <a:p>
            <a:pPr marL="0" indent="0">
              <a:buNone/>
            </a:pPr>
            <a:r>
              <a:rPr lang="fr-FR" smtClean="0"/>
              <a:t>	</a:t>
            </a:r>
            <a:r>
              <a:rPr lang="fr-FR" err="1" smtClean="0"/>
              <a:t>element</a:t>
            </a:r>
            <a:r>
              <a:rPr lang="fr-FR" smtClean="0"/>
              <a:t> </a:t>
            </a:r>
            <a:r>
              <a:rPr lang="fr-FR" err="1"/>
              <a:t>nodes</a:t>
            </a:r>
            <a:endParaRPr lang="fr-FR"/>
          </a:p>
          <a:p>
            <a:pPr marL="0" indent="0">
              <a:buNone/>
            </a:pPr>
            <a:r>
              <a:rPr lang="fr-FR" smtClean="0"/>
              <a:t>	</a:t>
            </a:r>
            <a:r>
              <a:rPr lang="fr-FR" err="1" smtClean="0"/>
              <a:t>text</a:t>
            </a:r>
            <a:r>
              <a:rPr lang="fr-FR" smtClean="0"/>
              <a:t> </a:t>
            </a:r>
            <a:r>
              <a:rPr lang="fr-FR" err="1"/>
              <a:t>nodes</a:t>
            </a:r>
            <a:r>
              <a:rPr lang="fr-FR"/>
              <a:t> </a:t>
            </a:r>
          </a:p>
          <a:p>
            <a:pPr marL="0" indent="0">
              <a:buNone/>
            </a:pPr>
            <a:r>
              <a:rPr lang="fr-FR" smtClean="0"/>
              <a:t>	</a:t>
            </a:r>
            <a:r>
              <a:rPr lang="fr-FR" err="1" smtClean="0"/>
              <a:t>attribute</a:t>
            </a:r>
            <a:r>
              <a:rPr lang="fr-FR" smtClean="0"/>
              <a:t> </a:t>
            </a:r>
            <a:r>
              <a:rPr lang="fr-FR" err="1" smtClean="0"/>
              <a:t>nodes</a:t>
            </a:r>
            <a:r>
              <a:rPr lang="fr-FR" smtClean="0"/>
              <a:t> (not </a:t>
            </a:r>
            <a:r>
              <a:rPr lang="fr-FR" err="1" smtClean="0"/>
              <a:t>typically</a:t>
            </a:r>
            <a:r>
              <a:rPr lang="fr-FR" smtClean="0"/>
              <a:t> </a:t>
            </a:r>
            <a:r>
              <a:rPr lang="fr-FR" err="1" smtClean="0"/>
              <a:t>drawn</a:t>
            </a:r>
            <a:r>
              <a:rPr lang="fr-FR" smtClean="0"/>
              <a:t>)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28207" y="2272826"/>
            <a:ext cx="53993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</a:rPr>
              <a:t>This is a paragraph with a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>
                <a:solidFill>
                  <a:srgbClr val="8000FF"/>
                </a:solidFill>
                <a:highlight>
                  <a:srgbClr val="FFFFFF"/>
                </a:highlight>
              </a:rPr>
              <a:t>"index.html"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</a:rPr>
              <a:t>link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</a:rPr>
              <a:t>&lt;/a&gt;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</a:rPr>
              <a:t> in it.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1541419" y="3233387"/>
            <a:ext cx="374468" cy="303658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541419" y="3670794"/>
            <a:ext cx="375920" cy="34001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41419" y="4129346"/>
            <a:ext cx="374468" cy="374468"/>
          </a:xfrm>
          <a:prstGeom prst="ellipse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13" y="2014326"/>
            <a:ext cx="4676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Nodes/Objects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330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Properties </a:t>
            </a:r>
            <a:r>
              <a:rPr lang="en-US" dirty="0"/>
              <a:t>and Methods of element nodes/objects – the standard API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Properties</a:t>
            </a:r>
            <a:r>
              <a:rPr lang="en-US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Methods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Reference: </a:t>
            </a:r>
            <a:r>
              <a:rPr lang="en-US" dirty="0" smtClean="0">
                <a:hlinkClick r:id="rId2"/>
              </a:rPr>
              <a:t>The </a:t>
            </a:r>
            <a:r>
              <a:rPr lang="en-US" dirty="0">
                <a:hlinkClick r:id="rId2"/>
              </a:rPr>
              <a:t>HTML DOM Element </a:t>
            </a:r>
            <a:r>
              <a:rPr lang="en-US" dirty="0" smtClean="0">
                <a:hlinkClick r:id="rId2"/>
              </a:rPr>
              <a:t>Object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4433" y="2520712"/>
            <a:ext cx="2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.className</a:t>
            </a:r>
            <a:endParaRPr lang="en-CA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en-C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.style</a:t>
            </a:r>
            <a:endParaRPr lang="en-CA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969" y="2520712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.innerHTML</a:t>
            </a:r>
            <a:endParaRPr lang="en-CA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.parentNode</a:t>
            </a:r>
            <a:endParaRPr lang="en-CA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.nextSibling</a:t>
            </a:r>
            <a:endParaRPr lang="en-CA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4433" y="3849034"/>
            <a:ext cx="39614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.getElementsByTagName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.getElementsByClassName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.querySelector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.querySelectorAll</a:t>
            </a:r>
            <a:r>
              <a:rPr lang="en-CA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CA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.addEventListener</a:t>
            </a:r>
            <a:r>
              <a:rPr lang="en-CA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7721" y="3849033"/>
            <a:ext cx="26642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.appendChild</a:t>
            </a:r>
            <a:r>
              <a:rPr lang="en-CA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.insertBefore</a:t>
            </a:r>
            <a:r>
              <a:rPr lang="en-CA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.removeChild</a:t>
            </a:r>
            <a:r>
              <a:rPr lang="en-CA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en-CA" sz="105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CA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.setAttribute</a:t>
            </a:r>
            <a:r>
              <a:rPr lang="en-CA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en-CA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sz="16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.getAttribute</a:t>
            </a:r>
            <a:r>
              <a:rPr lang="en-CA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5212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08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Highlight </a:t>
            </a:r>
            <a:r>
              <a:rPr lang="en-US" dirty="0"/>
              <a:t>all paragraphs within a div element: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HTML: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CA" dirty="0" smtClean="0">
                <a:hlinkClick r:id="rId2"/>
              </a:rPr>
              <a:t>node-elements.html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310640" y="2696713"/>
            <a:ext cx="33121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Mail to: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>
                <a:solidFill>
                  <a:srgbClr val="8000FF"/>
                </a:solidFill>
                <a:highlight>
                  <a:srgbClr val="FFFFFF"/>
                </a:highlight>
              </a:rPr>
              <a:t>"address"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70 The Pond Road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Toronto, ON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5405120" y="2696713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err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600" b="1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smtClean="0">
                <a:solidFill>
                  <a:srgbClr val="808080"/>
                </a:solidFill>
                <a:highlight>
                  <a:srgbClr val="FFFFFF"/>
                </a:highlight>
              </a:rPr>
              <a:t>"#address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).;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b="1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getElementsByTagName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"p"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>
                <a:solidFill>
                  <a:srgbClr val="008000"/>
                </a:solidFill>
                <a:highlight>
                  <a:srgbClr val="FFFFFF"/>
                </a:highlight>
              </a:rPr>
              <a:t>// highlight all paragraphs inside the div element </a:t>
            </a:r>
          </a:p>
          <a:p>
            <a:r>
              <a:rPr lang="nn-NO" sz="1600" b="1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>
                <a:solidFill>
                  <a:srgbClr val="000000"/>
                </a:solidFill>
                <a:highlight>
                  <a:srgbClr val="FFFFFF"/>
                </a:highlight>
              </a:rPr>
              <a:t> addrParas</a:t>
            </a:r>
            <a:r>
              <a:rPr lang="nn-NO" sz="1600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60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nn-NO" sz="1600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n-NO" sz="16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style</a:t>
            </a:r>
            <a:r>
              <a:rPr lang="en-US" sz="1600" b="1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backgroundColor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0960" y="1968581"/>
            <a:ext cx="52425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JavaScript:</a:t>
            </a:r>
          </a:p>
        </p:txBody>
      </p:sp>
    </p:spTree>
    <p:extLst>
      <p:ext uri="{BB962C8B-B14F-4D97-AF65-F5344CB8AC3E}">
        <p14:creationId xmlns:p14="http://schemas.microsoft.com/office/powerpoint/2010/main" val="48532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nl-NL" sz="1600" dirty="0" err="1"/>
              <a:t>Selecting</a:t>
            </a:r>
            <a:r>
              <a:rPr lang="nl-NL" sz="1600" dirty="0"/>
              <a:t> </a:t>
            </a:r>
            <a:r>
              <a:rPr lang="nl-NL" sz="1600" dirty="0" err="1"/>
              <a:t>Elements</a:t>
            </a:r>
            <a:endParaRPr lang="nl-NL" sz="1600" dirty="0"/>
          </a:p>
          <a:p>
            <a:pPr lvl="1"/>
            <a:r>
              <a:rPr lang="nl-NL" sz="1600" dirty="0" err="1"/>
              <a:t>Creating</a:t>
            </a:r>
            <a:r>
              <a:rPr lang="nl-NL" sz="1600" dirty="0"/>
              <a:t> </a:t>
            </a:r>
            <a:r>
              <a:rPr lang="nl-NL" sz="1600" dirty="0" err="1"/>
              <a:t>Nodes</a:t>
            </a:r>
            <a:r>
              <a:rPr lang="nl-NL" sz="1600" dirty="0"/>
              <a:t> / </a:t>
            </a:r>
            <a:r>
              <a:rPr lang="nl-NL" sz="1600" dirty="0" err="1"/>
              <a:t>Modifying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DOM Tree</a:t>
            </a:r>
          </a:p>
          <a:p>
            <a:pPr lvl="1"/>
            <a:r>
              <a:rPr lang="nl-NL" sz="1600" dirty="0"/>
              <a:t>DOM Events</a:t>
            </a:r>
          </a:p>
        </p:txBody>
      </p:sp>
    </p:spTree>
    <p:extLst>
      <p:ext uri="{BB962C8B-B14F-4D97-AF65-F5344CB8AC3E}">
        <p14:creationId xmlns:p14="http://schemas.microsoft.com/office/powerpoint/2010/main" val="203894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</a:t>
            </a:r>
            <a:r>
              <a:rPr lang="en-US"/>
              <a:t>for selecting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Selecting </a:t>
            </a:r>
            <a:r>
              <a:rPr lang="en-US"/>
              <a:t>groups of elements within an element object, including document </a:t>
            </a:r>
            <a:r>
              <a:rPr lang="en-US" smtClean="0"/>
              <a:t>object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50045"/>
              </p:ext>
            </p:extLst>
          </p:nvPr>
        </p:nvGraphicFramePr>
        <p:xfrm>
          <a:off x="1444680" y="2412990"/>
          <a:ext cx="9711000" cy="36702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2278"/>
                <a:gridCol w="7008722"/>
              </a:tblGrid>
              <a:tr h="44756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effectLst/>
                        </a:rPr>
                        <a:t>name </a:t>
                      </a:r>
                      <a:endParaRPr lang="en-CA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smtClean="0">
                          <a:effectLst/>
                        </a:rPr>
                        <a:t>description </a:t>
                      </a:r>
                      <a:endParaRPr lang="en-CA" sz="1600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47568">
                <a:tc>
                  <a:txBody>
                    <a:bodyPr/>
                    <a:lstStyle/>
                    <a:p>
                      <a:r>
                        <a:rPr lang="en-CA" sz="1600" err="1" smtClean="0">
                          <a:effectLst/>
                        </a:rPr>
                        <a:t>getElementsByTagName</a:t>
                      </a:r>
                      <a:r>
                        <a:rPr lang="en-CA" sz="1600" smtClean="0">
                          <a:effectLst/>
                        </a:rPr>
                        <a:t>()</a:t>
                      </a:r>
                      <a:endParaRPr lang="en-CA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smtClean="0">
                          <a:effectLst/>
                        </a:rPr>
                        <a:t>Returns a collection of all child elements with the specified tag name</a:t>
                      </a:r>
                      <a:endParaRPr lang="en-CA" sz="1600">
                        <a:effectLst/>
                      </a:endParaRPr>
                    </a:p>
                  </a:txBody>
                  <a:tcPr anchor="ctr"/>
                </a:tc>
              </a:tr>
              <a:tr h="447568"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/>
                        </a:rPr>
                        <a:t>getElementsByClassName</a:t>
                      </a:r>
                      <a:r>
                        <a:rPr lang="en-CA" sz="1600" dirty="0" smtClean="0">
                          <a:effectLst/>
                        </a:rPr>
                        <a:t>() 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/>
                        </a:rPr>
                        <a:t>Returns a collection of all child elements with the specified class name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  <a:tr h="773072">
                <a:tc>
                  <a:txBody>
                    <a:bodyPr/>
                    <a:lstStyle/>
                    <a:p>
                      <a:r>
                        <a:rPr lang="en-CA" sz="1600" err="1" smtClean="0">
                          <a:effectLst/>
                        </a:rPr>
                        <a:t>querySelector</a:t>
                      </a:r>
                      <a:r>
                        <a:rPr lang="en-CA" sz="1600" smtClean="0">
                          <a:effectLst/>
                        </a:rPr>
                        <a:t>()</a:t>
                      </a:r>
                      <a:endParaRPr lang="en-CA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smtClean="0">
                          <a:effectLst/>
                        </a:rPr>
                        <a:t>Returns the first element that matches the selector specified in the parameter</a:t>
                      </a:r>
                      <a:endParaRPr lang="en-CA" sz="160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773072">
                <a:tc>
                  <a:txBody>
                    <a:bodyPr/>
                    <a:lstStyle/>
                    <a:p>
                      <a:r>
                        <a:rPr lang="en-CA" sz="1600" err="1" smtClean="0">
                          <a:effectLst/>
                        </a:rPr>
                        <a:t>querySelectorAll</a:t>
                      </a:r>
                      <a:r>
                        <a:rPr lang="en-CA" sz="1600" smtClean="0">
                          <a:effectLst/>
                        </a:rPr>
                        <a:t>()</a:t>
                      </a:r>
                      <a:endParaRPr lang="en-CA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smtClean="0">
                          <a:solidFill>
                            <a:schemeClr val="tx1"/>
                          </a:solidFill>
                          <a:effectLst/>
                        </a:rPr>
                        <a:t>Returns a static (non-live)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hlinkClick r:id="rId2"/>
                        </a:rPr>
                        <a:t>NodeList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</a:rPr>
                        <a:t> (array) </a:t>
                      </a:r>
                      <a:r>
                        <a:rPr lang="en-CA" sz="1600" smtClean="0">
                          <a:solidFill>
                            <a:schemeClr val="tx1"/>
                          </a:solidFill>
                          <a:effectLst/>
                        </a:rPr>
                        <a:t>of all elements that match the selector specified in the parameter.</a:t>
                      </a:r>
                    </a:p>
                    <a:p>
                      <a:endParaRPr lang="en-CA" sz="160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CA" sz="1600" smtClean="0">
                          <a:solidFill>
                            <a:schemeClr val="tx1"/>
                          </a:solidFill>
                          <a:effectLst/>
                        </a:rPr>
                        <a:t>NOTE: by "non-live" we mean that the array will not reflect</a:t>
                      </a:r>
                      <a:r>
                        <a:rPr lang="en-CA" sz="1600" baseline="0" smtClean="0">
                          <a:solidFill>
                            <a:schemeClr val="tx1"/>
                          </a:solidFill>
                          <a:effectLst/>
                        </a:rPr>
                        <a:t> changes to the element list based on the addition / subtraction of new nodes.  It's more of a "snapshot" of elements.</a:t>
                      </a:r>
                      <a:endParaRPr lang="en-CA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6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mtClean="0"/>
              <a:t>Assignment </a:t>
            </a:r>
            <a:r>
              <a:rPr lang="en-US" smtClean="0"/>
              <a:t>Due </a:t>
            </a:r>
            <a:r>
              <a:rPr lang="en-US" b="1" u="sng" dirty="0" smtClean="0"/>
              <a:t>(check blackboard)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98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Nodes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6024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mtClean="0"/>
              <a:t>  NOTE: This </a:t>
            </a:r>
            <a:r>
              <a:rPr lang="en-US"/>
              <a:t>merely </a:t>
            </a:r>
            <a:r>
              <a:rPr lang="en-US" smtClean="0"/>
              <a:t>creates </a:t>
            </a:r>
            <a:r>
              <a:rPr lang="en-US"/>
              <a:t>a </a:t>
            </a:r>
            <a:r>
              <a:rPr lang="en-US" smtClean="0"/>
              <a:t>node; it does </a:t>
            </a:r>
            <a:r>
              <a:rPr lang="en-US"/>
              <a:t>not add it to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You </a:t>
            </a:r>
            <a:r>
              <a:rPr lang="en-US"/>
              <a:t>must add the new node as a child of an existing element on the </a:t>
            </a:r>
            <a:r>
              <a:rPr lang="en-US" smtClean="0"/>
              <a:t>page, </a:t>
            </a:r>
            <a:r>
              <a:rPr lang="en-US" err="1" smtClean="0"/>
              <a:t>ie</a:t>
            </a:r>
            <a:r>
              <a:rPr lang="en-US" smtClean="0"/>
              <a:t>: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69521"/>
              </p:ext>
            </p:extLst>
          </p:nvPr>
        </p:nvGraphicFramePr>
        <p:xfrm>
          <a:off x="1199416" y="1927014"/>
          <a:ext cx="9956264" cy="151216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35141"/>
                <a:gridCol w="6621123"/>
              </a:tblGrid>
              <a:tr h="336037">
                <a:tc>
                  <a:txBody>
                    <a:bodyPr/>
                    <a:lstStyle/>
                    <a:p>
                      <a:r>
                        <a:rPr lang="en-CA" sz="1600" smtClean="0"/>
                        <a:t>name </a:t>
                      </a:r>
                      <a:endParaRPr lang="en-CA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description </a:t>
                      </a: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CA" sz="1600" err="1"/>
                        <a:t>document.createElement</a:t>
                      </a:r>
                      <a:r>
                        <a:rPr lang="en-CA" sz="1600"/>
                        <a:t>("</a:t>
                      </a:r>
                      <a:r>
                        <a:rPr lang="en-CA" sz="1600" smtClean="0"/>
                        <a:t>tag") </a:t>
                      </a:r>
                      <a:endParaRPr lang="en-CA" sz="16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creates and returns a new empty DOM node representing an element of that type </a:t>
                      </a: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CA" sz="1600" err="1"/>
                        <a:t>document.createTextNode</a:t>
                      </a:r>
                      <a:r>
                        <a:rPr lang="en-CA" sz="1600" smtClean="0"/>
                        <a:t>("text") </a:t>
                      </a:r>
                      <a:endParaRPr lang="en-CA" sz="16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creates and returns a text node containing given text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94400" y="3715716"/>
            <a:ext cx="5161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008000"/>
                </a:solidFill>
                <a:highlight>
                  <a:srgbClr val="FFFFFF"/>
                </a:highlight>
              </a:rPr>
              <a:t>// create a new &lt;h2&gt; node </a:t>
            </a:r>
          </a:p>
          <a:p>
            <a:r>
              <a:rPr lang="en-US" sz="1600" b="1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newHeading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b="1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createElement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"h2"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600" b="1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t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createTextNode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" This is a heading "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newHeading</a:t>
            </a:r>
            <a:r>
              <a:rPr lang="en-US" sz="1600" b="1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appendChild</a:t>
            </a:r>
            <a:r>
              <a:rPr lang="en-US" sz="1600" b="1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newHeading</a:t>
            </a:r>
            <a:r>
              <a:rPr lang="en-US" sz="1600" b="1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</a:rPr>
              <a:t>style</a:t>
            </a:r>
            <a:r>
              <a:rPr lang="en-US" sz="1600" b="1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err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</a:rPr>
              <a:t>body</a:t>
            </a:r>
            <a:r>
              <a:rPr lang="en-US" sz="1600" b="1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appendChild</a:t>
            </a:r>
            <a:r>
              <a:rPr lang="en-US" sz="1600" b="1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newHeading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1113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090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Every </a:t>
            </a:r>
            <a:r>
              <a:rPr lang="en-US" dirty="0"/>
              <a:t>DOM element object has these methods: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Examples: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2"/>
              </a:rPr>
              <a:t>node_appendChild.html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3"/>
              </a:rPr>
              <a:t>node_insertBefore.html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4"/>
              </a:rPr>
              <a:t>node_removeChild.html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5"/>
              </a:rPr>
              <a:t>node_replaceChild.html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08384"/>
              </p:ext>
            </p:extLst>
          </p:nvPr>
        </p:nvGraphicFramePr>
        <p:xfrm>
          <a:off x="1513840" y="2271544"/>
          <a:ext cx="9641840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82432"/>
                <a:gridCol w="69594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name </a:t>
                      </a:r>
                      <a:endParaRPr lang="en-CA" sz="16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description </a:t>
                      </a:r>
                      <a:endParaRPr lang="en-CA" sz="1600" b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>
                          <a:effectLst/>
                        </a:rPr>
                        <a:t>appendChild(node) </a:t>
                      </a:r>
                      <a:endParaRPr lang="en-CA" sz="160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>
                          <a:effectLst/>
                        </a:rPr>
                        <a:t>places given node at end of this node's child list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>
                          <a:effectLst/>
                        </a:rPr>
                        <a:t>insertBefore(new, old) </a:t>
                      </a:r>
                      <a:endParaRPr lang="en-CA" sz="160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>
                          <a:effectLst/>
                        </a:rPr>
                        <a:t>places the given new node in this node's child list just before old child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>
                          <a:effectLst/>
                        </a:rPr>
                        <a:t>removeChild(node) </a:t>
                      </a:r>
                      <a:endParaRPr lang="en-CA" sz="160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>
                          <a:effectLst/>
                        </a:rPr>
                        <a:t>removes given node from this node's child list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>
                          <a:effectLst/>
                        </a:rPr>
                        <a:t>replaceChild(new, old) </a:t>
                      </a:r>
                      <a:endParaRPr lang="en-CA" sz="160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>
                          <a:effectLst/>
                        </a:rPr>
                        <a:t>replaces given child with new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1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element / node attributes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30874"/>
              </p:ext>
            </p:extLst>
          </p:nvPr>
        </p:nvGraphicFramePr>
        <p:xfrm>
          <a:off x="1215120" y="2054240"/>
          <a:ext cx="9940560" cy="253808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70280"/>
                <a:gridCol w="4970280"/>
              </a:tblGrid>
              <a:tr h="509011">
                <a:tc>
                  <a:txBody>
                    <a:bodyPr/>
                    <a:lstStyle/>
                    <a:p>
                      <a:r>
                        <a:rPr lang="en-CA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description </a:t>
                      </a:r>
                    </a:p>
                  </a:txBody>
                  <a:tcPr anchor="ctr"/>
                </a:tc>
              </a:tr>
              <a:tr h="509011">
                <a:tc>
                  <a:txBody>
                    <a:bodyPr/>
                    <a:lstStyle/>
                    <a:p>
                      <a:r>
                        <a:rPr lang="en-CA" sz="1800" kern="1200" err="1" smtClean="0">
                          <a:effectLst/>
                        </a:rPr>
                        <a:t>hasAttribute</a:t>
                      </a:r>
                      <a:r>
                        <a:rPr lang="en-CA" sz="1800" kern="1200" smtClean="0">
                          <a:effectLst/>
                        </a:rPr>
                        <a:t>(name)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smtClean="0">
                          <a:effectLst/>
                        </a:rPr>
                        <a:t>checks if the attribute exists</a:t>
                      </a:r>
                      <a:endParaRPr lang="en-CA"/>
                    </a:p>
                  </a:txBody>
                  <a:tcPr/>
                </a:tc>
              </a:tr>
              <a:tr h="509011">
                <a:tc>
                  <a:txBody>
                    <a:bodyPr/>
                    <a:lstStyle/>
                    <a:p>
                      <a:r>
                        <a:rPr lang="en-CA" sz="1800" kern="1200" err="1" smtClean="0">
                          <a:effectLst/>
                        </a:rPr>
                        <a:t>getAttribute</a:t>
                      </a:r>
                      <a:r>
                        <a:rPr lang="en-CA" sz="1800" kern="1200" smtClean="0">
                          <a:effectLst/>
                        </a:rPr>
                        <a:t>(name)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smtClean="0">
                          <a:effectLst/>
                        </a:rPr>
                        <a:t>gets an attribute value</a:t>
                      </a:r>
                      <a:endParaRPr lang="en-CA"/>
                    </a:p>
                  </a:txBody>
                  <a:tcPr/>
                </a:tc>
              </a:tr>
              <a:tr h="509011">
                <a:tc>
                  <a:txBody>
                    <a:bodyPr/>
                    <a:lstStyle/>
                    <a:p>
                      <a:r>
                        <a:rPr lang="en-CA" sz="1800" b="1" kern="1200" err="1" smtClean="0">
                          <a:effectLst/>
                        </a:rPr>
                        <a:t>setAttribute</a:t>
                      </a:r>
                      <a:r>
                        <a:rPr lang="en-CA" sz="1800" b="1" kern="1200" smtClean="0">
                          <a:effectLst/>
                        </a:rPr>
                        <a:t>(name, value)</a:t>
                      </a:r>
                      <a:endParaRPr lang="en-CA" b="1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smtClean="0">
                          <a:effectLst/>
                        </a:rPr>
                        <a:t>sets an attribute</a:t>
                      </a:r>
                      <a:endParaRPr lang="en-CA"/>
                    </a:p>
                  </a:txBody>
                  <a:tcPr/>
                </a:tc>
              </a:tr>
              <a:tr h="502038">
                <a:tc>
                  <a:txBody>
                    <a:bodyPr/>
                    <a:lstStyle/>
                    <a:p>
                      <a:r>
                        <a:rPr lang="en-CA" sz="1800" kern="1200" err="1" smtClean="0">
                          <a:effectLst/>
                        </a:rPr>
                        <a:t>removeAttribute</a:t>
                      </a:r>
                      <a:r>
                        <a:rPr lang="en-CA" sz="1800" kern="1200" smtClean="0">
                          <a:effectLst/>
                        </a:rPr>
                        <a:t>(name)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smtClean="0">
                          <a:effectLst/>
                        </a:rPr>
                        <a:t>removes an attribute</a:t>
                      </a:r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6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 Example </a:t>
            </a:r>
            <a:r>
              <a:rPr lang="en-US" sz="1600" dirty="0"/>
              <a:t>1</a:t>
            </a:r>
            <a:r>
              <a:rPr lang="en-US" sz="1600" dirty="0" smtClean="0"/>
              <a:t> </a:t>
            </a:r>
            <a:r>
              <a:rPr lang="en-US" sz="1600" dirty="0"/>
              <a:t>(Modifying element / node </a:t>
            </a:r>
            <a:r>
              <a:rPr lang="en-US" sz="1600" dirty="0" smtClean="0"/>
              <a:t>attributes)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 Example </a:t>
            </a:r>
            <a:r>
              <a:rPr lang="en-US" sz="1600" dirty="0"/>
              <a:t>2</a:t>
            </a:r>
            <a:r>
              <a:rPr lang="en-US" sz="1600" dirty="0" smtClean="0"/>
              <a:t>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378617" y="221187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"#d1"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setAttribute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"class"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"notes"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 or simply: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elem.class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= "notes";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378617" y="34521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</a:rPr>
              <a:t>"#image"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height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</a:rPr>
              <a:t>"200"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</a:rPr>
              <a:t>"#image"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</a:rPr>
              <a:t>src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</a:rPr>
              <a:t>"pic2.jpg"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8601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innerHTML</a:t>
            </a:r>
            <a:r>
              <a:rPr lang="en-US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 </a:t>
            </a:r>
            <a:r>
              <a:rPr lang="en-US" dirty="0"/>
              <a:t>– 2-way API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innerHTML2.html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As we have seen in earlier lectures, the </a:t>
            </a:r>
            <a:r>
              <a:rPr lang="en-US" dirty="0" err="1" smtClean="0"/>
              <a:t>innerHTML</a:t>
            </a:r>
            <a:r>
              <a:rPr lang="en-US" dirty="0" smtClean="0"/>
              <a:t> </a:t>
            </a:r>
            <a:r>
              <a:rPr lang="en-US" dirty="0"/>
              <a:t>property can be used to add elements / objects into a web page. e.g.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However: </a:t>
            </a:r>
            <a:r>
              <a:rPr lang="en-US" dirty="0" smtClean="0"/>
              <a:t>Creating elements like this </a:t>
            </a:r>
            <a:r>
              <a:rPr lang="en-US" b="1" dirty="0" smtClean="0"/>
              <a:t>breaks</a:t>
            </a:r>
            <a:r>
              <a:rPr lang="en-US" dirty="0" smtClean="0"/>
              <a:t> our </a:t>
            </a:r>
            <a:r>
              <a:rPr lang="en-US" b="1" dirty="0" smtClean="0"/>
              <a:t>separation of concerns </a:t>
            </a:r>
            <a:r>
              <a:rPr lang="en-US" dirty="0" smtClean="0"/>
              <a:t>and can be </a:t>
            </a:r>
            <a:r>
              <a:rPr lang="en-US" b="1" dirty="0" smtClean="0"/>
              <a:t>error prone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It is for this reason that we typically use the </a:t>
            </a:r>
            <a:r>
              <a:rPr lang="en-US" dirty="0" err="1" smtClean="0"/>
              <a:t>createElement</a:t>
            </a:r>
            <a:r>
              <a:rPr lang="en-US" dirty="0" smtClean="0"/>
              <a:t>(), </a:t>
            </a:r>
            <a:r>
              <a:rPr lang="en-US" dirty="0" err="1" smtClean="0"/>
              <a:t>createTextNode</a:t>
            </a:r>
            <a:r>
              <a:rPr lang="en-US" dirty="0" smtClean="0"/>
              <a:t>(), </a:t>
            </a:r>
            <a:r>
              <a:rPr lang="en-US" dirty="0" err="1" smtClean="0"/>
              <a:t>appendChild</a:t>
            </a:r>
            <a:r>
              <a:rPr lang="en-US" dirty="0" smtClean="0"/>
              <a:t>(), </a:t>
            </a:r>
            <a:r>
              <a:rPr lang="en-US" dirty="0" err="1" smtClean="0"/>
              <a:t>setAttribute</a:t>
            </a:r>
            <a:r>
              <a:rPr lang="en-US" dirty="0" smtClean="0"/>
              <a:t>(), etc. methods for creating complex elements in the DOM.</a:t>
            </a:r>
            <a:br>
              <a:rPr lang="en-US" dirty="0" smtClean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3546" y="3145600"/>
            <a:ext cx="8273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b="1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</a:rPr>
              <a:t>"#xy12"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</a:rPr>
              <a:t>innerHTML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mtClean="0">
                <a:solidFill>
                  <a:srgbClr val="808080"/>
                </a:solidFill>
                <a:highlight>
                  <a:srgbClr val="FFFFFF"/>
                </a:highlight>
              </a:rPr>
              <a:t>"&lt;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</a:rPr>
              <a:t>p style='color: red;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mtClean="0">
                <a:solidFill>
                  <a:srgbClr val="808080"/>
                </a:solidFill>
                <a:highlight>
                  <a:srgbClr val="FFFFFF"/>
                </a:highlight>
              </a:rPr>
              <a:t>				         	 "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</a:rPr>
              <a:t>margin-left: 50px;'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mtClean="0">
                <a:solidFill>
                  <a:srgbClr val="808080"/>
                </a:solidFill>
                <a:highlight>
                  <a:srgbClr val="FFFFFF"/>
                </a:highlight>
              </a:rPr>
              <a:t>				         	 "</a:t>
            </a:r>
            <a:r>
              <a:rPr lang="en-US" err="1">
                <a:solidFill>
                  <a:srgbClr val="808080"/>
                </a:solidFill>
                <a:highlight>
                  <a:srgbClr val="FFFFFF"/>
                </a:highlight>
              </a:rPr>
              <a:t>onclick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</a:rPr>
              <a:t>='</a:t>
            </a:r>
            <a:r>
              <a:rPr lang="en-US" err="1">
                <a:solidFill>
                  <a:srgbClr val="808080"/>
                </a:solidFill>
                <a:highlight>
                  <a:srgbClr val="FFFFFF"/>
                </a:highlight>
              </a:rPr>
              <a:t>myOnClick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</a:rPr>
              <a:t>();'&gt;"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mtClean="0">
                <a:solidFill>
                  <a:srgbClr val="808080"/>
                </a:solidFill>
                <a:highlight>
                  <a:srgbClr val="FFFFFF"/>
                </a:highlight>
              </a:rPr>
              <a:t>				         	 "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</a:rPr>
              <a:t>A paragraph!&lt;/p&gt;"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599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In </a:t>
            </a:r>
            <a:r>
              <a:rPr lang="en-US"/>
              <a:t>general everything that happens in a browser may be called an </a:t>
            </a:r>
            <a:r>
              <a:rPr lang="en-US" b="1"/>
              <a:t>event</a:t>
            </a:r>
            <a:r>
              <a:rPr lang="en-US"/>
              <a:t>.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/>
              <a:t>e.g. an event occurs when a user clicks on a link or a button in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Every </a:t>
            </a:r>
            <a:r>
              <a:rPr lang="en-US"/>
              <a:t>element on a web page has certain events which can trigger a JavaScript function.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/>
              <a:t>JavaScript needs a way of detecting user actions so that it knows when to react.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It also needs to know which functions to execute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Events </a:t>
            </a:r>
            <a:r>
              <a:rPr lang="en-US" dirty="0"/>
              <a:t>triggered by user actions.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 user clicks the 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 user </a:t>
            </a:r>
            <a:r>
              <a:rPr lang="en-US" dirty="0" smtClean="0"/>
              <a:t>presses </a:t>
            </a:r>
            <a:r>
              <a:rPr lang="en-US" dirty="0"/>
              <a:t>a key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the mouse moves over an 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an input field is 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an HTML form is </a:t>
            </a:r>
            <a:r>
              <a:rPr lang="en-US" dirty="0" smtClean="0"/>
              <a:t>submitted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Events </a:t>
            </a:r>
            <a:r>
              <a:rPr lang="en-US" dirty="0"/>
              <a:t>that are not directly caused by the user.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 web page has finished loading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When an image has been </a:t>
            </a:r>
            <a:r>
              <a:rPr lang="en-US" dirty="0" smtClean="0"/>
              <a:t>loaded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Full List</a:t>
            </a:r>
            <a:r>
              <a:rPr lang="en-US" dirty="0" smtClean="0"/>
              <a:t> Includes:</a:t>
            </a:r>
            <a:endParaRPr lang="en-US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Mouse events, keyboard events, HTML frame/object events, HTML form events, user interface events, touch events,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7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Event </a:t>
            </a:r>
            <a:r>
              <a:rPr lang="en-US"/>
              <a:t>Handlers are used to manipulate documents.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An </a:t>
            </a:r>
            <a:r>
              <a:rPr lang="en-US"/>
              <a:t>event handler is used in order to execute a script when an event occurs.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The </a:t>
            </a:r>
            <a:r>
              <a:rPr lang="en-US"/>
              <a:t>event handler has a prefix "</a:t>
            </a:r>
            <a:r>
              <a:rPr lang="en-US" b="1"/>
              <a:t>on</a:t>
            </a:r>
            <a:r>
              <a:rPr lang="en-US"/>
              <a:t>" followed by the event name.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mtClean="0"/>
              <a:t>  For </a:t>
            </a:r>
            <a:r>
              <a:rPr lang="en-US"/>
              <a:t>example, </a:t>
            </a:r>
            <a:r>
              <a:rPr lang="en-US" smtClean="0"/>
              <a:t>as we have seen: the </a:t>
            </a:r>
            <a:r>
              <a:rPr lang="en-US"/>
              <a:t>event handler for the click event is </a:t>
            </a:r>
            <a:r>
              <a:rPr lang="en-US" err="1"/>
              <a:t>onclick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03339" y="3479130"/>
            <a:ext cx="4007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</a:rPr>
              <a:t>&lt;button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err="1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err="1">
                <a:solidFill>
                  <a:srgbClr val="8000FF"/>
                </a:solidFill>
                <a:highlight>
                  <a:srgbClr val="FFFFFF"/>
                </a:highlight>
              </a:rPr>
              <a:t>myFunction</a:t>
            </a:r>
            <a:r>
              <a:rPr lang="en-US" sz="1400" b="1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</a:rPr>
              <a:t>Click me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</a:rPr>
              <a:t>&lt;/button&gt;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441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Event </a:t>
            </a:r>
            <a:r>
              <a:rPr lang="en-US" smtClean="0"/>
              <a:t>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General </a:t>
            </a:r>
            <a:r>
              <a:rPr lang="en-US"/>
              <a:t>syntax: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/>
              <a:t>  &lt;</a:t>
            </a:r>
            <a:r>
              <a:rPr lang="en-US" err="1"/>
              <a:t>htmltag</a:t>
            </a:r>
            <a:r>
              <a:rPr lang="en-US"/>
              <a:t> id</a:t>
            </a:r>
            <a:r>
              <a:rPr lang="en-US" smtClean="0"/>
              <a:t>="</a:t>
            </a:r>
            <a:r>
              <a:rPr lang="en-US" err="1" smtClean="0"/>
              <a:t>someId</a:t>
            </a:r>
            <a:r>
              <a:rPr lang="en-US" smtClean="0"/>
              <a:t>" </a:t>
            </a:r>
            <a:r>
              <a:rPr lang="en-US" b="1" err="1" smtClean="0"/>
              <a:t>eventHandler</a:t>
            </a:r>
            <a:r>
              <a:rPr lang="en-US" smtClean="0"/>
              <a:t>="</a:t>
            </a:r>
            <a:r>
              <a:rPr lang="en-US"/>
              <a:t>JavaScript Code"&gt;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e.g.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Note</a:t>
            </a:r>
            <a:r>
              <a:rPr lang="en-US"/>
              <a:t>: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/>
              <a:t>The event handlers in HTML </a:t>
            </a:r>
            <a:r>
              <a:rPr lang="en-US" b="1"/>
              <a:t>must be enclosed </a:t>
            </a:r>
            <a:r>
              <a:rPr lang="en-US"/>
              <a:t>in quotation marks.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Alternate double quotation marks with single quotation marks </a:t>
            </a:r>
            <a:r>
              <a:rPr lang="en-US" smtClean="0"/>
              <a:t>to pass strings to your functions: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 </a:t>
            </a:r>
            <a:r>
              <a:rPr lang="en-US" err="1" smtClean="0"/>
              <a:t>eg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50124" y="2942718"/>
            <a:ext cx="8042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</a:rPr>
              <a:t>"button"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</a:rPr>
              <a:t>"New Button!"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err="1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b="1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console.log</a:t>
            </a:r>
            <a:r>
              <a:rPr lang="en-US" b="1" smtClean="0">
                <a:solidFill>
                  <a:srgbClr val="8000FF"/>
                </a:solidFill>
                <a:highlight>
                  <a:srgbClr val="FFFFFF"/>
                </a:highlight>
              </a:rPr>
              <a:t>(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</a:rPr>
              <a:t>'some text');"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0124" y="4978178"/>
            <a:ext cx="7145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>
                <a:solidFill>
                  <a:srgbClr val="8000FF"/>
                </a:solidFill>
                <a:highlight>
                  <a:srgbClr val="FFFFFF"/>
                </a:highlight>
              </a:rPr>
              <a:t>"button"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>
                <a:solidFill>
                  <a:srgbClr val="8000FF"/>
                </a:solidFill>
                <a:highlight>
                  <a:srgbClr val="FFFFFF"/>
                </a:highlight>
              </a:rPr>
              <a:t>"New Button!"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err="1" smtClean="0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smtClean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600" b="1" err="1" smtClean="0">
                <a:solidFill>
                  <a:srgbClr val="8000FF"/>
                </a:solidFill>
                <a:highlight>
                  <a:srgbClr val="FFFFFF"/>
                </a:highlight>
              </a:rPr>
              <a:t>console.log</a:t>
            </a:r>
            <a:r>
              <a:rPr lang="en-US" sz="1600" b="1" smtClean="0">
                <a:solidFill>
                  <a:srgbClr val="8000FF"/>
                </a:solidFill>
                <a:highlight>
                  <a:srgbClr val="FFFFFF"/>
                </a:highlight>
              </a:rPr>
              <a:t>("some text</a:t>
            </a:r>
            <a:r>
              <a:rPr lang="en-US" sz="1600" b="1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smtClean="0">
                <a:solidFill>
                  <a:srgbClr val="8000FF"/>
                </a:solidFill>
                <a:highlight>
                  <a:srgbClr val="FFFFFF"/>
                </a:highlight>
              </a:rPr>
              <a:t>)'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0483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Event </a:t>
            </a:r>
            <a:r>
              <a:rPr lang="en-US" smtClean="0"/>
              <a:t>Handlers </a:t>
            </a:r>
            <a:r>
              <a:rPr lang="en-US"/>
              <a:t>–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86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HTML DOM allows you to create </a:t>
            </a:r>
            <a:r>
              <a:rPr lang="en-US" dirty="0" smtClean="0"/>
              <a:t>an </a:t>
            </a:r>
            <a:r>
              <a:rPr lang="en-US" dirty="0"/>
              <a:t>event object </a:t>
            </a:r>
            <a:r>
              <a:rPr lang="en-US" dirty="0" smtClean="0"/>
              <a:t>for a specific </a:t>
            </a:r>
            <a:r>
              <a:rPr lang="en-US" dirty="0"/>
              <a:t>element using JavaScript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This is a better solution, as it helps to separate structure &amp; </a:t>
            </a:r>
            <a:r>
              <a:rPr lang="en-US" dirty="0" err="1" smtClean="0"/>
              <a:t>behaviour</a:t>
            </a:r>
            <a:r>
              <a:rPr lang="en-US" dirty="0" smtClean="0"/>
              <a:t> (no "on" events in our structure (HTML))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js-event-init.html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713" y="2952938"/>
            <a:ext cx="79596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script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</a:rPr>
              <a:t>displayDate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smtClean="0">
                <a:solidFill>
                  <a:srgbClr val="804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b="1" err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err="1" smtClean="0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</a:rPr>
              <a:t>"#demo"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</a:rPr>
              <a:t>innerHTML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</a:rPr>
              <a:t>Date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()).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</a:rPr>
              <a:t>toLocaleString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err="1" smtClean="0">
                <a:solidFill>
                  <a:srgbClr val="804000"/>
                </a:solidFill>
                <a:highlight>
                  <a:srgbClr val="FFFFFF"/>
                </a:highlight>
              </a:rPr>
              <a:t>window</a:t>
            </a:r>
            <a:r>
              <a:rPr lang="en-US" sz="1400" b="1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err="1" smtClean="0">
                <a:solidFill>
                  <a:srgbClr val="000000"/>
                </a:solidFill>
                <a:highlight>
                  <a:srgbClr val="FFFFFF"/>
                </a:highlight>
              </a:rPr>
              <a:t>onload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</a:rPr>
              <a:t>// why use </a:t>
            </a:r>
            <a:r>
              <a:rPr lang="en-US" sz="1400" err="1">
                <a:solidFill>
                  <a:srgbClr val="008000"/>
                </a:solidFill>
                <a:highlight>
                  <a:srgbClr val="FFFFFF"/>
                </a:highlight>
              </a:rPr>
              <a:t>window.onload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</a:rPr>
              <a:t>? 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b="1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</a:rPr>
              <a:t>"#</a:t>
            </a:r>
            <a:r>
              <a:rPr lang="en-US" sz="1400" err="1">
                <a:solidFill>
                  <a:srgbClr val="808080"/>
                </a:solidFill>
                <a:highlight>
                  <a:srgbClr val="FFFFFF"/>
                </a:highlight>
              </a:rPr>
              <a:t>myBtn</a:t>
            </a:r>
            <a:r>
              <a:rPr lang="en-US" sz="140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err="1" smtClean="0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400" b="1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err="1" smtClean="0">
                <a:solidFill>
                  <a:srgbClr val="000000"/>
                </a:solidFill>
                <a:highlight>
                  <a:srgbClr val="FFFFFF"/>
                </a:highlight>
              </a:rPr>
              <a:t>onclick</a:t>
            </a:r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err="1">
                <a:solidFill>
                  <a:srgbClr val="000000"/>
                </a:solidFill>
                <a:highlight>
                  <a:srgbClr val="FFFFFF"/>
                </a:highlight>
              </a:rPr>
              <a:t>displayDate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400" smtClean="0">
                <a:solidFill>
                  <a:srgbClr val="008000"/>
                </a:solidFill>
                <a:highlight>
                  <a:srgbClr val="FFFFFF"/>
                </a:highlight>
              </a:rPr>
              <a:t>          // </a:t>
            </a:r>
            <a:r>
              <a:rPr lang="en-US" sz="1400" err="1">
                <a:solidFill>
                  <a:srgbClr val="008000"/>
                </a:solidFill>
                <a:highlight>
                  <a:srgbClr val="FFFFFF"/>
                </a:highlight>
              </a:rPr>
              <a:t>elem.addEventListener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</a:rPr>
              <a:t>( "click", </a:t>
            </a:r>
            <a:r>
              <a:rPr lang="en-US" sz="1400" err="1">
                <a:solidFill>
                  <a:srgbClr val="008000"/>
                </a:solidFill>
                <a:highlight>
                  <a:srgbClr val="FFFFFF"/>
                </a:highlight>
              </a:rPr>
              <a:t>displayDate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</a:rPr>
              <a:t> );  //  also works</a:t>
            </a:r>
          </a:p>
          <a:p>
            <a:r>
              <a:rPr lang="en-US" sz="140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script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722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b="1" dirty="0" smtClean="0"/>
              <a:t>  Part </a:t>
            </a:r>
            <a:r>
              <a:rPr lang="nl-NL" b="1" dirty="0" err="1" smtClean="0"/>
              <a:t>One</a:t>
            </a:r>
            <a:endParaRPr lang="nl-NL" b="1" dirty="0" smtClean="0"/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dirty="0"/>
              <a:t>Quick </a:t>
            </a:r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"</a:t>
            </a:r>
            <a:r>
              <a:rPr lang="nl-NL" dirty="0" err="1"/>
              <a:t>onclick</a:t>
            </a:r>
            <a:r>
              <a:rPr lang="nl-NL" dirty="0"/>
              <a:t>"  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dirty="0" smtClean="0"/>
              <a:t>Document </a:t>
            </a:r>
            <a:r>
              <a:rPr lang="nl-NL" dirty="0"/>
              <a:t>Object Model (DOM)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nl-NL" dirty="0" smtClean="0"/>
              <a:t>DOM </a:t>
            </a:r>
            <a:r>
              <a:rPr lang="nl-NL" dirty="0"/>
              <a:t>Tree, </a:t>
            </a:r>
            <a:r>
              <a:rPr lang="nl-NL" dirty="0" smtClean="0"/>
              <a:t>Node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b="1" dirty="0" smtClean="0"/>
              <a:t>  Part </a:t>
            </a:r>
            <a:r>
              <a:rPr lang="nl-NL" b="1" dirty="0" err="1" smtClean="0"/>
              <a:t>Two</a:t>
            </a:r>
            <a:endParaRPr lang="nl-NL" b="1" dirty="0" smtClean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dirty="0" err="1" smtClean="0"/>
              <a:t>Selecting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endParaRPr lang="nl-NL" dirty="0" smtClean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Nodes</a:t>
            </a:r>
            <a:r>
              <a:rPr lang="nl-NL" dirty="0" smtClean="0"/>
              <a:t> / </a:t>
            </a:r>
            <a:r>
              <a:rPr lang="nl-NL" dirty="0" err="1" smtClean="0"/>
              <a:t>Modifying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DOM Tree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NL" dirty="0" smtClean="0"/>
              <a:t>DOM </a:t>
            </a:r>
            <a:r>
              <a:rPr lang="nl-NL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24133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Handler </a:t>
            </a:r>
            <a:r>
              <a:rPr lang="en-US" smtClean="0"/>
              <a:t>Examples </a:t>
            </a:r>
            <a:r>
              <a:rPr lang="en-US"/>
              <a:t>- </a:t>
            </a:r>
            <a:r>
              <a:rPr lang="en-US" err="1"/>
              <a:t>onmouseout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/>
              <a:t>onmouseout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CA" dirty="0"/>
              <a:t>Occurs when the user has rolled the mouse out of an </a:t>
            </a:r>
            <a:r>
              <a:rPr lang="en-CA" dirty="0" smtClean="0"/>
              <a:t>element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Any HTML element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js-onmouseout.html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3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Handler </a:t>
            </a:r>
            <a:r>
              <a:rPr lang="en-US" smtClean="0"/>
              <a:t>Examples </a:t>
            </a:r>
            <a:r>
              <a:rPr lang="en-US"/>
              <a:t>- </a:t>
            </a:r>
            <a:r>
              <a:rPr lang="en-US" err="1" smtClean="0"/>
              <a:t>onmouseover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 smtClean="0"/>
              <a:t>onmouseover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Occurs when the user has rolled the mouse on top of an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Any HTML element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js-onmouseover.html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Handler </a:t>
            </a:r>
            <a:r>
              <a:rPr lang="en-US" smtClean="0"/>
              <a:t>Examples </a:t>
            </a:r>
            <a:r>
              <a:rPr lang="en-US"/>
              <a:t>- </a:t>
            </a:r>
            <a:r>
              <a:rPr lang="en-US" err="1" smtClean="0"/>
              <a:t>onresize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 smtClean="0"/>
              <a:t>onresize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CA" dirty="0"/>
              <a:t>Occurs when the user has resized a window or object.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&lt;body&gt; (window)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js-onresize.html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7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Event Handler </a:t>
            </a:r>
            <a:r>
              <a:rPr lang="en-US" sz="4400" smtClean="0"/>
              <a:t>Examples </a:t>
            </a:r>
            <a:r>
              <a:rPr lang="en-US" sz="4400"/>
              <a:t>- </a:t>
            </a:r>
            <a:r>
              <a:rPr lang="en-US" sz="4400" err="1"/>
              <a:t>onbeforeunload</a:t>
            </a:r>
            <a:r>
              <a:rPr lang="en-US" sz="440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err="1"/>
              <a:t>onbeforeunload</a:t>
            </a:r>
            <a:r>
              <a:rPr lang="en-US" b="1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onbeforeunload</a:t>
            </a:r>
            <a:r>
              <a:rPr lang="en-US" dirty="0"/>
              <a:t> event fires when the document is about to be unloaded.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Applies </a:t>
            </a:r>
            <a:r>
              <a:rPr lang="en-US" dirty="0"/>
              <a:t>to: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w</a:t>
            </a:r>
            <a:r>
              <a:rPr lang="en-US" dirty="0" smtClean="0"/>
              <a:t>indow)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js-onbeforeunload.html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NOTE: Developers used to be able to set a custom message to this dialog by returning a string from the function – however this has been since removed in most browsers in </a:t>
            </a:r>
            <a:r>
              <a:rPr lang="en-US" dirty="0" err="1" smtClean="0"/>
              <a:t>favour</a:t>
            </a:r>
            <a:r>
              <a:rPr lang="en-US" dirty="0" smtClean="0"/>
              <a:t> of a "generic" warning message.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6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763616"/>
            <a:ext cx="10058400" cy="21054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first 2 methods return </a:t>
            </a:r>
            <a:r>
              <a:rPr lang="en-US" dirty="0" err="1"/>
              <a:t>timerID</a:t>
            </a:r>
            <a:r>
              <a:rPr lang="en-US" dirty="0"/>
              <a:t> which can be used to stop the timer by using the last 2 methods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.g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46708"/>
              </p:ext>
            </p:extLst>
          </p:nvPr>
        </p:nvGraphicFramePr>
        <p:xfrm>
          <a:off x="1205948" y="2018011"/>
          <a:ext cx="9949731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06090"/>
                <a:gridCol w="6643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/>
                        <a:t>description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hlinkClick r:id="rId2"/>
                        </a:rPr>
                        <a:t>setTimeout</a:t>
                      </a:r>
                      <a:r>
                        <a:rPr lang="en-CA" sz="1600" dirty="0"/>
                        <a:t>(function, </a:t>
                      </a:r>
                      <a:r>
                        <a:rPr lang="en-CA" sz="1600" dirty="0" err="1"/>
                        <a:t>delayMS</a:t>
                      </a:r>
                      <a:r>
                        <a:rPr lang="en-CA" sz="1600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arranges to call given function after given delay in </a:t>
                      </a:r>
                      <a:r>
                        <a:rPr lang="en-CA" sz="1600" err="1"/>
                        <a:t>ms</a:t>
                      </a:r>
                      <a:r>
                        <a:rPr lang="en-CA" sz="160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hlinkClick r:id="rId3"/>
                        </a:rPr>
                        <a:t>setInterval</a:t>
                      </a:r>
                      <a:r>
                        <a:rPr lang="en-CA" sz="1600" dirty="0"/>
                        <a:t>(function, </a:t>
                      </a:r>
                      <a:r>
                        <a:rPr lang="en-CA" sz="1600" dirty="0" err="1"/>
                        <a:t>delayMS</a:t>
                      </a:r>
                      <a:r>
                        <a:rPr lang="en-CA" sz="1600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arranges to call function repeatedly every </a:t>
                      </a:r>
                      <a:r>
                        <a:rPr lang="en-CA" sz="1600" err="1"/>
                        <a:t>delayMS</a:t>
                      </a:r>
                      <a:r>
                        <a:rPr lang="en-CA" sz="1600"/>
                        <a:t> </a:t>
                      </a:r>
                      <a:r>
                        <a:rPr lang="en-CA" sz="1600" err="1"/>
                        <a:t>ms</a:t>
                      </a:r>
                      <a:r>
                        <a:rPr lang="en-CA" sz="160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hlinkClick r:id="rId4"/>
                        </a:rPr>
                        <a:t>clearTimeout</a:t>
                      </a:r>
                      <a:r>
                        <a:rPr lang="en-CA" sz="1600" dirty="0"/>
                        <a:t>(</a:t>
                      </a:r>
                      <a:r>
                        <a:rPr lang="en-CA" sz="1600" dirty="0" err="1"/>
                        <a:t>timerID</a:t>
                      </a:r>
                      <a:r>
                        <a:rPr lang="en-CA" sz="1600" dirty="0"/>
                        <a:t>); </a:t>
                      </a:r>
                      <a:br>
                        <a:rPr lang="en-CA" sz="1600" dirty="0"/>
                      </a:br>
                      <a:r>
                        <a:rPr lang="en-CA" sz="1600" dirty="0">
                          <a:hlinkClick r:id="rId5"/>
                        </a:rPr>
                        <a:t>clearInterval</a:t>
                      </a:r>
                      <a:r>
                        <a:rPr lang="en-CA" sz="1600" dirty="0"/>
                        <a:t>(</a:t>
                      </a:r>
                      <a:r>
                        <a:rPr lang="en-CA" sz="1600" dirty="0" err="1"/>
                        <a:t>timerID</a:t>
                      </a:r>
                      <a:r>
                        <a:rPr lang="en-CA" sz="1600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stops the given timer so it will not call its function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10532" y="5225076"/>
            <a:ext cx="10031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&lt;button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setInterval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(function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'Hello')},3000);"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Try it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&lt;/button&gt;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57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Helpful Resource 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smtClean="0"/>
              <a:t>  </a:t>
            </a:r>
            <a:r>
              <a:rPr lang="en-CA" altLang="en-US" smtClean="0">
                <a:hlinkClick r:id="rId2"/>
              </a:rPr>
              <a:t>MDN</a:t>
            </a:r>
            <a:r>
              <a:rPr lang="en-CA" altLang="en-US">
                <a:hlinkClick r:id="rId2"/>
              </a:rPr>
              <a:t>: Introduction to DOM</a:t>
            </a:r>
            <a:endParaRPr lang="en-CA" altLang="en-US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smtClean="0"/>
              <a:t>  </a:t>
            </a:r>
            <a:r>
              <a:rPr lang="en-CA" altLang="en-US" smtClean="0">
                <a:hlinkClick r:id="rId3"/>
              </a:rPr>
              <a:t>MDN</a:t>
            </a:r>
            <a:r>
              <a:rPr lang="en-CA" altLang="en-US">
                <a:hlinkClick r:id="rId3"/>
              </a:rPr>
              <a:t>: DOM Examples</a:t>
            </a:r>
            <a:endParaRPr lang="en-CA" altLang="en-US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smtClean="0"/>
              <a:t>  </a:t>
            </a:r>
            <a:r>
              <a:rPr lang="en-CA" altLang="en-US" smtClean="0">
                <a:hlinkClick r:id="rId4"/>
              </a:rPr>
              <a:t>MDN</a:t>
            </a:r>
            <a:r>
              <a:rPr lang="en-CA" altLang="en-US">
                <a:hlinkClick r:id="rId4"/>
              </a:rPr>
              <a:t>: Creating New Elements</a:t>
            </a:r>
            <a:endParaRPr lang="en-CA" altLang="en-US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smtClean="0"/>
              <a:t>  </a:t>
            </a:r>
            <a:r>
              <a:rPr lang="en-CA" altLang="en-US" smtClean="0">
                <a:hlinkClick r:id="rId4"/>
              </a:rPr>
              <a:t>JavaScript </a:t>
            </a:r>
            <a:r>
              <a:rPr lang="en-CA" altLang="en-US">
                <a:hlinkClick r:id="rId4"/>
              </a:rPr>
              <a:t>Kit: DOM Reference</a:t>
            </a:r>
            <a:endParaRPr lang="en-CA" altLang="en-US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smtClean="0"/>
              <a:t>  </a:t>
            </a:r>
            <a:r>
              <a:rPr lang="en-CA" altLang="en-US" smtClean="0">
                <a:hlinkClick r:id="rId5"/>
              </a:rPr>
              <a:t>W3C</a:t>
            </a:r>
            <a:r>
              <a:rPr lang="en-CA" altLang="en-US">
                <a:hlinkClick r:id="rId5"/>
              </a:rPr>
              <a:t>: Handling events with JavaScript</a:t>
            </a:r>
            <a:endParaRPr lang="en-CA" altLang="en-US"/>
          </a:p>
          <a:p>
            <a:pPr>
              <a:buFont typeface="Arial" panose="020B0604020202020204" pitchFamily="34" charset="0"/>
              <a:buChar char="•"/>
              <a:defRPr/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1060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Would you like to see any more examples?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>
              <a:spcAft>
                <a:spcPts val="200"/>
              </a:spcAft>
            </a:pPr>
            <a:r>
              <a:rPr lang="nl-NL" sz="1600" dirty="0"/>
              <a:t>Quick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"</a:t>
            </a:r>
            <a:r>
              <a:rPr lang="nl-NL" sz="1600" dirty="0" err="1"/>
              <a:t>onclick</a:t>
            </a:r>
            <a:r>
              <a:rPr lang="nl-NL" sz="1600" dirty="0"/>
              <a:t>"  </a:t>
            </a:r>
          </a:p>
          <a:p>
            <a:pPr lvl="1">
              <a:spcAft>
                <a:spcPts val="200"/>
              </a:spcAft>
            </a:pPr>
            <a:r>
              <a:rPr lang="nl-NL" sz="1600" dirty="0"/>
              <a:t>Document Object Model (DOM)</a:t>
            </a:r>
          </a:p>
          <a:p>
            <a:pPr lvl="1">
              <a:spcAft>
                <a:spcPts val="200"/>
              </a:spcAft>
            </a:pPr>
            <a:r>
              <a:rPr lang="nl-NL" sz="1600" dirty="0"/>
              <a:t>DOM Tree, Node </a:t>
            </a:r>
            <a:r>
              <a:rPr lang="nl-NL" sz="1600" dirty="0" err="1"/>
              <a:t>Explained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65054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Responding to events with "</a:t>
            </a:r>
            <a:r>
              <a:rPr lang="en-US" err="1" smtClean="0"/>
              <a:t>onclick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800" smtClean="0"/>
              <a:t>  Before we begin studying the DOM in detail, it is important that we discuss the "</a:t>
            </a:r>
            <a:r>
              <a:rPr lang="en-US" sz="1800" err="1" smtClean="0"/>
              <a:t>onclick</a:t>
            </a:r>
            <a:r>
              <a:rPr lang="en-US" sz="1800" smtClean="0"/>
              <a:t>" element attribute, as many of the examples in this lecture use it.</a:t>
            </a:r>
          </a:p>
          <a:p>
            <a:pPr>
              <a:buFont typeface="Arial" charset="0"/>
              <a:buChar char="•"/>
            </a:pPr>
            <a:r>
              <a:rPr lang="en-US" sz="1800"/>
              <a:t> </a:t>
            </a:r>
            <a:r>
              <a:rPr lang="en-US" sz="1800" smtClean="0"/>
              <a:t> Adding the </a:t>
            </a:r>
            <a:r>
              <a:rPr lang="en-US" sz="1800" err="1" smtClean="0"/>
              <a:t>onclick</a:t>
            </a:r>
            <a:r>
              <a:rPr lang="en-US" sz="1800" smtClean="0"/>
              <a:t>="</a:t>
            </a:r>
            <a:r>
              <a:rPr lang="en-US" sz="1800" err="1" smtClean="0"/>
              <a:t>someFunction</a:t>
            </a:r>
            <a:r>
              <a:rPr lang="en-US" sz="1800" smtClean="0"/>
              <a:t>()" attribute is a simple way to call a JavaScript function when the corresponding element has been clicked by the user, for example: </a:t>
            </a:r>
          </a:p>
          <a:p>
            <a:pPr>
              <a:buFont typeface="Arial" charset="0"/>
              <a:buChar char="•"/>
            </a:pPr>
            <a:r>
              <a:rPr lang="en-US" sz="1800"/>
              <a:t> </a:t>
            </a:r>
            <a:r>
              <a:rPr lang="en-US" sz="1800" smtClean="0"/>
              <a:t> HTML</a:t>
            </a:r>
          </a:p>
          <a:p>
            <a:pPr>
              <a:buFont typeface="Arial" charset="0"/>
              <a:buChar char="•"/>
            </a:pPr>
            <a:endParaRPr lang="en-US" sz="1800" smtClean="0"/>
          </a:p>
          <a:p>
            <a:pPr>
              <a:buFont typeface="Arial" charset="0"/>
              <a:buChar char="•"/>
            </a:pPr>
            <a:r>
              <a:rPr lang="en-US" sz="1800" smtClean="0"/>
              <a:t> JavaScript</a:t>
            </a:r>
          </a:p>
          <a:p>
            <a:pPr>
              <a:buFont typeface="Arial" charset="0"/>
              <a:buChar char="•"/>
            </a:pP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1611836" y="3621948"/>
            <a:ext cx="5236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11993"/>
                </a:solidFill>
                <a:latin typeface="Calibri" charset="0"/>
              </a:rPr>
              <a:t>&lt;button</a:t>
            </a:r>
            <a:r>
              <a:rPr lang="en-US" sz="16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>
                <a:solidFill>
                  <a:srgbClr val="FF2600"/>
                </a:solidFill>
                <a:latin typeface="Calibri" charset="0"/>
              </a:rPr>
              <a:t>type=</a:t>
            </a:r>
            <a:r>
              <a:rPr lang="en-US" sz="1600">
                <a:solidFill>
                  <a:srgbClr val="0433FF"/>
                </a:solidFill>
                <a:latin typeface="Calibri" charset="0"/>
              </a:rPr>
              <a:t>"button"</a:t>
            </a:r>
            <a:r>
              <a:rPr lang="en-US" sz="16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600" err="1">
                <a:solidFill>
                  <a:srgbClr val="FF2600"/>
                </a:solidFill>
                <a:latin typeface="Calibri" charset="0"/>
              </a:rPr>
              <a:t>onclick</a:t>
            </a:r>
            <a:r>
              <a:rPr lang="en-US" sz="1600">
                <a:solidFill>
                  <a:srgbClr val="FF2600"/>
                </a:solidFill>
                <a:latin typeface="Calibri" charset="0"/>
              </a:rPr>
              <a:t>=</a:t>
            </a:r>
            <a:r>
              <a:rPr lang="en-US" sz="1600">
                <a:solidFill>
                  <a:srgbClr val="0433FF"/>
                </a:solidFill>
                <a:latin typeface="Calibri" charset="0"/>
              </a:rPr>
              <a:t>"</a:t>
            </a:r>
            <a:r>
              <a:rPr lang="en-US" sz="1600" err="1">
                <a:solidFill>
                  <a:srgbClr val="0433FF"/>
                </a:solidFill>
                <a:latin typeface="Calibri" charset="0"/>
              </a:rPr>
              <a:t>sayHello</a:t>
            </a:r>
            <a:r>
              <a:rPr lang="en-US" sz="1600">
                <a:solidFill>
                  <a:srgbClr val="0433FF"/>
                </a:solidFill>
                <a:latin typeface="Calibri" charset="0"/>
              </a:rPr>
              <a:t>()"</a:t>
            </a:r>
            <a:r>
              <a:rPr lang="en-US" sz="1600" b="1">
                <a:solidFill>
                  <a:srgbClr val="011993"/>
                </a:solidFill>
                <a:latin typeface="Calibri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alibri" charset="0"/>
              </a:rPr>
              <a:t>Hello</a:t>
            </a:r>
            <a:r>
              <a:rPr lang="en-US" sz="1600" b="1">
                <a:solidFill>
                  <a:srgbClr val="011993"/>
                </a:solidFill>
                <a:latin typeface="Calibri" charset="0"/>
              </a:rPr>
              <a:t>&lt;/button&gt;</a:t>
            </a:r>
            <a:endParaRPr lang="en-US" sz="1600">
              <a:solidFill>
                <a:srgbClr val="0433FF"/>
              </a:solidFill>
              <a:effectLst/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1836" y="4483911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11993"/>
                </a:solidFill>
                <a:latin typeface="Calibri" charset="0"/>
              </a:rPr>
              <a:t>function</a:t>
            </a:r>
            <a:r>
              <a:rPr lang="en-US" sz="1600">
                <a:latin typeface="Calibri" charset="0"/>
              </a:rPr>
              <a:t> </a:t>
            </a:r>
            <a:r>
              <a:rPr lang="en-US" sz="1600" err="1">
                <a:latin typeface="Calibri" charset="0"/>
              </a:rPr>
              <a:t>sayHello</a:t>
            </a:r>
            <a:r>
              <a:rPr lang="en-US" sz="1600">
                <a:latin typeface="Calibri" charset="0"/>
              </a:rPr>
              <a:t>() {</a:t>
            </a:r>
          </a:p>
          <a:p>
            <a:r>
              <a:rPr lang="en-US" sz="1600">
                <a:latin typeface="Calibri" charset="0"/>
              </a:rPr>
              <a:t>    </a:t>
            </a:r>
            <a:r>
              <a:rPr lang="en-US" sz="1600" err="1">
                <a:latin typeface="Calibri" charset="0"/>
              </a:rPr>
              <a:t>console.log</a:t>
            </a:r>
            <a:r>
              <a:rPr lang="en-US" sz="1600">
                <a:latin typeface="Calibri" charset="0"/>
              </a:rPr>
              <a:t>(</a:t>
            </a:r>
            <a:r>
              <a:rPr lang="en-US" sz="1600">
                <a:solidFill>
                  <a:srgbClr val="0433FF"/>
                </a:solidFill>
                <a:latin typeface="Calibri" charset="0"/>
              </a:rPr>
              <a:t>"Hello"</a:t>
            </a:r>
            <a:r>
              <a:rPr lang="en-US" sz="1600">
                <a:latin typeface="Calibri" charset="0"/>
              </a:rPr>
              <a:t>);</a:t>
            </a:r>
          </a:p>
          <a:p>
            <a:r>
              <a:rPr lang="en-US" sz="1600">
                <a:latin typeface="Calibri" charset="0"/>
              </a:rPr>
              <a:t>}</a:t>
            </a:r>
            <a:endParaRPr lang="en-US" sz="160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2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Recall: The </a:t>
            </a:r>
            <a:r>
              <a:rPr lang="en-US" b="1"/>
              <a:t>Document Object Model (DOM) </a:t>
            </a:r>
            <a:r>
              <a:rPr lang="en-US"/>
              <a:t>is an 2-way </a:t>
            </a:r>
            <a:r>
              <a:rPr lang="en-US" b="1"/>
              <a:t>application programming interface </a:t>
            </a:r>
            <a:r>
              <a:rPr lang="en-US"/>
              <a:t>(</a:t>
            </a:r>
            <a:r>
              <a:rPr lang="en-US" b="1"/>
              <a:t>API</a:t>
            </a:r>
            <a:r>
              <a:rPr lang="en-US"/>
              <a:t>) for HTML (and XML) documents</a:t>
            </a:r>
            <a:r>
              <a:rPr lang="en-US" smtClean="0"/>
              <a:t>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mtClean="0"/>
              <a:t>It defines how the document structure, style and content can be accessed and manipulated.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It </a:t>
            </a:r>
            <a:r>
              <a:rPr lang="en-US"/>
              <a:t>provides a structured representation of the document.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With </a:t>
            </a:r>
            <a:r>
              <a:rPr lang="en-US"/>
              <a:t>the DOM, programmers can build documents, navigate their structure, and add, modify, or delete elements and content using JavaScript or other languages.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An </a:t>
            </a:r>
            <a:r>
              <a:rPr lang="en-US" b="1" smtClean="0"/>
              <a:t>example</a:t>
            </a:r>
            <a:r>
              <a:rPr lang="en-US" smtClean="0"/>
              <a:t> of the </a:t>
            </a:r>
            <a:r>
              <a:rPr lang="en-US"/>
              <a:t>hierarchy of </a:t>
            </a:r>
            <a:r>
              <a:rPr lang="en-US" smtClean="0"/>
              <a:t>the Document </a:t>
            </a:r>
            <a:r>
              <a:rPr lang="en-US"/>
              <a:t>Object </a:t>
            </a:r>
            <a:r>
              <a:rPr lang="en-US" smtClean="0"/>
              <a:t>Model (blue)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mtClean="0"/>
              <a:t> Document </a:t>
            </a:r>
            <a:r>
              <a:rPr lang="en-US"/>
              <a:t>– HTML Document/file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  API </a:t>
            </a:r>
            <a:r>
              <a:rPr lang="en-US"/>
              <a:t>– each node above is an </a:t>
            </a:r>
            <a:r>
              <a:rPr lang="en-US" b="1"/>
              <a:t>object</a:t>
            </a:r>
            <a:r>
              <a:rPr lang="en-US"/>
              <a:t> that has </a:t>
            </a:r>
            <a:r>
              <a:rPr lang="en-US" b="1" smtClean="0"/>
              <a:t>properties</a:t>
            </a:r>
            <a:r>
              <a:rPr lang="en-US" smtClean="0"/>
              <a:t> and </a:t>
            </a:r>
            <a:r>
              <a:rPr lang="en-US" b="1" smtClean="0"/>
              <a:t>methods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8" y="2401004"/>
            <a:ext cx="7724503" cy="238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0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 smtClean="0"/>
              <a:t>ocument </a:t>
            </a:r>
            <a:r>
              <a:rPr lang="en-US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An </a:t>
            </a:r>
            <a:r>
              <a:rPr lang="en-US"/>
              <a:t>HTML document loaded into a browser window becomes a </a:t>
            </a:r>
            <a:r>
              <a:rPr lang="en-US" b="1"/>
              <a:t>d</a:t>
            </a:r>
            <a:r>
              <a:rPr lang="en-US" b="1" smtClean="0"/>
              <a:t>ocument</a:t>
            </a:r>
            <a:r>
              <a:rPr lang="en-US" smtClean="0"/>
              <a:t> </a:t>
            </a:r>
            <a:r>
              <a:rPr lang="en-US"/>
              <a:t>object</a:t>
            </a:r>
            <a:r>
              <a:rPr lang="en-US" smtClean="0"/>
              <a:t>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The </a:t>
            </a:r>
            <a:r>
              <a:rPr lang="en-US" b="1" smtClean="0"/>
              <a:t>document</a:t>
            </a:r>
            <a:r>
              <a:rPr lang="en-US" smtClean="0"/>
              <a:t> </a:t>
            </a:r>
            <a:r>
              <a:rPr lang="en-US"/>
              <a:t>object provides access to all HTML elements in a page, from within a script</a:t>
            </a:r>
            <a:r>
              <a:rPr lang="en-US" smtClean="0"/>
              <a:t>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  The document </a:t>
            </a:r>
            <a:r>
              <a:rPr lang="en-US"/>
              <a:t>object is also part of the Window object, and can be accessed through the </a:t>
            </a:r>
            <a:r>
              <a:rPr lang="en-US" b="1" err="1"/>
              <a:t>window.document</a:t>
            </a:r>
            <a:r>
              <a:rPr lang="en-US"/>
              <a:t> property.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1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Document </a:t>
            </a:r>
            <a:r>
              <a:rPr lang="en-US" dirty="0"/>
              <a:t>object methods – </a:t>
            </a:r>
            <a:r>
              <a:rPr lang="en-US" b="1" dirty="0"/>
              <a:t>get/query</a:t>
            </a:r>
            <a:r>
              <a:rPr lang="en-US" dirty="0"/>
              <a:t> element(s):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document.getElementsByName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document.getElementsByClassName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document.getElementsByTagName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Returns the first element that matches a specified CSS selector(s) in the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Returns a static </a:t>
            </a:r>
            <a:r>
              <a:rPr lang="en-US" dirty="0" smtClean="0">
                <a:hlinkClick r:id="rId2"/>
              </a:rPr>
              <a:t>NodeList</a:t>
            </a:r>
            <a:r>
              <a:rPr lang="en-US" dirty="0" smtClean="0"/>
              <a:t> (array) </a:t>
            </a:r>
            <a:r>
              <a:rPr lang="en-US" dirty="0"/>
              <a:t>containing all elements that matches a specified CSS selector(s) in the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319" y="4994757"/>
            <a:ext cx="4536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paras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getElementsByTagName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"p"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404319" y="5318566"/>
            <a:ext cx="469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example 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err="1">
                <a:solidFill>
                  <a:srgbClr val="808080"/>
                </a:solidFill>
                <a:highlight>
                  <a:srgbClr val="FFFFFF"/>
                </a:highlight>
              </a:rPr>
              <a:t>p.example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2010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14400</TotalTime>
  <Words>2534</Words>
  <Application>Microsoft Macintosh PowerPoint</Application>
  <PresentationFormat>Custom</PresentationFormat>
  <Paragraphs>384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Retrospect</vt:lpstr>
      <vt:lpstr>WEB222</vt:lpstr>
      <vt:lpstr>Announcements</vt:lpstr>
      <vt:lpstr>Agenda</vt:lpstr>
      <vt:lpstr>Part 1</vt:lpstr>
      <vt:lpstr>Responding to events with "onclick"</vt:lpstr>
      <vt:lpstr>The Document Object Model (DOM)</vt:lpstr>
      <vt:lpstr>The Document Object Model (DOM)</vt:lpstr>
      <vt:lpstr>document Object</vt:lpstr>
      <vt:lpstr>document Object</vt:lpstr>
      <vt:lpstr>document Object</vt:lpstr>
      <vt:lpstr>The DOM Tree</vt:lpstr>
      <vt:lpstr>The DOM Tree</vt:lpstr>
      <vt:lpstr>HTML DOM Nodes</vt:lpstr>
      <vt:lpstr>Document Object Model (DOM)</vt:lpstr>
      <vt:lpstr>At the Ends of DOM Tree</vt:lpstr>
      <vt:lpstr>Element Nodes/Objects</vt:lpstr>
      <vt:lpstr>Example</vt:lpstr>
      <vt:lpstr>Part 2</vt:lpstr>
      <vt:lpstr>Methods for selecting elements</vt:lpstr>
      <vt:lpstr>Creating New Nodes </vt:lpstr>
      <vt:lpstr>Modifying the DOM tree</vt:lpstr>
      <vt:lpstr>Modifying element / node attributes</vt:lpstr>
      <vt:lpstr>Modifying element / node attributes</vt:lpstr>
      <vt:lpstr>innerHTML Property</vt:lpstr>
      <vt:lpstr>Events</vt:lpstr>
      <vt:lpstr>Common Events</vt:lpstr>
      <vt:lpstr>Event Handlers</vt:lpstr>
      <vt:lpstr>Creating Event Handlers</vt:lpstr>
      <vt:lpstr>Creating Event Handlers – Using DOM</vt:lpstr>
      <vt:lpstr>Event Handler Examples - onmouseout</vt:lpstr>
      <vt:lpstr>Event Handler Examples - onmouseover</vt:lpstr>
      <vt:lpstr>Event Handler Examples - onresize</vt:lpstr>
      <vt:lpstr>Event Handler Examples - onbeforeunload </vt:lpstr>
      <vt:lpstr>Timer Events</vt:lpstr>
      <vt:lpstr>Helpful Resource Links</vt:lpstr>
      <vt:lpstr>Questions? </vt:lpstr>
    </vt:vector>
  </TitlesOfParts>
  <Company>Seneca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Seneca</cp:lastModifiedBy>
  <cp:revision>512</cp:revision>
  <cp:lastPrinted>2016-01-07T17:03:32Z</cp:lastPrinted>
  <dcterms:created xsi:type="dcterms:W3CDTF">2015-09-07T20:55:59Z</dcterms:created>
  <dcterms:modified xsi:type="dcterms:W3CDTF">2018-02-13T19:20:42Z</dcterms:modified>
</cp:coreProperties>
</file>