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0"/>
  </p:notesMasterIdLst>
  <p:sldIdLst>
    <p:sldId id="256" r:id="rId2"/>
    <p:sldId id="399" r:id="rId3"/>
    <p:sldId id="348" r:id="rId4"/>
    <p:sldId id="425" r:id="rId5"/>
    <p:sldId id="369" r:id="rId6"/>
    <p:sldId id="370" r:id="rId7"/>
    <p:sldId id="371" r:id="rId8"/>
    <p:sldId id="372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426" r:id="rId34"/>
    <p:sldId id="400" r:id="rId35"/>
    <p:sldId id="406" r:id="rId36"/>
    <p:sldId id="407" r:id="rId37"/>
    <p:sldId id="408" r:id="rId38"/>
    <p:sldId id="416" r:id="rId39"/>
    <p:sldId id="430" r:id="rId40"/>
    <p:sldId id="410" r:id="rId41"/>
    <p:sldId id="411" r:id="rId42"/>
    <p:sldId id="412" r:id="rId43"/>
    <p:sldId id="413" r:id="rId44"/>
    <p:sldId id="414" r:id="rId45"/>
    <p:sldId id="415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7" r:id="rId55"/>
    <p:sldId id="428" r:id="rId56"/>
    <p:sldId id="429" r:id="rId57"/>
    <p:sldId id="398" r:id="rId58"/>
    <p:sldId id="347" r:id="rId5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13"/>
  </p:normalViewPr>
  <p:slideViewPr>
    <p:cSldViewPr snapToGrid="0">
      <p:cViewPr varScale="1">
        <p:scale>
          <a:sx n="135" d="100"/>
          <a:sy n="135" d="100"/>
        </p:scale>
        <p:origin x="-41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66" Type="http://schemas.microsoft.com/office/2015/10/relationships/revisionInfo" Target="revisionInfo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winter-2017/web222/lecture8/consistency-default.html" TargetMode="External"/><Relationship Id="rId4" Type="http://schemas.openxmlformats.org/officeDocument/2006/relationships/hyperlink" Target="https://scs.senecac.on.ca/~patrick.crawford/shared/winter-2017/web222/lecture8/consistency-reset.html" TargetMode="External"/><Relationship Id="rId5" Type="http://schemas.openxmlformats.org/officeDocument/2006/relationships/hyperlink" Target="https://scs.senecac.on.ca/~patrick.crawford/shared/winter-2017/web222/lecture8/consistency-normaliz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sreset.com/what-is-a-css-res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css_selector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css-group-tag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font-uni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ref/pr_font_font-size.as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docs/Web/CSS/@font-face" TargetMode="External"/><Relationship Id="rId3" Type="http://schemas.openxmlformats.org/officeDocument/2006/relationships/hyperlink" Target="https://css-tricks.com/snippets/css/using-font-face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Lobster" TargetMode="External"/><Relationship Id="rId4" Type="http://schemas.openxmlformats.org/officeDocument/2006/relationships/hyperlink" Target="https://developer.mozilla.org/en/docs/Web/CSS/@imp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nts.googl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font_2.html" TargetMode="External"/><Relationship Id="rId3" Type="http://schemas.openxmlformats.org/officeDocument/2006/relationships/hyperlink" Target="https://scs.senecac.on.ca/~patrick.crawford/shared/winter-2017/web222/lecture8/text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text_css3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text_css3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css_list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docs/Web/CSS/list-style-typ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css_tab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css_table_section.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8/css_link.html" TargetMode="External"/><Relationship Id="rId3" Type="http://schemas.openxmlformats.org/officeDocument/2006/relationships/hyperlink" Target="https://scs.senecac.on.ca/~patrick.crawford/shared/winter-2017/web222/lecture8/css_link-as-button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tag/Multimedia" TargetMode="External"/><Relationship Id="rId4" Type="http://schemas.openxmlformats.org/officeDocument/2006/relationships/hyperlink" Target="http://reference.sitepoint.com/css" TargetMode="External"/><Relationship Id="rId5" Type="http://schemas.openxmlformats.org/officeDocument/2006/relationships/hyperlink" Target="http://reference.sitepoint.com/css/selectorref" TargetMode="External"/><Relationship Id="rId6" Type="http://schemas.openxmlformats.org/officeDocument/2006/relationships/hyperlink" Target="http://reference.sitepoint.com/css/propertyre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docs/Web/HTML/Element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syntax.asp" TargetMode="Externa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WEB222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Introduction to CSS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/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selector is typically the HTML element you want to style and/or all elements that have a specific "class", or "id" attribute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Each declaration within the selector consists of a </a:t>
            </a:r>
            <a:r>
              <a:rPr lang="en-US" b="1" dirty="0"/>
              <a:t>property</a:t>
            </a:r>
            <a:r>
              <a:rPr lang="en-US" dirty="0"/>
              <a:t> and a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property</a:t>
            </a:r>
            <a:r>
              <a:rPr lang="en-US" dirty="0"/>
              <a:t> is the </a:t>
            </a:r>
            <a:r>
              <a:rPr lang="en-US" b="1" dirty="0"/>
              <a:t>style attribute </a:t>
            </a:r>
            <a:r>
              <a:rPr lang="en-US" dirty="0"/>
              <a:t>you want to change (</a:t>
            </a:r>
            <a:r>
              <a:rPr lang="en-US" dirty="0" err="1"/>
              <a:t>ie</a:t>
            </a:r>
            <a:r>
              <a:rPr lang="en-US" dirty="0"/>
              <a:t>, "text-decoration")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Each </a:t>
            </a:r>
            <a:r>
              <a:rPr lang="en-US" b="1" dirty="0"/>
              <a:t>property</a:t>
            </a:r>
            <a:r>
              <a:rPr lang="en-US" dirty="0"/>
              <a:t> has a </a:t>
            </a:r>
            <a:r>
              <a:rPr lang="en-US" b="1" dirty="0"/>
              <a:t>value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: "underline")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To make the CSS more readable, typically each declaration is written on a separate line, like this: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This will affect all paragraphs (&lt;p&gt; elements) in the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2080" y="2123106"/>
            <a:ext cx="753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color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red;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text-align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center;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text-decoration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underline;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2080" y="35204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       color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red;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  <a:latin typeface="Batang" panose="02030600000101010101" pitchFamily="18" charset="-127"/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       text-align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center;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  <a:latin typeface="Batang" panose="02030600000101010101" pitchFamily="18" charset="-127"/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       text-decoration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underline;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2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place your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can be implemented/added in an html document in three different ways, with each method overwriting the previous method -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Inline </a:t>
            </a:r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priority)</a:t>
            </a:r>
            <a:endParaRPr lang="en-US" b="1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Internal Embedded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priority)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External </a:t>
            </a:r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priority)</a:t>
            </a: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addition, each browser has it Browser </a:t>
            </a:r>
            <a:r>
              <a:rPr lang="en-US" b="1" dirty="0"/>
              <a:t>default CSS settings </a:t>
            </a:r>
            <a:r>
              <a:rPr lang="en-US" dirty="0"/>
              <a:t>(4</a:t>
            </a:r>
            <a:r>
              <a:rPr lang="en-US" baseline="30000" dirty="0"/>
              <a:t>th</a:t>
            </a:r>
            <a:r>
              <a:rPr lang="en-US" dirty="0"/>
              <a:t> priority)</a:t>
            </a: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CSS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Browser default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Rules are set by the browser for various tags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Inline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CSS rule is coded / applied on a single element using the "style" attribute:,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Internal Embedded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CSS rules are included in the head part of an html document using the &lt;style&gt; element and can be used anywhere in the html document,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1748" y="3436761"/>
            <a:ext cx="835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img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"logo.png"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"Seneca College"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"width:195px;height:43px;"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&gt;&lt;/p&gt;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71748" y="496623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&lt;style&gt;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p { font-size:16px;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382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CSS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External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CSS rules are in a separate CSS file referenced from any html document using the html </a:t>
            </a:r>
            <a:r>
              <a:rPr lang="en-US" b="1" dirty="0"/>
              <a:t>&lt;link...&gt; </a:t>
            </a:r>
            <a:r>
              <a:rPr lang="en-US" dirty="0"/>
              <a:t>tag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@import CSS feature is also an option to exclude external CSS in your html: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External is the preferred (and most common) option: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Keeps the HTML structure &amp; style logically separated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the developer to make changes to the look / feel of the site without altering the HTML / structure (or any .html files)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298" y="2617317"/>
            <a:ext cx="4529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"stylesheet"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"testCSS.css"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71343" y="347066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'text/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media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'screen'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@import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(http://www.../company.css);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329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Cross-browser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Browser Defaults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CSS reset</a:t>
            </a:r>
            <a:r>
              <a:rPr lang="en-US" dirty="0"/>
              <a:t>: reset.css (resets the browser defaults)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CSS Normalization</a:t>
            </a:r>
            <a:r>
              <a:rPr lang="en-US" dirty="0"/>
              <a:t>: normalize.css (attempts to provide better cross-browser consistency of the default styling)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Some examples: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consistency-default.html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consistency-reset.html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consistency-normalize.html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9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Selectors: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tag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Contextual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Grouping Selectors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61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HTML tag/type Selectors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Any html tag is a possible CSS selector. The selector is simply the tag that is linked to a particular style. For example: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selector in above example is the p tag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8189" y="2878574"/>
            <a:ext cx="248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20px;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20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simple selector can have different classes allowing the same tag to have different styles.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you may wish to display different paragraph's in different font sizes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the above example the class selector can only be used with the tag it is associated with - in this case the p tag.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1" y="2661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.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type1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16px;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Batang" panose="02030600000101010101" pitchFamily="18" charset="-127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.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type2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20px;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515291" y="4278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"type1"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"type2"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57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Classes may also be declared without an associated tag, </a:t>
            </a:r>
            <a:r>
              <a:rPr lang="en-US" dirty="0" err="1"/>
              <a:t>ie</a:t>
            </a:r>
            <a:r>
              <a:rPr lang="en-US" dirty="0"/>
              <a:t>: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this case, the note class may be used with any tag.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class selector can be used as many times as you wish within an HTML document.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4018" y="2286391"/>
            <a:ext cx="2785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note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font-weight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bold;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51436" y="311875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"note"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&lt;h3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"note"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&lt;/h3&gt;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&lt;span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"note"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&lt;/span&gt;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76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Test </a:t>
            </a:r>
            <a:r>
              <a:rPr lang="en-US" dirty="0" smtClean="0"/>
              <a:t>4 </a:t>
            </a:r>
            <a:r>
              <a:rPr lang="en-US" dirty="0" smtClean="0"/>
              <a:t>(</a:t>
            </a:r>
            <a:r>
              <a:rPr lang="en-US" smtClean="0"/>
              <a:t>check agenda)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Assignment 4 Released (check blackboard)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05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Id selectors can only be used once in an html document and are individually assigned for a specific purpose. The Id selector type should only be used sparingly because of its limitations.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An Id selector is assigned by using the indicator "#" to precede a name. For example: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This will affect all elements with the id xyz656 (note: id's must be </a:t>
            </a:r>
            <a:r>
              <a:rPr lang="en-US" b="1" dirty="0"/>
              <a:t>unique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Or: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3434" y="3061457"/>
            <a:ext cx="2985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en-US" sz="1600" b="1" dirty="0">
                <a:solidFill>
                  <a:srgbClr val="0080FF"/>
                </a:solidFill>
                <a:highlight>
                  <a:srgbClr val="FFFFFF"/>
                </a:highlight>
              </a:rPr>
              <a:t>xyz656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1em;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452140" y="4155256"/>
            <a:ext cx="3801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"xyz656"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.................................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52140" y="4964820"/>
            <a:ext cx="4254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sv-SE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&lt;span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sv-SE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"zyx565"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sv-SE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&lt;/span&gt;</a:t>
            </a:r>
            <a:r>
              <a:rPr lang="sv-SE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.......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063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Contextual selectors are used to indicate the context of a selector.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context of a selector is determined by what its parent element is. In other words, what the element is nested within or what precedes it in the document.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you want unordered lists that are nested under ordered lists to have a font size of 16px, then you would use: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This can be read as "for any unordered list that is nested within an ordered list" - change the font size to 16px.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6700" y="3575259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ol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ul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font-size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16px;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3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To reduce the size of the style sheets, one can group selectors in comma-separated list: 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css_selectors.html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607" y="2260266"/>
            <a:ext cx="4421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h1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h2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h3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font-family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Serif;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 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Batang" panose="02030600000101010101" pitchFamily="18" charset="-127"/>
              </a:rPr>
              <a:t>: blue;}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03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how to - &lt;div&gt;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&lt;div&gt; tag defines logical (block-level) page divisions.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&lt;div&gt; tag can contain almost (for our purposes, "all") every other tag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&lt;div&gt; tag cannot be inside &lt;p&gt; tags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You can use the &lt;div&gt; tag when you want to center or position a content block on the page.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2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of Using &lt;div&gt;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&lt;div&gt; </a:t>
            </a:r>
            <a:r>
              <a:rPr lang="en-US" dirty="0"/>
              <a:t>tag is not a replacement for the </a:t>
            </a:r>
            <a:r>
              <a:rPr lang="en-US" b="1" dirty="0"/>
              <a:t>&lt;p&gt; </a:t>
            </a:r>
            <a:r>
              <a:rPr lang="en-US" dirty="0"/>
              <a:t>tag.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&lt;p&gt;</a:t>
            </a:r>
            <a:r>
              <a:rPr lang="en-US" dirty="0"/>
              <a:t> tag is for paragraphs only,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&lt;div&gt; </a:t>
            </a:r>
            <a:r>
              <a:rPr lang="en-US" dirty="0"/>
              <a:t>tag defines more general divisions within a document.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Don't replace </a:t>
            </a:r>
            <a:r>
              <a:rPr lang="en-US" b="1" dirty="0"/>
              <a:t>&lt;p&gt;</a:t>
            </a:r>
            <a:r>
              <a:rPr lang="en-US" dirty="0"/>
              <a:t> tags with </a:t>
            </a:r>
            <a:r>
              <a:rPr lang="en-US" b="1" dirty="0"/>
              <a:t>&lt;div&gt; </a:t>
            </a:r>
            <a:r>
              <a:rPr lang="en-US" dirty="0"/>
              <a:t>tags.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It's always a good idea to close your </a:t>
            </a:r>
            <a:r>
              <a:rPr lang="en-US" b="1" dirty="0"/>
              <a:t>&lt;div&gt; </a:t>
            </a:r>
            <a:r>
              <a:rPr lang="en-US" dirty="0"/>
              <a:t>tags as soon as you open them. Then place the contents within the element.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you nest your </a:t>
            </a:r>
            <a:r>
              <a:rPr lang="en-US" b="1" dirty="0"/>
              <a:t>&lt;div&gt; </a:t>
            </a:r>
            <a:r>
              <a:rPr lang="en-US" dirty="0"/>
              <a:t>tags, be sure that you know where your content is going (in other words, which </a:t>
            </a:r>
            <a:r>
              <a:rPr lang="en-US" b="1" dirty="0"/>
              <a:t>&lt;div&gt;</a:t>
            </a:r>
            <a:r>
              <a:rPr lang="en-US" dirty="0"/>
              <a:t> it should be part of) – correct indentation will help with this.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how to - 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Similar to the &lt;div&gt; element in function with one difference,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span is an inline element – </a:t>
            </a:r>
            <a:r>
              <a:rPr lang="en-US" dirty="0" err="1"/>
              <a:t>ie</a:t>
            </a:r>
            <a:r>
              <a:rPr lang="en-US" dirty="0"/>
              <a:t>: it does not begin a new line.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&lt;span&gt; can only contain other inline elements.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span element can be a selector and accept style, class and id attributes.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primary difference between the &lt;span&gt; and &lt;div&gt; tags is: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&lt;span&gt; doesn't do any formatting of it's own.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&lt;div&gt; includes a paragraph break, because it is defining a logical division in the document.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&lt;span&gt; tag simply tells the browser to apply the style rules to whatever is within the &lt;span&gt;.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css-group-tags.html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2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used in CSS (</a:t>
            </a:r>
            <a:r>
              <a:rPr lang="en-US" dirty="0" err="1"/>
              <a:t>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1</a:t>
            </a:r>
            <a:r>
              <a:rPr lang="en-US" b="1" dirty="0"/>
              <a:t>em</a:t>
            </a:r>
            <a:r>
              <a:rPr lang="en-US" dirty="0"/>
              <a:t> = 12pt = 16px = 100%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dirty="0" err="1"/>
              <a:t>em</a:t>
            </a:r>
            <a:r>
              <a:rPr lang="en-US" dirty="0"/>
              <a:t>" is a scalable unit that is used in web document media. An </a:t>
            </a:r>
            <a:r>
              <a:rPr lang="en-US" dirty="0" err="1"/>
              <a:t>em</a:t>
            </a:r>
            <a:r>
              <a:rPr lang="en-US" dirty="0"/>
              <a:t> is equal to the current font-size, for instance, 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font-size of the document is 12pt, 1em is equal to 12pt.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Ems are scalable in nature, so 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2em would equal 24pt, 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.5em would equal 6pt, etc.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Ems are becoming increasingly popular in web documents due to scalability and their mobile-device-friendly nature.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em</a:t>
            </a:r>
            <a:r>
              <a:rPr lang="en-US" dirty="0"/>
              <a:t> stands for "M", the letter M being the widest character in a font.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1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used in CSS (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1em = 12</a:t>
            </a:r>
            <a:r>
              <a:rPr lang="en-US" b="1" dirty="0"/>
              <a:t>pt</a:t>
            </a:r>
            <a:r>
              <a:rPr lang="en-US" dirty="0"/>
              <a:t> = 16px = 100%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Points are traditionally used in print media (anything that is to be printed on paper, etc.).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One point is equal to 1/72 of an inch.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Points are much like pixels, in that they are fixed-size units and cannot scale in size.</a:t>
            </a:r>
          </a:p>
        </p:txBody>
      </p:sp>
    </p:spTree>
    <p:extLst>
      <p:ext uri="{BB962C8B-B14F-4D97-AF65-F5344CB8AC3E}">
        <p14:creationId xmlns:p14="http://schemas.microsoft.com/office/powerpoint/2010/main" val="4175389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used in CSS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1em = 12pt = 16</a:t>
            </a:r>
            <a:r>
              <a:rPr lang="en-US" b="1" dirty="0"/>
              <a:t>px</a:t>
            </a:r>
            <a:r>
              <a:rPr lang="en-US" dirty="0"/>
              <a:t> = 100%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Pixels are fixed-size units that are used in screen media (i.e. to be read on the computer screen).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One pixel is equal to one dot on the computer screen (the smallest division of your screen's resolution).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Many web designers use pixel units in web documents in order to produce a pixel-perfect representation of their site as it is rendered in the browser.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One problem with the pixel unit is that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it does not cleanly scale upward for visually-impaired readers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or downward to fit mobile devices.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mobile device browsers </a:t>
            </a:r>
            <a:r>
              <a:rPr lang="en-US"/>
              <a:t>are getting better </a:t>
            </a:r>
            <a:r>
              <a:rPr lang="en-US" dirty="0"/>
              <a:t>at handling </a:t>
            </a:r>
            <a:r>
              <a:rPr lang="en-US" dirty="0" err="1"/>
              <a:t>px</a:t>
            </a:r>
            <a:r>
              <a:rPr lang="en-US" dirty="0"/>
              <a:t> units.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4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used in CSS (%)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1em = 12pt = 16px = 100</a:t>
            </a:r>
            <a:r>
              <a:rPr lang="en-US" b="1" dirty="0"/>
              <a:t>%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percent unit is much like the "</a:t>
            </a:r>
            <a:r>
              <a:rPr lang="en-US" dirty="0" err="1"/>
              <a:t>em</a:t>
            </a:r>
            <a:r>
              <a:rPr lang="en-US" dirty="0"/>
              <a:t>" unit, save for a few fundamental differences.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and foremost, the current font-size is equal to 100% (i.e. 12pt = 100%).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While using the percent unit, your text remains fully scalable for mobile devices and for accessibility.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font-units.html</a:t>
            </a:r>
            <a:r>
              <a:rPr lang="en-US" dirty="0"/>
              <a:t>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(Try adding a font-size on the &lt;body&gt; element to see what happens)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1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  Part One  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 to CSS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Syntax / Structure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Selectors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Web Colors, Units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  Part Two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CSS Properties / Values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Fonts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Text Effects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Lists, Tables, Links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  Updating CSS using the DOM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3808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used in CSS (fonts)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There are a few other "units" as well, when defining the size of text: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xx-small, x-small, small, medium, large, x-large, xx-large</a:t>
            </a:r>
            <a:r>
              <a:rPr lang="en-US" dirty="0"/>
              <a:t>,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smaller,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Primary colors are sets of colors that can be combined to make a range of colors.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Normally, </a:t>
            </a:r>
            <a:r>
              <a:rPr lang="en-US" b="1" dirty="0"/>
              <a:t>red</a:t>
            </a:r>
            <a:r>
              <a:rPr lang="en-US" dirty="0"/>
              <a:t>, </a:t>
            </a:r>
            <a:r>
              <a:rPr lang="en-US" b="1" dirty="0"/>
              <a:t>green</a:t>
            </a:r>
            <a:r>
              <a:rPr lang="en-US" dirty="0"/>
              <a:t> and </a:t>
            </a:r>
            <a:r>
              <a:rPr lang="en-US" b="1" dirty="0"/>
              <a:t>blue</a:t>
            </a:r>
            <a:r>
              <a:rPr lang="en-US" dirty="0"/>
              <a:t> are used as primary colors - the RGB (Red-Green-Blue) color model.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colors are specified in 3 formats: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Value Notation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Hex triplet: written as 3 double digit numbers, starting with a # sign.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 h1 { background-color: #800080; }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RGB Value Notation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combination of Red, Green, and Blue color values (RGB).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    P { color: </a:t>
            </a:r>
            <a:r>
              <a:rPr lang="en-US" dirty="0" err="1"/>
              <a:t>rgb</a:t>
            </a:r>
            <a:r>
              <a:rPr lang="en-US" dirty="0"/>
              <a:t>(128,0,128); }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Named colors</a:t>
            </a:r>
          </a:p>
        </p:txBody>
      </p:sp>
    </p:spTree>
    <p:extLst>
      <p:ext uri="{BB962C8B-B14F-4D97-AF65-F5344CB8AC3E}">
        <p14:creationId xmlns:p14="http://schemas.microsoft.com/office/powerpoint/2010/main" val="964683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Examples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755693"/>
              </p:ext>
            </p:extLst>
          </p:nvPr>
        </p:nvGraphicFramePr>
        <p:xfrm>
          <a:off x="1097280" y="1959081"/>
          <a:ext cx="10058401" cy="403277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3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Color (Named)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Color HEX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Color RGB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#000000</a:t>
                      </a:r>
                      <a:endParaRPr lang="en-US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(0,0,0)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#FF0000</a:t>
                      </a:r>
                      <a:endParaRPr lang="en-US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(255,0,0)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#00FF00</a:t>
                      </a:r>
                      <a:endParaRPr lang="en-US" sz="1800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rgb(0,255,0)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1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#0000FF</a:t>
                      </a:r>
                      <a:endParaRPr lang="en-US" sz="1800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rgb(0,0,255)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#FFFF00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rgb(255,255,0)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Aqua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#00FFFF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(0,255,255)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934"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Fuchsia</a:t>
                      </a:r>
                      <a:endParaRPr lang="en-CA" sz="800" dirty="0">
                        <a:solidFill>
                          <a:srgbClr val="999999"/>
                        </a:solidFill>
                        <a:effectLst/>
                        <a:latin typeface="Verdana"/>
                      </a:endParaRPr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#FF00FF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(255,0,255)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effectLst/>
                        </a:rPr>
                        <a:t>#808080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(128, 128, 128)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Silver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#C0C0C0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rgb(192,192,192)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09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#FFFFFF</a:t>
                      </a:r>
                      <a:endParaRPr lang="en-US" sz="1800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rgb</a:t>
                      </a:r>
                      <a:r>
                        <a:rPr lang="en-US" dirty="0">
                          <a:effectLst/>
                        </a:rPr>
                        <a:t>(255,255,255)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436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dirty="0"/>
              <a:t>CSS Properties / Values (Fonts, Text Effects, Lists, Tables, Links)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Updating CSS using the DOM</a:t>
            </a:r>
          </a:p>
        </p:txBody>
      </p:sp>
    </p:spTree>
    <p:extLst>
      <p:ext uri="{BB962C8B-B14F-4D97-AF65-F5344CB8AC3E}">
        <p14:creationId xmlns:p14="http://schemas.microsoft.com/office/powerpoint/2010/main" val="1103890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</a:t>
            </a:r>
            <a:r>
              <a:rPr lang="en-US" b="1" dirty="0"/>
              <a:t>property</a:t>
            </a:r>
            <a:r>
              <a:rPr lang="en-US" dirty="0"/>
              <a:t> is assigned to a selector in order to manipulate its style.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properties include color, margin, font and many more. </a:t>
            </a:r>
          </a:p>
          <a:p>
            <a:pPr marL="201168" lvl="1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property can have one or more value. </a:t>
            </a:r>
            <a:r>
              <a:rPr lang="en-US" b="1" dirty="0"/>
              <a:t>Values</a:t>
            </a:r>
            <a:r>
              <a:rPr lang="en-US" dirty="0"/>
              <a:t> must be spelled exactly as described in the CSS rules.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Times New Roman and serif in the above are two value examples for the font-family.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words for any value must be in quotations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There are large number of properties and their values. We cannot cover all of them in the courses.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390" y="2638214"/>
            <a:ext cx="2052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text-indent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1em;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74390" y="350298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en-US" sz="1600" b="1" dirty="0">
                <a:solidFill>
                  <a:srgbClr val="0080FF"/>
                </a:solidFill>
                <a:highlight>
                  <a:srgbClr val="FFFFFF"/>
                </a:highlight>
              </a:rPr>
              <a:t>cnt2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 span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text-decoration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underline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overline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font-family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"Times New Roman"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, Serif;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4038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font-family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</a:t>
            </a:r>
            <a:r>
              <a:rPr lang="en-US" b="1" dirty="0"/>
              <a:t>font family </a:t>
            </a:r>
            <a:r>
              <a:rPr lang="en-US" dirty="0"/>
              <a:t>is a list of one or more fonts that will be applied by a web browser to some text.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font family </a:t>
            </a:r>
            <a:r>
              <a:rPr lang="en-US" dirty="0"/>
              <a:t>can use a specific named font, but the </a:t>
            </a:r>
            <a:r>
              <a:rPr lang="en-US" b="1" dirty="0"/>
              <a:t>actual appearance </a:t>
            </a:r>
            <a:r>
              <a:rPr lang="en-US" dirty="0"/>
              <a:t>will depend on the </a:t>
            </a:r>
            <a:r>
              <a:rPr lang="en-US" b="1" dirty="0"/>
              <a:t>browser</a:t>
            </a:r>
            <a:r>
              <a:rPr lang="en-US" dirty="0"/>
              <a:t> and the </a:t>
            </a:r>
            <a:r>
              <a:rPr lang="en-US" b="1" dirty="0"/>
              <a:t>fonts installed on the system</a:t>
            </a:r>
            <a:r>
              <a:rPr lang="en-US" dirty="0"/>
              <a:t>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a default installation of I.E. always displays serif and Times as Times New Roman, and sans-serif and Helvetica as Arial.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font-family consists of a set of related fonts, grouped as font families</a:t>
            </a:r>
          </a:p>
        </p:txBody>
      </p:sp>
    </p:spTree>
    <p:extLst>
      <p:ext uri="{BB962C8B-B14F-4D97-AF65-F5344CB8AC3E}">
        <p14:creationId xmlns:p14="http://schemas.microsoft.com/office/powerpoint/2010/main" val="1204264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web browser will only be able to apply a </a:t>
            </a:r>
            <a:r>
              <a:rPr lang="en-US" b="1" dirty="0"/>
              <a:t>font</a:t>
            </a:r>
            <a:r>
              <a:rPr lang="en-US" dirty="0"/>
              <a:t> if it is </a:t>
            </a:r>
            <a:r>
              <a:rPr lang="en-US" b="1" dirty="0"/>
              <a:t>available on the system </a:t>
            </a:r>
            <a:r>
              <a:rPr lang="en-US" dirty="0"/>
              <a:t>on which it operates, which is not always the case.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So, list in preferential order font families to use when rendering text.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font list is separated by commas.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To avoid unexpected results, the last font family on the font list should be one of the five generic families which are by default always available in HTML and CSS.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font-family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79" y="1976363"/>
            <a:ext cx="77941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&lt;!-- font.html --&gt;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"EN"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FONT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p.serif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{font-family: Times New Roman, Times, serif;}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p.sansserif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{font-family: Arial, Helvetica, sans-serif;}  /* if Arial is not available, choose Helvetica, … */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CSS font-family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"serif"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This is a paragraph, shown in the Times New Roman font.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sansserif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this is a paragraph, shown in the Arial font.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1145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"Web Fonts" - 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It is now possible to use fonts which </a:t>
            </a:r>
            <a:r>
              <a:rPr lang="en-US" sz="1800" b="1" dirty="0">
                <a:solidFill>
                  <a:schemeClr val="tx1"/>
                </a:solidFill>
              </a:rPr>
              <a:t>are not necessarily installed</a:t>
            </a:r>
            <a:r>
              <a:rPr lang="en-US" sz="1800" dirty="0">
                <a:solidFill>
                  <a:schemeClr val="tx1"/>
                </a:solidFill>
              </a:rPr>
              <a:t> on the client's system.  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This can be accomplished with the new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@font-face</a:t>
            </a:r>
            <a:r>
              <a:rPr lang="en-US" sz="1800" dirty="0">
                <a:solidFill>
                  <a:schemeClr val="tx1"/>
                </a:solidFill>
              </a:rPr>
              <a:t> CSS Rule, </a:t>
            </a:r>
            <a:r>
              <a:rPr lang="en-US" sz="1800" dirty="0" err="1">
                <a:solidFill>
                  <a:schemeClr val="tx1"/>
                </a:solidFill>
              </a:rPr>
              <a:t>ie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You can then Use the font (</a:t>
            </a:r>
            <a:r>
              <a:rPr lang="en-US" sz="1800" dirty="0" err="1">
                <a:solidFill>
                  <a:schemeClr val="tx1"/>
                </a:solidFill>
              </a:rPr>
              <a:t>ie</a:t>
            </a:r>
            <a:r>
              <a:rPr lang="en-US" sz="1800" dirty="0">
                <a:solidFill>
                  <a:schemeClr val="tx1"/>
                </a:solidFill>
              </a:rPr>
              <a:t>, '</a:t>
            </a:r>
            <a:r>
              <a:rPr lang="en-US" sz="1800" dirty="0" err="1">
                <a:solidFill>
                  <a:schemeClr val="tx1"/>
                </a:solidFill>
              </a:rPr>
              <a:t>FontName</a:t>
            </a:r>
            <a:r>
              <a:rPr lang="en-US" sz="1800" dirty="0">
                <a:solidFill>
                  <a:schemeClr val="tx1"/>
                </a:solidFill>
              </a:rPr>
              <a:t>'), anywhere in your CSS, </a:t>
            </a:r>
            <a:r>
              <a:rPr lang="en-US" sz="1800" dirty="0" err="1">
                <a:solidFill>
                  <a:schemeClr val="tx1"/>
                </a:solidFill>
              </a:rPr>
              <a:t>ie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</a:rPr>
              <a:t>For a detailed guide on the @font-face rule: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https://css-tricks.com/snippets/css/using-font-face/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2970" y="256062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@font-face {</a:t>
            </a:r>
          </a:p>
          <a:p>
            <a:r>
              <a:rPr lang="en-US" sz="1400" dirty="0">
                <a:latin typeface="Calibri" charset="0"/>
              </a:rPr>
              <a:t>  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font-family: 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'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FontName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';</a:t>
            </a:r>
          </a:p>
          <a:p>
            <a:r>
              <a:rPr lang="en-US" sz="1400" dirty="0">
                <a:latin typeface="Calibri" charset="0"/>
              </a:rPr>
              <a:t>         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src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: 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url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(url-to-file.woff2) format(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'woff2'),</a:t>
            </a:r>
          </a:p>
          <a:p>
            <a:r>
              <a:rPr lang="en-US" sz="1400" dirty="0">
                <a:latin typeface="Calibri" charset="0"/>
              </a:rPr>
              <a:t>                 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url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url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-to-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file.ttf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) format(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'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truetype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');</a:t>
            </a:r>
          </a:p>
          <a:p>
            <a:r>
              <a:rPr lang="en-US" sz="1400" dirty="0">
                <a:latin typeface="Calibri" charset="0"/>
              </a:rPr>
              <a:t>                  </a:t>
            </a:r>
            <a:r>
              <a:rPr lang="en-US" sz="1400" i="1" dirty="0">
                <a:solidFill>
                  <a:srgbClr val="008800"/>
                </a:solidFill>
                <a:latin typeface="Calibri" charset="0"/>
              </a:rPr>
              <a:t>/* other font types (legacy browser support) */</a:t>
            </a:r>
          </a:p>
          <a:p>
            <a:r>
              <a:rPr lang="en-US" sz="1400" dirty="0">
                <a:latin typeface="Calibri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2970" y="443188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alibri" charset="0"/>
              </a:rPr>
              <a:t>.</a:t>
            </a:r>
            <a:r>
              <a:rPr lang="en-US" sz="1400" dirty="0" err="1">
                <a:latin typeface="Calibri" charset="0"/>
              </a:rPr>
              <a:t>coolFont</a:t>
            </a:r>
            <a:r>
              <a:rPr lang="en-US" sz="1400" dirty="0">
                <a:latin typeface="Calibri" charset="0"/>
              </a:rPr>
              <a:t>{</a:t>
            </a:r>
          </a:p>
          <a:p>
            <a:r>
              <a:rPr lang="en-US" sz="1400" dirty="0">
                <a:latin typeface="Calibri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font-family: 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'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FontName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';</a:t>
            </a:r>
          </a:p>
          <a:p>
            <a:r>
              <a:rPr lang="en-US" sz="1400" dirty="0">
                <a:latin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376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"Web Fonts" - Using a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The easiest, most convenient way to add a web font to your pages is to use a </a:t>
            </a:r>
            <a:r>
              <a:rPr lang="en-US" sz="1700" b="1" dirty="0">
                <a:solidFill>
                  <a:schemeClr val="tx1"/>
                </a:solidFill>
              </a:rPr>
              <a:t>CDN</a:t>
            </a:r>
            <a:r>
              <a:rPr lang="en-US" sz="1700" dirty="0">
                <a:solidFill>
                  <a:schemeClr val="tx1"/>
                </a:solidFill>
              </a:rPr>
              <a:t> ("Content Delivery Network")</a:t>
            </a:r>
          </a:p>
          <a:p>
            <a:pPr>
              <a:buFont typeface="Arial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A popular free CDN is "Google Fonts" - </a:t>
            </a:r>
            <a:r>
              <a:rPr lang="en-US" sz="1700" dirty="0">
                <a:solidFill>
                  <a:schemeClr val="tx1"/>
                </a:solidFill>
                <a:hlinkClick r:id="rId2"/>
              </a:rPr>
              <a:t>https://fonts.google.com/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For example, if we wish to use the popular "</a:t>
            </a:r>
            <a:r>
              <a:rPr lang="en-US" sz="1700" b="1" dirty="0">
                <a:solidFill>
                  <a:schemeClr val="tx1"/>
                </a:solidFill>
              </a:rPr>
              <a:t>Lobster</a:t>
            </a:r>
            <a:r>
              <a:rPr lang="en-US" sz="1700" dirty="0">
                <a:solidFill>
                  <a:schemeClr val="tx1"/>
                </a:solidFill>
              </a:rPr>
              <a:t>" font in our pages, we can use "Google Fonts" to supply the necessary CSS.</a:t>
            </a:r>
          </a:p>
          <a:p>
            <a:pPr>
              <a:buFont typeface="Arial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From the </a:t>
            </a:r>
            <a:r>
              <a:rPr lang="en-US" sz="1700" dirty="0">
                <a:solidFill>
                  <a:schemeClr val="tx1"/>
                </a:solidFill>
                <a:hlinkClick r:id="rId3"/>
              </a:rPr>
              <a:t>Lobster font page</a:t>
            </a:r>
            <a:r>
              <a:rPr lang="en-US" sz="1700" dirty="0">
                <a:solidFill>
                  <a:schemeClr val="tx1"/>
                </a:solidFill>
              </a:rPr>
              <a:t>, we can get the following code:</a:t>
            </a:r>
          </a:p>
          <a:p>
            <a:pPr>
              <a:buFont typeface="Arial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Which we can include in our </a:t>
            </a:r>
            <a:r>
              <a:rPr lang="en-US" sz="1700" b="1" dirty="0">
                <a:solidFill>
                  <a:schemeClr val="tx1"/>
                </a:solidFill>
              </a:rPr>
              <a:t>HTML</a:t>
            </a:r>
            <a:r>
              <a:rPr lang="en-US" sz="1700" dirty="0">
                <a:solidFill>
                  <a:schemeClr val="tx1"/>
                </a:solidFill>
              </a:rPr>
              <a:t> documents </a:t>
            </a:r>
            <a:r>
              <a:rPr lang="en-US" sz="1700" b="1" i="1" dirty="0">
                <a:solidFill>
                  <a:schemeClr val="tx1"/>
                </a:solidFill>
              </a:rPr>
              <a:t>before</a:t>
            </a:r>
            <a:r>
              <a:rPr lang="en-US" sz="1700" dirty="0">
                <a:solidFill>
                  <a:schemeClr val="tx1"/>
                </a:solidFill>
              </a:rPr>
              <a:t> our own CSS to give us access to the "Lobster" </a:t>
            </a:r>
            <a:r>
              <a:rPr lang="en-US" sz="1700" b="1" dirty="0">
                <a:solidFill>
                  <a:schemeClr val="tx1"/>
                </a:solidFill>
              </a:rPr>
              <a:t>font-face</a:t>
            </a:r>
          </a:p>
          <a:p>
            <a:pPr>
              <a:buFont typeface="Arial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NOTE: We can also include the provided link in our </a:t>
            </a:r>
            <a:r>
              <a:rPr lang="en-US" sz="1700" b="1" dirty="0">
                <a:solidFill>
                  <a:schemeClr val="tx1"/>
                </a:solidFill>
              </a:rPr>
              <a:t>CSS </a:t>
            </a:r>
            <a:r>
              <a:rPr lang="en-US" sz="1700" dirty="0">
                <a:solidFill>
                  <a:schemeClr val="tx1"/>
                </a:solidFill>
              </a:rPr>
              <a:t>files using the </a:t>
            </a:r>
            <a:r>
              <a:rPr lang="en-US" sz="1700" dirty="0">
                <a:solidFill>
                  <a:schemeClr val="tx1"/>
                </a:solidFill>
                <a:hlinkClick r:id="rId4"/>
              </a:rPr>
              <a:t>@import </a:t>
            </a:r>
            <a:r>
              <a:rPr lang="en-US" sz="1700" dirty="0">
                <a:solidFill>
                  <a:schemeClr val="tx1"/>
                </a:solidFill>
              </a:rPr>
              <a:t>directive, </a:t>
            </a:r>
            <a:r>
              <a:rPr lang="en-US" sz="1700" dirty="0" err="1">
                <a:solidFill>
                  <a:schemeClr val="tx1"/>
                </a:solidFill>
              </a:rPr>
              <a:t>ie</a:t>
            </a:r>
            <a:r>
              <a:rPr lang="en-US" sz="1700" dirty="0">
                <a:solidFill>
                  <a:schemeClr val="tx1"/>
                </a:solidFill>
              </a:rPr>
              <a:t>:</a:t>
            </a:r>
          </a:p>
          <a:p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1623646" y="3791867"/>
            <a:ext cx="7411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&lt;link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</a:rPr>
              <a:t>href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"https://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fonts.googleapis.com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/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css?family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=Lobster"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</a:rPr>
              <a:t>rel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"stylesheet"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3309" y="515252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@import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url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(https://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fonts.googleapis.com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/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css?family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=Lobster);</a:t>
            </a:r>
          </a:p>
        </p:txBody>
      </p:sp>
    </p:spTree>
    <p:extLst>
      <p:ext uri="{BB962C8B-B14F-4D97-AF65-F5344CB8AC3E}">
        <p14:creationId xmlns:p14="http://schemas.microsoft.com/office/powerpoint/2010/main" val="17101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dirty="0"/>
              <a:t>Introduction to CSS (Syntax / Structure, Selectors, Web Colors, Units)</a:t>
            </a:r>
          </a:p>
        </p:txBody>
      </p:sp>
    </p:spTree>
    <p:extLst>
      <p:ext uri="{BB962C8B-B14F-4D97-AF65-F5344CB8AC3E}">
        <p14:creationId xmlns:p14="http://schemas.microsoft.com/office/powerpoint/2010/main" val="1613646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font-size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Font size </a:t>
            </a:r>
            <a:r>
              <a:rPr lang="en-US" dirty="0"/>
              <a:t>for different elements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h1 { font-size:250%; }     – size relative to regular size (scales well)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 { font-size: 20pt; }        – actual size in points,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div { font-size:20px; }      – actual size in pixels,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{ font-size: smaller; }    – smaller than regular size, default medium,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h1 { font-size: 1.5em; }   – size relative to regular size (scales well)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6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font-size: Property Values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90" y="1866689"/>
            <a:ext cx="6358890" cy="401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886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other text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{ font-weight: bold; }  or “lighter”, “normal”, “bolder”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{ font-weight:700 ; }  or 100, 200, 300, 400(normal), 500,600, 700 (bold), 800, 900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{ font-style: italic; }  or “normal”, “oblique”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{ text-align: center; }  or “left” (normal), “right”, “justify”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{ text-indent: 4em; } first-line indent, can use %,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px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{ text-indent: -4em; }  hanging indent (pushes first-line to the left)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1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Text: other text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{ text-decoration: underline; } or “</a:t>
            </a:r>
            <a:r>
              <a:rPr lang="en-US" dirty="0" err="1"/>
              <a:t>overline</a:t>
            </a:r>
            <a:r>
              <a:rPr lang="en-US" dirty="0"/>
              <a:t>”, “line-through”, “blink”, “none”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{ text-transform: capitalize; } or “uppercase”, “lowercase”, “none”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{ font-variant: small-caps; } or “normal”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Shorthand: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font_2.html</a:t>
            </a:r>
            <a:r>
              <a:rPr lang="en-US" dirty="0"/>
              <a:t> &amp; </a:t>
            </a:r>
            <a:r>
              <a:rPr lang="en-US" dirty="0">
                <a:hlinkClick r:id="rId3"/>
              </a:rPr>
              <a:t>text.html</a:t>
            </a:r>
            <a:r>
              <a:rPr lang="en-US" dirty="0"/>
              <a:t> examples)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1040" y="3409018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h2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font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italic small-caps bolder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Lucida"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"Arial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</a:rPr>
              <a:t>text-decoration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:underline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</a:rPr>
              <a:t>text-align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:right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:red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</a:rPr>
              <a:t>background-color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:silver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5697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Text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Text shadow: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Specify horizontal shadow, the vertical shadow, the blur distance, and the color of the shadow,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text_css3.html</a:t>
            </a:r>
            <a:r>
              <a:rPr lang="en-US" dirty="0"/>
              <a:t> example)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3145" y="2594094"/>
            <a:ext cx="356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h1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text-shadow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5px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5px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5px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red;}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1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Text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CSS3 word wrapping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a word is too long to fit within an area, it expands outside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CSS3, the word-wrap property allows to force the text to wrap, even if it means splitting it in the middle of a word,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>
                <a:hlinkClick r:id="rId2"/>
              </a:rPr>
              <a:t>text_css3.html</a:t>
            </a:r>
            <a:r>
              <a:rPr lang="en-US" dirty="0"/>
              <a:t> example)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1334" y="3254494"/>
            <a:ext cx="3500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p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wrap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word-wrap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break-word;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list-style-type CSS property specifies appearance of a list item element.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 </a:t>
            </a:r>
            <a:r>
              <a:rPr lang="en-US" dirty="0" err="1"/>
              <a:t>list-style-type:</a:t>
            </a:r>
            <a:r>
              <a:rPr lang="en-US" b="1" dirty="0" err="1"/>
              <a:t>circle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list-style-type:</a:t>
            </a:r>
            <a:r>
              <a:rPr lang="en-US" b="1" dirty="0" err="1"/>
              <a:t>square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list-style-type:</a:t>
            </a:r>
            <a:r>
              <a:rPr lang="en-US" b="1" dirty="0" err="1"/>
              <a:t>upper-roman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list-style-type:l</a:t>
            </a:r>
            <a:r>
              <a:rPr lang="en-US" b="1" dirty="0" err="1"/>
              <a:t>ower-alpha</a:t>
            </a:r>
            <a:r>
              <a:rPr lang="en-US" dirty="0"/>
              <a:t>;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Default value: </a:t>
            </a:r>
            <a:r>
              <a:rPr lang="en-US" b="1" dirty="0"/>
              <a:t>disc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dirty="0"/>
              <a:t>(See </a:t>
            </a:r>
            <a:r>
              <a:rPr lang="en-US" dirty="0">
                <a:hlinkClick r:id="rId2"/>
              </a:rPr>
              <a:t>css_list.html</a:t>
            </a:r>
            <a:r>
              <a:rPr lang="en-US" dirty="0"/>
              <a:t> example)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2925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list-style-type Property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530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for a complete list, see: </a:t>
            </a:r>
            <a:r>
              <a:rPr lang="en-US" sz="1600" dirty="0">
                <a:hlinkClick r:id="rId2"/>
              </a:rPr>
              <a:t>https://developer.mozilla.org/en/docs/Web/CSS/list-style-type</a:t>
            </a:r>
            <a:r>
              <a:rPr lang="en-US" sz="1600" dirty="0"/>
              <a:t>  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1202772" y="1968684"/>
          <a:ext cx="9952908" cy="3840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51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4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67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9708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Value</a:t>
                      </a:r>
                      <a:endParaRPr lang="en-CA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Description</a:t>
                      </a:r>
                      <a:endParaRPr lang="en-CA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e.g.</a:t>
                      </a:r>
                      <a:endParaRPr lang="en-CA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No item marker is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A filled circle (default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A hollow 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A filled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>
                          <a:effectLst/>
                        </a:rPr>
                        <a:t>Decimal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1, 2,</a:t>
                      </a:r>
                      <a:r>
                        <a:rPr lang="en-CA" sz="1500" baseline="0" dirty="0"/>
                        <a:t> 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decimal-leading-zero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Decimal numbers (leading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01, 02, 03, … 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lower-roman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Lowercase roman numerals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500" dirty="0"/>
                        <a:t>i, ii, iii, iv, v…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upper-roman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Uppercase roman numerals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II, III, IV, V…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lower-</a:t>
                      </a:r>
                      <a:r>
                        <a:rPr lang="en-CA" sz="1500" dirty="0" err="1"/>
                        <a:t>greek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Lowercase classical Greek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500" dirty="0"/>
                        <a:t>α, β, γ…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lower-alpha, lower-</a:t>
                      </a:r>
                      <a:r>
                        <a:rPr lang="en-CA" sz="1500" dirty="0" err="1"/>
                        <a:t>latin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Lowercase ASCII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a, b, c, …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/>
                        <a:t>upper-alpha, upper-</a:t>
                      </a:r>
                      <a:r>
                        <a:rPr lang="en-CA" sz="1500" dirty="0" err="1"/>
                        <a:t>latin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Uppercase ASCII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A, B, C, …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9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Formatting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Tables are the most complex elements in HTML. A table may contain 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caption, row, cell, row groups, and column groups, header section, body section, footer section…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Some CSS properties for table formatting include: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margin, padding, width, height, text-align, vertical-align, background-color, background-image, border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4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Formatting the whole Table: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Formatting Table Cells: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dirty="0"/>
              <a:t>(See </a:t>
            </a:r>
            <a:r>
              <a:rPr lang="en-US" dirty="0">
                <a:hlinkClick r:id="rId2"/>
              </a:rPr>
              <a:t>css_table.html</a:t>
            </a:r>
            <a:r>
              <a:rPr lang="en-US" dirty="0"/>
              <a:t> example) </a:t>
            </a:r>
            <a:endParaRPr lang="en-CA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4244" y="225171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table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margin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auto;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80%;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table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border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1px solid black;}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table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background-color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yellow;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84244" y="363124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border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4px inset #4400FF;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padding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:10px 20px;}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background-color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green;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height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100px;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400px;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text-align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left;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vertical-align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bottom;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15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CSS: Cascading Style Sheets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HTML: specifies structure and content of a web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CSS: for presentation, how to display HTML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CSS are really text files, or text in an HTML file , that allow the use of specific styles, attributes, and positioning of HTML objects.</a:t>
            </a:r>
          </a:p>
        </p:txBody>
      </p:sp>
    </p:spTree>
    <p:extLst>
      <p:ext uri="{BB962C8B-B14F-4D97-AF65-F5344CB8AC3E}">
        <p14:creationId xmlns:p14="http://schemas.microsoft.com/office/powerpoint/2010/main" val="709239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Property: </a:t>
            </a:r>
            <a:r>
              <a:rPr lang="en-US" b="1" dirty="0"/>
              <a:t>border-collapse</a:t>
            </a:r>
            <a:r>
              <a:rPr lang="en-US" dirty="0"/>
              <a:t> sets whether the table borders are collapsed into a single border or separated.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0504" y="29669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border-collapse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collapse;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border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1px solid black;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90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Sections/Groups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&lt;</a:t>
            </a:r>
            <a:r>
              <a:rPr lang="en-US" b="1" dirty="0" err="1"/>
              <a:t>thead</a:t>
            </a:r>
            <a:r>
              <a:rPr lang="en-US" b="1" dirty="0"/>
              <a:t>&gt; </a:t>
            </a:r>
            <a:r>
              <a:rPr lang="en-US" dirty="0"/>
              <a:t>- group the first one or more rows of a table for formatting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&lt;</a:t>
            </a:r>
            <a:r>
              <a:rPr lang="en-US" b="1" dirty="0" err="1"/>
              <a:t>tbody</a:t>
            </a:r>
            <a:r>
              <a:rPr lang="en-US" b="1" dirty="0"/>
              <a:t>&gt; </a:t>
            </a:r>
            <a:r>
              <a:rPr lang="en-US" dirty="0"/>
              <a:t>- group the middle rows of a table for formatting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&lt;</a:t>
            </a:r>
            <a:r>
              <a:rPr lang="en-US" b="1" dirty="0" err="1"/>
              <a:t>tfoot</a:t>
            </a:r>
            <a:r>
              <a:rPr lang="en-US" b="1" dirty="0"/>
              <a:t>&gt; </a:t>
            </a:r>
            <a:r>
              <a:rPr lang="en-US" dirty="0"/>
              <a:t>- group the last one or more rows of a table for formatting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dirty="0"/>
              <a:t>(See </a:t>
            </a:r>
            <a:r>
              <a:rPr lang="en-US" dirty="0">
                <a:hlinkClick r:id="rId2"/>
              </a:rPr>
              <a:t>css_table_section.html</a:t>
            </a:r>
            <a:r>
              <a:rPr lang="en-US" dirty="0"/>
              <a:t> example)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14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pseudo-class: is a keyword added to selectors that specifies a special state of the element to be selected.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Syntax: </a:t>
            </a:r>
            <a:r>
              <a:rPr lang="en-US" dirty="0" err="1"/>
              <a:t>Selector:pseudo-class</a:t>
            </a:r>
            <a:r>
              <a:rPr lang="en-US" dirty="0"/>
              <a:t> { property: values; }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Anchor Pseudo-classes: links are styled differently depending on what state they are in: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a:link</a:t>
            </a:r>
            <a:r>
              <a:rPr lang="en-US" dirty="0"/>
              <a:t> - a normal, unvisited link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a:visited</a:t>
            </a:r>
            <a:r>
              <a:rPr lang="en-US" dirty="0"/>
              <a:t> - a link the user has visited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a:hover</a:t>
            </a:r>
            <a:r>
              <a:rPr lang="en-US" dirty="0"/>
              <a:t> - a link when the cursor hovers over it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a:active</a:t>
            </a:r>
            <a:r>
              <a:rPr lang="en-US" dirty="0"/>
              <a:t> - a link the moment it is clicked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Note</a:t>
            </a:r>
            <a:r>
              <a:rPr lang="en-US" dirty="0"/>
              <a:t>: When setting the style for several link states, you must declare the </a:t>
            </a:r>
            <a:r>
              <a:rPr lang="en-US" dirty="0" err="1"/>
              <a:t>pseudoclasses</a:t>
            </a:r>
            <a:r>
              <a:rPr lang="en-US" dirty="0"/>
              <a:t> in the above order in your CSS file, 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b="1" dirty="0"/>
              <a:t>:link :visited :hover: active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(See </a:t>
            </a:r>
            <a:r>
              <a:rPr lang="en-US" dirty="0">
                <a:hlinkClick r:id="rId2"/>
              </a:rPr>
              <a:t>css_link.html</a:t>
            </a:r>
            <a:r>
              <a:rPr lang="en-US" dirty="0"/>
              <a:t> &amp; </a:t>
            </a:r>
            <a:r>
              <a:rPr lang="en-US" dirty="0">
                <a:hlinkClick r:id="rId3"/>
              </a:rPr>
              <a:t>css_link-as-button.html</a:t>
            </a:r>
            <a:r>
              <a:rPr lang="en-US" dirty="0"/>
              <a:t> examples)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1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CSS Using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Now that we're familiar using CSS, why don't we make it more dynamic, using the DOM?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This can be done using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For example: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would </a:t>
            </a:r>
            <a:r>
              <a:rPr lang="en-US" b="1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the property </a:t>
            </a:r>
            <a:r>
              <a:rPr lang="en-US" b="1" dirty="0">
                <a:solidFill>
                  <a:schemeClr val="tx1"/>
                </a:solidFill>
              </a:rPr>
              <a:t>class="</a:t>
            </a:r>
            <a:r>
              <a:rPr lang="en-US" b="1" dirty="0" err="1">
                <a:solidFill>
                  <a:schemeClr val="tx1"/>
                </a:solidFill>
              </a:rPr>
              <a:t>boldify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 to an element with </a:t>
            </a:r>
            <a:r>
              <a:rPr lang="en-US" b="1" dirty="0">
                <a:solidFill>
                  <a:schemeClr val="tx1"/>
                </a:solidFill>
              </a:rPr>
              <a:t>id="</a:t>
            </a:r>
            <a:r>
              <a:rPr lang="en-US" b="1" dirty="0" err="1">
                <a:solidFill>
                  <a:schemeClr val="tx1"/>
                </a:solidFill>
              </a:rPr>
              <a:t>someID</a:t>
            </a:r>
            <a:r>
              <a:rPr lang="en-US" b="1" dirty="0">
                <a:solidFill>
                  <a:schemeClr val="tx1"/>
                </a:solidFill>
              </a:rPr>
              <a:t>"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 element with id="</a:t>
            </a:r>
            <a:r>
              <a:rPr lang="en-US" dirty="0" err="1">
                <a:solidFill>
                  <a:schemeClr val="tx1"/>
                </a:solidFill>
              </a:rPr>
              <a:t>someID</a:t>
            </a:r>
            <a:r>
              <a:rPr lang="en-US" dirty="0">
                <a:solidFill>
                  <a:schemeClr val="tx1"/>
                </a:solidFill>
              </a:rPr>
              <a:t>" </a:t>
            </a:r>
            <a:r>
              <a:rPr lang="en-US" b="1" dirty="0">
                <a:solidFill>
                  <a:schemeClr val="tx1"/>
                </a:solidFill>
              </a:rPr>
              <a:t>already has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attribute with existing values, the "</a:t>
            </a:r>
            <a:r>
              <a:rPr lang="en-US" dirty="0" err="1">
                <a:solidFill>
                  <a:schemeClr val="tx1"/>
                </a:solidFill>
              </a:rPr>
              <a:t>boldify</a:t>
            </a:r>
            <a:r>
              <a:rPr lang="en-US" dirty="0">
                <a:solidFill>
                  <a:schemeClr val="tx1"/>
                </a:solidFill>
              </a:rPr>
              <a:t>"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class would be </a:t>
            </a:r>
            <a:r>
              <a:rPr lang="en-US" b="1" dirty="0">
                <a:solidFill>
                  <a:schemeClr val="tx1"/>
                </a:solidFill>
              </a:rPr>
              <a:t>added to the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0362" y="2607839"/>
            <a:ext cx="4798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alibri" charset="0"/>
              </a:rPr>
              <a:t>element.classList.add</a:t>
            </a:r>
            <a:r>
              <a:rPr lang="en-US" sz="1600" dirty="0">
                <a:latin typeface="Calibri" charset="0"/>
              </a:rPr>
              <a:t>();  </a:t>
            </a:r>
            <a:r>
              <a:rPr lang="en-US" sz="1600" i="1" dirty="0">
                <a:solidFill>
                  <a:srgbClr val="008800"/>
                </a:solidFill>
                <a:latin typeface="Calibri" charset="0"/>
              </a:rPr>
              <a:t>// to add classes to an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1395" y="2921606"/>
            <a:ext cx="5612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alibri" charset="0"/>
              </a:rPr>
              <a:t>element.classList.remove</a:t>
            </a:r>
            <a:r>
              <a:rPr lang="en-US" sz="1600" dirty="0">
                <a:latin typeface="Calibri" charset="0"/>
              </a:rPr>
              <a:t>();  </a:t>
            </a:r>
            <a:r>
              <a:rPr lang="en-US" sz="1600" i="1" dirty="0">
                <a:solidFill>
                  <a:srgbClr val="008800"/>
                </a:solidFill>
                <a:latin typeface="Calibri" charset="0"/>
              </a:rPr>
              <a:t>// to remove classes from an element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4500" y="3699533"/>
            <a:ext cx="5277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alibri" charset="0"/>
              </a:rPr>
              <a:t>document.querySelector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"#</a:t>
            </a:r>
            <a:r>
              <a:rPr lang="en-US" sz="1600" dirty="0" err="1">
                <a:solidFill>
                  <a:srgbClr val="0000FF"/>
                </a:solidFill>
                <a:latin typeface="Calibri" charset="0"/>
              </a:rPr>
              <a:t>someID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").</a:t>
            </a:r>
            <a:r>
              <a:rPr lang="en-US" sz="1600" dirty="0" err="1">
                <a:solidFill>
                  <a:srgbClr val="0000FF"/>
                </a:solidFill>
                <a:latin typeface="Calibri" charset="0"/>
              </a:rPr>
              <a:t>classList.add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("</a:t>
            </a:r>
            <a:r>
              <a:rPr lang="en-US" sz="1600" dirty="0" err="1">
                <a:solidFill>
                  <a:srgbClr val="0000FF"/>
                </a:solidFill>
                <a:latin typeface="Calibri" charset="0"/>
              </a:rPr>
              <a:t>boldify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941053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Using the DOM </a:t>
            </a:r>
            <a:r>
              <a:rPr lang="mr-IN" dirty="0"/>
              <a:t>–</a:t>
            </a:r>
            <a:r>
              <a:rPr lang="en-US" dirty="0"/>
              <a:t>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Say we have the following html file: </a:t>
            </a:r>
            <a:r>
              <a:rPr lang="en-US" sz="1800" b="1" dirty="0" err="1">
                <a:solidFill>
                  <a:schemeClr val="tx1"/>
                </a:solidFill>
              </a:rPr>
              <a:t>css-dom.html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Which contains links to 2 files: </a:t>
            </a:r>
            <a:r>
              <a:rPr lang="en-US" sz="1800" b="1" dirty="0" err="1">
                <a:solidFill>
                  <a:schemeClr val="tx1"/>
                </a:solidFill>
              </a:rPr>
              <a:t>css</a:t>
            </a:r>
            <a:r>
              <a:rPr lang="en-US" sz="1800" b="1" dirty="0">
                <a:solidFill>
                  <a:schemeClr val="tx1"/>
                </a:solidFill>
              </a:rPr>
              <a:t>/</a:t>
            </a:r>
            <a:r>
              <a:rPr lang="en-US" sz="1800" b="1" dirty="0" err="1">
                <a:solidFill>
                  <a:schemeClr val="tx1"/>
                </a:solidFill>
              </a:rPr>
              <a:t>css-dom.css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 err="1">
                <a:solidFill>
                  <a:schemeClr val="tx1"/>
                </a:solidFill>
              </a:rPr>
              <a:t>js</a:t>
            </a:r>
            <a:r>
              <a:rPr lang="en-US" sz="1800" b="1" dirty="0">
                <a:solidFill>
                  <a:schemeClr val="tx1"/>
                </a:solidFill>
              </a:rPr>
              <a:t>/</a:t>
            </a:r>
            <a:r>
              <a:rPr lang="en-US" sz="1800" b="1" dirty="0" err="1">
                <a:solidFill>
                  <a:schemeClr val="tx1"/>
                </a:solidFill>
              </a:rPr>
              <a:t>css-dom.js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9859" y="2314324"/>
            <a:ext cx="8301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alibri" charset="0"/>
              </a:rPr>
              <a:t>&lt;!</a:t>
            </a:r>
            <a:r>
              <a:rPr lang="en-US" sz="1400" dirty="0" err="1">
                <a:solidFill>
                  <a:srgbClr val="008080"/>
                </a:solidFill>
                <a:latin typeface="Calibri" charset="0"/>
              </a:rPr>
              <a:t>doctype</a:t>
            </a:r>
            <a:r>
              <a:rPr lang="en-US" sz="1400" dirty="0">
                <a:solidFill>
                  <a:srgbClr val="008080"/>
                </a:solidFill>
                <a:latin typeface="Calibri" charset="0"/>
              </a:rPr>
              <a:t> html&gt;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&lt;html&gt;</a:t>
            </a:r>
          </a:p>
          <a:p>
            <a:r>
              <a:rPr lang="mr-IN" sz="1400" dirty="0">
                <a:latin typeface="Calibri" charset="0"/>
              </a:rPr>
              <a:t>    </a:t>
            </a:r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&lt;</a:t>
            </a:r>
            <a:r>
              <a:rPr lang="mr-IN" sz="1400" b="1" dirty="0" err="1">
                <a:solidFill>
                  <a:srgbClr val="000080"/>
                </a:solidFill>
                <a:latin typeface="Calibri" charset="0"/>
              </a:rPr>
              <a:t>head</a:t>
            </a:r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  <a:p>
            <a:r>
              <a:rPr lang="en-US" sz="1400" dirty="0">
                <a:latin typeface="Calibri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&lt;title&gt;CSS DOM&lt;/title&gt;</a:t>
            </a:r>
          </a:p>
          <a:p>
            <a:r>
              <a:rPr lang="en-US" sz="1400" dirty="0">
                <a:latin typeface="Calibri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&lt;link </a:t>
            </a:r>
            <a:r>
              <a:rPr lang="en-US" sz="1400" b="1" dirty="0" err="1">
                <a:solidFill>
                  <a:srgbClr val="FF0000"/>
                </a:solidFill>
                <a:latin typeface="Calibri" charset="0"/>
              </a:rPr>
              <a:t>rel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"stylesheet" </a:t>
            </a:r>
            <a:r>
              <a:rPr lang="en-US" sz="1400" b="1" dirty="0" err="1">
                <a:solidFill>
                  <a:srgbClr val="FF0000"/>
                </a:solidFill>
                <a:latin typeface="Calibri" charset="0"/>
              </a:rPr>
              <a:t>href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css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/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css-dom.css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 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type=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"text/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css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/&gt;</a:t>
            </a:r>
          </a:p>
          <a:p>
            <a:r>
              <a:rPr lang="en-US" sz="1400" dirty="0">
                <a:latin typeface="Calibri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&lt;script </a:t>
            </a:r>
            <a:r>
              <a:rPr lang="en-US" sz="1400" b="1" dirty="0" err="1">
                <a:solidFill>
                  <a:srgbClr val="FF0000"/>
                </a:solidFill>
                <a:latin typeface="Calibri" charset="0"/>
              </a:rPr>
              <a:t>src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js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/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css-dom.js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&gt;&lt;/script&gt;</a:t>
            </a:r>
          </a:p>
          <a:p>
            <a:r>
              <a:rPr lang="mr-IN" sz="1400" dirty="0">
                <a:latin typeface="Calibri" charset="0"/>
              </a:rPr>
              <a:t>    </a:t>
            </a:r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&lt;/</a:t>
            </a:r>
            <a:r>
              <a:rPr lang="mr-IN" sz="1400" b="1" dirty="0" err="1">
                <a:solidFill>
                  <a:srgbClr val="000080"/>
                </a:solidFill>
                <a:latin typeface="Calibri" charset="0"/>
              </a:rPr>
              <a:t>head</a:t>
            </a:r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  <a:p>
            <a:r>
              <a:rPr lang="mr-IN" sz="1400" dirty="0">
                <a:latin typeface="Calibri" charset="0"/>
              </a:rPr>
              <a:t>    </a:t>
            </a:r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&lt;</a:t>
            </a:r>
            <a:r>
              <a:rPr lang="mr-IN" sz="1400" b="1" dirty="0" err="1">
                <a:solidFill>
                  <a:srgbClr val="000080"/>
                </a:solidFill>
                <a:latin typeface="Calibri" charset="0"/>
              </a:rPr>
              <a:t>body</a:t>
            </a:r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  <a:p>
            <a:r>
              <a:rPr lang="en-US" sz="1400" dirty="0">
                <a:latin typeface="Calibri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&lt;p 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class=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hasHighlights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&gt;Hello &lt;span&gt;World!&lt;/span&gt;.  I'm getting &lt;span&gt;highlighted&lt;/span&gt;.&lt;/p&gt;</a:t>
            </a:r>
          </a:p>
          <a:p>
            <a:r>
              <a:rPr lang="en-US" sz="1400" dirty="0">
                <a:latin typeface="Calibri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&lt;button 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type=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"button" </a:t>
            </a:r>
            <a:r>
              <a:rPr lang="en-US" sz="1400" b="1" dirty="0" err="1">
                <a:solidFill>
                  <a:srgbClr val="FF0000"/>
                </a:solidFill>
                <a:latin typeface="Calibri" charset="0"/>
              </a:rPr>
              <a:t>onclick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addHighlight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('.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hasHighlights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 span')"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&gt;Add Highlight&lt;/button&gt;</a:t>
            </a:r>
          </a:p>
          <a:p>
            <a:r>
              <a:rPr lang="mr-IN" sz="1400" dirty="0">
                <a:latin typeface="Calibri" charset="0"/>
              </a:rPr>
              <a:t>    </a:t>
            </a:r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&lt;/</a:t>
            </a:r>
            <a:r>
              <a:rPr lang="mr-IN" sz="1400" b="1" dirty="0" err="1">
                <a:solidFill>
                  <a:srgbClr val="000080"/>
                </a:solidFill>
                <a:latin typeface="Calibri" charset="0"/>
              </a:rPr>
              <a:t>body</a:t>
            </a:r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  <a:p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&lt;/</a:t>
            </a:r>
            <a:r>
              <a:rPr lang="mr-IN" sz="1400" b="1" dirty="0" err="1">
                <a:solidFill>
                  <a:srgbClr val="000080"/>
                </a:solidFill>
                <a:latin typeface="Calibri" charset="0"/>
              </a:rPr>
              <a:t>html</a:t>
            </a:r>
            <a:r>
              <a:rPr lang="mr-IN" sz="14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006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Using the DOM </a:t>
            </a:r>
            <a:r>
              <a:rPr lang="mr-IN" dirty="0"/>
              <a:t>–</a:t>
            </a:r>
            <a:r>
              <a:rPr lang="en-US" dirty="0"/>
              <a:t> Ex1 (</a:t>
            </a:r>
            <a:r>
              <a:rPr lang="en-US" dirty="0" err="1"/>
              <a:t>css-dom.css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4377" y="192521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p.hasHighlights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{</a:t>
            </a:r>
          </a:p>
          <a:p>
            <a:r>
              <a:rPr lang="mr-IN" sz="1600" dirty="0">
                <a:latin typeface="Calibri" charset="0"/>
              </a:rPr>
              <a:t> </a:t>
            </a:r>
            <a:r>
              <a:rPr lang="en-US" sz="1600" dirty="0">
                <a:latin typeface="Calibri" charset="0"/>
              </a:rPr>
              <a:t>  </a:t>
            </a:r>
            <a:r>
              <a:rPr lang="mr-IN" sz="1600" b="1" dirty="0">
                <a:solidFill>
                  <a:srgbClr val="000080"/>
                </a:solidFill>
                <a:latin typeface="Calibri" charset="0"/>
              </a:rPr>
              <a:t>font-size:</a:t>
            </a:r>
            <a:r>
              <a:rPr lang="mr-IN" sz="1600" b="1" dirty="0">
                <a:solidFill>
                  <a:srgbClr val="0000FF"/>
                </a:solidFill>
                <a:latin typeface="Calibri" charset="0"/>
              </a:rPr>
              <a:t>13px;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font-family: sans-serif;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  <a:p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span.highlight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{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color: 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#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ffffff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background-color: 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#aa0000;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564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Using the DOM </a:t>
            </a:r>
            <a:r>
              <a:rPr lang="mr-IN" dirty="0"/>
              <a:t>–</a:t>
            </a:r>
            <a:r>
              <a:rPr lang="en-US" dirty="0"/>
              <a:t> Ex1 (</a:t>
            </a:r>
            <a:r>
              <a:rPr lang="en-US" dirty="0" err="1"/>
              <a:t>css-dom.js</a:t>
            </a:r>
            <a:r>
              <a:rPr lang="en-US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5412" y="1989781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function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addHighlight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(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cssSelector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){</a:t>
            </a:r>
          </a:p>
          <a:p>
            <a:r>
              <a:rPr lang="en-US" sz="1600" dirty="0">
                <a:latin typeface="Calibri" charset="0"/>
              </a:rPr>
              <a:t>         </a:t>
            </a:r>
            <a:r>
              <a:rPr lang="en-US" sz="1600" i="1" dirty="0">
                <a:solidFill>
                  <a:srgbClr val="008800"/>
                </a:solidFill>
                <a:latin typeface="Calibri" charset="0"/>
              </a:rPr>
              <a:t>// get a reference to all elements that match the "</a:t>
            </a:r>
            <a:r>
              <a:rPr lang="en-US" sz="1600" i="1" dirty="0" err="1">
                <a:solidFill>
                  <a:srgbClr val="008800"/>
                </a:solidFill>
                <a:latin typeface="Calibri" charset="0"/>
              </a:rPr>
              <a:t>cssSelector</a:t>
            </a:r>
            <a:r>
              <a:rPr lang="en-US" sz="1600" i="1" dirty="0">
                <a:solidFill>
                  <a:srgbClr val="008800"/>
                </a:solidFill>
                <a:latin typeface="Calibri" charset="0"/>
              </a:rPr>
              <a:t>" parameter</a:t>
            </a:r>
          </a:p>
          <a:p>
            <a:r>
              <a:rPr lang="en-US" sz="1600" dirty="0">
                <a:latin typeface="Calibri" charset="0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elements =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document.querySelectorAll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(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cssSelector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);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       </a:t>
            </a:r>
            <a:r>
              <a:rPr lang="en-US" sz="1600" i="1" dirty="0">
                <a:solidFill>
                  <a:srgbClr val="008800"/>
                </a:solidFill>
                <a:latin typeface="Calibri" charset="0"/>
              </a:rPr>
              <a:t>// loop through all of the elements and add the class 'highlight'</a:t>
            </a:r>
          </a:p>
          <a:p>
            <a:r>
              <a:rPr lang="en-US" sz="1600" dirty="0">
                <a:latin typeface="Calibri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for(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0; 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 &lt; 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elements.length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; 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++){</a:t>
            </a:r>
          </a:p>
          <a:p>
            <a:r>
              <a:rPr lang="en-US" sz="1600" dirty="0">
                <a:latin typeface="Calibri" charset="0"/>
              </a:rPr>
              <a:t>              elements[</a:t>
            </a:r>
            <a:r>
              <a:rPr lang="en-US" sz="1600" dirty="0" err="1">
                <a:latin typeface="Calibri" charset="0"/>
              </a:rPr>
              <a:t>i</a:t>
            </a:r>
            <a:r>
              <a:rPr lang="en-US" sz="1600" dirty="0">
                <a:latin typeface="Calibri" charset="0"/>
              </a:rPr>
              <a:t>].</a:t>
            </a:r>
            <a:r>
              <a:rPr lang="en-US" sz="1600" dirty="0" err="1">
                <a:latin typeface="Calibri" charset="0"/>
              </a:rPr>
              <a:t>classList.add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"highlight");</a:t>
            </a:r>
          </a:p>
          <a:p>
            <a:r>
              <a:rPr lang="en-US" sz="1600" dirty="0">
                <a:latin typeface="Calibri" charset="0"/>
              </a:rPr>
              <a:t>              </a:t>
            </a:r>
            <a:r>
              <a:rPr lang="en-US" sz="1600" i="1" dirty="0">
                <a:solidFill>
                  <a:srgbClr val="008800"/>
                </a:solidFill>
                <a:latin typeface="Calibri" charset="0"/>
              </a:rPr>
              <a:t>// use </a:t>
            </a:r>
            <a:r>
              <a:rPr lang="en-US" sz="1600" i="1" dirty="0" err="1">
                <a:solidFill>
                  <a:srgbClr val="008800"/>
                </a:solidFill>
                <a:latin typeface="Calibri" charset="0"/>
              </a:rPr>
              <a:t>classList.remove</a:t>
            </a:r>
            <a:r>
              <a:rPr lang="en-US" sz="1600" i="1" dirty="0">
                <a:solidFill>
                  <a:srgbClr val="008800"/>
                </a:solidFill>
                <a:latin typeface="Calibri" charset="0"/>
              </a:rPr>
              <a:t>("highlight") to remove it</a:t>
            </a:r>
          </a:p>
          <a:p>
            <a:r>
              <a:rPr lang="mr-IN" sz="1600" dirty="0">
                <a:latin typeface="Calibri" charset="0"/>
              </a:rPr>
              <a:t>    }</a:t>
            </a:r>
          </a:p>
          <a:p>
            <a:r>
              <a:rPr lang="mr-IN" sz="1600" dirty="0">
                <a:latin typeface="Calibri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52479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MDN - </a:t>
            </a:r>
            <a:r>
              <a:rPr lang="en-US" dirty="0">
                <a:hlinkClick r:id="rId2"/>
              </a:rPr>
              <a:t>HTML element reference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MDN - </a:t>
            </a:r>
            <a:r>
              <a:rPr lang="en-US" dirty="0">
                <a:hlinkClick r:id="rId3"/>
              </a:rPr>
              <a:t>Articles tagged: Multimedia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Reference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http://reference.sitepoint.com/css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Selectors`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http://reference.sitepoint.com/css/selectorref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properties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http://reference.sitepoint.com/css/propertyref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48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defines how HTML elements are to be displayed.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Separates the layout from the content. Formatting could be removed from the HTML document, and stored in a separate CSS file.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Control the style and layout of multiple web pages at once.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External Style Sheets in CSS files can (and do) save a lot of work.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All browsers support CSS.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1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Define the look of your pages in one place, and apply it throughout the whole site.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Easily change the look of your pages even after they're created. Change style once (in one place).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Pages will be loaded faster, since they aren't filled with tags that define the look. The style definitions are kept in a single CSS document that is only loaded once when a visitor enters your site.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/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CSS syntax is made up of three parts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selector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property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value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syntax of a CSS Rule / Entry: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hlinkClick r:id="rId2"/>
              </a:rPr>
              <a:t>http://www.w3schools.com/css/css_syntax.asp</a:t>
            </a:r>
            <a:endParaRPr lang="en-US" sz="11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1" y="4031586"/>
            <a:ext cx="4542745" cy="10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/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selector's properties and values are always enclosed between     </a:t>
            </a:r>
            <a:r>
              <a:rPr lang="en-US" b="1" dirty="0"/>
              <a:t>{</a:t>
            </a:r>
            <a:r>
              <a:rPr lang="en-US" dirty="0"/>
              <a:t>     and     </a:t>
            </a:r>
            <a:r>
              <a:rPr lang="en-US" b="1" dirty="0"/>
              <a:t>}</a:t>
            </a:r>
            <a:r>
              <a:rPr lang="en-US" dirty="0"/>
              <a:t>    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Each property is separated from its value or values by a colon     </a:t>
            </a:r>
            <a:r>
              <a:rPr lang="en-US" b="1" dirty="0"/>
              <a:t>:</a:t>
            </a:r>
            <a:r>
              <a:rPr lang="en-US" dirty="0"/>
              <a:t>    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CSS declaration always ends with a semicolon     </a:t>
            </a:r>
            <a:r>
              <a:rPr lang="en-US" b="1" dirty="0"/>
              <a:t>;</a:t>
            </a:r>
            <a:r>
              <a:rPr lang="en-US" dirty="0"/>
              <a:t>    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36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8535</TotalTime>
  <Words>5049</Words>
  <Application>Microsoft Macintosh PowerPoint</Application>
  <PresentationFormat>Custom</PresentationFormat>
  <Paragraphs>558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Retrospect</vt:lpstr>
      <vt:lpstr>WEB222</vt:lpstr>
      <vt:lpstr>Announcements</vt:lpstr>
      <vt:lpstr>Agenda</vt:lpstr>
      <vt:lpstr>Part 1</vt:lpstr>
      <vt:lpstr>Introduction to CSS</vt:lpstr>
      <vt:lpstr>Introduction to CSS</vt:lpstr>
      <vt:lpstr>Advantages</vt:lpstr>
      <vt:lpstr>CSS Syntax / Structure</vt:lpstr>
      <vt:lpstr>CSS Syntax / Structure</vt:lpstr>
      <vt:lpstr>CSS Syntax / Structure</vt:lpstr>
      <vt:lpstr>CSS Example</vt:lpstr>
      <vt:lpstr>Where to place your CSS?</vt:lpstr>
      <vt:lpstr>Implementing CSS in HTML</vt:lpstr>
      <vt:lpstr>Implementing CSS in HTML</vt:lpstr>
      <vt:lpstr>CSS for Cross-browser Consistency</vt:lpstr>
      <vt:lpstr>Basic CSS Selectors</vt:lpstr>
      <vt:lpstr>Tag Selectors</vt:lpstr>
      <vt:lpstr>Class Selectors</vt:lpstr>
      <vt:lpstr>class Selectors</vt:lpstr>
      <vt:lpstr>id Selectors</vt:lpstr>
      <vt:lpstr>Contextual Selectors</vt:lpstr>
      <vt:lpstr>Grouping Selectors</vt:lpstr>
      <vt:lpstr>CSS how to - &lt;div&gt;</vt:lpstr>
      <vt:lpstr>Tips of Using &lt;div&gt;</vt:lpstr>
      <vt:lpstr>CSS how to - &lt;span&gt;</vt:lpstr>
      <vt:lpstr>Units used in CSS (em)</vt:lpstr>
      <vt:lpstr>Units used in CSS (pt)</vt:lpstr>
      <vt:lpstr>Units used in CSS (px)</vt:lpstr>
      <vt:lpstr>Units used in CSS (%)</vt:lpstr>
      <vt:lpstr>Units used in CSS (fonts)</vt:lpstr>
      <vt:lpstr>Web colors</vt:lpstr>
      <vt:lpstr>Color Examples</vt:lpstr>
      <vt:lpstr>Part 2</vt:lpstr>
      <vt:lpstr>CSS Properties and Values</vt:lpstr>
      <vt:lpstr>Formatting Text: font-family Properties</vt:lpstr>
      <vt:lpstr>Formatting Text: font-family</vt:lpstr>
      <vt:lpstr>Formatting Text: font-family</vt:lpstr>
      <vt:lpstr>"Web Fonts" - @font-face</vt:lpstr>
      <vt:lpstr>"Web Fonts" - Using a CDN</vt:lpstr>
      <vt:lpstr>Formatting Text: font-size</vt:lpstr>
      <vt:lpstr>font-size: Property Values</vt:lpstr>
      <vt:lpstr>Formatting Text: other text properties</vt:lpstr>
      <vt:lpstr>Formatting Text: other text properties</vt:lpstr>
      <vt:lpstr>CSS3 Text Effects</vt:lpstr>
      <vt:lpstr>CSS3 Text Effects</vt:lpstr>
      <vt:lpstr>CSS Lists</vt:lpstr>
      <vt:lpstr>list-style-type Property Values</vt:lpstr>
      <vt:lpstr>Table Formatting with CSS</vt:lpstr>
      <vt:lpstr>Table Formatting</vt:lpstr>
      <vt:lpstr>Border Collapse</vt:lpstr>
      <vt:lpstr>Table Sections/Groups</vt:lpstr>
      <vt:lpstr>Styling Links</vt:lpstr>
      <vt:lpstr>Updating CSS Using the DOM</vt:lpstr>
      <vt:lpstr>CSS Using the DOM – Example 1</vt:lpstr>
      <vt:lpstr>CSS Using the DOM – Ex1 (css-dom.css)</vt:lpstr>
      <vt:lpstr>CSS Using the DOM – Ex1 (css-dom.js)</vt:lpstr>
      <vt:lpstr>Resource Links</vt:lpstr>
      <vt:lpstr>Questions? </vt:lpstr>
    </vt:vector>
  </TitlesOfParts>
  <Company>Seneca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Seneca</cp:lastModifiedBy>
  <cp:revision>359</cp:revision>
  <cp:lastPrinted>2016-01-07T17:03:32Z</cp:lastPrinted>
  <dcterms:created xsi:type="dcterms:W3CDTF">2015-09-07T20:55:59Z</dcterms:created>
  <dcterms:modified xsi:type="dcterms:W3CDTF">2018-03-06T15:19:56Z</dcterms:modified>
</cp:coreProperties>
</file>