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50"/>
  </p:notesMasterIdLst>
  <p:sldIdLst>
    <p:sldId id="256" r:id="rId2"/>
    <p:sldId id="435" r:id="rId3"/>
    <p:sldId id="399" r:id="rId4"/>
    <p:sldId id="467" r:id="rId5"/>
    <p:sldId id="417" r:id="rId6"/>
    <p:sldId id="418" r:id="rId7"/>
    <p:sldId id="421" r:id="rId8"/>
    <p:sldId id="419" r:id="rId9"/>
    <p:sldId id="422" r:id="rId10"/>
    <p:sldId id="420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60" r:id="rId23"/>
    <p:sldId id="461" r:id="rId24"/>
    <p:sldId id="462" r:id="rId25"/>
    <p:sldId id="463" r:id="rId26"/>
    <p:sldId id="464" r:id="rId27"/>
    <p:sldId id="468" r:id="rId28"/>
    <p:sldId id="443" r:id="rId29"/>
    <p:sldId id="444" r:id="rId30"/>
    <p:sldId id="445" r:id="rId31"/>
    <p:sldId id="446" r:id="rId32"/>
    <p:sldId id="447" r:id="rId33"/>
    <p:sldId id="448" r:id="rId34"/>
    <p:sldId id="449" r:id="rId35"/>
    <p:sldId id="450" r:id="rId36"/>
    <p:sldId id="451" r:id="rId37"/>
    <p:sldId id="452" r:id="rId38"/>
    <p:sldId id="453" r:id="rId39"/>
    <p:sldId id="454" r:id="rId40"/>
    <p:sldId id="455" r:id="rId41"/>
    <p:sldId id="465" r:id="rId42"/>
    <p:sldId id="456" r:id="rId43"/>
    <p:sldId id="457" r:id="rId44"/>
    <p:sldId id="458" r:id="rId45"/>
    <p:sldId id="459" r:id="rId46"/>
    <p:sldId id="466" r:id="rId47"/>
    <p:sldId id="434" r:id="rId48"/>
    <p:sldId id="347" r:id="rId49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2" autoAdjust="0"/>
    <p:restoredTop sz="94580"/>
  </p:normalViewPr>
  <p:slideViewPr>
    <p:cSldViewPr snapToGrid="0">
      <p:cViewPr varScale="1">
        <p:scale>
          <a:sx n="135" d="100"/>
          <a:sy n="135" d="100"/>
        </p:scale>
        <p:origin x="-248" y="-1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56" Type="http://schemas.microsoft.com/office/2015/10/relationships/revisionInfo" Target="revisionInfo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C823-1D9E-4D70-86C7-43C7714287C3}" type="datetimeFigureOut">
              <a:rPr lang="en-US" smtClean="0"/>
              <a:t>18-03-13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61DDE-A2AF-4403-8BC5-E6385BCF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90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18-03-13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3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18-03-13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4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18-03-13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6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18-03-13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7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18-03-13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5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18-03-13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18-03-13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18-03-13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18-03-13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C13C94-C31D-40E5-8260-267204DC9039}" type="datetimeFigureOut">
              <a:rPr lang="en-US" smtClean="0"/>
              <a:t>18-03-13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18-03-13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0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C13C94-C31D-40E5-8260-267204DC9039}" type="datetimeFigureOut">
              <a:rPr lang="en-US" smtClean="0"/>
              <a:t>18-03-13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://www.sitepoint.com/web-foundations/collapsing-margin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fall-2016/int222/lecture6-pt1/border-width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fall-2016/int222/lecture6-pt1/border-short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fall-2016/int222/lecture6-pt1/border-style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fall-2016/int222/lecture6-pt1/border-color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fall-2016/int222/lecture6-pt1/box-padding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fall-2016/int222/lecture6-pt1/boxShadow_roundedCorners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fall-2016/int222/lecture6-pt1/boxShadow_roundedCorners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smatic.com/box-shadow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fall-2016/int222/lecture6-pt1/bg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fall-2016/int222/lecture6-pt1/bg_new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fall-2016/int222/lecture6-pt1/bg_new_100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fall-2016/int222/lecture6-pt1/bg_new_origin.html" TargetMode="External"/><Relationship Id="rId3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fall-2016/int222/lecture6-pt2/css_display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fall-2016/int222/lecture6-pt2/center_text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fall-2016/int222/lecture6-pt2/center_block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fall-2016/int222/lecture6-pt2/position.html" TargetMode="External"/><Relationship Id="rId3" Type="http://schemas.openxmlformats.org/officeDocument/2006/relationships/hyperlink" Target="https://scs.senecac.on.ca/~patrick.crawford/shared/fall-2016/int222/lecture6-pt2/position_relative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fall-2016/int222/lecture6-pt2/position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fall-2016/int222/lecture6-pt2/position_graphic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patrick.crawford/shared/fall-2016/int222/lecture6-pt2/layout-2-column.html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scs.senecac.on.ca/~patrick.crawford/shared/fall-2016/int222/lecture6-pt2/layout-1-column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fall-2016/int222/lecture6-pt2/layout-3-column.html" TargetMode="External"/><Relationship Id="rId3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dn.rawgit.com/WEB222-Samples/Utilities/master/bootstrap-md-grid/bootstrap-md-grid.css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patrick.crawford/shared/fall-2016/int222/lecture6-pt2/menu-single-level-vertical.html" TargetMode="External"/><Relationship Id="rId4" Type="http://schemas.openxmlformats.org/officeDocument/2006/relationships/hyperlink" Target="https://scs.senecac.on.ca/~patrick.crawford/shared/fall-2016/int222/lecture6-pt2/menu-multi-level-horizontal.html" TargetMode="External"/><Relationship Id="rId5" Type="http://schemas.openxmlformats.org/officeDocument/2006/relationships/hyperlink" Target="https://scs.senecac.on.ca/~patrick.crawford/shared/fall-2016/int222/lecture6-pt2/menu-multi-level-vertical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fall-2016/int222/lecture6-pt2/menu-single-level-horizontal.html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x_model" TargetMode="External"/><Relationship Id="rId4" Type="http://schemas.openxmlformats.org/officeDocument/2006/relationships/hyperlink" Target="http://reference.sitepoint.com/css/propertyref" TargetMode="External"/><Relationship Id="rId5" Type="http://schemas.openxmlformats.org/officeDocument/2006/relationships/hyperlink" Target="http://reference.sitepoint.com/css/selectorre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ference.sitepoint.com/css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fall-2016/int222/lecture6-pt1/box-model.html" TargetMode="Externa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7552" y="1557982"/>
            <a:ext cx="7772400" cy="14700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/>
              <a:t>WEB222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2793" y="3103449"/>
            <a:ext cx="6981916" cy="1752600"/>
          </a:xfrm>
        </p:spPr>
        <p:txBody>
          <a:bodyPr rtlCol="0">
            <a:norm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dirty="0"/>
              <a:t>More on CSS, Page Layouts &amp; Navigation</a:t>
            </a:r>
          </a:p>
        </p:txBody>
      </p:sp>
    </p:spTree>
    <p:extLst>
      <p:ext uri="{BB962C8B-B14F-4D97-AF65-F5344CB8AC3E}">
        <p14:creationId xmlns:p14="http://schemas.microsoft.com/office/powerpoint/2010/main" val="66947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Box Model – Margin Collapsing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Top and bottom margins of blocks are sometimes combined (collapsed) into a single margin whose size is the largest of the margins combined into it, a behavior known as margin collapsing.</a:t>
            </a:r>
          </a:p>
          <a:p>
            <a:pPr marL="0" indent="0">
              <a:spcBef>
                <a:spcPts val="400"/>
              </a:spcBef>
              <a:spcAft>
                <a:spcPts val="800"/>
              </a:spcAft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26486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h1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</a:rPr>
              <a:t> margin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: 0 0 25px 0;</a:t>
            </a:r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</a:rPr>
              <a:t> background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: #cfc;</a:t>
            </a:r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p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</a:rPr>
              <a:t> margin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: 20px 0 0 0;</a:t>
            </a:r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</a:rPr>
              <a:t> background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: #cf9;</a:t>
            </a:r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488436"/>
            <a:ext cx="4579962" cy="121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97280" y="4707297"/>
            <a:ext cx="4035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/>
            <a:r>
              <a:rPr lang="en-CA" sz="1000" dirty="0">
                <a:hlinkClick r:id="rId3"/>
              </a:rPr>
              <a:t>http://www.sitepoint.com/web-foundations/collapsing-margins/</a:t>
            </a:r>
            <a:endParaRPr lang="en-CA" sz="1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05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Box Model – Border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</a:t>
            </a:r>
            <a:r>
              <a:rPr lang="en-US" b="1" dirty="0"/>
              <a:t>border</a:t>
            </a:r>
            <a:r>
              <a:rPr lang="en-US" dirty="0"/>
              <a:t> property allows for setting the </a:t>
            </a:r>
            <a:r>
              <a:rPr lang="en-US" b="1" dirty="0"/>
              <a:t>width</a:t>
            </a:r>
            <a:r>
              <a:rPr lang="en-US" dirty="0"/>
              <a:t>, </a:t>
            </a:r>
            <a:r>
              <a:rPr lang="en-US" b="1" dirty="0"/>
              <a:t>style</a:t>
            </a:r>
            <a:r>
              <a:rPr lang="en-US" dirty="0"/>
              <a:t> and </a:t>
            </a:r>
            <a:r>
              <a:rPr lang="en-US" b="1" dirty="0"/>
              <a:t>color</a:t>
            </a:r>
            <a:r>
              <a:rPr lang="en-US" dirty="0"/>
              <a:t> and of the borders around an element.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border </a:t>
            </a:r>
            <a:r>
              <a:rPr lang="en-US" b="1" dirty="0"/>
              <a:t>style</a:t>
            </a:r>
            <a:r>
              <a:rPr lang="en-US" dirty="0"/>
              <a:t> property value for the border </a:t>
            </a:r>
            <a:r>
              <a:rPr lang="en-US" b="1" dirty="0"/>
              <a:t>must be stated</a:t>
            </a:r>
            <a:r>
              <a:rPr lang="en-US" dirty="0"/>
              <a:t>, otherwise no border will show up.</a:t>
            </a:r>
          </a:p>
        </p:txBody>
      </p:sp>
    </p:spTree>
    <p:extLst>
      <p:ext uri="{BB962C8B-B14F-4D97-AF65-F5344CB8AC3E}">
        <p14:creationId xmlns:p14="http://schemas.microsoft.com/office/powerpoint/2010/main" val="4289276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Box Model – border-width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 The </a:t>
            </a:r>
            <a:r>
              <a:rPr lang="en-US" sz="1800" b="1" dirty="0"/>
              <a:t>border-width</a:t>
            </a:r>
            <a:r>
              <a:rPr lang="en-US" sz="1800" dirty="0"/>
              <a:t> Property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 The </a:t>
            </a:r>
            <a:r>
              <a:rPr lang="en-US" sz="1800" b="1" dirty="0"/>
              <a:t>border-width </a:t>
            </a:r>
            <a:r>
              <a:rPr lang="en-US" sz="1800" dirty="0"/>
              <a:t>can be set in pixels, ems, or one of the three pre-defined values: </a:t>
            </a:r>
            <a:r>
              <a:rPr lang="en-US" sz="1800" b="1" dirty="0"/>
              <a:t>thin</a:t>
            </a:r>
            <a:r>
              <a:rPr lang="en-US" sz="1800" dirty="0"/>
              <a:t>, </a:t>
            </a:r>
            <a:r>
              <a:rPr lang="en-US" sz="1800" b="1" dirty="0"/>
              <a:t>medium</a:t>
            </a:r>
            <a:r>
              <a:rPr lang="en-US" sz="1800" dirty="0"/>
              <a:t>, or </a:t>
            </a:r>
            <a:r>
              <a:rPr lang="en-US" sz="1800" b="1" dirty="0"/>
              <a:t>thick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(See </a:t>
            </a:r>
            <a:r>
              <a:rPr lang="en-US" sz="1800" dirty="0">
                <a:hlinkClick r:id="rId2"/>
              </a:rPr>
              <a:t>border-width.html</a:t>
            </a:r>
            <a:r>
              <a:rPr lang="en-US" sz="1800" dirty="0"/>
              <a:t> example)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313552"/>
              </p:ext>
            </p:extLst>
          </p:nvPr>
        </p:nvGraphicFramePr>
        <p:xfrm>
          <a:off x="1580639" y="2367338"/>
          <a:ext cx="7723020" cy="217563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6163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067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47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border-width</a:t>
                      </a:r>
                    </a:p>
                  </a:txBody>
                  <a:tcPr marL="87987" marR="87987" marT="43993" marB="439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Applies to all sides</a:t>
                      </a:r>
                    </a:p>
                  </a:txBody>
                  <a:tcPr marL="87987" marR="87987" marT="43993" marB="43993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8766">
                <a:tc>
                  <a:txBody>
                    <a:bodyPr/>
                    <a:lstStyle/>
                    <a:p>
                      <a:r>
                        <a:rPr lang="en-US" sz="1600" dirty="0"/>
                        <a:t>border-width: </a:t>
                      </a:r>
                      <a:r>
                        <a:rPr lang="en-US" sz="1400" dirty="0"/>
                        <a:t>6px; border-style: solid;</a:t>
                      </a:r>
                    </a:p>
                  </a:txBody>
                  <a:tcPr marL="87987" marR="87987" marT="43993" marB="4399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Applies a solid border to all sides</a:t>
                      </a:r>
                    </a:p>
                  </a:txBody>
                  <a:tcPr marL="87987" marR="87987" marT="43993" marB="43993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039">
                <a:tc>
                  <a:txBody>
                    <a:bodyPr/>
                    <a:lstStyle/>
                    <a:p>
                      <a:r>
                        <a:rPr lang="en-US" sz="1400" dirty="0"/>
                        <a:t>border-top-width</a:t>
                      </a:r>
                    </a:p>
                  </a:txBody>
                  <a:tcPr marL="87987" marR="87987" marT="43993" marB="4399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Applies only to the top border</a:t>
                      </a:r>
                    </a:p>
                  </a:txBody>
                  <a:tcPr marL="87987" marR="87987" marT="43993" marB="43993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039">
                <a:tc>
                  <a:txBody>
                    <a:bodyPr/>
                    <a:lstStyle/>
                    <a:p>
                      <a:r>
                        <a:rPr lang="en-US" sz="1400" dirty="0"/>
                        <a:t>border-right-width</a:t>
                      </a:r>
                    </a:p>
                  </a:txBody>
                  <a:tcPr marL="87987" marR="87987" marT="43993" marB="4399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Applies only to the right border</a:t>
                      </a:r>
                    </a:p>
                  </a:txBody>
                  <a:tcPr marL="87987" marR="87987" marT="43993" marB="43993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8039">
                <a:tc>
                  <a:txBody>
                    <a:bodyPr/>
                    <a:lstStyle/>
                    <a:p>
                      <a:r>
                        <a:rPr lang="en-US" sz="1400" dirty="0"/>
                        <a:t>border-bottom-width</a:t>
                      </a:r>
                    </a:p>
                  </a:txBody>
                  <a:tcPr marL="87987" marR="87987" marT="43993" marB="4399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Applies only to all bottom border</a:t>
                      </a:r>
                    </a:p>
                  </a:txBody>
                  <a:tcPr marL="87987" marR="87987" marT="43993" marB="43993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8039">
                <a:tc>
                  <a:txBody>
                    <a:bodyPr/>
                    <a:lstStyle/>
                    <a:p>
                      <a:r>
                        <a:rPr lang="en-US" sz="1400" dirty="0"/>
                        <a:t>border-left-width</a:t>
                      </a:r>
                    </a:p>
                  </a:txBody>
                  <a:tcPr marL="87987" marR="87987" marT="43993" marB="4399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Applies only to the left border</a:t>
                      </a:r>
                    </a:p>
                  </a:txBody>
                  <a:tcPr marL="87987" marR="87987" marT="43993" marB="43993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848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border-width Shorthand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spcBef>
                <a:spcPts val="400"/>
              </a:spcBef>
              <a:spcAft>
                <a:spcPts val="800"/>
              </a:spcAft>
              <a:buNone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(See </a:t>
            </a:r>
            <a:r>
              <a:rPr lang="en-US" dirty="0">
                <a:hlinkClick r:id="rId2"/>
              </a:rPr>
              <a:t>border-short.html</a:t>
            </a:r>
            <a:r>
              <a:rPr lang="en-US" dirty="0"/>
              <a:t> example)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964167"/>
              </p:ext>
            </p:extLst>
          </p:nvPr>
        </p:nvGraphicFramePr>
        <p:xfrm>
          <a:off x="1308811" y="2179562"/>
          <a:ext cx="9788813" cy="2679173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293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953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25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Example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4119">
                <a:tc>
                  <a:txBody>
                    <a:bodyPr/>
                    <a:lstStyle/>
                    <a:p>
                      <a:r>
                        <a:rPr lang="en-US" sz="1800" dirty="0"/>
                        <a:t>border-width:6px;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adds a border - 6px to all four sides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8238">
                <a:tc>
                  <a:txBody>
                    <a:bodyPr/>
                    <a:lstStyle/>
                    <a:p>
                      <a:r>
                        <a:rPr lang="en-US" sz="1800" dirty="0"/>
                        <a:t>border-width:6px 12px;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adds a border - 6px to top and bottom - 12px to the right and left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9217">
                <a:tc>
                  <a:txBody>
                    <a:bodyPr/>
                    <a:lstStyle/>
                    <a:p>
                      <a:r>
                        <a:rPr lang="en-US" sz="1800" dirty="0"/>
                        <a:t>border-width:6px 12px 10px;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adds a border - 6px to the top, 12px to the right, 10px to bottom and 12px to the left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0198">
                <a:tc>
                  <a:txBody>
                    <a:bodyPr/>
                    <a:lstStyle/>
                    <a:p>
                      <a:r>
                        <a:rPr lang="en-US" sz="1800" dirty="0"/>
                        <a:t>border:6px solid red;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width, style, color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710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Box Model – border-style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089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</a:t>
            </a:r>
            <a:r>
              <a:rPr lang="en-US" b="1" dirty="0"/>
              <a:t>border-style</a:t>
            </a:r>
            <a:r>
              <a:rPr lang="en-US" dirty="0"/>
              <a:t> property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can have from one to four values from the list of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dotted</a:t>
            </a:r>
            <a:r>
              <a:rPr lang="en-US" dirty="0"/>
              <a:t> , </a:t>
            </a:r>
            <a:r>
              <a:rPr lang="en-US" b="1" dirty="0"/>
              <a:t>dashed</a:t>
            </a:r>
            <a:r>
              <a:rPr lang="en-US" dirty="0"/>
              <a:t> , </a:t>
            </a:r>
            <a:r>
              <a:rPr lang="en-US" b="1" dirty="0"/>
              <a:t>solid</a:t>
            </a:r>
            <a:r>
              <a:rPr lang="en-US" dirty="0"/>
              <a:t> , </a:t>
            </a:r>
            <a:r>
              <a:rPr lang="en-US" b="1" dirty="0"/>
              <a:t>double</a:t>
            </a:r>
            <a:r>
              <a:rPr lang="en-US" dirty="0"/>
              <a:t> , </a:t>
            </a:r>
            <a:r>
              <a:rPr lang="en-US" b="1" dirty="0"/>
              <a:t>groove</a:t>
            </a:r>
            <a:r>
              <a:rPr lang="en-US" dirty="0"/>
              <a:t> , </a:t>
            </a:r>
            <a:r>
              <a:rPr lang="en-US" b="1" dirty="0"/>
              <a:t>ridge</a:t>
            </a:r>
            <a:r>
              <a:rPr lang="en-US" dirty="0"/>
              <a:t> , </a:t>
            </a:r>
            <a:r>
              <a:rPr lang="en-US" b="1" dirty="0"/>
              <a:t>inset</a:t>
            </a:r>
            <a:r>
              <a:rPr lang="en-US" dirty="0"/>
              <a:t> , </a:t>
            </a:r>
            <a:r>
              <a:rPr lang="en-US" b="1" dirty="0"/>
              <a:t>outset</a:t>
            </a:r>
            <a:r>
              <a:rPr lang="en-US" dirty="0"/>
              <a:t> , </a:t>
            </a:r>
            <a:r>
              <a:rPr lang="en-US" b="1" dirty="0"/>
              <a:t>hidden</a:t>
            </a:r>
            <a:r>
              <a:rPr lang="en-US" dirty="0"/>
              <a:t>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(See </a:t>
            </a:r>
            <a:r>
              <a:rPr lang="en-US" dirty="0">
                <a:hlinkClick r:id="rId2"/>
              </a:rPr>
              <a:t>border-style.html</a:t>
            </a:r>
            <a:r>
              <a:rPr lang="en-US" dirty="0"/>
              <a:t> example)</a:t>
            </a:r>
          </a:p>
          <a:p>
            <a:pPr>
              <a:spcBef>
                <a:spcPts val="400"/>
              </a:spcBef>
              <a:spcAft>
                <a:spcPts val="800"/>
              </a:spcAft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4115"/>
              </p:ext>
            </p:extLst>
          </p:nvPr>
        </p:nvGraphicFramePr>
        <p:xfrm>
          <a:off x="1977031" y="2324157"/>
          <a:ext cx="7616912" cy="236847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9361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07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4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border-style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Applies to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404">
                <a:tc>
                  <a:txBody>
                    <a:bodyPr/>
                    <a:lstStyle/>
                    <a:p>
                      <a:r>
                        <a:rPr lang="en-US" sz="1600" dirty="0"/>
                        <a:t>border-</a:t>
                      </a:r>
                      <a:r>
                        <a:rPr lang="en-US" sz="1600" dirty="0" err="1"/>
                        <a:t>style:solid</a:t>
                      </a:r>
                      <a:r>
                        <a:rPr lang="en-US" sz="1600" dirty="0"/>
                        <a:t>;  </a:t>
                      </a:r>
                    </a:p>
                    <a:p>
                      <a:r>
                        <a:rPr lang="en-US" sz="1600" dirty="0"/>
                        <a:t>/* default width of 3px */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Applies a solid border to all sides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414">
                <a:tc>
                  <a:txBody>
                    <a:bodyPr/>
                    <a:lstStyle/>
                    <a:p>
                      <a:r>
                        <a:rPr lang="en-US" sz="1600" dirty="0"/>
                        <a:t>border-top-style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Applies the style only to the top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1756">
                <a:tc>
                  <a:txBody>
                    <a:bodyPr/>
                    <a:lstStyle/>
                    <a:p>
                      <a:r>
                        <a:rPr lang="en-US" sz="1600" dirty="0"/>
                        <a:t>border-right-style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Applies the style only to the right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1756">
                <a:tc>
                  <a:txBody>
                    <a:bodyPr/>
                    <a:lstStyle/>
                    <a:p>
                      <a:r>
                        <a:rPr lang="en-US" sz="1600"/>
                        <a:t>border-bottom-style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Applies the style only to all bottom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1414">
                <a:tc>
                  <a:txBody>
                    <a:bodyPr/>
                    <a:lstStyle/>
                    <a:p>
                      <a:r>
                        <a:rPr lang="en-US" sz="1600" dirty="0"/>
                        <a:t>border-left-style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Applies the style only to the left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647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Box Model – border-color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</a:t>
            </a:r>
            <a:r>
              <a:rPr lang="en-US" b="1" dirty="0"/>
              <a:t>border-style</a:t>
            </a:r>
            <a:r>
              <a:rPr lang="en-US" dirty="0"/>
              <a:t> property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(See </a:t>
            </a:r>
            <a:r>
              <a:rPr lang="en-US" dirty="0">
                <a:hlinkClick r:id="rId2"/>
              </a:rPr>
              <a:t>border-color.html</a:t>
            </a:r>
            <a:r>
              <a:rPr lang="en-US" dirty="0"/>
              <a:t> example)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794958"/>
              </p:ext>
            </p:extLst>
          </p:nvPr>
        </p:nvGraphicFramePr>
        <p:xfrm>
          <a:off x="1554332" y="2452734"/>
          <a:ext cx="9144295" cy="233308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6852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590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1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border-color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Applies to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284">
                <a:tc>
                  <a:txBody>
                    <a:bodyPr/>
                    <a:lstStyle/>
                    <a:p>
                      <a:r>
                        <a:rPr lang="en-US" sz="1800" dirty="0"/>
                        <a:t>border-color:#ff0000; border-style: solid;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Applies a solid border to all sides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162">
                <a:tc>
                  <a:txBody>
                    <a:bodyPr/>
                    <a:lstStyle/>
                    <a:p>
                      <a:r>
                        <a:rPr lang="en-US" sz="1800"/>
                        <a:t>border-top-color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Applies only to the top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162">
                <a:tc>
                  <a:txBody>
                    <a:bodyPr/>
                    <a:lstStyle/>
                    <a:p>
                      <a:r>
                        <a:rPr lang="en-US" sz="1800"/>
                        <a:t>border-right-color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Applies only to the right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162">
                <a:tc>
                  <a:txBody>
                    <a:bodyPr/>
                    <a:lstStyle/>
                    <a:p>
                      <a:r>
                        <a:rPr lang="en-US" sz="1800"/>
                        <a:t>border-bottom-color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Applies only to all bottom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162">
                <a:tc>
                  <a:txBody>
                    <a:bodyPr/>
                    <a:lstStyle/>
                    <a:p>
                      <a:r>
                        <a:rPr lang="en-US" sz="1800" dirty="0"/>
                        <a:t>border-left-color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Applies only to the left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439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Box Model – border shorthand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Specify all the individual border properties in one property.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border property is a shorthand for the following individual border properties: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border-width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border-style (required)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border-color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b="1" dirty="0"/>
              <a:t>border: 5px solid red;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027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Box Model -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93809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CSS Padding property defines the white space around the inside of an HTML element's border. See the "Box model".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(See </a:t>
            </a:r>
            <a:r>
              <a:rPr lang="en-US" dirty="0">
                <a:hlinkClick r:id="rId2"/>
              </a:rPr>
              <a:t>box-padding.html</a:t>
            </a:r>
            <a:r>
              <a:rPr lang="en-US" dirty="0"/>
              <a:t> example)</a:t>
            </a:r>
          </a:p>
          <a:p>
            <a:pPr>
              <a:spcBef>
                <a:spcPts val="400"/>
              </a:spcBef>
              <a:spcAft>
                <a:spcPts val="800"/>
              </a:spcAft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223330"/>
              </p:ext>
            </p:extLst>
          </p:nvPr>
        </p:nvGraphicFramePr>
        <p:xfrm>
          <a:off x="1686179" y="2696493"/>
          <a:ext cx="9243077" cy="259228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222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204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8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padding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Applies to all sides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1733">
                <a:tc>
                  <a:txBody>
                    <a:bodyPr/>
                    <a:lstStyle/>
                    <a:p>
                      <a:r>
                        <a:rPr lang="en-US"/>
                        <a:t>padding:6px; /* this a short cut */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padding to all sides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8111">
                <a:tc>
                  <a:txBody>
                    <a:bodyPr/>
                    <a:lstStyle/>
                    <a:p>
                      <a:r>
                        <a:rPr lang="en-US" dirty="0"/>
                        <a:t>padding-top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Applies padding to the top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8111">
                <a:tc>
                  <a:txBody>
                    <a:bodyPr/>
                    <a:lstStyle/>
                    <a:p>
                      <a:r>
                        <a:rPr lang="en-US"/>
                        <a:t>padding-right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padding to the right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8111">
                <a:tc>
                  <a:txBody>
                    <a:bodyPr/>
                    <a:lstStyle/>
                    <a:p>
                      <a:r>
                        <a:rPr lang="en-US"/>
                        <a:t>padding-bottom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padding to the bottom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8111">
                <a:tc>
                  <a:txBody>
                    <a:bodyPr/>
                    <a:lstStyle/>
                    <a:p>
                      <a:r>
                        <a:rPr lang="en-US"/>
                        <a:t>padding-left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padding to the left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060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 Rounded Corners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Property: </a:t>
            </a:r>
            <a:r>
              <a:rPr lang="en-US" b="1" dirty="0"/>
              <a:t>border-radius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Example: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(See </a:t>
            </a:r>
            <a:r>
              <a:rPr lang="en-US" dirty="0">
                <a:hlinkClick r:id="rId2"/>
              </a:rPr>
              <a:t>boxShadow_roundedCorners.html</a:t>
            </a:r>
            <a:r>
              <a:rPr lang="en-US" dirty="0"/>
              <a:t> example)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11084" y="2745919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div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	border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2px solid #a1a1a1;</a:t>
            </a:r>
            <a:endParaRPr lang="en-US" sz="1600" b="1" dirty="0">
              <a:solidFill>
                <a:srgbClr val="8080C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	padding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10px 40px;</a:t>
            </a:r>
            <a:endParaRPr lang="en-US" sz="1600" b="1" dirty="0">
              <a:solidFill>
                <a:srgbClr val="8080C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	background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grey;</a:t>
            </a:r>
            <a:endParaRPr lang="en-US" sz="1600" b="1" dirty="0">
              <a:solidFill>
                <a:srgbClr val="8080C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	width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300px;</a:t>
            </a:r>
            <a:endParaRPr lang="en-US" sz="1600" b="1" dirty="0">
              <a:solidFill>
                <a:srgbClr val="8080C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	border-radius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:250px;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/* border-radius:10%; */</a:t>
            </a:r>
            <a:endParaRPr lang="en-US" sz="1600" b="1" dirty="0">
              <a:solidFill>
                <a:srgbClr val="8080C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0054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 Rounded Corners – Shorthand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b="1" dirty="0"/>
              <a:t>border-radius: 2em;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is equivalent to: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9829" y="265708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</a:rPr>
              <a:t>border-top-left-radius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: 2em;</a:t>
            </a:r>
            <a:endParaRPr lang="en-US" b="1" dirty="0">
              <a:solidFill>
                <a:srgbClr val="8080C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</a:rPr>
              <a:t>border-top-right-radius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: 2em;</a:t>
            </a:r>
            <a:endParaRPr lang="en-US" b="1" dirty="0">
              <a:solidFill>
                <a:srgbClr val="8080C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</a:rPr>
              <a:t>border-bottom-right-radius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: 2em;</a:t>
            </a:r>
            <a:endParaRPr lang="en-US" b="1" dirty="0">
              <a:solidFill>
                <a:srgbClr val="8080C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</a:rPr>
              <a:t>border-bottom-left-radius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: 2em;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9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Assignment 4 due </a:t>
            </a:r>
            <a:r>
              <a:rPr lang="en-US" b="1" dirty="0" smtClean="0"/>
              <a:t>soon (check </a:t>
            </a:r>
            <a:r>
              <a:rPr lang="en-US" b="1" dirty="0" err="1" smtClean="0"/>
              <a:t>myseneca</a:t>
            </a:r>
            <a:r>
              <a:rPr lang="en-US" b="1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5983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 Box Shadow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CSS3 provides not only text-shadow but also box-shadow effects.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Property: </a:t>
            </a:r>
            <a:r>
              <a:rPr lang="en-US" b="1" dirty="0"/>
              <a:t>box-shadow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box-shadow value: </a:t>
            </a:r>
            <a:r>
              <a:rPr lang="en-US" b="1" dirty="0"/>
              <a:t>h-shadow v-shadow blur spread color inset</a:t>
            </a:r>
            <a:r>
              <a:rPr lang="en-US" dirty="0"/>
              <a:t>;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(See </a:t>
            </a:r>
            <a:r>
              <a:rPr lang="en-US" dirty="0">
                <a:hlinkClick r:id="rId2"/>
              </a:rPr>
              <a:t>boxShadow_roundedCorners.html</a:t>
            </a:r>
            <a:r>
              <a:rPr lang="en-US" dirty="0"/>
              <a:t> example)</a:t>
            </a:r>
          </a:p>
        </p:txBody>
      </p:sp>
    </p:spTree>
    <p:extLst>
      <p:ext uri="{BB962C8B-B14F-4D97-AF65-F5344CB8AC3E}">
        <p14:creationId xmlns:p14="http://schemas.microsoft.com/office/powerpoint/2010/main" val="3026443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 Box Shadow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7352"/>
          </a:xfrm>
        </p:spPr>
        <p:txBody>
          <a:bodyPr/>
          <a:lstStyle/>
          <a:p>
            <a:pPr marL="0" indent="0">
              <a:spcBef>
                <a:spcPts val="400"/>
              </a:spcBef>
              <a:spcAft>
                <a:spcPts val="800"/>
              </a:spcAft>
              <a:buNone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(see css-ball.html example)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box shadow generator: </a:t>
            </a:r>
            <a:r>
              <a:rPr lang="en-US" dirty="0">
                <a:hlinkClick r:id="rId2"/>
              </a:rPr>
              <a:t>http://www.cssmatic.com/box-shadow</a:t>
            </a:r>
            <a:r>
              <a:rPr lang="en-US" dirty="0"/>
              <a:t> 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586438"/>
              </p:ext>
            </p:extLst>
          </p:nvPr>
        </p:nvGraphicFramePr>
        <p:xfrm>
          <a:off x="1237928" y="2092475"/>
          <a:ext cx="9917752" cy="2804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7814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363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Value</a:t>
                      </a:r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Description</a:t>
                      </a:r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/>
                        <a:t>h-shadow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Required. The position of the horizontal shadow. Negative values are allowed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/>
                        <a:t>v-shadow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Required. The position of the vertical shadow. Negative values are allowed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/>
                        <a:t>blur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Optional. The blur distance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/>
                        <a:t>spread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Optional. The size of shadow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Optional. The color of the shadow. The default value is black. Look at CSS Color Values for a complete list of possible color values.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/>
                        <a:t>inset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Optional. Changes the shadow from an outer shadow (outset) to an inner shadow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401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-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background-image: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where image.jpg may be a relative or absolute path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background-color:</a:t>
            </a:r>
            <a:r>
              <a:rPr lang="en-US" dirty="0"/>
              <a:t>  can still be used, and will provide </a:t>
            </a:r>
            <a:r>
              <a:rPr lang="en-US" dirty="0" err="1"/>
              <a:t>colour</a:t>
            </a:r>
            <a:r>
              <a:rPr lang="en-US" dirty="0"/>
              <a:t> where the image is not displayed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background-position</a:t>
            </a:r>
            <a:r>
              <a:rPr lang="en-US" dirty="0"/>
              <a:t>: values: left top (default), right bottom, center </a:t>
            </a:r>
            <a:r>
              <a:rPr lang="en-US" dirty="0" err="1"/>
              <a:t>center</a:t>
            </a:r>
            <a:endParaRPr lang="en-US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background-repeat:</a:t>
            </a:r>
            <a:r>
              <a:rPr lang="en-US" dirty="0"/>
              <a:t> values: repeat (default), repeat-x, repeat-y, no-repeat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b="1" dirty="0"/>
              <a:t>background-size: </a:t>
            </a:r>
            <a:r>
              <a:rPr lang="en-US" dirty="0"/>
              <a:t>values: width (value), height (value), contain, cover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shorthand property</a:t>
            </a:r>
            <a:r>
              <a:rPr lang="en-US" dirty="0"/>
              <a:t>: 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(See </a:t>
            </a:r>
            <a:r>
              <a:rPr lang="en-US" dirty="0">
                <a:hlinkClick r:id="rId2"/>
              </a:rPr>
              <a:t>bg.html</a:t>
            </a:r>
            <a:r>
              <a:rPr lang="en-US" dirty="0"/>
              <a:t> example)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48119" y="2216722"/>
            <a:ext cx="31225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background-image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url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(image.jpg);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412988" y="4847550"/>
            <a:ext cx="72803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background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url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"../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img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/seneca_logo.gif"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) no-repeat grey right top;}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7777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 Backgrounds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Property "</a:t>
            </a:r>
            <a:r>
              <a:rPr lang="en-US" b="1" dirty="0"/>
              <a:t>background-size</a:t>
            </a:r>
            <a:r>
              <a:rPr lang="en-US" dirty="0"/>
              <a:t>": specifies the size of the background image.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Before CSS3, the background image size was determined by the actual size of the image.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In CSS3 it is possible to specify the size of the background image, which allows us to re-use background images in different contexts.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You can specify the size in pixels or in percentages.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If you specify the size as a percentage, the size is relative to the width and height of the parent element.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88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 Backgrounds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Resize a background image: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(See </a:t>
            </a:r>
            <a:r>
              <a:rPr lang="en-US" dirty="0">
                <a:hlinkClick r:id="rId2"/>
              </a:rPr>
              <a:t>bg_new.html</a:t>
            </a:r>
            <a:r>
              <a:rPr lang="en-US" dirty="0"/>
              <a:t> example)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58834" y="2405466"/>
            <a:ext cx="75242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 "/>
              </a:rPr>
              <a:t>body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alibri "/>
              </a:rPr>
              <a:t>{</a:t>
            </a:r>
            <a:endParaRPr lang="en-US" sz="1600" b="1" dirty="0">
              <a:solidFill>
                <a:srgbClr val="8080C0"/>
              </a:solidFill>
              <a:highlight>
                <a:srgbClr val="FFFFFF"/>
              </a:highlight>
              <a:latin typeface="Calibri "/>
            </a:endParaRPr>
          </a:p>
          <a:p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  <a:latin typeface="Calibri "/>
              </a:rPr>
              <a:t>	</a:t>
            </a:r>
            <a:r>
              <a:rPr lang="en-US" sz="1600" b="1" dirty="0" err="1">
                <a:solidFill>
                  <a:srgbClr val="8080C0"/>
                </a:solidFill>
                <a:highlight>
                  <a:srgbClr val="FFFFFF"/>
                </a:highlight>
                <a:latin typeface="Calibri "/>
              </a:rPr>
              <a:t>background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alibri "/>
              </a:rPr>
              <a:t>:url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alibri "/>
              </a:rPr>
              <a:t>(seneca_logo.gif);</a:t>
            </a:r>
            <a:endParaRPr lang="en-US" sz="1600" b="1" dirty="0">
              <a:solidFill>
                <a:srgbClr val="8080C0"/>
              </a:solidFill>
              <a:highlight>
                <a:srgbClr val="FFFFFF"/>
              </a:highlight>
              <a:latin typeface="Calibri "/>
            </a:endParaRPr>
          </a:p>
          <a:p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  <a:latin typeface="Calibri "/>
              </a:rPr>
              <a:t>	background-size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alibri "/>
              </a:rPr>
              <a:t>: 80px 60px;</a:t>
            </a:r>
            <a:endParaRPr lang="en-US" sz="1600" b="1" dirty="0">
              <a:solidFill>
                <a:srgbClr val="8080C0"/>
              </a:solidFill>
              <a:highlight>
                <a:srgbClr val="FFFFFF"/>
              </a:highlight>
              <a:latin typeface="Calibri "/>
            </a:endParaRPr>
          </a:p>
          <a:p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  <a:latin typeface="Calibri "/>
              </a:rPr>
              <a:t>	background-repeat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alibri "/>
              </a:rPr>
              <a:t>: no-repeat;</a:t>
            </a:r>
            <a:endParaRPr lang="en-US" sz="1600" b="1" dirty="0">
              <a:solidFill>
                <a:srgbClr val="8080C0"/>
              </a:solidFill>
              <a:highlight>
                <a:srgbClr val="FFFFFF"/>
              </a:highlight>
              <a:latin typeface="Calibri "/>
            </a:endParaRPr>
          </a:p>
          <a:p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  <a:latin typeface="Calibri "/>
              </a:rPr>
              <a:t>	padding-top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alibri "/>
              </a:rPr>
              <a:t>: 40px;</a:t>
            </a:r>
            <a:endParaRPr lang="en-US" sz="1600" b="1" dirty="0">
              <a:solidFill>
                <a:srgbClr val="8080C0"/>
              </a:solidFill>
              <a:highlight>
                <a:srgbClr val="FFFFFF"/>
              </a:highlight>
              <a:latin typeface="Calibri 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alibri "/>
              </a:rPr>
              <a:t>}</a:t>
            </a:r>
            <a:endParaRPr lang="en-US" sz="1600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746655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 Backgrounds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Stretch the background image to completely fill the </a:t>
            </a:r>
            <a:r>
              <a:rPr lang="en-US" b="1" dirty="0"/>
              <a:t>content area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(See </a:t>
            </a:r>
            <a:r>
              <a:rPr lang="en-US" dirty="0">
                <a:hlinkClick r:id="rId2"/>
              </a:rPr>
              <a:t>bg_new_100.html</a:t>
            </a:r>
            <a:r>
              <a:rPr lang="en-US" dirty="0"/>
              <a:t> example)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NOTE: </a:t>
            </a:r>
            <a:r>
              <a:rPr lang="en-US" b="1" dirty="0"/>
              <a:t>background-size: contain</a:t>
            </a:r>
            <a:r>
              <a:rPr lang="en-US" dirty="0"/>
              <a:t>; and </a:t>
            </a:r>
            <a:r>
              <a:rPr lang="en-US" b="1" dirty="0"/>
              <a:t>background-size: cover</a:t>
            </a:r>
            <a:r>
              <a:rPr lang="en-US" dirty="0"/>
              <a:t>; are also useful for stretching background images when the </a:t>
            </a:r>
            <a:r>
              <a:rPr lang="en-US" b="1" dirty="0"/>
              <a:t>aspect ratio</a:t>
            </a:r>
            <a:r>
              <a:rPr lang="en-US" dirty="0"/>
              <a:t> must remain the same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28505" y="2353213"/>
            <a:ext cx="84821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p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endParaRPr lang="en-US" b="1" dirty="0">
              <a:solidFill>
                <a:srgbClr val="8080C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</a:rPr>
              <a:t>	</a:t>
            </a:r>
            <a:r>
              <a:rPr lang="en-US" b="1" dirty="0" err="1">
                <a:solidFill>
                  <a:srgbClr val="8080C0"/>
                </a:solidFill>
                <a:highlight>
                  <a:srgbClr val="FFFFFF"/>
                </a:highlight>
              </a:rPr>
              <a:t>background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:url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(NiagaraFalls.jpg);</a:t>
            </a:r>
            <a:endParaRPr lang="en-US" b="1" dirty="0">
              <a:solidFill>
                <a:srgbClr val="8080C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</a:rPr>
              <a:t>	background-size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: 100% 100%;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/* contain or cover works here too */</a:t>
            </a:r>
            <a:endParaRPr lang="en-US" b="1" dirty="0">
              <a:solidFill>
                <a:srgbClr val="8080C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</a:rPr>
              <a:t>	background-repeat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: no-repeat;</a:t>
            </a:r>
            <a:endParaRPr lang="en-US" b="1" dirty="0">
              <a:solidFill>
                <a:srgbClr val="8080C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</a:rPr>
              <a:t>	padding-top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: 40px;</a:t>
            </a:r>
            <a:endParaRPr lang="en-US" b="1" dirty="0">
              <a:solidFill>
                <a:srgbClr val="8080C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42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 Backgrounds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 Property “</a:t>
            </a:r>
            <a:r>
              <a:rPr lang="en-US" sz="1800" b="1" dirty="0"/>
              <a:t>background-origin</a:t>
            </a:r>
            <a:r>
              <a:rPr lang="en-US" sz="1800" dirty="0"/>
              <a:t>”: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 Specifies the positioning area of the background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 The background image can be placed within the </a:t>
            </a:r>
            <a:r>
              <a:rPr lang="en-US" sz="1800" b="1" dirty="0"/>
              <a:t>content-box</a:t>
            </a:r>
            <a:r>
              <a:rPr lang="en-US" sz="1800" dirty="0"/>
              <a:t>, </a:t>
            </a:r>
            <a:r>
              <a:rPr lang="en-US" sz="1800" b="1" dirty="0"/>
              <a:t>padding-box</a:t>
            </a:r>
            <a:r>
              <a:rPr lang="en-US" sz="1800" dirty="0"/>
              <a:t>, or </a:t>
            </a:r>
            <a:br>
              <a:rPr lang="en-US" sz="1800" dirty="0"/>
            </a:br>
            <a:r>
              <a:rPr lang="en-US" sz="1800" b="1" dirty="0"/>
              <a:t>border-box </a:t>
            </a:r>
            <a:r>
              <a:rPr lang="en-US" sz="1800" dirty="0"/>
              <a:t>area.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(See </a:t>
            </a:r>
            <a:r>
              <a:rPr lang="en-US" sz="1800" dirty="0">
                <a:hlinkClick r:id="rId2"/>
              </a:rPr>
              <a:t>bg_new_origin.html</a:t>
            </a:r>
            <a:r>
              <a:rPr lang="en-US" sz="1800" dirty="0"/>
              <a:t> example)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127" y="3372645"/>
            <a:ext cx="3910148" cy="19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3484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8619"/>
            <a:ext cx="10058400" cy="3948514"/>
          </a:xfrm>
        </p:spPr>
        <p:txBody>
          <a:bodyPr/>
          <a:lstStyle/>
          <a:p>
            <a:pPr algn="ctr"/>
            <a:r>
              <a:rPr lang="en-US" dirty="0"/>
              <a:t>Part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>
            <a:normAutofit/>
          </a:bodyPr>
          <a:lstStyle/>
          <a:p>
            <a:pPr lvl="1">
              <a:spcAft>
                <a:spcPts val="200"/>
              </a:spcAft>
            </a:pPr>
            <a:r>
              <a:rPr lang="en-US" sz="1600" dirty="0"/>
              <a:t>Display / Positioning with CSS</a:t>
            </a:r>
          </a:p>
          <a:p>
            <a:pPr lvl="1">
              <a:spcAft>
                <a:spcPts val="200"/>
              </a:spcAft>
            </a:pPr>
            <a:r>
              <a:rPr lang="en-US" sz="1600" dirty="0"/>
              <a:t>HTML 5 Structural Elements</a:t>
            </a:r>
          </a:p>
          <a:p>
            <a:pPr lvl="1">
              <a:spcAft>
                <a:spcPts val="200"/>
              </a:spcAft>
            </a:pPr>
            <a:r>
              <a:rPr lang="en-US" sz="1600" dirty="0"/>
              <a:t>Bootstrap Grid Intro</a:t>
            </a:r>
          </a:p>
          <a:p>
            <a:pPr lvl="1">
              <a:spcAft>
                <a:spcPts val="200"/>
              </a:spcAft>
            </a:pPr>
            <a:r>
              <a:rPr lang="en-US" sz="1600" dirty="0"/>
              <a:t>Navigation / Menus </a:t>
            </a:r>
          </a:p>
        </p:txBody>
      </p:sp>
    </p:spTree>
    <p:extLst>
      <p:ext uri="{BB962C8B-B14F-4D97-AF65-F5344CB8AC3E}">
        <p14:creationId xmlns:p14="http://schemas.microsoft.com/office/powerpoint/2010/main" val="984121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– display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display</a:t>
            </a:r>
            <a:r>
              <a:rPr lang="en-US" dirty="0"/>
              <a:t> CSS property specifies the type of rendering box used for an element.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default value: inline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value </a:t>
            </a:r>
            <a:r>
              <a:rPr lang="en-US" b="1" dirty="0"/>
              <a:t>none</a:t>
            </a:r>
            <a:r>
              <a:rPr lang="en-US" dirty="0"/>
              <a:t> lets you turn off the display of an element.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Example: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/>
              <a:t>(See </a:t>
            </a:r>
            <a:r>
              <a:rPr lang="en-US" dirty="0">
                <a:hlinkClick r:id="rId2"/>
              </a:rPr>
              <a:t>css_display.html</a:t>
            </a:r>
            <a:r>
              <a:rPr lang="en-US" dirty="0"/>
              <a:t> example)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3055" y="3328193"/>
            <a:ext cx="2593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p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</a:rPr>
              <a:t>inline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</a:rPr>
              <a:t> display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: none;</a:t>
            </a:r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02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display Property Values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/>
          </p:nvPr>
        </p:nvGraphicFramePr>
        <p:xfrm>
          <a:off x="1205150" y="1881808"/>
          <a:ext cx="9950529" cy="4245364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25448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056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592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Value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Description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9255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inline</a:t>
                      </a:r>
                      <a:endParaRPr lang="en-CA" sz="12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Default value. Displays an element as an inline element (like &lt;span&gt;)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9255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block</a:t>
                      </a:r>
                      <a:endParaRPr lang="en-CA" sz="12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Displays an element as a block element (like &lt;p&gt;)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7388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inline-block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Displays an element as an inline-level block container. The inside of this block is formatted as block-level box, and the element itself is formatted as an inline-level box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9255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inline-table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The element is displayed as an inline-level table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59255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list-item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Let the element behave like a &lt;li&gt; element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59255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table</a:t>
                      </a:r>
                      <a:endParaRPr lang="en-CA" sz="1200" b="1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Let the element behave like a &lt;table&gt; element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59255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table-caption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Let the element behave like a &lt;caption&gt; element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59255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table-column-group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Let the element behave like a &lt;</a:t>
                      </a:r>
                      <a:r>
                        <a:rPr lang="en-CA" sz="1400" dirty="0" err="1">
                          <a:effectLst/>
                        </a:rPr>
                        <a:t>colgroup</a:t>
                      </a:r>
                      <a:r>
                        <a:rPr lang="en-CA" sz="1400" dirty="0">
                          <a:effectLst/>
                        </a:rPr>
                        <a:t>&gt; element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59255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table-header-group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Let the element behave like a &lt;thead&gt; element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59255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table-footer-group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Let the element behave like a &lt;tfoot&gt; element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59255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table-row-group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Let the element behave like a &lt;tbody&gt; element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59255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table-cell</a:t>
                      </a:r>
                      <a:endParaRPr lang="en-CA" sz="1400" b="1" kern="1200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Let the element behave like a &lt;td&gt; element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59255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table-column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Let the element behave like a &lt;col&gt; element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59255">
                <a:tc>
                  <a:txBody>
                    <a:bodyPr/>
                    <a:lstStyle/>
                    <a:p>
                      <a:pPr marL="9144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table-row</a:t>
                      </a:r>
                      <a:endParaRPr lang="en-CA" sz="1400" b="1" kern="1200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Let the element behave like a &lt;tr&gt; element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59255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none</a:t>
                      </a:r>
                      <a:endParaRPr lang="en-CA" sz="12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The element will not be displayed at all (has no effect on layout)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38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  Part One</a:t>
            </a:r>
            <a:r>
              <a:rPr lang="en-US" dirty="0"/>
              <a:t>  </a:t>
            </a:r>
          </a:p>
          <a:p>
            <a:pPr lvl="1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Box model </a:t>
            </a:r>
          </a:p>
          <a:p>
            <a:pPr lvl="1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CSS margin, border, padding, shorthand</a:t>
            </a:r>
          </a:p>
          <a:p>
            <a:pPr lvl="1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CSS3 shadow effects </a:t>
            </a:r>
          </a:p>
          <a:p>
            <a:pPr lvl="1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CSS3 backgrounds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  Part Two</a:t>
            </a:r>
          </a:p>
          <a:p>
            <a:pPr lvl="1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Display / Positioning with CSS</a:t>
            </a:r>
          </a:p>
          <a:p>
            <a:pPr lvl="1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HTML 5 Structural Elements</a:t>
            </a:r>
          </a:p>
          <a:p>
            <a:pPr lvl="1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Bootstrap Grid Intro</a:t>
            </a:r>
          </a:p>
          <a:p>
            <a:pPr lvl="1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Navigation / Menus </a:t>
            </a:r>
          </a:p>
          <a:p>
            <a:pPr lvl="1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1366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Centering Lines Of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Centering lines of text in a paragraph or in a heading.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(See </a:t>
            </a:r>
            <a:r>
              <a:rPr lang="en-US" dirty="0">
                <a:hlinkClick r:id="rId2"/>
              </a:rPr>
              <a:t>center_text.html</a:t>
            </a:r>
            <a:r>
              <a:rPr lang="en-US" dirty="0"/>
              <a:t> example)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4731" y="23107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p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</a:rPr>
              <a:t> text-align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: center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h2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</a:rPr>
              <a:t> text-align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: center 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6059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Centering a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Rephrase: left and right </a:t>
            </a:r>
            <a:r>
              <a:rPr lang="en-US" b="1" dirty="0"/>
              <a:t>margin</a:t>
            </a:r>
            <a:r>
              <a:rPr lang="en-US" dirty="0"/>
              <a:t> to be equal.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set the margins to 'auto'.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used with a block of fixed width.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(See </a:t>
            </a:r>
            <a:r>
              <a:rPr lang="en-US" dirty="0">
                <a:hlinkClick r:id="rId2"/>
              </a:rPr>
              <a:t>center_block.html</a:t>
            </a:r>
            <a:r>
              <a:rPr lang="en-US" dirty="0"/>
              <a:t> example)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55301" y="309908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div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</a:rPr>
              <a:t>center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	border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2px solid red;</a:t>
            </a:r>
            <a:endParaRPr lang="en-US" sz="1600" b="1" dirty="0">
              <a:solidFill>
                <a:srgbClr val="8080C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	margin-left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auto;</a:t>
            </a:r>
            <a:endParaRPr lang="en-US" sz="1600" b="1" dirty="0">
              <a:solidFill>
                <a:srgbClr val="8080C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	margin-right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auto;</a:t>
            </a:r>
            <a:endParaRPr lang="en-US" sz="1600" b="1" dirty="0">
              <a:solidFill>
                <a:srgbClr val="8080C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	width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400px;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300819" y="4917115"/>
            <a:ext cx="27145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"center"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…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58011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CSS </a:t>
            </a:r>
            <a:r>
              <a:rPr lang="en-US" b="1" dirty="0"/>
              <a:t>position</a:t>
            </a:r>
            <a:r>
              <a:rPr lang="en-US" dirty="0"/>
              <a:t> property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can be used to position elements precisely in HTML pages.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a browser renders html statements in the order that they are in the html file - this is called </a:t>
            </a:r>
            <a:r>
              <a:rPr lang="en-US" b="1" dirty="0"/>
              <a:t>normal flow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3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Values for property: </a:t>
            </a:r>
            <a:r>
              <a:rPr lang="en-US" b="1" dirty="0"/>
              <a:t>position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absolute</a:t>
            </a:r>
            <a:r>
              <a:rPr lang="en-US" dirty="0"/>
              <a:t> - position precisely within the containing element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relative</a:t>
            </a:r>
            <a:r>
              <a:rPr lang="en-US" dirty="0"/>
              <a:t> - position precisely relative to normal flow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fixed</a:t>
            </a:r>
            <a:r>
              <a:rPr lang="en-US" dirty="0"/>
              <a:t> - position precisely within the browser window, and does not move when the page is scrolled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static</a:t>
            </a:r>
            <a:r>
              <a:rPr lang="en-US" dirty="0"/>
              <a:t> - position using normal flow (default)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Values for Properties: "</a:t>
            </a:r>
            <a:r>
              <a:rPr lang="en-US" b="1" dirty="0"/>
              <a:t>left</a:t>
            </a:r>
            <a:r>
              <a:rPr lang="en-US" dirty="0"/>
              <a:t>", "</a:t>
            </a:r>
            <a:r>
              <a:rPr lang="en-US" b="1" dirty="0"/>
              <a:t>right</a:t>
            </a:r>
            <a:r>
              <a:rPr lang="en-US" dirty="0"/>
              <a:t>", "</a:t>
            </a:r>
            <a:r>
              <a:rPr lang="en-US" b="1" dirty="0"/>
              <a:t>top</a:t>
            </a:r>
            <a:r>
              <a:rPr lang="en-US" dirty="0"/>
              <a:t>", and "</a:t>
            </a:r>
            <a:r>
              <a:rPr lang="en-US" b="1" dirty="0"/>
              <a:t>bottom</a:t>
            </a:r>
            <a:r>
              <a:rPr lang="en-US" dirty="0"/>
              <a:t>" can be given </a:t>
            </a:r>
            <a:r>
              <a:rPr lang="en-US" b="1" dirty="0"/>
              <a:t>offsets</a:t>
            </a:r>
            <a:r>
              <a:rPr lang="en-US" dirty="0"/>
              <a:t> in </a:t>
            </a:r>
            <a:r>
              <a:rPr lang="en-US" b="1" dirty="0" err="1"/>
              <a:t>px</a:t>
            </a:r>
            <a:r>
              <a:rPr lang="en-US" dirty="0"/>
              <a:t> or </a:t>
            </a:r>
            <a:r>
              <a:rPr lang="en-US" b="1" dirty="0"/>
              <a:t>%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NOTE</a:t>
            </a:r>
            <a:r>
              <a:rPr lang="en-US" dirty="0"/>
              <a:t>: If you want to position a &lt;div&gt; using "absolute" positioning, relative to the parent element, the parent element </a:t>
            </a:r>
            <a:r>
              <a:rPr lang="en-US" b="1" dirty="0"/>
              <a:t>cannot </a:t>
            </a:r>
            <a:r>
              <a:rPr lang="en-US" dirty="0"/>
              <a:t>have be positioned using "static"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NOTE: </a:t>
            </a:r>
            <a:r>
              <a:rPr lang="en-US" dirty="0"/>
              <a:t>Pay close attention to the "z-index" property when using position absolute</a:t>
            </a:r>
            <a:endParaRPr lang="en-US" b="1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(See </a:t>
            </a:r>
            <a:r>
              <a:rPr lang="en-US" dirty="0">
                <a:hlinkClick r:id="rId2"/>
              </a:rPr>
              <a:t>position.html</a:t>
            </a:r>
            <a:r>
              <a:rPr lang="en-US" dirty="0"/>
              <a:t> &amp; </a:t>
            </a:r>
            <a:r>
              <a:rPr lang="en-US" dirty="0">
                <a:hlinkClick r:id="rId3"/>
              </a:rPr>
              <a:t>position_relative.html</a:t>
            </a:r>
            <a:r>
              <a:rPr lang="en-US" dirty="0"/>
              <a:t> examples)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08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What if the text takes more than the allotted space?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use the property "overflow" to specify an action: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{ </a:t>
            </a:r>
            <a:r>
              <a:rPr lang="en-US" b="1" dirty="0" err="1"/>
              <a:t>overflow:scroll</a:t>
            </a:r>
            <a:r>
              <a:rPr lang="en-US" b="1" dirty="0"/>
              <a:t>; }</a:t>
            </a:r>
            <a:r>
              <a:rPr lang="en-US" dirty="0"/>
              <a:t> - include scroll bars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{ </a:t>
            </a:r>
            <a:r>
              <a:rPr lang="en-US" b="1" dirty="0" err="1"/>
              <a:t>overflow:auto</a:t>
            </a:r>
            <a:r>
              <a:rPr lang="en-US" b="1" dirty="0"/>
              <a:t>; } </a:t>
            </a:r>
            <a:r>
              <a:rPr lang="en-US" dirty="0"/>
              <a:t>- scroll if required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{ </a:t>
            </a:r>
            <a:r>
              <a:rPr lang="en-US" b="1" dirty="0" err="1"/>
              <a:t>overflow:hidden</a:t>
            </a:r>
            <a:r>
              <a:rPr lang="en-US" b="1" dirty="0"/>
              <a:t>; } </a:t>
            </a:r>
            <a:r>
              <a:rPr lang="en-US" dirty="0"/>
              <a:t>- hide overflow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{ </a:t>
            </a:r>
            <a:r>
              <a:rPr lang="en-US" b="1" dirty="0" err="1"/>
              <a:t>overflow:visible</a:t>
            </a:r>
            <a:r>
              <a:rPr lang="en-US" b="1" dirty="0"/>
              <a:t>; } </a:t>
            </a:r>
            <a:r>
              <a:rPr lang="en-US" dirty="0"/>
              <a:t>– default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(See </a:t>
            </a:r>
            <a:r>
              <a:rPr lang="en-US" dirty="0">
                <a:hlinkClick r:id="rId2"/>
              </a:rPr>
              <a:t>position.html</a:t>
            </a:r>
            <a:r>
              <a:rPr lang="en-US" dirty="0"/>
              <a:t> example)</a:t>
            </a:r>
          </a:p>
        </p:txBody>
      </p:sp>
    </p:spTree>
    <p:extLst>
      <p:ext uri="{BB962C8B-B14F-4D97-AF65-F5344CB8AC3E}">
        <p14:creationId xmlns:p14="http://schemas.microsoft.com/office/powerpoint/2010/main" val="661611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Graphics and titles can be positioned in a similar fashion: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(see </a:t>
            </a:r>
            <a:r>
              <a:rPr lang="en-US" dirty="0">
                <a:hlinkClick r:id="rId2"/>
              </a:rPr>
              <a:t>position_graphic.html</a:t>
            </a:r>
            <a:r>
              <a:rPr lang="en-US" dirty="0"/>
              <a:t> example)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6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Structural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 HTML 5 defines a number of new container elements for constructing documents.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header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nav</a:t>
            </a:r>
            <a:r>
              <a:rPr lang="en-US" b="1" dirty="0"/>
              <a:t>,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section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aside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article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footer</a:t>
            </a:r>
          </a:p>
          <a:p>
            <a:pPr>
              <a:spcBef>
                <a:spcPts val="400"/>
              </a:spcBef>
              <a:spcAft>
                <a:spcPts val="800"/>
              </a:spcAft>
            </a:pPr>
            <a:endParaRPr lang="en-US" sz="1600" dirty="0"/>
          </a:p>
        </p:txBody>
      </p:sp>
      <p:pic>
        <p:nvPicPr>
          <p:cNvPr id="4" name="Picture 2" descr="html5 layou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5784" y="2296946"/>
            <a:ext cx="6021712" cy="36805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116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Structural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 </a:t>
            </a:r>
            <a:r>
              <a:rPr lang="en-US" sz="1600" b="1" dirty="0"/>
              <a:t>Regarding &lt;div&gt; </a:t>
            </a:r>
            <a:r>
              <a:rPr lang="en-US" sz="1600" dirty="0"/>
              <a:t>- </a:t>
            </a:r>
            <a:r>
              <a:rPr lang="en-CA" sz="1600" dirty="0"/>
              <a:t>The </a:t>
            </a:r>
            <a:r>
              <a:rPr lang="en-CA" sz="1600" b="1" dirty="0"/>
              <a:t>&lt;div&gt; </a:t>
            </a:r>
            <a:r>
              <a:rPr lang="en-CA" sz="1600" dirty="0"/>
              <a:t>element is the generic container for flow content, which does not inherently represent anything. It should be used only when no other semantic element (such as above elements) is appropriate.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/>
          </p:nvPr>
        </p:nvGraphicFramePr>
        <p:xfrm>
          <a:off x="1221160" y="2090394"/>
          <a:ext cx="9934520" cy="2682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5192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1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357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Elements</a:t>
                      </a:r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Description</a:t>
                      </a:r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3575">
                <a:tc>
                  <a:txBody>
                    <a:bodyPr/>
                    <a:lstStyle/>
                    <a:p>
                      <a:r>
                        <a:rPr lang="en-CA" sz="1600" dirty="0"/>
                        <a:t>&lt;header&gt;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the web page/site header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3575">
                <a:tc>
                  <a:txBody>
                    <a:bodyPr/>
                    <a:lstStyle/>
                    <a:p>
                      <a:r>
                        <a:rPr lang="en-CA" sz="1600" dirty="0"/>
                        <a:t>&lt;</a:t>
                      </a:r>
                      <a:r>
                        <a:rPr lang="en-CA" sz="1600" dirty="0" err="1"/>
                        <a:t>nav</a:t>
                      </a:r>
                      <a:r>
                        <a:rPr lang="en-CA" sz="16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the navigation functionality for the page/site.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3575">
                <a:tc>
                  <a:txBody>
                    <a:bodyPr/>
                    <a:lstStyle/>
                    <a:p>
                      <a:r>
                        <a:rPr lang="en-CA" sz="1600" dirty="0"/>
                        <a:t>&lt;section&gt;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the grouping of related subjects on the web page.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3575">
                <a:tc>
                  <a:txBody>
                    <a:bodyPr/>
                    <a:lstStyle/>
                    <a:p>
                      <a:r>
                        <a:rPr lang="en-CA" sz="1600" dirty="0"/>
                        <a:t>&lt;main&gt;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the main content on the web page.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3575">
                <a:tc>
                  <a:txBody>
                    <a:bodyPr/>
                    <a:lstStyle/>
                    <a:p>
                      <a:r>
                        <a:rPr lang="en-CA" sz="1600" dirty="0"/>
                        <a:t>&lt;article&gt;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contains a standalone content on the web page.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3575">
                <a:tc>
                  <a:txBody>
                    <a:bodyPr/>
                    <a:lstStyle/>
                    <a:p>
                      <a:r>
                        <a:rPr lang="en-CA" sz="1600" dirty="0"/>
                        <a:t>&lt;aside&gt;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used for content that's not central to the web page.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3575">
                <a:tc>
                  <a:txBody>
                    <a:bodyPr/>
                    <a:lstStyle/>
                    <a:p>
                      <a:r>
                        <a:rPr lang="en-CA" sz="1600" dirty="0"/>
                        <a:t>&lt;footer&gt;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the web page/site footer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362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Structural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5947" y="2144909"/>
            <a:ext cx="736820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&lt;body&gt;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&lt;header&gt;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......... logo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etc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...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&lt;/header&gt;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nav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......... menu options ...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nav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&lt;section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"sidebar1"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......... section 1 ...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&lt;/section&gt;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&lt;section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"main"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&lt;!-- may be replaced by main element --&gt;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&lt;article&gt;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article within the section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&lt;/article&gt;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&lt;article&gt;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another article within the section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&lt;/article&gt;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&lt;/section&gt;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&lt;aside&gt;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......... aside content ...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&lt;/aside&gt;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&lt;footer&gt;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......... footer content ...copyright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etc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...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&lt;/footer&gt;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&lt;/body&gt;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201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 Layouts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One-column Layout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(See </a:t>
            </a:r>
            <a:r>
              <a:rPr lang="en-US" dirty="0">
                <a:hlinkClick r:id="rId2"/>
              </a:rPr>
              <a:t>layout-1-column.html</a:t>
            </a:r>
            <a:r>
              <a:rPr lang="en-US" dirty="0"/>
              <a:t> example)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Two-Column Layout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(See </a:t>
            </a:r>
            <a:r>
              <a:rPr lang="en-US" dirty="0">
                <a:hlinkClick r:id="rId3"/>
              </a:rPr>
              <a:t>layout-2-column.html</a:t>
            </a:r>
            <a:r>
              <a:rPr lang="en-US" dirty="0"/>
              <a:t> example)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3" descr="C:\Users\Wei\Desktop\temp\phot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663" y="2429880"/>
            <a:ext cx="3524157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Wei\Desktop\temp\phot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457" y="2429880"/>
            <a:ext cx="35241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16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8619"/>
            <a:ext cx="10058400" cy="3948514"/>
          </a:xfrm>
        </p:spPr>
        <p:txBody>
          <a:bodyPr/>
          <a:lstStyle/>
          <a:p>
            <a:pPr algn="ctr"/>
            <a:r>
              <a:rPr lang="en-US" dirty="0"/>
              <a:t>Part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>
            <a:normAutofit/>
          </a:bodyPr>
          <a:lstStyle/>
          <a:p>
            <a:pPr lvl="1">
              <a:spcAft>
                <a:spcPts val="200"/>
              </a:spcAft>
            </a:pPr>
            <a:r>
              <a:rPr lang="en-US" sz="1600" dirty="0"/>
              <a:t>Box model </a:t>
            </a:r>
          </a:p>
          <a:p>
            <a:pPr lvl="1">
              <a:spcAft>
                <a:spcPts val="200"/>
              </a:spcAft>
            </a:pPr>
            <a:r>
              <a:rPr lang="en-US" sz="1600" dirty="0"/>
              <a:t>CSS margin, border, padding, shorthand</a:t>
            </a:r>
          </a:p>
          <a:p>
            <a:pPr lvl="1">
              <a:spcAft>
                <a:spcPts val="200"/>
              </a:spcAft>
            </a:pPr>
            <a:r>
              <a:rPr lang="en-US" sz="1600" dirty="0"/>
              <a:t>CSS3 shadow effects </a:t>
            </a:r>
          </a:p>
          <a:p>
            <a:pPr lvl="1">
              <a:spcAft>
                <a:spcPts val="200"/>
              </a:spcAft>
            </a:pPr>
            <a:r>
              <a:rPr lang="en-US" sz="1600" dirty="0"/>
              <a:t>CSS3 backgrounds</a:t>
            </a:r>
          </a:p>
        </p:txBody>
      </p:sp>
    </p:spTree>
    <p:extLst>
      <p:ext uri="{BB962C8B-B14F-4D97-AF65-F5344CB8AC3E}">
        <p14:creationId xmlns:p14="http://schemas.microsoft.com/office/powerpoint/2010/main" val="2136895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Three-column Layout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(See </a:t>
            </a:r>
            <a:r>
              <a:rPr lang="en-US" dirty="0">
                <a:hlinkClick r:id="rId2"/>
              </a:rPr>
              <a:t>layout-3-column.html</a:t>
            </a:r>
            <a:r>
              <a:rPr lang="en-US" dirty="0"/>
              <a:t> example)</a:t>
            </a:r>
          </a:p>
        </p:txBody>
      </p:sp>
      <p:pic>
        <p:nvPicPr>
          <p:cNvPr id="4" name="Picture 2" descr="C:\Users\Wei\Desktop\temp\pho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646" y="2487096"/>
            <a:ext cx="4191560" cy="274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887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Bootstrap's Responsive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  (TODO – INTRO NOTES EXPLAINING BOOTSTRAP'S GRID:</a:t>
            </a:r>
          </a:p>
          <a:p>
            <a:pPr lvl="1">
              <a:buFont typeface="Arial" charset="0"/>
              <a:buChar char="•"/>
            </a:pPr>
            <a:r>
              <a:rPr lang="en-US" b="1" dirty="0">
                <a:solidFill>
                  <a:srgbClr val="FF0000"/>
                </a:solidFill>
                <a:hlinkClick r:id="rId2"/>
              </a:rPr>
              <a:t>https://cdn.rawgit.com/WEB222-Samples/Utilities/master/bootstrap-md-grid/bootstrap-md-grid.css</a:t>
            </a:r>
            <a:r>
              <a:rPr lang="en-US" b="1" dirty="0">
                <a:solidFill>
                  <a:srgbClr val="FF0000"/>
                </a:solidFill>
              </a:rPr>
              <a:t> using col-md-1</a:t>
            </a:r>
            <a:r>
              <a:rPr lang="is-IS" b="1" dirty="0">
                <a:solidFill>
                  <a:srgbClr val="FF0000"/>
                </a:solidFill>
              </a:rPr>
              <a:t>…col-md-12 &amp; row / container classes)</a:t>
            </a:r>
          </a:p>
          <a:p>
            <a:pPr>
              <a:buFont typeface="Arial" charset="0"/>
              <a:buChar char="•"/>
            </a:pPr>
            <a:r>
              <a:rPr lang="is-IS" b="1" dirty="0">
                <a:solidFill>
                  <a:srgbClr val="FF0000"/>
                </a:solidFill>
              </a:rPr>
              <a:t>  (TODO – Update examples to use bootstrap-md-grid)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177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Layouts with HTML5 and CSS3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Creating 2-column fluid (float-based) layouts with CSS</a:t>
            </a:r>
          </a:p>
          <a:p>
            <a:pPr marL="544068" lvl="1" indent="-342900"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/>
              <a:t>Set the width of an outer container (e.g. 960px) and center the element: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544068" lvl="1" indent="-342900">
              <a:spcBef>
                <a:spcPts val="400"/>
              </a:spcBef>
              <a:spcAft>
                <a:spcPts val="800"/>
              </a:spcAft>
              <a:buFont typeface="+mj-lt"/>
              <a:buAutoNum type="arabicPeriod" startAt="2"/>
            </a:pPr>
            <a:r>
              <a:rPr lang="en-US" dirty="0"/>
              <a:t>Set the width of the inner “aside” block and float it to left: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544068" lvl="1" indent="-342900">
              <a:spcBef>
                <a:spcPts val="400"/>
              </a:spcBef>
              <a:spcAft>
                <a:spcPts val="800"/>
              </a:spcAft>
              <a:buFont typeface="+mj-lt"/>
              <a:buAutoNum type="arabicPeriod" startAt="3"/>
            </a:pPr>
            <a:r>
              <a:rPr lang="en-US" dirty="0"/>
              <a:t>Set the width of the “main” section and float it to left: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253" y="2634733"/>
            <a:ext cx="36713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container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width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960px;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margin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auto;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588253" y="3453371"/>
            <a:ext cx="29539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aside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width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192px;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float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left;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588253" y="4263044"/>
            <a:ext cx="3590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section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</a:rPr>
              <a:t>main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width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768px;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float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left;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53648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Layouts with HTML5 and CSS3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400"/>
              </a:spcBef>
              <a:spcAft>
                <a:spcPts val="800"/>
              </a:spcAft>
              <a:buFont typeface="+mj-lt"/>
              <a:buAutoNum type="arabicPeriod" startAt="4"/>
            </a:pPr>
            <a:r>
              <a:rPr lang="en-US" dirty="0"/>
              <a:t>Set the clear property of the footer to ‘both’:</a:t>
            </a:r>
          </a:p>
          <a:p>
            <a:pPr marL="457200" indent="-457200">
              <a:spcBef>
                <a:spcPts val="400"/>
              </a:spcBef>
              <a:spcAft>
                <a:spcPts val="800"/>
              </a:spcAft>
              <a:buFont typeface="+mj-lt"/>
              <a:buAutoNum type="arabicPeriod" startAt="4"/>
            </a:pPr>
            <a:endParaRPr lang="en-US" dirty="0"/>
          </a:p>
          <a:p>
            <a:pPr marL="457200" indent="-457200">
              <a:spcBef>
                <a:spcPts val="400"/>
              </a:spcBef>
              <a:spcAft>
                <a:spcPts val="800"/>
              </a:spcAft>
              <a:buFont typeface="+mj-lt"/>
              <a:buAutoNum type="arabicPeriod" startAt="4"/>
            </a:pPr>
            <a:r>
              <a:rPr lang="en-US" dirty="0"/>
              <a:t>Set margin, border, padding, background-color, … to each structural element, e.g.:</a:t>
            </a:r>
          </a:p>
          <a:p>
            <a:pPr marL="0" indent="0">
              <a:spcBef>
                <a:spcPts val="400"/>
              </a:spcBef>
              <a:spcAft>
                <a:spcPts val="800"/>
              </a:spcAft>
              <a:buNone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b="1" dirty="0"/>
              <a:t>Note</a:t>
            </a:r>
            <a:r>
              <a:rPr lang="en-US" dirty="0"/>
              <a:t>: You can also use relative widths for the page and columns (</a:t>
            </a:r>
            <a:r>
              <a:rPr lang="en-US" dirty="0" err="1"/>
              <a:t>ie</a:t>
            </a:r>
            <a:r>
              <a:rPr lang="en-US" dirty="0"/>
              <a:t>, completed </a:t>
            </a:r>
            <a:r>
              <a:rPr lang="en-US"/>
              <a:t>Lab 3)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49819" y="2290178"/>
            <a:ext cx="40779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footer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clear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both;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background-color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#444;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649819" y="3135256"/>
            <a:ext cx="75934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aside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section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</a:rPr>
              <a:t>main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margin-top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58px;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margin-right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10px;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margin-left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10px;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00604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and Menus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Web page navigation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None/>
            </a:pPr>
            <a:endParaRPr lang="en-US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convert the unordered the list a navigation bar or menu. 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97496" y="2484786"/>
            <a:ext cx="81076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nav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ul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              &lt;li&gt;&lt;a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"#top"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Home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&lt;/a&gt;&lt;/li&gt;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</a:rPr>
              <a:t>              &lt;li&gt;&lt;a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600" dirty="0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it-IT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"#timetable"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it-IT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Timetable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&lt;/a&gt;&lt;/li&gt;</a:t>
            </a:r>
            <a:endParaRPr lang="it-IT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              &lt;li&gt;&lt;a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"#standards"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Standards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&lt;/a&gt;&lt;/li&gt;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</a:rPr>
              <a:t>              &lt;li&gt;&lt;a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600" dirty="0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it-IT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"ibc233/ibc233.html"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it-IT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IBC233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&lt;/a&gt;&lt;/li&gt;</a:t>
            </a:r>
            <a:endParaRPr lang="it-IT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              &lt;li&gt;&lt;a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"web222/web222.html"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WEB222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&lt;/a&gt;&lt;/li&gt;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</a:rPr>
              <a:t>              &lt;li&gt;&lt;a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600" dirty="0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it-IT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"bti220/bti220.html"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it-IT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BTI220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&lt;/a&gt;&lt;/li&gt;</a:t>
            </a:r>
            <a:endParaRPr lang="it-IT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ul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nav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20531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and Menus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Single Level Menu Options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Horizontal Single Level Menu - (See </a:t>
            </a:r>
            <a:r>
              <a:rPr lang="en-US" dirty="0">
                <a:hlinkClick r:id="rId2"/>
              </a:rPr>
              <a:t>menu-single-level-horizontal.html</a:t>
            </a:r>
            <a:r>
              <a:rPr lang="en-US" dirty="0"/>
              <a:t> example)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Vertical Single Level Menu Example – (See </a:t>
            </a:r>
            <a:r>
              <a:rPr lang="en-US" dirty="0">
                <a:hlinkClick r:id="rId3"/>
              </a:rPr>
              <a:t>menu-single-level-vertical.html</a:t>
            </a:r>
            <a:r>
              <a:rPr lang="en-US" dirty="0"/>
              <a:t> example)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Multi Level Menu Options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Horizontal Multi Level Menu Example – (See </a:t>
            </a:r>
            <a:r>
              <a:rPr lang="en-US" dirty="0">
                <a:hlinkClick r:id="rId4"/>
              </a:rPr>
              <a:t>menu-multi-level-horizontal.html</a:t>
            </a:r>
            <a:r>
              <a:rPr lang="en-US" dirty="0"/>
              <a:t> example)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Vertical Multi Level Menu Example – (See </a:t>
            </a:r>
            <a:r>
              <a:rPr lang="en-US" dirty="0">
                <a:hlinkClick r:id="rId5"/>
              </a:rPr>
              <a:t>menu-multi-level-vertical.html</a:t>
            </a:r>
            <a:r>
              <a:rPr lang="en-US" dirty="0"/>
              <a:t> example)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709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Menus using the DOM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  (TODO – SHORT EXAMPLE OF UPDATING MENUS USING THE DOM)</a:t>
            </a:r>
          </a:p>
        </p:txBody>
      </p:sp>
    </p:spTree>
    <p:extLst>
      <p:ext uri="{BB962C8B-B14F-4D97-AF65-F5344CB8AC3E}">
        <p14:creationId xmlns:p14="http://schemas.microsoft.com/office/powerpoint/2010/main" val="3831939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CSS Reference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http://reference.sitepoint.com/css</a:t>
            </a:r>
            <a:r>
              <a:rPr lang="en-US" dirty="0"/>
              <a:t>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Box model - CSS | MDN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https://developer.mozilla.org/en-US/docs/Web/CSS/box_model</a:t>
            </a:r>
            <a:r>
              <a:rPr lang="en-US" dirty="0"/>
              <a:t>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CSS Properties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http://reference.sitepoint.com/css/propertyref</a:t>
            </a:r>
            <a:r>
              <a:rPr lang="en-US" dirty="0"/>
              <a:t>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CSS Selectors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http://reference.sitepoint.com/css/selectorref</a:t>
            </a:r>
            <a:r>
              <a:rPr lang="en-US" dirty="0"/>
              <a:t>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024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Any questions?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Would you like to see any more examples?</a:t>
            </a:r>
          </a:p>
        </p:txBody>
      </p:sp>
    </p:spTree>
    <p:extLst>
      <p:ext uri="{BB962C8B-B14F-4D97-AF65-F5344CB8AC3E}">
        <p14:creationId xmlns:p14="http://schemas.microsoft.com/office/powerpoint/2010/main" val="331248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All elements can be considered to be box.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The box model is the specification that defines how a box and its attributes relate to each other.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 box is made up of four distinct parts:</a:t>
            </a:r>
          </a:p>
        </p:txBody>
      </p:sp>
      <p:pic>
        <p:nvPicPr>
          <p:cNvPr id="4" name="Picture 3" descr="C:\Users\HP\Desktop\tmp\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5120" y="3525520"/>
            <a:ext cx="4109315" cy="21231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163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Box model –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(See </a:t>
            </a:r>
            <a:r>
              <a:rPr lang="en-US" dirty="0">
                <a:hlinkClick r:id="rId2"/>
              </a:rPr>
              <a:t>box-model.html</a:t>
            </a:r>
            <a:r>
              <a:rPr lang="en-US" dirty="0"/>
              <a:t> example)</a:t>
            </a:r>
          </a:p>
        </p:txBody>
      </p:sp>
      <p:pic>
        <p:nvPicPr>
          <p:cNvPr id="4" name="Picture 5" descr="C:\Users\HP\Desktop\tmp\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6879" y="1957494"/>
            <a:ext cx="6299201" cy="32545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0838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Box model – Shorthand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CSS Shortcuts allow for a property to have a single or multiple values.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Shortcuts/shorthand order: </a:t>
            </a:r>
            <a:r>
              <a:rPr lang="en-US" b="1" dirty="0"/>
              <a:t>CLOCKWISE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top</a:t>
            </a:r>
            <a:r>
              <a:rPr lang="en-US" dirty="0"/>
              <a:t> -&gt; </a:t>
            </a:r>
            <a:r>
              <a:rPr lang="en-US" b="1" dirty="0"/>
              <a:t>right -</a:t>
            </a:r>
            <a:r>
              <a:rPr lang="en-US" dirty="0"/>
              <a:t>&gt; </a:t>
            </a:r>
            <a:r>
              <a:rPr lang="en-US" b="1" dirty="0"/>
              <a:t>bottom</a:t>
            </a:r>
            <a:r>
              <a:rPr lang="en-US" dirty="0"/>
              <a:t> -&gt; </a:t>
            </a:r>
            <a:r>
              <a:rPr lang="en-US" b="1" dirty="0"/>
              <a:t>left</a:t>
            </a:r>
          </a:p>
        </p:txBody>
      </p:sp>
      <p:pic>
        <p:nvPicPr>
          <p:cNvPr id="4" name="Picture 5" descr="C:\Users\HP\Desktop\tmp\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9099" y="2743200"/>
            <a:ext cx="5004281" cy="25855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696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Box Model – 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CSS Margins define the white space around an HTML element's border. See the "Box model".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CSS Centering Trick</a:t>
            </a:r>
            <a:r>
              <a:rPr lang="en-US" dirty="0"/>
              <a:t>: "margin: 0 auto;" will center an element horizontally with an explicit width (</a:t>
            </a:r>
            <a:r>
              <a:rPr lang="en-US" dirty="0" err="1"/>
              <a:t>ie</a:t>
            </a:r>
            <a:r>
              <a:rPr lang="en-US" dirty="0"/>
              <a:t>: 300px)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852220"/>
              </p:ext>
            </p:extLst>
          </p:nvPr>
        </p:nvGraphicFramePr>
        <p:xfrm>
          <a:off x="1941214" y="2403936"/>
          <a:ext cx="8370532" cy="274929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614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558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60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margin</a:t>
                      </a:r>
                    </a:p>
                  </a:txBody>
                  <a:tcPr marL="80654" marR="80654" marT="40327" marB="403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Applies to all sides</a:t>
                      </a:r>
                    </a:p>
                  </a:txBody>
                  <a:tcPr marL="80654" marR="80654" marT="40327" marB="40327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6063">
                <a:tc>
                  <a:txBody>
                    <a:bodyPr/>
                    <a:lstStyle/>
                    <a:p>
                      <a:r>
                        <a:rPr lang="en-US" sz="1600" dirty="0"/>
                        <a:t>margin: 6px; /* this is a shortcut */ </a:t>
                      </a:r>
                    </a:p>
                  </a:txBody>
                  <a:tcPr marL="80654" marR="80654" marT="40327" marB="4032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Applies a margin to all sides of an element</a:t>
                      </a:r>
                    </a:p>
                  </a:txBody>
                  <a:tcPr marL="80654" marR="80654" marT="40327" marB="40327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r>
                        <a:rPr lang="en-US" sz="1600" dirty="0"/>
                        <a:t>margin-top</a:t>
                      </a:r>
                    </a:p>
                  </a:txBody>
                  <a:tcPr marL="80654" marR="80654" marT="40327" marB="40327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Applies a margin to the top of an element</a:t>
                      </a:r>
                    </a:p>
                  </a:txBody>
                  <a:tcPr marL="80654" marR="80654" marT="40327" marB="40327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6082">
                <a:tc>
                  <a:txBody>
                    <a:bodyPr/>
                    <a:lstStyle/>
                    <a:p>
                      <a:r>
                        <a:rPr lang="en-US" sz="1600"/>
                        <a:t>margin-right</a:t>
                      </a:r>
                    </a:p>
                  </a:txBody>
                  <a:tcPr marL="80654" marR="80654" marT="40327" marB="40327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Applies a margin to the right of an element</a:t>
                      </a:r>
                    </a:p>
                  </a:txBody>
                  <a:tcPr marL="80654" marR="80654" marT="40327" marB="40327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0492">
                <a:tc>
                  <a:txBody>
                    <a:bodyPr/>
                    <a:lstStyle/>
                    <a:p>
                      <a:r>
                        <a:rPr lang="en-US" sz="1600"/>
                        <a:t>margin-bottom</a:t>
                      </a:r>
                    </a:p>
                  </a:txBody>
                  <a:tcPr marL="80654" marR="80654" marT="40327" marB="4032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Applies a margin to the bottom of an element</a:t>
                      </a:r>
                    </a:p>
                  </a:txBody>
                  <a:tcPr marL="80654" marR="80654" marT="40327" marB="40327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2618">
                <a:tc>
                  <a:txBody>
                    <a:bodyPr/>
                    <a:lstStyle/>
                    <a:p>
                      <a:r>
                        <a:rPr lang="en-US" sz="1600" dirty="0"/>
                        <a:t>margin-left</a:t>
                      </a:r>
                    </a:p>
                  </a:txBody>
                  <a:tcPr marL="80654" marR="80654" marT="40327" marB="40327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Applies a margin to the left of an element</a:t>
                      </a:r>
                    </a:p>
                  </a:txBody>
                  <a:tcPr marL="80654" marR="80654" marT="40327" marB="40327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05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Box Model – Margin Shorthand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85806" cy="402336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 To set all the margin properties in one declaration: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  margin:10px 5px 15px 20px;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top margin is 10px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right margin is 5px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bottom margin is 15px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left margin is 20px</a:t>
            </a:r>
          </a:p>
          <a:p>
            <a:pPr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  margin:10px 5px 15px;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top margin is 10px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right and left margins are 5px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bottom margin is 15px</a:t>
            </a:r>
            <a:endParaRPr lang="en-US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21647" y="2322752"/>
            <a:ext cx="4302034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  margin:10px 5px;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top and bottom margins are 10px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right and left margins are 5px</a:t>
            </a:r>
          </a:p>
          <a:p>
            <a:pPr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  margin:10px;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all four margins are 10px</a:t>
            </a:r>
          </a:p>
        </p:txBody>
      </p:sp>
    </p:spTree>
    <p:extLst>
      <p:ext uri="{BB962C8B-B14F-4D97-AF65-F5344CB8AC3E}">
        <p14:creationId xmlns:p14="http://schemas.microsoft.com/office/powerpoint/2010/main" val="22232277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11146</TotalTime>
  <Words>3381</Words>
  <Application>Microsoft Macintosh PowerPoint</Application>
  <PresentationFormat>Custom</PresentationFormat>
  <Paragraphs>552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Retrospect</vt:lpstr>
      <vt:lpstr>WEB222</vt:lpstr>
      <vt:lpstr>Announcements</vt:lpstr>
      <vt:lpstr>Agenda</vt:lpstr>
      <vt:lpstr>Part 1</vt:lpstr>
      <vt:lpstr>The CSS Box model</vt:lpstr>
      <vt:lpstr>The CSS Box model – Detail</vt:lpstr>
      <vt:lpstr>The CSS Box model – Shorthand</vt:lpstr>
      <vt:lpstr>The CSS Box Model – Margin</vt:lpstr>
      <vt:lpstr>The CSS Box Model – Margin Shorthand</vt:lpstr>
      <vt:lpstr>The CSS Box Model – Margin Collapsing</vt:lpstr>
      <vt:lpstr>The CSS Box Model – Border</vt:lpstr>
      <vt:lpstr>The CSS Box Model – border-width</vt:lpstr>
      <vt:lpstr>border-width Shorthand</vt:lpstr>
      <vt:lpstr>The CSS Box Model – border-style</vt:lpstr>
      <vt:lpstr>The CSS Box Model – border-color</vt:lpstr>
      <vt:lpstr>The CSS Box Model – border shorthand</vt:lpstr>
      <vt:lpstr>The CSS Box Model - padding</vt:lpstr>
      <vt:lpstr>CSS3 Rounded Corners</vt:lpstr>
      <vt:lpstr>CSS3 Rounded Corners – Shorthand </vt:lpstr>
      <vt:lpstr>CSS3 Box Shadow</vt:lpstr>
      <vt:lpstr>CSS3 Box Shadow</vt:lpstr>
      <vt:lpstr>background - Properties</vt:lpstr>
      <vt:lpstr>CSS3 Backgrounds</vt:lpstr>
      <vt:lpstr>CSS3 Backgrounds</vt:lpstr>
      <vt:lpstr>CSS3 Backgrounds</vt:lpstr>
      <vt:lpstr>CSS3 Backgrounds</vt:lpstr>
      <vt:lpstr>Part 2</vt:lpstr>
      <vt:lpstr>CSS – display Property</vt:lpstr>
      <vt:lpstr>The display Property Values</vt:lpstr>
      <vt:lpstr>Centering Lines Of Text</vt:lpstr>
      <vt:lpstr>Centering a Block</vt:lpstr>
      <vt:lpstr>Positioning</vt:lpstr>
      <vt:lpstr>Positioning</vt:lpstr>
      <vt:lpstr>Positioning</vt:lpstr>
      <vt:lpstr>Positioning</vt:lpstr>
      <vt:lpstr>HTML5 Structural Elements</vt:lpstr>
      <vt:lpstr>HTML5 Structural Elements</vt:lpstr>
      <vt:lpstr>HTML5 Structural Elements</vt:lpstr>
      <vt:lpstr>Web Page Layouts </vt:lpstr>
      <vt:lpstr>Web Page Layouts</vt:lpstr>
      <vt:lpstr>Bootstrap's Responsive Grid</vt:lpstr>
      <vt:lpstr>Create Layouts with HTML5 and CSS3</vt:lpstr>
      <vt:lpstr>Create Layouts with HTML5 and CSS3</vt:lpstr>
      <vt:lpstr>Navigation and Menus</vt:lpstr>
      <vt:lpstr>Navigation and Menus</vt:lpstr>
      <vt:lpstr>Updating Menus using the DOM </vt:lpstr>
      <vt:lpstr>Useful Links</vt:lpstr>
      <vt:lpstr>Questions? </vt:lpstr>
    </vt:vector>
  </TitlesOfParts>
  <Company>Seneca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IPC144</dc:title>
  <dc:creator>Patrick Crawford</dc:creator>
  <cp:lastModifiedBy>Seneca</cp:lastModifiedBy>
  <cp:revision>376</cp:revision>
  <cp:lastPrinted>2016-01-07T17:03:32Z</cp:lastPrinted>
  <dcterms:created xsi:type="dcterms:W3CDTF">2015-09-07T20:55:59Z</dcterms:created>
  <dcterms:modified xsi:type="dcterms:W3CDTF">2018-03-13T14:22:38Z</dcterms:modified>
</cp:coreProperties>
</file>