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7" r:id="rId3"/>
    <p:sldId id="258" r:id="rId4"/>
    <p:sldId id="261" r:id="rId5"/>
    <p:sldId id="278" r:id="rId6"/>
    <p:sldId id="279" r:id="rId7"/>
    <p:sldId id="260" r:id="rId8"/>
    <p:sldId id="263" r:id="rId9"/>
    <p:sldId id="262" r:id="rId10"/>
    <p:sldId id="264" r:id="rId11"/>
    <p:sldId id="280" r:id="rId12"/>
    <p:sldId id="265" r:id="rId13"/>
    <p:sldId id="272" r:id="rId14"/>
    <p:sldId id="273" r:id="rId15"/>
    <p:sldId id="259" r:id="rId16"/>
    <p:sldId id="267" r:id="rId17"/>
    <p:sldId id="268" r:id="rId18"/>
    <p:sldId id="269" r:id="rId19"/>
    <p:sldId id="289" r:id="rId20"/>
    <p:sldId id="270" r:id="rId21"/>
    <p:sldId id="271" r:id="rId22"/>
    <p:sldId id="281" r:id="rId23"/>
    <p:sldId id="282" r:id="rId24"/>
    <p:sldId id="283" r:id="rId25"/>
    <p:sldId id="284" r:id="rId26"/>
    <p:sldId id="286" r:id="rId27"/>
    <p:sldId id="290" r:id="rId28"/>
    <p:sldId id="294" r:id="rId29"/>
    <p:sldId id="285" r:id="rId30"/>
    <p:sldId id="29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D62D7-F1BF-4D29-8215-97382EF34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5D2EC-9FF9-462D-9AD5-A6CAC63B0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78CF0-63BC-4821-8B37-4D9644D5B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129B-CB0E-4463-B9CC-9E3E673E0C17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9E2DB-52BC-468B-B971-86DCFB7D8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82F69-04F0-47F9-A775-F8CDEDE92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3A20-E99B-44D6-81C1-B5353FC30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36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3494-A1E7-4375-B527-96309C22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C04E1-5EBF-4F32-9F39-11A2D9099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84FBE-AC5B-4FD9-84EC-0C6C2567F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129B-CB0E-4463-B9CC-9E3E673E0C17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1AEF1-DF3B-49C0-A556-08FA15783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9845F-EF08-480B-B535-11F6D1ACE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3A20-E99B-44D6-81C1-B5353FC30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29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DBFDB9-88A7-4211-9727-C429E3C90C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1E2F9-578D-4BCC-90D0-293F05A56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36D9F-D1DB-4BA9-80D0-FCD3AB83D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129B-CB0E-4463-B9CC-9E3E673E0C17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55B24-5858-4E59-A849-0F4579F4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C6267-1558-4C61-9878-B15A4EB04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3A20-E99B-44D6-81C1-B5353FC30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9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AEC60-7FE8-4A54-BF71-9BFE649FF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F92B0-36ED-46C4-8E5A-67DB60BAE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08D6A-F534-4408-AEBD-47ECFB586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129B-CB0E-4463-B9CC-9E3E673E0C17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A9EA3-804C-4F36-A5ED-A907016A7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3725A-BCCE-42A1-9AD2-57C84AFEC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3A20-E99B-44D6-81C1-B5353FC30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07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AC708-3204-4B65-8882-07646D5C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02C53-5742-4C65-842C-DB4E4EF3D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C9564-CD64-4623-A3C0-B3818D0EF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129B-CB0E-4463-B9CC-9E3E673E0C17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BA9F3-BEAC-4539-8652-82E7BDABD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63D80-CE6D-435E-B9BA-35B3098E2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3A20-E99B-44D6-81C1-B5353FC30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8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3ECD6-EE5F-4864-8E9C-925357343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7363A-3AD5-458D-A563-00E01E4361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5BD7F5-7928-487E-8327-D070F2607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2A24D-EC31-4B31-B3CF-15BCBA730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129B-CB0E-4463-B9CC-9E3E673E0C17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A8CC8-47AE-458E-8B48-C7AC67E95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E622B-1607-4BA9-97A2-CDC6BF6E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3A20-E99B-44D6-81C1-B5353FC30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7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A937-114E-47F4-A893-E01E652A0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44788-DAA4-40DF-A784-01FC99A68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3A429-0A66-42D6-AB95-28489F128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648A08-6C01-4BC1-B85A-AB21E24E0F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E2A499-57E8-4510-9ADF-73A33FE9AE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0A7602-6F69-4724-9E4E-08172243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129B-CB0E-4463-B9CC-9E3E673E0C17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637D22-B37D-40BA-A77E-5C909477C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6E921B-6721-4194-8DDC-507DA350E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3A20-E99B-44D6-81C1-B5353FC30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98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E39-DA67-42C9-911E-5DB861DAA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2CD881-2046-47D7-84FE-0305030C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129B-CB0E-4463-B9CC-9E3E673E0C17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2286A-3FD0-4887-9C3A-DE5B40719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884AA-1BAC-4EF9-B861-B21FB2D0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3A20-E99B-44D6-81C1-B5353FC30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12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153DFD-C81E-44C1-98A5-2D37E3AC8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129B-CB0E-4463-B9CC-9E3E673E0C17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866E48-7DAC-4A58-8E91-455BEE0BF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4C8BA-189C-4A4B-B988-4A26833C8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3A20-E99B-44D6-81C1-B5353FC30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5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BC7D0-75A1-4082-92F6-1F576B7DD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F2E9D-5C45-4C92-95E1-A0589D2D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E462A-1183-4778-A054-DDEE5D9C9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B53FD-D05E-4EE0-A0DF-98387AD3A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129B-CB0E-4463-B9CC-9E3E673E0C17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40726-D01A-414C-9E25-A3D802ACC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AC889-2E8E-4C3B-BB74-4EE414AC9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3A20-E99B-44D6-81C1-B5353FC30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1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49680-5127-4A85-96AA-553659894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2DF5A1-1B7E-4A30-BD6D-9246DBA1E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13760-F72B-46CE-A311-DCA8D69D1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FB6024-2F62-4566-810F-912083B24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1129B-CB0E-4463-B9CC-9E3E673E0C17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76C24-BAD5-4C4B-AC71-08530F31B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D6E6B-D8D4-4D45-95B0-EFFB87CF4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3A20-E99B-44D6-81C1-B5353FC30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8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F3AF7D-D442-4F98-90BB-00CBF8EB2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3711F-C0C3-4B2A-A788-D38DF28D7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1CFEB-07B5-43F2-9E47-3D180504A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1129B-CB0E-4463-B9CC-9E3E673E0C17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7AAAE-E225-48F3-BBC1-92BE66D83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C2FD5-232F-434F-8CAF-BC3DDE1D4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33A20-E99B-44D6-81C1-B5353FC30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5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hyperlink" Target="mailto:TashikMoinSheikh@Gmail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ype_safety" TargetMode="External"/><Relationship Id="rId2" Type="http://schemas.openxmlformats.org/officeDocument/2006/relationships/hyperlink" Target="https://en.wikipedia.org/wiki/Type_system#Type_checking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F82E9-DCEB-4CB5-8D4F-0A05DF75C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103" y="552333"/>
            <a:ext cx="7190648" cy="1505731"/>
          </a:xfrm>
        </p:spPr>
        <p:txBody>
          <a:bodyPr>
            <a:noAutofit/>
          </a:bodyPr>
          <a:lstStyle/>
          <a:p>
            <a:pPr algn="l"/>
            <a:r>
              <a:rPr lang="en-US" sz="4800" u="sng" dirty="0"/>
              <a:t>Introduction To C# Programming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E41DE8-FE26-42F6-BA3E-00D9F6C5A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017" y="5563388"/>
            <a:ext cx="6137255" cy="74227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2"/>
                </a:solidFill>
              </a:rPr>
              <a:t> </a:t>
            </a:r>
          </a:p>
        </p:txBody>
      </p:sp>
      <p:pic>
        <p:nvPicPr>
          <p:cNvPr id="27" name="Picture 26" descr="A picture containing table&#10;&#10;Description automatically generated">
            <a:extLst>
              <a:ext uri="{FF2B5EF4-FFF2-40B4-BE49-F238E27FC236}">
                <a16:creationId xmlns:a16="http://schemas.microsoft.com/office/drawing/2014/main" id="{3C1BCC34-A42D-4BC5-AA49-1D4F23254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131" y="5485420"/>
            <a:ext cx="2169252" cy="1331393"/>
          </a:xfrm>
          <a:prstGeom prst="rect">
            <a:avLst/>
          </a:prstGeom>
        </p:spPr>
      </p:pic>
      <p:pic>
        <p:nvPicPr>
          <p:cNvPr id="5" name="Picture 4" descr="A picture containing hat&#10;&#10;Description automatically generated">
            <a:extLst>
              <a:ext uri="{FF2B5EF4-FFF2-40B4-BE49-F238E27FC236}">
                <a16:creationId xmlns:a16="http://schemas.microsoft.com/office/drawing/2014/main" id="{A25F86F5-536F-4EB7-B376-6675A90E1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193" y="3717496"/>
            <a:ext cx="1829575" cy="1767924"/>
          </a:xfrm>
          <a:prstGeom prst="ellipse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2DEE3B-76C6-472A-BF58-9450990BBEDD}"/>
              </a:ext>
            </a:extLst>
          </p:cNvPr>
          <p:cNvSpPr txBox="1"/>
          <p:nvPr/>
        </p:nvSpPr>
        <p:spPr>
          <a:xfrm>
            <a:off x="467103" y="3429000"/>
            <a:ext cx="2786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About Author</a:t>
            </a:r>
            <a:endParaRPr lang="en-US" sz="2000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C6A938-B6D1-4289-9771-FBC0787D6086}"/>
              </a:ext>
            </a:extLst>
          </p:cNvPr>
          <p:cNvSpPr txBox="1"/>
          <p:nvPr/>
        </p:nvSpPr>
        <p:spPr>
          <a:xfrm>
            <a:off x="5408605" y="5573483"/>
            <a:ext cx="3399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Microsoft Student Partner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4AB024-0F8D-408D-B923-AEB84AC26584}"/>
              </a:ext>
            </a:extLst>
          </p:cNvPr>
          <p:cNvSpPr txBox="1"/>
          <p:nvPr/>
        </p:nvSpPr>
        <p:spPr>
          <a:xfrm>
            <a:off x="451144" y="3981146"/>
            <a:ext cx="50943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Name : </a:t>
            </a:r>
            <a:r>
              <a:rPr lang="en-US" sz="2000" u="sng" dirty="0"/>
              <a:t>Tashik Moin Sheikh</a:t>
            </a:r>
          </a:p>
          <a:p>
            <a:r>
              <a:rPr lang="en-US" sz="2000" dirty="0"/>
              <a:t>University : </a:t>
            </a:r>
            <a:r>
              <a:rPr lang="en-US" sz="2000" u="sng" dirty="0"/>
              <a:t>National University Of Computer &amp; Emerging Sciences, FAST-Karachi</a:t>
            </a:r>
            <a:r>
              <a:rPr lang="en-US" sz="2000" dirty="0"/>
              <a:t>.</a:t>
            </a:r>
          </a:p>
          <a:p>
            <a:r>
              <a:rPr lang="en-US" sz="2000" dirty="0"/>
              <a:t>GitHub :  </a:t>
            </a:r>
            <a:r>
              <a:rPr lang="en-US" sz="2000" u="sng" dirty="0"/>
              <a:t>TashikMoin23</a:t>
            </a:r>
          </a:p>
          <a:p>
            <a:r>
              <a:rPr lang="en-US" sz="2000" dirty="0"/>
              <a:t>Email : </a:t>
            </a:r>
            <a:r>
              <a:rPr lang="en-US" sz="2000" dirty="0" err="1">
                <a:solidFill>
                  <a:srgbClr val="C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TashikMoinSheikh@Gmail.Com</a:t>
            </a:r>
            <a:endParaRPr lang="en-US" sz="2000" dirty="0">
              <a:solidFill>
                <a:srgbClr val="C00000"/>
              </a:solidFill>
            </a:endParaRPr>
          </a:p>
          <a:p>
            <a:r>
              <a:rPr lang="en-US" sz="2000" dirty="0"/>
              <a:t>Mobile : </a:t>
            </a:r>
            <a:r>
              <a:rPr lang="en-US" sz="2000" u="sng" dirty="0"/>
              <a:t>+92 3000 212027</a:t>
            </a:r>
          </a:p>
        </p:txBody>
      </p:sp>
      <p:pic>
        <p:nvPicPr>
          <p:cNvPr id="11" name="Picture 10" descr="A picture containing food&#10;&#10;Description automatically generated">
            <a:extLst>
              <a:ext uri="{FF2B5EF4-FFF2-40B4-BE49-F238E27FC236}">
                <a16:creationId xmlns:a16="http://schemas.microsoft.com/office/drawing/2014/main" id="{61C88659-31FE-4F78-9F3E-F4C5F65521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869" y="1016893"/>
            <a:ext cx="2163216" cy="2079054"/>
          </a:xfrm>
          <a:prstGeom prst="rect">
            <a:avLst/>
          </a:prstGeom>
        </p:spPr>
      </p:pic>
      <p:pic>
        <p:nvPicPr>
          <p:cNvPr id="10" name="Picture 9" descr="A picture containing room&#10;&#10;Description automatically generated">
            <a:extLst>
              <a:ext uri="{FF2B5EF4-FFF2-40B4-BE49-F238E27FC236}">
                <a16:creationId xmlns:a16="http://schemas.microsoft.com/office/drawing/2014/main" id="{F6543B9D-A5A1-40B9-AA88-38EF500C7B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478" y="3507286"/>
            <a:ext cx="2048607" cy="205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283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412CB3-4CEF-4FF9-BE93-C8D9FE916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91" y="515081"/>
            <a:ext cx="11449879" cy="582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908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63FF2D-4B7A-441E-BF91-0AE200252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87" y="742191"/>
            <a:ext cx="9011271" cy="559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08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778A52-CF60-44BB-933F-1F0C750FB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4" y="92765"/>
            <a:ext cx="12046226" cy="665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187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DF9302-465A-47BA-9DCF-D951F073F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30" y="1732293"/>
            <a:ext cx="7248939" cy="45065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215300-5CF7-42E1-A5B0-F92D98B03AD2}"/>
              </a:ext>
            </a:extLst>
          </p:cNvPr>
          <p:cNvSpPr txBox="1"/>
          <p:nvPr/>
        </p:nvSpPr>
        <p:spPr>
          <a:xfrm>
            <a:off x="1271460" y="619109"/>
            <a:ext cx="99156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u="sng" dirty="0"/>
              <a:t>Common Type System CTS In .NET</a:t>
            </a:r>
          </a:p>
        </p:txBody>
      </p:sp>
    </p:spTree>
    <p:extLst>
      <p:ext uri="{BB962C8B-B14F-4D97-AF65-F5344CB8AC3E}">
        <p14:creationId xmlns:p14="http://schemas.microsoft.com/office/powerpoint/2010/main" val="3614257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C5F426-7DE6-4FF0-ACA1-CFF199F95D4C}"/>
              </a:ext>
            </a:extLst>
          </p:cNvPr>
          <p:cNvSpPr txBox="1"/>
          <p:nvPr/>
        </p:nvSpPr>
        <p:spPr>
          <a:xfrm>
            <a:off x="5420174" y="5552661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HHHH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75A07C-AFBC-4526-8335-0EF594984767}"/>
              </a:ext>
            </a:extLst>
          </p:cNvPr>
          <p:cNvSpPr txBox="1"/>
          <p:nvPr/>
        </p:nvSpPr>
        <p:spPr>
          <a:xfrm>
            <a:off x="5782452" y="5691160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ZZZZ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5109A7-771B-4B5C-A5D3-D00FAFD5F6EC}"/>
              </a:ext>
            </a:extLst>
          </p:cNvPr>
          <p:cNvSpPr txBox="1"/>
          <p:nvPr/>
        </p:nvSpPr>
        <p:spPr>
          <a:xfrm>
            <a:off x="5623754" y="567557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KKKKKK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2B0FEF-E4D7-45BC-97C4-33BA775EB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952" y="813091"/>
            <a:ext cx="7986091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52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EE75136-C39B-4A5E-920D-DAEE3D86EE5D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.NET &amp; C# Compilation Process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3B847B1-8866-455B-9084-82325F7BB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522433"/>
            <a:ext cx="7188199" cy="380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136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417B0E-B2A5-4661-BD3D-1DD60171B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27" y="1230951"/>
            <a:ext cx="10008145" cy="439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488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3911221-3ECD-4790-9C13-60F00522F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13" y="704470"/>
            <a:ext cx="11279174" cy="54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996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4C7C09-FB1F-4A3A-BBB7-DC061F6CA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13" y="704470"/>
            <a:ext cx="11279174" cy="54490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232BC1-B49A-4D76-B058-4B0D19B30C48}"/>
              </a:ext>
            </a:extLst>
          </p:cNvPr>
          <p:cNvSpPr txBox="1"/>
          <p:nvPr/>
        </p:nvSpPr>
        <p:spPr>
          <a:xfrm>
            <a:off x="4386470" y="56719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957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B06B15-6482-4E06-86FE-20A770D4A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13" y="704470"/>
            <a:ext cx="11279174" cy="54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937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92DF46-2BC7-48B1-A4AE-78076383E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295" y="1139688"/>
            <a:ext cx="8587409" cy="537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161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9C45BF-8A27-44D8-9810-171985DC2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89" y="251960"/>
            <a:ext cx="10788822" cy="635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705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AF5A73-2648-40B3-8F12-3219C503BCE9}"/>
              </a:ext>
            </a:extLst>
          </p:cNvPr>
          <p:cNvSpPr txBox="1"/>
          <p:nvPr/>
        </p:nvSpPr>
        <p:spPr>
          <a:xfrm>
            <a:off x="426916" y="477079"/>
            <a:ext cx="11768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/>
              <a:t>Size Of Reference Variables</a:t>
            </a:r>
            <a:r>
              <a:rPr lang="en-US" sz="3600" dirty="0"/>
              <a:t>  VS  </a:t>
            </a:r>
            <a:r>
              <a:rPr lang="en-US" sz="3600" u="sng" dirty="0"/>
              <a:t>Size Of Memory Block In Heap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CAE7EE-DB4A-4606-AFFA-A2B43B329DBD}"/>
              </a:ext>
            </a:extLst>
          </p:cNvPr>
          <p:cNvSpPr txBox="1"/>
          <p:nvPr/>
        </p:nvSpPr>
        <p:spPr>
          <a:xfrm>
            <a:off x="1033670" y="1607647"/>
            <a:ext cx="58972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 The memory space used by a pointer or a reference generally depends on the type of system i.e. 32 bit or 64 bits. A pointer stores the address of a variable. Now the address bits needed will depend upon the computer architecture, i.e. 32 bits have 4 byte memory for pointers and 64 bits take 8 bytes.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115335-6D33-4077-A446-4CB17488968E}"/>
              </a:ext>
            </a:extLst>
          </p:cNvPr>
          <p:cNvSpPr txBox="1"/>
          <p:nvPr/>
        </p:nvSpPr>
        <p:spPr>
          <a:xfrm>
            <a:off x="1033670" y="4707985"/>
            <a:ext cx="5499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 The memory space used by a block is dependent on the total value types it has.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4F0454-5E69-4FC2-86B8-A5F2FE2D3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918" y="2044969"/>
            <a:ext cx="4336734" cy="331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40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A35C66-221C-4BFD-B458-21CEFC986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751" y="651735"/>
            <a:ext cx="9976515" cy="20878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13A72A-237A-4330-80D6-956C563F6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751" y="3429000"/>
            <a:ext cx="9976515" cy="2221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51EF98-7278-4A51-A677-17D7D8517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751" y="2712242"/>
            <a:ext cx="5951302" cy="49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179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A32DAC-9FFC-402C-932E-A127F574C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65" y="631640"/>
            <a:ext cx="8810211" cy="559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138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A75F23-1D31-4C3D-BEB0-D4E5EE061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43" y="96121"/>
            <a:ext cx="9342784" cy="40683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6A216D-6F29-437B-A5FF-21DA9E7D8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73" y="4164452"/>
            <a:ext cx="9157254" cy="259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4958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F37657-1DD1-4D49-A327-737FFB576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13" y="704470"/>
            <a:ext cx="11279174" cy="54490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4929BD-A0CD-4BD4-99A2-A766A484DF85}"/>
              </a:ext>
            </a:extLst>
          </p:cNvPr>
          <p:cNvSpPr txBox="1"/>
          <p:nvPr/>
        </p:nvSpPr>
        <p:spPr>
          <a:xfrm>
            <a:off x="1158778" y="1948071"/>
            <a:ext cx="3097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Situation Before Boxing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2D27BE-82B7-40E6-9C28-0FDADBA53127}"/>
              </a:ext>
            </a:extLst>
          </p:cNvPr>
          <p:cNvSpPr txBox="1"/>
          <p:nvPr/>
        </p:nvSpPr>
        <p:spPr>
          <a:xfrm>
            <a:off x="7407966" y="1245704"/>
            <a:ext cx="2905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Situation After Boxing</a:t>
            </a:r>
          </a:p>
        </p:txBody>
      </p:sp>
    </p:spTree>
    <p:extLst>
      <p:ext uri="{BB962C8B-B14F-4D97-AF65-F5344CB8AC3E}">
        <p14:creationId xmlns:p14="http://schemas.microsoft.com/office/powerpoint/2010/main" val="572708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E544444-88A1-48CC-92AD-03101DEBB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1" y="596350"/>
            <a:ext cx="10561983" cy="608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5047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5882CC-3071-439E-9098-8DD11E748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785" y="1285576"/>
            <a:ext cx="6306430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61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E819B0-6CF3-4DD3-84FA-5AEBA251A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489" y="1198079"/>
            <a:ext cx="7733022" cy="446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7678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2EFC56-2A71-4942-B9F5-BABBB1A11A18}"/>
              </a:ext>
            </a:extLst>
          </p:cNvPr>
          <p:cNvSpPr txBox="1"/>
          <p:nvPr/>
        </p:nvSpPr>
        <p:spPr>
          <a:xfrm>
            <a:off x="689112" y="463826"/>
            <a:ext cx="7578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/>
              <a:t>Why Boxing &amp; Unboxing Is Important</a:t>
            </a:r>
            <a:r>
              <a:rPr lang="en-US" sz="3600" b="1" dirty="0"/>
              <a:t> </a:t>
            </a:r>
            <a:r>
              <a:rPr lang="en-US" sz="3200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A5D0F8-FE67-454A-A6D6-DFDACA963E34}"/>
              </a:ext>
            </a:extLst>
          </p:cNvPr>
          <p:cNvSpPr txBox="1"/>
          <p:nvPr/>
        </p:nvSpPr>
        <p:spPr>
          <a:xfrm>
            <a:off x="689112" y="1225689"/>
            <a:ext cx="757899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Boxing and unboxing is an important concept in C#. Basically it convert a Value Type to a Reference Type, and vice versa. Boxing and Unboxing enables a unified view of the type system in which a value of any type (Reference Or Value) can be treated as an object (A generalized or a unified way to represent types). So, if you don't care about having a unified type system (i.e., reference types and value types have very different representations and you don't want a common way to "represent" the two) then you don't need boxing.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Note : For Unboxing, you can only unbox those types that were boxed earlier (Value types) because we can not unbox a built-in reference type. For example, you can not unbox a string and make it a value type and store it inside stack memory. It is not possible to unbox built-in reference types such as delegates, strings, class etc.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Similarly, We can not box reference types. For example, we can not box an array and bring it into our stack. This operation is not allowed </a:t>
            </a:r>
          </a:p>
        </p:txBody>
      </p:sp>
    </p:spTree>
    <p:extLst>
      <p:ext uri="{BB962C8B-B14F-4D97-AF65-F5344CB8AC3E}">
        <p14:creationId xmlns:p14="http://schemas.microsoft.com/office/powerpoint/2010/main" val="3465319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628782-9FF3-498E-9571-8FF36F09F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991" y="438978"/>
            <a:ext cx="8435009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393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86EA8B-9D82-4D12-A48D-6D08DD88D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464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CEC83A6-57D0-4E5D-8B98-539E52839AA6}"/>
              </a:ext>
            </a:extLst>
          </p:cNvPr>
          <p:cNvSpPr/>
          <p:nvPr/>
        </p:nvSpPr>
        <p:spPr>
          <a:xfrm>
            <a:off x="450574" y="705177"/>
            <a:ext cx="9727096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sz="3600" b="1" i="0" u="sng" dirty="0">
                <a:solidFill>
                  <a:srgbClr val="000000"/>
                </a:solidFill>
                <a:effectLst/>
                <a:latin typeface="Open Sans"/>
              </a:rPr>
              <a:t>Type Checking &amp; Its Importance</a:t>
            </a:r>
            <a:r>
              <a:rPr lang="en-US" sz="3600" b="1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Open Sans"/>
              </a:rPr>
              <a:t>?</a:t>
            </a:r>
          </a:p>
          <a:p>
            <a:endParaRPr lang="en-US" sz="2400" b="0" i="0" dirty="0">
              <a:solidFill>
                <a:srgbClr val="000000"/>
              </a:solidFill>
              <a:effectLst/>
              <a:latin typeface="Open Sans"/>
            </a:endParaRPr>
          </a:p>
          <a:p>
            <a:pPr marL="342900" indent="-342900">
              <a:buFontTx/>
              <a:buChar char="-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/>
              </a:rPr>
              <a:t> </a:t>
            </a:r>
            <a:r>
              <a:rPr lang="en-US" sz="2400" b="1" i="0" strike="noStrike" dirty="0">
                <a:solidFill>
                  <a:srgbClr val="00E7AD"/>
                </a:solidFill>
                <a:effectLst/>
                <a:latin typeface="Open Sans"/>
                <a:hlinkClick r:id="rId2"/>
              </a:rPr>
              <a:t>Type checking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/>
              </a:rPr>
              <a:t> is the process of verifying and enforcing     the constraints of types, and it can occur either at compile time (i.e. statically) or at runtime (i.e. dynamically). </a:t>
            </a:r>
          </a:p>
          <a:p>
            <a:pPr marL="342900" indent="-342900">
              <a:buFontTx/>
              <a:buChar char="-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/>
              </a:rPr>
              <a:t>Type checking is all about ensuring that the program is </a:t>
            </a:r>
            <a:r>
              <a:rPr lang="en-US" sz="2400" b="1" i="0" u="none" strike="noStrike" dirty="0">
                <a:solidFill>
                  <a:srgbClr val="00E7AD"/>
                </a:solidFill>
                <a:effectLst/>
                <a:latin typeface="Open Sans"/>
                <a:hlinkClick r:id="rId3"/>
              </a:rPr>
              <a:t>type-safe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/>
              </a:rPr>
              <a:t>, meaning that the possibility of type errors is kept to a minimum. </a:t>
            </a:r>
          </a:p>
          <a:p>
            <a:pPr marL="342900" indent="-342900">
              <a:buFontTx/>
              <a:buChar char="-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Open Sans"/>
              </a:rPr>
              <a:t>A type error is an erroneous program behavior in which an operation occurs (or try to occur) on a particular data type that it’s not meant to occur on. For e.g.</a:t>
            </a:r>
            <a:r>
              <a:rPr lang="en-US" sz="24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/>
              </a:rPr>
              <a:t>This could be a situation where an operation is performed on an integer with the intent that it is a float, or even something such as adding a string and an integer together: 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Open Sans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Open Sans"/>
              </a:rPr>
              <a:t>                          int x = 10 + “Ali” 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3240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381B75-6795-4B46-AA2C-B5F231FD2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416" y="1510748"/>
            <a:ext cx="9507947" cy="423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047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1F3254-C0B0-4EEB-A290-E0A76B896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184" y="642541"/>
            <a:ext cx="9616522" cy="557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059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D110141-BA1A-4BA3-B684-7E3471570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04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6DFD70-F00D-4CEE-BC3D-20D586447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747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FFC0C9-11F1-4BAC-9A71-403B0A373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86" y="715617"/>
            <a:ext cx="11074628" cy="509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754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3039</TotalTime>
  <Words>538</Words>
  <Application>Microsoft Office PowerPoint</Application>
  <PresentationFormat>Widescreen</PresentationFormat>
  <Paragraphs>30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Open Sans</vt:lpstr>
      <vt:lpstr>Office Theme</vt:lpstr>
      <vt:lpstr>Introduction To C# Programming Language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Tashik Moin</dc:creator>
  <cp:lastModifiedBy>Tashik Moin</cp:lastModifiedBy>
  <cp:revision>41</cp:revision>
  <dcterms:created xsi:type="dcterms:W3CDTF">2020-05-16T05:48:39Z</dcterms:created>
  <dcterms:modified xsi:type="dcterms:W3CDTF">2020-05-20T03:58:40Z</dcterms:modified>
</cp:coreProperties>
</file>