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73" r:id="rId9"/>
    <p:sldId id="268" r:id="rId10"/>
    <p:sldId id="274" r:id="rId11"/>
    <p:sldId id="280"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FF66CC"/>
    <a:srgbClr val="3445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3"/>
            <a:ext cx="2743200" cy="365125"/>
          </a:xfrm>
        </p:spPr>
        <p:txBody>
          <a:bodyPr/>
          <a:lstStyle/>
          <a:p>
            <a:fld id="{48A87A34-81AB-432B-8DAE-1953F412C126}" type="datetimeFigureOut">
              <a:rPr lang="en-US" dirty="0"/>
              <a:t>11/17/2021</a:t>
            </a:fld>
            <a:endParaRPr lang="en-US"/>
          </a:p>
        </p:txBody>
      </p:sp>
      <p:sp>
        <p:nvSpPr>
          <p:cNvPr id="5" name="Footer Placeholder 4"/>
          <p:cNvSpPr>
            <a:spLocks noGrp="1"/>
          </p:cNvSpPr>
          <p:nvPr>
            <p:ph type="ftr" sz="quarter" idx="11"/>
          </p:nvPr>
        </p:nvSpPr>
        <p:spPr>
          <a:xfrm>
            <a:off x="1876425" y="5410203"/>
            <a:ext cx="5124887" cy="365125"/>
          </a:xfrm>
        </p:spPr>
        <p:txBody>
          <a:bodyPr/>
          <a:lstStyle/>
          <a:p>
            <a:endParaRPr lang="en-US"/>
          </a:p>
        </p:txBody>
      </p:sp>
      <p:sp>
        <p:nvSpPr>
          <p:cNvPr id="6" name="Slide Number Placeholder 5"/>
          <p:cNvSpPr>
            <a:spLocks noGrp="1"/>
          </p:cNvSpPr>
          <p:nvPr>
            <p:ph type="sldNum" sz="quarter" idx="12"/>
          </p:nvPr>
        </p:nvSpPr>
        <p:spPr>
          <a:xfrm>
            <a:off x="9896913" y="5410201"/>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2"/>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8A87A34-81AB-432B-8DAE-1953F412C126}" type="datetimeFigureOut">
              <a:rPr lang="en-US" dirty="0"/>
              <a:pPr/>
              <a:t>11/17/2021</a:t>
            </a:fld>
            <a:endParaRPr lang="en-US"/>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8456-F2C4-4B3A-98E1-CC4B0EFBD34F}"/>
              </a:ext>
            </a:extLst>
          </p:cNvPr>
          <p:cNvSpPr>
            <a:spLocks noGrp="1"/>
          </p:cNvSpPr>
          <p:nvPr>
            <p:ph type="ctrTitle"/>
          </p:nvPr>
        </p:nvSpPr>
        <p:spPr>
          <a:xfrm>
            <a:off x="1876426" y="1122363"/>
            <a:ext cx="8791575" cy="2387600"/>
          </a:xfrm>
          <a:solidFill>
            <a:schemeClr val="tx2">
              <a:lumMod val="50000"/>
              <a:lumOff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ctr"/>
            <a:r>
              <a:rPr lang="en-ZA">
                <a:solidFill>
                  <a:schemeClr val="bg1"/>
                </a:solidFill>
              </a:rPr>
              <a:t>Crazy bald head </a:t>
            </a:r>
            <a:br>
              <a:rPr lang="en-ZA">
                <a:solidFill>
                  <a:schemeClr val="bg1"/>
                </a:solidFill>
              </a:rPr>
            </a:br>
            <a:r>
              <a:rPr lang="en-ZA">
                <a:solidFill>
                  <a:schemeClr val="bg1"/>
                </a:solidFill>
              </a:rPr>
              <a:t>AUTO-DETAILING BOOKING MANAGEMENT SYSTEM</a:t>
            </a:r>
            <a:endParaRPr lang="en-US">
              <a:solidFill>
                <a:schemeClr val="bg1"/>
              </a:solidFill>
            </a:endParaRPr>
          </a:p>
        </p:txBody>
      </p:sp>
      <p:sp>
        <p:nvSpPr>
          <p:cNvPr id="3" name="Subtitle 2">
            <a:extLst>
              <a:ext uri="{FF2B5EF4-FFF2-40B4-BE49-F238E27FC236}">
                <a16:creationId xmlns:a16="http://schemas.microsoft.com/office/drawing/2014/main" id="{AC5A1B67-84F1-4FD4-88B1-CE25DF0E7D0F}"/>
              </a:ext>
            </a:extLst>
          </p:cNvPr>
          <p:cNvSpPr>
            <a:spLocks noGrp="1"/>
          </p:cNvSpPr>
          <p:nvPr>
            <p:ph type="subTitle" idx="1"/>
          </p:nvPr>
        </p:nvSpPr>
        <p:spPr>
          <a:xfrm>
            <a:off x="1876426" y="3602038"/>
            <a:ext cx="8791575" cy="1655762"/>
          </a:xfrm>
          <a:solidFill>
            <a:schemeClr val="tx2">
              <a:lumMod val="50000"/>
              <a:lumOff val="50000"/>
            </a:schemeClr>
          </a:solidFill>
          <a:ln>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t">
            <a:normAutofit/>
          </a:bodyPr>
          <a:lstStyle/>
          <a:p>
            <a:endParaRPr lang="en-ZA">
              <a:solidFill>
                <a:schemeClr val="bg1"/>
              </a:solidFill>
            </a:endParaRPr>
          </a:p>
          <a:p>
            <a:pPr algn="ctr"/>
            <a:r>
              <a:rPr lang="en-ZA" sz="2800" i="1">
                <a:solidFill>
                  <a:schemeClr val="bg1"/>
                </a:solidFill>
                <a:latin typeface="Baskerville Old Face"/>
              </a:rPr>
              <a:t>The optimizers</a:t>
            </a:r>
          </a:p>
        </p:txBody>
      </p:sp>
    </p:spTree>
    <p:extLst>
      <p:ext uri="{BB962C8B-B14F-4D97-AF65-F5344CB8AC3E}">
        <p14:creationId xmlns:p14="http://schemas.microsoft.com/office/powerpoint/2010/main" val="36836654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6FEC9A-497A-4050-A521-90B8C7985FA1}"/>
              </a:ext>
            </a:extLst>
          </p:cNvPr>
          <p:cNvSpPr>
            <a:spLocks noGrp="1"/>
          </p:cNvSpPr>
          <p:nvPr>
            <p:ph type="title"/>
          </p:nvPr>
        </p:nvSpPr>
        <p:spPr/>
        <p:txBody>
          <a:bodyPr/>
          <a:lstStyle/>
          <a:p>
            <a:r>
              <a:rPr lang="en-ZA"/>
              <a:t>Brief client background</a:t>
            </a:r>
          </a:p>
        </p:txBody>
      </p:sp>
      <p:sp>
        <p:nvSpPr>
          <p:cNvPr id="7" name="Content Placeholder 6">
            <a:extLst>
              <a:ext uri="{FF2B5EF4-FFF2-40B4-BE49-F238E27FC236}">
                <a16:creationId xmlns:a16="http://schemas.microsoft.com/office/drawing/2014/main" id="{77BE2762-2FCF-4571-8443-9CA1A9B027E2}"/>
              </a:ext>
            </a:extLst>
          </p:cNvPr>
          <p:cNvSpPr>
            <a:spLocks noGrp="1"/>
          </p:cNvSpPr>
          <p:nvPr>
            <p:ph idx="1"/>
          </p:nvPr>
        </p:nvSpPr>
        <p:spPr/>
        <p:txBody>
          <a:bodyPr vert="horz" lIns="91440" tIns="45720" rIns="91440" bIns="45720" rtlCol="0" anchor="t">
            <a:normAutofit fontScale="92500" lnSpcReduction="20000"/>
          </a:bodyPr>
          <a:lstStyle/>
          <a:p>
            <a:pPr marL="227965" indent="-227965"/>
            <a:r>
              <a:rPr lang="en-ZA">
                <a:ea typeface="+mn-lt"/>
                <a:cs typeface="+mn-lt"/>
              </a:rPr>
              <a:t>Mr. Moodley is a local business owner with a small auto detailing shop situated in Phoenix. Auto-detailing services are much more precise and labour- intensive than getting a car wash. Professional auto detailing is always done by hand and includes exterior and interior auto-detailing services. This service is mainly aimed at car enthusiasts and people who would go the extra mile to keep their cars in factory condition and looking brand-new His auto-shop is very popular within his community and he receives many appointments daily. He is currently using a manual system to record appointments and payments received, as well as stock, time and equipment management and allocation. The business functions are listed in the following Data-Flow-Diagram.</a:t>
            </a:r>
            <a:endParaRPr lang="en-ZA"/>
          </a:p>
        </p:txBody>
      </p:sp>
    </p:spTree>
    <p:extLst>
      <p:ext uri="{BB962C8B-B14F-4D97-AF65-F5344CB8AC3E}">
        <p14:creationId xmlns:p14="http://schemas.microsoft.com/office/powerpoint/2010/main" val="8537890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E9129-0001-4966-8363-388D2440CEA2}"/>
              </a:ext>
            </a:extLst>
          </p:cNvPr>
          <p:cNvSpPr>
            <a:spLocks noGrp="1"/>
          </p:cNvSpPr>
          <p:nvPr>
            <p:ph type="title"/>
          </p:nvPr>
        </p:nvSpPr>
        <p:spPr>
          <a:xfrm>
            <a:off x="1141414" y="618518"/>
            <a:ext cx="9905999" cy="1478570"/>
          </a:xfrm>
        </p:spPr>
        <p:txBody>
          <a:bodyPr/>
          <a:lstStyle/>
          <a:p>
            <a:r>
              <a:rPr lang="en-ZA" dirty="0"/>
              <a:t>System Requirements (Front end)</a:t>
            </a:r>
          </a:p>
        </p:txBody>
      </p:sp>
      <p:sp>
        <p:nvSpPr>
          <p:cNvPr id="4" name="Content Placeholder 3">
            <a:extLst>
              <a:ext uri="{FF2B5EF4-FFF2-40B4-BE49-F238E27FC236}">
                <a16:creationId xmlns:a16="http://schemas.microsoft.com/office/drawing/2014/main" id="{B68D6988-3FD3-40EF-8364-B4AFF63D1D90}"/>
              </a:ext>
            </a:extLst>
          </p:cNvPr>
          <p:cNvSpPr>
            <a:spLocks noGrp="1"/>
          </p:cNvSpPr>
          <p:nvPr>
            <p:ph idx="1"/>
          </p:nvPr>
        </p:nvSpPr>
        <p:spPr>
          <a:xfrm>
            <a:off x="1141413" y="1880778"/>
            <a:ext cx="9905999" cy="4095042"/>
          </a:xfrm>
        </p:spPr>
        <p:txBody>
          <a:bodyPr>
            <a:normAutofit lnSpcReduction="10000"/>
          </a:bodyPr>
          <a:lstStyle/>
          <a:p>
            <a:r>
              <a:rPr lang="en-ZA" dirty="0"/>
              <a:t>The appointment scheduling system will be used to keep track of appointments made and helps the situation of double booking</a:t>
            </a:r>
          </a:p>
          <a:p>
            <a:r>
              <a:rPr lang="en-ZA" dirty="0"/>
              <a:t>The inventory system will help the owner keep track of the stock he purchased, update them easily as well as stock depletion. This enables him to order more stock once a stock level drops below it’s desired minimum quantity</a:t>
            </a:r>
          </a:p>
          <a:p>
            <a:r>
              <a:rPr lang="en-ZA" dirty="0"/>
              <a:t> The employee system allows the manager to manage employee information as well as assign employees to jobs</a:t>
            </a:r>
          </a:p>
          <a:p>
            <a:r>
              <a:rPr lang="en-ZA" dirty="0"/>
              <a:t>Reports are generated to show patterns in the businesses performance and help the owner make better business decisions </a:t>
            </a:r>
          </a:p>
          <a:p>
            <a:endParaRPr lang="en-ZA" dirty="0"/>
          </a:p>
        </p:txBody>
      </p:sp>
    </p:spTree>
    <p:extLst>
      <p:ext uri="{BB962C8B-B14F-4D97-AF65-F5344CB8AC3E}">
        <p14:creationId xmlns:p14="http://schemas.microsoft.com/office/powerpoint/2010/main" val="5002367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1C882F-7BB2-4BF2-9D34-790A421B91FA}"/>
              </a:ext>
            </a:extLst>
          </p:cNvPr>
          <p:cNvSpPr>
            <a:spLocks noGrp="1"/>
          </p:cNvSpPr>
          <p:nvPr>
            <p:ph type="title"/>
          </p:nvPr>
        </p:nvSpPr>
        <p:spPr/>
        <p:txBody>
          <a:bodyPr/>
          <a:lstStyle/>
          <a:p>
            <a:r>
              <a:rPr lang="en-ZA" dirty="0"/>
              <a:t>System Requirements (Website)</a:t>
            </a:r>
            <a:endParaRPr lang="en-US" dirty="0"/>
          </a:p>
        </p:txBody>
      </p:sp>
      <p:sp>
        <p:nvSpPr>
          <p:cNvPr id="7" name="Content Placeholder 6">
            <a:extLst>
              <a:ext uri="{FF2B5EF4-FFF2-40B4-BE49-F238E27FC236}">
                <a16:creationId xmlns:a16="http://schemas.microsoft.com/office/drawing/2014/main" id="{11D5DD72-6570-488E-A06D-57512CC48824}"/>
              </a:ext>
            </a:extLst>
          </p:cNvPr>
          <p:cNvSpPr>
            <a:spLocks noGrp="1"/>
          </p:cNvSpPr>
          <p:nvPr>
            <p:ph idx="1"/>
          </p:nvPr>
        </p:nvSpPr>
        <p:spPr>
          <a:xfrm>
            <a:off x="1141414" y="2249487"/>
            <a:ext cx="9905999" cy="4193516"/>
          </a:xfrm>
        </p:spPr>
        <p:txBody>
          <a:bodyPr vert="horz" lIns="91440" tIns="45720" rIns="91440" bIns="45720" rtlCol="0" anchor="t">
            <a:normAutofit/>
          </a:bodyPr>
          <a:lstStyle/>
          <a:p>
            <a:pPr marL="227965" indent="-227965"/>
            <a:r>
              <a:rPr lang="en-ZA" dirty="0"/>
              <a:t>Allow the public to be able to view list of packages/ services the business has to offer.</a:t>
            </a:r>
            <a:endParaRPr lang="en-US" dirty="0"/>
          </a:p>
          <a:p>
            <a:pPr marL="227965" indent="-227965"/>
            <a:r>
              <a:rPr lang="en-ZA" dirty="0"/>
              <a:t>Customers will now be able to add and modify their details on the system</a:t>
            </a:r>
            <a:endParaRPr lang="en-US" dirty="0"/>
          </a:p>
          <a:p>
            <a:pPr marL="227965" indent="-227965"/>
            <a:r>
              <a:rPr lang="en-ZA" dirty="0"/>
              <a:t>Bookings can be made by customers themselves without needing the assistance of the manager.</a:t>
            </a:r>
            <a:endParaRPr lang="en-US" dirty="0"/>
          </a:p>
          <a:p>
            <a:pPr marL="227965" indent="-227965"/>
            <a:r>
              <a:rPr lang="en-ZA" dirty="0"/>
              <a:t>The owner and manager are able to log into the system via the website and perform the same functionalities they were able to in the FES.</a:t>
            </a:r>
            <a:endParaRPr lang="en-US" dirty="0"/>
          </a:p>
          <a:p>
            <a:pPr marL="227965" indent="-227965"/>
            <a:endParaRPr lang="en-ZA" dirty="0"/>
          </a:p>
          <a:p>
            <a:pPr marL="227965" indent="-227965"/>
            <a:endParaRPr lang="en-ZA" dirty="0"/>
          </a:p>
        </p:txBody>
      </p:sp>
    </p:spTree>
    <p:extLst>
      <p:ext uri="{BB962C8B-B14F-4D97-AF65-F5344CB8AC3E}">
        <p14:creationId xmlns:p14="http://schemas.microsoft.com/office/powerpoint/2010/main" val="252586623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73B38-6CA8-474C-A77E-21DB28907F2F}"/>
              </a:ext>
            </a:extLst>
          </p:cNvPr>
          <p:cNvSpPr>
            <a:spLocks noGrp="1"/>
          </p:cNvSpPr>
          <p:nvPr>
            <p:ph type="title"/>
          </p:nvPr>
        </p:nvSpPr>
        <p:spPr>
          <a:xfrm>
            <a:off x="1141414" y="618518"/>
            <a:ext cx="9905999" cy="619439"/>
          </a:xfrm>
        </p:spPr>
        <p:txBody>
          <a:bodyPr>
            <a:normAutofit/>
          </a:bodyPr>
          <a:lstStyle/>
          <a:p>
            <a:r>
              <a:rPr lang="en-ZA" dirty="0"/>
              <a:t>Front-end Error Classification:</a:t>
            </a:r>
            <a:endParaRPr lang="en-US" dirty="0"/>
          </a:p>
        </p:txBody>
      </p:sp>
      <p:graphicFrame>
        <p:nvGraphicFramePr>
          <p:cNvPr id="2" name="Content Placeholder 1">
            <a:extLst>
              <a:ext uri="{FF2B5EF4-FFF2-40B4-BE49-F238E27FC236}">
                <a16:creationId xmlns:a16="http://schemas.microsoft.com/office/drawing/2014/main" id="{94720873-56E2-4331-AE3E-AB99D948ADD7}"/>
              </a:ext>
            </a:extLst>
          </p:cNvPr>
          <p:cNvGraphicFramePr>
            <a:graphicFrameLocks noGrp="1"/>
          </p:cNvGraphicFramePr>
          <p:nvPr>
            <p:ph idx="1"/>
            <p:extLst>
              <p:ext uri="{D42A27DB-BD31-4B8C-83A1-F6EECF244321}">
                <p14:modId xmlns:p14="http://schemas.microsoft.com/office/powerpoint/2010/main" val="1009709014"/>
              </p:ext>
            </p:extLst>
          </p:nvPr>
        </p:nvGraphicFramePr>
        <p:xfrm>
          <a:off x="1141415" y="1504335"/>
          <a:ext cx="10391823" cy="4735147"/>
        </p:xfrm>
        <a:graphic>
          <a:graphicData uri="http://schemas.openxmlformats.org/drawingml/2006/table">
            <a:tbl>
              <a:tblPr firstRow="1" firstCol="1" bandRow="1">
                <a:tableStyleId>{E8034E78-7F5D-4C2E-B375-FC64B27BC917}</a:tableStyleId>
              </a:tblPr>
              <a:tblGrid>
                <a:gridCol w="2117979">
                  <a:extLst>
                    <a:ext uri="{9D8B030D-6E8A-4147-A177-3AD203B41FA5}">
                      <a16:colId xmlns:a16="http://schemas.microsoft.com/office/drawing/2014/main" val="753315025"/>
                    </a:ext>
                  </a:extLst>
                </a:gridCol>
                <a:gridCol w="3259393">
                  <a:extLst>
                    <a:ext uri="{9D8B030D-6E8A-4147-A177-3AD203B41FA5}">
                      <a16:colId xmlns:a16="http://schemas.microsoft.com/office/drawing/2014/main" val="3034010226"/>
                    </a:ext>
                  </a:extLst>
                </a:gridCol>
                <a:gridCol w="5014451">
                  <a:extLst>
                    <a:ext uri="{9D8B030D-6E8A-4147-A177-3AD203B41FA5}">
                      <a16:colId xmlns:a16="http://schemas.microsoft.com/office/drawing/2014/main" val="2147856535"/>
                    </a:ext>
                  </a:extLst>
                </a:gridCol>
              </a:tblGrid>
              <a:tr h="953445">
                <a:tc>
                  <a:txBody>
                    <a:bodyPr/>
                    <a:lstStyle/>
                    <a:p>
                      <a:pPr>
                        <a:lnSpc>
                          <a:spcPct val="107000"/>
                        </a:lnSpc>
                        <a:spcAft>
                          <a:spcPts val="800"/>
                        </a:spcAft>
                        <a:tabLst>
                          <a:tab pos="1238250" algn="l"/>
                        </a:tabLst>
                      </a:pPr>
                      <a:r>
                        <a:rPr lang="en-ZA" sz="1600" dirty="0">
                          <a:effectLst/>
                        </a:rPr>
                        <a:t> </a:t>
                      </a:r>
                      <a:endParaRPr lang="en-ZA" sz="1100" dirty="0">
                        <a:effectLst/>
                      </a:endParaRPr>
                    </a:p>
                    <a:p>
                      <a:pPr>
                        <a:lnSpc>
                          <a:spcPct val="107000"/>
                        </a:lnSpc>
                        <a:spcAft>
                          <a:spcPts val="800"/>
                        </a:spcAft>
                        <a:tabLst>
                          <a:tab pos="1238250" algn="l"/>
                        </a:tabLst>
                      </a:pPr>
                      <a:r>
                        <a:rPr lang="en-ZA" sz="2800" dirty="0">
                          <a:effectLst/>
                        </a:rPr>
                        <a:t>Error Type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nSpc>
                          <a:spcPct val="107000"/>
                        </a:lnSpc>
                        <a:spcAft>
                          <a:spcPts val="800"/>
                        </a:spcAft>
                        <a:tabLst>
                          <a:tab pos="1238250" algn="l"/>
                        </a:tabLst>
                      </a:pPr>
                      <a:r>
                        <a:rPr lang="en-ZA" sz="1600" dirty="0">
                          <a:effectLst/>
                        </a:rPr>
                        <a:t> </a:t>
                      </a:r>
                      <a:endParaRPr lang="en-ZA" sz="1100" dirty="0">
                        <a:effectLst/>
                      </a:endParaRPr>
                    </a:p>
                    <a:p>
                      <a:pPr marL="0" algn="l" defTabSz="914377" rtl="0" eaLnBrk="1" latinLnBrk="0" hangingPunct="1">
                        <a:lnSpc>
                          <a:spcPct val="107000"/>
                        </a:lnSpc>
                        <a:spcAft>
                          <a:spcPts val="800"/>
                        </a:spcAft>
                        <a:tabLst>
                          <a:tab pos="1238250" algn="l"/>
                        </a:tabLst>
                      </a:pPr>
                      <a:r>
                        <a:rPr lang="en-ZA" sz="2800" b="1" kern="1200" dirty="0">
                          <a:solidFill>
                            <a:schemeClr val="lt1"/>
                          </a:solidFill>
                          <a:effectLst/>
                          <a:latin typeface="+mn-lt"/>
                          <a:ea typeface="+mn-ea"/>
                          <a:cs typeface="+mn-cs"/>
                        </a:rPr>
                        <a:t>Description</a:t>
                      </a:r>
                    </a:p>
                  </a:txBody>
                  <a:tcPr marL="68580" marR="68580" marT="0" marB="0">
                    <a:solidFill>
                      <a:srgbClr val="C00000"/>
                    </a:solidFill>
                  </a:tcPr>
                </a:tc>
                <a:tc>
                  <a:txBody>
                    <a:bodyPr/>
                    <a:lstStyle/>
                    <a:p>
                      <a:pPr>
                        <a:lnSpc>
                          <a:spcPct val="107000"/>
                        </a:lnSpc>
                        <a:spcAft>
                          <a:spcPts val="800"/>
                        </a:spcAft>
                        <a:tabLst>
                          <a:tab pos="1238250" algn="l"/>
                        </a:tabLst>
                      </a:pPr>
                      <a:r>
                        <a:rPr lang="en-ZA" sz="1600" dirty="0">
                          <a:effectLst/>
                        </a:rPr>
                        <a:t> </a:t>
                      </a:r>
                      <a:endParaRPr lang="en-ZA" sz="1100" dirty="0">
                        <a:effectLst/>
                      </a:endParaRPr>
                    </a:p>
                    <a:p>
                      <a:pPr marL="0" algn="l" defTabSz="914377" rtl="0" eaLnBrk="1" latinLnBrk="0" hangingPunct="1">
                        <a:lnSpc>
                          <a:spcPct val="107000"/>
                        </a:lnSpc>
                        <a:spcAft>
                          <a:spcPts val="800"/>
                        </a:spcAft>
                        <a:tabLst>
                          <a:tab pos="1238250" algn="l"/>
                        </a:tabLst>
                      </a:pPr>
                      <a:r>
                        <a:rPr lang="en-ZA" sz="2800" b="1" kern="1200" dirty="0">
                          <a:solidFill>
                            <a:schemeClr val="lt1"/>
                          </a:solidFill>
                          <a:effectLst/>
                          <a:latin typeface="+mn-lt"/>
                          <a:ea typeface="+mn-ea"/>
                          <a:cs typeface="+mn-cs"/>
                        </a:rPr>
                        <a:t>Follow-up Action</a:t>
                      </a:r>
                    </a:p>
                  </a:txBody>
                  <a:tcPr marL="68580" marR="68580" marT="0" marB="0">
                    <a:solidFill>
                      <a:srgbClr val="C00000"/>
                    </a:solidFill>
                  </a:tcPr>
                </a:tc>
                <a:extLst>
                  <a:ext uri="{0D108BD9-81ED-4DB2-BD59-A6C34878D82A}">
                    <a16:rowId xmlns:a16="http://schemas.microsoft.com/office/drawing/2014/main" val="2778169119"/>
                  </a:ext>
                </a:extLst>
              </a:tr>
              <a:tr h="3781702">
                <a:tc>
                  <a:txBody>
                    <a:bodyPr/>
                    <a:lstStyle/>
                    <a:p>
                      <a:pPr>
                        <a:lnSpc>
                          <a:spcPct val="107000"/>
                        </a:lnSpc>
                        <a:spcAft>
                          <a:spcPts val="800"/>
                        </a:spcAft>
                        <a:tabLst>
                          <a:tab pos="1238250" algn="l"/>
                        </a:tabLst>
                      </a:pPr>
                      <a:r>
                        <a:rPr lang="en-ZA" sz="1100" dirty="0">
                          <a:effectLst/>
                        </a:rPr>
                        <a:t> </a:t>
                      </a:r>
                    </a:p>
                    <a:p>
                      <a:pPr>
                        <a:lnSpc>
                          <a:spcPct val="107000"/>
                        </a:lnSpc>
                        <a:spcAft>
                          <a:spcPts val="800"/>
                        </a:spcAft>
                        <a:tabLst>
                          <a:tab pos="1238250" algn="l"/>
                        </a:tabLst>
                      </a:pPr>
                      <a:r>
                        <a:rPr lang="en-ZA" sz="2400" dirty="0">
                          <a:effectLst/>
                        </a:rPr>
                        <a:t>Level 2</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238250" algn="l"/>
                        </a:tabLst>
                      </a:pPr>
                      <a:r>
                        <a:rPr lang="en-ZA" sz="1100" dirty="0">
                          <a:effectLst/>
                        </a:rPr>
                        <a:t> </a:t>
                      </a:r>
                    </a:p>
                    <a:p>
                      <a:pPr>
                        <a:lnSpc>
                          <a:spcPct val="107000"/>
                        </a:lnSpc>
                        <a:spcAft>
                          <a:spcPts val="800"/>
                        </a:spcAft>
                        <a:tabLst>
                          <a:tab pos="1238250" algn="l"/>
                        </a:tabLst>
                      </a:pPr>
                      <a:r>
                        <a:rPr lang="en-ZA" sz="2400" dirty="0">
                          <a:effectLst/>
                        </a:rPr>
                        <a:t>Error with customer double booking. System was allowing for the same time slot to be booked twice</a:t>
                      </a:r>
                      <a:r>
                        <a:rPr lang="en-ZA" sz="1100" dirty="0">
                          <a:effectLst/>
                        </a:rPr>
                        <a: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238250" algn="l"/>
                        </a:tabLst>
                      </a:pPr>
                      <a:r>
                        <a:rPr lang="en-ZA" sz="1100" dirty="0">
                          <a:effectLst/>
                        </a:rPr>
                        <a:t> </a:t>
                      </a:r>
                    </a:p>
                    <a:p>
                      <a:pPr>
                        <a:lnSpc>
                          <a:spcPct val="107000"/>
                        </a:lnSpc>
                        <a:spcAft>
                          <a:spcPts val="800"/>
                        </a:spcAft>
                        <a:tabLst>
                          <a:tab pos="1238250" algn="l"/>
                        </a:tabLst>
                      </a:pPr>
                      <a:r>
                        <a:rPr lang="en-ZA" sz="2000" dirty="0">
                          <a:effectLst/>
                        </a:rPr>
                        <a:t>System now makes use of a calendar and a time data table to store available dates and times, as well as an appointment table to store already booked appointments. Before a booking is made, the system does a search to validate that the specific date and time slot has not already been booked. If it has, a notification is sent out to the customer to choose another date. </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2214494"/>
                  </a:ext>
                </a:extLst>
              </a:tr>
            </a:tbl>
          </a:graphicData>
        </a:graphic>
      </p:graphicFrame>
    </p:spTree>
    <p:extLst>
      <p:ext uri="{BB962C8B-B14F-4D97-AF65-F5344CB8AC3E}">
        <p14:creationId xmlns:p14="http://schemas.microsoft.com/office/powerpoint/2010/main" val="36232966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FFBA1-1340-4CF5-9362-22A297096A7C}"/>
              </a:ext>
            </a:extLst>
          </p:cNvPr>
          <p:cNvSpPr>
            <a:spLocks noGrp="1"/>
          </p:cNvSpPr>
          <p:nvPr>
            <p:ph type="title"/>
          </p:nvPr>
        </p:nvSpPr>
        <p:spPr>
          <a:xfrm>
            <a:off x="1141414" y="618518"/>
            <a:ext cx="9905999" cy="549100"/>
          </a:xfrm>
        </p:spPr>
        <p:txBody>
          <a:bodyPr>
            <a:normAutofit fontScale="90000"/>
          </a:bodyPr>
          <a:lstStyle/>
          <a:p>
            <a:pPr>
              <a:lnSpc>
                <a:spcPct val="107000"/>
              </a:lnSpc>
              <a:spcAft>
                <a:spcPts val="800"/>
              </a:spcAft>
              <a:tabLst>
                <a:tab pos="1238250" algn="l"/>
              </a:tabLst>
            </a:pPr>
            <a:r>
              <a:rPr lang="en-ZA" sz="4000" dirty="0"/>
              <a:t>Website Error Classification:</a:t>
            </a:r>
            <a:endParaRPr lang="en-ZA" sz="4000" dirty="0">
              <a:effectLst/>
              <a:latin typeface="+mn-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3D194B2-DF38-40AE-9858-62D243AD2EB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extLst>
      <p:ext uri="{BB962C8B-B14F-4D97-AF65-F5344CB8AC3E}">
        <p14:creationId xmlns:p14="http://schemas.microsoft.com/office/powerpoint/2010/main" val="11955567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BAE3C6-D5C9-41A7-94F3-9013242BE684}"/>
              </a:ext>
            </a:extLst>
          </p:cNvPr>
          <p:cNvSpPr>
            <a:spLocks noGrp="1"/>
          </p:cNvSpPr>
          <p:nvPr>
            <p:ph type="title"/>
          </p:nvPr>
        </p:nvSpPr>
        <p:spPr>
          <a:xfrm>
            <a:off x="1143000" y="0"/>
            <a:ext cx="9905999" cy="1003805"/>
          </a:xfrm>
        </p:spPr>
        <p:txBody>
          <a:bodyPr/>
          <a:lstStyle/>
          <a:p>
            <a:r>
              <a:rPr lang="en-ZA" dirty="0"/>
              <a:t>System wrap up </a:t>
            </a:r>
            <a:endParaRPr lang="en-US" dirty="0"/>
          </a:p>
        </p:txBody>
      </p:sp>
      <p:sp>
        <p:nvSpPr>
          <p:cNvPr id="7" name="Content Placeholder 6">
            <a:extLst>
              <a:ext uri="{FF2B5EF4-FFF2-40B4-BE49-F238E27FC236}">
                <a16:creationId xmlns:a16="http://schemas.microsoft.com/office/drawing/2014/main" id="{D28B9900-D35D-441B-BDDF-FB8038EA1A95}"/>
              </a:ext>
            </a:extLst>
          </p:cNvPr>
          <p:cNvSpPr>
            <a:spLocks noGrp="1"/>
          </p:cNvSpPr>
          <p:nvPr>
            <p:ph idx="1"/>
          </p:nvPr>
        </p:nvSpPr>
        <p:spPr>
          <a:xfrm>
            <a:off x="442452" y="796413"/>
            <a:ext cx="11503742" cy="5619135"/>
          </a:xfrm>
        </p:spPr>
        <p:txBody>
          <a:bodyPr vert="horz" lIns="91440" tIns="45720" rIns="91440" bIns="45720" rtlCol="0" anchor="t">
            <a:normAutofit/>
          </a:bodyPr>
          <a:lstStyle/>
          <a:p>
            <a:r>
              <a:rPr lang="en-US" dirty="0"/>
              <a:t>Some of the system requirements indicated in M1 includes: </a:t>
            </a:r>
          </a:p>
          <a:p>
            <a:pPr lvl="1"/>
            <a:r>
              <a:rPr lang="en-US" dirty="0"/>
              <a:t>Log in for the manager, owner and customer.</a:t>
            </a:r>
          </a:p>
          <a:p>
            <a:pPr lvl="1"/>
            <a:r>
              <a:rPr lang="en-US" dirty="0"/>
              <a:t>Manger should be able to:</a:t>
            </a:r>
          </a:p>
          <a:p>
            <a:pPr lvl="2"/>
            <a:r>
              <a:rPr lang="en-US" dirty="0"/>
              <a:t> Add, update, view employee details, assign employees to jobs, view employee schedule and payroll report.</a:t>
            </a:r>
          </a:p>
          <a:p>
            <a:pPr lvl="2"/>
            <a:r>
              <a:rPr lang="en-US" dirty="0"/>
              <a:t> Add, update, view Customer details as well as make a booking for them on the FES.</a:t>
            </a:r>
          </a:p>
          <a:p>
            <a:pPr lvl="1"/>
            <a:r>
              <a:rPr lang="en-US" dirty="0"/>
              <a:t>Owner should be able to: </a:t>
            </a:r>
          </a:p>
          <a:p>
            <a:pPr lvl="2"/>
            <a:r>
              <a:rPr lang="en-US" dirty="0"/>
              <a:t>Add, update, view, delete information on stock, packages/services and equipment details. </a:t>
            </a:r>
          </a:p>
          <a:p>
            <a:pPr lvl="2"/>
            <a:r>
              <a:rPr lang="en-US" dirty="0"/>
              <a:t>View stock reports, next service date for equipment and sales reports.</a:t>
            </a:r>
          </a:p>
          <a:p>
            <a:pPr lvl="1"/>
            <a:r>
              <a:rPr lang="en-US" dirty="0"/>
              <a:t>Customers should be able to: </a:t>
            </a:r>
          </a:p>
          <a:p>
            <a:pPr lvl="2"/>
            <a:r>
              <a:rPr lang="en-US" dirty="0"/>
              <a:t>Add, update, view their own details.</a:t>
            </a:r>
          </a:p>
          <a:p>
            <a:pPr lvl="2"/>
            <a:r>
              <a:rPr lang="en-US" dirty="0"/>
              <a:t>Access list of packages/ services and available dates and times for booking an appointment.</a:t>
            </a:r>
          </a:p>
          <a:p>
            <a:pPr lvl="2"/>
            <a:r>
              <a:rPr lang="en-US" dirty="0"/>
              <a:t>Book an appointment</a:t>
            </a:r>
          </a:p>
          <a:p>
            <a:pPr lvl="2"/>
            <a:r>
              <a:rPr lang="en-US" dirty="0"/>
              <a:t>Make a payment</a:t>
            </a:r>
          </a:p>
          <a:p>
            <a:pPr marL="914377" lvl="2" indent="0">
              <a:buNone/>
            </a:pPr>
            <a:endParaRPr lang="en-US" dirty="0"/>
          </a:p>
        </p:txBody>
      </p:sp>
    </p:spTree>
    <p:extLst>
      <p:ext uri="{BB962C8B-B14F-4D97-AF65-F5344CB8AC3E}">
        <p14:creationId xmlns:p14="http://schemas.microsoft.com/office/powerpoint/2010/main" val="3036802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BAE3C6-D5C9-41A7-94F3-9013242BE684}"/>
              </a:ext>
            </a:extLst>
          </p:cNvPr>
          <p:cNvSpPr>
            <a:spLocks noGrp="1"/>
          </p:cNvSpPr>
          <p:nvPr>
            <p:ph type="title"/>
          </p:nvPr>
        </p:nvSpPr>
        <p:spPr>
          <a:xfrm>
            <a:off x="1143000" y="442452"/>
            <a:ext cx="9905999" cy="1003805"/>
          </a:xfrm>
        </p:spPr>
        <p:txBody>
          <a:bodyPr/>
          <a:lstStyle/>
          <a:p>
            <a:r>
              <a:rPr lang="en-ZA" dirty="0"/>
              <a:t>System wrap up </a:t>
            </a:r>
            <a:endParaRPr lang="en-US" dirty="0"/>
          </a:p>
        </p:txBody>
      </p:sp>
      <p:sp>
        <p:nvSpPr>
          <p:cNvPr id="7" name="Content Placeholder 6">
            <a:extLst>
              <a:ext uri="{FF2B5EF4-FFF2-40B4-BE49-F238E27FC236}">
                <a16:creationId xmlns:a16="http://schemas.microsoft.com/office/drawing/2014/main" id="{D28B9900-D35D-441B-BDDF-FB8038EA1A95}"/>
              </a:ext>
            </a:extLst>
          </p:cNvPr>
          <p:cNvSpPr>
            <a:spLocks noGrp="1"/>
          </p:cNvSpPr>
          <p:nvPr>
            <p:ph idx="1"/>
          </p:nvPr>
        </p:nvSpPr>
        <p:spPr>
          <a:xfrm>
            <a:off x="442452" y="1430594"/>
            <a:ext cx="11076038" cy="4984954"/>
          </a:xfrm>
        </p:spPr>
        <p:txBody>
          <a:bodyPr vert="horz" lIns="91440" tIns="45720" rIns="91440" bIns="45720" rtlCol="0" anchor="t">
            <a:normAutofit/>
          </a:bodyPr>
          <a:lstStyle/>
          <a:p>
            <a:pPr lvl="2"/>
            <a:r>
              <a:rPr lang="en-US" sz="2000" dirty="0"/>
              <a:t>Overall we have stuck to the requirements that were setout in M1. Changes that we have made were due to the guidance and feedback from our mentors throughout the system development process.</a:t>
            </a:r>
          </a:p>
          <a:p>
            <a:pPr lvl="2"/>
            <a:r>
              <a:rPr lang="en-US" sz="2000" dirty="0"/>
              <a:t>Some changes include: </a:t>
            </a:r>
          </a:p>
          <a:p>
            <a:pPr lvl="3"/>
            <a:r>
              <a:rPr lang="en-US" sz="1800" dirty="0"/>
              <a:t>Getting rid of an employee payroll report, this was a system on its own.</a:t>
            </a:r>
          </a:p>
          <a:p>
            <a:pPr lvl="3"/>
            <a:r>
              <a:rPr lang="en-US" sz="1800" dirty="0"/>
              <a:t>Removing an equipment's table as this wasn’t a necessary feature for the functioning of the business. </a:t>
            </a:r>
          </a:p>
          <a:p>
            <a:pPr lvl="3"/>
            <a:r>
              <a:rPr lang="en-US" sz="1800" dirty="0"/>
              <a:t>Allowing customers to make a payment. This proved to be an unreliable feature and we have decided that all payments will be done in store without the need of involving the system other than to view a customers total. </a:t>
            </a:r>
          </a:p>
          <a:p>
            <a:pPr lvl="2"/>
            <a:r>
              <a:rPr lang="en-US" sz="2000" dirty="0"/>
              <a:t>We’re happy with the changes made as it allowed us to narrow our scope and focus on perfecting things.</a:t>
            </a:r>
          </a:p>
          <a:p>
            <a:pPr lvl="2"/>
            <a:r>
              <a:rPr lang="en-US" sz="2000" dirty="0"/>
              <a:t>Our main functionalities have been met and we believe that the system is an overall success.  </a:t>
            </a:r>
          </a:p>
        </p:txBody>
      </p:sp>
    </p:spTree>
    <p:extLst>
      <p:ext uri="{BB962C8B-B14F-4D97-AF65-F5344CB8AC3E}">
        <p14:creationId xmlns:p14="http://schemas.microsoft.com/office/powerpoint/2010/main" val="34435903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8E3FE-3281-4B39-9C64-1B3A88BB2F78}"/>
              </a:ext>
            </a:extLst>
          </p:cNvPr>
          <p:cNvSpPr>
            <a:spLocks noGrp="1"/>
          </p:cNvSpPr>
          <p:nvPr>
            <p:ph type="title"/>
          </p:nvPr>
        </p:nvSpPr>
        <p:spPr>
          <a:xfrm>
            <a:off x="1250271" y="999518"/>
            <a:ext cx="9905999" cy="5070855"/>
          </a:xfrm>
        </p:spPr>
        <p:txBody>
          <a:bodyPr>
            <a:normAutofit/>
          </a:bodyPr>
          <a:lstStyle/>
          <a:p>
            <a:pPr algn="ctr"/>
            <a:r>
              <a:rPr lang="en-ZA" sz="4000"/>
              <a:t>Thank you for watching </a:t>
            </a:r>
            <a:endParaRPr lang="en-US" sz="4000"/>
          </a:p>
        </p:txBody>
      </p:sp>
    </p:spTree>
    <p:extLst>
      <p:ext uri="{BB962C8B-B14F-4D97-AF65-F5344CB8AC3E}">
        <p14:creationId xmlns:p14="http://schemas.microsoft.com/office/powerpoint/2010/main" val="2718165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2F058A7D79B647A0350C68E8451E2A" ma:contentTypeVersion="9" ma:contentTypeDescription="Create a new document." ma:contentTypeScope="" ma:versionID="1a845253f1898da95ef5cb7bc4df315d">
  <xsd:schema xmlns:xsd="http://www.w3.org/2001/XMLSchema" xmlns:xs="http://www.w3.org/2001/XMLSchema" xmlns:p="http://schemas.microsoft.com/office/2006/metadata/properties" xmlns:ns2="c3576f97-cd4d-4385-af4f-e9bb010c3075" targetNamespace="http://schemas.microsoft.com/office/2006/metadata/properties" ma:root="true" ma:fieldsID="d77464190b8657235dbe84f5453f735e" ns2:_="">
    <xsd:import namespace="c3576f97-cd4d-4385-af4f-e9bb010c30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76f97-cd4d-4385-af4f-e9bb010c3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B021D-A2EC-4CB9-AFDC-1B126573CC53}">
  <ds:schemaRefs>
    <ds:schemaRef ds:uri="http://schemas.microsoft.com/sharepoint/v3/contenttype/forms"/>
  </ds:schemaRefs>
</ds:datastoreItem>
</file>

<file path=customXml/itemProps2.xml><?xml version="1.0" encoding="utf-8"?>
<ds:datastoreItem xmlns:ds="http://schemas.openxmlformats.org/officeDocument/2006/customXml" ds:itemID="{422DBEE1-3263-4C24-A31D-8D6C180E7D7F}">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E6989D08-2807-442F-AE8A-E5B6C71D19D6}">
  <ds:schemaRefs>
    <ds:schemaRef ds:uri="c3576f97-cd4d-4385-af4f-e9bb010c30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TotalTime>98</TotalTime>
  <Words>740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Baskerville Old Face</vt:lpstr>
      <vt:lpstr>Calibri</vt:lpstr>
      <vt:lpstr>Tw Cen MT</vt:lpstr>
      <vt:lpstr>Circuit</vt:lpstr>
      <vt:lpstr>Crazy bald head  AUTO-DETAILING BOOKING MANAGEMENT SYSTEM</vt:lpstr>
      <vt:lpstr>Brief client background</vt:lpstr>
      <vt:lpstr>System Requirements (Front end)</vt:lpstr>
      <vt:lpstr>System Requirements (Website)</vt:lpstr>
      <vt:lpstr>Front-end Error Classification:</vt:lpstr>
      <vt:lpstr>Website Error Classification:</vt:lpstr>
      <vt:lpstr>System wrap up </vt:lpstr>
      <vt:lpstr>System wrap up </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Tashin Gerald (219004025)</dc:creator>
  <cp:lastModifiedBy>Katelyn Ramlall (219051174)</cp:lastModifiedBy>
  <cp:revision>8</cp:revision>
  <dcterms:created xsi:type="dcterms:W3CDTF">2021-05-12T10:28:05Z</dcterms:created>
  <dcterms:modified xsi:type="dcterms:W3CDTF">2021-11-17T20:20:24Z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0x010100252F058A7D79B647A0350C68E8451E2A</vt:lpwstr>
  </property>
</Properties>
</file>