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3"/>
  </p:notesMasterIdLst>
  <p:sldIdLst>
    <p:sldId id="256" r:id="rId2"/>
    <p:sldId id="261" r:id="rId3"/>
    <p:sldId id="259" r:id="rId4"/>
    <p:sldId id="257" r:id="rId5"/>
    <p:sldId id="294" r:id="rId6"/>
    <p:sldId id="295" r:id="rId7"/>
    <p:sldId id="297" r:id="rId8"/>
    <p:sldId id="298" r:id="rId9"/>
    <p:sldId id="296" r:id="rId10"/>
    <p:sldId id="299" r:id="rId11"/>
    <p:sldId id="262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5" r:id="rId27"/>
    <p:sldId id="316" r:id="rId28"/>
    <p:sldId id="314" r:id="rId29"/>
    <p:sldId id="319" r:id="rId30"/>
    <p:sldId id="317" r:id="rId31"/>
    <p:sldId id="318" r:id="rId32"/>
  </p:sldIdLst>
  <p:sldSz cx="9144000" cy="5143500" type="screen16x9"/>
  <p:notesSz cx="6858000" cy="9144000"/>
  <p:embeddedFontLst>
    <p:embeddedFont>
      <p:font typeface="Arvo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821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0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08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9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0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11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61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8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45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13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486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034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9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1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032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98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42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107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6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3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2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10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2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7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3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80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ebp"/><Relationship Id="rId4" Type="http://schemas.openxmlformats.org/officeDocument/2006/relationships/image" Target="../media/image5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0" y="1090750"/>
            <a:ext cx="6741042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In Defense of Classical Image Processing: Fast Depth Completion on the CPU</a:t>
            </a:r>
            <a:br>
              <a:rPr lang="en-US" sz="2800" dirty="0"/>
            </a:br>
            <a:br>
              <a:rPr lang="en-US" sz="2800" dirty="0"/>
            </a:br>
            <a:r>
              <a:rPr lang="en-US" sz="1100" b="0" dirty="0"/>
              <a:t>J.Ku,  A.Harakeh,  L. Waslander</a:t>
            </a:r>
            <a:endParaRPr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56CE0-AD4E-40BB-8F3C-C9274072CA32}"/>
              </a:ext>
            </a:extLst>
          </p:cNvPr>
          <p:cNvSpPr txBox="1"/>
          <p:nvPr/>
        </p:nvSpPr>
        <p:spPr>
          <a:xfrm>
            <a:off x="4316818" y="4274288"/>
            <a:ext cx="391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Presenter : Mohammad Sadegh Abadijou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PAPER METHOD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Dive into Classical Image Processing.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4985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8 STEPS TO </a:t>
            </a:r>
            <a:r>
              <a:rPr lang="en-US" sz="7200" dirty="0">
                <a:solidFill>
                  <a:schemeClr val="accent5"/>
                </a:solidFill>
              </a:rPr>
              <a:t>REDEMPTION</a:t>
            </a:r>
            <a:endParaRPr sz="72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" name="Google Shape;222;p14">
            <a:extLst>
              <a:ext uri="{FF2B5EF4-FFF2-40B4-BE49-F238E27FC236}">
                <a16:creationId xmlns:a16="http://schemas.microsoft.com/office/drawing/2014/main" id="{2E3458F7-9A07-4C8A-9EF9-AD558F9F726B}"/>
              </a:ext>
            </a:extLst>
          </p:cNvPr>
          <p:cNvSpPr txBox="1">
            <a:spLocks/>
          </p:cNvSpPr>
          <p:nvPr/>
        </p:nvSpPr>
        <p:spPr>
          <a:xfrm>
            <a:off x="1009329" y="4131394"/>
            <a:ext cx="4094400" cy="412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0"/>
              </a:spcAft>
            </a:pPr>
            <a:r>
              <a:rPr lang="en-US" dirty="0"/>
              <a:t>The Authors have used morphology many times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8CC1F-9D3F-4F60-9C52-21B5ED048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" t="12935" r="10919"/>
          <a:stretch/>
        </p:blipFill>
        <p:spPr>
          <a:xfrm>
            <a:off x="106325" y="800985"/>
            <a:ext cx="7719526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2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 – Depth Inverted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1EB93E-61CA-4026-BC5F-00CF067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1406875"/>
            <a:ext cx="4930707" cy="1408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42E6-FEB8-4870-9451-561CEFE9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8" y="3063750"/>
            <a:ext cx="4930708" cy="1408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D471A-5550-4645-A22A-4D256C4DDADE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E4EB-4320-402C-8D11-30E2F3FC7F7A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8" name="Google Shape;443;p28">
            <a:extLst>
              <a:ext uri="{FF2B5EF4-FFF2-40B4-BE49-F238E27FC236}">
                <a16:creationId xmlns:a16="http://schemas.microsoft.com/office/drawing/2014/main" id="{2B63B595-333E-4464-B315-1905E9CA6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Result = 100 - Input</a:t>
            </a:r>
          </a:p>
        </p:txBody>
      </p: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200" dirty="0"/>
              <a:t>Reduce the difference between Valid pixels and Empty pixels to prevent negative impact of dilation on edges.</a:t>
            </a:r>
          </a:p>
        </p:txBody>
      </p:sp>
    </p:spTree>
    <p:extLst>
      <p:ext uri="{BB962C8B-B14F-4D97-AF65-F5344CB8AC3E}">
        <p14:creationId xmlns:p14="http://schemas.microsoft.com/office/powerpoint/2010/main" val="5232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 – Depth Inverted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D9886-1AB3-457E-89AC-D8110659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2543249"/>
            <a:ext cx="7982176" cy="7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 – Dilating With Custom Kernel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1EB93E-61CA-4026-BC5F-00CF067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2399" y="1416242"/>
            <a:ext cx="4930707" cy="1390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42E6-FEB8-4870-9451-561CEFE9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62398" y="3073795"/>
            <a:ext cx="4930708" cy="1388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D471A-5550-4645-A22A-4D256C4DDADE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E4EB-4320-402C-8D11-30E2F3FC7F7A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8" name="Google Shape;443;p28">
            <a:extLst>
              <a:ext uri="{FF2B5EF4-FFF2-40B4-BE49-F238E27FC236}">
                <a16:creationId xmlns:a16="http://schemas.microsoft.com/office/drawing/2014/main" id="{2B63B595-333E-4464-B315-1905E9CA6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Dilating with 3*3 ,5*5, 7*7 diamond filter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We can use cross filter here</a:t>
            </a:r>
          </a:p>
        </p:txBody>
      </p: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200" dirty="0"/>
              <a:t>To Extend Efficient Pixels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BAB5FD-8EB9-41B0-B60C-BA6F2E188A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93" y="1577988"/>
            <a:ext cx="1294824" cy="151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47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 – Dilating With Custom Kernel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C7DD0-B63C-46DC-88C1-76572AAB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76" y="1516936"/>
            <a:ext cx="5388810" cy="31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 – </a:t>
            </a:r>
            <a:r>
              <a:rPr lang="en-US" dirty="0"/>
              <a:t>Small Hole Closure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1EB93E-61CA-4026-BC5F-00CF067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2399" y="1416920"/>
            <a:ext cx="4930707" cy="138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42E6-FEB8-4870-9451-561CEFE9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77903" y="3073795"/>
            <a:ext cx="4899697" cy="1388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D471A-5550-4645-A22A-4D256C4DDADE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E4EB-4320-402C-8D11-30E2F3FC7F7A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8" name="Google Shape;443;p28">
            <a:extLst>
              <a:ext uri="{FF2B5EF4-FFF2-40B4-BE49-F238E27FC236}">
                <a16:creationId xmlns:a16="http://schemas.microsoft.com/office/drawing/2014/main" id="{2B63B595-333E-4464-B315-1905E9CA6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/>
              <a:t>1- Closing with 5*5 full filter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1200" dirty="0"/>
              <a:t>2- Using Median filter for denoising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FF0000"/>
                </a:solidFill>
              </a:rPr>
              <a:t>7*7 and 3*3 decrease RMSE </a:t>
            </a:r>
          </a:p>
        </p:txBody>
      </p: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200" dirty="0"/>
              <a:t>Fill small holes which is remaining from previous step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BB2525-6F1D-4832-BEEE-455933A5DE9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76" y="1416920"/>
            <a:ext cx="1261386" cy="1439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98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 – </a:t>
            </a:r>
            <a:r>
              <a:rPr lang="en-US" dirty="0"/>
              <a:t>Small Hole Closure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F395E-F28E-4B6E-8DF1-DBF56453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70" y="2478556"/>
            <a:ext cx="7452260" cy="11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 – </a:t>
            </a:r>
            <a:r>
              <a:rPr lang="en-US" dirty="0"/>
              <a:t>Medium Hole Fill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1EB93E-61CA-4026-BC5F-00CF067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7905" y="1416920"/>
            <a:ext cx="4899694" cy="138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42E6-FEB8-4870-9451-561CEFE9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77903" y="3075031"/>
            <a:ext cx="4899697" cy="1386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D471A-5550-4645-A22A-4D256C4DDADE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E4EB-4320-402C-8D11-30E2F3FC7F7A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8" name="Google Shape;443;p28">
            <a:extLst>
              <a:ext uri="{FF2B5EF4-FFF2-40B4-BE49-F238E27FC236}">
                <a16:creationId xmlns:a16="http://schemas.microsoft.com/office/drawing/2014/main" id="{2B63B595-333E-4464-B315-1905E9CA6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1200" dirty="0"/>
              <a:t>1- Dilating on unchanged pixel with 7*7 Full filter </a:t>
            </a:r>
          </a:p>
        </p:txBody>
      </p: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1200" dirty="0"/>
              <a:t>Fill Medium Holes</a:t>
            </a:r>
          </a:p>
        </p:txBody>
      </p:sp>
    </p:spTree>
    <p:extLst>
      <p:ext uri="{BB962C8B-B14F-4D97-AF65-F5344CB8AC3E}">
        <p14:creationId xmlns:p14="http://schemas.microsoft.com/office/powerpoint/2010/main" val="1126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Presentaition Headlines 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Introduction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Newer Approaches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Paper Method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4 – </a:t>
            </a:r>
            <a:r>
              <a:rPr lang="en-US" dirty="0"/>
              <a:t>Small Hole Fill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A9347-8129-441B-8A86-47D0625A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17" y="2208064"/>
            <a:ext cx="632612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5 – </a:t>
            </a:r>
            <a:r>
              <a:rPr lang="en-US" dirty="0"/>
              <a:t>Extension to Top of Frame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C1EB93E-61CA-4026-BC5F-00CF067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7905" y="1418155"/>
            <a:ext cx="4899694" cy="1386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942E6-FEB8-4870-9451-561CEFE9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97549" y="3075031"/>
            <a:ext cx="4860405" cy="1386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D471A-5550-4645-A22A-4D256C4DDADE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9E4EB-4320-402C-8D11-30E2F3FC7F7A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6398B0-EA74-4441-9AED-80A596617F2F}"/>
              </a:ext>
            </a:extLst>
          </p:cNvPr>
          <p:cNvCxnSpPr/>
          <p:nvPr/>
        </p:nvCxnSpPr>
        <p:spPr>
          <a:xfrm flipV="1">
            <a:off x="6396961" y="1511186"/>
            <a:ext cx="9525" cy="600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Google Shape;443;p28">
            <a:extLst>
              <a:ext uri="{FF2B5EF4-FFF2-40B4-BE49-F238E27FC236}">
                <a16:creationId xmlns:a16="http://schemas.microsoft.com/office/drawing/2014/main" id="{D2CE592E-7942-435B-BA09-E7851F80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 top value along each column is extrapolated to the top of the image, providing a denser depth map output</a:t>
            </a:r>
            <a:r>
              <a:rPr lang="en-US" sz="1050" dirty="0"/>
              <a:t>.</a:t>
            </a:r>
            <a:endParaRPr lang="en" sz="1200" dirty="0"/>
          </a:p>
        </p:txBody>
      </p:sp>
      <p:sp>
        <p:nvSpPr>
          <p:cNvPr id="21" name="Google Shape;447;p28">
            <a:extLst>
              <a:ext uri="{FF2B5EF4-FFF2-40B4-BE49-F238E27FC236}">
                <a16:creationId xmlns:a16="http://schemas.microsoft.com/office/drawing/2014/main" id="{3367E770-A3E8-47BA-90A2-A32B436EB1F9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buFont typeface="Roboto Condensed Light"/>
              <a:buNone/>
            </a:pPr>
            <a:r>
              <a:rPr lang="en-US" sz="1200" dirty="0"/>
              <a:t>To account for tall objects such as trees, poles, and buildings To account for tall objects such as trees, poles, and buildings </a:t>
            </a:r>
            <a:r>
              <a:rPr lang="en-US" sz="1050" dirty="0"/>
              <a:t>that extend above the top of LIDAR points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26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5 – </a:t>
            </a:r>
            <a:r>
              <a:rPr lang="en-US" dirty="0"/>
              <a:t>Extension to Top of Frame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1E9A2-CC71-4DA3-B038-DB901F73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" y="2344896"/>
            <a:ext cx="7500696" cy="15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</a:t>
            </a:r>
            <a:r>
              <a:rPr lang="fa-IR" dirty="0"/>
              <a:t>6</a:t>
            </a:r>
            <a:r>
              <a:rPr lang="en" dirty="0"/>
              <a:t> – </a:t>
            </a:r>
            <a:r>
              <a:rPr lang="en-US" dirty="0"/>
              <a:t>Large Hole Fill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43;p28">
            <a:extLst>
              <a:ext uri="{FF2B5EF4-FFF2-40B4-BE49-F238E27FC236}">
                <a16:creationId xmlns:a16="http://schemas.microsoft.com/office/drawing/2014/main" id="{D2CE592E-7942-435B-BA09-E7851F80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</p:txBody>
      </p:sp>
      <p:sp>
        <p:nvSpPr>
          <p:cNvPr id="21" name="Google Shape;447;p28">
            <a:extLst>
              <a:ext uri="{FF2B5EF4-FFF2-40B4-BE49-F238E27FC236}">
                <a16:creationId xmlns:a16="http://schemas.microsoft.com/office/drawing/2014/main" id="{3367E770-A3E8-47BA-90A2-A32B436EB1F9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FA087-6CDF-4E52-B60E-9C20D0596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20" t="44376" r="18216" b="22805"/>
          <a:stretch/>
        </p:blipFill>
        <p:spPr>
          <a:xfrm>
            <a:off x="3791308" y="1419571"/>
            <a:ext cx="5030734" cy="1445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A0B97E-1772-419E-A126-EDA1BB662A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08" y="2994850"/>
            <a:ext cx="5030734" cy="1456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36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</a:t>
            </a:r>
            <a:r>
              <a:rPr lang="fa-IR" dirty="0"/>
              <a:t>6</a:t>
            </a:r>
            <a:r>
              <a:rPr lang="en" dirty="0"/>
              <a:t> – </a:t>
            </a:r>
            <a:r>
              <a:rPr lang="en-US" dirty="0"/>
              <a:t>Large Hole Fill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285A1-505F-46E4-B1DB-44677EDE4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7" y="2764826"/>
            <a:ext cx="7558796" cy="8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8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</a:t>
            </a:r>
            <a:r>
              <a:rPr lang="fa-IR" dirty="0"/>
              <a:t>7</a:t>
            </a:r>
            <a:r>
              <a:rPr lang="en" dirty="0"/>
              <a:t> – </a:t>
            </a:r>
            <a:r>
              <a:rPr lang="en-US" dirty="0"/>
              <a:t>Median and Gaussian Blur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43;p28">
            <a:extLst>
              <a:ext uri="{FF2B5EF4-FFF2-40B4-BE49-F238E27FC236}">
                <a16:creationId xmlns:a16="http://schemas.microsoft.com/office/drawing/2014/main" id="{D2CE592E-7942-435B-BA09-E7851F80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1- </a:t>
            </a:r>
            <a:r>
              <a:rPr lang="sv-SE" sz="1050" dirty="0"/>
              <a:t>5 × 5 kernel median blur</a:t>
            </a:r>
            <a:endParaRPr lang="en-US" sz="12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2- </a:t>
            </a:r>
            <a:r>
              <a:rPr lang="sv-SE" sz="1200" dirty="0"/>
              <a:t>5 × 5 kernel Gaussian blur</a:t>
            </a:r>
            <a:endParaRPr lang="en" sz="1200" dirty="0"/>
          </a:p>
        </p:txBody>
      </p:sp>
      <p:sp>
        <p:nvSpPr>
          <p:cNvPr id="21" name="Google Shape;447;p28">
            <a:extLst>
              <a:ext uri="{FF2B5EF4-FFF2-40B4-BE49-F238E27FC236}">
                <a16:creationId xmlns:a16="http://schemas.microsoft.com/office/drawing/2014/main" id="{3367E770-A3E8-47BA-90A2-A32B436EB1F9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  <a:p>
            <a:pPr marL="0" indent="0" algn="just">
              <a:buFont typeface="Roboto Condensed Light"/>
              <a:buNone/>
            </a:pPr>
            <a:r>
              <a:rPr lang="en-US" sz="1200" dirty="0"/>
              <a:t>To remove these outliers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2E77A-48FC-4E19-AA0D-AC35E290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72139" y="1425557"/>
            <a:ext cx="4860405" cy="1386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9BE36-F928-49CF-A4CC-324806DC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72139" y="3075031"/>
            <a:ext cx="4834994" cy="14084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0F188D-1AFC-4D27-99E1-812627C1B3CA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AC01B-51B5-47F3-BD02-548D6B21169E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4834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7 – Median and Gaussian Blur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1D84C-6C03-47CA-BDEE-0AD45737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67" y="2280454"/>
            <a:ext cx="7950437" cy="19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2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</a:t>
            </a:r>
            <a:r>
              <a:rPr lang="en-US" dirty="0"/>
              <a:t>8</a:t>
            </a:r>
            <a:r>
              <a:rPr lang="en" dirty="0"/>
              <a:t> – </a:t>
            </a:r>
            <a:r>
              <a:rPr lang="en-US" dirty="0"/>
              <a:t>Depth Inversion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43;p28">
            <a:extLst>
              <a:ext uri="{FF2B5EF4-FFF2-40B4-BE49-F238E27FC236}">
                <a16:creationId xmlns:a16="http://schemas.microsoft.com/office/drawing/2014/main" id="{D2CE592E-7942-435B-BA09-E7851F80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725" y="1596900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Result = 100 - Input</a:t>
            </a:r>
          </a:p>
        </p:txBody>
      </p:sp>
      <p:sp>
        <p:nvSpPr>
          <p:cNvPr id="21" name="Google Shape;447;p28">
            <a:extLst>
              <a:ext uri="{FF2B5EF4-FFF2-40B4-BE49-F238E27FC236}">
                <a16:creationId xmlns:a16="http://schemas.microsoft.com/office/drawing/2014/main" id="{3367E770-A3E8-47BA-90A2-A32B436EB1F9}"/>
              </a:ext>
            </a:extLst>
          </p:cNvPr>
          <p:cNvSpPr txBox="1">
            <a:spLocks/>
          </p:cNvSpPr>
          <p:nvPr/>
        </p:nvSpPr>
        <p:spPr>
          <a:xfrm>
            <a:off x="456725" y="3120900"/>
            <a:ext cx="22479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Why?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2E77A-48FC-4E19-AA0D-AC35E290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22959" y="1425557"/>
            <a:ext cx="4758764" cy="1386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9BE36-F928-49CF-A4CC-324806DC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72139" y="3087913"/>
            <a:ext cx="4834994" cy="13826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0F188D-1AFC-4D27-99E1-812627C1B3CA}"/>
              </a:ext>
            </a:extLst>
          </p:cNvPr>
          <p:cNvSpPr txBox="1"/>
          <p:nvPr/>
        </p:nvSpPr>
        <p:spPr>
          <a:xfrm>
            <a:off x="6526026" y="1004885"/>
            <a:ext cx="58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AC01B-51B5-47F3-BD02-548D6B21169E}"/>
              </a:ext>
            </a:extLst>
          </p:cNvPr>
          <p:cNvSpPr txBox="1"/>
          <p:nvPr/>
        </p:nvSpPr>
        <p:spPr>
          <a:xfrm>
            <a:off x="6526025" y="2785811"/>
            <a:ext cx="75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8790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8 – Depth Inversion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47;p28">
            <a:extLst>
              <a:ext uri="{FF2B5EF4-FFF2-40B4-BE49-F238E27FC236}">
                <a16:creationId xmlns:a16="http://schemas.microsoft.com/office/drawing/2014/main" id="{2A833809-D570-498A-B155-831D9B125E3E}"/>
              </a:ext>
            </a:extLst>
          </p:cNvPr>
          <p:cNvSpPr txBox="1">
            <a:spLocks/>
          </p:cNvSpPr>
          <p:nvPr/>
        </p:nvSpPr>
        <p:spPr>
          <a:xfrm>
            <a:off x="282216" y="1433867"/>
            <a:ext cx="2247900" cy="63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b="1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3EBDC-B406-4E52-90B9-BFBCA6FAB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" y="2508168"/>
            <a:ext cx="7558796" cy="8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381152"/>
            <a:ext cx="1429070" cy="649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050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What is Depth Completion?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49A9FE2-210F-43AA-AFEC-A4201640E4CE}"/>
              </a:ext>
            </a:extLst>
          </p:cNvPr>
          <p:cNvPicPr/>
          <p:nvPr/>
        </p:nvPicPr>
        <p:blipFill rotWithShape="1">
          <a:blip r:embed="rId3"/>
          <a:srcRect l="3066" t="17906" r="10314" b="54649"/>
          <a:stretch/>
        </p:blipFill>
        <p:spPr bwMode="auto">
          <a:xfrm>
            <a:off x="440377" y="1630096"/>
            <a:ext cx="7879868" cy="1403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E6FB9F-D329-40A0-AE56-B5595768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985"/>
              </p:ext>
            </p:extLst>
          </p:nvPr>
        </p:nvGraphicFramePr>
        <p:xfrm>
          <a:off x="498708" y="3431231"/>
          <a:ext cx="7492908" cy="807860"/>
        </p:xfrm>
        <a:graphic>
          <a:graphicData uri="http://schemas.openxmlformats.org/drawingml/2006/table">
            <a:tbl>
              <a:tblPr rtl="1" firstRow="1" firstCol="1" bandRow="1">
                <a:tableStyleId>{E27665BA-8202-44FC-AD62-C9F0E3EA811A}</a:tableStyleId>
              </a:tblPr>
              <a:tblGrid>
                <a:gridCol w="1872851">
                  <a:extLst>
                    <a:ext uri="{9D8B030D-6E8A-4147-A177-3AD203B41FA5}">
                      <a16:colId xmlns:a16="http://schemas.microsoft.com/office/drawing/2014/main" val="3527743065"/>
                    </a:ext>
                  </a:extLst>
                </a:gridCol>
                <a:gridCol w="1383974">
                  <a:extLst>
                    <a:ext uri="{9D8B030D-6E8A-4147-A177-3AD203B41FA5}">
                      <a16:colId xmlns:a16="http://schemas.microsoft.com/office/drawing/2014/main" val="134875943"/>
                    </a:ext>
                  </a:extLst>
                </a:gridCol>
                <a:gridCol w="1758145">
                  <a:extLst>
                    <a:ext uri="{9D8B030D-6E8A-4147-A177-3AD203B41FA5}">
                      <a16:colId xmlns:a16="http://schemas.microsoft.com/office/drawing/2014/main" val="1029629113"/>
                    </a:ext>
                  </a:extLst>
                </a:gridCol>
                <a:gridCol w="2477938">
                  <a:extLst>
                    <a:ext uri="{9D8B030D-6E8A-4147-A177-3AD203B41FA5}">
                      <a16:colId xmlns:a16="http://schemas.microsoft.com/office/drawing/2014/main" val="2001780999"/>
                    </a:ext>
                  </a:extLst>
                </a:gridCol>
              </a:tblGrid>
              <a:tr h="26983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835615817"/>
                  </a:ext>
                </a:extLst>
              </a:tr>
              <a:tr h="26335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302.6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1288.46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KITTI Test 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Implementation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1495809519"/>
                  </a:ext>
                </a:extLst>
              </a:tr>
              <a:tr h="2746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696.7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1651.34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KITTI Validation Cropped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My Implementation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189925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22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Issue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FFFE95-BCF3-457E-91A1-F48ABA6B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30" y="1437610"/>
            <a:ext cx="3705890" cy="37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37;p16">
            <a:extLst>
              <a:ext uri="{FF2B5EF4-FFF2-40B4-BE49-F238E27FC236}">
                <a16:creationId xmlns:a16="http://schemas.microsoft.com/office/drawing/2014/main" id="{67AFAB9E-ACF0-4EAD-B89B-984BBE6E9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1843" y="1338079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Depth Perception</a:t>
            </a:r>
          </a:p>
          <a:p>
            <a:pPr lvl="1" indent="-381000">
              <a:spcBef>
                <a:spcPts val="0"/>
              </a:spcBef>
              <a:buSzPts val="2400"/>
              <a:buChar char="▰"/>
            </a:pPr>
            <a:r>
              <a:rPr lang="en-US" dirty="0"/>
              <a:t>The procedure to Find Depth in 2D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Depth Estimation</a:t>
            </a:r>
          </a:p>
          <a:p>
            <a:pPr lvl="1" indent="-381000">
              <a:buSzPts val="2400"/>
              <a:buChar char="▰"/>
            </a:pPr>
            <a:r>
              <a:rPr lang="en-US" dirty="0"/>
              <a:t>Depth Completion</a:t>
            </a:r>
          </a:p>
          <a:p>
            <a:pPr lvl="2" indent="-381000">
              <a:buSzPts val="2400"/>
              <a:buChar char="▰"/>
            </a:pPr>
            <a:r>
              <a:rPr lang="en-US" dirty="0"/>
              <a:t>Converting Sparse DEPTH Dense map to Depth map </a:t>
            </a:r>
            <a:endParaRPr dirty="0"/>
          </a:p>
        </p:txBody>
      </p:sp>
      <p:grpSp>
        <p:nvGrpSpPr>
          <p:cNvPr id="38" name="Google Shape;718;p42">
            <a:extLst>
              <a:ext uri="{FF2B5EF4-FFF2-40B4-BE49-F238E27FC236}">
                <a16:creationId xmlns:a16="http://schemas.microsoft.com/office/drawing/2014/main" id="{73FCDCD0-1293-47F3-A7ED-6C6A99C37EA6}"/>
              </a:ext>
            </a:extLst>
          </p:cNvPr>
          <p:cNvGrpSpPr/>
          <p:nvPr/>
        </p:nvGrpSpPr>
        <p:grpSpPr>
          <a:xfrm>
            <a:off x="5699839" y="2044780"/>
            <a:ext cx="3164816" cy="1593609"/>
            <a:chOff x="3778727" y="4460423"/>
            <a:chExt cx="720160" cy="362629"/>
          </a:xfrm>
        </p:grpSpPr>
        <p:sp>
          <p:nvSpPr>
            <p:cNvPr id="41" name="Google Shape;721;p42">
              <a:extLst>
                <a:ext uri="{FF2B5EF4-FFF2-40B4-BE49-F238E27FC236}">
                  <a16:creationId xmlns:a16="http://schemas.microsoft.com/office/drawing/2014/main" id="{C0D89F9D-A381-4A56-A214-61298E3F7DC1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Depth Perception</a:t>
              </a:r>
            </a:p>
          </p:txBody>
        </p:sp>
        <p:sp>
          <p:nvSpPr>
            <p:cNvPr id="42" name="Google Shape;722;p42">
              <a:extLst>
                <a:ext uri="{FF2B5EF4-FFF2-40B4-BE49-F238E27FC236}">
                  <a16:creationId xmlns:a16="http://schemas.microsoft.com/office/drawing/2014/main" id="{9028C68F-4D10-44C3-885B-FE059603AB46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Depth Completion</a:t>
              </a:r>
            </a:p>
          </p:txBody>
        </p:sp>
        <p:sp>
          <p:nvSpPr>
            <p:cNvPr id="43" name="Google Shape;723;p42">
              <a:extLst>
                <a:ext uri="{FF2B5EF4-FFF2-40B4-BE49-F238E27FC236}">
                  <a16:creationId xmlns:a16="http://schemas.microsoft.com/office/drawing/2014/main" id="{0B827FEF-2A0B-4A54-B6D1-526B4114D0B8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Depth Estimation</a:t>
              </a:r>
            </a:p>
          </p:txBody>
        </p:sp>
        <p:sp>
          <p:nvSpPr>
            <p:cNvPr id="45" name="Google Shape;725;p42">
              <a:extLst>
                <a:ext uri="{FF2B5EF4-FFF2-40B4-BE49-F238E27FC236}">
                  <a16:creationId xmlns:a16="http://schemas.microsoft.com/office/drawing/2014/main" id="{3E514F1F-E2D2-45D8-BEF8-25CD6634ACA0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B7CB8B-F484-4D20-9FDD-4D3865B6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48" y="2866258"/>
            <a:ext cx="3196854" cy="840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5E8ED-0AD1-4AE9-8D17-646F8CBA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77" y="3795906"/>
            <a:ext cx="3196854" cy="840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97555-D210-4B5A-8EF7-C8AA98D364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42" r="70388" b="65513"/>
          <a:stretch/>
        </p:blipFill>
        <p:spPr>
          <a:xfrm>
            <a:off x="1134351" y="1890223"/>
            <a:ext cx="3196855" cy="8424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FD1F49-B08E-4C8F-A3F9-600E400CB714}"/>
              </a:ext>
            </a:extLst>
          </p:cNvPr>
          <p:cNvSpPr/>
          <p:nvPr/>
        </p:nvSpPr>
        <p:spPr>
          <a:xfrm>
            <a:off x="293684" y="1559443"/>
            <a:ext cx="6447358" cy="35300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AF62E1-64A4-4AD1-8E9C-11CF9619DF84}"/>
              </a:ext>
            </a:extLst>
          </p:cNvPr>
          <p:cNvSpPr txBox="1"/>
          <p:nvPr/>
        </p:nvSpPr>
        <p:spPr>
          <a:xfrm>
            <a:off x="6671086" y="1559443"/>
            <a:ext cx="217923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Depth Perception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B6CBB-4B21-4B1D-8A2D-FAF6936B6A2F}"/>
              </a:ext>
            </a:extLst>
          </p:cNvPr>
          <p:cNvSpPr/>
          <p:nvPr/>
        </p:nvSpPr>
        <p:spPr>
          <a:xfrm>
            <a:off x="946802" y="1794003"/>
            <a:ext cx="5269700" cy="29569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02D27-64AC-400F-AF7C-B3EC2D21D87F}"/>
              </a:ext>
            </a:extLst>
          </p:cNvPr>
          <p:cNvSpPr txBox="1"/>
          <p:nvPr/>
        </p:nvSpPr>
        <p:spPr>
          <a:xfrm>
            <a:off x="6124446" y="2368643"/>
            <a:ext cx="457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Depth Estimation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73F0A-2FAA-429C-8DAF-986E2A515090}"/>
              </a:ext>
            </a:extLst>
          </p:cNvPr>
          <p:cNvSpPr/>
          <p:nvPr/>
        </p:nvSpPr>
        <p:spPr>
          <a:xfrm>
            <a:off x="1756481" y="2803127"/>
            <a:ext cx="4183668" cy="1889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DEA83-6AD3-488C-AAD8-D21258D68835}"/>
              </a:ext>
            </a:extLst>
          </p:cNvPr>
          <p:cNvSpPr txBox="1"/>
          <p:nvPr/>
        </p:nvSpPr>
        <p:spPr>
          <a:xfrm>
            <a:off x="5927791" y="3102177"/>
            <a:ext cx="525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381000">
              <a:buSzPts val="2400"/>
              <a:buChar char="▰"/>
            </a:pPr>
            <a:r>
              <a:rPr lang="en-US" dirty="0">
                <a:solidFill>
                  <a:srgbClr val="FF0000"/>
                </a:solidFill>
              </a:rPr>
              <a:t>Depth Completion</a:t>
            </a:r>
          </a:p>
        </p:txBody>
      </p:sp>
    </p:spTree>
    <p:extLst>
      <p:ext uri="{BB962C8B-B14F-4D97-AF65-F5344CB8AC3E}">
        <p14:creationId xmlns:p14="http://schemas.microsoft.com/office/powerpoint/2010/main" val="58375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Augmented reality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Robotics and object trajectory estimation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Haze and Fog removal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Portrait mode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E2D09D-28B1-4D23-8E8E-93DD6D2D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19" y="1440849"/>
            <a:ext cx="1577506" cy="891806"/>
          </a:xfrm>
          <a:prstGeom prst="rect">
            <a:avLst/>
          </a:prstGeom>
        </p:spPr>
      </p:pic>
      <p:grpSp>
        <p:nvGrpSpPr>
          <p:cNvPr id="17" name="Google Shape;489;p30">
            <a:extLst>
              <a:ext uri="{FF2B5EF4-FFF2-40B4-BE49-F238E27FC236}">
                <a16:creationId xmlns:a16="http://schemas.microsoft.com/office/drawing/2014/main" id="{EEBEDDCA-AD9A-46D9-93E9-345EE93ECED0}"/>
              </a:ext>
            </a:extLst>
          </p:cNvPr>
          <p:cNvGrpSpPr/>
          <p:nvPr/>
        </p:nvGrpSpPr>
        <p:grpSpPr>
          <a:xfrm>
            <a:off x="6705072" y="902597"/>
            <a:ext cx="1680074" cy="3484807"/>
            <a:chOff x="2547150" y="238125"/>
            <a:chExt cx="2525675" cy="5238750"/>
          </a:xfrm>
        </p:grpSpPr>
        <p:sp>
          <p:nvSpPr>
            <p:cNvPr id="18" name="Google Shape;490;p30">
              <a:extLst>
                <a:ext uri="{FF2B5EF4-FFF2-40B4-BE49-F238E27FC236}">
                  <a16:creationId xmlns:a16="http://schemas.microsoft.com/office/drawing/2014/main" id="{C64D2D09-BA64-46C4-85ED-D9D952F3409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1;p30">
              <a:extLst>
                <a:ext uri="{FF2B5EF4-FFF2-40B4-BE49-F238E27FC236}">
                  <a16:creationId xmlns:a16="http://schemas.microsoft.com/office/drawing/2014/main" id="{A20928FC-5E0B-4B97-A7DC-5780205CFE47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2;p30">
              <a:extLst>
                <a:ext uri="{FF2B5EF4-FFF2-40B4-BE49-F238E27FC236}">
                  <a16:creationId xmlns:a16="http://schemas.microsoft.com/office/drawing/2014/main" id="{623C9EE0-8BE8-438C-868F-EC724A0D440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3;p30">
              <a:extLst>
                <a:ext uri="{FF2B5EF4-FFF2-40B4-BE49-F238E27FC236}">
                  <a16:creationId xmlns:a16="http://schemas.microsoft.com/office/drawing/2014/main" id="{1A8A8AB0-6114-4821-A402-0DF9927E3216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F489AC-C279-4C14-99A2-EEC047825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19" y="2335819"/>
            <a:ext cx="1577506" cy="776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D359A8-E596-4CFC-9B82-CF776C4BF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708" y="3143468"/>
            <a:ext cx="1560929" cy="6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0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NEWER APPROACHES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Faster but on GPU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701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214337" y="1058978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9800"/>
                </a:solidFill>
              </a:rPr>
              <a:t>PENet-2020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More Accurate</a:t>
            </a:r>
          </a:p>
          <a:p>
            <a:pPr marL="457200" marR="0" lvl="0" indent="-3810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lang="en-US" sz="2000" dirty="0">
                <a:solidFill>
                  <a:srgbClr val="263248"/>
                </a:solidFill>
              </a:rPr>
              <a:t>Faster (</a:t>
            </a:r>
            <a:r>
              <a:rPr lang="en-US" sz="2000" dirty="0">
                <a:effectLst/>
              </a:rPr>
              <a:t>GPU)</a:t>
            </a:r>
            <a:endParaRPr lang="en-US" sz="2000" dirty="0">
              <a:solidFill>
                <a:srgbClr val="263248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lang="en-US" sz="2000" dirty="0">
                <a:solidFill>
                  <a:srgbClr val="263248"/>
                </a:solidFill>
              </a:rPr>
              <a:t>Supervised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9800"/>
              </a:solidFill>
            </a:endParaRPr>
          </a:p>
        </p:txBody>
      </p:sp>
      <p:grpSp>
        <p:nvGrpSpPr>
          <p:cNvPr id="10" name="Google Shape;513;p32">
            <a:extLst>
              <a:ext uri="{FF2B5EF4-FFF2-40B4-BE49-F238E27FC236}">
                <a16:creationId xmlns:a16="http://schemas.microsoft.com/office/drawing/2014/main" id="{D44CF576-6267-42CE-AAA8-F2ADD303F83B}"/>
              </a:ext>
            </a:extLst>
          </p:cNvPr>
          <p:cNvGrpSpPr/>
          <p:nvPr/>
        </p:nvGrpSpPr>
        <p:grpSpPr>
          <a:xfrm>
            <a:off x="3182810" y="191400"/>
            <a:ext cx="5922590" cy="3469975"/>
            <a:chOff x="1177450" y="241631"/>
            <a:chExt cx="6173152" cy="3616776"/>
          </a:xfrm>
        </p:grpSpPr>
        <p:sp>
          <p:nvSpPr>
            <p:cNvPr id="11" name="Google Shape;514;p32">
              <a:extLst>
                <a:ext uri="{FF2B5EF4-FFF2-40B4-BE49-F238E27FC236}">
                  <a16:creationId xmlns:a16="http://schemas.microsoft.com/office/drawing/2014/main" id="{708E33DD-1262-4855-A16C-677739F79AF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2">
              <a:extLst>
                <a:ext uri="{FF2B5EF4-FFF2-40B4-BE49-F238E27FC236}">
                  <a16:creationId xmlns:a16="http://schemas.microsoft.com/office/drawing/2014/main" id="{45425298-A6F0-450B-905B-BEFA95F1C65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2">
              <a:extLst>
                <a:ext uri="{FF2B5EF4-FFF2-40B4-BE49-F238E27FC236}">
                  <a16:creationId xmlns:a16="http://schemas.microsoft.com/office/drawing/2014/main" id="{F42A87BE-6915-4F2A-B9F2-049BC29400B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2">
              <a:extLst>
                <a:ext uri="{FF2B5EF4-FFF2-40B4-BE49-F238E27FC236}">
                  <a16:creationId xmlns:a16="http://schemas.microsoft.com/office/drawing/2014/main" id="{018B9676-109E-4A04-9B92-CFC660B4A7C5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A7D12AC-945B-471F-99D9-5A855F1585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18" y="426913"/>
            <a:ext cx="4485607" cy="28437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6BA95-2B9B-4EC5-9525-E65E0FC7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08808"/>
              </p:ext>
            </p:extLst>
          </p:nvPr>
        </p:nvGraphicFramePr>
        <p:xfrm>
          <a:off x="530854" y="4440879"/>
          <a:ext cx="6132512" cy="551415"/>
        </p:xfrm>
        <a:graphic>
          <a:graphicData uri="http://schemas.openxmlformats.org/drawingml/2006/table">
            <a:tbl>
              <a:tblPr rtl="1" firstRow="1" firstCol="1" bandRow="1">
                <a:tableStyleId>{E27665BA-8202-44FC-AD62-C9F0E3EA811A}</a:tableStyleId>
              </a:tblPr>
              <a:tblGrid>
                <a:gridCol w="1532820">
                  <a:extLst>
                    <a:ext uri="{9D8B030D-6E8A-4147-A177-3AD203B41FA5}">
                      <a16:colId xmlns:a16="http://schemas.microsoft.com/office/drawing/2014/main" val="1728979117"/>
                    </a:ext>
                  </a:extLst>
                </a:gridCol>
                <a:gridCol w="1532820">
                  <a:extLst>
                    <a:ext uri="{9D8B030D-6E8A-4147-A177-3AD203B41FA5}">
                      <a16:colId xmlns:a16="http://schemas.microsoft.com/office/drawing/2014/main" val="3710516818"/>
                    </a:ext>
                  </a:extLst>
                </a:gridCol>
                <a:gridCol w="1533436">
                  <a:extLst>
                    <a:ext uri="{9D8B030D-6E8A-4147-A177-3AD203B41FA5}">
                      <a16:colId xmlns:a16="http://schemas.microsoft.com/office/drawing/2014/main" val="700383383"/>
                    </a:ext>
                  </a:extLst>
                </a:gridCol>
                <a:gridCol w="1533436">
                  <a:extLst>
                    <a:ext uri="{9D8B030D-6E8A-4147-A177-3AD203B41FA5}">
                      <a16:colId xmlns:a16="http://schemas.microsoft.com/office/drawing/2014/main" val="1003842828"/>
                    </a:ext>
                  </a:extLst>
                </a:gridCol>
              </a:tblGrid>
              <a:tr h="18679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1024655361"/>
                  </a:ext>
                </a:extLst>
              </a:tr>
              <a:tr h="17706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730.08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PENet</a:t>
                      </a:r>
                      <a:r>
                        <a:rPr lang="en-US" sz="1200" dirty="0">
                          <a:effectLst/>
                        </a:rPr>
                        <a:t>[9]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3765770703"/>
                  </a:ext>
                </a:extLst>
              </a:tr>
              <a:tr h="17706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302.6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1288.46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Classic Method [1]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XB Kayhan" panose="02000503080000020003" pitchFamily="2" charset="-78"/>
                      </a:endParaRPr>
                    </a:p>
                  </a:txBody>
                  <a:tcPr marL="66537" marR="66537" marT="0" marB="0"/>
                </a:tc>
                <a:extLst>
                  <a:ext uri="{0D108BD9-81ED-4DB2-BD59-A6C34878D82A}">
                    <a16:rowId xmlns:a16="http://schemas.microsoft.com/office/drawing/2014/main" val="323093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5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214337" y="796708"/>
            <a:ext cx="3273142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9800"/>
                </a:solidFill>
              </a:rPr>
              <a:t>Monodepth-2019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More Accurate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lang="en-US" sz="2000" dirty="0">
                <a:solidFill>
                  <a:srgbClr val="263248"/>
                </a:solidFill>
              </a:rPr>
              <a:t>Faster (</a:t>
            </a:r>
            <a:r>
              <a:rPr lang="en-US" sz="2000" dirty="0">
                <a:effectLst/>
              </a:rPr>
              <a:t>GPU)</a:t>
            </a:r>
            <a:endParaRPr lang="en-US" sz="2000" dirty="0">
              <a:solidFill>
                <a:srgbClr val="263248"/>
              </a:solidFill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3248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Unsupervised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tabLst/>
              <a:defRPr/>
            </a:pPr>
            <a:r>
              <a:rPr lang="en-US" sz="2000" dirty="0">
                <a:solidFill>
                  <a:srgbClr val="263248"/>
                </a:solidFill>
              </a:rPr>
              <a:t>Multi Loss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63248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9800"/>
              </a:solidFill>
            </a:endParaRPr>
          </a:p>
        </p:txBody>
      </p:sp>
      <p:grpSp>
        <p:nvGrpSpPr>
          <p:cNvPr id="10" name="Google Shape;513;p32">
            <a:extLst>
              <a:ext uri="{FF2B5EF4-FFF2-40B4-BE49-F238E27FC236}">
                <a16:creationId xmlns:a16="http://schemas.microsoft.com/office/drawing/2014/main" id="{D44CF576-6267-42CE-AAA8-F2ADD303F83B}"/>
              </a:ext>
            </a:extLst>
          </p:cNvPr>
          <p:cNvGrpSpPr/>
          <p:nvPr/>
        </p:nvGrpSpPr>
        <p:grpSpPr>
          <a:xfrm>
            <a:off x="3182810" y="191400"/>
            <a:ext cx="5922590" cy="3469975"/>
            <a:chOff x="1177450" y="241631"/>
            <a:chExt cx="6173152" cy="3616776"/>
          </a:xfrm>
        </p:grpSpPr>
        <p:sp>
          <p:nvSpPr>
            <p:cNvPr id="11" name="Google Shape;514;p32">
              <a:extLst>
                <a:ext uri="{FF2B5EF4-FFF2-40B4-BE49-F238E27FC236}">
                  <a16:creationId xmlns:a16="http://schemas.microsoft.com/office/drawing/2014/main" id="{708E33DD-1262-4855-A16C-677739F79AFD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15;p32">
              <a:extLst>
                <a:ext uri="{FF2B5EF4-FFF2-40B4-BE49-F238E27FC236}">
                  <a16:creationId xmlns:a16="http://schemas.microsoft.com/office/drawing/2014/main" id="{45425298-A6F0-450B-905B-BEFA95F1C65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16;p32">
              <a:extLst>
                <a:ext uri="{FF2B5EF4-FFF2-40B4-BE49-F238E27FC236}">
                  <a16:creationId xmlns:a16="http://schemas.microsoft.com/office/drawing/2014/main" id="{F42A87BE-6915-4F2A-B9F2-049BC29400B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17;p32">
              <a:extLst>
                <a:ext uri="{FF2B5EF4-FFF2-40B4-BE49-F238E27FC236}">
                  <a16:creationId xmlns:a16="http://schemas.microsoft.com/office/drawing/2014/main" id="{018B9676-109E-4A04-9B92-CFC660B4A7C5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CF60B9D-8DB4-4802-BC4F-4ED106E6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814" y="435485"/>
            <a:ext cx="4245916" cy="28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537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526</Words>
  <Application>Microsoft Office PowerPoint</Application>
  <PresentationFormat>On-screen Show (16:9)</PresentationFormat>
  <Paragraphs>174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Roboto Condensed Light</vt:lpstr>
      <vt:lpstr>Arvo</vt:lpstr>
      <vt:lpstr>Calibri</vt:lpstr>
      <vt:lpstr>Arial</vt:lpstr>
      <vt:lpstr>Times New Roman</vt:lpstr>
      <vt:lpstr>Roboto Condensed</vt:lpstr>
      <vt:lpstr>Salerio template</vt:lpstr>
      <vt:lpstr>In Defense of Classical Image Processing: Fast Depth Completion on the CPU  J.Ku,  A.Harakeh,  L. Waslander</vt:lpstr>
      <vt:lpstr>Presentaition Headlines </vt:lpstr>
      <vt:lpstr>INTRODUCTION</vt:lpstr>
      <vt:lpstr>Introduction</vt:lpstr>
      <vt:lpstr>Introduction</vt:lpstr>
      <vt:lpstr>Application</vt:lpstr>
      <vt:lpstr>NEWER APPROACHES</vt:lpstr>
      <vt:lpstr>PowerPoint Presentation</vt:lpstr>
      <vt:lpstr>PowerPoint Presentation</vt:lpstr>
      <vt:lpstr>PAPER METHOD</vt:lpstr>
      <vt:lpstr>8 STEPS TO REDEMPTION</vt:lpstr>
      <vt:lpstr>PowerPoint Presentation</vt:lpstr>
      <vt:lpstr>Step 1 – Depth Inverted </vt:lpstr>
      <vt:lpstr>Step 1 – Depth Inverted </vt:lpstr>
      <vt:lpstr>Step 2 – Dilating With Custom Kernel</vt:lpstr>
      <vt:lpstr>Step 2 – Dilating With Custom Kernel</vt:lpstr>
      <vt:lpstr>Step 3 – Small Hole Closure</vt:lpstr>
      <vt:lpstr>Step 3 – Small Hole Closure</vt:lpstr>
      <vt:lpstr>Step 4 – Medium Hole Fill</vt:lpstr>
      <vt:lpstr>Step 4 – Small Hole Fill</vt:lpstr>
      <vt:lpstr>Step 5 – Extension to Top of Frame</vt:lpstr>
      <vt:lpstr>Step 5 – Extension to Top of Frame</vt:lpstr>
      <vt:lpstr>Step 6 – Large Hole Fill</vt:lpstr>
      <vt:lpstr>Step 6 – Large Hole Fill</vt:lpstr>
      <vt:lpstr>Step 7 – Median and Gaussian Blur</vt:lpstr>
      <vt:lpstr>Step 7 – Median and Gaussian Blur</vt:lpstr>
      <vt:lpstr>Step 8 – Depth Inversion</vt:lpstr>
      <vt:lpstr>Step 8 – Depth Inversion</vt:lpstr>
      <vt:lpstr>RESULT</vt:lpstr>
      <vt:lpstr>Result</vt:lpstr>
      <vt:lpstr>An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Sadegh Abadijou</dc:creator>
  <cp:lastModifiedBy>Sadegh Abadijou</cp:lastModifiedBy>
  <cp:revision>17</cp:revision>
  <dcterms:modified xsi:type="dcterms:W3CDTF">2021-07-31T07:12:49Z</dcterms:modified>
</cp:coreProperties>
</file>