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302" r:id="rId6"/>
    <p:sldId id="303" r:id="rId7"/>
    <p:sldId id="312" r:id="rId8"/>
    <p:sldId id="280" r:id="rId9"/>
    <p:sldId id="313" r:id="rId10"/>
    <p:sldId id="315" r:id="rId11"/>
    <p:sldId id="318" r:id="rId12"/>
    <p:sldId id="316" r:id="rId13"/>
    <p:sldId id="314" r:id="rId14"/>
    <p:sldId id="317" r:id="rId15"/>
    <p:sldId id="301" r:id="rId16"/>
    <p:sldId id="300" r:id="rId17"/>
    <p:sldId id="281" r:id="rId18"/>
  </p:sldIdLst>
  <p:sldSz cx="12192000" cy="6858000"/>
  <p:notesSz cx="6858000" cy="9144000"/>
  <p:defaultTextStyle>
    <a:defPPr rtl="0">
      <a:defRPr lang="ru-MO"/>
    </a:defPPr>
    <a:lvl1pPr marL="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296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orient="horz" pos="528" userDrawn="1">
          <p15:clr>
            <a:srgbClr val="A4A3A4"/>
          </p15:clr>
        </p15:guide>
        <p15:guide id="4" orient="horz" pos="3552" userDrawn="1">
          <p15:clr>
            <a:srgbClr val="A4A3A4"/>
          </p15:clr>
        </p15:guide>
        <p15:guide id="5" orient="horz" pos="768" userDrawn="1">
          <p15:clr>
            <a:srgbClr val="A4A3A4"/>
          </p15:clr>
        </p15:guide>
        <p15:guide id="7" pos="4032" userDrawn="1">
          <p15:clr>
            <a:srgbClr val="A4A3A4"/>
          </p15:clr>
        </p15:guide>
        <p15:guide id="9" pos="3648" userDrawn="1">
          <p15:clr>
            <a:srgbClr val="A4A3A4"/>
          </p15:clr>
        </p15:guide>
        <p15:guide id="10" orient="horz" pos="1536" userDrawn="1">
          <p15:clr>
            <a:srgbClr val="A4A3A4"/>
          </p15:clr>
        </p15:guide>
        <p15:guide id="11" orient="horz" pos="18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701"/>
  </p:normalViewPr>
  <p:slideViewPr>
    <p:cSldViewPr>
      <p:cViewPr varScale="1">
        <p:scale>
          <a:sx n="72" d="100"/>
          <a:sy n="72" d="100"/>
        </p:scale>
        <p:origin x="660" y="102"/>
      </p:cViewPr>
      <p:guideLst>
        <p:guide pos="7296"/>
        <p:guide pos="384"/>
        <p:guide orient="horz" pos="528"/>
        <p:guide orient="horz" pos="3552"/>
        <p:guide orient="horz" pos="768"/>
        <p:guide pos="4032"/>
        <p:guide pos="3648"/>
        <p:guide orient="horz" pos="1536"/>
        <p:guide orient="horz"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76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96DF4A1-647D-45ED-4039-DB1F96860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MO"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5B069F-A8F2-8387-8C92-A2E5464B75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MO" sz="1200"/>
            </a:lvl1pPr>
          </a:lstStyle>
          <a:p>
            <a:pPr rtl="0"/>
            <a:fld id="{653DF011-7E5D-410B-B704-516B718BB50A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10553D-995D-EFE2-4EAC-170D76D066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MO"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3C3C56-8BAD-E984-BB24-4EA71CA2EB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MO" sz="1200"/>
            </a:lvl1pPr>
          </a:lstStyle>
          <a:p>
            <a:pPr rtl="0"/>
            <a:fld id="{44AAF311-A558-444C-927C-8328B655F9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2189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MO"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MO" sz="1200"/>
            </a:lvl1pPr>
          </a:lstStyle>
          <a:p>
            <a:fld id="{D4D2DA09-4E9C-44B8-BC33-6EB8C02EED6A}" type="datetime1">
              <a:rPr lang="ru-RU" smtClean="0"/>
              <a:pPr/>
              <a:t>07.06.2023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MO"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MO" sz="1200"/>
            </a:lvl1pPr>
          </a:lstStyle>
          <a:p>
            <a:pPr rtl="0"/>
            <a:fld id="{821E5FCA-B2DD-C941-A2C1-63893943348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248964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821E5FCA-B2DD-C941-A2C1-63893943348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00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821E5FCA-B2DD-C941-A2C1-6389394334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639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821E5FCA-B2DD-C941-A2C1-6389394334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438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821E5FCA-B2DD-C941-A2C1-6389394334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77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821E5FCA-B2DD-C941-A2C1-63893943348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621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821E5FCA-B2DD-C941-A2C1-63893943348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653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821E5FCA-B2DD-C941-A2C1-63893943348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630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734DBF-D33A-9B28-288C-C2DAB9E541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rtlCol="0" anchor="t">
            <a:noAutofit/>
          </a:bodyPr>
          <a:lstStyle>
            <a:lvl1pPr algn="l">
              <a:defRPr lang="ru-MO"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901184"/>
            <a:ext cx="10040112" cy="1280160"/>
          </a:xfrm>
        </p:spPr>
        <p:txBody>
          <a:bodyPr rtlCol="0"/>
          <a:lstStyle>
            <a:lvl1pPr marL="0" indent="0" algn="l">
              <a:buNone/>
              <a:defRPr lang="ru-MO" sz="2400" b="1" baseline="0">
                <a:latin typeface="+mn-lt"/>
              </a:defRPr>
            </a:lvl1pPr>
            <a:lvl2pPr marL="457200" indent="0" algn="ctr">
              <a:buNone/>
              <a:defRPr lang="ru-MO" sz="2000"/>
            </a:lvl2pPr>
            <a:lvl3pPr marL="914400" indent="0" algn="ctr">
              <a:buNone/>
              <a:defRPr lang="ru-MO" sz="1800"/>
            </a:lvl3pPr>
            <a:lvl4pPr marL="1371600" indent="0" algn="ctr">
              <a:buNone/>
              <a:defRPr lang="ru-MO" sz="1600"/>
            </a:lvl4pPr>
            <a:lvl5pPr marL="1828800" indent="0" algn="ctr">
              <a:buNone/>
              <a:defRPr lang="ru-MO" sz="1600"/>
            </a:lvl5pPr>
            <a:lvl6pPr marL="2286000" indent="0" algn="ctr">
              <a:buNone/>
              <a:defRPr lang="ru-MO" sz="1600"/>
            </a:lvl6pPr>
            <a:lvl7pPr marL="2743200" indent="0" algn="ctr">
              <a:buNone/>
              <a:defRPr lang="ru-MO" sz="1600"/>
            </a:lvl7pPr>
            <a:lvl8pPr marL="3200400" indent="0" algn="ctr">
              <a:buNone/>
              <a:defRPr lang="ru-MO" sz="1600"/>
            </a:lvl8pPr>
            <a:lvl9pPr marL="3657600" indent="0" algn="ctr">
              <a:buNone/>
              <a:defRPr lang="ru-MO"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345C5D8-082A-AC27-3801-7A6EC37519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09"/>
          <a:stretch/>
        </p:blipFill>
        <p:spPr>
          <a:xfrm>
            <a:off x="0" y="0"/>
            <a:ext cx="5467552" cy="235000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531883F-9B23-B442-5F02-C2D25BB37C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1236" y="1234440"/>
            <a:ext cx="4950764" cy="56235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ru-MO" sz="4800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12648" y="2438400"/>
            <a:ext cx="2029968" cy="530352"/>
          </a:xfr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ru-MO"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2648" y="3127248"/>
            <a:ext cx="2029968" cy="2514600"/>
          </a:xfr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lang="ru-MO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ru-MO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ru-MO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ru-MO" sz="11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843784" y="2438400"/>
            <a:ext cx="2029968" cy="530352"/>
          </a:xfr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ru-MO"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2843784" y="3127248"/>
            <a:ext cx="2029968" cy="2514600"/>
          </a:xfr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lang="ru-MO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ru-MO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ru-MO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ru-MO" sz="11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9A48939F-0CF9-9CBD-F606-7A4850B910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84064" y="2438400"/>
            <a:ext cx="2029968" cy="530352"/>
          </a:xfr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ru-MO"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Объект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084064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lang="ru-MO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ru-MO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ru-MO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ru-MO" sz="11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843F725B-A33F-7FB2-E5C4-96EA154660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5200" y="2438400"/>
            <a:ext cx="2029968" cy="530352"/>
          </a:xfr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ru-MO"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1" name="Объект 5">
            <a:extLst>
              <a:ext uri="{FF2B5EF4-FFF2-40B4-BE49-F238E27FC236}">
                <a16:creationId xmlns:a16="http://schemas.microsoft.com/office/drawing/2014/main" id="{D9DD0DA7-5A1E-5312-178F-13561EF7C23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315200" y="3127248"/>
            <a:ext cx="2029968" cy="2514600"/>
          </a:xfr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lang="ru-MO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ru-MO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ru-MO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ru-MO" sz="11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5FBC3880-98AC-466C-7AD1-FDC8B39587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6336" y="2438400"/>
            <a:ext cx="2029968" cy="530352"/>
          </a:xfr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ru-MO"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Объект 5">
            <a:extLst>
              <a:ext uri="{FF2B5EF4-FFF2-40B4-BE49-F238E27FC236}">
                <a16:creationId xmlns:a16="http://schemas.microsoft.com/office/drawing/2014/main" id="{24965100-8EF5-0264-CEE5-BD5BF190163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546336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lang="ru-MO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ru-MO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ru-MO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ru-MO" sz="11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5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CC3D06-2435-B655-8AA5-11CCBBEF19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2234" y="0"/>
            <a:ext cx="3429766" cy="682142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ru-MO" sz="4800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4" name="Текст 33">
            <a:extLst>
              <a:ext uri="{FF2B5EF4-FFF2-40B4-BE49-F238E27FC236}">
                <a16:creationId xmlns:a16="http://schemas.microsoft.com/office/drawing/2014/main" id="{5D1E9421-BC85-99CB-EB40-1863FA622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-25907" y="3072704"/>
            <a:ext cx="1783080" cy="512064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2000" b="1" cap="all" spc="200" baseline="0"/>
            </a:lvl1pPr>
          </a:lstStyle>
          <a:p>
            <a:pPr lvl="0" rtl="0"/>
            <a:r>
              <a:rPr lang="ru-RU" noProof="0"/>
              <a:t>МММ ГГГГ</a:t>
            </a:r>
          </a:p>
        </p:txBody>
      </p:sp>
      <p:sp>
        <p:nvSpPr>
          <p:cNvPr id="41" name="Текст 40">
            <a:extLst>
              <a:ext uri="{FF2B5EF4-FFF2-40B4-BE49-F238E27FC236}">
                <a16:creationId xmlns:a16="http://schemas.microsoft.com/office/drawing/2014/main" id="{47BABAF8-5220-1E24-CE43-927FCCA269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46218" y="2432434"/>
            <a:ext cx="1644986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600" spc="100" baseline="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8" name="Текст 33">
            <a:extLst>
              <a:ext uri="{FF2B5EF4-FFF2-40B4-BE49-F238E27FC236}">
                <a16:creationId xmlns:a16="http://schemas.microsoft.com/office/drawing/2014/main" id="{F1D095F8-4552-1F88-C37B-99775B68AC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2196136" y="4517644"/>
            <a:ext cx="1783080" cy="512064"/>
          </a:xfrm>
          <a:solidFill>
            <a:schemeClr val="accent2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2000" b="1" cap="all" spc="200" baseline="0"/>
            </a:lvl1pPr>
          </a:lstStyle>
          <a:p>
            <a:pPr lvl="0" rtl="0"/>
            <a:r>
              <a:rPr lang="ru-RU" noProof="0"/>
              <a:t>МММ ГГГГ</a:t>
            </a:r>
          </a:p>
        </p:txBody>
      </p:sp>
      <p:sp>
        <p:nvSpPr>
          <p:cNvPr id="48" name="Текст 40">
            <a:extLst>
              <a:ext uri="{FF2B5EF4-FFF2-40B4-BE49-F238E27FC236}">
                <a16:creationId xmlns:a16="http://schemas.microsoft.com/office/drawing/2014/main" id="{4C4BFA3E-7B57-DCDD-4EA6-16C64A3756B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83307" y="3882136"/>
            <a:ext cx="1644986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600" spc="100" baseline="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5" name="Текст 33">
            <a:extLst>
              <a:ext uri="{FF2B5EF4-FFF2-40B4-BE49-F238E27FC236}">
                <a16:creationId xmlns:a16="http://schemas.microsoft.com/office/drawing/2014/main" id="{C65BF0DD-74C0-E055-CCAC-600751F517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4418179" y="3067943"/>
            <a:ext cx="1783080" cy="512064"/>
          </a:xfrm>
          <a:solidFill>
            <a:schemeClr val="accent3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2000" b="1" cap="all" spc="200" baseline="0"/>
            </a:lvl1pPr>
          </a:lstStyle>
          <a:p>
            <a:pPr lvl="0" rtl="0"/>
            <a:r>
              <a:rPr lang="ru-RU" noProof="0"/>
              <a:t>МММ ГГГГ</a:t>
            </a:r>
          </a:p>
        </p:txBody>
      </p:sp>
      <p:sp>
        <p:nvSpPr>
          <p:cNvPr id="44" name="Текст 40">
            <a:extLst>
              <a:ext uri="{FF2B5EF4-FFF2-40B4-BE49-F238E27FC236}">
                <a16:creationId xmlns:a16="http://schemas.microsoft.com/office/drawing/2014/main" id="{25927394-D1A0-C084-C689-F7A4EEE924C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89586" y="2432435"/>
            <a:ext cx="1644986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600" spc="100" baseline="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9" name="Текст 33">
            <a:extLst>
              <a:ext uri="{FF2B5EF4-FFF2-40B4-BE49-F238E27FC236}">
                <a16:creationId xmlns:a16="http://schemas.microsoft.com/office/drawing/2014/main" id="{08F0F1F2-0D4E-95EA-349B-D734163FD5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6640222" y="4517644"/>
            <a:ext cx="1783080" cy="512064"/>
          </a:xfrm>
          <a:solidFill>
            <a:schemeClr val="accent4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2000" b="1" cap="all" spc="200" baseline="0"/>
            </a:lvl1pPr>
          </a:lstStyle>
          <a:p>
            <a:pPr lvl="0" rtl="0"/>
            <a:r>
              <a:rPr lang="ru-RU" noProof="0"/>
              <a:t>МММ ГГГГ</a:t>
            </a:r>
          </a:p>
        </p:txBody>
      </p:sp>
      <p:sp>
        <p:nvSpPr>
          <p:cNvPr id="46" name="Текст 40">
            <a:extLst>
              <a:ext uri="{FF2B5EF4-FFF2-40B4-BE49-F238E27FC236}">
                <a16:creationId xmlns:a16="http://schemas.microsoft.com/office/drawing/2014/main" id="{B322E7EB-0174-5A8C-5BE3-F501B5670F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827392" y="3882136"/>
            <a:ext cx="1644986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600" spc="100" baseline="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6" name="Текст 33">
            <a:extLst>
              <a:ext uri="{FF2B5EF4-FFF2-40B4-BE49-F238E27FC236}">
                <a16:creationId xmlns:a16="http://schemas.microsoft.com/office/drawing/2014/main" id="{36C15449-A445-41A6-EAD9-37446450CC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8862264" y="3072704"/>
            <a:ext cx="1783080" cy="512064"/>
          </a:xfrm>
          <a:solidFill>
            <a:schemeClr val="accent5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2000" b="1" cap="all" spc="200" baseline="0"/>
            </a:lvl1pPr>
          </a:lstStyle>
          <a:p>
            <a:pPr lvl="0" rtl="0"/>
            <a:r>
              <a:rPr lang="ru-RU" noProof="0"/>
              <a:t>МММ ГГГГ</a:t>
            </a:r>
          </a:p>
        </p:txBody>
      </p:sp>
      <p:sp>
        <p:nvSpPr>
          <p:cNvPr id="45" name="Текст 40">
            <a:extLst>
              <a:ext uri="{FF2B5EF4-FFF2-40B4-BE49-F238E27FC236}">
                <a16:creationId xmlns:a16="http://schemas.microsoft.com/office/drawing/2014/main" id="{E6B7327B-EA3B-790D-AB08-0ED1D2FB40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035230" y="2437196"/>
            <a:ext cx="1796654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600" spc="100" baseline="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2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070F102-837A-486A-0CD4-E957B66B87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931920"/>
            <a:ext cx="5470497" cy="292608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19FAF77-1797-C11F-A1A9-B351E30B37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8215" y="0"/>
            <a:ext cx="4983785" cy="227685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ru-MO" sz="4800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12648" y="2438400"/>
            <a:ext cx="5157787" cy="36576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ru-MO" sz="2000" b="1" cap="all" spc="200" baseline="0">
                <a:latin typeface="+mj-lt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2648" y="2871216"/>
            <a:ext cx="5157787" cy="3247462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ru-MO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ru-MO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ru-MO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ru-MO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ru-MO" sz="11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2438400"/>
            <a:ext cx="5183188" cy="36576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ru-MO" sz="2000" b="1" cap="all" spc="200" baseline="0">
                <a:latin typeface="+mj-lt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00800" y="2871216"/>
            <a:ext cx="5183188" cy="3247462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ru-MO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ru-MO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ru-MO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ru-MO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ru-MO" sz="11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E1E66A3-7FD1-08A5-8B20-36C5331DCF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53650" y="4014216"/>
            <a:ext cx="5738350" cy="284378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464B067-71A6-CB30-BD46-5499FAAE00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458968" cy="291991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ru-MO" sz="4800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12648" y="2438400"/>
            <a:ext cx="3419856" cy="36576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ru-MO" sz="2000" b="1" cap="all" spc="200" baseline="0">
                <a:latin typeface="+mj-lt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2648" y="2871216"/>
            <a:ext cx="3419856" cy="292555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ru-MO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ru-MO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ru-MO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ru-MO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ru-MO" sz="11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07408" y="2438400"/>
            <a:ext cx="3419856" cy="36576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ru-MO" sz="2000" b="1" cap="all" spc="200" baseline="0">
                <a:latin typeface="+mj-lt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07408" y="2871216"/>
            <a:ext cx="3419856" cy="292555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ru-MO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ru-MO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ru-MO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ru-MO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ru-MO" sz="11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9A48939F-0CF9-9CBD-F606-7A4850B910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83880" y="2438400"/>
            <a:ext cx="3419856" cy="36576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ru-MO" sz="2000" b="1" cap="all" spc="200" baseline="0">
                <a:latin typeface="+mj-lt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Объект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83880" y="2871216"/>
            <a:ext cx="3419856" cy="292555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ru-MO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ru-MO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ru-MO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ru-MO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ru-MO" sz="11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287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5F45936-2436-D9FD-A05D-F3C70F90FD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758530"/>
            <a:ext cx="4700016" cy="309947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DF862D5-CF3B-E45B-934F-ACEF42B35B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148072" cy="3436275"/>
          </a:xfrm>
          <a:prstGeom prst="rect">
            <a:avLst/>
          </a:prstGeom>
        </p:spPr>
      </p:pic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 rtlCol="0"/>
          <a:lstStyle>
            <a:lvl1pPr algn="r">
              <a:defRPr lang="ru-MO" sz="4800" cap="all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00800" y="1216025"/>
            <a:ext cx="5184648" cy="4416425"/>
          </a:xfrm>
        </p:spPr>
        <p:txBody>
          <a:bodyPr rtlCol="0"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ru-MO"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lang="ru-MO"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lang="ru-MO"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lang="ru-MO"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lang="ru-MO" sz="16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88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9AFB71-7F33-280E-7877-06F4AFFF06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rtlCol="0" anchor="t">
            <a:noAutofit/>
          </a:bodyPr>
          <a:lstStyle>
            <a:lvl1pPr algn="l">
              <a:defRPr lang="ru-MO"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3483864"/>
            <a:ext cx="10040112" cy="1280160"/>
          </a:xfrm>
        </p:spPr>
        <p:txBody>
          <a:bodyPr rtlCol="0"/>
          <a:lstStyle>
            <a:lvl1pPr marL="0" indent="0" algn="l">
              <a:buNone/>
              <a:defRPr lang="ru-MO" sz="2400" b="1" baseline="0">
                <a:latin typeface="+mn-lt"/>
              </a:defRPr>
            </a:lvl1pPr>
            <a:lvl2pPr marL="457200" indent="0" algn="ctr">
              <a:buNone/>
              <a:defRPr lang="ru-MO" sz="2000"/>
            </a:lvl2pPr>
            <a:lvl3pPr marL="914400" indent="0" algn="ctr">
              <a:buNone/>
              <a:defRPr lang="ru-MO" sz="1800"/>
            </a:lvl3pPr>
            <a:lvl4pPr marL="1371600" indent="0" algn="ctr">
              <a:buNone/>
              <a:defRPr lang="ru-MO" sz="1600"/>
            </a:lvl4pPr>
            <a:lvl5pPr marL="1828800" indent="0" algn="ctr">
              <a:buNone/>
              <a:defRPr lang="ru-MO" sz="1600"/>
            </a:lvl5pPr>
            <a:lvl6pPr marL="2286000" indent="0" algn="ctr">
              <a:buNone/>
              <a:defRPr lang="ru-MO" sz="1600"/>
            </a:lvl6pPr>
            <a:lvl7pPr marL="2743200" indent="0" algn="ctr">
              <a:buNone/>
              <a:defRPr lang="ru-MO" sz="1600"/>
            </a:lvl7pPr>
            <a:lvl8pPr marL="3200400" indent="0" algn="ctr">
              <a:buNone/>
              <a:defRPr lang="ru-MO" sz="1600"/>
            </a:lvl8pPr>
            <a:lvl9pPr marL="3657600" indent="0" algn="ctr">
              <a:buNone/>
              <a:defRPr lang="ru-MO"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40355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EDC48-AA67-6FC9-FF0E-CD3CB49A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ru-MO" sz="4800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418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MO" sz="320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ru-MO" sz="3200"/>
            </a:lvl1pPr>
            <a:lvl2pPr>
              <a:defRPr lang="ru-MO" sz="2800"/>
            </a:lvl2pPr>
            <a:lvl3pPr>
              <a:defRPr lang="ru-MO" sz="2400"/>
            </a:lvl3pPr>
            <a:lvl4pPr>
              <a:defRPr lang="ru-MO" sz="2000"/>
            </a:lvl4pPr>
            <a:lvl5pPr>
              <a:defRPr lang="ru-MO" sz="2000"/>
            </a:lvl5pPr>
            <a:lvl6pPr>
              <a:defRPr lang="ru-MO" sz="2000"/>
            </a:lvl6pPr>
            <a:lvl7pPr>
              <a:defRPr lang="ru-MO" sz="2000"/>
            </a:lvl7pPr>
            <a:lvl8pPr>
              <a:defRPr lang="ru-MO" sz="2000"/>
            </a:lvl8pPr>
            <a:lvl9pPr>
              <a:defRPr lang="ru-MO"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MO" sz="1600"/>
            </a:lvl1pPr>
            <a:lvl2pPr marL="457200" indent="0">
              <a:buNone/>
              <a:defRPr lang="ru-MO" sz="1400"/>
            </a:lvl2pPr>
            <a:lvl3pPr marL="914400" indent="0">
              <a:buNone/>
              <a:defRPr lang="ru-MO" sz="1200"/>
            </a:lvl3pPr>
            <a:lvl4pPr marL="1371600" indent="0">
              <a:buNone/>
              <a:defRPr lang="ru-MO" sz="1000"/>
            </a:lvl4pPr>
            <a:lvl5pPr marL="1828800" indent="0">
              <a:buNone/>
              <a:defRPr lang="ru-MO" sz="1000"/>
            </a:lvl5pPr>
            <a:lvl6pPr marL="2286000" indent="0">
              <a:buNone/>
              <a:defRPr lang="ru-MO" sz="1000"/>
            </a:lvl6pPr>
            <a:lvl7pPr marL="2743200" indent="0">
              <a:buNone/>
              <a:defRPr lang="ru-MO" sz="1000"/>
            </a:lvl7pPr>
            <a:lvl8pPr marL="3200400" indent="0">
              <a:buNone/>
              <a:defRPr lang="ru-MO" sz="1000"/>
            </a:lvl8pPr>
            <a:lvl9pPr marL="3657600" indent="0">
              <a:buNone/>
              <a:defRPr lang="ru-MO"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754AE8D-13E4-BDDA-7C36-A9E08FD0A0E8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6CE37136-8479-8CDC-7EEB-030C1A8151EF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MO" sz="320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ru-MO" sz="3200"/>
            </a:lvl1pPr>
            <a:lvl2pPr marL="457200" indent="0">
              <a:buNone/>
              <a:defRPr lang="ru-MO" sz="2800"/>
            </a:lvl2pPr>
            <a:lvl3pPr marL="914400" indent="0">
              <a:buNone/>
              <a:defRPr lang="ru-MO" sz="2400"/>
            </a:lvl3pPr>
            <a:lvl4pPr marL="1371600" indent="0">
              <a:buNone/>
              <a:defRPr lang="ru-MO" sz="2000"/>
            </a:lvl4pPr>
            <a:lvl5pPr marL="1828800" indent="0">
              <a:buNone/>
              <a:defRPr lang="ru-MO" sz="2000"/>
            </a:lvl5pPr>
            <a:lvl6pPr marL="2286000" indent="0">
              <a:buNone/>
              <a:defRPr lang="ru-MO" sz="2000"/>
            </a:lvl6pPr>
            <a:lvl7pPr marL="2743200" indent="0">
              <a:buNone/>
              <a:defRPr lang="ru-MO" sz="2000"/>
            </a:lvl7pPr>
            <a:lvl8pPr marL="3200400" indent="0">
              <a:buNone/>
              <a:defRPr lang="ru-MO" sz="2000"/>
            </a:lvl8pPr>
            <a:lvl9pPr marL="3657600" indent="0">
              <a:buNone/>
              <a:defRPr lang="ru-MO" sz="2000"/>
            </a:lvl9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MO" sz="1600"/>
            </a:lvl1pPr>
            <a:lvl2pPr marL="457200" indent="0">
              <a:buNone/>
              <a:defRPr lang="ru-MO" sz="1400"/>
            </a:lvl2pPr>
            <a:lvl3pPr marL="914400" indent="0">
              <a:buNone/>
              <a:defRPr lang="ru-MO" sz="1200"/>
            </a:lvl3pPr>
            <a:lvl4pPr marL="1371600" indent="0">
              <a:buNone/>
              <a:defRPr lang="ru-MO" sz="1000"/>
            </a:lvl4pPr>
            <a:lvl5pPr marL="1828800" indent="0">
              <a:buNone/>
              <a:defRPr lang="ru-MO" sz="1000"/>
            </a:lvl5pPr>
            <a:lvl6pPr marL="2286000" indent="0">
              <a:buNone/>
              <a:defRPr lang="ru-MO" sz="1000"/>
            </a:lvl6pPr>
            <a:lvl7pPr marL="2743200" indent="0">
              <a:buNone/>
              <a:defRPr lang="ru-MO" sz="1000"/>
            </a:lvl7pPr>
            <a:lvl8pPr marL="3200400" indent="0">
              <a:buNone/>
              <a:defRPr lang="ru-MO" sz="1000"/>
            </a:lvl8pPr>
            <a:lvl9pPr marL="3657600" indent="0">
              <a:buNone/>
              <a:defRPr lang="ru-MO"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DC6EFE9-BD9C-6124-823A-BD1C488321D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1B53473-DF27-C657-627F-ED66976E076B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1D3B0F0-DE71-18AB-7957-4CFA29C3A3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57290"/>
            <a:ext cx="5797296" cy="60007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04770F-E995-EF98-B4D1-9F13733EEF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07199"/>
          </a:xfrm>
          <a:prstGeom prst="rect">
            <a:avLst/>
          </a:prstGeom>
        </p:spPr>
      </p:pic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 rtlCol="0"/>
          <a:lstStyle>
            <a:lvl1pPr algn="r">
              <a:defRPr lang="ru-MO" sz="4800" cap="all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00800" y="1216025"/>
            <a:ext cx="5184648" cy="4416425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ru-MO" sz="2400" b="1" spc="2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lang="ru-MO" sz="24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lang="ru-MO" sz="24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lang="ru-MO" sz="24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lang="ru-MO" sz="24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84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328C38-4E83-27EA-9D01-DDDF734988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70576" y="3428234"/>
            <a:ext cx="6821424" cy="342976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270B91D-A39E-3D53-DBBB-DF836D19BE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654518" cy="5239512"/>
          </a:xfrm>
          <a:prstGeom prst="rect">
            <a:avLst/>
          </a:prstGeom>
        </p:spPr>
      </p:pic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 rtlCol="0"/>
          <a:lstStyle>
            <a:lvl1pPr algn="r">
              <a:defRPr lang="ru-MO" sz="4800" cap="all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00800" y="1216025"/>
            <a:ext cx="5184648" cy="4416425"/>
          </a:xfrm>
        </p:spPr>
        <p:txBody>
          <a:bodyPr rtlCol="0"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ru-MO"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lang="ru-MO"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lang="ru-MO"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lang="ru-MO"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lang="ru-MO" sz="16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0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EC1861-1570-5A6A-D3BA-4A17F008A5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rtlCol="0" anchor="t">
            <a:noAutofit/>
          </a:bodyPr>
          <a:lstStyle>
            <a:lvl1pPr algn="l">
              <a:defRPr lang="ru-MO"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901184"/>
            <a:ext cx="10040112" cy="1280160"/>
          </a:xfrm>
        </p:spPr>
        <p:txBody>
          <a:bodyPr rtlCol="0"/>
          <a:lstStyle>
            <a:lvl1pPr marL="0" indent="0" algn="l">
              <a:buNone/>
              <a:defRPr lang="ru-MO" sz="2400" b="1" baseline="0">
                <a:latin typeface="+mn-lt"/>
              </a:defRPr>
            </a:lvl1pPr>
            <a:lvl2pPr marL="457200" indent="0" algn="ctr">
              <a:buNone/>
              <a:defRPr lang="ru-MO" sz="2000"/>
            </a:lvl2pPr>
            <a:lvl3pPr marL="914400" indent="0" algn="ctr">
              <a:buNone/>
              <a:defRPr lang="ru-MO" sz="1800"/>
            </a:lvl3pPr>
            <a:lvl4pPr marL="1371600" indent="0" algn="ctr">
              <a:buNone/>
              <a:defRPr lang="ru-MO" sz="1600"/>
            </a:lvl4pPr>
            <a:lvl5pPr marL="1828800" indent="0" algn="ctr">
              <a:buNone/>
              <a:defRPr lang="ru-MO" sz="1600"/>
            </a:lvl5pPr>
            <a:lvl6pPr marL="2286000" indent="0" algn="ctr">
              <a:buNone/>
              <a:defRPr lang="ru-MO" sz="1600"/>
            </a:lvl6pPr>
            <a:lvl7pPr marL="2743200" indent="0" algn="ctr">
              <a:buNone/>
              <a:defRPr lang="ru-MO" sz="1600"/>
            </a:lvl7pPr>
            <a:lvl8pPr marL="3200400" indent="0" algn="ctr">
              <a:buNone/>
              <a:defRPr lang="ru-MO" sz="1600"/>
            </a:lvl8pPr>
            <a:lvl9pPr marL="3657600" indent="0" algn="ctr">
              <a:buNone/>
              <a:defRPr lang="ru-MO"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37D9B2-AE86-9092-7072-0F717E3CA8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655535"/>
            <a:ext cx="4727448" cy="32024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BF7E0A5-7E8E-4A90-B415-12984C7AB2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48245" y="0"/>
            <a:ext cx="5643755" cy="2313432"/>
          </a:xfrm>
          <a:prstGeom prst="rect">
            <a:avLst/>
          </a:prstGeom>
        </p:spPr>
      </p:pic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 rtlCol="0"/>
          <a:lstStyle>
            <a:lvl1pPr algn="r">
              <a:defRPr lang="ru-MO" sz="4800" cap="all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00800" y="1216025"/>
            <a:ext cx="5184648" cy="4416425"/>
          </a:xfrm>
        </p:spPr>
        <p:txBody>
          <a:bodyPr rtlCol="0"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ru-MO"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lang="ru-MO"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lang="ru-MO"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lang="ru-MO"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lang="ru-MO" sz="16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0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FA7995-D0F4-05F2-CDF1-463407E3BA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31909" y="0"/>
            <a:ext cx="5160091" cy="40416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2D768B-E662-B315-7576-313DFCE2AB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127248"/>
            <a:ext cx="4162200" cy="373075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ru-MO" sz="4800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2647" y="2441448"/>
            <a:ext cx="10972800" cy="3044952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ru-MO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ru-MO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ru-MO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ru-MO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ru-MO" sz="11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9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8303F0-A6CC-605A-D08C-4E4ED07C2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196903" cy="361188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04458FB-E7BB-F476-4A31-9C5AA406E2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02680" y="4079057"/>
            <a:ext cx="5989320" cy="2778943"/>
          </a:xfrm>
          <a:prstGeom prst="rect">
            <a:avLst/>
          </a:prstGeom>
        </p:spPr>
      </p:pic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240" y="2651760"/>
            <a:ext cx="6309360" cy="1580714"/>
          </a:xfrm>
        </p:spPr>
        <p:txBody>
          <a:bodyPr lIns="91440" rIns="91440" rtlCol="0" anchor="t"/>
          <a:lstStyle>
            <a:lvl1pPr algn="l">
              <a:lnSpc>
                <a:spcPct val="100000"/>
              </a:lnSpc>
              <a:defRPr lang="ru-MO" sz="2800" cap="none" spc="2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94138E8D-4D76-2023-4B97-8ACB8894C5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3240" y="4232475"/>
            <a:ext cx="5775960" cy="333945"/>
          </a:xfrm>
        </p:spPr>
        <p:txBody>
          <a:bodyPr rtlCol="0"/>
          <a:lstStyle>
            <a:lvl1pPr marL="0" indent="0">
              <a:buNone/>
              <a:defRPr lang="ru-MO" sz="1800" spc="200" baseline="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7" name="Текст 13">
            <a:extLst>
              <a:ext uri="{FF2B5EF4-FFF2-40B4-BE49-F238E27FC236}">
                <a16:creationId xmlns:a16="http://schemas.microsoft.com/office/drawing/2014/main" id="{D1FFE415-7AFC-D826-1BD1-1993DED3B0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37922" y="3591339"/>
            <a:ext cx="1171575" cy="238760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ru-MO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 rtl="0">
              <a:spcBef>
                <a:spcPct val="0"/>
              </a:spcBef>
            </a:pPr>
            <a:r>
              <a:rPr lang="ru-RU" noProof="0"/>
              <a:t>”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0962DFC0-ADB3-684B-6F72-9C45BB48C2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61" y="1982216"/>
            <a:ext cx="1171575" cy="2386584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ru-MO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 rtl="0">
              <a:spcBef>
                <a:spcPct val="0"/>
              </a:spcBef>
            </a:pPr>
            <a:r>
              <a:rPr lang="ru-RU" noProof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33087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C6FB24-160F-388E-8450-E5C970E24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4792"/>
            <a:ext cx="5359935" cy="5093208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0AF7F25-1C65-DB7F-9FA3-300318BD4B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2085" y="0"/>
            <a:ext cx="2929915" cy="2752344"/>
          </a:xfrm>
          <a:prstGeom prst="rect">
            <a:avLst/>
          </a:prstGeom>
        </p:spPr>
      </p:pic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ru-MO" sz="4800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Рисунок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0120" y="2450592"/>
            <a:ext cx="2057400" cy="2057400"/>
          </a:xfrm>
        </p:spPr>
        <p:txBody>
          <a:bodyPr rtlCol="0">
            <a:normAutofit/>
          </a:bodyPr>
          <a:lstStyle>
            <a:lvl1pPr marL="0" indent="0">
              <a:buNone/>
              <a:defRPr lang="ru-MO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0" name="Текст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8956" y="4611550"/>
            <a:ext cx="228600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1" name="Текст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8956" y="4865225"/>
            <a:ext cx="2286000" cy="18288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200" b="0" spc="2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7" name="Рисунок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30752" y="2450592"/>
            <a:ext cx="2057400" cy="2057400"/>
          </a:xfrm>
        </p:spPr>
        <p:txBody>
          <a:bodyPr rtlCol="0">
            <a:normAutofit/>
          </a:bodyPr>
          <a:lstStyle>
            <a:lvl1pPr marL="0" indent="0">
              <a:buNone/>
              <a:defRPr lang="ru-MO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2" name="Текст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29588" y="4611550"/>
            <a:ext cx="228600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3" name="Текст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29588" y="4865225"/>
            <a:ext cx="2286000" cy="18288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200" b="0" spc="2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8" name="Рисунок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4808" y="2450592"/>
            <a:ext cx="2057400" cy="2057400"/>
          </a:xfrm>
        </p:spPr>
        <p:txBody>
          <a:bodyPr rtlCol="0">
            <a:normAutofit/>
          </a:bodyPr>
          <a:lstStyle>
            <a:lvl1pPr marL="0" indent="0">
              <a:buNone/>
              <a:defRPr lang="ru-MO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4" name="Текст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3644" y="4611550"/>
            <a:ext cx="228600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5" name="Текст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644" y="4865225"/>
            <a:ext cx="2286000" cy="18288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200" b="0" spc="2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9" name="Рисунок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98864" y="2450592"/>
            <a:ext cx="2057400" cy="2057400"/>
          </a:xfrm>
        </p:spPr>
        <p:txBody>
          <a:bodyPr rtlCol="0">
            <a:normAutofit/>
          </a:bodyPr>
          <a:lstStyle>
            <a:lvl1pPr marL="0" indent="0">
              <a:buNone/>
              <a:defRPr lang="ru-MO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6" name="Текст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97700" y="4611550"/>
            <a:ext cx="228600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7" name="Текст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7700" y="4865225"/>
            <a:ext cx="2286000" cy="18288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200" b="0" spc="2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663C6C7E-F363-1F17-B288-D4D45B87028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ED6D4091-312C-81B9-BAF6-5E0D6F665E5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6A3FD7E-DF96-B9E4-8D70-DA62CC3390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6265"/>
            <a:ext cx="5358384" cy="5091735"/>
          </a:xfrm>
          <a:prstGeom prst="rect">
            <a:avLst/>
          </a:prstGeom>
        </p:spPr>
      </p:pic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ru-MO" sz="4800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2670048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ru-MO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1" name="Текст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094300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ru-MO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28" name="Текст 28">
            <a:extLst>
              <a:ext uri="{FF2B5EF4-FFF2-40B4-BE49-F238E27FC236}">
                <a16:creationId xmlns:a16="http://schemas.microsoft.com/office/drawing/2014/main" id="{739AFCF1-55F0-974F-0F5C-34444B290B5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4479943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ru-MO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77CF7DE5-8E6D-2C2C-A514-BAB6D4B6FF3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7200" y="4904195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ru-MO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6" name="Рисунок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993392" y="2450592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ru-MO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1" name="Рисунок 23">
            <a:extLst>
              <a:ext uri="{FF2B5EF4-FFF2-40B4-BE49-F238E27FC236}">
                <a16:creationId xmlns:a16="http://schemas.microsoft.com/office/drawing/2014/main" id="{DBA744D6-401F-C995-EF58-BD24A0DD8581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993392" y="4260487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ru-MO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2" name="Текст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18688" y="2670048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ru-MO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3" name="Текст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18688" y="3094300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ru-MO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30" name="Текст 28">
            <a:extLst>
              <a:ext uri="{FF2B5EF4-FFF2-40B4-BE49-F238E27FC236}">
                <a16:creationId xmlns:a16="http://schemas.microsoft.com/office/drawing/2014/main" id="{B1201CED-247A-16CA-9F03-BF32393D3B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18688" y="4479943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ru-MO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1" name="Текст 28">
            <a:extLst>
              <a:ext uri="{FF2B5EF4-FFF2-40B4-BE49-F238E27FC236}">
                <a16:creationId xmlns:a16="http://schemas.microsoft.com/office/drawing/2014/main" id="{2D5FA954-036C-191F-7040-1848AB2BE3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18688" y="4904195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ru-MO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7" name="Рисунок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745736" y="2450592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ru-MO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3" name="Рисунок 23">
            <a:extLst>
              <a:ext uri="{FF2B5EF4-FFF2-40B4-BE49-F238E27FC236}">
                <a16:creationId xmlns:a16="http://schemas.microsoft.com/office/drawing/2014/main" id="{8CFBAF86-D36B-F789-2C9C-78C6830B13C9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4745736" y="4260487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ru-MO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4" name="Текст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66787" y="2670048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ru-MO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5" name="Текст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66787" y="3094300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ru-MO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32" name="Текст 28">
            <a:extLst>
              <a:ext uri="{FF2B5EF4-FFF2-40B4-BE49-F238E27FC236}">
                <a16:creationId xmlns:a16="http://schemas.microsoft.com/office/drawing/2014/main" id="{6E32CE61-2D9B-C245-0D18-C33760B0853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66787" y="4479943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ru-MO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3" name="Текст 28">
            <a:extLst>
              <a:ext uri="{FF2B5EF4-FFF2-40B4-BE49-F238E27FC236}">
                <a16:creationId xmlns:a16="http://schemas.microsoft.com/office/drawing/2014/main" id="{E4068D0A-21CD-897C-9CC1-0BFDAABBD4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66787" y="4904195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ru-MO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8" name="Рисунок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7498080" y="2450592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ru-MO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6" name="Рисунок 23">
            <a:extLst>
              <a:ext uri="{FF2B5EF4-FFF2-40B4-BE49-F238E27FC236}">
                <a16:creationId xmlns:a16="http://schemas.microsoft.com/office/drawing/2014/main" id="{C110D526-1AE4-5106-E956-0B2ED3A4D4BC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7498080" y="4260487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ru-MO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6" name="Текст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32520" y="2670048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ru-MO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7" name="Текст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32520" y="3094300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ru-MO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34" name="Текст 28">
            <a:extLst>
              <a:ext uri="{FF2B5EF4-FFF2-40B4-BE49-F238E27FC236}">
                <a16:creationId xmlns:a16="http://schemas.microsoft.com/office/drawing/2014/main" id="{3858F91A-46AA-AF23-2716-3B2B678BBE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32520" y="4479943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ru-MO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5" name="Текст 28">
            <a:extLst>
              <a:ext uri="{FF2B5EF4-FFF2-40B4-BE49-F238E27FC236}">
                <a16:creationId xmlns:a16="http://schemas.microsoft.com/office/drawing/2014/main" id="{EBC002F6-7435-833F-0E8B-30A53B0755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732520" y="4904195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ru-MO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9" name="Рисунок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0250424" y="2450592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ru-MO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7" name="Рисунок 23">
            <a:extLst>
              <a:ext uri="{FF2B5EF4-FFF2-40B4-BE49-F238E27FC236}">
                <a16:creationId xmlns:a16="http://schemas.microsoft.com/office/drawing/2014/main" id="{2CBF8435-BD05-F386-4E6E-F2B6F6894FD7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10250424" y="4260487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ru-MO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663C6C7E-F363-1F17-B288-D4D45B87028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ED6D4091-312C-81B9-BAF6-5E0D6F665E5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5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Образец фона&#10;&#10;Автоматически созданное описание">
            <a:extLst>
              <a:ext uri="{FF2B5EF4-FFF2-40B4-BE49-F238E27FC236}">
                <a16:creationId xmlns:a16="http://schemas.microsoft.com/office/drawing/2014/main" id="{E020D11E-3FF2-1E7F-038B-4F9534916FE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60127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3104752"/>
            <a:ext cx="11430000" cy="2092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MO"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MO"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&lt;##&gt;</a:t>
            </a: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1" r:id="rId4"/>
    <p:sldLayoutId id="2147483662" r:id="rId5"/>
    <p:sldLayoutId id="2147483665" r:id="rId6"/>
    <p:sldLayoutId id="2147483669" r:id="rId7"/>
    <p:sldLayoutId id="2147483658" r:id="rId8"/>
    <p:sldLayoutId id="2147483666" r:id="rId9"/>
    <p:sldLayoutId id="2147483668" r:id="rId10"/>
    <p:sldLayoutId id="2147483670" r:id="rId11"/>
    <p:sldLayoutId id="2147483653" r:id="rId12"/>
    <p:sldLayoutId id="2147483667" r:id="rId13"/>
    <p:sldLayoutId id="2147483661" r:id="rId14"/>
    <p:sldLayoutId id="2147483660" r:id="rId15"/>
    <p:sldLayoutId id="2147483655" r:id="rId16"/>
    <p:sldLayoutId id="2147483659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MO" sz="4400" b="1" i="0" kern="1200" cap="all" spc="40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MO" sz="2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24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20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MO"/>
      </a:defPPr>
      <a:lvl1pPr marL="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890" y="1844823"/>
            <a:ext cx="10855222" cy="1440159"/>
          </a:xfrm>
        </p:spPr>
        <p:txBody>
          <a:bodyPr rtlCol="0"/>
          <a:lstStyle>
            <a:defPPr>
              <a:defRPr lang="ru-MO"/>
            </a:defPPr>
          </a:lstStyle>
          <a:p>
            <a:pPr algn="ctr" rtl="0"/>
            <a:r>
              <a:rPr lang="ru-RU" sz="48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Бизнес-модель работы онлайн-кинотеатра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944" y="5661247"/>
            <a:ext cx="10544168" cy="504057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Докладчик: Наталья Михайлова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2E4C5-1CA0-458E-B2E2-89BC3740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-12274"/>
            <a:ext cx="10585176" cy="851453"/>
          </a:xfrm>
        </p:spPr>
        <p:txBody>
          <a:bodyPr/>
          <a:lstStyle/>
          <a:p>
            <a:pPr algn="ctr"/>
            <a:r>
              <a:rPr lang="ru-RU" dirty="0"/>
              <a:t>Просмотры фильмов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2016-A255-49C5-8060-227863E71F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392" y="4725092"/>
            <a:ext cx="11449272" cy="1260260"/>
          </a:xfrm>
        </p:spPr>
        <p:txBody>
          <a:bodyPr/>
          <a:lstStyle/>
          <a:p>
            <a:r>
              <a:rPr lang="ru-RU" sz="2000" dirty="0"/>
              <a:t>На первоначальном этапе количество активных пользователей и количество просмотров показывает рост, но к концу анализируемого периода начинается спад. Всё это происходит на фоне снижения количества новых подписок.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C902B2-CD55-428D-A1F8-86F11EA5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60BE15-AC2F-4B16-B7F6-5EC35671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479829"/>
            <a:ext cx="4114800" cy="378170"/>
          </a:xfrm>
        </p:spPr>
        <p:txBody>
          <a:bodyPr/>
          <a:lstStyle/>
          <a:p>
            <a:pPr rtl="0"/>
            <a:endParaRPr lang="ru-RU" noProof="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0DBBC5-3DE8-449E-95F4-6D3BB6976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607" y="930645"/>
            <a:ext cx="7074786" cy="386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C26FD9C6-CAE4-4AAD-A349-4FFC4A6E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956" y="11575"/>
            <a:ext cx="11250088" cy="988712"/>
          </a:xfrm>
        </p:spPr>
        <p:txBody>
          <a:bodyPr/>
          <a:lstStyle/>
          <a:p>
            <a:pPr algn="ctr"/>
            <a:r>
              <a:rPr lang="ru-RU" dirty="0"/>
              <a:t>Просмотры фильмов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9BF3FEC6-46FA-4ED9-8F65-3211B14B28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5098" y="4878287"/>
            <a:ext cx="12001803" cy="1215009"/>
          </a:xfrm>
        </p:spPr>
        <p:txBody>
          <a:bodyPr/>
          <a:lstStyle/>
          <a:p>
            <a:r>
              <a:rPr lang="ru-RU" sz="1900" dirty="0"/>
              <a:t>Рассматривая динамику просмотров по дням недели, видно, что пик просмотров происходит в выходные дни. Активность просмотров в течение суток приходится в основном на вечерние часы (с 18.00-20.00)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36D192-C7C4-4DA6-BB6F-FBB3E0D1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393089"/>
          </a:xfrm>
        </p:spPr>
        <p:txBody>
          <a:bodyPr/>
          <a:lstStyle/>
          <a:p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04870D-B74D-4B8D-998D-BB442C6C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22576" y="6297746"/>
            <a:ext cx="4114800" cy="548679"/>
          </a:xfrm>
        </p:spPr>
        <p:txBody>
          <a:bodyPr/>
          <a:lstStyle/>
          <a:p>
            <a:endParaRPr lang="ru-RU" noProof="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1F0E88E-196C-43CD-A084-5E136D1F4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8" y="908720"/>
            <a:ext cx="5625045" cy="396044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586C66D-EAA1-4301-A3C2-8780D40BB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594" y="917848"/>
            <a:ext cx="6232308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18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2B39BC3-1DB2-EB36-B4F5-81D5725C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46555"/>
            <a:ext cx="11593288" cy="790157"/>
          </a:xfrm>
        </p:spPr>
        <p:txBody>
          <a:bodyPr rtlCol="0"/>
          <a:lstStyle>
            <a:defPPr>
              <a:defRPr lang="ru-MO"/>
            </a:defPPr>
          </a:lstStyle>
          <a:p>
            <a:pPr algn="ctr" rtl="0"/>
            <a:r>
              <a:rPr lang="ru-RU" dirty="0"/>
              <a:t>Популярность фильмов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37764FC-39B0-49A7-893B-68B2394A1D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5400" y="5301209"/>
            <a:ext cx="10873208" cy="654660"/>
          </a:xfrm>
        </p:spPr>
        <p:txBody>
          <a:bodyPr/>
          <a:lstStyle/>
          <a:p>
            <a:pPr algn="ctr"/>
            <a:r>
              <a:rPr lang="ru-RU" sz="2200" dirty="0"/>
              <a:t>ТОП-20 популярных фильмов на платформе онлайн-кинотеатра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85CAAD-36DF-44E6-98C3-0BB08C876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532" y="902131"/>
            <a:ext cx="8496944" cy="436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00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24F687D-905D-5940-E92B-664E8ED0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408" y="12930"/>
            <a:ext cx="3971184" cy="856526"/>
          </a:xfrm>
        </p:spPr>
        <p:txBody>
          <a:bodyPr rtlCol="0"/>
          <a:lstStyle>
            <a:defPPr>
              <a:defRPr lang="ru-MO"/>
            </a:defPPr>
          </a:lstStyle>
          <a:p>
            <a:pPr algn="ctr" rtl="0"/>
            <a:r>
              <a:rPr lang="ru-RU" dirty="0"/>
              <a:t>Вывод: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EF1DD75-A4B1-D99B-2111-46A878B8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9536" y="5739776"/>
            <a:ext cx="8754144" cy="45719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4CDA331-68CA-C2AE-0A48-6F7117361A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87488" y="980728"/>
            <a:ext cx="9721080" cy="4536503"/>
          </a:xfrm>
        </p:spPr>
        <p:txBody>
          <a:bodyPr rtlCol="0"/>
          <a:lstStyle>
            <a:defPPr>
              <a:defRPr lang="ru-MO"/>
            </a:defPPr>
          </a:lstStyle>
          <a:p>
            <a:pPr>
              <a:lnSpc>
                <a:spcPct val="100000"/>
              </a:lnSpc>
            </a:pPr>
            <a:r>
              <a:rPr lang="ru-RU" sz="2200" dirty="0"/>
              <a:t>На основе проведенного анализа предоставленных данных наблюдается негативная динамика пользовательской активности на платформе онлайн-кинотеатра. На начало периода количество пользователей и количество просмотров показывает рост, но к концу анализируемого периода происходит спад. 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С точки зрения финансовой составляющей</a:t>
            </a:r>
            <a:r>
              <a:rPr lang="en-US" sz="2200" dirty="0"/>
              <a:t> </a:t>
            </a:r>
            <a:r>
              <a:rPr lang="ru-RU" sz="2200" dirty="0"/>
              <a:t>используемая бизнес-модель неэффективна. 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Необходимо обратить внимание на привлечение новых пользователей и заинтересованность пользования нашим кинотеатром у «старых» клиентов, а также рассмотреть возможность снижения постоянных и маркетинговых затрат.</a:t>
            </a:r>
          </a:p>
          <a:p>
            <a:pPr lvl="0">
              <a:lnSpc>
                <a:spcPct val="100000"/>
              </a:lnSpc>
            </a:pPr>
            <a:endParaRPr lang="ru-RU" sz="22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5FA6A62-8FBF-887D-0560-47FF98E2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9241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rtlCol="0" anchor="t">
            <a:noAutofit/>
          </a:bodyPr>
          <a:lstStyle>
            <a:defPPr>
              <a:defRPr lang="ru-MO"/>
            </a:defPPr>
          </a:lstStyle>
          <a:p>
            <a:pPr algn="l" rtl="0"/>
            <a:r>
              <a:rPr lang="ru-RU" sz="5400" dirty="0">
                <a:solidFill>
                  <a:schemeClr val="tx2"/>
                </a:solidFill>
              </a:rPr>
              <a:t>спасибо</a:t>
            </a:r>
            <a:r>
              <a:rPr lang="ru-RU" sz="5400" spc="300" dirty="0">
                <a:ln w="28575"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>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-528736" y="4941168"/>
            <a:ext cx="45719" cy="45719"/>
          </a:xfrm>
        </p:spPr>
        <p:txBody>
          <a:bodyPr rtlCol="0" anchor="t">
            <a:normAutofit fontScale="25000" lnSpcReduction="20000"/>
          </a:bodyPr>
          <a:lstStyle>
            <a:defPPr>
              <a:defRPr lang="ru-MO"/>
            </a:defPPr>
          </a:lstStyle>
          <a:p>
            <a:pPr marL="0" indent="0" algn="l" rtl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2773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5F4EFB8-B32B-E305-CA40-1BDEF9E3C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12" y="980728"/>
            <a:ext cx="4824536" cy="1358264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Первичные данные: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70640A05-A075-B6F7-8485-59230584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661" y="4234040"/>
            <a:ext cx="11521280" cy="2265297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sz="2800" dirty="0"/>
              <a:t>Основная задача: </a:t>
            </a:r>
          </a:p>
          <a:p>
            <a:pPr rtl="0"/>
            <a:r>
              <a:rPr lang="ru-RU" sz="2600" dirty="0"/>
              <a:t>оценить эффективность использования существующей бизнес-модели с точки зрения финансовой составляющей</a:t>
            </a:r>
          </a:p>
          <a:p>
            <a:pPr rtl="0"/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602EF04-C343-BFD2-AB41-A620630757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0699" y="846600"/>
            <a:ext cx="5760640" cy="3746102"/>
          </a:xfrm>
        </p:spPr>
        <p:txBody>
          <a:bodyPr rtlCol="0"/>
          <a:lstStyle>
            <a:defPPr>
              <a:defRPr lang="ru-MO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Онлайн-кинотеатр работает по модели ежемесячной подписки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Предоставлены данные по подписчикам, количеству просмотров и финансовые показатели за период с марта по август 2021г.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A003396-B624-401E-50C6-C0BB01AF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716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7775003-C8C2-57FA-C8D5-99577C44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134881"/>
            <a:ext cx="4547248" cy="1624795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Задачи для анализа: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6B4F370C-18BC-A752-2980-6309F5D7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2374" y="11575"/>
            <a:ext cx="4151026" cy="856526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5D67805-CCBD-8182-540F-93068A90C4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03912" y="1124743"/>
            <a:ext cx="6984776" cy="4498869"/>
          </a:xfrm>
        </p:spPr>
        <p:txBody>
          <a:bodyPr rtlCol="0"/>
          <a:lstStyle>
            <a:defPPr>
              <a:defRPr lang="ru-MO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2200" b="1" dirty="0"/>
              <a:t>Посчитать юнит-экономику продукта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b="1" dirty="0"/>
              <a:t>Собрать калькулятор юнит-экономики и предложить сценарий по настройке параметров для выхода на 25-процентную маржинальность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2200" b="1" dirty="0"/>
              <a:t>Собрать наглядную визуализацию, где будет отражено: кто, где и в каком объеме смотрит фильмы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0986A75-51DF-087B-EE6E-0899D082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052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503868-1B16-44DE-99D3-A4B1598E2B4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81663" y="5446358"/>
            <a:ext cx="10886945" cy="1252537"/>
          </a:xfrm>
        </p:spPr>
        <p:txBody>
          <a:bodyPr/>
          <a:lstStyle/>
          <a:p>
            <a:pPr marL="0" indent="0">
              <a:buNone/>
            </a:pPr>
            <a:r>
              <a:rPr lang="ru-RU" sz="2200" dirty="0"/>
              <a:t>При расчете юнит-экономики за период работы онлайн-кинотеатра с марта по август 2021г. мы получили отрицательную маржинальность. </a:t>
            </a:r>
          </a:p>
          <a:p>
            <a:pPr marL="0" indent="0">
              <a:buNone/>
            </a:pPr>
            <a:r>
              <a:rPr lang="ru-RU" sz="2200" dirty="0"/>
              <a:t>Это говорит о том, что наши расходы превышают доходы.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0EA7D-12D4-4E5F-A2B3-6551B1C612B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76325" y="159105"/>
            <a:ext cx="10039350" cy="836613"/>
          </a:xfrm>
        </p:spPr>
        <p:txBody>
          <a:bodyPr/>
          <a:lstStyle/>
          <a:p>
            <a:pPr algn="ctr"/>
            <a:r>
              <a:rPr lang="ru-RU" sz="4800" spc="400" dirty="0">
                <a:solidFill>
                  <a:schemeClr val="tx1"/>
                </a:solidFill>
              </a:rPr>
              <a:t>Юнит-экономика</a:t>
            </a:r>
            <a:br>
              <a:rPr lang="ru-RU" sz="4800" b="0" spc="400" dirty="0">
                <a:solidFill>
                  <a:schemeClr val="tx1"/>
                </a:solidFill>
              </a:rPr>
            </a:br>
            <a:r>
              <a:rPr lang="ru-RU" sz="1600" b="0" spc="400" dirty="0">
                <a:solidFill>
                  <a:schemeClr val="tx1"/>
                </a:solidFill>
              </a:rPr>
              <a:t>(юнит – подписка пользователя)</a:t>
            </a:r>
            <a:endParaRPr lang="ru-RU" sz="4800" b="0" spc="40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235726-FB8B-4D45-9279-A8C4B8AC3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1126012"/>
            <a:ext cx="5040560" cy="41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4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11150" y="260350"/>
            <a:ext cx="11880850" cy="792163"/>
          </a:xfrm>
        </p:spPr>
        <p:txBody>
          <a:bodyPr rtlCol="0" anchor="t">
            <a:noAutofit/>
          </a:bodyPr>
          <a:lstStyle>
            <a:defPPr>
              <a:defRPr lang="ru-MO"/>
            </a:defPPr>
          </a:lstStyle>
          <a:p>
            <a:pPr algn="ctr"/>
            <a:r>
              <a:rPr lang="ru-RU" sz="4600" dirty="0"/>
              <a:t>Калькулятор Юнит-экономики</a:t>
            </a:r>
            <a:endParaRPr lang="ru-RU" sz="4600" spc="300" dirty="0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13810" y="4497049"/>
            <a:ext cx="10073068" cy="2100601"/>
          </a:xfrm>
        </p:spPr>
        <p:txBody>
          <a:bodyPr rtlCol="0" anchor="t"/>
          <a:lstStyle>
            <a:defPPr>
              <a:defRPr lang="ru-MO"/>
            </a:defPPr>
          </a:lstStyle>
          <a:p>
            <a:pPr marL="0" indent="0">
              <a:buNone/>
            </a:pPr>
            <a:r>
              <a:rPr lang="ru-RU" sz="2200" dirty="0"/>
              <a:t>Сценарий для выхода на 25-процентную маржинальность: </a:t>
            </a:r>
          </a:p>
          <a:p>
            <a:r>
              <a:rPr lang="ru-RU" sz="2200" dirty="0"/>
              <a:t>увеличение </a:t>
            </a:r>
            <a:r>
              <a:rPr lang="en-US" sz="2200" dirty="0"/>
              <a:t>Retention </a:t>
            </a:r>
            <a:r>
              <a:rPr lang="ru-RU" sz="2200" dirty="0"/>
              <a:t>на 15%</a:t>
            </a:r>
          </a:p>
          <a:p>
            <a:r>
              <a:rPr lang="ru-RU" sz="2200" dirty="0"/>
              <a:t>увеличение цены подписки за счет снижения объема скидок </a:t>
            </a:r>
          </a:p>
          <a:p>
            <a:r>
              <a:rPr lang="ru-RU" sz="2200" dirty="0"/>
              <a:t>снижение маркетинговых затрат (САС) на 25%</a:t>
            </a:r>
          </a:p>
          <a:p>
            <a:r>
              <a:rPr lang="ru-RU" sz="2200" dirty="0"/>
              <a:t>снижение постоянных затрат (</a:t>
            </a:r>
            <a:r>
              <a:rPr lang="en-US" sz="2200" dirty="0"/>
              <a:t>Fix</a:t>
            </a:r>
            <a:r>
              <a:rPr lang="ru-RU" sz="2200" dirty="0"/>
              <a:t>е</a:t>
            </a:r>
            <a:r>
              <a:rPr lang="en-US" sz="2200" dirty="0"/>
              <a:t>d Costs) </a:t>
            </a:r>
            <a:r>
              <a:rPr lang="ru-RU" sz="2200" dirty="0"/>
              <a:t>на 25%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D01DCB-FB48-43D3-91DE-F21493398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7" y="1052736"/>
            <a:ext cx="6408711" cy="332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7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C87334E-CE8E-44A5-AB7E-19E45DFA2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090" y="980728"/>
            <a:ext cx="7056784" cy="3818969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40CB59BD-9DCC-44D5-8FCF-8FB59FEB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0"/>
            <a:ext cx="11034063" cy="908720"/>
          </a:xfrm>
        </p:spPr>
        <p:txBody>
          <a:bodyPr/>
          <a:lstStyle/>
          <a:p>
            <a:pPr algn="ctr"/>
            <a:r>
              <a:rPr lang="ru-RU" dirty="0"/>
              <a:t>Подписки и оплаты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6DAC0229-592F-43CE-AB5A-98337A990F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6858" y="4871705"/>
            <a:ext cx="11233248" cy="1163608"/>
          </a:xfrm>
        </p:spPr>
        <p:txBody>
          <a:bodyPr/>
          <a:lstStyle/>
          <a:p>
            <a:pPr algn="ctr"/>
            <a:r>
              <a:rPr lang="ru-RU" sz="2200" dirty="0"/>
              <a:t>С мая начинается снижение количества новых подписок. До июня количество повторных оплат увеличивается, а дальше происходит спад. </a:t>
            </a:r>
          </a:p>
        </p:txBody>
      </p:sp>
    </p:spTree>
    <p:extLst>
      <p:ext uri="{BB962C8B-B14F-4D97-AF65-F5344CB8AC3E}">
        <p14:creationId xmlns:p14="http://schemas.microsoft.com/office/powerpoint/2010/main" val="371298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B2769-AD1F-4EAE-8949-E4DFBD51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09469"/>
            <a:ext cx="11809312" cy="758632"/>
          </a:xfrm>
        </p:spPr>
        <p:txBody>
          <a:bodyPr/>
          <a:lstStyle/>
          <a:p>
            <a:pPr algn="ctr"/>
            <a:r>
              <a:rPr lang="ru-RU" dirty="0"/>
              <a:t>Динамика </a:t>
            </a:r>
            <a:r>
              <a:rPr lang="en-US" dirty="0"/>
              <a:t>Retention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1096F2-C9B1-4B66-8857-168A2DE284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59496" y="4455638"/>
            <a:ext cx="10369152" cy="1404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200" dirty="0"/>
              <a:t>С июня происходит резкий спад показателя </a:t>
            </a:r>
            <a:r>
              <a:rPr lang="en-US" sz="2200" dirty="0"/>
              <a:t>Retention</a:t>
            </a:r>
            <a:r>
              <a:rPr lang="ru-RU" sz="2200" dirty="0"/>
              <a:t>. 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По всей видимости что-то произошло за период с мая по июнь, что привело к оттоку «старых» пользователей с нашей платформы.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8E3464E-6A43-44C6-9E63-9CF4BDB4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86CBE-D504-467D-B4D9-0422AD6C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381328"/>
            <a:ext cx="4114800" cy="476671"/>
          </a:xfrm>
        </p:spPr>
        <p:txBody>
          <a:bodyPr/>
          <a:lstStyle/>
          <a:p>
            <a:pPr rtl="0"/>
            <a:endParaRPr lang="ru-RU" noProof="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F533C7-07B6-4388-950D-95587FA89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998007"/>
            <a:ext cx="6480720" cy="332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6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C5DBA-1873-494C-ACAE-EA1358D3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0"/>
            <a:ext cx="10657184" cy="980728"/>
          </a:xfrm>
        </p:spPr>
        <p:txBody>
          <a:bodyPr/>
          <a:lstStyle/>
          <a:p>
            <a:pPr algn="ctr"/>
            <a:r>
              <a:rPr lang="ru-RU" dirty="0"/>
              <a:t>Затраты на маркетинг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7CD52-7CA0-4B51-9B56-FEB12A4448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384" y="5336748"/>
            <a:ext cx="11322096" cy="525284"/>
          </a:xfrm>
        </p:spPr>
        <p:txBody>
          <a:bodyPr/>
          <a:lstStyle/>
          <a:p>
            <a:r>
              <a:rPr lang="ru-RU" sz="2200" dirty="0"/>
              <a:t>Затраты на маркетинг растут, а количество новых подписок всё равно падает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C01451-1FD3-472C-B935-25C53EA4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63091-EF79-46A3-989D-9EF7540E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E4F64C-B1AF-4603-B39B-650A6F9E2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895168"/>
            <a:ext cx="7272808" cy="436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96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0BD83-86A0-49FF-B3A3-CBFD5972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219520"/>
            <a:ext cx="11665295" cy="622409"/>
          </a:xfrm>
        </p:spPr>
        <p:txBody>
          <a:bodyPr/>
          <a:lstStyle/>
          <a:p>
            <a:pPr algn="ctr"/>
            <a:r>
              <a:rPr lang="ru-RU" sz="4000" dirty="0"/>
              <a:t>Подписчики по часовым поясам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97C8B-45E5-4BA7-93B9-49DF6BE524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5925" y="4618886"/>
            <a:ext cx="11665295" cy="1333255"/>
          </a:xfrm>
        </p:spPr>
        <p:txBody>
          <a:bodyPr/>
          <a:lstStyle/>
          <a:p>
            <a:r>
              <a:rPr lang="ru-RU" sz="2200" dirty="0"/>
              <a:t>Наибольшее число подписчиков находится в часовых поясах </a:t>
            </a:r>
            <a:r>
              <a:rPr lang="en-US" sz="2200" dirty="0"/>
              <a:t>UTC+0, UTC+1, UTC+2, UTC+3.</a:t>
            </a:r>
            <a:r>
              <a:rPr lang="ru-RU" sz="2200" dirty="0"/>
              <a:t> Это страны Европы, начиная с Великобритании, Северо-Западной и Центральной части России.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820CE36-9FB2-4E32-83DC-0C0CB1C9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B7ADF1-465F-4F35-AC0B-799FF565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309320"/>
            <a:ext cx="4114800" cy="548679"/>
          </a:xfrm>
        </p:spPr>
        <p:txBody>
          <a:bodyPr/>
          <a:lstStyle/>
          <a:p>
            <a:pPr rtl="0"/>
            <a:endParaRPr lang="ru-RU" noProof="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C8631B-ED38-4482-B038-217FCF83B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883551"/>
            <a:ext cx="7128791" cy="367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272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Droplet">
      <a:dk1>
        <a:srgbClr val="000000"/>
      </a:dk1>
      <a:lt1>
        <a:srgbClr val="FFFFFF"/>
      </a:lt1>
      <a:dk2>
        <a:srgbClr val="0065A8"/>
      </a:dk2>
      <a:lt2>
        <a:srgbClr val="E7E6E6"/>
      </a:lt2>
      <a:accent1>
        <a:srgbClr val="FDCFFD"/>
      </a:accent1>
      <a:accent2>
        <a:srgbClr val="B6DFFF"/>
      </a:accent2>
      <a:accent3>
        <a:srgbClr val="8AE3A8"/>
      </a:accent3>
      <a:accent4>
        <a:srgbClr val="A69BFB"/>
      </a:accent4>
      <a:accent5>
        <a:srgbClr val="B5C3FF"/>
      </a:accent5>
      <a:accent6>
        <a:srgbClr val="73E9C4"/>
      </a:accent6>
      <a:hlink>
        <a:srgbClr val="0563C1"/>
      </a:hlink>
      <a:folHlink>
        <a:srgbClr val="954F72"/>
      </a:folHlink>
    </a:clrScheme>
    <a:fontScheme name="Custom 2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1600_TF34316244_Win32" id="{F23ED7DB-3505-4CCC-A23C-737A653B864F}" vid="{EE05B8AF-BDE5-44BA-8AE4-882478C46B6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9CED55E8F8543BEFD54205924B97E" ma:contentTypeVersion="15" ma:contentTypeDescription="Create a new document." ma:contentTypeScope="" ma:versionID="7934cfc98febfa177962bc8a36be076c">
  <xsd:schema xmlns:xsd="http://www.w3.org/2001/XMLSchema" xmlns:xs="http://www.w3.org/2001/XMLSchema" xmlns:p="http://schemas.microsoft.com/office/2006/metadata/properties" xmlns:ns2="4f0d45a2-344c-4fe0-9811-4277bf2c2e17" xmlns:ns3="bb13cd20-357b-48a5-aff4-3bb4b52aae3e" targetNamespace="http://schemas.microsoft.com/office/2006/metadata/properties" ma:root="true" ma:fieldsID="aa190bc864bcebc737c679dbb323a16d" ns2:_="" ns3:_="">
    <xsd:import namespace="4f0d45a2-344c-4fe0-9811-4277bf2c2e17"/>
    <xsd:import namespace="bb13cd20-357b-48a5-aff4-3bb4b52aae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0d45a2-344c-4fe0-9811-4277bf2c2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42cf434-6fa7-423d-b9b2-a30b23ae4b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3cd20-357b-48a5-aff4-3bb4b52aae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8435a69-c5f6-4b2d-823a-b7e1eae613dc}" ma:internalName="TaxCatchAll" ma:showField="CatchAllData" ma:web="bb13cd20-357b-48a5-aff4-3bb4b52aae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b13cd20-357b-48a5-aff4-3bb4b52aae3e" xsi:nil="true"/>
    <MediaServiceKeyPoints xmlns="4f0d45a2-344c-4fe0-9811-4277bf2c2e17" xsi:nil="true"/>
    <lcf76f155ced4ddcb4097134ff3c332f xmlns="4f0d45a2-344c-4fe0-9811-4277bf2c2e1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87CEBD-BBDE-418A-B819-466B763DD4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0d45a2-344c-4fe0-9811-4277bf2c2e17"/>
    <ds:schemaRef ds:uri="bb13cd20-357b-48a5-aff4-3bb4b52aae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4FA603-F875-4A03-93C9-402691CFAD8E}">
  <ds:schemaRefs>
    <ds:schemaRef ds:uri="http://schemas.microsoft.com/office/infopath/2007/PartnerControls"/>
    <ds:schemaRef ds:uri="http://www.w3.org/XML/1998/namespace"/>
    <ds:schemaRef ds:uri="4f0d45a2-344c-4fe0-9811-4277bf2c2e17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bb13cd20-357b-48a5-aff4-3bb4b52aae3e"/>
  </ds:schemaRefs>
</ds:datastoreItem>
</file>

<file path=customXml/itemProps3.xml><?xml version="1.0" encoding="utf-8"?>
<ds:datastoreItem xmlns:ds="http://schemas.openxmlformats.org/officeDocument/2006/customXml" ds:itemID="{2421B937-7172-47A3-B8EF-010B04CBBB9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Капля</Template>
  <TotalTime>0</TotalTime>
  <Words>435</Words>
  <Application>Microsoft Office PowerPoint</Application>
  <PresentationFormat>Широкоэкранный</PresentationFormat>
  <Paragraphs>47</Paragraphs>
  <Slides>14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Calibri</vt:lpstr>
      <vt:lpstr>Тема Office</vt:lpstr>
      <vt:lpstr>Бизнес-модель работы онлайн-кинотеатра</vt:lpstr>
      <vt:lpstr>Первичные данные:</vt:lpstr>
      <vt:lpstr>Задачи для анализа:</vt:lpstr>
      <vt:lpstr>Юнит-экономика (юнит – подписка пользователя)</vt:lpstr>
      <vt:lpstr>Калькулятор Юнит-экономики</vt:lpstr>
      <vt:lpstr>Подписки и оплаты</vt:lpstr>
      <vt:lpstr>Динамика Retention</vt:lpstr>
      <vt:lpstr>Затраты на маркетинг</vt:lpstr>
      <vt:lpstr>Подписчики по часовым поясам</vt:lpstr>
      <vt:lpstr>Просмотры фильмов</vt:lpstr>
      <vt:lpstr>Просмотры фильмов</vt:lpstr>
      <vt:lpstr>Популярность фильмов</vt:lpstr>
      <vt:lpstr>Вывод: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2023-02-14T09:32:51Z</dcterms:created>
  <dcterms:modified xsi:type="dcterms:W3CDTF">2023-06-07T12:11:07Z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0x0101003AB9CED55E8F8543BEFD54205924B97E</vt:lpwstr>
  </property>
</Properties>
</file>