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9"/>
  </p:notesMasterIdLst>
  <p:sldIdLst>
    <p:sldId id="281" r:id="rId2"/>
    <p:sldId id="282" r:id="rId3"/>
    <p:sldId id="256" r:id="rId4"/>
    <p:sldId id="287" r:id="rId5"/>
    <p:sldId id="288" r:id="rId6"/>
    <p:sldId id="278" r:id="rId7"/>
    <p:sldId id="279" r:id="rId8"/>
    <p:sldId id="280" r:id="rId9"/>
    <p:sldId id="290" r:id="rId10"/>
    <p:sldId id="291" r:id="rId11"/>
    <p:sldId id="292" r:id="rId12"/>
    <p:sldId id="293" r:id="rId13"/>
    <p:sldId id="294" r:id="rId14"/>
    <p:sldId id="295" r:id="rId15"/>
    <p:sldId id="289" r:id="rId16"/>
    <p:sldId id="283" r:id="rId17"/>
    <p:sldId id="284" r:id="rId18"/>
  </p:sldIdLst>
  <p:sldSz cx="9144000" cy="5143500" type="screen16x9"/>
  <p:notesSz cx="6858000" cy="9144000"/>
  <p:embeddedFontLs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C"/>
    <a:srgbClr val="293948"/>
    <a:srgbClr val="2F3F4F"/>
    <a:srgbClr val="202C38"/>
    <a:srgbClr val="26323E"/>
    <a:srgbClr val="2E3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78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835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44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6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788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662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409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193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3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07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29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033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55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601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406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48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1"/>
            <a:ext cx="4539900" cy="2697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64" r:id="rId8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D62640-CBD9-410B-9DA4-6DA1EFAFB8DA}"/>
              </a:ext>
            </a:extLst>
          </p:cNvPr>
          <p:cNvSpPr/>
          <p:nvPr/>
        </p:nvSpPr>
        <p:spPr>
          <a:xfrm>
            <a:off x="1428750" y="1685479"/>
            <a:ext cx="6122194" cy="842742"/>
          </a:xfrm>
          <a:prstGeom prst="roundRect">
            <a:avLst>
              <a:gd name="adj" fmla="val 5000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 hidden="1">
            <a:extLst>
              <a:ext uri="{FF2B5EF4-FFF2-40B4-BE49-F238E27FC236}">
                <a16:creationId xmlns:a16="http://schemas.microsoft.com/office/drawing/2014/main" id="{7E651141-BB1E-4A6E-9F88-2B6EFFDA5AA9}"/>
              </a:ext>
            </a:extLst>
          </p:cNvPr>
          <p:cNvSpPr/>
          <p:nvPr/>
        </p:nvSpPr>
        <p:spPr>
          <a:xfrm>
            <a:off x="1362189" y="1795890"/>
            <a:ext cx="6345931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1166739" y="1685479"/>
            <a:ext cx="6736831" cy="84274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AES ENCRYPTION-DECRYPTION</a:t>
            </a:r>
            <a:endParaRPr sz="30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2DC3F0-BEEE-41D4-9F17-59E69F813C92}"/>
              </a:ext>
            </a:extLst>
          </p:cNvPr>
          <p:cNvSpPr/>
          <p:nvPr/>
        </p:nvSpPr>
        <p:spPr>
          <a:xfrm>
            <a:off x="1968683" y="3136105"/>
            <a:ext cx="5153636" cy="1118753"/>
          </a:xfrm>
          <a:prstGeom prst="roundRect">
            <a:avLst>
              <a:gd name="adj" fmla="val 4787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65EDE-672C-4929-873E-8047D578A143}"/>
              </a:ext>
            </a:extLst>
          </p:cNvPr>
          <p:cNvSpPr txBox="1"/>
          <p:nvPr/>
        </p:nvSpPr>
        <p:spPr>
          <a:xfrm>
            <a:off x="1852040" y="3239195"/>
            <a:ext cx="5359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Helvetica Neue" panose="020B0604020202020204" charset="0"/>
              </a:rPr>
              <a:t>HUFFMAN COMPRESSION      DECOMPRESSION</a:t>
            </a:r>
          </a:p>
        </p:txBody>
      </p:sp>
      <p:sp>
        <p:nvSpPr>
          <p:cNvPr id="9" name="Rectangle: Rounded Corners 8" hidden="1">
            <a:extLst>
              <a:ext uri="{FF2B5EF4-FFF2-40B4-BE49-F238E27FC236}">
                <a16:creationId xmlns:a16="http://schemas.microsoft.com/office/drawing/2014/main" id="{8A498BE6-E8FD-4F6A-9718-9F453E424AB4}"/>
              </a:ext>
            </a:extLst>
          </p:cNvPr>
          <p:cNvSpPr/>
          <p:nvPr/>
        </p:nvSpPr>
        <p:spPr>
          <a:xfrm>
            <a:off x="1905618" y="3239195"/>
            <a:ext cx="5305463" cy="947043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C3EECB-B41C-4982-84B4-E648AED87E4C}"/>
              </a:ext>
            </a:extLst>
          </p:cNvPr>
          <p:cNvSpPr/>
          <p:nvPr/>
        </p:nvSpPr>
        <p:spPr>
          <a:xfrm>
            <a:off x="3120066" y="388819"/>
            <a:ext cx="2794959" cy="597019"/>
          </a:xfrm>
          <a:prstGeom prst="roundRect">
            <a:avLst>
              <a:gd name="adj" fmla="val 375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 hidden="1">
            <a:extLst>
              <a:ext uri="{FF2B5EF4-FFF2-40B4-BE49-F238E27FC236}">
                <a16:creationId xmlns:a16="http://schemas.microsoft.com/office/drawing/2014/main" id="{F2CA4B1A-A0D3-4212-9B3B-CCDDAE4DD3F7}"/>
              </a:ext>
            </a:extLst>
          </p:cNvPr>
          <p:cNvSpPr/>
          <p:nvPr/>
        </p:nvSpPr>
        <p:spPr>
          <a:xfrm>
            <a:off x="3236121" y="349556"/>
            <a:ext cx="2605718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4FBDC-FFE0-4EA8-A8A8-72CBAA5AA8E4}"/>
              </a:ext>
            </a:extLst>
          </p:cNvPr>
          <p:cNvSpPr txBox="1"/>
          <p:nvPr/>
        </p:nvSpPr>
        <p:spPr>
          <a:xfrm>
            <a:off x="3311127" y="455930"/>
            <a:ext cx="249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 panose="020B0604020202020204" charset="0"/>
              </a:rPr>
              <a:t>SPL-1 PROJECT</a:t>
            </a:r>
          </a:p>
        </p:txBody>
      </p:sp>
    </p:spTree>
    <p:extLst>
      <p:ext uri="{BB962C8B-B14F-4D97-AF65-F5344CB8AC3E}">
        <p14:creationId xmlns:p14="http://schemas.microsoft.com/office/powerpoint/2010/main" val="18490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596143" y="1383089"/>
            <a:ext cx="3161017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File Path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0BCF03-0A4C-49AD-88C1-0C8F683A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475" y="1918758"/>
            <a:ext cx="2950828" cy="14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2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596143" y="1383089"/>
            <a:ext cx="3161017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A896D-F5AE-4326-B390-EB2FEBE1C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517" y="1480528"/>
            <a:ext cx="1476697" cy="24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596143" y="1383089"/>
            <a:ext cx="3161017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DB4359-0283-4E43-88B3-2713FC421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143" y="2026272"/>
            <a:ext cx="2790107" cy="10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1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596143" y="1383089"/>
            <a:ext cx="3161017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F9B9B-700C-418F-BD05-1F32A861A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751" y="1383088"/>
            <a:ext cx="1723650" cy="253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12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596143" y="1383089"/>
            <a:ext cx="3161017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B18EA-60AD-4D2D-BE4D-7F0BD20D2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687" y="2045395"/>
            <a:ext cx="2804403" cy="9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60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B7B-10CB-48CC-AF75-2425C87BFF27}"/>
              </a:ext>
            </a:extLst>
          </p:cNvPr>
          <p:cNvSpPr txBox="1"/>
          <p:nvPr/>
        </p:nvSpPr>
        <p:spPr>
          <a:xfrm>
            <a:off x="2321719" y="971550"/>
            <a:ext cx="3743325" cy="63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MOTIVATION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2F180E52-F80E-4947-AA46-B58C91EFF926}"/>
              </a:ext>
            </a:extLst>
          </p:cNvPr>
          <p:cNvSpPr txBox="1"/>
          <p:nvPr/>
        </p:nvSpPr>
        <p:spPr>
          <a:xfrm>
            <a:off x="1196969" y="1139428"/>
            <a:ext cx="5289556" cy="3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Confidentiality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Data Protection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File Size Reduction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Speed and Efficiency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0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B7B-10CB-48CC-AF75-2425C87BFF27}"/>
              </a:ext>
            </a:extLst>
          </p:cNvPr>
          <p:cNvSpPr txBox="1"/>
          <p:nvPr/>
        </p:nvSpPr>
        <p:spPr>
          <a:xfrm>
            <a:off x="2321719" y="971550"/>
            <a:ext cx="3743325" cy="63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CHALLENGES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2F180E52-F80E-4947-AA46-B58C91EFF926}"/>
              </a:ext>
            </a:extLst>
          </p:cNvPr>
          <p:cNvSpPr txBox="1"/>
          <p:nvPr/>
        </p:nvSpPr>
        <p:spPr>
          <a:xfrm>
            <a:off x="1196969" y="1289447"/>
            <a:ext cx="5289556" cy="3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Dividing the state arrays into blocks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      of multiple state arrays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Bit Manipulation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Galois Field Arithmetic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Integrating with the Huffman Algorithm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23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7" y="2017038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THE END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71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EA946-7239-4913-9EBE-A2239CE6ABB5}"/>
              </a:ext>
            </a:extLst>
          </p:cNvPr>
          <p:cNvSpPr txBox="1"/>
          <p:nvPr/>
        </p:nvSpPr>
        <p:spPr>
          <a:xfrm>
            <a:off x="5743574" y="428626"/>
            <a:ext cx="3285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Submitted By: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Name : Shahid-E-Kaiser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            Md.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Tashrif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Roll : 1448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6EC05-4905-4D5D-BF13-B27162891D17}"/>
              </a:ext>
            </a:extLst>
          </p:cNvPr>
          <p:cNvSpPr txBox="1"/>
          <p:nvPr/>
        </p:nvSpPr>
        <p:spPr>
          <a:xfrm>
            <a:off x="3121819" y="3074195"/>
            <a:ext cx="2500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Submitted To:</a:t>
            </a:r>
          </a:p>
          <a:p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Toukir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Ahammed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Lecturer, IIT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University of Dhaka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A4E1C3-6EFF-4B20-A3AF-6A6D40EF7DE2}"/>
              </a:ext>
            </a:extLst>
          </p:cNvPr>
          <p:cNvSpPr/>
          <p:nvPr/>
        </p:nvSpPr>
        <p:spPr>
          <a:xfrm>
            <a:off x="4100513" y="2314575"/>
            <a:ext cx="2914650" cy="92869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3291450" y="431125"/>
            <a:ext cx="2561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Helvetica Neue"/>
                <a:sym typeface="Helvetica Neue"/>
              </a:rPr>
              <a:t>FEATURES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18300" y="1263475"/>
            <a:ext cx="4972800" cy="388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AES - 256 File Encryption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AES - 256 File Decryption 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Huffman Compression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User Interface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87829" y="1672175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650" y="1606049"/>
            <a:ext cx="2337000" cy="243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  AES - 256 File 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lvl="0"/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latin typeface="+mj-lt"/>
                <a:ea typeface="Verdana" panose="020B0604030504040204" pitchFamily="34" charset="0"/>
              </a:rPr>
              <a:t>User Interface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558003" y="2036225"/>
            <a:ext cx="3042410" cy="95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What is AES Encryption?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Why AES?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09D96-529B-41C3-AE68-0CC95D57D34E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1B9DFD7-5A17-45F7-892E-CA2C5428AECB}"/>
              </a:ext>
            </a:extLst>
          </p:cNvPr>
          <p:cNvSpPr/>
          <p:nvPr/>
        </p:nvSpPr>
        <p:spPr>
          <a:xfrm>
            <a:off x="3686175" y="2154288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79C33-DEEE-4748-AF03-A8029AEF003C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4AF2C2-135C-4195-B070-3E7CC88F1010}"/>
              </a:ext>
            </a:extLst>
          </p:cNvPr>
          <p:cNvSpPr/>
          <p:nvPr/>
        </p:nvSpPr>
        <p:spPr>
          <a:xfrm>
            <a:off x="3686175" y="258886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87829" y="1672175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650" y="1606049"/>
            <a:ext cx="2337000" cy="2437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  AES - 256 File 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lvl="0"/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latin typeface="+mj-lt"/>
                <a:ea typeface="Verdana" panose="020B0604030504040204" pitchFamily="34" charset="0"/>
              </a:rPr>
              <a:t>User Interface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Uses 256 bit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14 rounds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Substitute Bytes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Shift Row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Mix Column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Add Round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09D96-529B-41C3-AE68-0CC95D57D34E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1B9DFD7-5A17-45F7-892E-CA2C5428AECB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8C414D1-0300-47BE-8109-61252ACEBBBC}"/>
              </a:ext>
            </a:extLst>
          </p:cNvPr>
          <p:cNvSpPr/>
          <p:nvPr/>
        </p:nvSpPr>
        <p:spPr>
          <a:xfrm>
            <a:off x="3779044" y="1953068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F723FA-3251-4D84-B2A2-8A6B67AA9501}"/>
              </a:ext>
            </a:extLst>
          </p:cNvPr>
          <p:cNvSpPr/>
          <p:nvPr/>
        </p:nvSpPr>
        <p:spPr>
          <a:xfrm>
            <a:off x="3779044" y="2370969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2346916-35E6-4782-8A00-A43B29CF1ABA}"/>
              </a:ext>
            </a:extLst>
          </p:cNvPr>
          <p:cNvSpPr/>
          <p:nvPr/>
        </p:nvSpPr>
        <p:spPr>
          <a:xfrm>
            <a:off x="3779044" y="2788870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93A698F-C896-4369-BD73-8E72B8303DF0}"/>
              </a:ext>
            </a:extLst>
          </p:cNvPr>
          <p:cNvSpPr/>
          <p:nvPr/>
        </p:nvSpPr>
        <p:spPr>
          <a:xfrm>
            <a:off x="3779044" y="3206771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9C9E558-49B3-4D7B-BC2D-E8B5ED18C1C8}"/>
              </a:ext>
            </a:extLst>
          </p:cNvPr>
          <p:cNvSpPr/>
          <p:nvPr/>
        </p:nvSpPr>
        <p:spPr>
          <a:xfrm>
            <a:off x="3779044" y="365882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79C33-DEEE-4748-AF03-A8029AEF003C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9876" y="217291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DECRYPTION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437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AES - 256 File Decryption 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F7135FE6-0C05-4EFC-84FC-B133990831B4}"/>
              </a:ext>
            </a:extLst>
          </p:cNvPr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Uses same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14 rounds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Inverse Shift Row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Inverse Substitute Byte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Add Round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Inverse Mix Column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2285A-0C45-426F-B3FC-BB74422FBF8C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02DF02-F53B-479B-96C4-9120F135CC92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CDD2B9-0D97-493D-A022-053460EC60A0}"/>
              </a:ext>
            </a:extLst>
          </p:cNvPr>
          <p:cNvSpPr/>
          <p:nvPr/>
        </p:nvSpPr>
        <p:spPr>
          <a:xfrm>
            <a:off x="3779044" y="1953068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5A55F41-010D-4257-A3D6-358BBF4CDCC5}"/>
              </a:ext>
            </a:extLst>
          </p:cNvPr>
          <p:cNvSpPr/>
          <p:nvPr/>
        </p:nvSpPr>
        <p:spPr>
          <a:xfrm>
            <a:off x="3779044" y="2370969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3BA634-BF9D-4AD3-875B-EC97FE33FF87}"/>
              </a:ext>
            </a:extLst>
          </p:cNvPr>
          <p:cNvSpPr/>
          <p:nvPr/>
        </p:nvSpPr>
        <p:spPr>
          <a:xfrm>
            <a:off x="3779044" y="2788870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E954B1-B42A-4F2B-B720-1ED7AA0893F4}"/>
              </a:ext>
            </a:extLst>
          </p:cNvPr>
          <p:cNvSpPr/>
          <p:nvPr/>
        </p:nvSpPr>
        <p:spPr>
          <a:xfrm>
            <a:off x="3779044" y="3206771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95446C-F5F2-42D0-8FC8-306D3A7EBC53}"/>
              </a:ext>
            </a:extLst>
          </p:cNvPr>
          <p:cNvSpPr/>
          <p:nvPr/>
        </p:nvSpPr>
        <p:spPr>
          <a:xfrm>
            <a:off x="3779044" y="365882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2630EA-5002-42D2-ABF7-F59E27B4F1F8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0732" y="267583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HUFFMAN 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50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Huffman Compression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7E3EAF66-6D76-4C42-B9A7-4B4E0D4CC3EE}"/>
              </a:ext>
            </a:extLst>
          </p:cNvPr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Variable-Length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Huffman Tree using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frequencies of characters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Tree Traversal to assign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codes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DD5F5-1E5B-4A4C-8210-3CCF3710BED6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0D7824-97A9-44D0-9448-8E15B38903C1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F6104C8-84CB-4DD4-88F7-C045555B1841}"/>
              </a:ext>
            </a:extLst>
          </p:cNvPr>
          <p:cNvSpPr/>
          <p:nvPr/>
        </p:nvSpPr>
        <p:spPr>
          <a:xfrm>
            <a:off x="3779044" y="2160239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96FBCA-DFF7-42A4-BCF2-B3C261EDA6B5}"/>
              </a:ext>
            </a:extLst>
          </p:cNvPr>
          <p:cNvSpPr/>
          <p:nvPr/>
        </p:nvSpPr>
        <p:spPr>
          <a:xfrm>
            <a:off x="3779044" y="322464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F209AF-C4CE-4ADD-BFC2-C0C565E2DC9E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0732" y="317875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HUFFMAN DECOMPRESSION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43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Traverse from root of Tree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Read file bit by bit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Get character reaching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leaf node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58EB76D-8233-4915-8E49-27EFC3540151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01EA9B-8B83-434F-9E7F-91C5942979E1}"/>
              </a:ext>
            </a:extLst>
          </p:cNvPr>
          <p:cNvSpPr/>
          <p:nvPr/>
        </p:nvSpPr>
        <p:spPr>
          <a:xfrm>
            <a:off x="3779044" y="2153097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2F91B11-01D9-48FB-93D3-4C91AAB5D68D}"/>
              </a:ext>
            </a:extLst>
          </p:cNvPr>
          <p:cNvSpPr/>
          <p:nvPr/>
        </p:nvSpPr>
        <p:spPr>
          <a:xfrm>
            <a:off x="3779044" y="280198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5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596143" y="1383089"/>
            <a:ext cx="3161017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Selection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CD73E-2CFF-4E44-B755-3DADF1C68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516" y="1964896"/>
            <a:ext cx="2746745" cy="11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4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461</Words>
  <Application>Microsoft Office PowerPoint</Application>
  <PresentationFormat>On-screen Show (16:9)</PresentationFormat>
  <Paragraphs>247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Tahoma</vt:lpstr>
      <vt:lpstr>Helvetica Neue</vt:lpstr>
      <vt:lpstr>Verdana</vt:lpstr>
      <vt:lpstr>Simple Dark</vt:lpstr>
      <vt:lpstr>AES ENCRYPTION-DECRYPTION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45</cp:revision>
  <dcterms:modified xsi:type="dcterms:W3CDTF">2023-09-09T07:59:36Z</dcterms:modified>
</cp:coreProperties>
</file>