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5"/>
  </p:notesMasterIdLst>
  <p:sldIdLst>
    <p:sldId id="281" r:id="rId2"/>
    <p:sldId id="282" r:id="rId3"/>
    <p:sldId id="299" r:id="rId4"/>
    <p:sldId id="256" r:id="rId5"/>
    <p:sldId id="290" r:id="rId6"/>
    <p:sldId id="300" r:id="rId7"/>
    <p:sldId id="301" r:id="rId8"/>
    <p:sldId id="302" r:id="rId9"/>
    <p:sldId id="303" r:id="rId10"/>
    <p:sldId id="304" r:id="rId11"/>
    <p:sldId id="305" r:id="rId12"/>
    <p:sldId id="283" r:id="rId13"/>
    <p:sldId id="284" r:id="rId14"/>
  </p:sldIdLst>
  <p:sldSz cx="9144000" cy="5143500" type="screen16x9"/>
  <p:notesSz cx="6858000" cy="9144000"/>
  <p:embeddedFontLst>
    <p:embeddedFont>
      <p:font typeface="Helvetica Neue" panose="020B0604020202020204" charset="0"/>
      <p:regular r:id="rId16"/>
      <p:bold r:id="rId17"/>
      <p:italic r:id="rId18"/>
      <p:boldItalic r:id="rId19"/>
    </p:embeddedFont>
    <p:embeddedFont>
      <p:font typeface="Verdana" panose="020B0604030504040204" pitchFamily="34" charset="0"/>
      <p:regular r:id="rId20"/>
      <p:bold r:id="rId21"/>
      <p:italic r:id="rId22"/>
      <p:boldItalic r:id="rId23"/>
    </p:embeddedFont>
    <p:embeddedFont>
      <p:font typeface="Tahoma" panose="020B0604030504040204" pitchFamily="3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03C"/>
    <a:srgbClr val="293948"/>
    <a:srgbClr val="2F3F4F"/>
    <a:srgbClr val="202C38"/>
    <a:srgbClr val="26323E"/>
    <a:srgbClr val="2E3E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785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0123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962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6193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737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" name="Google Shape;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5072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87997393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87997393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49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87997393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87997393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4481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1956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550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582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0683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02050" y="1223201"/>
            <a:ext cx="4539900" cy="26970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55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  <p:sldLayoutId id="2147483657" r:id="rId6"/>
    <p:sldLayoutId id="2147483658" r:id="rId7"/>
    <p:sldLayoutId id="2147483664" r:id="rId8"/>
  </p:sldLayoutIdLst>
  <p:transition spd="med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D62640-CBD9-410B-9DA4-6DA1EFAFB8DA}"/>
              </a:ext>
            </a:extLst>
          </p:cNvPr>
          <p:cNvSpPr/>
          <p:nvPr/>
        </p:nvSpPr>
        <p:spPr>
          <a:xfrm>
            <a:off x="1670087" y="2117267"/>
            <a:ext cx="6098408" cy="1073136"/>
          </a:xfrm>
          <a:prstGeom prst="roundRect">
            <a:avLst>
              <a:gd name="adj" fmla="val 23845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 hidden="1">
            <a:extLst>
              <a:ext uri="{FF2B5EF4-FFF2-40B4-BE49-F238E27FC236}">
                <a16:creationId xmlns:a16="http://schemas.microsoft.com/office/drawing/2014/main" id="{7E651141-BB1E-4A6E-9F88-2B6EFFDA5AA9}"/>
              </a:ext>
            </a:extLst>
          </p:cNvPr>
          <p:cNvSpPr/>
          <p:nvPr/>
        </p:nvSpPr>
        <p:spPr>
          <a:xfrm>
            <a:off x="1362189" y="1795890"/>
            <a:ext cx="6345931" cy="624950"/>
          </a:xfrm>
          <a:prstGeom prst="roundRect">
            <a:avLst>
              <a:gd name="adj" fmla="val 35015"/>
            </a:avLst>
          </a:prstGeom>
          <a:noFill/>
          <a:ln w="9525" cap="flat" cmpd="sng" algn="ctr">
            <a:solidFill>
              <a:schemeClr val="accent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Google Shape;25;p5"/>
          <p:cNvSpPr txBox="1">
            <a:spLocks noGrp="1"/>
          </p:cNvSpPr>
          <p:nvPr>
            <p:ph type="ctrTitle"/>
          </p:nvPr>
        </p:nvSpPr>
        <p:spPr>
          <a:xfrm>
            <a:off x="1670087" y="2190942"/>
            <a:ext cx="6098408" cy="999461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200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File Manipulation Tool to Encrypt/Decrypt and Compress/Decompress with Algorithm Selection</a:t>
            </a:r>
            <a:endParaRPr sz="2200" b="1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Rectangle: Rounded Corners 8" hidden="1">
            <a:extLst>
              <a:ext uri="{FF2B5EF4-FFF2-40B4-BE49-F238E27FC236}">
                <a16:creationId xmlns:a16="http://schemas.microsoft.com/office/drawing/2014/main" id="{8A498BE6-E8FD-4F6A-9718-9F453E424AB4}"/>
              </a:ext>
            </a:extLst>
          </p:cNvPr>
          <p:cNvSpPr/>
          <p:nvPr/>
        </p:nvSpPr>
        <p:spPr>
          <a:xfrm>
            <a:off x="1905618" y="3239195"/>
            <a:ext cx="5305463" cy="947043"/>
          </a:xfrm>
          <a:prstGeom prst="roundRect">
            <a:avLst>
              <a:gd name="adj" fmla="val 35015"/>
            </a:avLst>
          </a:prstGeom>
          <a:noFill/>
          <a:ln w="9525" cap="flat" cmpd="sng" algn="ctr">
            <a:solidFill>
              <a:schemeClr val="accent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 hidden="1">
            <a:extLst>
              <a:ext uri="{FF2B5EF4-FFF2-40B4-BE49-F238E27FC236}">
                <a16:creationId xmlns:a16="http://schemas.microsoft.com/office/drawing/2014/main" id="{F2CA4B1A-A0D3-4212-9B3B-CCDDAE4DD3F7}"/>
              </a:ext>
            </a:extLst>
          </p:cNvPr>
          <p:cNvSpPr/>
          <p:nvPr/>
        </p:nvSpPr>
        <p:spPr>
          <a:xfrm>
            <a:off x="3236121" y="349556"/>
            <a:ext cx="2605718" cy="624950"/>
          </a:xfrm>
          <a:prstGeom prst="roundRect">
            <a:avLst>
              <a:gd name="adj" fmla="val 35015"/>
            </a:avLst>
          </a:prstGeom>
          <a:noFill/>
          <a:ln w="9525" cap="flat" cmpd="sng" algn="ctr">
            <a:solidFill>
              <a:schemeClr val="accent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DB6A48C-59F8-4EAB-8F62-4B62306A1879}"/>
              </a:ext>
            </a:extLst>
          </p:cNvPr>
          <p:cNvSpPr/>
          <p:nvPr/>
        </p:nvSpPr>
        <p:spPr>
          <a:xfrm>
            <a:off x="3278815" y="493829"/>
            <a:ext cx="2628900" cy="597019"/>
          </a:xfrm>
          <a:prstGeom prst="roundRect">
            <a:avLst>
              <a:gd name="adj" fmla="val 37524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F411C9-1D91-4511-8A53-4768BC6EDDC4}"/>
              </a:ext>
            </a:extLst>
          </p:cNvPr>
          <p:cNvSpPr txBox="1"/>
          <p:nvPr/>
        </p:nvSpPr>
        <p:spPr>
          <a:xfrm>
            <a:off x="3363647" y="561505"/>
            <a:ext cx="2459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 Neue" panose="020B0604020202020204" charset="0"/>
              </a:rPr>
              <a:t>SPL-1 PROJECT</a:t>
            </a:r>
          </a:p>
        </p:txBody>
      </p:sp>
    </p:spTree>
    <p:extLst>
      <p:ext uri="{BB962C8B-B14F-4D97-AF65-F5344CB8AC3E}">
        <p14:creationId xmlns:p14="http://schemas.microsoft.com/office/powerpoint/2010/main" val="184901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518248" y="3722059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834687" y="404329"/>
            <a:ext cx="5003138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Decompression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03616" y="1651591"/>
            <a:ext cx="2337000" cy="3012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100" dirty="0" smtClean="0">
                <a:solidFill>
                  <a:schemeClr val="bg1"/>
                </a:solidFill>
              </a:rPr>
              <a:t>∎        User Interface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 smtClean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∎</a:t>
            </a:r>
            <a:r>
              <a:rPr lang="en-GB" sz="1100" dirty="0" smtClean="0">
                <a:solidFill>
                  <a:schemeClr val="tx1"/>
                </a:solidFill>
              </a:rPr>
              <a:t>      </a:t>
            </a:r>
            <a:r>
              <a:rPr lang="en-GB" sz="1100" dirty="0" smtClean="0">
                <a:solidFill>
                  <a:schemeClr val="bg1"/>
                </a:solidFill>
              </a:rPr>
              <a:t>  File </a:t>
            </a:r>
            <a:r>
              <a:rPr lang="en-GB" sz="1100" dirty="0">
                <a:solidFill>
                  <a:schemeClr val="bg1"/>
                </a:solidFill>
              </a:rPr>
              <a:t>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 smtClean="0">
                <a:solidFill>
                  <a:schemeClr val="bg1"/>
                </a:solidFill>
              </a:rPr>
              <a:t>File </a:t>
            </a:r>
            <a:r>
              <a:rPr lang="en-GB" sz="1100" dirty="0">
                <a:solidFill>
                  <a:schemeClr val="bg1"/>
                </a:solidFill>
              </a:rPr>
              <a:t>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∎        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 smtClean="0">
                <a:solidFill>
                  <a:schemeClr val="tx1"/>
                </a:solidFill>
              </a:rPr>
              <a:t>Decompression</a:t>
            </a:r>
            <a:endParaRPr lang="en-GB"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 smtClean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  <a:p>
            <a:pPr lvl="0"/>
            <a:r>
              <a:rPr lang="en-GB" sz="1100" dirty="0" smtClean="0">
                <a:solidFill>
                  <a:schemeClr val="bg1"/>
                </a:solidFill>
              </a:rPr>
              <a:t>∎        Report</a:t>
            </a:r>
            <a:endParaRPr lang="en-GB" sz="1100" dirty="0">
              <a:solidFill>
                <a:schemeClr val="bg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0A199-0C43-45A9-A3C9-4A7D726FDB22}"/>
              </a:ext>
            </a:extLst>
          </p:cNvPr>
          <p:cNvSpPr/>
          <p:nvPr/>
        </p:nvSpPr>
        <p:spPr>
          <a:xfrm rot="5400000">
            <a:off x="1849414" y="2674378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874752-7DB6-45F7-9269-368977C6910F}"/>
              </a:ext>
            </a:extLst>
          </p:cNvPr>
          <p:cNvSpPr/>
          <p:nvPr/>
        </p:nvSpPr>
        <p:spPr>
          <a:xfrm>
            <a:off x="3097619" y="1244484"/>
            <a:ext cx="3430475" cy="302691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851" y="1760421"/>
            <a:ext cx="3260010" cy="192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59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518248" y="4218245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834687" y="404329"/>
            <a:ext cx="5003138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smtClean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Report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03616" y="1651591"/>
            <a:ext cx="2337000" cy="294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100" dirty="0" smtClean="0">
                <a:solidFill>
                  <a:schemeClr val="bg1"/>
                </a:solidFill>
              </a:rPr>
              <a:t>∎        User Interface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 smtClean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∎</a:t>
            </a:r>
            <a:r>
              <a:rPr lang="en-GB" sz="1100" dirty="0" smtClean="0">
                <a:solidFill>
                  <a:schemeClr val="tx1"/>
                </a:solidFill>
              </a:rPr>
              <a:t>      </a:t>
            </a:r>
            <a:r>
              <a:rPr lang="en-GB" sz="1100" dirty="0" smtClean="0">
                <a:solidFill>
                  <a:schemeClr val="bg1"/>
                </a:solidFill>
              </a:rPr>
              <a:t>  File </a:t>
            </a:r>
            <a:r>
              <a:rPr lang="en-GB" sz="1100" dirty="0">
                <a:solidFill>
                  <a:schemeClr val="bg1"/>
                </a:solidFill>
              </a:rPr>
              <a:t>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 smtClean="0">
                <a:solidFill>
                  <a:schemeClr val="bg1"/>
                </a:solidFill>
              </a:rPr>
              <a:t>File </a:t>
            </a:r>
            <a:r>
              <a:rPr lang="en-GB" sz="1100" dirty="0">
                <a:solidFill>
                  <a:schemeClr val="bg1"/>
                </a:solidFill>
              </a:rPr>
              <a:t>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∎        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 smtClean="0">
                <a:solidFill>
                  <a:schemeClr val="bg1"/>
                </a:solidFill>
              </a:rPr>
              <a:t>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tx1"/>
              </a:solidFill>
            </a:endParaRPr>
          </a:p>
          <a:p>
            <a:pPr lvl="0"/>
            <a:endParaRPr lang="en-GB" sz="1100" dirty="0" smtClean="0">
              <a:solidFill>
                <a:schemeClr val="bg1"/>
              </a:solidFill>
            </a:endParaRPr>
          </a:p>
          <a:p>
            <a:pPr lvl="0"/>
            <a:r>
              <a:rPr lang="en-GB" sz="1100" dirty="0" smtClean="0">
                <a:solidFill>
                  <a:schemeClr val="bg1"/>
                </a:solidFill>
              </a:rPr>
              <a:t>∎       </a:t>
            </a:r>
            <a:r>
              <a:rPr lang="en-GB" sz="1100" dirty="0" smtClean="0">
                <a:solidFill>
                  <a:schemeClr val="tx1"/>
                </a:solidFill>
              </a:rPr>
              <a:t> Report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0A199-0C43-45A9-A3C9-4A7D726FDB22}"/>
              </a:ext>
            </a:extLst>
          </p:cNvPr>
          <p:cNvSpPr/>
          <p:nvPr/>
        </p:nvSpPr>
        <p:spPr>
          <a:xfrm rot="5400000">
            <a:off x="1849414" y="2674378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874752-7DB6-45F7-9269-368977C6910F}"/>
              </a:ext>
            </a:extLst>
          </p:cNvPr>
          <p:cNvSpPr/>
          <p:nvPr/>
        </p:nvSpPr>
        <p:spPr>
          <a:xfrm>
            <a:off x="3097619" y="1244484"/>
            <a:ext cx="3430475" cy="302691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405" y="1586708"/>
            <a:ext cx="3170901" cy="11712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7405" y="2887556"/>
            <a:ext cx="3170901" cy="121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03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1;p18">
            <a:extLst>
              <a:ext uri="{FF2B5EF4-FFF2-40B4-BE49-F238E27FC236}">
                <a16:creationId xmlns:a16="http://schemas.microsoft.com/office/drawing/2014/main" id="{94AF0AA5-D846-4ADF-89E0-C2219A7AFBAA}"/>
              </a:ext>
            </a:extLst>
          </p:cNvPr>
          <p:cNvSpPr txBox="1"/>
          <p:nvPr/>
        </p:nvSpPr>
        <p:spPr>
          <a:xfrm>
            <a:off x="2970028" y="494921"/>
            <a:ext cx="3259455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CHALLENGES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5" name="Google Shape;115;p17">
            <a:extLst>
              <a:ext uri="{FF2B5EF4-FFF2-40B4-BE49-F238E27FC236}">
                <a16:creationId xmlns:a16="http://schemas.microsoft.com/office/drawing/2014/main" id="{2F180E52-F80E-4947-AA46-B58C91EFF926}"/>
              </a:ext>
            </a:extLst>
          </p:cNvPr>
          <p:cNvSpPr txBox="1"/>
          <p:nvPr/>
        </p:nvSpPr>
        <p:spPr>
          <a:xfrm>
            <a:off x="1189880" y="1424126"/>
            <a:ext cx="5289556" cy="2304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</a:rPr>
              <a:t>∎    </a:t>
            </a:r>
            <a:r>
              <a:rPr lang="en-GB" sz="1800" dirty="0" smtClean="0">
                <a:latin typeface="Verdana" panose="020B0604030504040204" pitchFamily="34" charset="0"/>
                <a:ea typeface="Verdana" panose="020B0604030504040204" pitchFamily="34" charset="0"/>
              </a:rPr>
              <a:t>Integrating Multiple Algorithms</a:t>
            </a:r>
            <a:endParaRPr lang="en-GB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</a:rPr>
              <a:t>∎    Bit Manipulation</a:t>
            </a:r>
          </a:p>
          <a:p>
            <a:pPr lvl="0"/>
            <a:endParaRPr lang="en-GB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</a:rPr>
              <a:t>∎    Galois Field Arithmetic</a:t>
            </a:r>
          </a:p>
          <a:p>
            <a:pPr lvl="0"/>
            <a:endParaRPr lang="en-GB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en-GB" sz="1800" dirty="0" smtClean="0">
                <a:latin typeface="Verdana" panose="020B0604030504040204" pitchFamily="34" charset="0"/>
                <a:ea typeface="Verdana" panose="020B0604030504040204" pitchFamily="34" charset="0"/>
              </a:rPr>
              <a:t>∎    File I/O Operations</a:t>
            </a:r>
            <a:endParaRPr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12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1;p18">
            <a:extLst>
              <a:ext uri="{FF2B5EF4-FFF2-40B4-BE49-F238E27FC236}">
                <a16:creationId xmlns:a16="http://schemas.microsoft.com/office/drawing/2014/main" id="{94AF0AA5-D846-4ADF-89E0-C2219A7AFBAA}"/>
              </a:ext>
            </a:extLst>
          </p:cNvPr>
          <p:cNvSpPr txBox="1"/>
          <p:nvPr/>
        </p:nvSpPr>
        <p:spPr>
          <a:xfrm>
            <a:off x="2304918" y="2017038"/>
            <a:ext cx="4534165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THANK YOU</a:t>
            </a:r>
            <a:endParaRPr sz="32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97F8CC-FAF4-479A-B246-D2C112A5204A}"/>
              </a:ext>
            </a:extLst>
          </p:cNvPr>
          <p:cNvSpPr txBox="1"/>
          <p:nvPr/>
        </p:nvSpPr>
        <p:spPr>
          <a:xfrm>
            <a:off x="4457702" y="4186238"/>
            <a:ext cx="3657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>
                <a:latin typeface="Verdana" panose="020B0604030504040204" pitchFamily="34" charset="0"/>
                <a:ea typeface="Verdana" panose="020B0604030504040204" pitchFamily="34" charset="0"/>
              </a:rPr>
              <a:t>Github</a:t>
            </a:r>
            <a:r>
              <a:rPr lang="en-US" u="sng" dirty="0">
                <a:latin typeface="Verdana" panose="020B0604030504040204" pitchFamily="34" charset="0"/>
                <a:ea typeface="Verdana" panose="020B0604030504040204" pitchFamily="34" charset="0"/>
              </a:rPr>
              <a:t> Link: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https://github.com/Tashrif2001/SPL-1</a:t>
            </a:r>
          </a:p>
        </p:txBody>
      </p:sp>
    </p:spTree>
    <p:extLst>
      <p:ext uri="{BB962C8B-B14F-4D97-AF65-F5344CB8AC3E}">
        <p14:creationId xmlns:p14="http://schemas.microsoft.com/office/powerpoint/2010/main" val="187715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8EA946-7239-4913-9EBE-A2239CE6ABB5}"/>
              </a:ext>
            </a:extLst>
          </p:cNvPr>
          <p:cNvSpPr txBox="1"/>
          <p:nvPr/>
        </p:nvSpPr>
        <p:spPr>
          <a:xfrm>
            <a:off x="5743574" y="428626"/>
            <a:ext cx="32857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Submitted By: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Name : Shahid-E-Kaiser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            Md.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Tashrif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Roll : 1448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96EC05-4905-4D5D-BF13-B27162891D17}"/>
              </a:ext>
            </a:extLst>
          </p:cNvPr>
          <p:cNvSpPr txBox="1"/>
          <p:nvPr/>
        </p:nvSpPr>
        <p:spPr>
          <a:xfrm>
            <a:off x="3121818" y="3074195"/>
            <a:ext cx="27574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Supervised By:</a:t>
            </a:r>
          </a:p>
          <a:p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Toukir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Ahammed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Lecturer, IIT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University of Dhaka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A4E1C3-6EFF-4B20-A3AF-6A6D40EF7DE2}"/>
              </a:ext>
            </a:extLst>
          </p:cNvPr>
          <p:cNvSpPr/>
          <p:nvPr/>
        </p:nvSpPr>
        <p:spPr>
          <a:xfrm>
            <a:off x="4100513" y="2314575"/>
            <a:ext cx="2914650" cy="92869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/>
        </p:nvSpPr>
        <p:spPr>
          <a:xfrm>
            <a:off x="1807657" y="487831"/>
            <a:ext cx="4628583" cy="610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 smtClean="0">
                <a:latin typeface="Verdana" panose="020B0604030504040204" pitchFamily="34" charset="0"/>
                <a:ea typeface="Verdana" panose="020B0604030504040204" pitchFamily="34" charset="0"/>
                <a:cs typeface="Helvetica Neue"/>
                <a:sym typeface="Helvetica Neue"/>
              </a:rPr>
              <a:t>Mid-Term Feedback</a:t>
            </a:r>
            <a:endParaRPr sz="3000" b="1" dirty="0">
              <a:latin typeface="Verdana" panose="020B0604030504040204" pitchFamily="34" charset="0"/>
              <a:ea typeface="Verdana" panose="020B0604030504040204" pitchFamily="34" charset="0"/>
              <a:cs typeface="Helvetica Neue"/>
              <a:sym typeface="Helvetica Neue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441967" y="1483214"/>
            <a:ext cx="6391224" cy="480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Implementing additional Algorithms: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endParaRPr lang="en-GB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56931" y="2169041"/>
            <a:ext cx="500439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>
              <a:buFont typeface="Wingdings" panose="05000000000000000000" pitchFamily="2" charset="2"/>
              <a:buChar char="q"/>
            </a:pPr>
            <a:r>
              <a:rPr lang="en-GB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BlowFish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</a:rPr>
              <a:t> Encryption/Decryption</a:t>
            </a:r>
          </a:p>
          <a:p>
            <a:pPr marL="342900" lvl="2" indent="-342900">
              <a:buFont typeface="Wingdings" panose="05000000000000000000" pitchFamily="2" charset="2"/>
              <a:buChar char="q"/>
            </a:pPr>
            <a:endParaRPr lang="en-GB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2" indent="-342900">
              <a:buFont typeface="Wingdings" panose="05000000000000000000" pitchFamily="2" charset="2"/>
              <a:buChar char="q"/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</a:rPr>
              <a:t>LZW Compression/Decompression</a:t>
            </a:r>
          </a:p>
          <a:p>
            <a:pPr marL="342900" lvl="2" indent="-342900">
              <a:buFont typeface="Wingdings" panose="05000000000000000000" pitchFamily="2" charset="2"/>
              <a:buChar char="q"/>
            </a:pPr>
            <a:endParaRPr lang="en-GB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2" indent="-342900">
              <a:buFont typeface="Wingdings" panose="05000000000000000000" pitchFamily="2" charset="2"/>
              <a:buChar char="q"/>
            </a:pP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Report</a:t>
            </a:r>
            <a:endParaRPr lang="en-GB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07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/>
        </p:nvSpPr>
        <p:spPr>
          <a:xfrm>
            <a:off x="2837794" y="516185"/>
            <a:ext cx="25611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latin typeface="Verdana" panose="020B0604030504040204" pitchFamily="34" charset="0"/>
                <a:ea typeface="Verdana" panose="020B0604030504040204" pitchFamily="34" charset="0"/>
                <a:cs typeface="Helvetica Neue"/>
                <a:sym typeface="Helvetica Neue"/>
              </a:rPr>
              <a:t>FEATURES</a:t>
            </a:r>
            <a:endParaRPr sz="3000" b="1" dirty="0">
              <a:latin typeface="Verdana" panose="020B0604030504040204" pitchFamily="34" charset="0"/>
              <a:ea typeface="Verdana" panose="020B0604030504040204" pitchFamily="34" charset="0"/>
              <a:cs typeface="Helvetica Neue"/>
              <a:sym typeface="Helvetica Neue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441967" y="1327270"/>
            <a:ext cx="5698966" cy="289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</a:rPr>
              <a:t>∎    AES - 256 File 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Encryption/Decryption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∎    </a:t>
            </a:r>
            <a:r>
              <a:rPr lang="en-GB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BlowFish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Encryption/Decryption</a:t>
            </a:r>
          </a:p>
          <a:p>
            <a:pPr lvl="0"/>
            <a:endParaRPr lang="en-GB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</a:rPr>
              <a:t>∎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   Huffman Compression/Decompression</a:t>
            </a:r>
            <a:endParaRPr lang="en-GB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</a:rPr>
              <a:t>∎    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LZW Compression/Decompression</a:t>
            </a:r>
          </a:p>
          <a:p>
            <a:pPr lvl="0"/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∎    Generating a detailed report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518248" y="1701207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834687" y="404329"/>
            <a:ext cx="5003138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USER INTERFACE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03616" y="1651591"/>
            <a:ext cx="2337000" cy="2934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100" dirty="0" smtClean="0">
                <a:solidFill>
                  <a:schemeClr val="bg1"/>
                </a:solidFill>
              </a:rPr>
              <a:t>∎        </a:t>
            </a:r>
            <a:r>
              <a:rPr lang="en-GB" sz="1100" dirty="0" smtClean="0">
                <a:solidFill>
                  <a:schemeClr val="tx1"/>
                </a:solidFill>
              </a:rPr>
              <a:t>User Interface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 smtClean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∎</a:t>
            </a:r>
            <a:r>
              <a:rPr lang="en-GB" sz="1100" dirty="0" smtClean="0">
                <a:solidFill>
                  <a:schemeClr val="tx1"/>
                </a:solidFill>
              </a:rPr>
              <a:t>      </a:t>
            </a:r>
            <a:r>
              <a:rPr lang="en-GB" sz="1100" dirty="0" smtClean="0">
                <a:solidFill>
                  <a:schemeClr val="bg1"/>
                </a:solidFill>
              </a:rPr>
              <a:t>  File </a:t>
            </a:r>
            <a:r>
              <a:rPr lang="en-GB" sz="1100" dirty="0">
                <a:solidFill>
                  <a:schemeClr val="bg1"/>
                </a:solidFill>
              </a:rPr>
              <a:t>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 smtClean="0">
                <a:solidFill>
                  <a:schemeClr val="bg1"/>
                </a:solidFill>
              </a:rPr>
              <a:t>File </a:t>
            </a:r>
            <a:r>
              <a:rPr lang="en-GB" sz="1100" dirty="0">
                <a:solidFill>
                  <a:schemeClr val="bg1"/>
                </a:solidFill>
              </a:rPr>
              <a:t>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 smtClean="0">
                <a:solidFill>
                  <a:schemeClr val="bg1"/>
                </a:solidFill>
              </a:rPr>
              <a:t>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 smtClean="0">
                <a:solidFill>
                  <a:schemeClr val="bg2"/>
                </a:solidFill>
              </a:rPr>
              <a:t>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 smtClean="0">
              <a:solidFill>
                <a:schemeClr val="bg2"/>
              </a:solidFill>
            </a:endParaRPr>
          </a:p>
          <a:p>
            <a:pPr lvl="0"/>
            <a:r>
              <a:rPr lang="en-GB" sz="1100" dirty="0" smtClean="0">
                <a:solidFill>
                  <a:schemeClr val="bg1"/>
                </a:solidFill>
              </a:rPr>
              <a:t>∎        Report</a:t>
            </a:r>
            <a:endParaRPr lang="en-GB" sz="11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</p:txBody>
      </p:sp>
      <p:sp>
        <p:nvSpPr>
          <p:cNvPr id="5" name="Google Shape;123;p18">
            <a:extLst>
              <a:ext uri="{FF2B5EF4-FFF2-40B4-BE49-F238E27FC236}">
                <a16:creationId xmlns:a16="http://schemas.microsoft.com/office/drawing/2014/main" id="{82792166-AD0D-47D7-8640-CB12DBE85BD7}"/>
              </a:ext>
            </a:extLst>
          </p:cNvPr>
          <p:cNvSpPr txBox="1"/>
          <p:nvPr/>
        </p:nvSpPr>
        <p:spPr>
          <a:xfrm>
            <a:off x="3053261" y="1294100"/>
            <a:ext cx="3271476" cy="407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 Selection 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0A199-0C43-45A9-A3C9-4A7D726FDB22}"/>
              </a:ext>
            </a:extLst>
          </p:cNvPr>
          <p:cNvSpPr/>
          <p:nvPr/>
        </p:nvSpPr>
        <p:spPr>
          <a:xfrm rot="5400000">
            <a:off x="1849414" y="2674378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874752-7DB6-45F7-9269-368977C6910F}"/>
              </a:ext>
            </a:extLst>
          </p:cNvPr>
          <p:cNvSpPr/>
          <p:nvPr/>
        </p:nvSpPr>
        <p:spPr>
          <a:xfrm>
            <a:off x="3097619" y="1244484"/>
            <a:ext cx="3430475" cy="302691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001" y="1753020"/>
            <a:ext cx="3351709" cy="193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64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518248" y="2204481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834687" y="404329"/>
            <a:ext cx="5003138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File Encryption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03616" y="1651591"/>
            <a:ext cx="2337000" cy="2619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100" dirty="0" smtClean="0">
                <a:solidFill>
                  <a:schemeClr val="bg1"/>
                </a:solidFill>
              </a:rPr>
              <a:t>∎        User Interface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 smtClean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∎</a:t>
            </a:r>
            <a:r>
              <a:rPr lang="en-GB" sz="1100" dirty="0" smtClean="0">
                <a:solidFill>
                  <a:schemeClr val="tx1"/>
                </a:solidFill>
              </a:rPr>
              <a:t>      </a:t>
            </a:r>
            <a:r>
              <a:rPr lang="en-GB" sz="1100" dirty="0" smtClean="0">
                <a:solidFill>
                  <a:schemeClr val="bg1"/>
                </a:solidFill>
              </a:rPr>
              <a:t>  </a:t>
            </a:r>
            <a:r>
              <a:rPr lang="en-GB" sz="1100" dirty="0" smtClean="0">
                <a:solidFill>
                  <a:schemeClr val="tx1"/>
                </a:solidFill>
              </a:rPr>
              <a:t>File </a:t>
            </a:r>
            <a:r>
              <a:rPr lang="en-GB" sz="1100" dirty="0">
                <a:solidFill>
                  <a:schemeClr val="tx1"/>
                </a:solidFill>
              </a:rPr>
              <a:t>Encryption</a:t>
            </a:r>
            <a:endParaRPr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 smtClean="0">
                <a:solidFill>
                  <a:schemeClr val="bg1"/>
                </a:solidFill>
              </a:rPr>
              <a:t>File </a:t>
            </a:r>
            <a:r>
              <a:rPr lang="en-GB" sz="1100" dirty="0">
                <a:solidFill>
                  <a:schemeClr val="bg1"/>
                </a:solidFill>
              </a:rPr>
              <a:t>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 smtClean="0">
                <a:solidFill>
                  <a:schemeClr val="bg1"/>
                </a:solidFill>
              </a:rPr>
              <a:t>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 smtClean="0">
                <a:solidFill>
                  <a:schemeClr val="bg2"/>
                </a:solidFill>
              </a:rPr>
              <a:t>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 smtClean="0">
              <a:solidFill>
                <a:schemeClr val="bg2"/>
              </a:solidFill>
            </a:endParaRPr>
          </a:p>
          <a:p>
            <a:pPr lvl="0"/>
            <a:r>
              <a:rPr lang="en-GB" sz="1100" dirty="0" smtClean="0">
                <a:solidFill>
                  <a:schemeClr val="bg1"/>
                </a:solidFill>
              </a:rPr>
              <a:t>∎        Report</a:t>
            </a:r>
            <a:endParaRPr lang="en-GB" sz="11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</p:txBody>
      </p:sp>
      <p:sp>
        <p:nvSpPr>
          <p:cNvPr id="5" name="Google Shape;123;p18">
            <a:extLst>
              <a:ext uri="{FF2B5EF4-FFF2-40B4-BE49-F238E27FC236}">
                <a16:creationId xmlns:a16="http://schemas.microsoft.com/office/drawing/2014/main" id="{82792166-AD0D-47D7-8640-CB12DBE85BD7}"/>
              </a:ext>
            </a:extLst>
          </p:cNvPr>
          <p:cNvSpPr txBox="1"/>
          <p:nvPr/>
        </p:nvSpPr>
        <p:spPr>
          <a:xfrm>
            <a:off x="3053261" y="1294100"/>
            <a:ext cx="3271476" cy="407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Encryption </a:t>
            </a:r>
            <a:r>
              <a:rPr lang="en-US" dirty="0"/>
              <a:t>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0A199-0C43-45A9-A3C9-4A7D726FDB22}"/>
              </a:ext>
            </a:extLst>
          </p:cNvPr>
          <p:cNvSpPr/>
          <p:nvPr/>
        </p:nvSpPr>
        <p:spPr>
          <a:xfrm rot="5400000">
            <a:off x="1849414" y="2674378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874752-7DB6-45F7-9269-368977C6910F}"/>
              </a:ext>
            </a:extLst>
          </p:cNvPr>
          <p:cNvSpPr/>
          <p:nvPr/>
        </p:nvSpPr>
        <p:spPr>
          <a:xfrm>
            <a:off x="3097619" y="1244484"/>
            <a:ext cx="3430475" cy="302691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3152970" y="1701207"/>
            <a:ext cx="3319771" cy="208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8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518248" y="2204481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834687" y="404329"/>
            <a:ext cx="5003138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File Encryption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03616" y="1651591"/>
            <a:ext cx="2337000" cy="2619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100" dirty="0" smtClean="0">
                <a:solidFill>
                  <a:schemeClr val="bg1"/>
                </a:solidFill>
              </a:rPr>
              <a:t>∎        User Interface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 smtClean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∎</a:t>
            </a:r>
            <a:r>
              <a:rPr lang="en-GB" sz="1100" dirty="0" smtClean="0">
                <a:solidFill>
                  <a:schemeClr val="tx1"/>
                </a:solidFill>
              </a:rPr>
              <a:t>      </a:t>
            </a:r>
            <a:r>
              <a:rPr lang="en-GB" sz="1100" dirty="0" smtClean="0">
                <a:solidFill>
                  <a:schemeClr val="bg1"/>
                </a:solidFill>
              </a:rPr>
              <a:t>  </a:t>
            </a:r>
            <a:r>
              <a:rPr lang="en-GB" sz="1100" dirty="0" smtClean="0">
                <a:solidFill>
                  <a:schemeClr val="tx1"/>
                </a:solidFill>
              </a:rPr>
              <a:t>File </a:t>
            </a:r>
            <a:r>
              <a:rPr lang="en-GB" sz="1100" dirty="0">
                <a:solidFill>
                  <a:schemeClr val="tx1"/>
                </a:solidFill>
              </a:rPr>
              <a:t>Encryption</a:t>
            </a:r>
            <a:endParaRPr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 smtClean="0">
                <a:solidFill>
                  <a:schemeClr val="bg1"/>
                </a:solidFill>
              </a:rPr>
              <a:t>File </a:t>
            </a:r>
            <a:r>
              <a:rPr lang="en-GB" sz="1100" dirty="0">
                <a:solidFill>
                  <a:schemeClr val="bg1"/>
                </a:solidFill>
              </a:rPr>
              <a:t>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 smtClean="0">
                <a:solidFill>
                  <a:schemeClr val="bg1"/>
                </a:solidFill>
              </a:rPr>
              <a:t>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 smtClean="0">
                <a:solidFill>
                  <a:schemeClr val="bg2"/>
                </a:solidFill>
              </a:rPr>
              <a:t>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 smtClean="0">
              <a:solidFill>
                <a:schemeClr val="bg2"/>
              </a:solidFill>
            </a:endParaRPr>
          </a:p>
          <a:p>
            <a:pPr lvl="0"/>
            <a:r>
              <a:rPr lang="en-GB" sz="1100" dirty="0" smtClean="0">
                <a:solidFill>
                  <a:schemeClr val="bg1"/>
                </a:solidFill>
              </a:rPr>
              <a:t>∎        Report</a:t>
            </a:r>
            <a:endParaRPr lang="en-GB" sz="11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0A199-0C43-45A9-A3C9-4A7D726FDB22}"/>
              </a:ext>
            </a:extLst>
          </p:cNvPr>
          <p:cNvSpPr/>
          <p:nvPr/>
        </p:nvSpPr>
        <p:spPr>
          <a:xfrm rot="5400000">
            <a:off x="1849414" y="2674378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874752-7DB6-45F7-9269-368977C6910F}"/>
              </a:ext>
            </a:extLst>
          </p:cNvPr>
          <p:cNvSpPr/>
          <p:nvPr/>
        </p:nvSpPr>
        <p:spPr>
          <a:xfrm>
            <a:off x="3097619" y="1244484"/>
            <a:ext cx="3430475" cy="302691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19" y="1343517"/>
            <a:ext cx="2321273" cy="1149522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637" y="2607584"/>
            <a:ext cx="2470438" cy="122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27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518248" y="2722598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834687" y="404329"/>
            <a:ext cx="5003138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File Decryption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03616" y="1651591"/>
            <a:ext cx="2337000" cy="2913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100" dirty="0" smtClean="0">
                <a:solidFill>
                  <a:schemeClr val="bg1"/>
                </a:solidFill>
              </a:rPr>
              <a:t>∎        User Interface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 smtClean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∎</a:t>
            </a:r>
            <a:r>
              <a:rPr lang="en-GB" sz="1100" dirty="0" smtClean="0">
                <a:solidFill>
                  <a:schemeClr val="tx1"/>
                </a:solidFill>
              </a:rPr>
              <a:t>      </a:t>
            </a:r>
            <a:r>
              <a:rPr lang="en-GB" sz="1100" dirty="0" smtClean="0">
                <a:solidFill>
                  <a:schemeClr val="bg1"/>
                </a:solidFill>
              </a:rPr>
              <a:t>  File </a:t>
            </a:r>
            <a:r>
              <a:rPr lang="en-GB" sz="1100" dirty="0">
                <a:solidFill>
                  <a:schemeClr val="bg1"/>
                </a:solidFill>
              </a:rPr>
              <a:t>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 smtClean="0">
                <a:solidFill>
                  <a:schemeClr val="tx1"/>
                </a:solidFill>
              </a:rPr>
              <a:t>File </a:t>
            </a:r>
            <a:r>
              <a:rPr lang="en-GB" sz="1100" dirty="0">
                <a:solidFill>
                  <a:schemeClr val="tx1"/>
                </a:solidFill>
              </a:rPr>
              <a:t>Decryption </a:t>
            </a:r>
            <a:endParaRPr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 smtClean="0">
                <a:solidFill>
                  <a:schemeClr val="bg1"/>
                </a:solidFill>
              </a:rPr>
              <a:t>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 smtClean="0">
                <a:solidFill>
                  <a:schemeClr val="bg2"/>
                </a:solidFill>
              </a:rPr>
              <a:t>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 smtClean="0">
              <a:solidFill>
                <a:schemeClr val="bg2"/>
              </a:solidFill>
            </a:endParaRPr>
          </a:p>
          <a:p>
            <a:pPr lvl="0"/>
            <a:r>
              <a:rPr lang="en-GB" sz="1100" dirty="0" smtClean="0">
                <a:solidFill>
                  <a:schemeClr val="bg1"/>
                </a:solidFill>
              </a:rPr>
              <a:t>∎        Report</a:t>
            </a:r>
            <a:endParaRPr lang="en-GB" sz="11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0A199-0C43-45A9-A3C9-4A7D726FDB22}"/>
              </a:ext>
            </a:extLst>
          </p:cNvPr>
          <p:cNvSpPr/>
          <p:nvPr/>
        </p:nvSpPr>
        <p:spPr>
          <a:xfrm rot="5400000">
            <a:off x="1849414" y="2674378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874752-7DB6-45F7-9269-368977C6910F}"/>
              </a:ext>
            </a:extLst>
          </p:cNvPr>
          <p:cNvSpPr/>
          <p:nvPr/>
        </p:nvSpPr>
        <p:spPr>
          <a:xfrm>
            <a:off x="3097619" y="1244484"/>
            <a:ext cx="3430475" cy="302691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3495897" y="1335209"/>
            <a:ext cx="2510616" cy="1510089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15" y="2961494"/>
            <a:ext cx="2382579" cy="118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77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518248" y="3211696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834687" y="404329"/>
            <a:ext cx="5003138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Compression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03616" y="1651591"/>
            <a:ext cx="2337000" cy="2920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100" dirty="0" smtClean="0">
                <a:solidFill>
                  <a:schemeClr val="bg1"/>
                </a:solidFill>
              </a:rPr>
              <a:t>∎        User Interface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 smtClean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∎</a:t>
            </a:r>
            <a:r>
              <a:rPr lang="en-GB" sz="1100" dirty="0" smtClean="0">
                <a:solidFill>
                  <a:schemeClr val="tx1"/>
                </a:solidFill>
              </a:rPr>
              <a:t>      </a:t>
            </a:r>
            <a:r>
              <a:rPr lang="en-GB" sz="1100" dirty="0" smtClean="0">
                <a:solidFill>
                  <a:schemeClr val="bg1"/>
                </a:solidFill>
              </a:rPr>
              <a:t>  File </a:t>
            </a:r>
            <a:r>
              <a:rPr lang="en-GB" sz="1100" dirty="0">
                <a:solidFill>
                  <a:schemeClr val="bg1"/>
                </a:solidFill>
              </a:rPr>
              <a:t>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 smtClean="0">
                <a:solidFill>
                  <a:schemeClr val="bg1"/>
                </a:solidFill>
              </a:rPr>
              <a:t>File </a:t>
            </a:r>
            <a:r>
              <a:rPr lang="en-GB" sz="1100" dirty="0">
                <a:solidFill>
                  <a:schemeClr val="bg1"/>
                </a:solidFill>
              </a:rPr>
              <a:t>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∎        </a:t>
            </a:r>
            <a:r>
              <a:rPr lang="en-GB" sz="1100" dirty="0" smtClean="0">
                <a:solidFill>
                  <a:schemeClr val="tx1"/>
                </a:solidFill>
              </a:rPr>
              <a:t>Compression</a:t>
            </a:r>
            <a:endParaRPr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</a:t>
            </a:r>
            <a:r>
              <a:rPr lang="en-GB" sz="1100" dirty="0" smtClean="0">
                <a:solidFill>
                  <a:schemeClr val="bg1"/>
                </a:solidFill>
              </a:rPr>
              <a:t> </a:t>
            </a:r>
            <a:r>
              <a:rPr lang="en-GB" sz="1100" dirty="0" smtClean="0">
                <a:solidFill>
                  <a:schemeClr val="bg2"/>
                </a:solidFill>
              </a:rPr>
              <a:t>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 smtClean="0">
              <a:solidFill>
                <a:schemeClr val="bg2"/>
              </a:solidFill>
            </a:endParaRPr>
          </a:p>
          <a:p>
            <a:pPr lvl="0"/>
            <a:r>
              <a:rPr lang="en-GB" sz="1100" dirty="0" smtClean="0">
                <a:solidFill>
                  <a:schemeClr val="bg1"/>
                </a:solidFill>
              </a:rPr>
              <a:t>∎        Report</a:t>
            </a:r>
            <a:endParaRPr lang="en-GB" sz="11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0A199-0C43-45A9-A3C9-4A7D726FDB22}"/>
              </a:ext>
            </a:extLst>
          </p:cNvPr>
          <p:cNvSpPr/>
          <p:nvPr/>
        </p:nvSpPr>
        <p:spPr>
          <a:xfrm rot="5400000">
            <a:off x="1849414" y="2674378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874752-7DB6-45F7-9269-368977C6910F}"/>
              </a:ext>
            </a:extLst>
          </p:cNvPr>
          <p:cNvSpPr/>
          <p:nvPr/>
        </p:nvSpPr>
        <p:spPr>
          <a:xfrm>
            <a:off x="3097619" y="1244484"/>
            <a:ext cx="3430475" cy="302691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833" y="1327031"/>
            <a:ext cx="2635641" cy="16429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5646" y="3334396"/>
            <a:ext cx="3214420" cy="73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77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216</Words>
  <Application>Microsoft Office PowerPoint</Application>
  <PresentationFormat>On-screen Show (16:9)</PresentationFormat>
  <Paragraphs>160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Helvetica Neue</vt:lpstr>
      <vt:lpstr>Arial</vt:lpstr>
      <vt:lpstr>Wingdings</vt:lpstr>
      <vt:lpstr>Verdana</vt:lpstr>
      <vt:lpstr>Tahoma</vt:lpstr>
      <vt:lpstr>Simple Dark</vt:lpstr>
      <vt:lpstr>A File Manipulation Tool to Encrypt/Decrypt and Compress/Decompress with Algorithm Selection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ASUS</cp:lastModifiedBy>
  <cp:revision>100</cp:revision>
  <dcterms:modified xsi:type="dcterms:W3CDTF">2023-12-17T07:08:16Z</dcterms:modified>
</cp:coreProperties>
</file>