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6029" autoAdjust="0"/>
    <p:restoredTop sz="94660"/>
  </p:normalViewPr>
  <p:slideViewPr>
    <p:cSldViewPr showGuides="1" snapToGrid="0">
      <p:cViewPr varScale="1">
        <p:scale>
          <a:sx n="63" d="100"/>
          <a:sy n="63" d="100"/>
        </p:scale>
        <p:origin x="1364" y="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1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1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09D43D14-349D-4CE2-B020-607FD8ACD8D6}" type="datetimeFigureOut">
              <a:rPr lang="en-US" smtClean="0"/>
              <a:t>10/19/2023</a:t>
            </a:fld>
            <a:endParaRPr lang="en-US"/>
          </a:p>
        </p:txBody>
      </p:sp>
      <p:sp>
        <p:nvSpPr>
          <p:cNvPr id="1048715" name="Slide Image Placeholder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lang="en-US"/>
          </a:p>
        </p:txBody>
      </p:sp>
      <p:sp>
        <p:nvSpPr>
          <p:cNvPr id="104871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1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56729F5C-F3EC-4C81-864F-2C71189A35E8}"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9" name=""/>
        <p:cNvGrpSpPr/>
        <p:nvPr/>
      </p:nvGrpSpPr>
      <p:grpSpPr>
        <a:xfrm>
          <a:off x="0" y="0"/>
          <a:ext cx="0" cy="0"/>
          <a:chOff x="0" y="0"/>
          <a:chExt cx="0" cy="0"/>
        </a:xfrm>
      </p:grpSpPr>
      <p:sp>
        <p:nvSpPr>
          <p:cNvPr id="1048663"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dirty="0" lang="en-US"/>
          </a:p>
        </p:txBody>
      </p:sp>
      <p:sp>
        <p:nvSpPr>
          <p:cNvPr id="1048664"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65" name="Date Placeholder 3"/>
          <p:cNvSpPr>
            <a:spLocks noGrp="1"/>
          </p:cNvSpPr>
          <p:nvPr>
            <p:ph type="dt" sz="half" idx="10"/>
          </p:nvPr>
        </p:nvSpPr>
        <p:spPr/>
        <p:txBody>
          <a:bodyPr/>
          <a:p>
            <a:fld id="{5538DDB9-01F2-4CB1-8BDD-CCE2AEBFE2D9}" type="datetime1">
              <a:rPr lang="en-US" smtClean="0"/>
              <a:t>10/19/2023</a:t>
            </a:fld>
            <a:endParaRPr lang="en-US"/>
          </a:p>
        </p:txBody>
      </p:sp>
      <p:sp>
        <p:nvSpPr>
          <p:cNvPr id="1048666" name="Footer Placeholder 4"/>
          <p:cNvSpPr>
            <a:spLocks noGrp="1"/>
          </p:cNvSpPr>
          <p:nvPr>
            <p:ph type="ftr" sz="quarter" idx="11"/>
          </p:nvPr>
        </p:nvSpPr>
        <p:spPr/>
        <p:txBody>
          <a:bodyPr/>
          <a:p>
            <a:r>
              <a:rPr lang="en-US"/>
              <a:t>3</a:t>
            </a:r>
          </a:p>
        </p:txBody>
      </p:sp>
      <p:sp>
        <p:nvSpPr>
          <p:cNvPr id="1048667" name="Slide Number Placeholder 5"/>
          <p:cNvSpPr>
            <a:spLocks noGrp="1"/>
          </p:cNvSpPr>
          <p:nvPr>
            <p:ph type="sldNum" sz="quarter" idx="12"/>
          </p:nvPr>
        </p:nvSpPr>
        <p:spPr/>
        <p:txBody>
          <a:bodyPr/>
          <a:p>
            <a:fld id="{2223677A-A0AC-4871-8142-E127153327A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683" name="Title 1"/>
          <p:cNvSpPr>
            <a:spLocks noGrp="1"/>
          </p:cNvSpPr>
          <p:nvPr>
            <p:ph type="title"/>
          </p:nvPr>
        </p:nvSpPr>
        <p:spPr/>
        <p:txBody>
          <a:bodyPr/>
          <a:p>
            <a:r>
              <a:rPr lang="en-US"/>
              <a:t>Click to edit Master title style</a:t>
            </a:r>
            <a:endParaRPr dirty="0" lang="en-US"/>
          </a:p>
        </p:txBody>
      </p:sp>
      <p:sp>
        <p:nvSpPr>
          <p:cNvPr id="1048684"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3"/>
          <p:cNvSpPr>
            <a:spLocks noGrp="1"/>
          </p:cNvSpPr>
          <p:nvPr>
            <p:ph type="dt" sz="half" idx="10"/>
          </p:nvPr>
        </p:nvSpPr>
        <p:spPr/>
        <p:txBody>
          <a:bodyPr/>
          <a:p>
            <a:fld id="{B90AE26C-914A-42F4-BE59-6308B23C56B5}" type="datetime1">
              <a:rPr lang="en-US" smtClean="0"/>
              <a:t>10/19/2023</a:t>
            </a:fld>
            <a:endParaRPr lang="en-US"/>
          </a:p>
        </p:txBody>
      </p:sp>
      <p:sp>
        <p:nvSpPr>
          <p:cNvPr id="1048686" name="Footer Placeholder 4"/>
          <p:cNvSpPr>
            <a:spLocks noGrp="1"/>
          </p:cNvSpPr>
          <p:nvPr>
            <p:ph type="ftr" sz="quarter" idx="11"/>
          </p:nvPr>
        </p:nvSpPr>
        <p:spPr/>
        <p:txBody>
          <a:bodyPr/>
          <a:p>
            <a:r>
              <a:rPr lang="en-US"/>
              <a:t>3</a:t>
            </a:r>
          </a:p>
        </p:txBody>
      </p:sp>
      <p:sp>
        <p:nvSpPr>
          <p:cNvPr id="1048687" name="Slide Number Placeholder 5"/>
          <p:cNvSpPr>
            <a:spLocks noGrp="1"/>
          </p:cNvSpPr>
          <p:nvPr>
            <p:ph type="sldNum" sz="quarter" idx="12"/>
          </p:nvPr>
        </p:nvSpPr>
        <p:spPr/>
        <p:txBody>
          <a:bodyPr/>
          <a:p>
            <a:fld id="{2223677A-A0AC-4871-8142-E127153327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672" name="Vertical Title 1"/>
          <p:cNvSpPr>
            <a:spLocks noGrp="1"/>
          </p:cNvSpPr>
          <p:nvPr>
            <p:ph type="title" orient="vert"/>
          </p:nvPr>
        </p:nvSpPr>
        <p:spPr>
          <a:xfrm>
            <a:off x="6543675" y="365125"/>
            <a:ext cx="1971675" cy="5811838"/>
          </a:xfrm>
        </p:spPr>
        <p:txBody>
          <a:bodyPr vert="eaVert"/>
          <a:p>
            <a:r>
              <a:rPr lang="en-US"/>
              <a:t>Click to edit Master title style</a:t>
            </a:r>
            <a:endParaRPr dirty="0" lang="en-US"/>
          </a:p>
        </p:txBody>
      </p:sp>
      <p:sp>
        <p:nvSpPr>
          <p:cNvPr id="1048673" name="Vertical Text Placeholder 2"/>
          <p:cNvSpPr>
            <a:spLocks noGrp="1"/>
          </p:cNvSpPr>
          <p:nvPr>
            <p:ph type="body" orient="vert" idx="1"/>
          </p:nvPr>
        </p:nvSpPr>
        <p:spPr>
          <a:xfrm>
            <a:off x="628650" y="365125"/>
            <a:ext cx="5800725" cy="5811838"/>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03B5080A-D7DE-468D-AF2D-852B56EB15BF}" type="datetime1">
              <a:rPr lang="en-US" smtClean="0"/>
              <a:t>10/19/2023</a:t>
            </a:fld>
            <a:endParaRPr lang="en-US"/>
          </a:p>
        </p:txBody>
      </p:sp>
      <p:sp>
        <p:nvSpPr>
          <p:cNvPr id="1048675" name="Footer Placeholder 4"/>
          <p:cNvSpPr>
            <a:spLocks noGrp="1"/>
          </p:cNvSpPr>
          <p:nvPr>
            <p:ph type="ftr" sz="quarter" idx="11"/>
          </p:nvPr>
        </p:nvSpPr>
        <p:spPr/>
        <p:txBody>
          <a:bodyPr/>
          <a:p>
            <a:r>
              <a:rPr lang="en-US"/>
              <a:t>3</a:t>
            </a:r>
          </a:p>
        </p:txBody>
      </p:sp>
      <p:sp>
        <p:nvSpPr>
          <p:cNvPr id="1048676" name="Slide Number Placeholder 5"/>
          <p:cNvSpPr>
            <a:spLocks noGrp="1"/>
          </p:cNvSpPr>
          <p:nvPr>
            <p:ph type="sldNum" sz="quarter" idx="12"/>
          </p:nvPr>
        </p:nvSpPr>
        <p:spPr/>
        <p:txBody>
          <a:bodyPr/>
          <a:p>
            <a:fld id="{2223677A-A0AC-4871-8142-E127153327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dirty="0" lang="en-US"/>
          </a:p>
        </p:txBody>
      </p:sp>
      <p:sp>
        <p:nvSpPr>
          <p:cNvPr id="1048582"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3" name="Date Placeholder 3"/>
          <p:cNvSpPr>
            <a:spLocks noGrp="1"/>
          </p:cNvSpPr>
          <p:nvPr>
            <p:ph type="dt" sz="half" idx="10"/>
          </p:nvPr>
        </p:nvSpPr>
        <p:spPr/>
        <p:txBody>
          <a:bodyPr/>
          <a:p>
            <a:fld id="{BA70F48C-9C86-42F4-AEA6-E9A92CC9E2C5}" type="datetime1">
              <a:rPr lang="en-US" smtClean="0"/>
              <a:t>10/19/2023</a:t>
            </a:fld>
            <a:endParaRPr lang="en-US"/>
          </a:p>
        </p:txBody>
      </p:sp>
      <p:sp>
        <p:nvSpPr>
          <p:cNvPr id="1048584" name="Footer Placeholder 4"/>
          <p:cNvSpPr>
            <a:spLocks noGrp="1"/>
          </p:cNvSpPr>
          <p:nvPr>
            <p:ph type="ftr" sz="quarter" idx="11"/>
          </p:nvPr>
        </p:nvSpPr>
        <p:spPr/>
        <p:txBody>
          <a:bodyPr/>
          <a:p>
            <a:r>
              <a:rPr lang="en-US"/>
              <a:t>3</a:t>
            </a:r>
          </a:p>
        </p:txBody>
      </p:sp>
      <p:sp>
        <p:nvSpPr>
          <p:cNvPr id="1048585" name="Slide Number Placeholder 5"/>
          <p:cNvSpPr>
            <a:spLocks noGrp="1"/>
          </p:cNvSpPr>
          <p:nvPr>
            <p:ph type="sldNum" sz="quarter" idx="12"/>
          </p:nvPr>
        </p:nvSpPr>
        <p:spPr/>
        <p:txBody>
          <a:bodyPr/>
          <a:p>
            <a:fld id="{2223677A-A0AC-4871-8142-E127153327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688"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dirty="0" lang="en-US"/>
          </a:p>
        </p:txBody>
      </p:sp>
      <p:sp>
        <p:nvSpPr>
          <p:cNvPr id="1048689"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1048690" name="Date Placeholder 3"/>
          <p:cNvSpPr>
            <a:spLocks noGrp="1"/>
          </p:cNvSpPr>
          <p:nvPr>
            <p:ph type="dt" sz="half" idx="10"/>
          </p:nvPr>
        </p:nvSpPr>
        <p:spPr/>
        <p:txBody>
          <a:bodyPr/>
          <a:p>
            <a:fld id="{8894756C-4F0A-4766-938A-4241E1C5889F}" type="datetime1">
              <a:rPr lang="en-US" smtClean="0"/>
              <a:t>10/19/2023</a:t>
            </a:fld>
            <a:endParaRPr lang="en-US"/>
          </a:p>
        </p:txBody>
      </p:sp>
      <p:sp>
        <p:nvSpPr>
          <p:cNvPr id="1048691" name="Footer Placeholder 4"/>
          <p:cNvSpPr>
            <a:spLocks noGrp="1"/>
          </p:cNvSpPr>
          <p:nvPr>
            <p:ph type="ftr" sz="quarter" idx="11"/>
          </p:nvPr>
        </p:nvSpPr>
        <p:spPr/>
        <p:txBody>
          <a:bodyPr/>
          <a:p>
            <a:r>
              <a:rPr lang="en-US"/>
              <a:t>3</a:t>
            </a:r>
          </a:p>
        </p:txBody>
      </p:sp>
      <p:sp>
        <p:nvSpPr>
          <p:cNvPr id="1048692" name="Slide Number Placeholder 5"/>
          <p:cNvSpPr>
            <a:spLocks noGrp="1"/>
          </p:cNvSpPr>
          <p:nvPr>
            <p:ph type="sldNum" sz="quarter" idx="12"/>
          </p:nvPr>
        </p:nvSpPr>
        <p:spPr/>
        <p:txBody>
          <a:bodyPr/>
          <a:p>
            <a:fld id="{2223677A-A0AC-4871-8142-E127153327A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693" name="Title 1"/>
          <p:cNvSpPr>
            <a:spLocks noGrp="1"/>
          </p:cNvSpPr>
          <p:nvPr>
            <p:ph type="title"/>
          </p:nvPr>
        </p:nvSpPr>
        <p:spPr/>
        <p:txBody>
          <a:bodyPr/>
          <a:p>
            <a:r>
              <a:rPr lang="en-US"/>
              <a:t>Click to edit Master title style</a:t>
            </a:r>
            <a:endParaRPr dirty="0" lang="en-US"/>
          </a:p>
        </p:txBody>
      </p:sp>
      <p:sp>
        <p:nvSpPr>
          <p:cNvPr id="1048694" name="Content Placeholder 2"/>
          <p:cNvSpPr>
            <a:spLocks noGrp="1"/>
          </p:cNvSpPr>
          <p:nvPr>
            <p:ph sz="half" idx="1"/>
          </p:nvPr>
        </p:nvSpPr>
        <p:spPr>
          <a:xfrm>
            <a:off x="628650" y="1825625"/>
            <a:ext cx="38862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5" name="Content Placeholder 3"/>
          <p:cNvSpPr>
            <a:spLocks noGrp="1"/>
          </p:cNvSpPr>
          <p:nvPr>
            <p:ph sz="half" idx="2"/>
          </p:nvPr>
        </p:nvSpPr>
        <p:spPr>
          <a:xfrm>
            <a:off x="4629150" y="1825625"/>
            <a:ext cx="38862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6" name="Date Placeholder 4"/>
          <p:cNvSpPr>
            <a:spLocks noGrp="1"/>
          </p:cNvSpPr>
          <p:nvPr>
            <p:ph type="dt" sz="half" idx="10"/>
          </p:nvPr>
        </p:nvSpPr>
        <p:spPr/>
        <p:txBody>
          <a:bodyPr/>
          <a:p>
            <a:fld id="{DFE4B1CA-547E-4659-ADA4-FDA4FEF2AD25}" type="datetime1">
              <a:rPr lang="en-US" smtClean="0"/>
              <a:t>10/19/2023</a:t>
            </a:fld>
            <a:endParaRPr lang="en-US"/>
          </a:p>
        </p:txBody>
      </p:sp>
      <p:sp>
        <p:nvSpPr>
          <p:cNvPr id="1048697" name="Footer Placeholder 5"/>
          <p:cNvSpPr>
            <a:spLocks noGrp="1"/>
          </p:cNvSpPr>
          <p:nvPr>
            <p:ph type="ftr" sz="quarter" idx="11"/>
          </p:nvPr>
        </p:nvSpPr>
        <p:spPr/>
        <p:txBody>
          <a:bodyPr/>
          <a:p>
            <a:r>
              <a:rPr lang="en-US"/>
              <a:t>3</a:t>
            </a:r>
          </a:p>
        </p:txBody>
      </p:sp>
      <p:sp>
        <p:nvSpPr>
          <p:cNvPr id="1048698" name="Slide Number Placeholder 6"/>
          <p:cNvSpPr>
            <a:spLocks noGrp="1"/>
          </p:cNvSpPr>
          <p:nvPr>
            <p:ph type="sldNum" sz="quarter" idx="12"/>
          </p:nvPr>
        </p:nvSpPr>
        <p:spPr/>
        <p:txBody>
          <a:bodyPr/>
          <a:p>
            <a:fld id="{2223677A-A0AC-4871-8142-E127153327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6" name=""/>
        <p:cNvGrpSpPr/>
        <p:nvPr/>
      </p:nvGrpSpPr>
      <p:grpSpPr>
        <a:xfrm>
          <a:off x="0" y="0"/>
          <a:ext cx="0" cy="0"/>
          <a:chOff x="0" y="0"/>
          <a:chExt cx="0" cy="0"/>
        </a:xfrm>
      </p:grpSpPr>
      <p:sp>
        <p:nvSpPr>
          <p:cNvPr id="1048699" name="Title 1"/>
          <p:cNvSpPr>
            <a:spLocks noGrp="1"/>
          </p:cNvSpPr>
          <p:nvPr>
            <p:ph type="title"/>
          </p:nvPr>
        </p:nvSpPr>
        <p:spPr>
          <a:xfrm>
            <a:off x="629841" y="365126"/>
            <a:ext cx="7886700" cy="1325563"/>
          </a:xfrm>
        </p:spPr>
        <p:txBody>
          <a:bodyPr/>
          <a:p>
            <a:r>
              <a:rPr lang="en-US"/>
              <a:t>Click to edit Master title style</a:t>
            </a:r>
            <a:endParaRPr dirty="0" lang="en-US"/>
          </a:p>
        </p:txBody>
      </p:sp>
      <p:sp>
        <p:nvSpPr>
          <p:cNvPr id="1048700"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01" name="Content Placeholder 3"/>
          <p:cNvSpPr>
            <a:spLocks noGrp="1"/>
          </p:cNvSpPr>
          <p:nvPr>
            <p:ph sz="half" idx="2"/>
          </p:nvPr>
        </p:nvSpPr>
        <p:spPr>
          <a:xfrm>
            <a:off x="629842" y="2505075"/>
            <a:ext cx="3868340"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03" name="Content Placeholder 5"/>
          <p:cNvSpPr>
            <a:spLocks noGrp="1"/>
          </p:cNvSpPr>
          <p:nvPr>
            <p:ph sz="quarter" idx="4"/>
          </p:nvPr>
        </p:nvSpPr>
        <p:spPr>
          <a:xfrm>
            <a:off x="4629150" y="2505075"/>
            <a:ext cx="3887391"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6"/>
          <p:cNvSpPr>
            <a:spLocks noGrp="1"/>
          </p:cNvSpPr>
          <p:nvPr>
            <p:ph type="dt" sz="half" idx="10"/>
          </p:nvPr>
        </p:nvSpPr>
        <p:spPr/>
        <p:txBody>
          <a:bodyPr/>
          <a:p>
            <a:fld id="{031C347D-62F7-4C76-A626-6ABF57B79D3A}" type="datetime1">
              <a:rPr lang="en-US" smtClean="0"/>
              <a:t>10/19/2023</a:t>
            </a:fld>
            <a:endParaRPr lang="en-US"/>
          </a:p>
        </p:txBody>
      </p:sp>
      <p:sp>
        <p:nvSpPr>
          <p:cNvPr id="1048705" name="Footer Placeholder 7"/>
          <p:cNvSpPr>
            <a:spLocks noGrp="1"/>
          </p:cNvSpPr>
          <p:nvPr>
            <p:ph type="ftr" sz="quarter" idx="11"/>
          </p:nvPr>
        </p:nvSpPr>
        <p:spPr/>
        <p:txBody>
          <a:bodyPr/>
          <a:p>
            <a:r>
              <a:rPr lang="en-US"/>
              <a:t>3</a:t>
            </a:r>
          </a:p>
        </p:txBody>
      </p:sp>
      <p:sp>
        <p:nvSpPr>
          <p:cNvPr id="1048706" name="Slide Number Placeholder 8"/>
          <p:cNvSpPr>
            <a:spLocks noGrp="1"/>
          </p:cNvSpPr>
          <p:nvPr>
            <p:ph type="sldNum" sz="quarter" idx="12"/>
          </p:nvPr>
        </p:nvSpPr>
        <p:spPr/>
        <p:txBody>
          <a:bodyPr/>
          <a:p>
            <a:fld id="{2223677A-A0AC-4871-8142-E127153327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endParaRPr dirty="0" lang="en-US"/>
          </a:p>
        </p:txBody>
      </p:sp>
      <p:sp>
        <p:nvSpPr>
          <p:cNvPr id="1048669" name="Date Placeholder 2"/>
          <p:cNvSpPr>
            <a:spLocks noGrp="1"/>
          </p:cNvSpPr>
          <p:nvPr>
            <p:ph type="dt" sz="half" idx="10"/>
          </p:nvPr>
        </p:nvSpPr>
        <p:spPr/>
        <p:txBody>
          <a:bodyPr/>
          <a:p>
            <a:fld id="{5EDA15C8-D6BF-4FA9-844F-EE0B45B2F1D5}" type="datetime1">
              <a:rPr lang="en-US" smtClean="0"/>
              <a:t>10/19/2023</a:t>
            </a:fld>
            <a:endParaRPr lang="en-US"/>
          </a:p>
        </p:txBody>
      </p:sp>
      <p:sp>
        <p:nvSpPr>
          <p:cNvPr id="1048670" name="Footer Placeholder 3"/>
          <p:cNvSpPr>
            <a:spLocks noGrp="1"/>
          </p:cNvSpPr>
          <p:nvPr>
            <p:ph type="ftr" sz="quarter" idx="11"/>
          </p:nvPr>
        </p:nvSpPr>
        <p:spPr/>
        <p:txBody>
          <a:bodyPr/>
          <a:p>
            <a:r>
              <a:rPr lang="en-US"/>
              <a:t>3</a:t>
            </a:r>
          </a:p>
        </p:txBody>
      </p:sp>
      <p:sp>
        <p:nvSpPr>
          <p:cNvPr id="1048671" name="Slide Number Placeholder 4"/>
          <p:cNvSpPr>
            <a:spLocks noGrp="1"/>
          </p:cNvSpPr>
          <p:nvPr>
            <p:ph type="sldNum" sz="quarter" idx="12"/>
          </p:nvPr>
        </p:nvSpPr>
        <p:spPr/>
        <p:txBody>
          <a:bodyPr/>
          <a:p>
            <a:fld id="{2223677A-A0AC-4871-8142-E127153327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599" name="Date Placeholder 1"/>
          <p:cNvSpPr>
            <a:spLocks noGrp="1"/>
          </p:cNvSpPr>
          <p:nvPr>
            <p:ph type="dt" sz="half" idx="10"/>
          </p:nvPr>
        </p:nvSpPr>
        <p:spPr/>
        <p:txBody>
          <a:bodyPr/>
          <a:p>
            <a:fld id="{1BC13418-5959-4B76-93FF-D17B945A60F2}" type="datetime1">
              <a:rPr lang="en-US" smtClean="0"/>
              <a:t>10/19/2023</a:t>
            </a:fld>
            <a:endParaRPr lang="en-US"/>
          </a:p>
        </p:txBody>
      </p:sp>
      <p:sp>
        <p:nvSpPr>
          <p:cNvPr id="1048600" name="Footer Placeholder 2"/>
          <p:cNvSpPr>
            <a:spLocks noGrp="1"/>
          </p:cNvSpPr>
          <p:nvPr>
            <p:ph type="ftr" sz="quarter" idx="11"/>
          </p:nvPr>
        </p:nvSpPr>
        <p:spPr/>
        <p:txBody>
          <a:bodyPr/>
          <a:p>
            <a:r>
              <a:rPr lang="en-US"/>
              <a:t>3</a:t>
            </a:r>
          </a:p>
        </p:txBody>
      </p:sp>
      <p:sp>
        <p:nvSpPr>
          <p:cNvPr id="1048601" name="Slide Number Placeholder 3"/>
          <p:cNvSpPr>
            <a:spLocks noGrp="1"/>
          </p:cNvSpPr>
          <p:nvPr>
            <p:ph type="sldNum" sz="quarter" idx="12"/>
          </p:nvPr>
        </p:nvSpPr>
        <p:spPr/>
        <p:txBody>
          <a:bodyPr/>
          <a:p>
            <a:fld id="{2223677A-A0AC-4871-8142-E127153327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07"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dirty="0" lang="en-US"/>
          </a:p>
        </p:txBody>
      </p:sp>
      <p:sp>
        <p:nvSpPr>
          <p:cNvPr id="104870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10" name="Date Placeholder 4"/>
          <p:cNvSpPr>
            <a:spLocks noGrp="1"/>
          </p:cNvSpPr>
          <p:nvPr>
            <p:ph type="dt" sz="half" idx="10"/>
          </p:nvPr>
        </p:nvSpPr>
        <p:spPr/>
        <p:txBody>
          <a:bodyPr/>
          <a:p>
            <a:fld id="{D9256A12-5BCB-407C-AA9F-00792A401ECA}" type="datetime1">
              <a:rPr lang="en-US" smtClean="0"/>
              <a:t>10/19/2023</a:t>
            </a:fld>
            <a:endParaRPr lang="en-US"/>
          </a:p>
        </p:txBody>
      </p:sp>
      <p:sp>
        <p:nvSpPr>
          <p:cNvPr id="1048711" name="Footer Placeholder 5"/>
          <p:cNvSpPr>
            <a:spLocks noGrp="1"/>
          </p:cNvSpPr>
          <p:nvPr>
            <p:ph type="ftr" sz="quarter" idx="11"/>
          </p:nvPr>
        </p:nvSpPr>
        <p:spPr/>
        <p:txBody>
          <a:bodyPr/>
          <a:p>
            <a:r>
              <a:rPr lang="en-US"/>
              <a:t>3</a:t>
            </a:r>
          </a:p>
        </p:txBody>
      </p:sp>
      <p:sp>
        <p:nvSpPr>
          <p:cNvPr id="1048712" name="Slide Number Placeholder 6"/>
          <p:cNvSpPr>
            <a:spLocks noGrp="1"/>
          </p:cNvSpPr>
          <p:nvPr>
            <p:ph type="sldNum" sz="quarter" idx="12"/>
          </p:nvPr>
        </p:nvSpPr>
        <p:spPr/>
        <p:txBody>
          <a:bodyPr/>
          <a:p>
            <a:fld id="{2223677A-A0AC-4871-8142-E127153327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677"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dirty="0" lang="en-US"/>
          </a:p>
        </p:txBody>
      </p:sp>
      <p:sp>
        <p:nvSpPr>
          <p:cNvPr id="1048678"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80" name="Date Placeholder 4"/>
          <p:cNvSpPr>
            <a:spLocks noGrp="1"/>
          </p:cNvSpPr>
          <p:nvPr>
            <p:ph type="dt" sz="half" idx="10"/>
          </p:nvPr>
        </p:nvSpPr>
        <p:spPr/>
        <p:txBody>
          <a:bodyPr/>
          <a:p>
            <a:fld id="{A2D7D5C9-1F25-4392-94F1-8D5ECBD13E86}" type="datetime1">
              <a:rPr lang="en-US" smtClean="0"/>
              <a:t>10/19/2023</a:t>
            </a:fld>
            <a:endParaRPr lang="en-US"/>
          </a:p>
        </p:txBody>
      </p:sp>
      <p:sp>
        <p:nvSpPr>
          <p:cNvPr id="1048681" name="Footer Placeholder 5"/>
          <p:cNvSpPr>
            <a:spLocks noGrp="1"/>
          </p:cNvSpPr>
          <p:nvPr>
            <p:ph type="ftr" sz="quarter" idx="11"/>
          </p:nvPr>
        </p:nvSpPr>
        <p:spPr/>
        <p:txBody>
          <a:bodyPr/>
          <a:p>
            <a:r>
              <a:rPr lang="en-US"/>
              <a:t>3</a:t>
            </a:r>
          </a:p>
        </p:txBody>
      </p:sp>
      <p:sp>
        <p:nvSpPr>
          <p:cNvPr id="1048682" name="Slide Number Placeholder 6"/>
          <p:cNvSpPr>
            <a:spLocks noGrp="1"/>
          </p:cNvSpPr>
          <p:nvPr>
            <p:ph type="sldNum" sz="quarter" idx="12"/>
          </p:nvPr>
        </p:nvSpPr>
        <p:spPr/>
        <p:txBody>
          <a:bodyPr/>
          <a:p>
            <a:fld id="{2223677A-A0AC-4871-8142-E127153327A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81D68A14-3ED2-420D-A84A-83D942132581}" type="datetime1">
              <a:rPr lang="en-US" smtClean="0"/>
              <a:t>10/19/2023</a:t>
            </a:fld>
            <a:endParaRPr lang="en-US"/>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r>
              <a:rPr lang="en-US"/>
              <a:t>3</a:t>
            </a:r>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2223677A-A0AC-4871-8142-E127153327A7}"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13.jpe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title"/>
          </p:nvPr>
        </p:nvSpPr>
        <p:spPr>
          <a:xfrm>
            <a:off x="438411" y="139659"/>
            <a:ext cx="8267178" cy="962632"/>
          </a:xfrm>
          <a:solidFill>
            <a:srgbClr val="FFFF00"/>
          </a:solidFill>
        </p:spPr>
        <p:txBody>
          <a:bodyPr>
            <a:normAutofit/>
          </a:bodyPr>
          <a:p>
            <a:pPr algn="ctr"/>
            <a:r>
              <a:rPr b="1" dirty="0" sz="3200" lang="en-US">
                <a:latin typeface="Arial" panose="020B0604020202020204" pitchFamily="34" charset="0"/>
                <a:cs typeface="Arial" panose="020B0604020202020204" pitchFamily="34" charset="0"/>
              </a:rPr>
              <a:t>Unit IV- Human physiology </a:t>
            </a:r>
            <a:br>
              <a:rPr b="1" dirty="0" sz="3200" lang="en-US">
                <a:latin typeface="Arial" panose="020B0604020202020204" pitchFamily="34" charset="0"/>
                <a:cs typeface="Arial" panose="020B0604020202020204" pitchFamily="34" charset="0"/>
              </a:rPr>
            </a:br>
            <a:r>
              <a:rPr b="1" dirty="0" sz="3200" lang="en-US">
                <a:solidFill>
                  <a:srgbClr val="0070C0"/>
                </a:solidFill>
                <a:latin typeface="Arial" panose="020B0604020202020204" pitchFamily="34" charset="0"/>
                <a:cs typeface="Arial" panose="020B0604020202020204" pitchFamily="34" charset="0"/>
              </a:rPr>
              <a:t>Respiratory System</a:t>
            </a:r>
          </a:p>
        </p:txBody>
      </p:sp>
      <p:graphicFrame>
        <p:nvGraphicFramePr>
          <p:cNvPr id="4194304" name="Table 3"/>
          <p:cNvGraphicFramePr>
            <a:graphicFrameLocks noGrp="1"/>
          </p:cNvGraphicFramePr>
          <p:nvPr/>
        </p:nvGraphicFramePr>
        <p:xfrm>
          <a:off x="282027" y="1254760"/>
          <a:ext cx="8423562" cy="4359787"/>
        </p:xfrm>
        <a:graphic>
          <a:graphicData uri="http://schemas.openxmlformats.org/drawingml/2006/table">
            <a:tbl>
              <a:tblPr firstRow="1" bandRow="1">
                <a:tableStyleId>{5C22544A-7EE6-4342-B048-85BDC9FD1C3A}</a:tableStyleId>
              </a:tblPr>
              <a:tblGrid>
                <a:gridCol w="6821754"/>
                <a:gridCol w="1601808"/>
              </a:tblGrid>
              <a:tr h="370840">
                <a:tc>
                  <a:txBody>
                    <a:bodyPr/>
                    <a:p>
                      <a:pPr algn="ctr"/>
                      <a:r>
                        <a:rPr dirty="0" lang="en-IN">
                          <a:solidFill>
                            <a:schemeClr val="tx1"/>
                          </a:solidFill>
                        </a:rPr>
                        <a:t>Contents</a:t>
                      </a:r>
                      <a:endParaRPr dirty="0"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pPr algn="ctr"/>
                      <a:r>
                        <a:rPr dirty="0" lang="en-IN">
                          <a:solidFill>
                            <a:schemeClr val="tx1"/>
                          </a:solidFill>
                        </a:rPr>
                        <a:t>Slide No.</a:t>
                      </a:r>
                      <a:endParaRPr dirty="0"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70840">
                <a:tc>
                  <a:txBody>
                    <a:bodyPr/>
                    <a:p>
                      <a:pPr algn="l" indent="-342900" marL="342900">
                        <a:buAutoNum type="arabicPeriod"/>
                      </a:pPr>
                      <a:r>
                        <a:rPr b="0" dirty="0" lang="en-US">
                          <a:solidFill>
                            <a:schemeClr val="tx1"/>
                          </a:solidFill>
                        </a:rPr>
                        <a:t>Main functions of Respiratory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lang="en-US">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70840">
                <a:tc>
                  <a:txBody>
                    <a:bodyPr/>
                    <a:p>
                      <a:r>
                        <a:rPr b="0" dirty="0" lang="en-US">
                          <a:solidFill>
                            <a:schemeClr val="tx1"/>
                          </a:solidFill>
                        </a:rPr>
                        <a:t>2. Organs of</a:t>
                      </a:r>
                      <a:r>
                        <a:rPr baseline="0" b="0" dirty="0" lang="en-US">
                          <a:solidFill>
                            <a:schemeClr val="tx1"/>
                          </a:solidFill>
                        </a:rPr>
                        <a:t> respiratory system</a:t>
                      </a:r>
                      <a:endParaRPr b="0" dirty="0"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lang="en-US">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70840">
                <a:tc>
                  <a:txBody>
                    <a:bodyPr/>
                    <a:p>
                      <a:pPr algn="l" defTabSz="914400" eaLnBrk="1" fontAlgn="auto" hangingPunct="1" indent="0" latinLnBrk="0" marL="0" marR="0" rtl="0">
                        <a:lnSpc>
                          <a:spcPct val="100000"/>
                        </a:lnSpc>
                        <a:spcBef>
                          <a:spcPts val="0"/>
                        </a:spcBef>
                        <a:spcAft>
                          <a:spcPts val="0"/>
                        </a:spcAft>
                        <a:buClrTx/>
                        <a:buSzTx/>
                        <a:buFontTx/>
                        <a:buNone/>
                      </a:pPr>
                      <a:r>
                        <a:rPr b="0" dirty="0" lang="en-IN">
                          <a:solidFill>
                            <a:schemeClr val="tx1"/>
                          </a:solidFill>
                        </a:rPr>
                        <a:t>3. Respiration process and</a:t>
                      </a:r>
                      <a:r>
                        <a:rPr baseline="0" b="0" dirty="0" lang="en-IN">
                          <a:solidFill>
                            <a:schemeClr val="tx1"/>
                          </a:solidFill>
                        </a:rPr>
                        <a:t> its events</a:t>
                      </a:r>
                      <a:endParaRPr b="0" dirty="0"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lang="en-US">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70840">
                <a:tc>
                  <a:txBody>
                    <a:bodyPr/>
                    <a:p>
                      <a:pPr algn="l" defTabSz="914400" eaLnBrk="1" fontAlgn="auto" hangingPunct="1" indent="0" latinLnBrk="0" marL="0" marR="0" rtl="0">
                        <a:lnSpc>
                          <a:spcPct val="100000"/>
                        </a:lnSpc>
                        <a:spcBef>
                          <a:spcPts val="0"/>
                        </a:spcBef>
                        <a:spcAft>
                          <a:spcPts val="0"/>
                        </a:spcAft>
                        <a:buClrTx/>
                        <a:buSzTx/>
                        <a:buFontTx/>
                        <a:buNone/>
                      </a:pPr>
                      <a:r>
                        <a:rPr b="0" dirty="0" lang="en-IN">
                          <a:solidFill>
                            <a:schemeClr val="tx1"/>
                          </a:solidFill>
                        </a:rPr>
                        <a:t>4. Pulmonary ventilation /Breathing an inhalation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lang="en-US">
                          <a:solidFill>
                            <a:schemeClr val="tx1"/>
                          </a:solidFill>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70840">
                <a:tc>
                  <a:txBody>
                    <a:bodyPr/>
                    <a:p>
                      <a:pPr algn="l" defTabSz="914400" eaLnBrk="1" fontAlgn="auto" hangingPunct="1" indent="0" latinLnBrk="0" marL="0" marR="0" rtl="0">
                        <a:lnSpc>
                          <a:spcPct val="100000"/>
                        </a:lnSpc>
                        <a:spcBef>
                          <a:spcPts val="0"/>
                        </a:spcBef>
                        <a:spcAft>
                          <a:spcPts val="0"/>
                        </a:spcAft>
                        <a:buClrTx/>
                        <a:buSzTx/>
                        <a:buFontTx/>
                        <a:buNone/>
                      </a:pPr>
                      <a:r>
                        <a:rPr b="0" dirty="0" lang="en-IN">
                          <a:solidFill>
                            <a:schemeClr val="tx1"/>
                          </a:solidFill>
                        </a:rPr>
                        <a:t>5. External</a:t>
                      </a:r>
                      <a:r>
                        <a:rPr baseline="0" b="0" dirty="0" lang="en-IN">
                          <a:solidFill>
                            <a:schemeClr val="tx1"/>
                          </a:solidFill>
                        </a:rPr>
                        <a:t> respiration and Internal respiration</a:t>
                      </a:r>
                      <a:endParaRPr b="0" dirty="0"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lang="en-US">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70840">
                <a:tc>
                  <a:txBody>
                    <a:bodyPr/>
                    <a:p>
                      <a:pPr algn="l" defTabSz="914400" eaLnBrk="1" fontAlgn="auto" hangingPunct="1" indent="0" latinLnBrk="0" marL="0" marR="0" rtl="0">
                        <a:lnSpc>
                          <a:spcPct val="100000"/>
                        </a:lnSpc>
                        <a:spcBef>
                          <a:spcPts val="0"/>
                        </a:spcBef>
                        <a:spcAft>
                          <a:spcPts val="0"/>
                        </a:spcAft>
                        <a:buClrTx/>
                        <a:buSzTx/>
                        <a:buFontTx/>
                        <a:buNone/>
                      </a:pPr>
                      <a:r>
                        <a:rPr b="0" dirty="0" lang="en-IN">
                          <a:solidFill>
                            <a:schemeClr val="tx1"/>
                          </a:solidFill>
                        </a:rPr>
                        <a:t>6. Pulmonary exchange of gases and systemic exchange</a:t>
                      </a:r>
                      <a:r>
                        <a:rPr baseline="0" b="0" dirty="0" lang="en-IN">
                          <a:solidFill>
                            <a:schemeClr val="tx1"/>
                          </a:solidFill>
                        </a:rPr>
                        <a:t> of gases</a:t>
                      </a:r>
                      <a:endParaRPr b="0" dirty="0"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lang="en-US">
                          <a:solidFill>
                            <a:schemeClr val="tx1"/>
                          </a:solidFill>
                        </a:rPr>
                        <a:t>9-10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82147">
                <a:tc>
                  <a:txBody>
                    <a:bodyPr/>
                    <a:p>
                      <a:pPr algn="l" defTabSz="914400" eaLnBrk="1" fontAlgn="auto" hangingPunct="1" indent="0" latinLnBrk="0" marL="0" marR="0" rtl="0">
                        <a:lnSpc>
                          <a:spcPct val="100000"/>
                        </a:lnSpc>
                        <a:spcBef>
                          <a:spcPts val="0"/>
                        </a:spcBef>
                        <a:spcAft>
                          <a:spcPts val="0"/>
                        </a:spcAft>
                        <a:buClrTx/>
                        <a:buSzTx/>
                        <a:buFontTx/>
                        <a:buNone/>
                      </a:pPr>
                      <a:r>
                        <a:rPr baseline="0" b="0" dirty="0" i="0" lang="en-IN">
                          <a:solidFill>
                            <a:schemeClr val="tx1"/>
                          </a:solidFill>
                          <a:latin typeface="+mn-lt"/>
                        </a:rPr>
                        <a:t>7. Transport of respiratory gases- oxygen and carbon dioxide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lang="en-US">
                          <a:solidFill>
                            <a:schemeClr val="tx1"/>
                          </a:solidFill>
                        </a:rPr>
                        <a:t>11-13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70840">
                <a:tc>
                  <a:txBody>
                    <a:bodyPr/>
                    <a:p>
                      <a:pPr algn="l" defTabSz="914400" eaLnBrk="1" fontAlgn="auto" hangingPunct="1" indent="0" latinLnBrk="0" marL="0" marR="0" rtl="0">
                        <a:lnSpc>
                          <a:spcPct val="100000"/>
                        </a:lnSpc>
                        <a:spcBef>
                          <a:spcPts val="0"/>
                        </a:spcBef>
                        <a:spcAft>
                          <a:spcPts val="0"/>
                        </a:spcAft>
                        <a:buClrTx/>
                        <a:buSzTx/>
                        <a:buFontTx/>
                        <a:buNone/>
                      </a:pPr>
                      <a:r>
                        <a:rPr b="0" dirty="0" sz="1800" lang="en-US">
                          <a:solidFill>
                            <a:schemeClr val="tx1"/>
                          </a:solidFill>
                          <a:latin typeface="+mn-lt"/>
                          <a:cs typeface="Arial" panose="020B0604020202020204" pitchFamily="34" charset="0"/>
                        </a:rPr>
                        <a:t>8. Oxygen release and carbon dioxide picks up at the tissues (Gas exchange at tissues)…………….</a:t>
                      </a:r>
                      <a:r>
                        <a:rPr b="1" dirty="0" sz="1800" lang="en-US">
                          <a:solidFill>
                            <a:schemeClr val="tx1"/>
                          </a:solidFill>
                          <a:latin typeface="+mn-lt"/>
                          <a:cs typeface="Arial" panose="020B0604020202020204" pitchFamily="34" charset="0"/>
                        </a:rPr>
                        <a:t>CHLORIDE SHIFT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lang="en-US">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70840">
                <a:tc>
                  <a:txBody>
                    <a:bodyPr/>
                    <a:p>
                      <a:pPr algn="l" defTabSz="914400" eaLnBrk="1" fontAlgn="auto" hangingPunct="1" indent="0" latinLnBrk="0" marL="0" marR="0" rtl="0">
                        <a:lnSpc>
                          <a:spcPct val="100000"/>
                        </a:lnSpc>
                        <a:spcBef>
                          <a:spcPts val="0"/>
                        </a:spcBef>
                        <a:spcAft>
                          <a:spcPts val="0"/>
                        </a:spcAft>
                        <a:buClrTx/>
                        <a:buSzTx/>
                        <a:buFontTx/>
                        <a:buNone/>
                      </a:pPr>
                      <a:r>
                        <a:rPr b="0" dirty="0" lang="en-IN">
                          <a:solidFill>
                            <a:schemeClr val="tx1"/>
                          </a:solidFill>
                          <a:latin typeface="+mn-lt"/>
                        </a:rPr>
                        <a:t>9. Oxygen-haemoglobin dissociation curve (Bohr effect)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dirty="0" lang="en-US">
                          <a:solidFill>
                            <a:schemeClr val="tx1"/>
                          </a:solidFill>
                        </a:rPr>
                        <a:t>15-16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70840">
                <a:tc>
                  <a:txBody>
                    <a:bodyPr/>
                    <a:p>
                      <a:pPr algn="l" defTabSz="914400" eaLnBrk="1" fontAlgn="auto" hangingPunct="1" indent="0" latinLnBrk="0" marL="0" marR="0" rtl="0">
                        <a:lnSpc>
                          <a:spcPct val="100000"/>
                        </a:lnSpc>
                        <a:spcBef>
                          <a:spcPts val="0"/>
                        </a:spcBef>
                        <a:spcAft>
                          <a:spcPts val="0"/>
                        </a:spcAft>
                        <a:buClrTx/>
                        <a:buSzTx/>
                        <a:buFontTx/>
                        <a:buNone/>
                      </a:pPr>
                      <a:r>
                        <a:rPr b="0" dirty="0" lang="en-IN">
                          <a:solidFill>
                            <a:schemeClr val="tx1"/>
                          </a:solidFill>
                          <a:latin typeface="+mn-lt"/>
                        </a:rPr>
                        <a:t>10. What is hypoxia and respiratory</a:t>
                      </a:r>
                      <a:r>
                        <a:rPr baseline="0" b="0" dirty="0" lang="en-IN">
                          <a:solidFill>
                            <a:schemeClr val="tx1"/>
                          </a:solidFill>
                          <a:latin typeface="+mn-lt"/>
                        </a:rPr>
                        <a:t> centre</a:t>
                      </a:r>
                      <a:endParaRPr b="0" dirty="0" lang="en-I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c>
                  <a:txBody>
                    <a:bodyPr/>
                    <a:p>
                      <a:r>
                        <a:rPr lang="en-US">
                          <a:solidFill>
                            <a:schemeClr val="tx1"/>
                          </a:solidFill>
                        </a:rPr>
                        <a:t>17-19</a:t>
                      </a:r>
                      <a:endParaRPr dirty="0"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bl>
          </a:graphicData>
        </a:graphic>
      </p:graphicFrame>
      <p:pic>
        <p:nvPicPr>
          <p:cNvPr id="2097152" name="Picture 5"/>
          <p:cNvPicPr>
            <a:picLocks noChangeAspect="1"/>
          </p:cNvPicPr>
          <p:nvPr/>
        </p:nvPicPr>
        <p:blipFill rotWithShape="1">
          <a:blip xmlns:r="http://schemas.openxmlformats.org/officeDocument/2006/relationships" r:embed="rId1"/>
          <a:srcRect t="36419"/>
          <a:stretch>
            <a:fillRect/>
          </a:stretch>
        </p:blipFill>
        <p:spPr>
          <a:xfrm>
            <a:off x="4923298" y="5913761"/>
            <a:ext cx="3782291" cy="839532"/>
          </a:xfrm>
          <a:prstGeom prst="rect"/>
        </p:spPr>
      </p:pic>
      <p:pic>
        <p:nvPicPr>
          <p:cNvPr id="2097153" name="Picture 6"/>
          <p:cNvPicPr>
            <a:picLocks noChangeAspect="1"/>
          </p:cNvPicPr>
          <p:nvPr/>
        </p:nvPicPr>
        <p:blipFill rotWithShape="1">
          <a:blip xmlns:r="http://schemas.openxmlformats.org/officeDocument/2006/relationships" r:embed="rId1"/>
          <a:srcRect t="12551" r="41173" b="72159"/>
          <a:stretch>
            <a:fillRect/>
          </a:stretch>
        </p:blipFill>
        <p:spPr>
          <a:xfrm>
            <a:off x="1600583" y="5943025"/>
            <a:ext cx="2805163" cy="411253"/>
          </a:xfrm>
          <a:prstGeom prst="rect"/>
        </p:spPr>
      </p:pic>
      <p:pic>
        <p:nvPicPr>
          <p:cNvPr id="2097154" name="Picture 7"/>
          <p:cNvPicPr>
            <a:picLocks noChangeAspect="1"/>
          </p:cNvPicPr>
          <p:nvPr/>
        </p:nvPicPr>
        <p:blipFill>
          <a:blip xmlns:r="http://schemas.openxmlformats.org/officeDocument/2006/relationships" r:embed="rId2"/>
          <a:stretch>
            <a:fillRect/>
          </a:stretch>
        </p:blipFill>
        <p:spPr>
          <a:xfrm>
            <a:off x="483968" y="5795971"/>
            <a:ext cx="1116615" cy="1116615"/>
          </a:xfrm>
          <a:prstGeom prst="rect"/>
        </p:spPr>
      </p:pic>
      <p:sp>
        <p:nvSpPr>
          <p:cNvPr id="1048587" name="Slide Number Placeholder 9"/>
          <p:cNvSpPr>
            <a:spLocks noGrp="1"/>
          </p:cNvSpPr>
          <p:nvPr>
            <p:ph type="sldNum" sz="quarter" idx="12"/>
          </p:nvPr>
        </p:nvSpPr>
        <p:spPr/>
        <p:txBody>
          <a:bodyPr/>
          <a:p>
            <a:fld id="{2223677A-A0AC-4871-8142-E127153327A7}"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2" name="Slide Number Placeholder 3"/>
          <p:cNvSpPr>
            <a:spLocks noGrp="1"/>
          </p:cNvSpPr>
          <p:nvPr>
            <p:ph type="sldNum" sz="quarter" idx="12"/>
          </p:nvPr>
        </p:nvSpPr>
        <p:spPr/>
        <p:txBody>
          <a:bodyPr/>
          <a:p>
            <a:fld id="{2223677A-A0AC-4871-8142-E127153327A7}" type="slidenum">
              <a:rPr lang="en-US" smtClean="0"/>
              <a:t>10</a:t>
            </a:fld>
            <a:endParaRPr lang="en-US"/>
          </a:p>
        </p:txBody>
      </p:sp>
      <p:pic>
        <p:nvPicPr>
          <p:cNvPr id="2097169" name="Picture 2" descr="Impaired Alveolar Gas Transfer"/>
          <p:cNvPicPr>
            <a:picLocks noChangeAspect="1" noChangeArrowheads="1"/>
          </p:cNvPicPr>
          <p:nvPr/>
        </p:nvPicPr>
        <p:blipFill>
          <a:blip xmlns:r="http://schemas.openxmlformats.org/officeDocument/2006/relationships" r:embed="rId1"/>
          <a:srcRect/>
          <a:stretch>
            <a:fillRect/>
          </a:stretch>
        </p:blipFill>
        <p:spPr bwMode="auto">
          <a:xfrm>
            <a:off x="1331814" y="576198"/>
            <a:ext cx="6709896" cy="6061099"/>
          </a:xfrm>
          <a:prstGeom prst="rect"/>
          <a:noFill/>
        </p:spPr>
      </p:pic>
      <p:sp>
        <p:nvSpPr>
          <p:cNvPr id="1048633" name="TextBox 6"/>
          <p:cNvSpPr txBox="1"/>
          <p:nvPr/>
        </p:nvSpPr>
        <p:spPr>
          <a:xfrm>
            <a:off x="676405" y="345365"/>
            <a:ext cx="1918346" cy="461665"/>
          </a:xfrm>
          <a:prstGeom prst="rect"/>
          <a:noFill/>
        </p:spPr>
        <p:txBody>
          <a:bodyPr rtlCol="0" wrap="none">
            <a:spAutoFit/>
          </a:bodyPr>
          <a:p>
            <a:r>
              <a:rPr b="1" dirty="0" sz="2400" lang="en-US"/>
              <a:t>Gas exchange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4" name="TextBox 1"/>
          <p:cNvSpPr txBox="1"/>
          <p:nvPr/>
        </p:nvSpPr>
        <p:spPr>
          <a:xfrm>
            <a:off x="1655709" y="1743417"/>
            <a:ext cx="6299225" cy="600164"/>
          </a:xfrm>
          <a:prstGeom prst="rect"/>
          <a:noFill/>
        </p:spPr>
        <p:txBody>
          <a:bodyPr rtlCol="0" wrap="none">
            <a:spAutoFit/>
          </a:bodyPr>
          <a:p>
            <a:r>
              <a:rPr b="1" dirty="0" sz="3300" lang="en-US">
                <a:latin typeface="Arial" panose="020B0604020202020204" pitchFamily="34" charset="0"/>
                <a:cs typeface="Arial" panose="020B0604020202020204" pitchFamily="34" charset="0"/>
              </a:rPr>
              <a:t>Transport of respiratory gases</a:t>
            </a:r>
          </a:p>
        </p:txBody>
      </p:sp>
      <p:sp>
        <p:nvSpPr>
          <p:cNvPr id="1048635" name="Rectangle 2"/>
          <p:cNvSpPr/>
          <p:nvPr/>
        </p:nvSpPr>
        <p:spPr>
          <a:xfrm>
            <a:off x="1820820" y="2637211"/>
            <a:ext cx="2377574" cy="369332"/>
          </a:xfrm>
          <a:prstGeom prst="rect"/>
          <a:solidFill>
            <a:srgbClr val="FFFF00"/>
          </a:solidFill>
        </p:spPr>
        <p:txBody>
          <a:bodyPr wrap="none">
            <a:spAutoFit/>
          </a:bodyPr>
          <a:p>
            <a:r>
              <a:rPr b="1" dirty="0" lang="en-US">
                <a:latin typeface="Arial" panose="020B0604020202020204" pitchFamily="34" charset="0"/>
                <a:cs typeface="Arial" panose="020B0604020202020204" pitchFamily="34" charset="0"/>
              </a:rPr>
              <a:t>1) Oxygen transport</a:t>
            </a:r>
          </a:p>
        </p:txBody>
      </p:sp>
      <p:sp>
        <p:nvSpPr>
          <p:cNvPr id="1048636" name="Rectangle 3"/>
          <p:cNvSpPr/>
          <p:nvPr/>
        </p:nvSpPr>
        <p:spPr>
          <a:xfrm>
            <a:off x="1820820" y="3300173"/>
            <a:ext cx="6569901" cy="369332"/>
          </a:xfrm>
          <a:prstGeom prst="rect"/>
          <a:solidFill>
            <a:srgbClr val="FFFF00"/>
          </a:solidFill>
        </p:spPr>
        <p:txBody>
          <a:bodyPr wrap="square">
            <a:spAutoFit/>
          </a:bodyPr>
          <a:p>
            <a:r>
              <a:rPr b="1" dirty="0" lang="en-US">
                <a:latin typeface="Arial" panose="020B0604020202020204" pitchFamily="34" charset="0"/>
                <a:cs typeface="Arial" panose="020B0604020202020204" pitchFamily="34" charset="0"/>
                <a:sym typeface="Symbol" panose="05050102010706020507" pitchFamily="18" charset="2"/>
              </a:rPr>
              <a:t>2) Carbon-dioxide transport from tissues to lungs</a:t>
            </a:r>
          </a:p>
        </p:txBody>
      </p:sp>
      <p:sp>
        <p:nvSpPr>
          <p:cNvPr id="1048637" name="Slide Number Placeholder 5"/>
          <p:cNvSpPr>
            <a:spLocks noGrp="1"/>
          </p:cNvSpPr>
          <p:nvPr>
            <p:ph type="sldNum" sz="quarter" idx="12"/>
          </p:nvPr>
        </p:nvSpPr>
        <p:spPr>
          <a:xfrm>
            <a:off x="8116865" y="6005622"/>
            <a:ext cx="764087" cy="382652"/>
          </a:xfrm>
        </p:spPr>
        <p:txBody>
          <a:bodyPr/>
          <a:p>
            <a:fld id="{2223677A-A0AC-4871-8142-E127153327A7}" type="slidenum">
              <a:rPr b="1" sz="2400" lang="en-US" smtClean="0">
                <a:solidFill>
                  <a:schemeClr val="tx1"/>
                </a:solidFill>
              </a:rPr>
              <a:t>11</a:t>
            </a:fld>
            <a:endParaRPr b="1" dirty="0" sz="2400" 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8" name="Title 1"/>
          <p:cNvSpPr>
            <a:spLocks noGrp="1"/>
          </p:cNvSpPr>
          <p:nvPr>
            <p:ph type="title"/>
          </p:nvPr>
        </p:nvSpPr>
        <p:spPr>
          <a:xfrm>
            <a:off x="151172" y="146006"/>
            <a:ext cx="8992828" cy="587229"/>
          </a:xfrm>
          <a:solidFill>
            <a:srgbClr val="0070C0"/>
          </a:solidFill>
        </p:spPr>
        <p:txBody>
          <a:bodyPr>
            <a:noAutofit/>
          </a:bodyPr>
          <a:p>
            <a:r>
              <a:rPr b="1" dirty="0" sz="3200" lang="en-US">
                <a:solidFill>
                  <a:srgbClr val="FFFF00"/>
                </a:solidFill>
                <a:latin typeface="Arial" panose="020B0604020202020204" pitchFamily="34" charset="0"/>
                <a:cs typeface="Arial" panose="020B0604020202020204" pitchFamily="34" charset="0"/>
              </a:rPr>
              <a:t>Transport of respiratory gases in the blood</a:t>
            </a:r>
          </a:p>
        </p:txBody>
      </p:sp>
      <p:sp>
        <p:nvSpPr>
          <p:cNvPr id="1048639" name="Content Placeholder 2"/>
          <p:cNvSpPr>
            <a:spLocks noGrp="1"/>
          </p:cNvSpPr>
          <p:nvPr>
            <p:ph idx="1"/>
          </p:nvPr>
        </p:nvSpPr>
        <p:spPr>
          <a:xfrm>
            <a:off x="0" y="1747845"/>
            <a:ext cx="3884231" cy="2999519"/>
          </a:xfrm>
        </p:spPr>
        <p:txBody>
          <a:bodyPr>
            <a:noAutofit/>
          </a:bodyPr>
          <a:p>
            <a:pPr indent="0" marL="0">
              <a:lnSpc>
                <a:spcPct val="150000"/>
              </a:lnSpc>
              <a:buNone/>
            </a:pPr>
            <a:r>
              <a:rPr b="1" dirty="0" sz="1600" lang="en-US">
                <a:latin typeface="Arial" panose="020B0604020202020204" pitchFamily="34" charset="0"/>
                <a:cs typeface="Arial" panose="020B0604020202020204" pitchFamily="34" charset="0"/>
              </a:rPr>
              <a:t>1.    O</a:t>
            </a:r>
            <a:r>
              <a:rPr baseline="-25000" b="1" dirty="0" sz="1600" lang="en-US">
                <a:latin typeface="Arial" panose="020B0604020202020204" pitchFamily="34" charset="0"/>
                <a:cs typeface="Arial" panose="020B0604020202020204" pitchFamily="34" charset="0"/>
              </a:rPr>
              <a:t>2</a:t>
            </a:r>
            <a:r>
              <a:rPr b="1" dirty="0" sz="1600" lang="en-US">
                <a:latin typeface="Arial" panose="020B0604020202020204" pitchFamily="34" charset="0"/>
                <a:cs typeface="Arial" panose="020B0604020202020204" pitchFamily="34" charset="0"/>
              </a:rPr>
              <a:t> + Fe</a:t>
            </a:r>
            <a:r>
              <a:rPr baseline="30000" b="1" dirty="0" sz="1600" lang="en-US">
                <a:latin typeface="Arial" panose="020B0604020202020204" pitchFamily="34" charset="0"/>
                <a:cs typeface="Arial" panose="020B0604020202020204" pitchFamily="34" charset="0"/>
              </a:rPr>
              <a:t>2+</a:t>
            </a:r>
            <a:r>
              <a:rPr b="1" dirty="0" sz="1600" lang="en-US">
                <a:latin typeface="Arial" panose="020B0604020202020204" pitchFamily="34" charset="0"/>
                <a:cs typeface="Arial" panose="020B0604020202020204" pitchFamily="34" charset="0"/>
              </a:rPr>
              <a:t> -Haemoglobin (</a:t>
            </a:r>
            <a:r>
              <a:rPr b="1" dirty="0" sz="1600" lang="en-US" err="1">
                <a:latin typeface="Arial" panose="020B0604020202020204" pitchFamily="34" charset="0"/>
                <a:cs typeface="Arial" panose="020B0604020202020204" pitchFamily="34" charset="0"/>
              </a:rPr>
              <a:t>Hb</a:t>
            </a:r>
            <a:r>
              <a:rPr b="1" dirty="0" sz="1600" lang="en-US">
                <a:latin typeface="Arial" panose="020B0604020202020204" pitchFamily="34" charset="0"/>
                <a:cs typeface="Arial" panose="020B0604020202020204" pitchFamily="34" charset="0"/>
              </a:rPr>
              <a:t>) </a:t>
            </a:r>
            <a:r>
              <a:rPr b="1" dirty="0" sz="1600" lang="en-US">
                <a:latin typeface="Arial" panose="020B0604020202020204" pitchFamily="34" charset="0"/>
                <a:cs typeface="Arial" panose="020B0604020202020204" pitchFamily="34" charset="0"/>
                <a:sym typeface="Symbol" panose="05050102010706020507" pitchFamily="18" charset="2"/>
              </a:rPr>
              <a:t> HbO</a:t>
            </a:r>
            <a:r>
              <a:rPr baseline="-25000" b="1" dirty="0" sz="1600" lang="en-US">
                <a:latin typeface="Arial" panose="020B0604020202020204" pitchFamily="34" charset="0"/>
                <a:cs typeface="Arial" panose="020B0604020202020204" pitchFamily="34" charset="0"/>
                <a:sym typeface="Symbol" panose="05050102010706020507" pitchFamily="18" charset="2"/>
              </a:rPr>
              <a:t>2</a:t>
            </a:r>
            <a:r>
              <a:rPr b="1" dirty="0" sz="1600" lang="en-US">
                <a:latin typeface="Arial" panose="020B0604020202020204" pitchFamily="34" charset="0"/>
                <a:cs typeface="Arial" panose="020B0604020202020204" pitchFamily="34" charset="0"/>
                <a:sym typeface="Symbol" panose="05050102010706020507" pitchFamily="18" charset="2"/>
              </a:rPr>
              <a:t> (oxyhemoglobin)---98.5%                                                             </a:t>
            </a:r>
          </a:p>
          <a:p>
            <a:pPr indent="0" marL="0">
              <a:lnSpc>
                <a:spcPct val="150000"/>
              </a:lnSpc>
              <a:buNone/>
            </a:pPr>
            <a:r>
              <a:rPr b="1" dirty="0" sz="1600" lang="en-US">
                <a:latin typeface="Arial" panose="020B0604020202020204" pitchFamily="34" charset="0"/>
                <a:cs typeface="Arial" panose="020B0604020202020204" pitchFamily="34" charset="0"/>
                <a:sym typeface="Symbol" panose="05050102010706020507" pitchFamily="18" charset="2"/>
              </a:rPr>
              <a:t>2. Oxyhemoglobin </a:t>
            </a:r>
            <a:r>
              <a:rPr dirty="0" sz="1600" lang="en-US">
                <a:latin typeface="Arial" panose="020B0604020202020204" pitchFamily="34" charset="0"/>
                <a:cs typeface="Arial" panose="020B0604020202020204" pitchFamily="34" charset="0"/>
                <a:sym typeface="Symbol" panose="05050102010706020507" pitchFamily="18" charset="2"/>
              </a:rPr>
              <a:t>carries 1-4 molecules of oxygen depending on its degree of saturation.</a:t>
            </a:r>
          </a:p>
          <a:p>
            <a:pPr indent="0" marL="0">
              <a:lnSpc>
                <a:spcPct val="150000"/>
              </a:lnSpc>
              <a:buNone/>
            </a:pPr>
            <a:r>
              <a:rPr b="1" dirty="0" sz="1600" lang="en-US">
                <a:latin typeface="Arial" panose="020B0604020202020204" pitchFamily="34" charset="0"/>
                <a:cs typeface="Arial" panose="020B0604020202020204" pitchFamily="34" charset="0"/>
                <a:sym typeface="Symbol" panose="05050102010706020507" pitchFamily="18" charset="2"/>
              </a:rPr>
              <a:t>3. Oxyhemoglobin </a:t>
            </a:r>
            <a:r>
              <a:rPr dirty="0" sz="1600" lang="en-US">
                <a:latin typeface="Arial" panose="020B0604020202020204" pitchFamily="34" charset="0"/>
                <a:cs typeface="Arial" panose="020B0604020202020204" pitchFamily="34" charset="0"/>
                <a:sym typeface="Symbol" panose="05050102010706020507" pitchFamily="18" charset="2"/>
              </a:rPr>
              <a:t>does not dissociate in the blood vessel, until it reaches a tissue with low </a:t>
            </a:r>
            <a:r>
              <a:rPr dirty="0" sz="1600" lang="en-US">
                <a:cs typeface="Arial" panose="020B0604020202020204" pitchFamily="34" charset="0"/>
              </a:rPr>
              <a:t> Po</a:t>
            </a:r>
            <a:r>
              <a:rPr baseline="-25000" dirty="0" sz="1600" lang="en-US">
                <a:cs typeface="Arial" panose="020B0604020202020204" pitchFamily="34" charset="0"/>
              </a:rPr>
              <a:t>2</a:t>
            </a:r>
            <a:r>
              <a:rPr dirty="0" sz="1600" lang="en-US">
                <a:cs typeface="Arial" panose="020B0604020202020204" pitchFamily="34" charset="0"/>
              </a:rPr>
              <a:t> </a:t>
            </a:r>
            <a:r>
              <a:rPr dirty="0" sz="1600" lang="en-US">
                <a:latin typeface="Arial" panose="020B0604020202020204" pitchFamily="34" charset="0"/>
                <a:cs typeface="Arial" panose="020B0604020202020204" pitchFamily="34" charset="0"/>
                <a:sym typeface="Symbol" panose="05050102010706020507" pitchFamily="18" charset="2"/>
              </a:rPr>
              <a:t>(partial pressure of oxygen).</a:t>
            </a:r>
          </a:p>
          <a:p>
            <a:pPr indent="0" marL="0">
              <a:lnSpc>
                <a:spcPct val="150000"/>
              </a:lnSpc>
              <a:buNone/>
            </a:pPr>
            <a:r>
              <a:rPr b="1" dirty="0" sz="1600" lang="en-US">
                <a:latin typeface="Arial" panose="020B0604020202020204" pitchFamily="34" charset="0"/>
                <a:cs typeface="Arial" panose="020B0604020202020204" pitchFamily="34" charset="0"/>
                <a:sym typeface="Symbol" panose="05050102010706020507" pitchFamily="18" charset="2"/>
              </a:rPr>
              <a:t>4. In dissolved state</a:t>
            </a:r>
            <a:r>
              <a:rPr dirty="0" sz="1600" lang="en-US">
                <a:latin typeface="Arial" panose="020B0604020202020204" pitchFamily="34" charset="0"/>
                <a:cs typeface="Arial" panose="020B0604020202020204" pitchFamily="34" charset="0"/>
                <a:sym typeface="Symbol" panose="05050102010706020507" pitchFamily="18" charset="2"/>
              </a:rPr>
              <a:t>, only 3% oxygen is transported to the tissues.</a:t>
            </a:r>
          </a:p>
        </p:txBody>
      </p:sp>
      <p:pic>
        <p:nvPicPr>
          <p:cNvPr id="2097170" name="Picture 3" descr="O2 CARRYING CAPACITY OF THE BLOOD  It is the maximum amount of O2 that can be carried by Hb.  Each gram Hb, when fully s..."/>
          <p:cNvPicPr>
            <a:picLocks noChangeAspect="1" noChangeArrowheads="1"/>
          </p:cNvPicPr>
          <p:nvPr/>
        </p:nvPicPr>
        <p:blipFill rotWithShape="1">
          <a:blip xmlns:r="http://schemas.openxmlformats.org/officeDocument/2006/relationships" r:embed="rId1"/>
          <a:srcRect l="3650" r="4706"/>
          <a:stretch>
            <a:fillRect/>
          </a:stretch>
        </p:blipFill>
        <p:spPr bwMode="auto">
          <a:xfrm>
            <a:off x="3884231" y="1390390"/>
            <a:ext cx="5044174" cy="4096010"/>
          </a:xfrm>
          <a:prstGeom prst="rect"/>
          <a:noFill/>
          <a:ln w="31750">
            <a:solidFill>
              <a:schemeClr val="tx1"/>
            </a:solidFill>
          </a:ln>
        </p:spPr>
      </p:pic>
      <p:sp>
        <p:nvSpPr>
          <p:cNvPr id="1048640" name="Rectangle 4"/>
          <p:cNvSpPr/>
          <p:nvPr/>
        </p:nvSpPr>
        <p:spPr>
          <a:xfrm>
            <a:off x="198468" y="1240725"/>
            <a:ext cx="2108269" cy="369332"/>
          </a:xfrm>
          <a:prstGeom prst="rect"/>
          <a:solidFill>
            <a:srgbClr val="FFFF00"/>
          </a:solidFill>
        </p:spPr>
        <p:txBody>
          <a:bodyPr wrap="none">
            <a:spAutoFit/>
          </a:bodyPr>
          <a:p>
            <a:r>
              <a:rPr b="1" dirty="0" lang="en-US">
                <a:latin typeface="Arial" panose="020B0604020202020204" pitchFamily="34" charset="0"/>
                <a:cs typeface="Arial" panose="020B0604020202020204" pitchFamily="34" charset="0"/>
              </a:rPr>
              <a:t>Oxygen transport</a:t>
            </a:r>
          </a:p>
        </p:txBody>
      </p:sp>
      <p:sp>
        <p:nvSpPr>
          <p:cNvPr id="1048641" name="Slide Number Placeholder 6"/>
          <p:cNvSpPr>
            <a:spLocks noGrp="1"/>
          </p:cNvSpPr>
          <p:nvPr>
            <p:ph type="sldNum" sz="quarter" idx="12"/>
          </p:nvPr>
        </p:nvSpPr>
        <p:spPr>
          <a:xfrm>
            <a:off x="7214992" y="6143555"/>
            <a:ext cx="573848" cy="407557"/>
          </a:xfrm>
        </p:spPr>
        <p:txBody>
          <a:bodyPr/>
          <a:p>
            <a:fld id="{2223677A-A0AC-4871-8142-E127153327A7}" type="slidenum">
              <a:rPr b="1" sz="2400" lang="en-US" smtClean="0">
                <a:solidFill>
                  <a:schemeClr val="tx1"/>
                </a:solidFill>
              </a:rPr>
              <a:t>12</a:t>
            </a:fld>
            <a:endParaRPr b="1" dirty="0" sz="2400" 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2" name="Rectangle 3"/>
          <p:cNvSpPr/>
          <p:nvPr/>
        </p:nvSpPr>
        <p:spPr>
          <a:xfrm>
            <a:off x="118997" y="683913"/>
            <a:ext cx="8906006" cy="5370701"/>
          </a:xfrm>
          <a:prstGeom prst="rect"/>
        </p:spPr>
        <p:txBody>
          <a:bodyPr wrap="square">
            <a:spAutoFit/>
          </a:bodyPr>
          <a:p>
            <a:endParaRPr b="1" dirty="0" sz="2800" lang="en-US">
              <a:solidFill>
                <a:srgbClr val="C00000"/>
              </a:solidFill>
              <a:cs typeface="Arial" panose="020B0604020202020204" pitchFamily="34" charset="0"/>
              <a:sym typeface="Symbol" panose="05050102010706020507" pitchFamily="18" charset="2"/>
            </a:endParaRPr>
          </a:p>
          <a:p>
            <a:pPr indent="-257175" marL="257175">
              <a:buAutoNum type="arabicPeriod"/>
            </a:pPr>
            <a:r>
              <a:rPr b="1" dirty="0" lang="en-US">
                <a:cs typeface="Arial" panose="020B0604020202020204" pitchFamily="34" charset="0"/>
                <a:sym typeface="Symbol" panose="05050102010706020507" pitchFamily="18" charset="2"/>
              </a:rPr>
              <a:t>In dissolved state in plasma</a:t>
            </a:r>
            <a:r>
              <a:rPr dirty="0" lang="en-US">
                <a:cs typeface="Arial" panose="020B0604020202020204" pitchFamily="34" charset="0"/>
                <a:sym typeface="Symbol" panose="05050102010706020507" pitchFamily="18" charset="2"/>
              </a:rPr>
              <a:t>-5-7% is transported in dissolved state. Upon reaching the lungs, it diffuses into alveolar air and exhaled.</a:t>
            </a:r>
          </a:p>
          <a:p>
            <a:endParaRPr dirty="0" lang="en-US">
              <a:cs typeface="Arial" panose="020B0604020202020204" pitchFamily="34" charset="0"/>
              <a:sym typeface="Symbol" panose="05050102010706020507" pitchFamily="18" charset="2"/>
            </a:endParaRPr>
          </a:p>
          <a:p>
            <a:r>
              <a:rPr b="1" dirty="0" lang="en-US">
                <a:cs typeface="Arial" panose="020B0604020202020204" pitchFamily="34" charset="0"/>
                <a:sym typeface="Symbol" panose="05050102010706020507" pitchFamily="18" charset="2"/>
              </a:rPr>
              <a:t>2. Bicarbonate ions</a:t>
            </a:r>
            <a:r>
              <a:rPr dirty="0" lang="en-US">
                <a:cs typeface="Arial" panose="020B0604020202020204" pitchFamily="34" charset="0"/>
                <a:sym typeface="Symbol" panose="05050102010706020507" pitchFamily="18" charset="2"/>
              </a:rPr>
              <a:t>: 70% CO</a:t>
            </a:r>
            <a:r>
              <a:rPr baseline="-25000" dirty="0" lang="en-US">
                <a:cs typeface="Arial" panose="020B0604020202020204" pitchFamily="34" charset="0"/>
                <a:sym typeface="Symbol" panose="05050102010706020507" pitchFamily="18" charset="2"/>
              </a:rPr>
              <a:t>2</a:t>
            </a:r>
            <a:r>
              <a:rPr dirty="0" lang="en-US">
                <a:cs typeface="Arial" panose="020B0604020202020204" pitchFamily="34" charset="0"/>
                <a:sym typeface="Symbol" panose="05050102010706020507" pitchFamily="18" charset="2"/>
              </a:rPr>
              <a:t> is transported in the form of bicarbonate ions.</a:t>
            </a:r>
          </a:p>
          <a:p>
            <a:pPr>
              <a:lnSpc>
                <a:spcPct val="150000"/>
              </a:lnSpc>
            </a:pPr>
            <a:r>
              <a:rPr dirty="0" lang="en-US">
                <a:cs typeface="Arial" panose="020B0604020202020204" pitchFamily="34" charset="0"/>
                <a:sym typeface="Symbol" panose="05050102010706020507" pitchFamily="18" charset="2"/>
              </a:rPr>
              <a:t>          CO</a:t>
            </a:r>
            <a:r>
              <a:rPr baseline="-25000" dirty="0" lang="en-US">
                <a:cs typeface="Arial" panose="020B0604020202020204" pitchFamily="34" charset="0"/>
                <a:sym typeface="Symbol" panose="05050102010706020507" pitchFamily="18" charset="2"/>
              </a:rPr>
              <a:t>2 </a:t>
            </a:r>
            <a:r>
              <a:rPr dirty="0" lang="en-US">
                <a:cs typeface="Arial" panose="020B0604020202020204" pitchFamily="34" charset="0"/>
                <a:sym typeface="Symbol" panose="05050102010706020507" pitchFamily="18" charset="2"/>
              </a:rPr>
              <a:t>(from tissues) + H</a:t>
            </a:r>
            <a:r>
              <a:rPr baseline="-25000" dirty="0" lang="en-US">
                <a:cs typeface="Arial" panose="020B0604020202020204" pitchFamily="34" charset="0"/>
                <a:sym typeface="Symbol" panose="05050102010706020507" pitchFamily="18" charset="2"/>
              </a:rPr>
              <a:t>2</a:t>
            </a:r>
            <a:r>
              <a:rPr dirty="0" lang="en-US">
                <a:cs typeface="Arial" panose="020B0604020202020204" pitchFamily="34" charset="0"/>
                <a:sym typeface="Symbol" panose="05050102010706020507" pitchFamily="18" charset="2"/>
              </a:rPr>
              <a:t>O (water in erythrocytes)         H</a:t>
            </a:r>
            <a:r>
              <a:rPr baseline="-25000" dirty="0" lang="en-US">
                <a:cs typeface="Arial" panose="020B0604020202020204" pitchFamily="34" charset="0"/>
                <a:sym typeface="Symbol" panose="05050102010706020507" pitchFamily="18" charset="2"/>
              </a:rPr>
              <a:t>2</a:t>
            </a:r>
            <a:r>
              <a:rPr dirty="0" lang="en-US">
                <a:cs typeface="Arial" panose="020B0604020202020204" pitchFamily="34" charset="0"/>
                <a:sym typeface="Symbol" panose="05050102010706020507" pitchFamily="18" charset="2"/>
              </a:rPr>
              <a:t>CO</a:t>
            </a:r>
            <a:r>
              <a:rPr baseline="-25000" dirty="0" lang="en-US">
                <a:cs typeface="Arial" panose="020B0604020202020204" pitchFamily="34" charset="0"/>
                <a:sym typeface="Symbol" panose="05050102010706020507" pitchFamily="18" charset="2"/>
              </a:rPr>
              <a:t>3 </a:t>
            </a:r>
            <a:r>
              <a:rPr dirty="0" lang="en-US">
                <a:cs typeface="Arial" panose="020B0604020202020204" pitchFamily="34" charset="0"/>
                <a:sym typeface="Symbol" panose="05050102010706020507" pitchFamily="18" charset="2"/>
              </a:rPr>
              <a:t> (Carbonic acid)     </a:t>
            </a:r>
            <a:r>
              <a:rPr b="1" dirty="0" lang="en-US">
                <a:cs typeface="Arial" panose="020B0604020202020204" pitchFamily="34" charset="0"/>
                <a:sym typeface="Symbol" panose="05050102010706020507" pitchFamily="18" charset="2"/>
              </a:rPr>
              <a:t>reaction is catalyzed by enzyme </a:t>
            </a:r>
            <a:r>
              <a:rPr b="1" dirty="0" lang="en-US">
                <a:solidFill>
                  <a:srgbClr val="FF0000"/>
                </a:solidFill>
                <a:cs typeface="Arial" panose="020B0604020202020204" pitchFamily="34" charset="0"/>
                <a:sym typeface="Symbol" panose="05050102010706020507" pitchFamily="18" charset="2"/>
              </a:rPr>
              <a:t>Carbonic anhydrase </a:t>
            </a:r>
            <a:r>
              <a:rPr b="1" dirty="0" lang="en-US">
                <a:cs typeface="Arial" panose="020B0604020202020204" pitchFamily="34" charset="0"/>
                <a:sym typeface="Symbol" panose="05050102010706020507" pitchFamily="18" charset="2"/>
              </a:rPr>
              <a:t>which is present in erythrocytes.</a:t>
            </a:r>
          </a:p>
          <a:p>
            <a:pPr>
              <a:lnSpc>
                <a:spcPct val="150000"/>
              </a:lnSpc>
            </a:pPr>
            <a:r>
              <a:rPr baseline="-25000" b="1" dirty="0" lang="en-US">
                <a:cs typeface="Arial" panose="020B0604020202020204" pitchFamily="34" charset="0"/>
                <a:sym typeface="Symbol" panose="05050102010706020507" pitchFamily="18" charset="2"/>
              </a:rPr>
              <a:t>                 </a:t>
            </a:r>
            <a:r>
              <a:rPr dirty="0" lang="en-US">
                <a:cs typeface="Arial" panose="020B0604020202020204" pitchFamily="34" charset="0"/>
                <a:sym typeface="Symbol" panose="05050102010706020507" pitchFamily="18" charset="2"/>
              </a:rPr>
              <a:t>H</a:t>
            </a:r>
            <a:r>
              <a:rPr baseline="-25000" dirty="0" lang="en-US">
                <a:cs typeface="Arial" panose="020B0604020202020204" pitchFamily="34" charset="0"/>
                <a:sym typeface="Symbol" panose="05050102010706020507" pitchFamily="18" charset="2"/>
              </a:rPr>
              <a:t>2</a:t>
            </a:r>
            <a:r>
              <a:rPr dirty="0" lang="en-US">
                <a:cs typeface="Arial" panose="020B0604020202020204" pitchFamily="34" charset="0"/>
                <a:sym typeface="Symbol" panose="05050102010706020507" pitchFamily="18" charset="2"/>
              </a:rPr>
              <a:t>CO</a:t>
            </a:r>
            <a:r>
              <a:rPr baseline="-25000" dirty="0" lang="en-US">
                <a:cs typeface="Arial" panose="020B0604020202020204" pitchFamily="34" charset="0"/>
                <a:sym typeface="Symbol" panose="05050102010706020507" pitchFamily="18" charset="2"/>
              </a:rPr>
              <a:t>3</a:t>
            </a:r>
            <a:r>
              <a:rPr dirty="0" lang="en-US">
                <a:cs typeface="Arial" panose="020B0604020202020204" pitchFamily="34" charset="0"/>
                <a:sym typeface="Symbol" panose="05050102010706020507" pitchFamily="18" charset="2"/>
              </a:rPr>
              <a:t>  H</a:t>
            </a:r>
            <a:r>
              <a:rPr baseline="30000" dirty="0" lang="en-US">
                <a:cs typeface="Arial" panose="020B0604020202020204" pitchFamily="34" charset="0"/>
                <a:sym typeface="Symbol" panose="05050102010706020507" pitchFamily="18" charset="2"/>
              </a:rPr>
              <a:t>+</a:t>
            </a:r>
            <a:r>
              <a:rPr dirty="0" lang="en-US">
                <a:cs typeface="Arial" panose="020B0604020202020204" pitchFamily="34" charset="0"/>
                <a:sym typeface="Symbol" panose="05050102010706020507" pitchFamily="18" charset="2"/>
              </a:rPr>
              <a:t> + HCO</a:t>
            </a:r>
            <a:r>
              <a:rPr baseline="-25000" dirty="0" lang="en-US">
                <a:cs typeface="Arial" panose="020B0604020202020204" pitchFamily="34" charset="0"/>
                <a:sym typeface="Symbol" panose="05050102010706020507" pitchFamily="18" charset="2"/>
              </a:rPr>
              <a:t>3</a:t>
            </a:r>
            <a:r>
              <a:rPr baseline="30000" dirty="0" lang="en-US">
                <a:cs typeface="Arial" panose="020B0604020202020204" pitchFamily="34" charset="0"/>
                <a:sym typeface="Symbol" panose="05050102010706020507" pitchFamily="18" charset="2"/>
              </a:rPr>
              <a:t>--         </a:t>
            </a:r>
            <a:r>
              <a:rPr dirty="0" lang="en-US">
                <a:cs typeface="Arial" panose="020B0604020202020204" pitchFamily="34" charset="0"/>
                <a:sym typeface="Symbol" panose="05050102010706020507" pitchFamily="18" charset="2"/>
              </a:rPr>
              <a:t> Carbonic acid that is formed immediately dissociates into Bicarbonate ions (HCO</a:t>
            </a:r>
            <a:r>
              <a:rPr baseline="-25000" dirty="0" lang="en-US">
                <a:cs typeface="Arial" panose="020B0604020202020204" pitchFamily="34" charset="0"/>
                <a:sym typeface="Symbol" panose="05050102010706020507" pitchFamily="18" charset="2"/>
              </a:rPr>
              <a:t>3</a:t>
            </a:r>
            <a:r>
              <a:rPr baseline="30000" dirty="0" lang="en-US">
                <a:cs typeface="Arial" panose="020B0604020202020204" pitchFamily="34" charset="0"/>
                <a:sym typeface="Symbol" panose="05050102010706020507" pitchFamily="18" charset="2"/>
              </a:rPr>
              <a:t>--  </a:t>
            </a:r>
            <a:r>
              <a:rPr dirty="0" lang="en-US">
                <a:cs typeface="Arial" panose="020B0604020202020204" pitchFamily="34" charset="0"/>
                <a:sym typeface="Symbol" panose="05050102010706020507" pitchFamily="18" charset="2"/>
              </a:rPr>
              <a:t> ). Bicarbonate ions diffused into the plasma and reacts with sodium ions to form </a:t>
            </a:r>
            <a:r>
              <a:rPr b="1" dirty="0" lang="en-US">
                <a:cs typeface="Arial" panose="020B0604020202020204" pitchFamily="34" charset="0"/>
                <a:sym typeface="Symbol" panose="05050102010706020507" pitchFamily="18" charset="2"/>
              </a:rPr>
              <a:t>sodium bicarbonate (NaHCO</a:t>
            </a:r>
            <a:r>
              <a:rPr baseline="-25000" b="1" dirty="0" lang="en-US">
                <a:cs typeface="Arial" panose="020B0604020202020204" pitchFamily="34" charset="0"/>
                <a:sym typeface="Symbol" panose="05050102010706020507" pitchFamily="18" charset="2"/>
              </a:rPr>
              <a:t>3</a:t>
            </a:r>
            <a:r>
              <a:rPr baseline="30000" b="1" dirty="0" lang="en-US">
                <a:cs typeface="Arial" panose="020B0604020202020204" pitchFamily="34" charset="0"/>
                <a:sym typeface="Symbol" panose="05050102010706020507" pitchFamily="18" charset="2"/>
              </a:rPr>
              <a:t>-</a:t>
            </a:r>
            <a:r>
              <a:rPr b="1" dirty="0" lang="en-US">
                <a:cs typeface="Arial" panose="020B0604020202020204" pitchFamily="34" charset="0"/>
                <a:sym typeface="Symbol" panose="05050102010706020507" pitchFamily="18" charset="2"/>
              </a:rPr>
              <a:t>). </a:t>
            </a:r>
            <a:r>
              <a:rPr dirty="0" lang="en-US">
                <a:cs typeface="Arial" panose="020B0604020202020204" pitchFamily="34" charset="0"/>
                <a:sym typeface="Symbol" panose="05050102010706020507" pitchFamily="18" charset="2"/>
              </a:rPr>
              <a:t>In exchange of HCO3-, chloride ions move from plasma into the RBCs. This exchange of negative ions, which maintains the electrical balance between blood plasma and RBC cytosol, is known as chloride shift</a:t>
            </a:r>
            <a:r>
              <a:rPr b="1" dirty="0" lang="en-US">
                <a:cs typeface="Arial" panose="020B0604020202020204" pitchFamily="34" charset="0"/>
                <a:sym typeface="Symbol" panose="05050102010706020507" pitchFamily="18" charset="2"/>
              </a:rPr>
              <a:t>. </a:t>
            </a:r>
            <a:endParaRPr baseline="30000" b="1" dirty="0" lang="en-US">
              <a:cs typeface="Arial" panose="020B0604020202020204" pitchFamily="34" charset="0"/>
              <a:sym typeface="Symbol" panose="05050102010706020507" pitchFamily="18" charset="2"/>
            </a:endParaRPr>
          </a:p>
          <a:p>
            <a:pPr>
              <a:lnSpc>
                <a:spcPct val="150000"/>
              </a:lnSpc>
            </a:pPr>
            <a:r>
              <a:rPr b="1" dirty="0" lang="en-US">
                <a:cs typeface="Arial" panose="020B0604020202020204" pitchFamily="34" charset="0"/>
                <a:sym typeface="Symbol" panose="05050102010706020507" pitchFamily="18" charset="2"/>
              </a:rPr>
              <a:t>3. </a:t>
            </a:r>
            <a:r>
              <a:rPr b="1" dirty="0" lang="en-US" err="1">
                <a:cs typeface="Arial" panose="020B0604020202020204" pitchFamily="34" charset="0"/>
                <a:sym typeface="Symbol" panose="05050102010706020507" pitchFamily="18" charset="2"/>
              </a:rPr>
              <a:t>Carbamino</a:t>
            </a:r>
            <a:r>
              <a:rPr b="1" dirty="0" lang="en-US">
                <a:cs typeface="Arial" panose="020B0604020202020204" pitchFamily="34" charset="0"/>
                <a:sym typeface="Symbol" panose="05050102010706020507" pitchFamily="18" charset="2"/>
              </a:rPr>
              <a:t>-haemoglobin- </a:t>
            </a:r>
            <a:r>
              <a:rPr dirty="0" lang="en-US">
                <a:cs typeface="Arial" panose="020B0604020202020204" pitchFamily="34" charset="0"/>
                <a:sym typeface="Symbol" panose="05050102010706020507" pitchFamily="18" charset="2"/>
              </a:rPr>
              <a:t>23% of CO</a:t>
            </a:r>
            <a:r>
              <a:rPr baseline="-25000" dirty="0" lang="en-US">
                <a:cs typeface="Arial" panose="020B0604020202020204" pitchFamily="34" charset="0"/>
                <a:sym typeface="Symbol" panose="05050102010706020507" pitchFamily="18" charset="2"/>
              </a:rPr>
              <a:t>2</a:t>
            </a:r>
            <a:r>
              <a:rPr dirty="0" lang="en-US">
                <a:cs typeface="Arial" panose="020B0604020202020204" pitchFamily="34" charset="0"/>
                <a:sym typeface="Symbol" panose="05050102010706020507" pitchFamily="18" charset="2"/>
              </a:rPr>
              <a:t> reacts with amine group of globin part of haemoglobin (</a:t>
            </a:r>
            <a:r>
              <a:rPr dirty="0" lang="en-US" err="1">
                <a:cs typeface="Arial" panose="020B0604020202020204" pitchFamily="34" charset="0"/>
                <a:sym typeface="Symbol" panose="05050102010706020507" pitchFamily="18" charset="2"/>
              </a:rPr>
              <a:t>Hb</a:t>
            </a:r>
            <a:r>
              <a:rPr dirty="0" lang="en-US">
                <a:cs typeface="Arial" panose="020B0604020202020204" pitchFamily="34" charset="0"/>
                <a:sym typeface="Symbol" panose="05050102010706020507" pitchFamily="18" charset="2"/>
              </a:rPr>
              <a:t>) forming </a:t>
            </a:r>
            <a:r>
              <a:rPr dirty="0" lang="en-US" err="1">
                <a:cs typeface="Arial" panose="020B0604020202020204" pitchFamily="34" charset="0"/>
                <a:sym typeface="Symbol" panose="05050102010706020507" pitchFamily="18" charset="2"/>
              </a:rPr>
              <a:t>carbamino</a:t>
            </a:r>
            <a:r>
              <a:rPr dirty="0" lang="en-US">
                <a:cs typeface="Arial" panose="020B0604020202020204" pitchFamily="34" charset="0"/>
                <a:sym typeface="Symbol" panose="05050102010706020507" pitchFamily="18" charset="2"/>
              </a:rPr>
              <a:t>-haemoglobin (HbCO</a:t>
            </a:r>
            <a:r>
              <a:rPr baseline="-25000" dirty="0" lang="en-US">
                <a:cs typeface="Arial" panose="020B0604020202020204" pitchFamily="34" charset="0"/>
                <a:sym typeface="Symbol" panose="05050102010706020507" pitchFamily="18" charset="2"/>
              </a:rPr>
              <a:t>2</a:t>
            </a:r>
            <a:r>
              <a:rPr dirty="0" lang="en-US">
                <a:cs typeface="Arial" panose="020B0604020202020204" pitchFamily="34" charset="0"/>
                <a:sym typeface="Symbol" panose="05050102010706020507" pitchFamily="18" charset="2"/>
              </a:rPr>
              <a:t>)</a:t>
            </a:r>
            <a:endParaRPr b="1" dirty="0" lang="en-US">
              <a:cs typeface="Arial" panose="020B0604020202020204" pitchFamily="34" charset="0"/>
            </a:endParaRPr>
          </a:p>
        </p:txBody>
      </p:sp>
      <p:sp>
        <p:nvSpPr>
          <p:cNvPr id="1048643" name="Rectangle 1"/>
          <p:cNvSpPr/>
          <p:nvPr/>
        </p:nvSpPr>
        <p:spPr>
          <a:xfrm>
            <a:off x="118997" y="199796"/>
            <a:ext cx="6569901" cy="369332"/>
          </a:xfrm>
          <a:prstGeom prst="rect"/>
          <a:solidFill>
            <a:srgbClr val="FFFF00"/>
          </a:solidFill>
        </p:spPr>
        <p:txBody>
          <a:bodyPr wrap="square">
            <a:spAutoFit/>
          </a:bodyPr>
          <a:p>
            <a:r>
              <a:rPr b="1" dirty="0" lang="en-US">
                <a:latin typeface="Arial" panose="020B0604020202020204" pitchFamily="34" charset="0"/>
                <a:cs typeface="Arial" panose="020B0604020202020204" pitchFamily="34" charset="0"/>
                <a:sym typeface="Symbol" panose="05050102010706020507" pitchFamily="18" charset="2"/>
              </a:rPr>
              <a:t>Carbon-dioxide transport from tissues to lungs</a:t>
            </a:r>
          </a:p>
        </p:txBody>
      </p:sp>
      <p:sp>
        <p:nvSpPr>
          <p:cNvPr id="1048644" name="Slide Number Placeholder 4"/>
          <p:cNvSpPr>
            <a:spLocks noGrp="1"/>
          </p:cNvSpPr>
          <p:nvPr>
            <p:ph type="sldNum" sz="quarter" idx="12"/>
          </p:nvPr>
        </p:nvSpPr>
        <p:spPr>
          <a:xfrm>
            <a:off x="7365304" y="6169399"/>
            <a:ext cx="713984" cy="356661"/>
          </a:xfrm>
        </p:spPr>
        <p:txBody>
          <a:bodyPr/>
          <a:p>
            <a:fld id="{2223677A-A0AC-4871-8142-E127153327A7}" type="slidenum">
              <a:rPr b="1" sz="2400" lang="en-US" smtClean="0">
                <a:solidFill>
                  <a:schemeClr val="tx1"/>
                </a:solidFill>
              </a:rPr>
              <a:t>13</a:t>
            </a:fld>
            <a:endParaRPr b="1" dirty="0" sz="2400" 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71" name="Content Placeholder 3"/>
          <p:cNvPicPr>
            <a:picLocks noChangeAspect="1" noGrp="1"/>
          </p:cNvPicPr>
          <p:nvPr>
            <p:ph idx="1"/>
          </p:nvPr>
        </p:nvPicPr>
        <p:blipFill rotWithShape="1">
          <a:blip xmlns:r="http://schemas.openxmlformats.org/officeDocument/2006/relationships" r:embed="rId1"/>
          <a:srcRect b="6532"/>
          <a:stretch>
            <a:fillRect/>
          </a:stretch>
        </p:blipFill>
        <p:spPr>
          <a:xfrm>
            <a:off x="321127" y="1167551"/>
            <a:ext cx="8326382" cy="5070410"/>
          </a:xfrm>
          <a:prstGeom prst="rect"/>
        </p:spPr>
      </p:pic>
      <p:sp>
        <p:nvSpPr>
          <p:cNvPr id="1048645" name="TextBox 1"/>
          <p:cNvSpPr txBox="1"/>
          <p:nvPr/>
        </p:nvSpPr>
        <p:spPr>
          <a:xfrm>
            <a:off x="112734" y="0"/>
            <a:ext cx="8918532" cy="830997"/>
          </a:xfrm>
          <a:prstGeom prst="rect"/>
          <a:solidFill>
            <a:srgbClr val="002060"/>
          </a:solidFill>
        </p:spPr>
        <p:txBody>
          <a:bodyPr rtlCol="0" wrap="square">
            <a:spAutoFit/>
          </a:bodyPr>
          <a:p>
            <a:r>
              <a:rPr b="1" dirty="0" sz="2400" lang="en-US">
                <a:solidFill>
                  <a:srgbClr val="FFFF00"/>
                </a:solidFill>
                <a:latin typeface="Arial" panose="020B0604020202020204" pitchFamily="34" charset="0"/>
                <a:cs typeface="Arial" panose="020B0604020202020204" pitchFamily="34" charset="0"/>
              </a:rPr>
              <a:t>Oxygen release and carbon dioxide picks up at the tissues (Gas exchange at tissues)</a:t>
            </a:r>
          </a:p>
        </p:txBody>
      </p:sp>
      <p:sp>
        <p:nvSpPr>
          <p:cNvPr id="1048646" name="TextBox 2"/>
          <p:cNvSpPr txBox="1"/>
          <p:nvPr/>
        </p:nvSpPr>
        <p:spPr>
          <a:xfrm>
            <a:off x="7240044" y="3702756"/>
            <a:ext cx="1903956" cy="1754326"/>
          </a:xfrm>
          <a:prstGeom prst="rect"/>
          <a:noFill/>
        </p:spPr>
        <p:txBody>
          <a:bodyPr rtlCol="0" wrap="square">
            <a:spAutoFit/>
          </a:bodyPr>
          <a:p>
            <a:r>
              <a:rPr b="1" dirty="0" lang="en-US" err="1"/>
              <a:t>Haemoglobinic</a:t>
            </a:r>
            <a:r>
              <a:rPr b="1" dirty="0" lang="en-US"/>
              <a:t> acid (</a:t>
            </a:r>
            <a:r>
              <a:rPr b="1" dirty="0" lang="en-US" err="1"/>
              <a:t>HHb</a:t>
            </a:r>
            <a:r>
              <a:rPr b="1" dirty="0" lang="en-US"/>
              <a:t>), helps in buffering excess H</a:t>
            </a:r>
            <a:r>
              <a:rPr baseline="30000" b="1" dirty="0" lang="en-US"/>
              <a:t>+</a:t>
            </a:r>
            <a:r>
              <a:rPr b="1" dirty="0" lang="en-US"/>
              <a:t> ions and allowing O</a:t>
            </a:r>
            <a:r>
              <a:rPr baseline="-25000" b="1" dirty="0" lang="en-US"/>
              <a:t>2 </a:t>
            </a:r>
            <a:r>
              <a:rPr b="1" dirty="0" lang="en-US"/>
              <a:t>to be released</a:t>
            </a:r>
          </a:p>
        </p:txBody>
      </p:sp>
      <p:sp>
        <p:nvSpPr>
          <p:cNvPr id="1048647" name="Slide Number Placeholder 5"/>
          <p:cNvSpPr>
            <a:spLocks noGrp="1"/>
          </p:cNvSpPr>
          <p:nvPr>
            <p:ph type="sldNum" sz="quarter" idx="12"/>
          </p:nvPr>
        </p:nvSpPr>
        <p:spPr>
          <a:xfrm>
            <a:off x="6776581" y="6418895"/>
            <a:ext cx="739035" cy="257478"/>
          </a:xfrm>
        </p:spPr>
        <p:txBody>
          <a:bodyPr/>
          <a:p>
            <a:fld id="{2223677A-A0AC-4871-8142-E127153327A7}" type="slidenum">
              <a:rPr b="1" sz="2400" lang="en-US" smtClean="0">
                <a:solidFill>
                  <a:schemeClr val="tx1"/>
                </a:solidFill>
              </a:rPr>
              <a:t>14</a:t>
            </a:fld>
            <a:endParaRPr b="1" dirty="0" sz="2400" 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48" name="Title 1"/>
          <p:cNvSpPr>
            <a:spLocks noGrp="1"/>
          </p:cNvSpPr>
          <p:nvPr>
            <p:ph type="title"/>
          </p:nvPr>
        </p:nvSpPr>
        <p:spPr>
          <a:xfrm>
            <a:off x="252566" y="136992"/>
            <a:ext cx="8638868" cy="941356"/>
          </a:xfrm>
          <a:solidFill>
            <a:srgbClr val="002060"/>
          </a:solidFill>
        </p:spPr>
        <p:txBody>
          <a:bodyPr>
            <a:noAutofit/>
          </a:bodyPr>
          <a:p>
            <a:r>
              <a:rPr b="1" dirty="0" sz="2000" lang="en-US">
                <a:solidFill>
                  <a:srgbClr val="FFFF00"/>
                </a:solidFill>
                <a:latin typeface="Arial" panose="020B0604020202020204" pitchFamily="34" charset="0"/>
                <a:cs typeface="Arial" panose="020B0604020202020204" pitchFamily="34" charset="0"/>
              </a:rPr>
              <a:t>Oxygen-haemoglobin dissociation curve showing the relationship between hemoglobin saturation and Po</a:t>
            </a:r>
            <a:r>
              <a:rPr baseline="-25000" b="1" dirty="0" sz="2000" lang="en-US">
                <a:solidFill>
                  <a:srgbClr val="FFFF00"/>
                </a:solidFill>
                <a:latin typeface="Arial" panose="020B0604020202020204" pitchFamily="34" charset="0"/>
                <a:cs typeface="Arial" panose="020B0604020202020204" pitchFamily="34" charset="0"/>
              </a:rPr>
              <a:t>2</a:t>
            </a:r>
            <a:r>
              <a:rPr b="1" dirty="0" sz="2000" lang="en-US">
                <a:solidFill>
                  <a:srgbClr val="FFFF00"/>
                </a:solidFill>
                <a:latin typeface="Arial" panose="020B0604020202020204" pitchFamily="34" charset="0"/>
                <a:cs typeface="Arial" panose="020B0604020202020204" pitchFamily="34" charset="0"/>
              </a:rPr>
              <a:t> at normal body temperature</a:t>
            </a:r>
          </a:p>
        </p:txBody>
      </p:sp>
      <p:pic>
        <p:nvPicPr>
          <p:cNvPr id="2097172" name="Picture 3"/>
          <p:cNvPicPr>
            <a:picLocks noChangeAspect="1"/>
          </p:cNvPicPr>
          <p:nvPr/>
        </p:nvPicPr>
        <p:blipFill rotWithShape="1">
          <a:blip xmlns:r="http://schemas.openxmlformats.org/officeDocument/2006/relationships" r:embed="rId1"/>
          <a:srcRect b="3941"/>
          <a:stretch>
            <a:fillRect/>
          </a:stretch>
        </p:blipFill>
        <p:spPr>
          <a:xfrm>
            <a:off x="4872232" y="1619823"/>
            <a:ext cx="4157721" cy="4174923"/>
          </a:xfrm>
          <a:prstGeom prst="rect"/>
          <a:ln w="34925">
            <a:solidFill>
              <a:schemeClr val="tx1"/>
            </a:solidFill>
          </a:ln>
        </p:spPr>
      </p:pic>
      <p:sp>
        <p:nvSpPr>
          <p:cNvPr id="1048649" name="TextBox 4"/>
          <p:cNvSpPr txBox="1"/>
          <p:nvPr/>
        </p:nvSpPr>
        <p:spPr>
          <a:xfrm>
            <a:off x="211894" y="1241187"/>
            <a:ext cx="4660338" cy="5509200"/>
          </a:xfrm>
          <a:prstGeom prst="rect"/>
          <a:noFill/>
        </p:spPr>
        <p:txBody>
          <a:bodyPr rtlCol="0" wrap="square">
            <a:spAutoFit/>
          </a:bodyPr>
          <a:p>
            <a:pPr>
              <a:lnSpc>
                <a:spcPct val="150000"/>
              </a:lnSpc>
            </a:pPr>
            <a:r>
              <a:rPr b="1" dirty="0" sz="1600" lang="en-US">
                <a:cs typeface="Arial" panose="020B0604020202020204" pitchFamily="34" charset="0"/>
              </a:rPr>
              <a:t>1. When </a:t>
            </a:r>
            <a:r>
              <a:rPr dirty="0" sz="1600" lang="en-US">
                <a:cs typeface="Arial" panose="020B0604020202020204" pitchFamily="34" charset="0"/>
              </a:rPr>
              <a:t> Po</a:t>
            </a:r>
            <a:r>
              <a:rPr baseline="-25000" dirty="0" sz="1600" lang="en-US">
                <a:cs typeface="Arial" panose="020B0604020202020204" pitchFamily="34" charset="0"/>
              </a:rPr>
              <a:t>2</a:t>
            </a:r>
            <a:r>
              <a:rPr dirty="0" sz="1600" lang="en-US">
                <a:cs typeface="Arial" panose="020B0604020202020204" pitchFamily="34" charset="0"/>
              </a:rPr>
              <a:t> </a:t>
            </a:r>
            <a:r>
              <a:rPr baseline="-25000" b="1" dirty="0" sz="1600" lang="en-US">
                <a:cs typeface="Arial" panose="020B0604020202020204" pitchFamily="34" charset="0"/>
              </a:rPr>
              <a:t> </a:t>
            </a:r>
            <a:r>
              <a:rPr b="1" dirty="0" sz="1600" lang="en-US">
                <a:cs typeface="Arial" panose="020B0604020202020204" pitchFamily="34" charset="0"/>
              </a:rPr>
              <a:t> is </a:t>
            </a:r>
            <a:r>
              <a:rPr dirty="0" sz="1600" lang="en-US">
                <a:cs typeface="Arial" panose="020B0604020202020204" pitchFamily="34" charset="0"/>
              </a:rPr>
              <a:t>high, the more O</a:t>
            </a:r>
            <a:r>
              <a:rPr baseline="-25000" dirty="0" sz="1600" lang="en-US">
                <a:cs typeface="Arial" panose="020B0604020202020204" pitchFamily="34" charset="0"/>
              </a:rPr>
              <a:t>2</a:t>
            </a:r>
            <a:r>
              <a:rPr dirty="0" sz="1600" lang="en-US">
                <a:cs typeface="Arial" panose="020B0604020202020204" pitchFamily="34" charset="0"/>
              </a:rPr>
              <a:t> combines with hemoglobin and is almost 100% saturation.</a:t>
            </a:r>
          </a:p>
          <a:p>
            <a:pPr>
              <a:lnSpc>
                <a:spcPct val="150000"/>
              </a:lnSpc>
            </a:pPr>
            <a:r>
              <a:rPr b="1" dirty="0" sz="1600" lang="en-US">
                <a:cs typeface="Arial" panose="020B0604020202020204" pitchFamily="34" charset="0"/>
              </a:rPr>
              <a:t>2. When </a:t>
            </a:r>
            <a:r>
              <a:rPr dirty="0" sz="1600" lang="en-US">
                <a:cs typeface="Arial" panose="020B0604020202020204" pitchFamily="34" charset="0"/>
              </a:rPr>
              <a:t> Po</a:t>
            </a:r>
            <a:r>
              <a:rPr baseline="-25000" dirty="0" sz="1600" lang="en-US">
                <a:cs typeface="Arial" panose="020B0604020202020204" pitchFamily="34" charset="0"/>
              </a:rPr>
              <a:t>2</a:t>
            </a:r>
            <a:r>
              <a:rPr dirty="0" sz="1600" lang="en-US">
                <a:cs typeface="Arial" panose="020B0604020202020204" pitchFamily="34" charset="0"/>
              </a:rPr>
              <a:t> </a:t>
            </a:r>
            <a:r>
              <a:rPr baseline="-25000" b="1" dirty="0" sz="1600" lang="en-US">
                <a:cs typeface="Arial" panose="020B0604020202020204" pitchFamily="34" charset="0"/>
              </a:rPr>
              <a:t> </a:t>
            </a:r>
            <a:r>
              <a:rPr b="1" dirty="0" sz="1600" lang="en-US">
                <a:cs typeface="Arial" panose="020B0604020202020204" pitchFamily="34" charset="0"/>
              </a:rPr>
              <a:t> </a:t>
            </a:r>
            <a:r>
              <a:rPr dirty="0" sz="1600" lang="en-US">
                <a:cs typeface="Arial" panose="020B0604020202020204" pitchFamily="34" charset="0"/>
              </a:rPr>
              <a:t>is low, hemoglobin is only partially saturated.</a:t>
            </a:r>
          </a:p>
          <a:p>
            <a:pPr>
              <a:lnSpc>
                <a:spcPct val="150000"/>
              </a:lnSpc>
            </a:pPr>
            <a:r>
              <a:rPr b="1" dirty="0" sz="1600" lang="en-US">
                <a:cs typeface="Arial" panose="020B0604020202020204" pitchFamily="34" charset="0"/>
              </a:rPr>
              <a:t>3. In pulmonary capillaries</a:t>
            </a:r>
            <a:r>
              <a:rPr dirty="0" sz="1600" lang="en-US">
                <a:cs typeface="Arial" panose="020B0604020202020204" pitchFamily="34" charset="0"/>
              </a:rPr>
              <a:t>, where Po</a:t>
            </a:r>
            <a:r>
              <a:rPr baseline="-25000" dirty="0" sz="1600" lang="en-US">
                <a:cs typeface="Arial" panose="020B0604020202020204" pitchFamily="34" charset="0"/>
              </a:rPr>
              <a:t>2</a:t>
            </a:r>
            <a:r>
              <a:rPr dirty="0" sz="1600" lang="en-US">
                <a:cs typeface="Arial" panose="020B0604020202020204" pitchFamily="34" charset="0"/>
              </a:rPr>
              <a:t> is high, a lot of O</a:t>
            </a:r>
            <a:r>
              <a:rPr baseline="-25000" dirty="0" sz="1600" lang="en-US">
                <a:cs typeface="Arial" panose="020B0604020202020204" pitchFamily="34" charset="0"/>
              </a:rPr>
              <a:t>2</a:t>
            </a:r>
            <a:r>
              <a:rPr dirty="0" sz="1600" lang="en-US">
                <a:cs typeface="Arial" panose="020B0604020202020204" pitchFamily="34" charset="0"/>
              </a:rPr>
              <a:t> binds to hemoglobin. In tissue capillaries, where the Po</a:t>
            </a:r>
            <a:r>
              <a:rPr baseline="-25000" dirty="0" sz="1600" lang="en-US">
                <a:cs typeface="Arial" panose="020B0604020202020204" pitchFamily="34" charset="0"/>
              </a:rPr>
              <a:t>2</a:t>
            </a:r>
            <a:r>
              <a:rPr dirty="0" sz="1600" lang="en-US">
                <a:cs typeface="Arial" panose="020B0604020202020204" pitchFamily="34" charset="0"/>
              </a:rPr>
              <a:t> is  lower (40 mm Hg), hemoglobin does not hold as  much oxygen and dissolve Oxygen is unloaded via diffusion into tissue cells.</a:t>
            </a:r>
          </a:p>
          <a:p>
            <a:pPr>
              <a:lnSpc>
                <a:spcPct val="150000"/>
              </a:lnSpc>
            </a:pPr>
            <a:r>
              <a:rPr b="1" dirty="0" sz="1600" lang="en-US">
                <a:cs typeface="Arial" panose="020B0604020202020204" pitchFamily="34" charset="0"/>
              </a:rPr>
              <a:t>4. Hemoglobin is </a:t>
            </a:r>
            <a:r>
              <a:rPr dirty="0" sz="1600" lang="en-US">
                <a:cs typeface="Arial" panose="020B0604020202020204" pitchFamily="34" charset="0"/>
              </a:rPr>
              <a:t>still 75% saturated with O</a:t>
            </a:r>
            <a:r>
              <a:rPr baseline="-25000" dirty="0" sz="1600" lang="en-US">
                <a:cs typeface="Arial" panose="020B0604020202020204" pitchFamily="34" charset="0"/>
              </a:rPr>
              <a:t>2</a:t>
            </a:r>
            <a:r>
              <a:rPr dirty="0" sz="1600" lang="en-US">
                <a:cs typeface="Arial" panose="020B0604020202020204" pitchFamily="34" charset="0"/>
              </a:rPr>
              <a:t> at a Po</a:t>
            </a:r>
            <a:r>
              <a:rPr baseline="-25000" dirty="0" sz="1600" lang="en-US">
                <a:cs typeface="Arial" panose="020B0604020202020204" pitchFamily="34" charset="0"/>
              </a:rPr>
              <a:t>2</a:t>
            </a:r>
            <a:r>
              <a:rPr dirty="0" sz="1600" lang="en-US">
                <a:cs typeface="Arial" panose="020B0604020202020204" pitchFamily="34" charset="0"/>
              </a:rPr>
              <a:t> of 40 mm Hg, the average Po</a:t>
            </a:r>
            <a:r>
              <a:rPr baseline="-25000" dirty="0" sz="1600" lang="en-US">
                <a:cs typeface="Arial" panose="020B0604020202020204" pitchFamily="34" charset="0"/>
              </a:rPr>
              <a:t>2</a:t>
            </a:r>
            <a:r>
              <a:rPr dirty="0" sz="1600" lang="en-US">
                <a:cs typeface="Arial" panose="020B0604020202020204" pitchFamily="34" charset="0"/>
              </a:rPr>
              <a:t> of tissue cells in a person at rest. That means only 25% of the available O</a:t>
            </a:r>
            <a:r>
              <a:rPr baseline="-25000" dirty="0" sz="1600" lang="en-US">
                <a:cs typeface="Arial" panose="020B0604020202020204" pitchFamily="34" charset="0"/>
              </a:rPr>
              <a:t>2</a:t>
            </a:r>
            <a:r>
              <a:rPr dirty="0" sz="1600" lang="en-US">
                <a:cs typeface="Arial" panose="020B0604020202020204" pitchFamily="34" charset="0"/>
              </a:rPr>
              <a:t> unloads from hemoglobin and is used by tissue cells under resting conditions.</a:t>
            </a:r>
          </a:p>
          <a:p>
            <a:pPr>
              <a:lnSpc>
                <a:spcPct val="150000"/>
              </a:lnSpc>
            </a:pPr>
            <a:endParaRPr baseline="-25000" dirty="0" sz="1600" lang="en-US"/>
          </a:p>
        </p:txBody>
      </p:sp>
      <p:sp>
        <p:nvSpPr>
          <p:cNvPr id="1048650" name="Slide Number Placeholder 5"/>
          <p:cNvSpPr>
            <a:spLocks noGrp="1"/>
          </p:cNvSpPr>
          <p:nvPr>
            <p:ph type="sldNum" sz="quarter" idx="12"/>
          </p:nvPr>
        </p:nvSpPr>
        <p:spPr>
          <a:xfrm>
            <a:off x="6075122" y="6173383"/>
            <a:ext cx="753381" cy="330656"/>
          </a:xfrm>
        </p:spPr>
        <p:txBody>
          <a:bodyPr/>
          <a:p>
            <a:fld id="{2223677A-A0AC-4871-8142-E127153327A7}" type="slidenum">
              <a:rPr b="1" sz="2400" lang="en-US" smtClean="0">
                <a:solidFill>
                  <a:schemeClr val="tx1"/>
                </a:solidFill>
              </a:rPr>
              <a:t>15</a:t>
            </a:fld>
            <a:endParaRPr b="1" sz="2400"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51" name="Title 1"/>
          <p:cNvSpPr>
            <a:spLocks noGrp="1"/>
          </p:cNvSpPr>
          <p:nvPr>
            <p:ph type="title"/>
          </p:nvPr>
        </p:nvSpPr>
        <p:spPr>
          <a:xfrm>
            <a:off x="255783" y="80593"/>
            <a:ext cx="8888217" cy="592160"/>
          </a:xfrm>
          <a:solidFill>
            <a:srgbClr val="0070C0"/>
          </a:solidFill>
        </p:spPr>
        <p:txBody>
          <a:bodyPr>
            <a:noAutofit/>
          </a:bodyPr>
          <a:p>
            <a:r>
              <a:rPr b="1" dirty="0" sz="2800" lang="en-US">
                <a:solidFill>
                  <a:srgbClr val="FFFF00"/>
                </a:solidFill>
                <a:latin typeface="+mn-lt"/>
                <a:cs typeface="Arial" panose="020B0604020202020204" pitchFamily="34" charset="0"/>
              </a:rPr>
              <a:t>Factors that causes shifts in the ODC - left and right shift</a:t>
            </a:r>
          </a:p>
        </p:txBody>
      </p:sp>
      <p:pic>
        <p:nvPicPr>
          <p:cNvPr id="2097173" name="Content Placeholder 5"/>
          <p:cNvPicPr>
            <a:picLocks noChangeAspect="1" noGrp="1"/>
          </p:cNvPicPr>
          <p:nvPr>
            <p:ph idx="1"/>
          </p:nvPr>
        </p:nvPicPr>
        <p:blipFill>
          <a:blip xmlns:r="http://schemas.openxmlformats.org/officeDocument/2006/relationships" r:embed="rId1"/>
          <a:stretch>
            <a:fillRect/>
          </a:stretch>
        </p:blipFill>
        <p:spPr>
          <a:xfrm>
            <a:off x="255783" y="1195973"/>
            <a:ext cx="8485296" cy="5585980"/>
          </a:xfrm>
          <a:prstGeom prst="rect"/>
        </p:spPr>
      </p:pic>
      <p:sp>
        <p:nvSpPr>
          <p:cNvPr id="1048652" name="AutoShape 2" descr="What is mean bohr effect - Brainly.in"/>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53" name="AutoShape 4" descr="What is mean bohr effect - Brainly.in"/>
          <p:cNvSpPr>
            <a:spLocks noChangeAspect="1" noChangeArrowheads="1"/>
          </p:cNvSpPr>
          <p:nvPr/>
        </p:nvSpPr>
        <p:spPr bwMode="auto">
          <a:xfrm>
            <a:off x="307975" y="7937"/>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54" name="TextBox 6"/>
          <p:cNvSpPr txBox="1"/>
          <p:nvPr/>
        </p:nvSpPr>
        <p:spPr>
          <a:xfrm>
            <a:off x="892606" y="672753"/>
            <a:ext cx="6133667" cy="523220"/>
          </a:xfrm>
          <a:prstGeom prst="rect"/>
          <a:noFill/>
        </p:spPr>
        <p:txBody>
          <a:bodyPr rtlCol="0" wrap="none">
            <a:spAutoFit/>
          </a:bodyPr>
          <a:p>
            <a:r>
              <a:rPr b="1" dirty="0" sz="2800" lang="en-US"/>
              <a:t>Bohr effect or oxygen dissociation curve</a:t>
            </a:r>
          </a:p>
        </p:txBody>
      </p:sp>
      <p:sp>
        <p:nvSpPr>
          <p:cNvPr id="1048655" name="Slide Number Placeholder 8"/>
          <p:cNvSpPr>
            <a:spLocks noGrp="1"/>
          </p:cNvSpPr>
          <p:nvPr>
            <p:ph type="sldNum" sz="quarter" idx="12"/>
          </p:nvPr>
        </p:nvSpPr>
        <p:spPr>
          <a:xfrm>
            <a:off x="7026273" y="6312106"/>
            <a:ext cx="2057400" cy="365125"/>
          </a:xfrm>
        </p:spPr>
        <p:txBody>
          <a:bodyPr/>
          <a:p>
            <a:fld id="{2223677A-A0AC-4871-8142-E127153327A7}" type="slidenum">
              <a:rPr b="1" sz="2400" lang="en-US" smtClean="0">
                <a:solidFill>
                  <a:schemeClr val="tx1"/>
                </a:solidFill>
              </a:rPr>
              <a:t>16</a:t>
            </a:fld>
            <a:endParaRPr b="1" dirty="0" sz="2400" 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56" name="Content Placeholder 2"/>
          <p:cNvSpPr>
            <a:spLocks noGrp="1"/>
          </p:cNvSpPr>
          <p:nvPr>
            <p:ph idx="1"/>
          </p:nvPr>
        </p:nvSpPr>
        <p:spPr>
          <a:xfrm>
            <a:off x="263047" y="588723"/>
            <a:ext cx="8617906" cy="5435568"/>
          </a:xfrm>
        </p:spPr>
        <p:txBody>
          <a:bodyPr>
            <a:normAutofit fontScale="60714" lnSpcReduction="20000"/>
          </a:bodyPr>
          <a:p>
            <a:pPr indent="0" marL="0">
              <a:lnSpc>
                <a:spcPct val="150000"/>
              </a:lnSpc>
              <a:buNone/>
            </a:pPr>
            <a:r>
              <a:rPr b="1" dirty="0" lang="en-US"/>
              <a:t>Hypoxia</a:t>
            </a:r>
            <a:r>
              <a:rPr dirty="0" lang="en-US"/>
              <a:t>: Its a deficiency of O</a:t>
            </a:r>
            <a:r>
              <a:rPr baseline="-25000" dirty="0" lang="en-US"/>
              <a:t>2</a:t>
            </a:r>
            <a:r>
              <a:rPr dirty="0" lang="en-US"/>
              <a:t> at the tissue level that may be caused by following ways:</a:t>
            </a:r>
          </a:p>
          <a:p>
            <a:pPr indent="-514350" marL="514350">
              <a:lnSpc>
                <a:spcPct val="150000"/>
              </a:lnSpc>
              <a:buAutoNum type="arabicParenR"/>
            </a:pPr>
            <a:r>
              <a:rPr b="1" dirty="0" lang="en-US"/>
              <a:t>Hypoxic hypoxia</a:t>
            </a:r>
            <a:r>
              <a:rPr dirty="0" lang="en-US"/>
              <a:t>: Low </a:t>
            </a:r>
            <a:r>
              <a:rPr dirty="0" lang="en-US">
                <a:cs typeface="Arial" panose="020B0604020202020204" pitchFamily="34" charset="0"/>
              </a:rPr>
              <a:t> Po</a:t>
            </a:r>
            <a:r>
              <a:rPr baseline="-25000" dirty="0" lang="en-US">
                <a:cs typeface="Arial" panose="020B0604020202020204" pitchFamily="34" charset="0"/>
              </a:rPr>
              <a:t>2</a:t>
            </a:r>
            <a:r>
              <a:rPr dirty="0" lang="en-US">
                <a:cs typeface="Arial" panose="020B0604020202020204" pitchFamily="34" charset="0"/>
              </a:rPr>
              <a:t> </a:t>
            </a:r>
            <a:r>
              <a:rPr dirty="0" lang="en-US"/>
              <a:t> in arterial blood, as from high altitudes, airway obstruction.</a:t>
            </a:r>
          </a:p>
          <a:p>
            <a:pPr indent="-514350" marL="514350">
              <a:lnSpc>
                <a:spcPct val="150000"/>
              </a:lnSpc>
              <a:buAutoNum type="arabicParenR"/>
            </a:pPr>
            <a:r>
              <a:rPr b="1" dirty="0" lang="en-US" err="1"/>
              <a:t>Anaemic</a:t>
            </a:r>
            <a:r>
              <a:rPr b="1" dirty="0" lang="en-US"/>
              <a:t> hypoxia</a:t>
            </a:r>
            <a:r>
              <a:rPr dirty="0" lang="en-US"/>
              <a:t>: Too little functioning hemoglobin in the blood that reduces O</a:t>
            </a:r>
            <a:r>
              <a:rPr baseline="-25000" dirty="0" lang="en-US"/>
              <a:t>2 </a:t>
            </a:r>
            <a:r>
              <a:rPr dirty="0" lang="en-US"/>
              <a:t>transport to tissue cells.</a:t>
            </a:r>
          </a:p>
          <a:p>
            <a:pPr indent="-514350" marL="514350">
              <a:lnSpc>
                <a:spcPct val="150000"/>
              </a:lnSpc>
              <a:buAutoNum type="arabicParenR"/>
            </a:pPr>
            <a:r>
              <a:rPr b="1" dirty="0" lang="en-US"/>
              <a:t>Ischemic hypoxia</a:t>
            </a:r>
            <a:r>
              <a:rPr dirty="0" lang="en-US"/>
              <a:t>: Inability of the blood to carry O</a:t>
            </a:r>
            <a:r>
              <a:rPr baseline="-25000" dirty="0" lang="en-US"/>
              <a:t>2</a:t>
            </a:r>
            <a:r>
              <a:rPr dirty="0" lang="en-US"/>
              <a:t> to tissues fast enough to sustain their needs, as in heart failure. </a:t>
            </a:r>
            <a:r>
              <a:rPr dirty="0" lang="en-US">
                <a:cs typeface="Arial" panose="020B0604020202020204" pitchFamily="34" charset="0"/>
              </a:rPr>
              <a:t>Po</a:t>
            </a:r>
            <a:r>
              <a:rPr baseline="-25000" dirty="0" lang="en-US">
                <a:cs typeface="Arial" panose="020B0604020202020204" pitchFamily="34" charset="0"/>
              </a:rPr>
              <a:t>2 </a:t>
            </a:r>
            <a:r>
              <a:rPr dirty="0" lang="en-US">
                <a:cs typeface="Arial" panose="020B0604020202020204" pitchFamily="34" charset="0"/>
              </a:rPr>
              <a:t> and oxyhemoglobin levels are normal</a:t>
            </a:r>
            <a:endParaRPr baseline="-25000" dirty="0" lang="en-US">
              <a:cs typeface="Arial" panose="020B0604020202020204" pitchFamily="34" charset="0"/>
            </a:endParaRPr>
          </a:p>
          <a:p>
            <a:pPr indent="-514350" marL="514350">
              <a:lnSpc>
                <a:spcPct val="150000"/>
              </a:lnSpc>
              <a:buAutoNum type="arabicParenR"/>
            </a:pPr>
            <a:r>
              <a:rPr b="1" dirty="0" lang="en-US" err="1"/>
              <a:t>Histotoxic</a:t>
            </a:r>
            <a:r>
              <a:rPr b="1" dirty="0" lang="en-US"/>
              <a:t> hypoxia</a:t>
            </a:r>
            <a:r>
              <a:rPr dirty="0" lang="en-US"/>
              <a:t>: Inability of tissues to use O</a:t>
            </a:r>
            <a:r>
              <a:rPr baseline="-25000" dirty="0" lang="en-US"/>
              <a:t>2</a:t>
            </a:r>
            <a:r>
              <a:rPr dirty="0" lang="en-US"/>
              <a:t> properly, as in cyanide poisoning. Cyanide blocks an enzyme required for the use of O</a:t>
            </a:r>
            <a:r>
              <a:rPr baseline="-25000" dirty="0" lang="en-US"/>
              <a:t>2</a:t>
            </a:r>
            <a:r>
              <a:rPr dirty="0" lang="en-US"/>
              <a:t> during ATP synthesis. </a:t>
            </a:r>
          </a:p>
        </p:txBody>
      </p:sp>
      <p:sp>
        <p:nvSpPr>
          <p:cNvPr id="1048657" name="Title 1"/>
          <p:cNvSpPr>
            <a:spLocks noGrp="1"/>
          </p:cNvSpPr>
          <p:nvPr>
            <p:ph type="title"/>
          </p:nvPr>
        </p:nvSpPr>
        <p:spPr>
          <a:xfrm>
            <a:off x="2820705" y="139658"/>
            <a:ext cx="2978846" cy="449065"/>
          </a:xfrm>
          <a:solidFill>
            <a:srgbClr val="0070C0"/>
          </a:solidFill>
        </p:spPr>
        <p:txBody>
          <a:bodyPr>
            <a:noAutofit/>
          </a:bodyPr>
          <a:p>
            <a:r>
              <a:rPr b="1" dirty="0" sz="2800" lang="en-US">
                <a:solidFill>
                  <a:srgbClr val="FFFF00"/>
                </a:solidFill>
                <a:latin typeface="+mn-lt"/>
                <a:cs typeface="Arial" panose="020B0604020202020204" pitchFamily="34" charset="0"/>
              </a:rPr>
              <a:t>What is hypoxia?</a:t>
            </a:r>
          </a:p>
        </p:txBody>
      </p:sp>
      <p:sp>
        <p:nvSpPr>
          <p:cNvPr id="1048658" name="Slide Number Placeholder 4"/>
          <p:cNvSpPr>
            <a:spLocks noGrp="1"/>
          </p:cNvSpPr>
          <p:nvPr>
            <p:ph type="sldNum" sz="quarter" idx="12"/>
          </p:nvPr>
        </p:nvSpPr>
        <p:spPr>
          <a:xfrm>
            <a:off x="7860890" y="6297561"/>
            <a:ext cx="654460" cy="368711"/>
          </a:xfrm>
        </p:spPr>
        <p:txBody>
          <a:bodyPr/>
          <a:p>
            <a:fld id="{2223677A-A0AC-4871-8142-E127153327A7}" type="slidenum">
              <a:rPr b="1" sz="2400" lang="en-US" smtClean="0">
                <a:solidFill>
                  <a:schemeClr val="tx1"/>
                </a:solidFill>
              </a:rPr>
              <a:t>17</a:t>
            </a:fld>
            <a:endParaRPr b="1" dirty="0" sz="2400" lang="en-US">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59" name="Title 1"/>
          <p:cNvSpPr>
            <a:spLocks noGrp="1"/>
          </p:cNvSpPr>
          <p:nvPr>
            <p:ph type="title"/>
          </p:nvPr>
        </p:nvSpPr>
        <p:spPr>
          <a:xfrm>
            <a:off x="328025" y="154153"/>
            <a:ext cx="4056084" cy="649482"/>
          </a:xfrm>
          <a:solidFill>
            <a:srgbClr val="FFFF00"/>
          </a:solidFill>
        </p:spPr>
        <p:txBody>
          <a:bodyPr>
            <a:normAutofit fontScale="90000"/>
          </a:bodyPr>
          <a:p>
            <a:r>
              <a:rPr b="1" dirty="0" lang="en-US"/>
              <a:t>Respiratory </a:t>
            </a:r>
            <a:r>
              <a:rPr b="1" dirty="0" lang="en-US" err="1"/>
              <a:t>centre</a:t>
            </a:r>
            <a:endParaRPr b="1" dirty="0" lang="en-US"/>
          </a:p>
        </p:txBody>
      </p:sp>
      <p:sp>
        <p:nvSpPr>
          <p:cNvPr id="1048660" name="Content Placeholder 2"/>
          <p:cNvSpPr>
            <a:spLocks noGrp="1"/>
          </p:cNvSpPr>
          <p:nvPr>
            <p:ph idx="1"/>
          </p:nvPr>
        </p:nvSpPr>
        <p:spPr>
          <a:xfrm>
            <a:off x="147852" y="803635"/>
            <a:ext cx="4236257" cy="6054365"/>
          </a:xfrm>
        </p:spPr>
        <p:txBody>
          <a:bodyPr>
            <a:normAutofit fontScale="75000" lnSpcReduction="20000"/>
          </a:bodyPr>
          <a:p>
            <a:pPr indent="0" marL="0">
              <a:lnSpc>
                <a:spcPct val="150000"/>
              </a:lnSpc>
              <a:buNone/>
            </a:pPr>
            <a:r>
              <a:rPr dirty="0" sz="2400" lang="en-US"/>
              <a:t>1) The basic rhythm of respiration is controlled by groups of neurons in the brain stem. </a:t>
            </a:r>
          </a:p>
          <a:p>
            <a:pPr indent="0" marL="0">
              <a:lnSpc>
                <a:spcPct val="150000"/>
              </a:lnSpc>
              <a:buNone/>
            </a:pPr>
            <a:r>
              <a:rPr dirty="0" sz="2400" lang="en-US"/>
              <a:t>2) The area from which nerve impulses are sent to respiratory muscles is </a:t>
            </a:r>
            <a:r>
              <a:rPr b="1" dirty="0" sz="2400" lang="en-US"/>
              <a:t>called the respiratory center </a:t>
            </a:r>
            <a:r>
              <a:rPr dirty="0" sz="2400" lang="en-US"/>
              <a:t>and consists of groups of neurons in both </a:t>
            </a:r>
            <a:r>
              <a:rPr b="1" dirty="0" sz="2400" lang="en-US"/>
              <a:t>the medulla oblongata and the pons. </a:t>
            </a:r>
          </a:p>
          <a:p>
            <a:pPr>
              <a:lnSpc>
                <a:spcPct val="150000"/>
              </a:lnSpc>
            </a:pPr>
            <a:r>
              <a:rPr b="1" dirty="0" sz="2400" lang="en-US"/>
              <a:t>Medulla oblongata</a:t>
            </a:r>
            <a:r>
              <a:rPr dirty="0" sz="2400" lang="en-US"/>
              <a:t>…… inspiratory areas and expiratory areas.</a:t>
            </a:r>
          </a:p>
          <a:p>
            <a:pPr indent="0" marL="0">
              <a:lnSpc>
                <a:spcPct val="150000"/>
              </a:lnSpc>
              <a:buNone/>
            </a:pPr>
            <a:r>
              <a:rPr dirty="0" sz="2400" lang="en-US"/>
              <a:t>    </a:t>
            </a:r>
            <a:r>
              <a:rPr b="1" dirty="0" sz="2400" lang="en-US"/>
              <a:t>Pons</a:t>
            </a:r>
            <a:r>
              <a:rPr dirty="0" sz="2400" lang="en-US"/>
              <a:t>……..</a:t>
            </a:r>
            <a:r>
              <a:rPr dirty="0" sz="2400" lang="en-US" err="1"/>
              <a:t>pneumotaxic</a:t>
            </a:r>
            <a:r>
              <a:rPr dirty="0" sz="2400" lang="en-US"/>
              <a:t> area and </a:t>
            </a:r>
            <a:r>
              <a:rPr dirty="0" sz="2400" lang="en-US" err="1"/>
              <a:t>apneustic</a:t>
            </a:r>
            <a:r>
              <a:rPr dirty="0" sz="2400" lang="en-US"/>
              <a:t> area</a:t>
            </a:r>
          </a:p>
          <a:p>
            <a:pPr indent="0" marL="0">
              <a:lnSpc>
                <a:spcPct val="150000"/>
              </a:lnSpc>
              <a:buNone/>
            </a:pPr>
            <a:r>
              <a:rPr dirty="0" sz="2400" lang="en-US"/>
              <a:t>3) The inspiratory area sets the  basic rhythm of respiration.</a:t>
            </a:r>
          </a:p>
        </p:txBody>
      </p:sp>
      <p:pic>
        <p:nvPicPr>
          <p:cNvPr id="2097174" name="Picture 2" descr="001 slide respirasi"/>
          <p:cNvPicPr>
            <a:picLocks noChangeAspect="1" noChangeArrowheads="1"/>
          </p:cNvPicPr>
          <p:nvPr/>
        </p:nvPicPr>
        <p:blipFill rotWithShape="1">
          <a:blip xmlns:r="http://schemas.openxmlformats.org/officeDocument/2006/relationships" r:embed="rId1"/>
          <a:srcRect t="31281" r="50805" b="17006"/>
          <a:stretch>
            <a:fillRect/>
          </a:stretch>
        </p:blipFill>
        <p:spPr bwMode="auto">
          <a:xfrm>
            <a:off x="4571999" y="324741"/>
            <a:ext cx="4500056" cy="3551594"/>
          </a:xfrm>
          <a:prstGeom prst="rect"/>
          <a:noFill/>
        </p:spPr>
      </p:pic>
      <p:pic>
        <p:nvPicPr>
          <p:cNvPr id="2097175" name="Picture 4" descr="Lecture 5 the respiratory system"/>
          <p:cNvPicPr>
            <a:picLocks noChangeAspect="1" noChangeArrowheads="1"/>
          </p:cNvPicPr>
          <p:nvPr/>
        </p:nvPicPr>
        <p:blipFill rotWithShape="1">
          <a:blip xmlns:r="http://schemas.openxmlformats.org/officeDocument/2006/relationships" r:embed="rId2"/>
          <a:srcRect l="4242" t="12496" r="11247" b="22162"/>
          <a:stretch>
            <a:fillRect/>
          </a:stretch>
        </p:blipFill>
        <p:spPr bwMode="auto">
          <a:xfrm>
            <a:off x="4268164" y="4058985"/>
            <a:ext cx="4875836" cy="2605413"/>
          </a:xfrm>
          <a:prstGeom prst="rect"/>
          <a:noFill/>
        </p:spPr>
      </p:pic>
      <p:sp>
        <p:nvSpPr>
          <p:cNvPr id="1048661" name="Slide Number Placeholder 5"/>
          <p:cNvSpPr>
            <a:spLocks noGrp="1"/>
          </p:cNvSpPr>
          <p:nvPr>
            <p:ph type="sldNum" sz="quarter" idx="12"/>
          </p:nvPr>
        </p:nvSpPr>
        <p:spPr>
          <a:xfrm>
            <a:off x="8027736" y="6519134"/>
            <a:ext cx="777051" cy="145264"/>
          </a:xfrm>
        </p:spPr>
        <p:txBody>
          <a:bodyPr/>
          <a:p>
            <a:fld id="{2223677A-A0AC-4871-8142-E127153327A7}" type="slidenum">
              <a:rPr b="1" sz="2400" lang="en-US" smtClean="0">
                <a:solidFill>
                  <a:schemeClr val="tx1"/>
                </a:solidFill>
              </a:rPr>
              <a:t>18</a:t>
            </a:fld>
            <a:endParaRPr b="1" dirty="0" sz="2400" lang="en-US">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pic>
        <p:nvPicPr>
          <p:cNvPr id="2097176" name="Picture 2" descr="Bronchioles &amp; Alveoli | Human body unit, Respiratory system, Nurse  anesthesia"/>
          <p:cNvPicPr>
            <a:picLocks noChangeAspect="1" noChangeArrowheads="1"/>
          </p:cNvPicPr>
          <p:nvPr/>
        </p:nvPicPr>
        <p:blipFill>
          <a:blip xmlns:r="http://schemas.openxmlformats.org/officeDocument/2006/relationships" r:embed="rId1"/>
          <a:srcRect/>
          <a:stretch>
            <a:fillRect/>
          </a:stretch>
        </p:blipFill>
        <p:spPr bwMode="auto">
          <a:xfrm>
            <a:off x="109296" y="110929"/>
            <a:ext cx="6072705" cy="4072763"/>
          </a:xfrm>
          <a:prstGeom prst="rect"/>
          <a:noFill/>
        </p:spPr>
      </p:pic>
      <p:pic>
        <p:nvPicPr>
          <p:cNvPr id="2097177" name="Picture 2" descr="Impaired Alveolar Gas Transfer"/>
          <p:cNvPicPr>
            <a:picLocks noChangeAspect="1" noChangeArrowheads="1"/>
          </p:cNvPicPr>
          <p:nvPr/>
        </p:nvPicPr>
        <p:blipFill>
          <a:blip xmlns:r="http://schemas.openxmlformats.org/officeDocument/2006/relationships" r:embed="rId2"/>
          <a:srcRect/>
          <a:stretch>
            <a:fillRect/>
          </a:stretch>
        </p:blipFill>
        <p:spPr bwMode="auto">
          <a:xfrm>
            <a:off x="4413217" y="2567836"/>
            <a:ext cx="4630575" cy="4182833"/>
          </a:xfrm>
          <a:prstGeom prst="rect"/>
          <a:noFill/>
        </p:spPr>
      </p:pic>
      <p:sp>
        <p:nvSpPr>
          <p:cNvPr id="1048662" name="Slide Number Placeholder 4"/>
          <p:cNvSpPr>
            <a:spLocks noGrp="1"/>
          </p:cNvSpPr>
          <p:nvPr>
            <p:ph type="sldNum" sz="quarter" idx="12"/>
          </p:nvPr>
        </p:nvSpPr>
        <p:spPr>
          <a:xfrm>
            <a:off x="526093" y="6211041"/>
            <a:ext cx="500734" cy="340072"/>
          </a:xfrm>
        </p:spPr>
        <p:txBody>
          <a:bodyPr/>
          <a:p>
            <a:fld id="{2223677A-A0AC-4871-8142-E127153327A7}" type="slidenum">
              <a:rPr sz="2400" lang="en-US" smtClean="0">
                <a:solidFill>
                  <a:schemeClr val="tx1"/>
                </a:solidFill>
              </a:rPr>
              <a:t>19</a:t>
            </a:fld>
            <a:endParaRPr dirty="0" sz="2400"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8" name="Title 1"/>
          <p:cNvSpPr>
            <a:spLocks noGrp="1"/>
          </p:cNvSpPr>
          <p:nvPr>
            <p:ph type="title"/>
          </p:nvPr>
        </p:nvSpPr>
        <p:spPr>
          <a:xfrm>
            <a:off x="68893" y="626421"/>
            <a:ext cx="9006214" cy="624431"/>
          </a:xfrm>
          <a:solidFill>
            <a:schemeClr val="tx1"/>
          </a:solidFill>
        </p:spPr>
        <p:txBody>
          <a:bodyPr>
            <a:normAutofit/>
          </a:bodyPr>
          <a:p>
            <a:pPr algn="ctr"/>
            <a:r>
              <a:rPr b="1" dirty="0" sz="3200" lang="en-US">
                <a:solidFill>
                  <a:srgbClr val="FFFF00"/>
                </a:solidFill>
                <a:latin typeface="Arial" panose="020B0604020202020204" pitchFamily="34" charset="0"/>
                <a:cs typeface="Arial" panose="020B0604020202020204" pitchFamily="34" charset="0"/>
              </a:rPr>
              <a:t>Main functions of Respiratory System</a:t>
            </a:r>
          </a:p>
        </p:txBody>
      </p:sp>
      <p:grpSp>
        <p:nvGrpSpPr>
          <p:cNvPr id="36" name="Group 14"/>
          <p:cNvGrpSpPr/>
          <p:nvPr/>
        </p:nvGrpSpPr>
        <p:grpSpPr>
          <a:xfrm>
            <a:off x="265066" y="1495682"/>
            <a:ext cx="8810041" cy="4352792"/>
            <a:chOff x="208486" y="1297984"/>
            <a:chExt cx="8810041" cy="4054095"/>
          </a:xfrm>
        </p:grpSpPr>
        <p:pic>
          <p:nvPicPr>
            <p:cNvPr id="2097155" name="Content Placeholder 3"/>
            <p:cNvPicPr>
              <a:picLocks noChangeAspect="1"/>
            </p:cNvPicPr>
            <p:nvPr/>
          </p:nvPicPr>
          <p:blipFill rotWithShape="1">
            <a:blip xmlns:r="http://schemas.openxmlformats.org/officeDocument/2006/relationships" r:embed="rId1" cstate="print"/>
            <a:srcRect l="12625" t="90751" r="12459" b="7056"/>
            <a:stretch>
              <a:fillRect/>
            </a:stretch>
          </p:blipFill>
          <p:spPr>
            <a:xfrm>
              <a:off x="394357" y="3455465"/>
              <a:ext cx="8624170" cy="266081"/>
            </a:xfrm>
            <a:prstGeom prst="rect"/>
          </p:spPr>
        </p:pic>
        <p:pic>
          <p:nvPicPr>
            <p:cNvPr id="2097156" name="Content Placeholder 3"/>
            <p:cNvPicPr>
              <a:picLocks noChangeAspect="1"/>
            </p:cNvPicPr>
            <p:nvPr/>
          </p:nvPicPr>
          <p:blipFill rotWithShape="1">
            <a:blip xmlns:r="http://schemas.openxmlformats.org/officeDocument/2006/relationships" r:embed="rId1" cstate="print"/>
            <a:srcRect l="12625" t="78169" r="12459" b="19128"/>
            <a:stretch>
              <a:fillRect/>
            </a:stretch>
          </p:blipFill>
          <p:spPr>
            <a:xfrm>
              <a:off x="306888" y="1297984"/>
              <a:ext cx="8624170" cy="463234"/>
            </a:xfrm>
            <a:prstGeom prst="rect"/>
          </p:spPr>
        </p:pic>
        <p:pic>
          <p:nvPicPr>
            <p:cNvPr id="2097157" name="Content Placeholder 3"/>
            <p:cNvPicPr>
              <a:picLocks noChangeAspect="1"/>
            </p:cNvPicPr>
            <p:nvPr/>
          </p:nvPicPr>
          <p:blipFill rotWithShape="1">
            <a:blip xmlns:r="http://schemas.openxmlformats.org/officeDocument/2006/relationships" r:embed="rId1" cstate="print"/>
            <a:srcRect l="12625" t="84758" r="14436" b="9541"/>
            <a:stretch>
              <a:fillRect/>
            </a:stretch>
          </p:blipFill>
          <p:spPr>
            <a:xfrm>
              <a:off x="306888" y="3826979"/>
              <a:ext cx="8396614" cy="833091"/>
            </a:xfrm>
            <a:prstGeom prst="rect"/>
          </p:spPr>
        </p:pic>
        <p:grpSp>
          <p:nvGrpSpPr>
            <p:cNvPr id="37" name="Group 13"/>
            <p:cNvGrpSpPr/>
            <p:nvPr/>
          </p:nvGrpSpPr>
          <p:grpSpPr>
            <a:xfrm>
              <a:off x="208486" y="1352924"/>
              <a:ext cx="3127437" cy="3999155"/>
              <a:chOff x="208486" y="1352924"/>
              <a:chExt cx="3127437" cy="3999155"/>
            </a:xfrm>
          </p:grpSpPr>
          <p:sp>
            <p:nvSpPr>
              <p:cNvPr id="1048589" name="TextBox 7"/>
              <p:cNvSpPr txBox="1"/>
              <p:nvPr/>
            </p:nvSpPr>
            <p:spPr>
              <a:xfrm>
                <a:off x="727343" y="4982747"/>
                <a:ext cx="2608580" cy="333564"/>
              </a:xfrm>
              <a:prstGeom prst="rect"/>
              <a:solidFill>
                <a:schemeClr val="bg2"/>
              </a:solidFill>
            </p:spPr>
            <p:txBody>
              <a:bodyPr rtlCol="0" wrap="none">
                <a:spAutoFit/>
              </a:bodyPr>
              <a:p>
                <a:r>
                  <a:rPr b="1" dirty="0" lang="en-US"/>
                  <a:t>Helps regulate blood pH</a:t>
                </a:r>
              </a:p>
            </p:txBody>
          </p:sp>
          <p:sp>
            <p:nvSpPr>
              <p:cNvPr id="1048590" name="Oval 8"/>
              <p:cNvSpPr/>
              <p:nvPr/>
            </p:nvSpPr>
            <p:spPr>
              <a:xfrm>
                <a:off x="212942" y="1352924"/>
                <a:ext cx="425885" cy="28809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1" name="Oval 10"/>
              <p:cNvSpPr/>
              <p:nvPr/>
            </p:nvSpPr>
            <p:spPr>
              <a:xfrm>
                <a:off x="293318" y="3373001"/>
                <a:ext cx="425885" cy="28809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2" name="Oval 11"/>
              <p:cNvSpPr/>
              <p:nvPr/>
            </p:nvSpPr>
            <p:spPr>
              <a:xfrm>
                <a:off x="219896" y="3822871"/>
                <a:ext cx="425885" cy="28809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3" name="Oval 12"/>
              <p:cNvSpPr/>
              <p:nvPr/>
            </p:nvSpPr>
            <p:spPr>
              <a:xfrm>
                <a:off x="208486" y="5063980"/>
                <a:ext cx="425885" cy="28809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sp>
        <p:nvSpPr>
          <p:cNvPr id="1048594" name="Slide Number Placeholder 3"/>
          <p:cNvSpPr>
            <a:spLocks noGrp="1"/>
          </p:cNvSpPr>
          <p:nvPr>
            <p:ph type="sldNum" sz="quarter" idx="12"/>
          </p:nvPr>
        </p:nvSpPr>
        <p:spPr>
          <a:xfrm>
            <a:off x="6445424" y="6093304"/>
            <a:ext cx="2057400" cy="365125"/>
          </a:xfrm>
        </p:spPr>
        <p:txBody>
          <a:bodyPr/>
          <a:p>
            <a:fld id="{2223677A-A0AC-4871-8142-E127153327A7}" type="slidenum">
              <a:rPr sz="2400" lang="en-US" smtClean="0">
                <a:solidFill>
                  <a:schemeClr val="tx1"/>
                </a:solidFill>
              </a:rPr>
              <a:t>2</a:t>
            </a:fld>
            <a:endParaRPr sz="2400" lang="en-US">
              <a:solidFill>
                <a:schemeClr val="tx1"/>
              </a:solidFill>
            </a:endParaRPr>
          </a:p>
        </p:txBody>
      </p:sp>
      <p:pic>
        <p:nvPicPr>
          <p:cNvPr id="2097158" name="Picture 2"/>
          <p:cNvPicPr>
            <a:picLocks noChangeAspect="1"/>
          </p:cNvPicPr>
          <p:nvPr/>
        </p:nvPicPr>
        <p:blipFill rotWithShape="1">
          <a:blip xmlns:r="http://schemas.openxmlformats.org/officeDocument/2006/relationships" r:embed="rId2"/>
          <a:srcRect l="6910" t="37505" r="10440" b="51796"/>
          <a:stretch>
            <a:fillRect/>
          </a:stretch>
        </p:blipFill>
        <p:spPr>
          <a:xfrm>
            <a:off x="239186" y="2784794"/>
            <a:ext cx="8520896" cy="606794"/>
          </a:xfrm>
          <a:prstGeom prst="rect"/>
        </p:spPr>
      </p:pic>
      <p:pic>
        <p:nvPicPr>
          <p:cNvPr id="2097159" name="Picture 24"/>
          <p:cNvPicPr>
            <a:picLocks noChangeAspect="1"/>
          </p:cNvPicPr>
          <p:nvPr/>
        </p:nvPicPr>
        <p:blipFill rotWithShape="1">
          <a:blip xmlns:r="http://schemas.openxmlformats.org/officeDocument/2006/relationships" r:embed="rId2"/>
          <a:srcRect l="6910" t="27898" r="10440" b="61403"/>
          <a:stretch>
            <a:fillRect/>
          </a:stretch>
        </p:blipFill>
        <p:spPr>
          <a:xfrm>
            <a:off x="265066" y="2070401"/>
            <a:ext cx="7954374" cy="698688"/>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5" name="Content Placeholder 4"/>
          <p:cNvSpPr>
            <a:spLocks noGrp="1"/>
          </p:cNvSpPr>
          <p:nvPr>
            <p:ph idx="1"/>
          </p:nvPr>
        </p:nvSpPr>
        <p:spPr>
          <a:xfrm>
            <a:off x="0" y="976138"/>
            <a:ext cx="3695178" cy="5692351"/>
          </a:xfrm>
        </p:spPr>
        <p:txBody>
          <a:bodyPr>
            <a:noAutofit/>
          </a:bodyPr>
          <a:p>
            <a:pPr indent="0" marL="0">
              <a:lnSpc>
                <a:spcPct val="150000"/>
              </a:lnSpc>
              <a:buNone/>
            </a:pPr>
            <a:r>
              <a:rPr dirty="0" sz="1800" lang="en-US"/>
              <a:t>Two parts:</a:t>
            </a:r>
          </a:p>
          <a:p>
            <a:pPr indent="-514350" marL="514350">
              <a:lnSpc>
                <a:spcPct val="150000"/>
              </a:lnSpc>
              <a:buAutoNum type="arabicParenR"/>
            </a:pPr>
            <a:r>
              <a:rPr b="1" dirty="0" sz="1800" lang="en-US">
                <a:solidFill>
                  <a:srgbClr val="FF0000"/>
                </a:solidFill>
              </a:rPr>
              <a:t>Conductive zone</a:t>
            </a:r>
            <a:r>
              <a:rPr dirty="0" sz="1800" lang="en-US"/>
              <a:t>: main function is to filter, warm, and moisten air and conduct it into the lungs. </a:t>
            </a:r>
            <a:r>
              <a:rPr b="1" dirty="0" sz="1800" lang="en-US"/>
              <a:t>These include nose, nasal cavity, pharynx, larynx, trachea, bronchi.</a:t>
            </a:r>
          </a:p>
          <a:p>
            <a:pPr indent="-514350" marL="514350">
              <a:lnSpc>
                <a:spcPct val="150000"/>
              </a:lnSpc>
              <a:buAutoNum type="arabicParenR"/>
            </a:pPr>
            <a:r>
              <a:rPr b="1" dirty="0" sz="1800" lang="en-US">
                <a:solidFill>
                  <a:srgbClr val="FF0000"/>
                </a:solidFill>
              </a:rPr>
              <a:t>Respiratory zone</a:t>
            </a:r>
            <a:r>
              <a:rPr dirty="0" sz="1800" lang="en-US"/>
              <a:t>: main sites for gas exchange between air and blood. These include </a:t>
            </a:r>
            <a:r>
              <a:rPr b="1" dirty="0" sz="1800" lang="en-US"/>
              <a:t>bronchioles, alveolar ducts, alveolar sacs and alveoli.</a:t>
            </a:r>
          </a:p>
        </p:txBody>
      </p:sp>
      <p:pic>
        <p:nvPicPr>
          <p:cNvPr id="2097160" name="Picture 3"/>
          <p:cNvPicPr>
            <a:picLocks noChangeAspect="1"/>
          </p:cNvPicPr>
          <p:nvPr/>
        </p:nvPicPr>
        <p:blipFill>
          <a:blip xmlns:r="http://schemas.openxmlformats.org/officeDocument/2006/relationships" r:embed="rId1"/>
          <a:stretch>
            <a:fillRect/>
          </a:stretch>
        </p:blipFill>
        <p:spPr>
          <a:xfrm>
            <a:off x="3818348" y="907691"/>
            <a:ext cx="5251839" cy="4013863"/>
          </a:xfrm>
          <a:prstGeom prst="rect"/>
        </p:spPr>
      </p:pic>
      <p:sp>
        <p:nvSpPr>
          <p:cNvPr id="1048596" name="TextBox 5"/>
          <p:cNvSpPr txBox="1"/>
          <p:nvPr/>
        </p:nvSpPr>
        <p:spPr>
          <a:xfrm>
            <a:off x="125689" y="76694"/>
            <a:ext cx="8892622" cy="802640"/>
          </a:xfrm>
          <a:prstGeom prst="rect"/>
          <a:solidFill>
            <a:srgbClr val="0070C0"/>
          </a:solidFill>
        </p:spPr>
        <p:txBody>
          <a:bodyPr rtlCol="0" wrap="square">
            <a:spAutoFit/>
          </a:bodyPr>
          <a:p>
            <a:r>
              <a:rPr b="1" dirty="0" sz="2400" lang="en-US">
                <a:solidFill>
                  <a:srgbClr val="FFFF00"/>
                </a:solidFill>
                <a:latin typeface="Arial" panose="020B0604020202020204" pitchFamily="34" charset="0"/>
                <a:cs typeface="Arial" panose="020B0604020202020204" pitchFamily="34" charset="0"/>
              </a:rPr>
              <a:t>Organs of Respiratory System and its functional division (conductive and respiratory zone)</a:t>
            </a:r>
          </a:p>
        </p:txBody>
      </p:sp>
      <p:sp>
        <p:nvSpPr>
          <p:cNvPr id="1048597" name="Slide Number Placeholder 2"/>
          <p:cNvSpPr>
            <a:spLocks noGrp="1"/>
          </p:cNvSpPr>
          <p:nvPr>
            <p:ph type="sldNum" sz="quarter" idx="12"/>
          </p:nvPr>
        </p:nvSpPr>
        <p:spPr>
          <a:xfrm>
            <a:off x="6508054" y="6030674"/>
            <a:ext cx="2057400" cy="365125"/>
          </a:xfrm>
        </p:spPr>
        <p:txBody>
          <a:bodyPr/>
          <a:p>
            <a:fld id="{2223677A-A0AC-4871-8142-E127153327A7}" type="slidenum">
              <a:rPr b="1" sz="2000" lang="en-US" smtClean="0">
                <a:solidFill>
                  <a:schemeClr val="tx1"/>
                </a:solidFill>
              </a:rPr>
              <a:t>3</a:t>
            </a:fld>
            <a:endParaRPr b="1" dirty="0" sz="2000" lang="en-US">
              <a:solidFill>
                <a:schemeClr val="tx1"/>
              </a:solidFill>
            </a:endParaRPr>
          </a:p>
        </p:txBody>
      </p:sp>
      <p:sp>
        <p:nvSpPr>
          <p:cNvPr id="1048598" name="Title 1"/>
          <p:cNvSpPr>
            <a:spLocks noGrp="1"/>
          </p:cNvSpPr>
          <p:nvPr>
            <p:ph type="title"/>
          </p:nvPr>
        </p:nvSpPr>
        <p:spPr>
          <a:xfrm>
            <a:off x="0" y="991872"/>
            <a:ext cx="3695178" cy="581057"/>
          </a:xfrm>
          <a:solidFill>
            <a:srgbClr val="FFC000"/>
          </a:solidFill>
        </p:spPr>
        <p:txBody>
          <a:bodyPr>
            <a:normAutofit/>
          </a:bodyPr>
          <a:p>
            <a:pPr algn="ctr"/>
            <a:r>
              <a:rPr b="1" dirty="0" sz="1400" lang="en-US">
                <a:solidFill>
                  <a:srgbClr val="002060"/>
                </a:solidFill>
                <a:latin typeface="Arial" panose="020B0604020202020204" pitchFamily="34" charset="0"/>
                <a:cs typeface="Arial" panose="020B0604020202020204" pitchFamily="34" charset="0"/>
              </a:rPr>
              <a:t>Functional division of respiratory system</a:t>
            </a:r>
          </a:p>
        </p:txBody>
      </p:sp>
      <p:pic>
        <p:nvPicPr>
          <p:cNvPr id="2097161" name="Picture 6" descr="Bronchioles &amp; Alveoli | Human body unit, Respiratory system, Nurse  anesthesia"/>
          <p:cNvPicPr>
            <a:picLocks noChangeAspect="1" noChangeArrowheads="1"/>
          </p:cNvPicPr>
          <p:nvPr/>
        </p:nvPicPr>
        <p:blipFill rotWithShape="1">
          <a:blip xmlns:r="http://schemas.openxmlformats.org/officeDocument/2006/relationships" r:embed="rId2"/>
          <a:srcRect l="5886" t="5584" r="8686"/>
          <a:stretch>
            <a:fillRect/>
          </a:stretch>
        </p:blipFill>
        <p:spPr bwMode="auto">
          <a:xfrm>
            <a:off x="3859706" y="4482176"/>
            <a:ext cx="3242134" cy="2403137"/>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Rectangle 2"/>
          <p:cNvSpPr>
            <a:spLocks noChangeArrowheads="1"/>
          </p:cNvSpPr>
          <p:nvPr/>
        </p:nvSpPr>
        <p:spPr bwMode="auto">
          <a:xfrm>
            <a:off x="0" y="139817"/>
            <a:ext cx="9144000" cy="699426"/>
          </a:xfrm>
          <a:prstGeom prst="rect"/>
          <a:solidFill>
            <a:srgbClr val="0070C0"/>
          </a:solidFill>
          <a:ln>
            <a:noFill/>
          </a:ln>
        </p:spPr>
        <p:txBody>
          <a:bodyPr anchor="b"/>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eaLnBrk="0" hangingPunct="0" indent="-285750" marL="7429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eaLnBrk="0" hangingPunct="0" indent="-228600" marL="1143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eaLnBrk="0" hangingPunct="0" indent="-228600" marL="1600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eaLnBrk="0" hangingPunct="0" indent="-228600" marL="20574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eaLnBrk="0" fontAlgn="base" hangingPunct="0" indent="-228600" marL="251460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eaLnBrk="0" fontAlgn="base" hangingPunct="0" indent="-228600" marL="297180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eaLnBrk="0" fontAlgn="base" hangingPunct="0" indent="-228600" marL="342900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eaLnBrk="0" fontAlgn="base" hangingPunct="0" indent="-228600" marL="388620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altLang="en-US" b="1" dirty="0" sz="3600" lang="en-US">
                <a:solidFill>
                  <a:srgbClr val="FFFF00"/>
                </a:solidFill>
                <a:latin typeface="Arial" panose="020B0604020202020204" pitchFamily="34" charset="0"/>
                <a:cs typeface="Arial" panose="020B0604020202020204" pitchFamily="34" charset="0"/>
              </a:rPr>
              <a:t>Organs in the Respiratory System</a:t>
            </a:r>
          </a:p>
        </p:txBody>
      </p:sp>
      <p:graphicFrame>
        <p:nvGraphicFramePr>
          <p:cNvPr id="4194305" name="Group 4"/>
          <p:cNvGraphicFramePr>
            <a:graphicFrameLocks noGrp="1"/>
          </p:cNvGraphicFramePr>
          <p:nvPr/>
        </p:nvGraphicFramePr>
        <p:xfrm>
          <a:off x="523373" y="1130208"/>
          <a:ext cx="8175129" cy="5521112"/>
        </p:xfrm>
        <a:graphic>
          <a:graphicData uri="http://schemas.openxmlformats.org/drawingml/2006/table">
            <a:tbl>
              <a:tblPr/>
              <a:tblGrid>
                <a:gridCol w="3099736"/>
                <a:gridCol w="5075393"/>
              </a:tblGrid>
              <a:tr h="437352">
                <a:tc>
                  <a:txBody>
                    <a:bodyPr/>
                    <a:p>
                      <a:pPr algn="ctr" defTabSz="914400" eaLnBrk="1" fontAlgn="base" hangingPunct="1" indent="-342900" latinLnBrk="0" lvl="0" marL="342900" marR="0" rtl="0">
                        <a:lnSpc>
                          <a:spcPct val="100000"/>
                        </a:lnSpc>
                        <a:spcBef>
                          <a:spcPct val="0"/>
                        </a:spcBef>
                        <a:spcAft>
                          <a:spcPct val="0"/>
                        </a:spcAft>
                        <a:buClrTx/>
                        <a:buSzPct val="60000"/>
                        <a:buFontTx/>
                        <a:buNone/>
                      </a:pPr>
                      <a:r>
                        <a:rPr baseline="0" b="0" cap="none" dirty="0" sz="2400" i="0" kumimoji="0" lang="en-US" normalizeH="0" strike="noStrike" u="none">
                          <a:ln>
                            <a:noFill/>
                          </a:ln>
                          <a:solidFill>
                            <a:schemeClr val="tx1"/>
                          </a:solidFill>
                          <a:effectLst/>
                          <a:latin typeface="Arial Black" pitchFamily="34" charset="0"/>
                          <a:cs typeface="Times New Roman" pitchFamily="18" charset="0"/>
                        </a:rPr>
                        <a:t>Organs</a:t>
                      </a:r>
                      <a:endParaRPr baseline="0" b="0" cap="none" dirty="0" sz="2400" i="0" kumimoji="0" lang="en-US" normalizeH="0" strike="noStrike" u="none">
                        <a:ln>
                          <a:noFill/>
                        </a:ln>
                        <a:solidFill>
                          <a:schemeClr val="tx1"/>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00"/>
                    </a:solidFill>
                  </a:tcPr>
                </a:tc>
                <a:tc>
                  <a:txBody>
                    <a:bodyPr/>
                    <a:p>
                      <a:pPr algn="ctr" defTabSz="914400" eaLnBrk="1" fontAlgn="base" hangingPunct="1" indent="-342900" latinLnBrk="0" lvl="0" marL="342900" marR="0" rtl="0">
                        <a:lnSpc>
                          <a:spcPct val="100000"/>
                        </a:lnSpc>
                        <a:spcBef>
                          <a:spcPct val="0"/>
                        </a:spcBef>
                        <a:spcAft>
                          <a:spcPct val="0"/>
                        </a:spcAft>
                        <a:buClrTx/>
                        <a:buSzPct val="60000"/>
                        <a:buFontTx/>
                        <a:buNone/>
                      </a:pPr>
                      <a:r>
                        <a:rPr baseline="0" b="0" cap="none" dirty="0" sz="2400" i="0" kumimoji="0" lang="en-US" normalizeH="0" strike="noStrike" u="none">
                          <a:ln>
                            <a:noFill/>
                          </a:ln>
                          <a:solidFill>
                            <a:schemeClr val="tx1"/>
                          </a:solidFill>
                          <a:effectLst/>
                          <a:latin typeface="Arial Black" pitchFamily="34" charset="0"/>
                          <a:cs typeface="Times New Roman" pitchFamily="18" charset="0"/>
                        </a:rPr>
                        <a:t>Function</a:t>
                      </a:r>
                      <a:endParaRPr baseline="0" b="0" cap="none" dirty="0" sz="2400" i="0" kumimoji="0" lang="en-US" normalizeH="0" strike="noStrike" u="none">
                        <a:ln>
                          <a:noFill/>
                        </a:ln>
                        <a:solidFill>
                          <a:schemeClr val="tx1"/>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00"/>
                    </a:solidFill>
                  </a:tcPr>
                </a:tc>
              </a:tr>
              <a:tr h="539269">
                <a:tc>
                  <a:txBody>
                    <a:bodyPr/>
                    <a:p>
                      <a:pPr algn="ctr" defTabSz="914400" eaLnBrk="1" fontAlgn="base" hangingPunct="1" indent="-342900" latinLnBrk="0" lvl="0" marL="342900" marR="0" rtl="0">
                        <a:lnSpc>
                          <a:spcPct val="100000"/>
                        </a:lnSpc>
                        <a:spcBef>
                          <a:spcPct val="0"/>
                        </a:spcBef>
                        <a:spcAft>
                          <a:spcPct val="0"/>
                        </a:spcAft>
                        <a:buClrTx/>
                        <a:buSzPct val="60000"/>
                        <a:buFontTx/>
                        <a:buNone/>
                      </a:pPr>
                      <a:r>
                        <a:rPr baseline="0" b="1" cap="none" dirty="0" sz="1800" i="0" kumimoji="0" lang="en-US" normalizeH="0" strike="noStrike" u="none">
                          <a:ln>
                            <a:noFill/>
                          </a:ln>
                          <a:solidFill>
                            <a:srgbClr val="000099"/>
                          </a:solidFill>
                          <a:effectLst/>
                          <a:latin typeface="+mn-lt"/>
                          <a:cs typeface="Times New Roman" pitchFamily="18" charset="0"/>
                        </a:rPr>
                        <a:t>nose / nasal cavity</a:t>
                      </a:r>
                      <a:endParaRPr baseline="0" b="1"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accent4">
                        <a:lumMod val="40000"/>
                        <a:lumOff val="60000"/>
                      </a:schemeClr>
                    </a:solidFill>
                  </a:tcPr>
                </a:tc>
                <a:tc>
                  <a:txBody>
                    <a:bodyPr/>
                    <a:p>
                      <a:pPr algn="l" defTabSz="914400" eaLnBrk="1" fontAlgn="base" hangingPunct="1" indent="-342900" latinLnBrk="0" lvl="0" marL="342900" marR="0" rtl="0">
                        <a:lnSpc>
                          <a:spcPct val="100000"/>
                        </a:lnSpc>
                        <a:spcBef>
                          <a:spcPct val="0"/>
                        </a:spcBef>
                        <a:spcAft>
                          <a:spcPct val="0"/>
                        </a:spcAft>
                        <a:buClrTx/>
                        <a:buSzPct val="60000"/>
                        <a:buFontTx/>
                        <a:buNone/>
                      </a:pPr>
                      <a:r>
                        <a:rPr baseline="0" b="0" cap="none" dirty="0" sz="1800" i="0" kumimoji="0" lang="en-US" normalizeH="0" strike="noStrike" u="none">
                          <a:ln>
                            <a:noFill/>
                          </a:ln>
                          <a:solidFill>
                            <a:schemeClr val="tx1"/>
                          </a:solidFill>
                          <a:effectLst/>
                          <a:latin typeface="+mn-lt"/>
                          <a:cs typeface="Times New Roman" pitchFamily="18" charset="0"/>
                        </a:rPr>
                        <a:t> warms, moistens, &amp; filters air as it is inhaled</a:t>
                      </a:r>
                      <a:endParaRPr baseline="0" b="0"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accent4">
                        <a:lumMod val="40000"/>
                        <a:lumOff val="60000"/>
                      </a:schemeClr>
                    </a:solidFill>
                  </a:tcPr>
                </a:tc>
              </a:tr>
              <a:tr h="345278">
                <a:tc>
                  <a:txBody>
                    <a:bodyPr/>
                    <a:p>
                      <a:pPr algn="ctr" defTabSz="914400" eaLnBrk="1" fontAlgn="base" hangingPunct="1" indent="-342900" latinLnBrk="0" lvl="0" marL="342900" marR="0" rtl="0">
                        <a:lnSpc>
                          <a:spcPct val="100000"/>
                        </a:lnSpc>
                        <a:spcBef>
                          <a:spcPct val="0"/>
                        </a:spcBef>
                        <a:spcAft>
                          <a:spcPct val="0"/>
                        </a:spcAft>
                        <a:buClrTx/>
                        <a:buSzPct val="60000"/>
                        <a:buFontTx/>
                        <a:buNone/>
                      </a:pPr>
                      <a:r>
                        <a:rPr baseline="0" b="1" cap="none" dirty="0" sz="1800" i="0" kumimoji="0" lang="en-US" normalizeH="0" strike="noStrike" u="none">
                          <a:ln>
                            <a:noFill/>
                          </a:ln>
                          <a:solidFill>
                            <a:srgbClr val="000099"/>
                          </a:solidFill>
                          <a:effectLst/>
                          <a:latin typeface="+mn-lt"/>
                          <a:cs typeface="Times New Roman" pitchFamily="18" charset="0"/>
                        </a:rPr>
                        <a:t>pharynx (throat)</a:t>
                      </a:r>
                      <a:endParaRPr baseline="0" b="1"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accent4">
                        <a:lumMod val="40000"/>
                        <a:lumOff val="60000"/>
                      </a:schemeClr>
                    </a:solidFill>
                  </a:tcPr>
                </a:tc>
                <a:tc>
                  <a:txBody>
                    <a:bodyPr/>
                    <a:p>
                      <a:pPr algn="l" defTabSz="914400" eaLnBrk="1" fontAlgn="base" hangingPunct="1" indent="-342900" latinLnBrk="0" lvl="0" marL="342900" marR="0" rtl="0">
                        <a:lnSpc>
                          <a:spcPct val="100000"/>
                        </a:lnSpc>
                        <a:spcBef>
                          <a:spcPct val="0"/>
                        </a:spcBef>
                        <a:spcAft>
                          <a:spcPct val="0"/>
                        </a:spcAft>
                        <a:buClrTx/>
                        <a:buSzPct val="60000"/>
                        <a:buFontTx/>
                        <a:buNone/>
                      </a:pPr>
                      <a:r>
                        <a:rPr baseline="0" b="0" cap="none" dirty="0" sz="1800" i="0" kumimoji="0" lang="en-US" normalizeH="0" strike="noStrike" u="none">
                          <a:ln>
                            <a:noFill/>
                          </a:ln>
                          <a:solidFill>
                            <a:schemeClr val="tx1"/>
                          </a:solidFill>
                          <a:effectLst/>
                          <a:latin typeface="+mn-lt"/>
                          <a:cs typeface="Times New Roman" pitchFamily="18" charset="0"/>
                        </a:rPr>
                        <a:t> passageway for air, leads to trachea</a:t>
                      </a:r>
                      <a:endParaRPr baseline="0" b="0"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accent4">
                        <a:lumMod val="40000"/>
                        <a:lumOff val="60000"/>
                      </a:schemeClr>
                    </a:solidFill>
                  </a:tcPr>
                </a:tc>
              </a:tr>
              <a:tr h="539269">
                <a:tc>
                  <a:txBody>
                    <a:bodyPr/>
                    <a:p>
                      <a:pPr algn="ctr" defTabSz="914400" eaLnBrk="1" fontAlgn="base" hangingPunct="1" indent="-342900" latinLnBrk="0" lvl="0" marL="342900" marR="0" rtl="0">
                        <a:lnSpc>
                          <a:spcPct val="100000"/>
                        </a:lnSpc>
                        <a:spcBef>
                          <a:spcPct val="0"/>
                        </a:spcBef>
                        <a:spcAft>
                          <a:spcPct val="0"/>
                        </a:spcAft>
                        <a:buClrTx/>
                        <a:buSzPct val="60000"/>
                        <a:buFontTx/>
                        <a:buNone/>
                      </a:pPr>
                      <a:r>
                        <a:rPr baseline="0" b="1" cap="none" dirty="0" sz="1800" i="0" kumimoji="0" lang="en-US" normalizeH="0" strike="noStrike" u="none">
                          <a:ln>
                            <a:noFill/>
                          </a:ln>
                          <a:solidFill>
                            <a:srgbClr val="000099"/>
                          </a:solidFill>
                          <a:effectLst/>
                          <a:latin typeface="+mn-lt"/>
                          <a:cs typeface="Times New Roman" pitchFamily="18" charset="0"/>
                        </a:rPr>
                        <a:t>larynx</a:t>
                      </a:r>
                      <a:endParaRPr baseline="0" b="1"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accent4">
                        <a:lumMod val="40000"/>
                        <a:lumOff val="60000"/>
                      </a:schemeClr>
                    </a:solidFill>
                  </a:tcPr>
                </a:tc>
                <a:tc>
                  <a:txBody>
                    <a:bodyPr/>
                    <a:p>
                      <a:pPr algn="l" defTabSz="914400" eaLnBrk="1" fontAlgn="base" hangingPunct="1" indent="-342900" latinLnBrk="0" lvl="0" marL="342900" marR="0" rtl="0">
                        <a:lnSpc>
                          <a:spcPct val="100000"/>
                        </a:lnSpc>
                        <a:spcBef>
                          <a:spcPct val="0"/>
                        </a:spcBef>
                        <a:spcAft>
                          <a:spcPct val="0"/>
                        </a:spcAft>
                        <a:buClrTx/>
                        <a:buSzPct val="60000"/>
                        <a:buFontTx/>
                        <a:buNone/>
                      </a:pPr>
                      <a:r>
                        <a:rPr baseline="0" b="0" cap="none" dirty="0" sz="1800" i="0" kumimoji="0" lang="en-US" normalizeH="0" strike="noStrike" u="none">
                          <a:ln>
                            <a:noFill/>
                          </a:ln>
                          <a:solidFill>
                            <a:schemeClr val="tx1"/>
                          </a:solidFill>
                          <a:effectLst/>
                          <a:latin typeface="+mn-lt"/>
                          <a:cs typeface="Times New Roman" pitchFamily="18" charset="0"/>
                        </a:rPr>
                        <a:t> the voice box, where vocal chords are located</a:t>
                      </a:r>
                      <a:endParaRPr baseline="0" b="0"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accent4">
                        <a:lumMod val="40000"/>
                        <a:lumOff val="60000"/>
                      </a:schemeClr>
                    </a:solidFill>
                  </a:tcPr>
                </a:tc>
              </a:tr>
              <a:tr h="897722">
                <a:tc>
                  <a:txBody>
                    <a:bodyPr/>
                    <a:p>
                      <a:pPr algn="ctr" defTabSz="914400" eaLnBrk="1" fontAlgn="base" hangingPunct="1" indent="-342900" latinLnBrk="0" lvl="0" marL="342900" marR="0" rtl="0">
                        <a:lnSpc>
                          <a:spcPct val="100000"/>
                        </a:lnSpc>
                        <a:spcBef>
                          <a:spcPct val="0"/>
                        </a:spcBef>
                        <a:spcAft>
                          <a:spcPct val="0"/>
                        </a:spcAft>
                        <a:buClrTx/>
                        <a:buSzPct val="60000"/>
                        <a:buFontTx/>
                        <a:buNone/>
                      </a:pPr>
                      <a:r>
                        <a:rPr baseline="0" b="1" cap="none" dirty="0" sz="1800" i="0" kumimoji="0" lang="en-US" normalizeH="0" strike="noStrike" u="none">
                          <a:ln>
                            <a:noFill/>
                          </a:ln>
                          <a:solidFill>
                            <a:srgbClr val="000099"/>
                          </a:solidFill>
                          <a:effectLst/>
                          <a:latin typeface="+mn-lt"/>
                          <a:cs typeface="Times New Roman" pitchFamily="18" charset="0"/>
                        </a:rPr>
                        <a:t>trachea (windpipe)</a:t>
                      </a:r>
                      <a:endParaRPr baseline="0" b="1"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accent4">
                        <a:lumMod val="40000"/>
                        <a:lumOff val="60000"/>
                      </a:schemeClr>
                    </a:solidFill>
                  </a:tcPr>
                </a:tc>
                <a:tc>
                  <a:txBody>
                    <a:bodyPr/>
                    <a:p>
                      <a:pPr algn="l" defTabSz="914400" eaLnBrk="1" fontAlgn="base" hangingPunct="1" indent="-342900" latinLnBrk="0" lvl="0" marL="342900" marR="0" rtl="0">
                        <a:lnSpc>
                          <a:spcPct val="100000"/>
                        </a:lnSpc>
                        <a:spcBef>
                          <a:spcPct val="0"/>
                        </a:spcBef>
                        <a:spcAft>
                          <a:spcPct val="0"/>
                        </a:spcAft>
                        <a:buClrTx/>
                        <a:buSzPct val="60000"/>
                        <a:buFontTx/>
                        <a:buNone/>
                      </a:pPr>
                      <a:r>
                        <a:rPr baseline="0" b="0" cap="none" dirty="0" sz="1800" i="0" kumimoji="0" lang="en-US" normalizeH="0" strike="noStrike" u="none">
                          <a:ln>
                            <a:noFill/>
                          </a:ln>
                          <a:solidFill>
                            <a:schemeClr val="tx1"/>
                          </a:solidFill>
                          <a:effectLst/>
                          <a:latin typeface="+mn-lt"/>
                          <a:cs typeface="Times New Roman" pitchFamily="18" charset="0"/>
                        </a:rPr>
                        <a:t> trachea is lined with fine hairs called </a:t>
                      </a:r>
                      <a:r>
                        <a:rPr baseline="0" b="0" cap="none" dirty="0" sz="1800" i="1" kumimoji="0" lang="en-US" normalizeH="0" strike="noStrike" u="none">
                          <a:ln>
                            <a:noFill/>
                          </a:ln>
                          <a:solidFill>
                            <a:schemeClr val="tx1"/>
                          </a:solidFill>
                          <a:effectLst/>
                          <a:latin typeface="+mn-lt"/>
                          <a:cs typeface="Times New Roman" pitchFamily="18" charset="0"/>
                        </a:rPr>
                        <a:t>cilia</a:t>
                      </a:r>
                      <a:r>
                        <a:rPr baseline="0" b="0" cap="none" dirty="0" sz="1800" i="0" kumimoji="0" lang="en-US" normalizeH="0" strike="noStrike" u="none">
                          <a:ln>
                            <a:noFill/>
                          </a:ln>
                          <a:solidFill>
                            <a:schemeClr val="tx1"/>
                          </a:solidFill>
                          <a:effectLst/>
                          <a:latin typeface="+mn-lt"/>
                          <a:cs typeface="Times New Roman" pitchFamily="18" charset="0"/>
                        </a:rPr>
                        <a:t> which filter air before it reaches the lungs</a:t>
                      </a:r>
                    </a:p>
                    <a:p>
                      <a:pPr algn="l" defTabSz="914400" eaLnBrk="1" fontAlgn="base" hangingPunct="1" indent="-342900" latinLnBrk="0" lvl="0" marL="342900" marR="0" rtl="0">
                        <a:lnSpc>
                          <a:spcPct val="100000"/>
                        </a:lnSpc>
                        <a:spcBef>
                          <a:spcPct val="0"/>
                        </a:spcBef>
                        <a:spcAft>
                          <a:spcPct val="0"/>
                        </a:spcAft>
                        <a:buClrTx/>
                        <a:buSzPct val="60000"/>
                        <a:buFontTx/>
                        <a:buNone/>
                      </a:pPr>
                      <a:endParaRPr baseline="0" b="0"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accent4">
                        <a:lumMod val="40000"/>
                        <a:lumOff val="60000"/>
                      </a:schemeClr>
                    </a:solidFill>
                  </a:tcPr>
                </a:tc>
              </a:tr>
              <a:tr h="621500">
                <a:tc>
                  <a:txBody>
                    <a:bodyPr/>
                    <a:p>
                      <a:pPr algn="ctr" defTabSz="914400" eaLnBrk="1" fontAlgn="base" hangingPunct="1" indent="-342900" latinLnBrk="0" lvl="0" marL="342900" marR="0" rtl="0">
                        <a:lnSpc>
                          <a:spcPct val="100000"/>
                        </a:lnSpc>
                        <a:spcBef>
                          <a:spcPct val="0"/>
                        </a:spcBef>
                        <a:spcAft>
                          <a:spcPct val="0"/>
                        </a:spcAft>
                        <a:buClrTx/>
                        <a:buSzPct val="60000"/>
                        <a:buFontTx/>
                        <a:buNone/>
                      </a:pPr>
                      <a:r>
                        <a:rPr baseline="0" b="1" cap="none" dirty="0" sz="1800" i="0" kumimoji="0" lang="en-US" normalizeH="0" strike="noStrike" u="none">
                          <a:ln>
                            <a:noFill/>
                          </a:ln>
                          <a:solidFill>
                            <a:srgbClr val="000099"/>
                          </a:solidFill>
                          <a:effectLst/>
                          <a:latin typeface="+mn-lt"/>
                          <a:cs typeface="Times New Roman" pitchFamily="18" charset="0"/>
                        </a:rPr>
                        <a:t>bronchi</a:t>
                      </a:r>
                      <a:endParaRPr baseline="0" b="1"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92D050"/>
                    </a:solidFill>
                  </a:tcPr>
                </a:tc>
                <a:tc>
                  <a:txBody>
                    <a:bodyPr/>
                    <a:p>
                      <a:pPr algn="l" defTabSz="914400" eaLnBrk="1" fontAlgn="base" hangingPunct="1" indent="-342900" latinLnBrk="0" lvl="0" marL="342900" marR="0" rtl="0">
                        <a:lnSpc>
                          <a:spcPct val="100000"/>
                        </a:lnSpc>
                        <a:spcBef>
                          <a:spcPct val="0"/>
                        </a:spcBef>
                        <a:spcAft>
                          <a:spcPct val="0"/>
                        </a:spcAft>
                        <a:buClrTx/>
                        <a:buSzPct val="60000"/>
                        <a:buFontTx/>
                        <a:buNone/>
                      </a:pPr>
                      <a:r>
                        <a:rPr baseline="0" b="0" cap="none" dirty="0" sz="1800" i="0" kumimoji="0" lang="en-US" normalizeH="0" strike="noStrike" u="none">
                          <a:ln>
                            <a:noFill/>
                          </a:ln>
                          <a:solidFill>
                            <a:schemeClr val="tx1"/>
                          </a:solidFill>
                          <a:effectLst/>
                          <a:latin typeface="+mn-lt"/>
                          <a:cs typeface="Times New Roman" pitchFamily="18" charset="0"/>
                        </a:rPr>
                        <a:t> two branches at the end of the trachea, each lead to a lung</a:t>
                      </a:r>
                      <a:endParaRPr baseline="0" b="0"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92D050"/>
                    </a:solidFill>
                  </a:tcPr>
                </a:tc>
              </a:tr>
              <a:tr h="897722">
                <a:tc>
                  <a:txBody>
                    <a:bodyPr/>
                    <a:p>
                      <a:pPr algn="l" defTabSz="914400" eaLnBrk="1" fontAlgn="base" hangingPunct="1" indent="-342900" latinLnBrk="0" lvl="0" marL="342900" marR="0" rtl="0">
                        <a:lnSpc>
                          <a:spcPct val="100000"/>
                        </a:lnSpc>
                        <a:spcBef>
                          <a:spcPct val="0"/>
                        </a:spcBef>
                        <a:spcAft>
                          <a:spcPct val="0"/>
                        </a:spcAft>
                        <a:buClrTx/>
                        <a:buSzPct val="60000"/>
                        <a:buFontTx/>
                        <a:buNone/>
                      </a:pPr>
                      <a:r>
                        <a:rPr baseline="0" b="1" cap="none" dirty="0" sz="1800" i="0" kumimoji="0" lang="en-US" normalizeH="0" strike="noStrike" u="none">
                          <a:ln>
                            <a:noFill/>
                          </a:ln>
                          <a:solidFill>
                            <a:srgbClr val="000099"/>
                          </a:solidFill>
                          <a:effectLst/>
                          <a:latin typeface="+mn-lt"/>
                          <a:cs typeface="Times New Roman" pitchFamily="18" charset="0"/>
                        </a:rPr>
                        <a:t>    Lungs                 bronchioles</a:t>
                      </a:r>
                      <a:endParaRPr baseline="0" b="1"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92D050"/>
                    </a:solidFill>
                  </a:tcPr>
                </a:tc>
                <a:tc>
                  <a:txBody>
                    <a:bodyPr/>
                    <a:p>
                      <a:pPr algn="l" defTabSz="914400" eaLnBrk="1" fontAlgn="base" hangingPunct="1" indent="-342900" latinLnBrk="0" lvl="0" marL="342900" marR="0" rtl="0">
                        <a:lnSpc>
                          <a:spcPct val="100000"/>
                        </a:lnSpc>
                        <a:spcBef>
                          <a:spcPct val="0"/>
                        </a:spcBef>
                        <a:spcAft>
                          <a:spcPct val="0"/>
                        </a:spcAft>
                        <a:buClrTx/>
                        <a:buSzPct val="60000"/>
                        <a:buFontTx/>
                        <a:buNone/>
                      </a:pPr>
                      <a:r>
                        <a:rPr baseline="0" b="0" cap="none" dirty="0" sz="1800" i="0" kumimoji="0" lang="en-US" normalizeH="0" strike="noStrike" u="none">
                          <a:ln>
                            <a:noFill/>
                          </a:ln>
                          <a:solidFill>
                            <a:schemeClr val="tx1"/>
                          </a:solidFill>
                          <a:effectLst/>
                          <a:latin typeface="+mn-lt"/>
                          <a:cs typeface="Times New Roman" pitchFamily="18" charset="0"/>
                        </a:rPr>
                        <a:t> a network of smaller branches leading from the bronchi into the lung tissue &amp; ultimately to air sacs</a:t>
                      </a:r>
                      <a:endParaRPr baseline="0" b="0"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92D050"/>
                    </a:solidFill>
                  </a:tcPr>
                </a:tc>
              </a:tr>
              <a:tr h="621500">
                <a:tc>
                  <a:txBody>
                    <a:bodyPr/>
                    <a:p>
                      <a:pPr algn="ctr" defTabSz="914400" eaLnBrk="1" fontAlgn="base" hangingPunct="1" indent="-342900" latinLnBrk="0" lvl="0" marL="342900" marR="0" rtl="0">
                        <a:lnSpc>
                          <a:spcPct val="100000"/>
                        </a:lnSpc>
                        <a:spcBef>
                          <a:spcPct val="0"/>
                        </a:spcBef>
                        <a:spcAft>
                          <a:spcPct val="0"/>
                        </a:spcAft>
                        <a:buClrTx/>
                        <a:buSzPct val="60000"/>
                        <a:buFontTx/>
                        <a:buNone/>
                      </a:pPr>
                      <a:r>
                        <a:rPr baseline="0" b="1" cap="none" dirty="0" sz="1800" i="0" kumimoji="0" lang="en-US" normalizeH="0" strike="noStrike" u="none">
                          <a:ln>
                            <a:noFill/>
                          </a:ln>
                          <a:solidFill>
                            <a:srgbClr val="000099"/>
                          </a:solidFill>
                          <a:effectLst/>
                          <a:latin typeface="+mn-lt"/>
                          <a:cs typeface="Times New Roman" pitchFamily="18" charset="0"/>
                        </a:rPr>
                        <a:t>alveoli</a:t>
                      </a:r>
                      <a:endParaRPr baseline="0" b="1"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92D050"/>
                    </a:solidFill>
                  </a:tcPr>
                </a:tc>
                <a:tc>
                  <a:txBody>
                    <a:bodyPr/>
                    <a:p>
                      <a:pPr algn="l" defTabSz="914400" eaLnBrk="1" fontAlgn="base" hangingPunct="1" indent="-342900" latinLnBrk="0" lvl="0" marL="342900" marR="0" rtl="0">
                        <a:lnSpc>
                          <a:spcPct val="100000"/>
                        </a:lnSpc>
                        <a:spcBef>
                          <a:spcPct val="0"/>
                        </a:spcBef>
                        <a:spcAft>
                          <a:spcPct val="0"/>
                        </a:spcAft>
                        <a:buClrTx/>
                        <a:buSzPct val="60000"/>
                        <a:buFontTx/>
                        <a:buNone/>
                      </a:pPr>
                      <a:r>
                        <a:rPr baseline="0" b="0" cap="none" dirty="0" sz="1800" i="0" kumimoji="0" lang="en-US" normalizeH="0" strike="noStrike" u="none">
                          <a:ln>
                            <a:noFill/>
                          </a:ln>
                          <a:solidFill>
                            <a:schemeClr val="tx1"/>
                          </a:solidFill>
                          <a:effectLst/>
                          <a:latin typeface="+mn-lt"/>
                          <a:cs typeface="Times New Roman" pitchFamily="18" charset="0"/>
                        </a:rPr>
                        <a:t> the functional respiratory units in the lung where gases are exchanged</a:t>
                      </a:r>
                      <a:endParaRPr baseline="0" b="0" cap="none" dirty="0" sz="1800" i="0" kumimoji="0" lang="en-US" normalizeH="0" strike="noStrike" u="none">
                        <a:ln>
                          <a:noFill/>
                        </a:ln>
                        <a:solidFill>
                          <a:schemeClr val="tx1"/>
                        </a:solidFill>
                        <a:effectLst/>
                        <a:latin typeface="+mn-lt"/>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92D050"/>
                    </a:solidFill>
                  </a:tcPr>
                </a:tc>
              </a:tr>
              <a:tr h="621500">
                <a:tc>
                  <a:txBody>
                    <a:bodyPr/>
                    <a:p>
                      <a:pPr algn="ctr" defTabSz="914400" eaLnBrk="1" fontAlgn="base" hangingPunct="1" indent="-342900" latinLnBrk="0" lvl="0" marL="342900" marR="0" rtl="0">
                        <a:lnSpc>
                          <a:spcPct val="100000"/>
                        </a:lnSpc>
                        <a:spcBef>
                          <a:spcPct val="0"/>
                        </a:spcBef>
                        <a:spcAft>
                          <a:spcPct val="0"/>
                        </a:spcAft>
                        <a:buClrTx/>
                        <a:buSzPct val="60000"/>
                        <a:buFontTx/>
                        <a:buNone/>
                      </a:pPr>
                      <a:r>
                        <a:rPr baseline="0" b="1" cap="none" dirty="0" sz="1800" i="0" kumimoji="0" lang="en-US" normalizeH="0" strike="noStrike" u="none">
                          <a:ln>
                            <a:noFill/>
                          </a:ln>
                          <a:solidFill>
                            <a:srgbClr val="000099"/>
                          </a:solidFill>
                          <a:effectLst/>
                          <a:latin typeface="+mn-lt"/>
                        </a:rPr>
                        <a:t>Diaphragm</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bg1"/>
                    </a:solidFill>
                  </a:tcPr>
                </a:tc>
                <a:tc>
                  <a:txBody>
                    <a:bodyPr/>
                    <a:p>
                      <a:pPr algn="l" defTabSz="914400" eaLnBrk="1" fontAlgn="base" hangingPunct="1" indent="-342900" latinLnBrk="0" lvl="0" marL="342900" marR="0" rtl="0">
                        <a:lnSpc>
                          <a:spcPct val="100000"/>
                        </a:lnSpc>
                        <a:spcBef>
                          <a:spcPct val="0"/>
                        </a:spcBef>
                        <a:spcAft>
                          <a:spcPct val="0"/>
                        </a:spcAft>
                        <a:buClrTx/>
                        <a:buSzPct val="60000"/>
                        <a:buFontTx/>
                        <a:buNone/>
                      </a:pPr>
                      <a:r>
                        <a:rPr baseline="0" b="0" cap="none" dirty="0" sz="1800" i="0" kumimoji="0" lang="en-US" normalizeH="0" strike="noStrike" u="none">
                          <a:ln>
                            <a:noFill/>
                          </a:ln>
                          <a:solidFill>
                            <a:schemeClr val="tx1"/>
                          </a:solidFill>
                          <a:effectLst/>
                          <a:latin typeface="+mn-lt"/>
                        </a:rPr>
                        <a:t>A dome-shaped muscle that separates the lungs from the abdomen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bg1"/>
                    </a:solidFill>
                  </a:tcPr>
                </a:tc>
              </a:tr>
            </a:tbl>
          </a:graphicData>
        </a:graphic>
      </p:graphicFrame>
      <p:sp>
        <p:nvSpPr>
          <p:cNvPr id="1048603" name="Left Brace 3"/>
          <p:cNvSpPr/>
          <p:nvPr/>
        </p:nvSpPr>
        <p:spPr>
          <a:xfrm>
            <a:off x="1490597" y="4246623"/>
            <a:ext cx="212943" cy="1603031"/>
          </a:xfrm>
          <a:prstGeom prst="leftBrace"/>
        </p:spPr>
        <p:style>
          <a:lnRef idx="3">
            <a:schemeClr val="dk1"/>
          </a:lnRef>
          <a:fillRef idx="0">
            <a:schemeClr val="dk1"/>
          </a:fillRef>
          <a:effectRef idx="2">
            <a:schemeClr val="dk1"/>
          </a:effectRef>
          <a:fontRef idx="minor">
            <a:schemeClr val="tx1"/>
          </a:fontRef>
        </p:style>
        <p:txBody>
          <a:bodyPr anchor="ctr" rtlCol="0"/>
          <a:p>
            <a:pPr algn="ctr"/>
            <a:endParaRPr dirty="0" sz="1350" lang="en-US"/>
          </a:p>
        </p:txBody>
      </p:sp>
      <p:sp>
        <p:nvSpPr>
          <p:cNvPr id="1048604" name="Rectangle 1"/>
          <p:cNvSpPr/>
          <p:nvPr/>
        </p:nvSpPr>
        <p:spPr>
          <a:xfrm>
            <a:off x="81922" y="3808024"/>
            <a:ext cx="8616580" cy="58150"/>
          </a:xfrm>
          <a:prstGeom prst="rect"/>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5" name="TextBox 2"/>
          <p:cNvSpPr txBox="1"/>
          <p:nvPr/>
        </p:nvSpPr>
        <p:spPr>
          <a:xfrm rot="16200000">
            <a:off x="-615928" y="2234064"/>
            <a:ext cx="1765032" cy="624840"/>
          </a:xfrm>
          <a:prstGeom prst="rect"/>
          <a:solidFill>
            <a:schemeClr val="accent4">
              <a:lumMod val="40000"/>
              <a:lumOff val="60000"/>
            </a:schemeClr>
          </a:solidFill>
        </p:spPr>
        <p:txBody>
          <a:bodyPr rtlCol="0" wrap="square">
            <a:spAutoFit/>
          </a:bodyPr>
          <a:p>
            <a:r>
              <a:rPr b="1" dirty="0" lang="en-US"/>
              <a:t>Conductive zone</a:t>
            </a:r>
          </a:p>
        </p:txBody>
      </p:sp>
      <p:sp>
        <p:nvSpPr>
          <p:cNvPr id="1048606" name="TextBox 6"/>
          <p:cNvSpPr txBox="1"/>
          <p:nvPr/>
        </p:nvSpPr>
        <p:spPr>
          <a:xfrm rot="16200000">
            <a:off x="-687633" y="4863472"/>
            <a:ext cx="1937540" cy="369332"/>
          </a:xfrm>
          <a:prstGeom prst="rect"/>
          <a:solidFill>
            <a:srgbClr val="92D050"/>
          </a:solidFill>
        </p:spPr>
        <p:txBody>
          <a:bodyPr rtlCol="0" wrap="square">
            <a:spAutoFit/>
          </a:bodyPr>
          <a:p>
            <a:r>
              <a:rPr b="1" dirty="0" lang="en-US"/>
              <a:t>Respiratory zone</a:t>
            </a:r>
          </a:p>
        </p:txBody>
      </p:sp>
      <p:sp>
        <p:nvSpPr>
          <p:cNvPr id="1048607" name="Slide Number Placeholder 5"/>
          <p:cNvSpPr>
            <a:spLocks noGrp="1"/>
          </p:cNvSpPr>
          <p:nvPr>
            <p:ph type="sldNum" sz="quarter" idx="12"/>
          </p:nvPr>
        </p:nvSpPr>
        <p:spPr>
          <a:xfrm>
            <a:off x="7008407" y="6469830"/>
            <a:ext cx="2057400" cy="365125"/>
          </a:xfrm>
        </p:spPr>
        <p:txBody>
          <a:bodyPr/>
          <a:p>
            <a:fld id="{2223677A-A0AC-4871-8142-E127153327A7}" type="slidenum">
              <a:rPr sz="2400" lang="en-US" smtClean="0">
                <a:solidFill>
                  <a:schemeClr val="tx1"/>
                </a:solidFill>
              </a:rPr>
              <a:t>4</a:t>
            </a:fld>
            <a:endParaRPr sz="2400"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8" name="TextBox 2"/>
          <p:cNvSpPr txBox="1"/>
          <p:nvPr/>
        </p:nvSpPr>
        <p:spPr>
          <a:xfrm>
            <a:off x="0" y="78043"/>
            <a:ext cx="9143998" cy="584775"/>
          </a:xfrm>
          <a:prstGeom prst="rect"/>
          <a:solidFill>
            <a:srgbClr val="0070C0"/>
          </a:solidFill>
        </p:spPr>
        <p:txBody>
          <a:bodyPr rtlCol="0" wrap="square">
            <a:spAutoFit/>
          </a:bodyPr>
          <a:p>
            <a:pPr algn="ctr"/>
            <a:r>
              <a:rPr b="1" dirty="0" sz="3200" lang="en-US">
                <a:solidFill>
                  <a:srgbClr val="FFFF00"/>
                </a:solidFill>
                <a:latin typeface="Arial" panose="020B0604020202020204" pitchFamily="34" charset="0"/>
                <a:cs typeface="Arial" panose="020B0604020202020204" pitchFamily="34" charset="0"/>
              </a:rPr>
              <a:t>Respiration process and its four events </a:t>
            </a:r>
          </a:p>
        </p:txBody>
      </p:sp>
      <p:grpSp>
        <p:nvGrpSpPr>
          <p:cNvPr id="42" name="Group 19"/>
          <p:cNvGrpSpPr/>
          <p:nvPr/>
        </p:nvGrpSpPr>
        <p:grpSpPr>
          <a:xfrm>
            <a:off x="0" y="799112"/>
            <a:ext cx="9144000" cy="3435872"/>
            <a:chOff x="0" y="2020648"/>
            <a:chExt cx="9144000" cy="3435872"/>
          </a:xfrm>
        </p:grpSpPr>
        <p:pic>
          <p:nvPicPr>
            <p:cNvPr id="2097162" name="Picture 2" descr="AP Board Class 10 Biology Chapter 2 Respiration - Study Material"/>
            <p:cNvPicPr>
              <a:picLocks noChangeAspect="1" noChangeArrowheads="1"/>
            </p:cNvPicPr>
            <p:nvPr/>
          </p:nvPicPr>
          <p:blipFill rotWithShape="1">
            <a:blip xmlns:r="http://schemas.openxmlformats.org/officeDocument/2006/relationships" r:embed="rId1"/>
            <a:srcRect l="2580" t="6467" b="1281"/>
            <a:stretch>
              <a:fillRect/>
            </a:stretch>
          </p:blipFill>
          <p:spPr bwMode="auto">
            <a:xfrm>
              <a:off x="0" y="2020648"/>
              <a:ext cx="9144000" cy="2480153"/>
            </a:xfrm>
            <a:prstGeom prst="rect"/>
            <a:noFill/>
          </p:spPr>
        </p:pic>
        <p:grpSp>
          <p:nvGrpSpPr>
            <p:cNvPr id="43" name="Group 13"/>
            <p:cNvGrpSpPr/>
            <p:nvPr/>
          </p:nvGrpSpPr>
          <p:grpSpPr>
            <a:xfrm>
              <a:off x="100210" y="3818467"/>
              <a:ext cx="8750154" cy="1638053"/>
              <a:chOff x="29494" y="1839355"/>
              <a:chExt cx="7946620" cy="1638053"/>
            </a:xfrm>
          </p:grpSpPr>
          <p:sp>
            <p:nvSpPr>
              <p:cNvPr id="1048609" name="TextBox 9"/>
              <p:cNvSpPr txBox="1"/>
              <p:nvPr/>
            </p:nvSpPr>
            <p:spPr>
              <a:xfrm>
                <a:off x="29494" y="1839355"/>
                <a:ext cx="1493730" cy="584775"/>
              </a:xfrm>
              <a:prstGeom prst="rect"/>
              <a:solidFill>
                <a:srgbClr val="FFFF00"/>
              </a:solidFill>
            </p:spPr>
            <p:txBody>
              <a:bodyPr rtlCol="0" wrap="square">
                <a:spAutoFit/>
              </a:bodyPr>
              <a:p>
                <a:r>
                  <a:rPr b="1" dirty="0" sz="1600" lang="en-US">
                    <a:latin typeface="Arial" panose="020B0604020202020204" pitchFamily="34" charset="0"/>
                    <a:cs typeface="Arial" panose="020B0604020202020204" pitchFamily="34" charset="0"/>
                  </a:rPr>
                  <a:t>Pulmonary ventilation </a:t>
                </a:r>
              </a:p>
            </p:txBody>
          </p:sp>
          <p:sp>
            <p:nvSpPr>
              <p:cNvPr id="1048610" name="TextBox 10"/>
              <p:cNvSpPr txBox="1"/>
              <p:nvPr/>
            </p:nvSpPr>
            <p:spPr>
              <a:xfrm>
                <a:off x="1614231" y="1879262"/>
                <a:ext cx="1324359" cy="1297940"/>
              </a:xfrm>
              <a:prstGeom prst="rect"/>
              <a:solidFill>
                <a:srgbClr val="FFFF00"/>
              </a:solidFill>
            </p:spPr>
            <p:txBody>
              <a:bodyPr rtlCol="0" wrap="square">
                <a:spAutoFit/>
              </a:bodyPr>
              <a:p>
                <a:r>
                  <a:rPr b="1" dirty="0" sz="1600" lang="en-US">
                    <a:latin typeface="Arial" panose="020B0604020202020204" pitchFamily="34" charset="0"/>
                    <a:cs typeface="Arial" panose="020B0604020202020204" pitchFamily="34" charset="0"/>
                  </a:rPr>
                  <a:t>External respiration or pulmonary exchange of gases</a:t>
                </a:r>
              </a:p>
            </p:txBody>
          </p:sp>
          <p:sp>
            <p:nvSpPr>
              <p:cNvPr id="1048611" name="TextBox 11"/>
              <p:cNvSpPr txBox="1"/>
              <p:nvPr/>
            </p:nvSpPr>
            <p:spPr>
              <a:xfrm>
                <a:off x="3244984" y="2569816"/>
                <a:ext cx="1834594" cy="584775"/>
              </a:xfrm>
              <a:prstGeom prst="rect"/>
              <a:solidFill>
                <a:srgbClr val="FFFF00"/>
              </a:solidFill>
            </p:spPr>
            <p:txBody>
              <a:bodyPr rtlCol="0" wrap="square">
                <a:spAutoFit/>
              </a:bodyPr>
              <a:p>
                <a:r>
                  <a:rPr b="1" dirty="0" sz="1600" lang="en-US">
                    <a:latin typeface="Arial" panose="020B0604020202020204" pitchFamily="34" charset="0"/>
                    <a:cs typeface="Arial" panose="020B0604020202020204" pitchFamily="34" charset="0"/>
                  </a:rPr>
                  <a:t>Respiratory gas transport</a:t>
                </a:r>
              </a:p>
            </p:txBody>
          </p:sp>
          <p:sp>
            <p:nvSpPr>
              <p:cNvPr id="1048612" name="TextBox 12"/>
              <p:cNvSpPr txBox="1"/>
              <p:nvPr/>
            </p:nvSpPr>
            <p:spPr>
              <a:xfrm>
                <a:off x="5907519" y="2646411"/>
                <a:ext cx="2068595" cy="830997"/>
              </a:xfrm>
              <a:prstGeom prst="rect"/>
              <a:solidFill>
                <a:srgbClr val="FFFF00"/>
              </a:solidFill>
            </p:spPr>
            <p:txBody>
              <a:bodyPr rtlCol="0" wrap="square">
                <a:spAutoFit/>
              </a:bodyPr>
              <a:p>
                <a:r>
                  <a:rPr b="1" dirty="0" sz="1600" lang="en-US">
                    <a:latin typeface="Arial" panose="020B0604020202020204" pitchFamily="34" charset="0"/>
                    <a:cs typeface="Arial" panose="020B0604020202020204" pitchFamily="34" charset="0"/>
                  </a:rPr>
                  <a:t>Internal respiration or Systemic exchange of gases </a:t>
                </a:r>
              </a:p>
            </p:txBody>
          </p:sp>
        </p:grpSp>
        <p:sp>
          <p:nvSpPr>
            <p:cNvPr id="1048613" name="Freeform 14"/>
            <p:cNvSpPr/>
            <p:nvPr/>
          </p:nvSpPr>
          <p:spPr>
            <a:xfrm>
              <a:off x="5686817" y="4183693"/>
              <a:ext cx="846056" cy="514054"/>
            </a:xfrm>
            <a:custGeom>
              <a:avLst/>
              <a:gdLst>
                <a:gd name="connsiteX0" fmla="*/ 0 w 1089765"/>
                <a:gd name="connsiteY0" fmla="*/ 0 h 789140"/>
                <a:gd name="connsiteX1" fmla="*/ 112735 w 1089765"/>
                <a:gd name="connsiteY1" fmla="*/ 75156 h 789140"/>
                <a:gd name="connsiteX2" fmla="*/ 150313 w 1089765"/>
                <a:gd name="connsiteY2" fmla="*/ 100208 h 789140"/>
                <a:gd name="connsiteX3" fmla="*/ 187891 w 1089765"/>
                <a:gd name="connsiteY3" fmla="*/ 112734 h 789140"/>
                <a:gd name="connsiteX4" fmla="*/ 263047 w 1089765"/>
                <a:gd name="connsiteY4" fmla="*/ 162839 h 789140"/>
                <a:gd name="connsiteX5" fmla="*/ 338203 w 1089765"/>
                <a:gd name="connsiteY5" fmla="*/ 200417 h 789140"/>
                <a:gd name="connsiteX6" fmla="*/ 413359 w 1089765"/>
                <a:gd name="connsiteY6" fmla="*/ 250521 h 789140"/>
                <a:gd name="connsiteX7" fmla="*/ 488516 w 1089765"/>
                <a:gd name="connsiteY7" fmla="*/ 313151 h 789140"/>
                <a:gd name="connsiteX8" fmla="*/ 588724 w 1089765"/>
                <a:gd name="connsiteY8" fmla="*/ 363255 h 789140"/>
                <a:gd name="connsiteX9" fmla="*/ 626302 w 1089765"/>
                <a:gd name="connsiteY9" fmla="*/ 400833 h 789140"/>
                <a:gd name="connsiteX10" fmla="*/ 663880 w 1089765"/>
                <a:gd name="connsiteY10" fmla="*/ 425885 h 789140"/>
                <a:gd name="connsiteX11" fmla="*/ 713984 w 1089765"/>
                <a:gd name="connsiteY11" fmla="*/ 463463 h 789140"/>
                <a:gd name="connsiteX12" fmla="*/ 751562 w 1089765"/>
                <a:gd name="connsiteY12" fmla="*/ 488515 h 789140"/>
                <a:gd name="connsiteX13" fmla="*/ 826718 w 1089765"/>
                <a:gd name="connsiteY13" fmla="*/ 538619 h 789140"/>
                <a:gd name="connsiteX14" fmla="*/ 901874 w 1089765"/>
                <a:gd name="connsiteY14" fmla="*/ 601249 h 789140"/>
                <a:gd name="connsiteX15" fmla="*/ 951979 w 1089765"/>
                <a:gd name="connsiteY15" fmla="*/ 651354 h 789140"/>
                <a:gd name="connsiteX16" fmla="*/ 989557 w 1089765"/>
                <a:gd name="connsiteY16" fmla="*/ 688932 h 789140"/>
                <a:gd name="connsiteX17" fmla="*/ 1027135 w 1089765"/>
                <a:gd name="connsiteY17" fmla="*/ 713984 h 789140"/>
                <a:gd name="connsiteX18" fmla="*/ 1052187 w 1089765"/>
                <a:gd name="connsiteY18" fmla="*/ 751562 h 789140"/>
                <a:gd name="connsiteX19" fmla="*/ 1089765 w 1089765"/>
                <a:gd name="connsiteY19" fmla="*/ 789140 h 789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9765" h="789140">
                  <a:moveTo>
                    <a:pt x="0" y="0"/>
                  </a:moveTo>
                  <a:lnTo>
                    <a:pt x="112735" y="75156"/>
                  </a:lnTo>
                  <a:cubicBezTo>
                    <a:pt x="125261" y="83507"/>
                    <a:pt x="136031" y="95447"/>
                    <a:pt x="150313" y="100208"/>
                  </a:cubicBezTo>
                  <a:lnTo>
                    <a:pt x="187891" y="112734"/>
                  </a:lnTo>
                  <a:cubicBezTo>
                    <a:pt x="259125" y="183968"/>
                    <a:pt x="190537" y="126583"/>
                    <a:pt x="263047" y="162839"/>
                  </a:cubicBezTo>
                  <a:cubicBezTo>
                    <a:pt x="360167" y="211400"/>
                    <a:pt x="243756" y="168935"/>
                    <a:pt x="338203" y="200417"/>
                  </a:cubicBezTo>
                  <a:cubicBezTo>
                    <a:pt x="458080" y="320294"/>
                    <a:pt x="304592" y="178010"/>
                    <a:pt x="413359" y="250521"/>
                  </a:cubicBezTo>
                  <a:cubicBezTo>
                    <a:pt x="496471" y="305929"/>
                    <a:pt x="406548" y="272167"/>
                    <a:pt x="488516" y="313151"/>
                  </a:cubicBezTo>
                  <a:cubicBezTo>
                    <a:pt x="546071" y="341928"/>
                    <a:pt x="545194" y="326980"/>
                    <a:pt x="588724" y="363255"/>
                  </a:cubicBezTo>
                  <a:cubicBezTo>
                    <a:pt x="602333" y="374596"/>
                    <a:pt x="612693" y="389492"/>
                    <a:pt x="626302" y="400833"/>
                  </a:cubicBezTo>
                  <a:cubicBezTo>
                    <a:pt x="637867" y="410471"/>
                    <a:pt x="651630" y="417135"/>
                    <a:pt x="663880" y="425885"/>
                  </a:cubicBezTo>
                  <a:cubicBezTo>
                    <a:pt x="680868" y="438019"/>
                    <a:pt x="696996" y="451329"/>
                    <a:pt x="713984" y="463463"/>
                  </a:cubicBezTo>
                  <a:cubicBezTo>
                    <a:pt x="726234" y="472213"/>
                    <a:pt x="739997" y="478877"/>
                    <a:pt x="751562" y="488515"/>
                  </a:cubicBezTo>
                  <a:cubicBezTo>
                    <a:pt x="814114" y="540642"/>
                    <a:pt x="760679" y="516606"/>
                    <a:pt x="826718" y="538619"/>
                  </a:cubicBezTo>
                  <a:cubicBezTo>
                    <a:pt x="957025" y="668926"/>
                    <a:pt x="779799" y="496613"/>
                    <a:pt x="901874" y="601249"/>
                  </a:cubicBezTo>
                  <a:cubicBezTo>
                    <a:pt x="919807" y="616621"/>
                    <a:pt x="935277" y="634652"/>
                    <a:pt x="951979" y="651354"/>
                  </a:cubicBezTo>
                  <a:cubicBezTo>
                    <a:pt x="964505" y="663880"/>
                    <a:pt x="974818" y="679106"/>
                    <a:pt x="989557" y="688932"/>
                  </a:cubicBezTo>
                  <a:lnTo>
                    <a:pt x="1027135" y="713984"/>
                  </a:lnTo>
                  <a:cubicBezTo>
                    <a:pt x="1035486" y="726510"/>
                    <a:pt x="1042549" y="739997"/>
                    <a:pt x="1052187" y="751562"/>
                  </a:cubicBezTo>
                  <a:cubicBezTo>
                    <a:pt x="1063528" y="765171"/>
                    <a:pt x="1089765" y="789140"/>
                    <a:pt x="1089765" y="78914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4" name="Freeform 16"/>
            <p:cNvSpPr/>
            <p:nvPr/>
          </p:nvSpPr>
          <p:spPr>
            <a:xfrm>
              <a:off x="7979079" y="4058433"/>
              <a:ext cx="1077239" cy="598102"/>
            </a:xfrm>
            <a:custGeom>
              <a:avLst/>
              <a:gdLst>
                <a:gd name="connsiteX0" fmla="*/ 1352811 w 1352811"/>
                <a:gd name="connsiteY0" fmla="*/ 0 h 914400"/>
                <a:gd name="connsiteX1" fmla="*/ 1227551 w 1352811"/>
                <a:gd name="connsiteY1" fmla="*/ 137786 h 914400"/>
                <a:gd name="connsiteX2" fmla="*/ 1202498 w 1352811"/>
                <a:gd name="connsiteY2" fmla="*/ 162838 h 914400"/>
                <a:gd name="connsiteX3" fmla="*/ 1164920 w 1352811"/>
                <a:gd name="connsiteY3" fmla="*/ 200416 h 914400"/>
                <a:gd name="connsiteX4" fmla="*/ 1127342 w 1352811"/>
                <a:gd name="connsiteY4" fmla="*/ 225468 h 914400"/>
                <a:gd name="connsiteX5" fmla="*/ 1039660 w 1352811"/>
                <a:gd name="connsiteY5" fmla="*/ 300625 h 914400"/>
                <a:gd name="connsiteX6" fmla="*/ 1014608 w 1352811"/>
                <a:gd name="connsiteY6" fmla="*/ 338203 h 914400"/>
                <a:gd name="connsiteX7" fmla="*/ 977030 w 1352811"/>
                <a:gd name="connsiteY7" fmla="*/ 375781 h 914400"/>
                <a:gd name="connsiteX8" fmla="*/ 839244 w 1352811"/>
                <a:gd name="connsiteY8" fmla="*/ 475989 h 914400"/>
                <a:gd name="connsiteX9" fmla="*/ 776614 w 1352811"/>
                <a:gd name="connsiteY9" fmla="*/ 538619 h 914400"/>
                <a:gd name="connsiteX10" fmla="*/ 739035 w 1352811"/>
                <a:gd name="connsiteY10" fmla="*/ 576197 h 914400"/>
                <a:gd name="connsiteX11" fmla="*/ 688931 w 1352811"/>
                <a:gd name="connsiteY11" fmla="*/ 601249 h 914400"/>
                <a:gd name="connsiteX12" fmla="*/ 613775 w 1352811"/>
                <a:gd name="connsiteY12" fmla="*/ 651353 h 914400"/>
                <a:gd name="connsiteX13" fmla="*/ 576197 w 1352811"/>
                <a:gd name="connsiteY13" fmla="*/ 676405 h 914400"/>
                <a:gd name="connsiteX14" fmla="*/ 501041 w 1352811"/>
                <a:gd name="connsiteY14" fmla="*/ 701457 h 914400"/>
                <a:gd name="connsiteX15" fmla="*/ 463463 w 1352811"/>
                <a:gd name="connsiteY15" fmla="*/ 726509 h 914400"/>
                <a:gd name="connsiteX16" fmla="*/ 388307 w 1352811"/>
                <a:gd name="connsiteY16" fmla="*/ 751562 h 914400"/>
                <a:gd name="connsiteX17" fmla="*/ 275572 w 1352811"/>
                <a:gd name="connsiteY17" fmla="*/ 801666 h 914400"/>
                <a:gd name="connsiteX18" fmla="*/ 187890 w 1352811"/>
                <a:gd name="connsiteY18" fmla="*/ 839244 h 914400"/>
                <a:gd name="connsiteX19" fmla="*/ 137786 w 1352811"/>
                <a:gd name="connsiteY19" fmla="*/ 864296 h 914400"/>
                <a:gd name="connsiteX20" fmla="*/ 62630 w 1352811"/>
                <a:gd name="connsiteY20" fmla="*/ 889348 h 914400"/>
                <a:gd name="connsiteX21" fmla="*/ 25052 w 1352811"/>
                <a:gd name="connsiteY21" fmla="*/ 901874 h 914400"/>
                <a:gd name="connsiteX22" fmla="*/ 0 w 1352811"/>
                <a:gd name="connsiteY22"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52811" h="914400">
                  <a:moveTo>
                    <a:pt x="1352811" y="0"/>
                  </a:moveTo>
                  <a:cubicBezTo>
                    <a:pt x="1280578" y="90292"/>
                    <a:pt x="1321608" y="43730"/>
                    <a:pt x="1227551" y="137786"/>
                  </a:cubicBezTo>
                  <a:lnTo>
                    <a:pt x="1202498" y="162838"/>
                  </a:lnTo>
                  <a:cubicBezTo>
                    <a:pt x="1189972" y="175364"/>
                    <a:pt x="1179659" y="190590"/>
                    <a:pt x="1164920" y="200416"/>
                  </a:cubicBezTo>
                  <a:lnTo>
                    <a:pt x="1127342" y="225468"/>
                  </a:lnTo>
                  <a:cubicBezTo>
                    <a:pt x="1070102" y="311329"/>
                    <a:pt x="1145415" y="209977"/>
                    <a:pt x="1039660" y="300625"/>
                  </a:cubicBezTo>
                  <a:cubicBezTo>
                    <a:pt x="1028230" y="310422"/>
                    <a:pt x="1024246" y="326638"/>
                    <a:pt x="1014608" y="338203"/>
                  </a:cubicBezTo>
                  <a:cubicBezTo>
                    <a:pt x="1003267" y="351812"/>
                    <a:pt x="990740" y="364564"/>
                    <a:pt x="977030" y="375781"/>
                  </a:cubicBezTo>
                  <a:cubicBezTo>
                    <a:pt x="915292" y="426294"/>
                    <a:pt x="893350" y="439918"/>
                    <a:pt x="839244" y="475989"/>
                  </a:cubicBezTo>
                  <a:cubicBezTo>
                    <a:pt x="793316" y="544880"/>
                    <a:pt x="839243" y="486429"/>
                    <a:pt x="776614" y="538619"/>
                  </a:cubicBezTo>
                  <a:cubicBezTo>
                    <a:pt x="763005" y="549960"/>
                    <a:pt x="753450" y="565901"/>
                    <a:pt x="739035" y="576197"/>
                  </a:cubicBezTo>
                  <a:cubicBezTo>
                    <a:pt x="723840" y="587050"/>
                    <a:pt x="704943" y="591642"/>
                    <a:pt x="688931" y="601249"/>
                  </a:cubicBezTo>
                  <a:cubicBezTo>
                    <a:pt x="663113" y="616740"/>
                    <a:pt x="638827" y="634652"/>
                    <a:pt x="613775" y="651353"/>
                  </a:cubicBezTo>
                  <a:cubicBezTo>
                    <a:pt x="601249" y="659704"/>
                    <a:pt x="590479" y="671644"/>
                    <a:pt x="576197" y="676405"/>
                  </a:cubicBezTo>
                  <a:cubicBezTo>
                    <a:pt x="551145" y="684756"/>
                    <a:pt x="523013" y="686809"/>
                    <a:pt x="501041" y="701457"/>
                  </a:cubicBezTo>
                  <a:cubicBezTo>
                    <a:pt x="488515" y="709808"/>
                    <a:pt x="477220" y="720395"/>
                    <a:pt x="463463" y="726509"/>
                  </a:cubicBezTo>
                  <a:cubicBezTo>
                    <a:pt x="439332" y="737234"/>
                    <a:pt x="410279" y="736914"/>
                    <a:pt x="388307" y="751562"/>
                  </a:cubicBezTo>
                  <a:cubicBezTo>
                    <a:pt x="277768" y="825255"/>
                    <a:pt x="454452" y="712226"/>
                    <a:pt x="275572" y="801666"/>
                  </a:cubicBezTo>
                  <a:cubicBezTo>
                    <a:pt x="109398" y="884753"/>
                    <a:pt x="316906" y="783952"/>
                    <a:pt x="187890" y="839244"/>
                  </a:cubicBezTo>
                  <a:cubicBezTo>
                    <a:pt x="170727" y="846600"/>
                    <a:pt x="155123" y="857361"/>
                    <a:pt x="137786" y="864296"/>
                  </a:cubicBezTo>
                  <a:cubicBezTo>
                    <a:pt x="113268" y="874103"/>
                    <a:pt x="87682" y="880997"/>
                    <a:pt x="62630" y="889348"/>
                  </a:cubicBezTo>
                  <a:cubicBezTo>
                    <a:pt x="50104" y="893523"/>
                    <a:pt x="36862" y="895969"/>
                    <a:pt x="25052" y="901874"/>
                  </a:cubicBezTo>
                  <a:lnTo>
                    <a:pt x="0" y="914400"/>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pic>
        <p:nvPicPr>
          <p:cNvPr id="2097163" name="Picture 2" descr="IB Biology 3.7 Cell Respiration. - ppt download"/>
          <p:cNvPicPr>
            <a:picLocks noChangeAspect="1" noChangeArrowheads="1"/>
          </p:cNvPicPr>
          <p:nvPr/>
        </p:nvPicPr>
        <p:blipFill rotWithShape="1">
          <a:blip xmlns:r="http://schemas.openxmlformats.org/officeDocument/2006/relationships" r:embed="rId2"/>
          <a:srcRect t="13262" b="12181"/>
          <a:stretch>
            <a:fillRect/>
          </a:stretch>
        </p:blipFill>
        <p:spPr bwMode="auto">
          <a:xfrm>
            <a:off x="3726038" y="4375927"/>
            <a:ext cx="5417960" cy="2421712"/>
          </a:xfrm>
          <a:prstGeom prst="rect"/>
          <a:noFill/>
        </p:spPr>
      </p:pic>
      <p:sp>
        <p:nvSpPr>
          <p:cNvPr id="1048615" name="Down Arrow 21"/>
          <p:cNvSpPr/>
          <p:nvPr/>
        </p:nvSpPr>
        <p:spPr>
          <a:xfrm>
            <a:off x="6500677" y="4094042"/>
            <a:ext cx="94495" cy="302779"/>
          </a:xfrm>
          <a:prstGeom prst="downArrow"/>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6" name="Flowchart: Connector 22"/>
          <p:cNvSpPr/>
          <p:nvPr/>
        </p:nvSpPr>
        <p:spPr>
          <a:xfrm>
            <a:off x="-22193" y="2462904"/>
            <a:ext cx="244805" cy="227853"/>
          </a:xfrm>
          <a:prstGeom prst="flowChartConnector"/>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4" name="Picture 23"/>
          <p:cNvPicPr>
            <a:picLocks noChangeAspect="1"/>
          </p:cNvPicPr>
          <p:nvPr/>
        </p:nvPicPr>
        <p:blipFill>
          <a:blip xmlns:r="http://schemas.openxmlformats.org/officeDocument/2006/relationships" r:embed="rId3"/>
          <a:stretch>
            <a:fillRect/>
          </a:stretch>
        </p:blipFill>
        <p:spPr>
          <a:xfrm>
            <a:off x="1771037" y="2517955"/>
            <a:ext cx="256054" cy="237765"/>
          </a:xfrm>
          <a:prstGeom prst="rect"/>
        </p:spPr>
      </p:pic>
      <p:sp>
        <p:nvSpPr>
          <p:cNvPr id="1048617" name="Flowchart: Connector 24"/>
          <p:cNvSpPr/>
          <p:nvPr/>
        </p:nvSpPr>
        <p:spPr>
          <a:xfrm>
            <a:off x="3553156" y="3160738"/>
            <a:ext cx="244805" cy="227853"/>
          </a:xfrm>
          <a:prstGeom prst="flowChartConnector"/>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8" name="Flowchart: Connector 25"/>
          <p:cNvSpPr/>
          <p:nvPr/>
        </p:nvSpPr>
        <p:spPr>
          <a:xfrm>
            <a:off x="6386847" y="3283169"/>
            <a:ext cx="244805" cy="227853"/>
          </a:xfrm>
          <a:prstGeom prst="flowChartConnector"/>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9" name="Slide Number Placeholder 4"/>
          <p:cNvSpPr>
            <a:spLocks noGrp="1"/>
          </p:cNvSpPr>
          <p:nvPr>
            <p:ph type="sldNum" sz="quarter" idx="12"/>
          </p:nvPr>
        </p:nvSpPr>
        <p:spPr>
          <a:xfrm>
            <a:off x="516926" y="6388923"/>
            <a:ext cx="2057400" cy="365125"/>
          </a:xfrm>
        </p:spPr>
        <p:txBody>
          <a:bodyPr/>
          <a:p>
            <a:fld id="{2223677A-A0AC-4871-8142-E127153327A7}" type="slidenum">
              <a:rPr sz="2400" lang="en-US" smtClean="0">
                <a:solidFill>
                  <a:schemeClr val="tx1"/>
                </a:solidFill>
              </a:rPr>
              <a:t>5</a:t>
            </a:fld>
            <a:endParaRPr sz="2400" 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extBox 1"/>
          <p:cNvSpPr txBox="1"/>
          <p:nvPr/>
        </p:nvSpPr>
        <p:spPr>
          <a:xfrm>
            <a:off x="2" y="117904"/>
            <a:ext cx="9143998" cy="461665"/>
          </a:xfrm>
          <a:prstGeom prst="rect"/>
          <a:solidFill>
            <a:srgbClr val="FFFF00"/>
          </a:solidFill>
        </p:spPr>
        <p:txBody>
          <a:bodyPr rtlCol="0" wrap="square">
            <a:spAutoFit/>
          </a:bodyPr>
          <a:p>
            <a:pPr algn="ctr"/>
            <a:r>
              <a:rPr b="1" dirty="0" sz="2400" lang="en-US">
                <a:latin typeface="Arial" panose="020B0604020202020204" pitchFamily="34" charset="0"/>
                <a:cs typeface="Arial" panose="020B0604020202020204" pitchFamily="34" charset="0"/>
              </a:rPr>
              <a:t>Pulmonary Ventilation/Breathing</a:t>
            </a:r>
          </a:p>
        </p:txBody>
      </p:sp>
      <p:sp>
        <p:nvSpPr>
          <p:cNvPr id="1048621" name="TextBox 4"/>
          <p:cNvSpPr txBox="1"/>
          <p:nvPr/>
        </p:nvSpPr>
        <p:spPr>
          <a:xfrm>
            <a:off x="0" y="579569"/>
            <a:ext cx="8918531" cy="1424940"/>
          </a:xfrm>
          <a:prstGeom prst="rect"/>
          <a:noFill/>
        </p:spPr>
        <p:txBody>
          <a:bodyPr rtlCol="0" wrap="square">
            <a:spAutoFit/>
          </a:bodyPr>
          <a:p>
            <a:r>
              <a:rPr dirty="0" lang="en-US">
                <a:cs typeface="Arial" panose="020B0604020202020204" pitchFamily="34" charset="0"/>
              </a:rPr>
              <a:t>1</a:t>
            </a:r>
            <a:r>
              <a:rPr b="1" dirty="0" lang="en-US">
                <a:cs typeface="Arial" panose="020B0604020202020204" pitchFamily="34" charset="0"/>
              </a:rPr>
              <a:t>. Pulmonary ventilation </a:t>
            </a:r>
            <a:r>
              <a:rPr dirty="0" lang="en-US">
                <a:cs typeface="Arial" panose="020B0604020202020204" pitchFamily="34" charset="0"/>
              </a:rPr>
              <a:t>is a mechanical process depends on volume changes in the thoracic cavity. Volume changes lead to pressure changes, which leads to the flow of gases to equalize pressure.</a:t>
            </a:r>
          </a:p>
          <a:p>
            <a:endParaRPr dirty="0" lang="en-US">
              <a:latin typeface="Arial" panose="020B0604020202020204" pitchFamily="34" charset="0"/>
              <a:cs typeface="Arial" panose="020B0604020202020204" pitchFamily="34" charset="0"/>
            </a:endParaRPr>
          </a:p>
          <a:p>
            <a:r>
              <a:rPr dirty="0" lang="en-US">
                <a:cs typeface="Arial" panose="020B0604020202020204" pitchFamily="34" charset="0"/>
              </a:rPr>
              <a:t>2. Two phases of pulmonary ventilation/breathing </a:t>
            </a:r>
          </a:p>
        </p:txBody>
      </p:sp>
      <p:grpSp>
        <p:nvGrpSpPr>
          <p:cNvPr id="45" name="Group 2"/>
          <p:cNvGrpSpPr/>
          <p:nvPr/>
        </p:nvGrpSpPr>
        <p:grpSpPr>
          <a:xfrm>
            <a:off x="131560" y="2255226"/>
            <a:ext cx="4039607" cy="4301996"/>
            <a:chOff x="700067" y="1041719"/>
            <a:chExt cx="8352988" cy="4301996"/>
          </a:xfrm>
        </p:grpSpPr>
        <p:sp>
          <p:nvSpPr>
            <p:cNvPr id="1048622" name="Title 1"/>
            <p:cNvSpPr txBox="1"/>
            <p:nvPr/>
          </p:nvSpPr>
          <p:spPr>
            <a:xfrm>
              <a:off x="700067" y="1041719"/>
              <a:ext cx="7886699" cy="994172"/>
            </a:xfrm>
            <a:prstGeom prst="rect"/>
          </p:spPr>
          <p:txBody>
            <a:bodyPr>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indent="-342900" marL="342900">
                <a:buFont typeface="Wingdings" panose="05000000000000000000" pitchFamily="2" charset="2"/>
                <a:buChar char="Ø"/>
              </a:pPr>
              <a:r>
                <a:rPr altLang="en-US" b="1" dirty="0" sz="1600" lang="en-US">
                  <a:latin typeface="Arial" panose="020B0604020202020204" pitchFamily="34" charset="0"/>
                  <a:cs typeface="Arial" panose="020B0604020202020204" pitchFamily="34" charset="0"/>
                </a:rPr>
                <a:t>Inspiration, and</a:t>
              </a:r>
            </a:p>
            <a:p>
              <a:endParaRPr altLang="en-US" b="1" dirty="0" sz="1600" lang="en-US">
                <a:latin typeface="Arial" panose="020B0604020202020204" pitchFamily="34" charset="0"/>
                <a:cs typeface="Arial" panose="020B0604020202020204" pitchFamily="34" charset="0"/>
              </a:endParaRPr>
            </a:p>
            <a:p>
              <a:pPr indent="-342900" marL="342900">
                <a:buFont typeface="Wingdings" panose="05000000000000000000" pitchFamily="2" charset="2"/>
                <a:buChar char="Ø"/>
              </a:pPr>
              <a:r>
                <a:rPr altLang="en-US" b="1" dirty="0" sz="1600" lang="en-US">
                  <a:latin typeface="Arial" panose="020B0604020202020204" pitchFamily="34" charset="0"/>
                  <a:cs typeface="Arial" panose="020B0604020202020204" pitchFamily="34" charset="0"/>
                </a:rPr>
                <a:t>Exhalation</a:t>
              </a:r>
            </a:p>
          </p:txBody>
        </p:sp>
        <p:sp>
          <p:nvSpPr>
            <p:cNvPr id="1048623" name="Content Placeholder 2"/>
            <p:cNvSpPr txBox="1"/>
            <p:nvPr/>
          </p:nvSpPr>
          <p:spPr>
            <a:xfrm>
              <a:off x="821503" y="1837562"/>
              <a:ext cx="8231552" cy="3506153"/>
            </a:xfrm>
            <a:prstGeom prst="rect"/>
          </p:spPr>
          <p:txBody>
            <a:bodyPr>
              <a:no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marL="0">
                <a:lnSpc>
                  <a:spcPct val="160000"/>
                </a:lnSpc>
                <a:buNone/>
              </a:pPr>
              <a:r>
                <a:rPr altLang="en-US" b="1" dirty="0" sz="1600" lang="en-US">
                  <a:solidFill>
                    <a:srgbClr val="FF0000"/>
                  </a:solidFill>
                  <a:cs typeface="Arial" panose="020B0604020202020204" pitchFamily="34" charset="0"/>
                </a:rPr>
                <a:t>Inspiration</a:t>
              </a:r>
              <a:r>
                <a:rPr altLang="en-US" dirty="0" sz="1600" lang="en-US">
                  <a:cs typeface="Arial" panose="020B0604020202020204" pitchFamily="34" charset="0"/>
                </a:rPr>
                <a:t>: During inspiration (inhalation), the diaphragm and intercostal muscles contract due to which there is expansion of rib cage and lungs and increase in thoracic cavity. External air is pulled into the lungs due to increase in the volume of thoracic cavity.</a:t>
              </a:r>
            </a:p>
          </p:txBody>
        </p:sp>
      </p:grpSp>
      <p:pic>
        <p:nvPicPr>
          <p:cNvPr id="2097165" name="Picture 2" descr="D:\Chapter_33\B_Jpeg_Images\33_Labeled_Images\figure_33_11_labeled.jpg"/>
          <p:cNvPicPr>
            <a:picLocks noChangeAspect="1" noChangeArrowheads="1"/>
          </p:cNvPicPr>
          <p:nvPr/>
        </p:nvPicPr>
        <p:blipFill rotWithShape="1">
          <a:blip xmlns:r="http://schemas.openxmlformats.org/officeDocument/2006/relationships" r:embed="rId1" cstate="print"/>
          <a:srcRect r="50143" b="4485"/>
          <a:stretch>
            <a:fillRect/>
          </a:stretch>
        </p:blipFill>
        <p:spPr bwMode="auto">
          <a:xfrm>
            <a:off x="4171167" y="2343308"/>
            <a:ext cx="2242381" cy="2681471"/>
          </a:xfrm>
          <a:prstGeom prst="rect"/>
          <a:noFill/>
          <a:ln w="22225">
            <a:solidFill>
              <a:srgbClr val="000000"/>
            </a:solidFill>
            <a:miter lim="800000"/>
            <a:headEnd/>
            <a:tailEnd/>
          </a:ln>
        </p:spPr>
      </p:pic>
      <p:pic>
        <p:nvPicPr>
          <p:cNvPr id="2097166" name="Picture 2" descr="D:\Chapter_33\B_Jpeg_Images\33_Labeled_Images\figure_33_11_labeled.jpg"/>
          <p:cNvPicPr>
            <a:picLocks noChangeAspect="1" noChangeArrowheads="1"/>
          </p:cNvPicPr>
          <p:nvPr/>
        </p:nvPicPr>
        <p:blipFill rotWithShape="1">
          <a:blip xmlns:r="http://schemas.openxmlformats.org/officeDocument/2006/relationships" r:embed="rId1" cstate="print"/>
          <a:srcRect l="52544" b="4485"/>
          <a:stretch>
            <a:fillRect/>
          </a:stretch>
        </p:blipFill>
        <p:spPr bwMode="auto">
          <a:xfrm>
            <a:off x="6726476" y="2343308"/>
            <a:ext cx="2192055" cy="2753931"/>
          </a:xfrm>
          <a:prstGeom prst="rect"/>
          <a:noFill/>
          <a:ln w="22225">
            <a:solidFill>
              <a:srgbClr val="000000"/>
            </a:solidFill>
            <a:miter lim="800000"/>
            <a:headEnd/>
            <a:tailEnd/>
          </a:ln>
        </p:spPr>
      </p:pic>
      <p:sp>
        <p:nvSpPr>
          <p:cNvPr id="1048624" name="Rectangle 3"/>
          <p:cNvSpPr/>
          <p:nvPr/>
        </p:nvSpPr>
        <p:spPr>
          <a:xfrm>
            <a:off x="184759" y="5436072"/>
            <a:ext cx="8774483" cy="1234440"/>
          </a:xfrm>
          <a:prstGeom prst="rect"/>
        </p:spPr>
        <p:txBody>
          <a:bodyPr wrap="square">
            <a:spAutoFit/>
          </a:bodyPr>
          <a:p>
            <a:pPr>
              <a:lnSpc>
                <a:spcPct val="160000"/>
              </a:lnSpc>
            </a:pPr>
            <a:r>
              <a:rPr altLang="en-US" b="1" dirty="0" sz="1600" lang="en-US">
                <a:solidFill>
                  <a:srgbClr val="FF0000"/>
                </a:solidFill>
                <a:cs typeface="Arial" panose="020B0604020202020204" pitchFamily="34" charset="0"/>
              </a:rPr>
              <a:t>Exhalation</a:t>
            </a:r>
            <a:r>
              <a:rPr altLang="en-US" dirty="0" sz="1600" lang="en-US">
                <a:cs typeface="Arial" panose="020B0604020202020204" pitchFamily="34" charset="0"/>
              </a:rPr>
              <a:t>: During exhalation, these intercostal muscles relax. The diaphragm  relaxes and moves upwards due to which rib cage contracts and lungs are compressed. As a result air is pushed out of the lungs.</a:t>
            </a:r>
          </a:p>
        </p:txBody>
      </p:sp>
      <p:sp>
        <p:nvSpPr>
          <p:cNvPr id="1048625" name="Slide Number Placeholder 10"/>
          <p:cNvSpPr>
            <a:spLocks noGrp="1"/>
          </p:cNvSpPr>
          <p:nvPr>
            <p:ph type="sldNum" sz="quarter" idx="12"/>
          </p:nvPr>
        </p:nvSpPr>
        <p:spPr>
          <a:xfrm>
            <a:off x="7152362" y="6371594"/>
            <a:ext cx="486166" cy="371255"/>
          </a:xfrm>
        </p:spPr>
        <p:txBody>
          <a:bodyPr/>
          <a:p>
            <a:fld id="{2223677A-A0AC-4871-8142-E127153327A7}" type="slidenum">
              <a:rPr b="1" sz="2400" lang="en-US" smtClean="0">
                <a:solidFill>
                  <a:schemeClr val="tx1"/>
                </a:solidFill>
              </a:rPr>
              <a:t>6</a:t>
            </a:fld>
            <a:endParaRPr b="1" sz="2400" lang="en-US">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7" name="Content Placeholder 3"/>
          <p:cNvPicPr>
            <a:picLocks noChangeAspect="1" noGrp="1"/>
          </p:cNvPicPr>
          <p:nvPr>
            <p:ph idx="1"/>
          </p:nvPr>
        </p:nvPicPr>
        <p:blipFill rotWithShape="1">
          <a:blip xmlns:r="http://schemas.openxmlformats.org/officeDocument/2006/relationships" r:embed="rId1"/>
          <a:srcRect b="7143"/>
          <a:stretch>
            <a:fillRect/>
          </a:stretch>
        </p:blipFill>
        <p:spPr>
          <a:xfrm>
            <a:off x="643316" y="317152"/>
            <a:ext cx="7857368" cy="4092010"/>
          </a:xfrm>
        </p:spPr>
      </p:pic>
      <p:sp>
        <p:nvSpPr>
          <p:cNvPr id="1048626" name="Slide Number Placeholder 2"/>
          <p:cNvSpPr>
            <a:spLocks noGrp="1"/>
          </p:cNvSpPr>
          <p:nvPr>
            <p:ph type="sldNum" sz="quarter" idx="12"/>
          </p:nvPr>
        </p:nvSpPr>
        <p:spPr>
          <a:xfrm>
            <a:off x="444073" y="6206039"/>
            <a:ext cx="398485" cy="382651"/>
          </a:xfrm>
        </p:spPr>
        <p:txBody>
          <a:bodyPr/>
          <a:p>
            <a:fld id="{2223677A-A0AC-4871-8142-E127153327A7}" type="slidenum">
              <a:rPr b="1" sz="2400" lang="en-US" smtClean="0">
                <a:solidFill>
                  <a:schemeClr val="tx1"/>
                </a:solidFill>
              </a:rPr>
              <a:t>7</a:t>
            </a:fld>
            <a:endParaRPr b="1" sz="2400"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7" name="Content Placeholder 2"/>
          <p:cNvSpPr>
            <a:spLocks noGrp="1"/>
          </p:cNvSpPr>
          <p:nvPr>
            <p:ph idx="1"/>
          </p:nvPr>
        </p:nvSpPr>
        <p:spPr>
          <a:xfrm>
            <a:off x="294361" y="957469"/>
            <a:ext cx="8555278" cy="5510724"/>
          </a:xfrm>
        </p:spPr>
        <p:txBody>
          <a:bodyPr>
            <a:normAutofit fontScale="94444" lnSpcReduction="20000"/>
          </a:bodyPr>
          <a:p>
            <a:pPr indent="0" marL="0">
              <a:lnSpc>
                <a:spcPct val="160000"/>
              </a:lnSpc>
              <a:buNone/>
            </a:pPr>
            <a:r>
              <a:rPr b="1" dirty="0" sz="1800" lang="en-US">
                <a:solidFill>
                  <a:srgbClr val="FF0000"/>
                </a:solidFill>
                <a:cs typeface="Arial" panose="020B0604020202020204" pitchFamily="34" charset="0"/>
              </a:rPr>
              <a:t>1. External respiration / Pulmonary exchange of gases </a:t>
            </a:r>
            <a:r>
              <a:rPr dirty="0" sz="1800" lang="en-US">
                <a:cs typeface="Arial" panose="020B0604020202020204" pitchFamily="34" charset="0"/>
              </a:rPr>
              <a:t>is the exchange of gases between oxygen in the air and blood capillaries in the alveoli. Diffusion of gases </a:t>
            </a:r>
            <a:r>
              <a:rPr b="1" dirty="0" sz="1800" lang="en-US">
                <a:cs typeface="Arial" panose="020B0604020202020204" pitchFamily="34" charset="0"/>
              </a:rPr>
              <a:t>between lungs-alveoli and blood.</a:t>
            </a:r>
          </a:p>
          <a:p>
            <a:pPr>
              <a:lnSpc>
                <a:spcPct val="160000"/>
              </a:lnSpc>
            </a:pPr>
            <a:r>
              <a:rPr dirty="0" sz="1800" lang="en-US">
                <a:cs typeface="Arial" panose="020B0604020202020204" pitchFamily="34" charset="0"/>
              </a:rPr>
              <a:t>Oxygen diffuses from alveoli into blood.</a:t>
            </a:r>
          </a:p>
          <a:p>
            <a:pPr>
              <a:lnSpc>
                <a:spcPct val="160000"/>
              </a:lnSpc>
            </a:pPr>
            <a:r>
              <a:rPr dirty="0" sz="1800" lang="en-US">
                <a:cs typeface="Arial" panose="020B0604020202020204" pitchFamily="34" charset="0"/>
              </a:rPr>
              <a:t>Carbon dioxide simultaneously diffuses in opposite direction.</a:t>
            </a:r>
          </a:p>
          <a:p>
            <a:pPr indent="0" marL="0">
              <a:lnSpc>
                <a:spcPct val="160000"/>
              </a:lnSpc>
              <a:buNone/>
            </a:pPr>
            <a:r>
              <a:rPr dirty="0" sz="1800" lang="en-US">
                <a:cs typeface="Arial" panose="020B0604020202020204" pitchFamily="34" charset="0"/>
              </a:rPr>
              <a:t>          Blood has low PO</a:t>
            </a:r>
            <a:r>
              <a:rPr baseline="-25000" dirty="0" sz="1800" lang="en-US">
                <a:cs typeface="Arial" panose="020B0604020202020204" pitchFamily="34" charset="0"/>
              </a:rPr>
              <a:t>2</a:t>
            </a:r>
            <a:r>
              <a:rPr dirty="0" sz="1800" lang="en-US">
                <a:cs typeface="Arial" panose="020B0604020202020204" pitchFamily="34" charset="0"/>
              </a:rPr>
              <a:t> (40 mm Hg) while PO2 in air is 104 mmHg.</a:t>
            </a:r>
          </a:p>
          <a:p>
            <a:pPr indent="0" marL="0">
              <a:lnSpc>
                <a:spcPct val="160000"/>
              </a:lnSpc>
              <a:buNone/>
            </a:pPr>
            <a:r>
              <a:rPr dirty="0" sz="1800" lang="en-US">
                <a:cs typeface="Arial" panose="020B0604020202020204" pitchFamily="34" charset="0"/>
              </a:rPr>
              <a:t>          Blood has high CO</a:t>
            </a:r>
            <a:r>
              <a:rPr baseline="-25000" dirty="0" sz="1800" lang="en-US">
                <a:cs typeface="Arial" panose="020B0604020202020204" pitchFamily="34" charset="0"/>
              </a:rPr>
              <a:t>2</a:t>
            </a:r>
            <a:r>
              <a:rPr dirty="0" sz="1800" lang="en-US">
                <a:cs typeface="Arial" panose="020B0604020202020204" pitchFamily="34" charset="0"/>
              </a:rPr>
              <a:t> (45 mmHg) compared to alveoli air (40 mm Hg).</a:t>
            </a:r>
          </a:p>
          <a:p>
            <a:pPr indent="0" marL="0">
              <a:lnSpc>
                <a:spcPct val="150000"/>
              </a:lnSpc>
              <a:buNone/>
            </a:pPr>
            <a:r>
              <a:rPr b="1" dirty="0" sz="1800" lang="en-US">
                <a:solidFill>
                  <a:srgbClr val="FF0000"/>
                </a:solidFill>
                <a:cs typeface="Arial" panose="020B0604020202020204" pitchFamily="34" charset="0"/>
              </a:rPr>
              <a:t>2. Internal respiration / Systemic exchange of gases </a:t>
            </a:r>
            <a:r>
              <a:rPr dirty="0" sz="1800" lang="en-US">
                <a:cs typeface="Arial" panose="020B0604020202020204" pitchFamily="34" charset="0"/>
              </a:rPr>
              <a:t>is the exchange of gases between blood and body tissues. Cells use oxygen constantly for cellular respiration so partial pressure in tissue is low. Tissue produce large quantities of CO</a:t>
            </a:r>
            <a:r>
              <a:rPr baseline="-25000" dirty="0" sz="1800" lang="en-US">
                <a:cs typeface="Arial" panose="020B0604020202020204" pitchFamily="34" charset="0"/>
              </a:rPr>
              <a:t>2</a:t>
            </a:r>
            <a:r>
              <a:rPr dirty="0" sz="1800" lang="en-US">
                <a:cs typeface="Arial" panose="020B0604020202020204" pitchFamily="34" charset="0"/>
              </a:rPr>
              <a:t> as biochemical waste products so partial pressure is high.</a:t>
            </a:r>
          </a:p>
        </p:txBody>
      </p:sp>
      <p:sp>
        <p:nvSpPr>
          <p:cNvPr id="1048628" name="Title 3"/>
          <p:cNvSpPr txBox="1">
            <a:spLocks noGrp="1"/>
          </p:cNvSpPr>
          <p:nvPr>
            <p:ph type="title"/>
          </p:nvPr>
        </p:nvSpPr>
        <p:spPr>
          <a:xfrm>
            <a:off x="0" y="146365"/>
            <a:ext cx="9144000" cy="535531"/>
          </a:xfrm>
          <a:prstGeom prst="rect"/>
          <a:solidFill>
            <a:srgbClr val="FFFF00"/>
          </a:solidFill>
        </p:spPr>
        <p:txBody>
          <a:bodyPr rtlCol="0" wrap="square">
            <a:spAutoFit/>
          </a:bodyPr>
          <a:p>
            <a:pPr algn="ctr"/>
            <a:r>
              <a:rPr b="1" dirty="0" sz="3200" lang="en-US">
                <a:latin typeface="Arial" panose="020B0604020202020204" pitchFamily="34" charset="0"/>
                <a:cs typeface="Arial" panose="020B0604020202020204" pitchFamily="34" charset="0"/>
              </a:rPr>
              <a:t>External Respiration and Internal Respiration</a:t>
            </a:r>
          </a:p>
        </p:txBody>
      </p:sp>
      <p:sp>
        <p:nvSpPr>
          <p:cNvPr id="1048629" name="Slide Number Placeholder 4"/>
          <p:cNvSpPr>
            <a:spLocks noGrp="1"/>
          </p:cNvSpPr>
          <p:nvPr>
            <p:ph type="sldNum" sz="quarter" idx="12"/>
          </p:nvPr>
        </p:nvSpPr>
        <p:spPr>
          <a:xfrm>
            <a:off x="6400799" y="6285631"/>
            <a:ext cx="398485" cy="328112"/>
          </a:xfrm>
        </p:spPr>
        <p:txBody>
          <a:bodyPr/>
          <a:p>
            <a:fld id="{2223677A-A0AC-4871-8142-E127153327A7}" type="slidenum">
              <a:rPr b="1" sz="2400" lang="en-US" smtClean="0">
                <a:solidFill>
                  <a:schemeClr val="tx1"/>
                </a:solidFill>
              </a:rPr>
              <a:t>8</a:t>
            </a:fld>
            <a:endParaRPr b="1" dirty="0" sz="2400" 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0" name="Title 1"/>
          <p:cNvSpPr>
            <a:spLocks noGrp="1"/>
          </p:cNvSpPr>
          <p:nvPr>
            <p:ph type="title"/>
          </p:nvPr>
        </p:nvSpPr>
        <p:spPr>
          <a:xfrm>
            <a:off x="269813" y="187891"/>
            <a:ext cx="8525647" cy="863678"/>
          </a:xfrm>
          <a:solidFill>
            <a:srgbClr val="FFFF00"/>
          </a:solidFill>
        </p:spPr>
        <p:txBody>
          <a:bodyPr>
            <a:noAutofit/>
          </a:bodyPr>
          <a:p>
            <a:r>
              <a:rPr b="1" dirty="0" sz="2000" lang="en-US">
                <a:latin typeface="Arial" panose="020B0604020202020204" pitchFamily="34" charset="0"/>
                <a:cs typeface="Arial" panose="020B0604020202020204" pitchFamily="34" charset="0"/>
              </a:rPr>
              <a:t> Pulmonary exchange of gases (between lungs and blood) and </a:t>
            </a:r>
            <a:br>
              <a:rPr b="1" dirty="0" sz="2000" lang="en-US">
                <a:latin typeface="Arial" panose="020B0604020202020204" pitchFamily="34" charset="0"/>
                <a:cs typeface="Arial" panose="020B0604020202020204" pitchFamily="34" charset="0"/>
              </a:rPr>
            </a:br>
            <a:br>
              <a:rPr b="1" dirty="0" sz="2000" lang="en-US">
                <a:latin typeface="Arial" panose="020B0604020202020204" pitchFamily="34" charset="0"/>
                <a:cs typeface="Arial" panose="020B0604020202020204" pitchFamily="34" charset="0"/>
              </a:rPr>
            </a:br>
            <a:r>
              <a:rPr b="1" dirty="0" sz="2000" lang="en-US">
                <a:latin typeface="Arial" panose="020B0604020202020204" pitchFamily="34" charset="0"/>
                <a:cs typeface="Arial" panose="020B0604020202020204" pitchFamily="34" charset="0"/>
              </a:rPr>
              <a:t>Systemic exchange of gases (between blood and body tissues)</a:t>
            </a:r>
          </a:p>
        </p:txBody>
      </p:sp>
      <p:pic>
        <p:nvPicPr>
          <p:cNvPr id="2097168" name="Content Placeholder 3"/>
          <p:cNvPicPr>
            <a:picLocks noChangeAspect="1" noGrp="1"/>
          </p:cNvPicPr>
          <p:nvPr>
            <p:ph idx="1"/>
          </p:nvPr>
        </p:nvPicPr>
        <p:blipFill rotWithShape="1">
          <a:blip xmlns:r="http://schemas.openxmlformats.org/officeDocument/2006/relationships" r:embed="rId1"/>
          <a:srcRect l="3096" b="6685"/>
          <a:stretch>
            <a:fillRect/>
          </a:stretch>
        </p:blipFill>
        <p:spPr>
          <a:xfrm>
            <a:off x="269813" y="1265129"/>
            <a:ext cx="8787684" cy="5592871"/>
          </a:xfrm>
        </p:spPr>
      </p:pic>
      <p:sp>
        <p:nvSpPr>
          <p:cNvPr id="1048631" name="Slide Number Placeholder 2"/>
          <p:cNvSpPr>
            <a:spLocks noGrp="1"/>
          </p:cNvSpPr>
          <p:nvPr>
            <p:ph type="sldNum" sz="quarter" idx="12"/>
          </p:nvPr>
        </p:nvSpPr>
        <p:spPr/>
        <p:txBody>
          <a:bodyPr/>
          <a:p>
            <a:fld id="{2223677A-A0AC-4871-8142-E127153327A7}" type="slidenum">
              <a:rPr b="1" sz="2400" lang="en-US" smtClean="0">
                <a:solidFill>
                  <a:schemeClr val="tx1"/>
                </a:solidFill>
              </a:rPr>
              <a:t>9</a:t>
            </a:fld>
            <a:endParaRPr b="1" dirty="0" sz="2400" lang="en-US">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Unit IV- Human physiology  Respiratory System</dc:title>
  <dc:creator>Ranjan Tamuli</dc:creator>
  <cp:lastModifiedBy>Ranjan Tamuli</cp:lastModifiedBy>
  <dcterms:created xsi:type="dcterms:W3CDTF">2020-10-21T18:17:46Z</dcterms:created>
  <dcterms:modified xsi:type="dcterms:W3CDTF">2023-10-19T03:24:17Z</dcterms:modified>
</cp:coreProperties>
</file>