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734" autoAdjust="0"/>
    <p:restoredTop sz="94660"/>
  </p:normalViewPr>
  <p:slideViewPr>
    <p:cSldViewPr snapToGrid="0">
      <p:cViewPr varScale="1">
        <p:scale>
          <a:sx n="63" d="100"/>
          <a:sy n="63" d="100"/>
        </p:scale>
        <p:origin x="1412" y="56"/>
      </p:cViewPr>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sp>
        <p:nvSpPr>
          <p:cNvPr id="1048623"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dirty="0" lang="en-US"/>
          </a:p>
        </p:txBody>
      </p:sp>
      <p:sp>
        <p:nvSpPr>
          <p:cNvPr id="104862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25" name="Date Placeholder 3"/>
          <p:cNvSpPr>
            <a:spLocks noGrp="1"/>
          </p:cNvSpPr>
          <p:nvPr>
            <p:ph type="dt" sz="half" idx="10"/>
          </p:nvPr>
        </p:nvSpPr>
        <p:spPr/>
        <p:txBody>
          <a:bodyPr/>
          <a:p>
            <a:fld id="{208997AC-9814-4ACA-8561-0D9C9769094E}" type="datetimeFigureOut">
              <a:rPr lang="en-US" smtClean="0"/>
              <a:t>11/2/2023</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Date Placeholder 3"/>
          <p:cNvSpPr>
            <a:spLocks noGrp="1"/>
          </p:cNvSpPr>
          <p:nvPr>
            <p:ph type="dt" sz="half" idx="10"/>
          </p:nvPr>
        </p:nvSpPr>
        <p:spPr/>
        <p:txBody>
          <a:bodyPr/>
          <a:p>
            <a:fld id="{208997AC-9814-4ACA-8561-0D9C9769094E}" type="datetimeFigureOut">
              <a:rPr lang="en-US" smtClean="0"/>
              <a:t>11/2/2023</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63" name="Vertical Title 1"/>
          <p:cNvSpPr>
            <a:spLocks noGrp="1"/>
          </p:cNvSpPr>
          <p:nvPr>
            <p:ph type="title" orient="vert"/>
          </p:nvPr>
        </p:nvSpPr>
        <p:spPr>
          <a:xfrm>
            <a:off x="6543675" y="365125"/>
            <a:ext cx="1971675" cy="5811838"/>
          </a:xfrm>
        </p:spPr>
        <p:txBody>
          <a:bodyPr vert="eaVert"/>
          <a:p>
            <a:r>
              <a:rPr lang="en-US"/>
              <a:t>Click to edit Master title style</a:t>
            </a:r>
            <a:endParaRPr dirty="0" lang="en-US"/>
          </a:p>
        </p:txBody>
      </p:sp>
      <p:sp>
        <p:nvSpPr>
          <p:cNvPr id="1048664" name="Vertical Text Placeholder 2"/>
          <p:cNvSpPr>
            <a:spLocks noGrp="1"/>
          </p:cNvSpPr>
          <p:nvPr>
            <p:ph type="body" orient="vert" idx="1"/>
          </p:nvPr>
        </p:nvSpPr>
        <p:spPr>
          <a:xfrm>
            <a:off x="628650" y="365125"/>
            <a:ext cx="5800725" cy="5811838"/>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208997AC-9814-4ACA-8561-0D9C9769094E}" type="datetimeFigureOut">
              <a:rPr lang="en-US" smtClean="0"/>
              <a:t>11/2/2023</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dirty="0" lang="en-US"/>
          </a:p>
        </p:txBody>
      </p:sp>
      <p:sp>
        <p:nvSpPr>
          <p:cNvPr id="1048582"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Date Placeholder 3"/>
          <p:cNvSpPr>
            <a:spLocks noGrp="1"/>
          </p:cNvSpPr>
          <p:nvPr>
            <p:ph type="dt" sz="half" idx="10"/>
          </p:nvPr>
        </p:nvSpPr>
        <p:spPr/>
        <p:txBody>
          <a:bodyPr/>
          <a:p>
            <a:fld id="{208997AC-9814-4ACA-8561-0D9C9769094E}" type="datetimeFigureOut">
              <a:rPr lang="en-US" smtClean="0"/>
              <a:t>11/2/2023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79"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dirty="0" lang="en-US"/>
          </a:p>
        </p:txBody>
      </p:sp>
      <p:sp>
        <p:nvSpPr>
          <p:cNvPr id="104868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208997AC-9814-4ACA-8561-0D9C9769094E}" type="datetimeFigureOut">
              <a:rPr lang="en-US" smtClean="0"/>
              <a:t>11/2/2023</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286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4629150" y="1825625"/>
            <a:ext cx="3886200" cy="435133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208997AC-9814-4ACA-8561-0D9C9769094E}" type="datetimeFigureOut">
              <a:rPr lang="en-US" smtClean="0"/>
              <a:t>11/2/2023</a:t>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90" name="Title 1"/>
          <p:cNvSpPr>
            <a:spLocks noGrp="1"/>
          </p:cNvSpPr>
          <p:nvPr>
            <p:ph type="title"/>
          </p:nvPr>
        </p:nvSpPr>
        <p:spPr>
          <a:xfrm>
            <a:off x="629841" y="365126"/>
            <a:ext cx="7886700" cy="1325563"/>
          </a:xfrm>
        </p:spPr>
        <p:txBody>
          <a:bodyPr/>
          <a:p>
            <a:r>
              <a:rPr lang="en-US"/>
              <a:t>Click to edit Master title style</a:t>
            </a:r>
            <a:endParaRPr dirty="0" lang="en-US"/>
          </a:p>
        </p:txBody>
      </p:sp>
      <p:sp>
        <p:nvSpPr>
          <p:cNvPr id="104869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2" name="Content Placeholder 3"/>
          <p:cNvSpPr>
            <a:spLocks noGrp="1"/>
          </p:cNvSpPr>
          <p:nvPr>
            <p:ph sz="half" idx="2"/>
          </p:nvPr>
        </p:nvSpPr>
        <p:spPr>
          <a:xfrm>
            <a:off x="629842" y="2505075"/>
            <a:ext cx="3868340"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4" name="Content Placeholder 5"/>
          <p:cNvSpPr>
            <a:spLocks noGrp="1"/>
          </p:cNvSpPr>
          <p:nvPr>
            <p:ph sz="quarter" idx="4"/>
          </p:nvPr>
        </p:nvSpPr>
        <p:spPr>
          <a:xfrm>
            <a:off x="4629150" y="2505075"/>
            <a:ext cx="3887391" cy="3684588"/>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Date Placeholder 6"/>
          <p:cNvSpPr>
            <a:spLocks noGrp="1"/>
          </p:cNvSpPr>
          <p:nvPr>
            <p:ph type="dt" sz="half" idx="10"/>
          </p:nvPr>
        </p:nvSpPr>
        <p:spPr/>
        <p:txBody>
          <a:bodyPr/>
          <a:p>
            <a:fld id="{208997AC-9814-4ACA-8561-0D9C9769094E}" type="datetimeFigureOut">
              <a:rPr lang="en-US" smtClean="0"/>
              <a:t>11/2/2023</a:t>
            </a:fld>
            <a:endParaRPr lang="en-US"/>
          </a:p>
        </p:txBody>
      </p:sp>
      <p:sp>
        <p:nvSpPr>
          <p:cNvPr id="1048696" name="Footer Placeholder 7"/>
          <p:cNvSpPr>
            <a:spLocks noGrp="1"/>
          </p:cNvSpPr>
          <p:nvPr>
            <p:ph type="ftr" sz="quarter" idx="11"/>
          </p:nvPr>
        </p:nvSpPr>
        <p:spPr/>
        <p:txBody>
          <a:bodyPr/>
          <a:p>
            <a:endParaRPr lang="en-US"/>
          </a:p>
        </p:txBody>
      </p:sp>
      <p:sp>
        <p:nvSpPr>
          <p:cNvPr id="1048697" name="Slide Number Placeholder 8"/>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59" name="Title 1"/>
          <p:cNvSpPr>
            <a:spLocks noGrp="1"/>
          </p:cNvSpPr>
          <p:nvPr>
            <p:ph type="title"/>
          </p:nvPr>
        </p:nvSpPr>
        <p:spPr/>
        <p:txBody>
          <a:bodyPr/>
          <a:p>
            <a:r>
              <a:rPr lang="en-US"/>
              <a:t>Click to edit Master title style</a:t>
            </a:r>
            <a:endParaRPr dirty="0" lang="en-US"/>
          </a:p>
        </p:txBody>
      </p:sp>
      <p:sp>
        <p:nvSpPr>
          <p:cNvPr id="1048660" name="Date Placeholder 2"/>
          <p:cNvSpPr>
            <a:spLocks noGrp="1"/>
          </p:cNvSpPr>
          <p:nvPr>
            <p:ph type="dt" sz="half" idx="10"/>
          </p:nvPr>
        </p:nvSpPr>
        <p:spPr/>
        <p:txBody>
          <a:bodyPr/>
          <a:p>
            <a:fld id="{208997AC-9814-4ACA-8561-0D9C9769094E}" type="datetimeFigureOut">
              <a:rPr lang="en-US" smtClean="0"/>
              <a:t>11/2/2023</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8" name="Date Placeholder 1"/>
          <p:cNvSpPr>
            <a:spLocks noGrp="1"/>
          </p:cNvSpPr>
          <p:nvPr>
            <p:ph type="dt" sz="half" idx="10"/>
          </p:nvPr>
        </p:nvSpPr>
        <p:spPr/>
        <p:txBody>
          <a:bodyPr/>
          <a:p>
            <a:fld id="{208997AC-9814-4ACA-8561-0D9C9769094E}" type="datetimeFigureOut">
              <a:rPr lang="en-US" smtClean="0"/>
              <a:t>11/2/2023</a:t>
            </a:fld>
            <a:endParaRPr lang="en-US"/>
          </a:p>
        </p:txBody>
      </p:sp>
      <p:sp>
        <p:nvSpPr>
          <p:cNvPr id="1048699" name="Footer Placeholder 2"/>
          <p:cNvSpPr>
            <a:spLocks noGrp="1"/>
          </p:cNvSpPr>
          <p:nvPr>
            <p:ph type="ftr" sz="quarter" idx="11"/>
          </p:nvPr>
        </p:nvSpPr>
        <p:spPr/>
        <p:txBody>
          <a:bodyPr/>
          <a:p>
            <a:endParaRPr lang="en-US"/>
          </a:p>
        </p:txBody>
      </p:sp>
      <p:sp>
        <p:nvSpPr>
          <p:cNvPr id="1048700" name="Slide Number Placeholder 3"/>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01"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dirty="0" lang="en-US"/>
          </a:p>
        </p:txBody>
      </p:sp>
      <p:sp>
        <p:nvSpPr>
          <p:cNvPr id="104870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704" name="Date Placeholder 4"/>
          <p:cNvSpPr>
            <a:spLocks noGrp="1"/>
          </p:cNvSpPr>
          <p:nvPr>
            <p:ph type="dt" sz="half" idx="10"/>
          </p:nvPr>
        </p:nvSpPr>
        <p:spPr/>
        <p:txBody>
          <a:bodyPr/>
          <a:p>
            <a:fld id="{208997AC-9814-4ACA-8561-0D9C9769094E}" type="datetimeFigureOut">
              <a:rPr lang="en-US" smtClean="0"/>
              <a:t>11/2/2023</a:t>
            </a:fld>
            <a:endParaRPr lang="en-US"/>
          </a:p>
        </p:txBody>
      </p:sp>
      <p:sp>
        <p:nvSpPr>
          <p:cNvPr id="1048705" name="Footer Placeholder 5"/>
          <p:cNvSpPr>
            <a:spLocks noGrp="1"/>
          </p:cNvSpPr>
          <p:nvPr>
            <p:ph type="ftr" sz="quarter" idx="11"/>
          </p:nvPr>
        </p:nvSpPr>
        <p:spPr/>
        <p:txBody>
          <a:bodyPr/>
          <a:p>
            <a:endParaRPr lang="en-US"/>
          </a:p>
        </p:txBody>
      </p:sp>
      <p:sp>
        <p:nvSpPr>
          <p:cNvPr id="1048706" name="Slide Number Placeholder 6"/>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68"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dirty="0" lang="en-US"/>
          </a:p>
        </p:txBody>
      </p:sp>
      <p:sp>
        <p:nvSpPr>
          <p:cNvPr id="104866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Edit Master text styles</a:t>
            </a:r>
          </a:p>
        </p:txBody>
      </p:sp>
      <p:sp>
        <p:nvSpPr>
          <p:cNvPr id="1048671" name="Date Placeholder 4"/>
          <p:cNvSpPr>
            <a:spLocks noGrp="1"/>
          </p:cNvSpPr>
          <p:nvPr>
            <p:ph type="dt" sz="half" idx="10"/>
          </p:nvPr>
        </p:nvSpPr>
        <p:spPr/>
        <p:txBody>
          <a:bodyPr/>
          <a:p>
            <a:fld id="{208997AC-9814-4ACA-8561-0D9C9769094E}" type="datetimeFigureOut">
              <a:rPr lang="en-US" smtClean="0"/>
              <a:t>11/2/2023</a:t>
            </a:fld>
            <a:endParaRPr lang="en-US"/>
          </a:p>
        </p:txBody>
      </p:sp>
      <p:sp>
        <p:nvSpPr>
          <p:cNvPr id="1048672" name="Footer Placeholder 5"/>
          <p:cNvSpPr>
            <a:spLocks noGrp="1"/>
          </p:cNvSpPr>
          <p:nvPr>
            <p:ph type="ftr" sz="quarter" idx="11"/>
          </p:nvPr>
        </p:nvSpPr>
        <p:spPr/>
        <p:txBody>
          <a:bodyPr/>
          <a:p>
            <a:endParaRPr lang="en-US"/>
          </a:p>
        </p:txBody>
      </p:sp>
      <p:sp>
        <p:nvSpPr>
          <p:cNvPr id="1048673" name="Slide Number Placeholder 6"/>
          <p:cNvSpPr>
            <a:spLocks noGrp="1"/>
          </p:cNvSpPr>
          <p:nvPr>
            <p:ph type="sldNum" sz="quarter" idx="12"/>
          </p:nvPr>
        </p:nvSpPr>
        <p:spPr/>
        <p:txBody>
          <a:bodyPr/>
          <a:p>
            <a:fld id="{B4156FDA-E5AE-409B-8DA1-1B69034B79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208997AC-9814-4ACA-8561-0D9C9769094E}" type="datetimeFigureOut">
              <a:rPr lang="en-US" smtClean="0"/>
              <a:t>11/2/2023</a:t>
            </a:fld>
            <a:endParaRPr lang="en-US"/>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B4156FDA-E5AE-409B-8DA1-1B69034B7915}"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title"/>
          </p:nvPr>
        </p:nvSpPr>
        <p:spPr>
          <a:xfrm>
            <a:off x="225829" y="146910"/>
            <a:ext cx="8692341" cy="757243"/>
          </a:xfrm>
          <a:solidFill>
            <a:srgbClr val="FFFF00"/>
          </a:solidFill>
        </p:spPr>
        <p:txBody>
          <a:bodyPr>
            <a:noAutofit/>
          </a:bodyPr>
          <a:p>
            <a:pPr algn="ctr"/>
            <a:r>
              <a:rPr b="1" dirty="0" sz="2800" lang="en-US">
                <a:latin typeface="Arial" panose="020B0604020202020204" pitchFamily="34" charset="0"/>
                <a:cs typeface="Arial" panose="020B0604020202020204" pitchFamily="34" charset="0"/>
              </a:rPr>
              <a:t>Unit IV- Human physiology </a:t>
            </a:r>
            <a:br>
              <a:rPr b="1" dirty="0" sz="2800" lang="en-US">
                <a:latin typeface="Arial" panose="020B0604020202020204" pitchFamily="34" charset="0"/>
                <a:cs typeface="Arial" panose="020B0604020202020204" pitchFamily="34" charset="0"/>
              </a:rPr>
            </a:br>
            <a:r>
              <a:rPr b="1" dirty="0" sz="2800" lang="en-US">
                <a:solidFill>
                  <a:srgbClr val="0070C0"/>
                </a:solidFill>
                <a:latin typeface="Arial" panose="020B0604020202020204" pitchFamily="34" charset="0"/>
                <a:cs typeface="Arial" panose="020B0604020202020204" pitchFamily="34" charset="0"/>
              </a:rPr>
              <a:t>Excretory System</a:t>
            </a:r>
          </a:p>
        </p:txBody>
      </p:sp>
      <p:pic>
        <p:nvPicPr>
          <p:cNvPr id="2097152" name="Picture 5"/>
          <p:cNvPicPr>
            <a:picLocks noChangeAspect="1"/>
          </p:cNvPicPr>
          <p:nvPr/>
        </p:nvPicPr>
        <p:blipFill rotWithShape="1">
          <a:blip xmlns:r="http://schemas.openxmlformats.org/officeDocument/2006/relationships" r:embed="rId1"/>
          <a:srcRect t="36419"/>
          <a:stretch>
            <a:fillRect/>
          </a:stretch>
        </p:blipFill>
        <p:spPr>
          <a:xfrm>
            <a:off x="5293363" y="5581127"/>
            <a:ext cx="3886198" cy="1181647"/>
          </a:xfrm>
          <a:prstGeom prst="rect"/>
        </p:spPr>
      </p:pic>
      <p:pic>
        <p:nvPicPr>
          <p:cNvPr id="2097153" name="Picture 6"/>
          <p:cNvPicPr>
            <a:picLocks noChangeAspect="1"/>
          </p:cNvPicPr>
          <p:nvPr/>
        </p:nvPicPr>
        <p:blipFill rotWithShape="1">
          <a:blip xmlns:r="http://schemas.openxmlformats.org/officeDocument/2006/relationships" r:embed="rId1"/>
          <a:srcRect t="12551" r="41173" b="72159"/>
          <a:stretch>
            <a:fillRect/>
          </a:stretch>
        </p:blipFill>
        <p:spPr>
          <a:xfrm>
            <a:off x="2277346" y="5966323"/>
            <a:ext cx="2805163" cy="411253"/>
          </a:xfrm>
          <a:prstGeom prst="rect"/>
        </p:spPr>
      </p:pic>
      <p:pic>
        <p:nvPicPr>
          <p:cNvPr id="2097154" name="Picture 7"/>
          <p:cNvPicPr>
            <a:picLocks noChangeAspect="1"/>
          </p:cNvPicPr>
          <p:nvPr/>
        </p:nvPicPr>
        <p:blipFill>
          <a:blip xmlns:r="http://schemas.openxmlformats.org/officeDocument/2006/relationships" r:embed="rId2"/>
          <a:stretch>
            <a:fillRect/>
          </a:stretch>
        </p:blipFill>
        <p:spPr>
          <a:xfrm>
            <a:off x="1164824" y="5763451"/>
            <a:ext cx="901668" cy="901668"/>
          </a:xfrm>
          <a:prstGeom prst="rect"/>
        </p:spPr>
      </p:pic>
      <p:pic>
        <p:nvPicPr>
          <p:cNvPr id="2097155" name="Picture 9"/>
          <p:cNvPicPr>
            <a:picLocks noChangeAspect="1"/>
          </p:cNvPicPr>
          <p:nvPr/>
        </p:nvPicPr>
        <p:blipFill>
          <a:blip xmlns:r="http://schemas.openxmlformats.org/officeDocument/2006/relationships" r:embed="rId3"/>
          <a:stretch>
            <a:fillRect/>
          </a:stretch>
        </p:blipFill>
        <p:spPr>
          <a:xfrm>
            <a:off x="499519" y="1222056"/>
            <a:ext cx="8144962" cy="4413887"/>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1"/>
          <p:cNvSpPr>
            <a:spLocks noGrp="1"/>
          </p:cNvSpPr>
          <p:nvPr>
            <p:ph idx="1"/>
          </p:nvPr>
        </p:nvSpPr>
        <p:spPr>
          <a:xfrm>
            <a:off x="195944" y="1191690"/>
            <a:ext cx="7886700" cy="1244147"/>
          </a:xfrm>
        </p:spPr>
        <p:txBody>
          <a:bodyPr>
            <a:noAutofit/>
          </a:bodyPr>
          <a:p>
            <a:pPr indent="0" marL="0">
              <a:buNone/>
            </a:pPr>
            <a:r>
              <a:rPr b="1" dirty="0" sz="2000" lang="en-IN">
                <a:solidFill>
                  <a:srgbClr val="C00000"/>
                </a:solidFill>
                <a:latin typeface="Arial" panose="020B0604020202020204" pitchFamily="34" charset="0"/>
                <a:cs typeface="Arial" panose="020B0604020202020204" pitchFamily="34" charset="0"/>
              </a:rPr>
              <a:t>2. Tubular reabsorption</a:t>
            </a:r>
            <a:endParaRPr b="1" dirty="0" sz="2000" lang="en-US">
              <a:solidFill>
                <a:srgbClr val="C00000"/>
              </a:solidFill>
              <a:latin typeface="Arial" panose="020B0604020202020204" pitchFamily="34" charset="0"/>
              <a:cs typeface="Arial" panose="020B0604020202020204" pitchFamily="34" charset="0"/>
            </a:endParaRPr>
          </a:p>
        </p:txBody>
      </p:sp>
      <p:sp>
        <p:nvSpPr>
          <p:cNvPr id="1048632" name="Title 1"/>
          <p:cNvSpPr txBox="1"/>
          <p:nvPr/>
        </p:nvSpPr>
        <p:spPr>
          <a:xfrm>
            <a:off x="195944" y="1564389"/>
            <a:ext cx="7886700" cy="457834"/>
          </a:xfrm>
          <a:prstGeom prst="rect"/>
        </p:spPr>
        <p:txBody>
          <a:bodyPr anchor="ctr" bIns="45720" lIns="91440" rIns="91440" rtlCol="0" tIns="45720" vert="horz">
            <a:no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2000" lang="en-IN">
                <a:solidFill>
                  <a:srgbClr val="C00000"/>
                </a:solidFill>
                <a:latin typeface="Arial" panose="020B0604020202020204" pitchFamily="34" charset="0"/>
                <a:cs typeface="Arial" panose="020B0604020202020204" pitchFamily="34" charset="0"/>
              </a:rPr>
              <a:t>3. Tubular secretion</a:t>
            </a:r>
            <a:endParaRPr b="1" dirty="0" sz="2000" lang="en-US">
              <a:solidFill>
                <a:srgbClr val="C00000"/>
              </a:solidFill>
              <a:latin typeface="Arial" panose="020B0604020202020204" pitchFamily="34" charset="0"/>
              <a:cs typeface="Arial" panose="020B0604020202020204" pitchFamily="34" charset="0"/>
            </a:endParaRPr>
          </a:p>
        </p:txBody>
      </p:sp>
      <p:sp>
        <p:nvSpPr>
          <p:cNvPr id="1048633" name="Title 5"/>
          <p:cNvSpPr>
            <a:spLocks noGrp="1"/>
          </p:cNvSpPr>
          <p:nvPr>
            <p:ph type="title"/>
          </p:nvPr>
        </p:nvSpPr>
        <p:spPr>
          <a:xfrm>
            <a:off x="0" y="113749"/>
            <a:ext cx="9144000" cy="839839"/>
          </a:xfrm>
          <a:solidFill>
            <a:schemeClr val="accent4">
              <a:lumMod val="60000"/>
              <a:lumOff val="40000"/>
            </a:schemeClr>
          </a:solidFill>
        </p:spPr>
        <p:txBody>
          <a:bodyPr>
            <a:normAutofit fontScale="90000"/>
          </a:bodyPr>
          <a:p>
            <a:pPr>
              <a:lnSpc>
                <a:spcPct val="150000"/>
              </a:lnSpc>
            </a:pPr>
            <a:r>
              <a:rPr b="1" dirty="0" sz="2800" lang="en-IN">
                <a:latin typeface="Arial" panose="020B0604020202020204" pitchFamily="34" charset="0"/>
                <a:cs typeface="Arial" panose="020B0604020202020204" pitchFamily="34" charset="0"/>
              </a:rPr>
              <a:t>After Glomerular filtration, next processes in nephrons are </a:t>
            </a:r>
            <a:endParaRPr b="1" dirty="0" sz="2800" lang="en-US">
              <a:latin typeface="Arial" panose="020B0604020202020204" pitchFamily="34" charset="0"/>
              <a:cs typeface="Arial" panose="020B0604020202020204" pitchFamily="34" charset="0"/>
            </a:endParaRPr>
          </a:p>
        </p:txBody>
      </p:sp>
      <p:pic>
        <p:nvPicPr>
          <p:cNvPr id="2097168" name="Picture 2" descr="Urinary System Flashcards | Renal physiology, Medical school studying,  Medical anatomy"/>
          <p:cNvPicPr>
            <a:picLocks noChangeAspect="1" noChangeArrowheads="1"/>
          </p:cNvPicPr>
          <p:nvPr/>
        </p:nvPicPr>
        <p:blipFill>
          <a:blip xmlns:r="http://schemas.openxmlformats.org/officeDocument/2006/relationships" r:embed="rId1"/>
          <a:srcRect/>
          <a:stretch>
            <a:fillRect/>
          </a:stretch>
        </p:blipFill>
        <p:spPr bwMode="auto">
          <a:xfrm>
            <a:off x="4467498" y="1428894"/>
            <a:ext cx="4403880" cy="4782032"/>
          </a:xfrm>
          <a:prstGeom prst="rect"/>
          <a:noFill/>
        </p:spPr>
      </p:pic>
      <p:sp>
        <p:nvSpPr>
          <p:cNvPr id="1048634" name="Rectangle 7"/>
          <p:cNvSpPr/>
          <p:nvPr/>
        </p:nvSpPr>
        <p:spPr>
          <a:xfrm>
            <a:off x="7822953" y="2174271"/>
            <a:ext cx="1125104" cy="465557"/>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5" name="TextBox 8"/>
          <p:cNvSpPr txBox="1"/>
          <p:nvPr/>
        </p:nvSpPr>
        <p:spPr>
          <a:xfrm>
            <a:off x="104503" y="1994387"/>
            <a:ext cx="4572000" cy="2758440"/>
          </a:xfrm>
          <a:prstGeom prst="rect"/>
          <a:noFill/>
        </p:spPr>
        <p:txBody>
          <a:bodyPr rtlCol="0" wrap="square">
            <a:spAutoFit/>
          </a:bodyPr>
          <a:p>
            <a:r>
              <a:rPr b="1" dirty="0" lang="en-IN">
                <a:cs typeface="Arial" panose="020B0604020202020204" pitchFamily="34" charset="0"/>
              </a:rPr>
              <a:t>Tubular Reabsorption and Tubular secretion process occurs together and involves tubules of nephron and peritubular capillaries.</a:t>
            </a:r>
          </a:p>
          <a:p>
            <a:r>
              <a:rPr b="1" dirty="0" lang="en-IN">
                <a:solidFill>
                  <a:srgbClr val="FF0000"/>
                </a:solidFill>
                <a:cs typeface="Arial" panose="020B0604020202020204" pitchFamily="34" charset="0"/>
              </a:rPr>
              <a:t>Reabsorption means</a:t>
            </a:r>
            <a:r>
              <a:rPr b="1" dirty="0" lang="en-IN">
                <a:cs typeface="Arial" panose="020B0604020202020204" pitchFamily="34" charset="0"/>
              </a:rPr>
              <a:t>……..nephron tubules to peritubular capillaries. </a:t>
            </a:r>
          </a:p>
          <a:p>
            <a:r>
              <a:rPr b="1" dirty="0" lang="en-IN">
                <a:solidFill>
                  <a:srgbClr val="FF0000"/>
                </a:solidFill>
                <a:cs typeface="Arial" panose="020B0604020202020204" pitchFamily="34" charset="0"/>
              </a:rPr>
              <a:t>Secretion  means…….. Peritubular capillaries to Nephron tubules</a:t>
            </a:r>
            <a:endParaRPr b="1" dirty="0" lang="en-IN">
              <a:cs typeface="Arial" panose="020B0604020202020204" pitchFamily="34" charset="0"/>
            </a:endParaRPr>
          </a:p>
          <a:p>
            <a:r>
              <a:rPr b="1" dirty="0" lang="en-IN">
                <a:cs typeface="Arial" panose="020B0604020202020204" pitchFamily="34" charset="0"/>
              </a:rPr>
              <a:t>               Nephron tubules that is extended from bowman’s capsule are as follows :</a:t>
            </a:r>
          </a:p>
        </p:txBody>
      </p:sp>
      <p:sp>
        <p:nvSpPr>
          <p:cNvPr id="1048636" name="TextBox 9"/>
          <p:cNvSpPr txBox="1"/>
          <p:nvPr/>
        </p:nvSpPr>
        <p:spPr>
          <a:xfrm>
            <a:off x="338283" y="4489834"/>
            <a:ext cx="3604653" cy="2834639"/>
          </a:xfrm>
          <a:prstGeom prst="rect"/>
          <a:solidFill>
            <a:srgbClr val="7030A0"/>
          </a:solidFill>
        </p:spPr>
        <p:txBody>
          <a:bodyPr rtlCol="0" wrap="square">
            <a:spAutoFit/>
          </a:bodyPr>
          <a:p>
            <a:pPr>
              <a:lnSpc>
                <a:spcPct val="150000"/>
              </a:lnSpc>
            </a:pPr>
            <a:endParaRPr b="1" dirty="0" sz="2000" lang="en-IN">
              <a:solidFill>
                <a:srgbClr val="FFFF00"/>
              </a:solidFill>
              <a:cs typeface="Arial" panose="020B0604020202020204" pitchFamily="34" charset="0"/>
            </a:endParaRPr>
          </a:p>
          <a:p>
            <a:pPr indent="-457200" marL="457200">
              <a:lnSpc>
                <a:spcPct val="150000"/>
              </a:lnSpc>
              <a:buAutoNum type="alphaLcParenR"/>
            </a:pPr>
            <a:r>
              <a:rPr b="1" dirty="0" sz="2000" lang="en-IN">
                <a:solidFill>
                  <a:srgbClr val="FFFF00"/>
                </a:solidFill>
                <a:cs typeface="Arial" panose="020B0604020202020204" pitchFamily="34" charset="0"/>
              </a:rPr>
              <a:t>Proximal convoluted tubule</a:t>
            </a:r>
          </a:p>
          <a:p>
            <a:pPr indent="-457200" marL="457200">
              <a:lnSpc>
                <a:spcPct val="150000"/>
              </a:lnSpc>
              <a:buAutoNum type="alphaLcParenR"/>
            </a:pPr>
            <a:r>
              <a:rPr b="1" dirty="0" sz="2000" lang="en-IN">
                <a:solidFill>
                  <a:srgbClr val="FFFF00"/>
                </a:solidFill>
                <a:cs typeface="Arial" panose="020B0604020202020204" pitchFamily="34" charset="0"/>
              </a:rPr>
              <a:t>Descending Henle’s loop,</a:t>
            </a:r>
          </a:p>
          <a:p>
            <a:pPr indent="-457200" marL="457200">
              <a:lnSpc>
                <a:spcPct val="150000"/>
              </a:lnSpc>
              <a:buAutoNum type="alphaLcParenR"/>
            </a:pPr>
            <a:r>
              <a:rPr b="1" dirty="0" sz="2000" lang="en-IN">
                <a:solidFill>
                  <a:srgbClr val="FFFF00"/>
                </a:solidFill>
                <a:cs typeface="Arial" panose="020B0604020202020204" pitchFamily="34" charset="0"/>
              </a:rPr>
              <a:t>ascending Henle’s loop</a:t>
            </a:r>
          </a:p>
          <a:p>
            <a:pPr indent="-457200" marL="457200">
              <a:lnSpc>
                <a:spcPct val="150000"/>
              </a:lnSpc>
              <a:buAutoNum type="alphaLcParenR"/>
            </a:pPr>
            <a:r>
              <a:rPr b="1" dirty="0" sz="2000" lang="en-IN">
                <a:solidFill>
                  <a:srgbClr val="FFFF00"/>
                </a:solidFill>
                <a:cs typeface="Arial" panose="020B0604020202020204" pitchFamily="34" charset="0"/>
              </a:rPr>
              <a:t>Distal convoluted tubule</a:t>
            </a:r>
          </a:p>
        </p:txBody>
      </p:sp>
      <p:sp>
        <p:nvSpPr>
          <p:cNvPr id="1048637" name="Rectangle 10"/>
          <p:cNvSpPr/>
          <p:nvPr/>
        </p:nvSpPr>
        <p:spPr>
          <a:xfrm>
            <a:off x="4990011" y="3952693"/>
            <a:ext cx="1554479" cy="1350827"/>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8" name="Rectangle 11"/>
          <p:cNvSpPr/>
          <p:nvPr/>
        </p:nvSpPr>
        <p:spPr>
          <a:xfrm>
            <a:off x="7045713" y="1647022"/>
            <a:ext cx="1554479" cy="454526"/>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9" name="Rectangle 13"/>
          <p:cNvSpPr/>
          <p:nvPr/>
        </p:nvSpPr>
        <p:spPr>
          <a:xfrm>
            <a:off x="7949534" y="2703095"/>
            <a:ext cx="650658" cy="465557"/>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0" name="Rectangle 14"/>
          <p:cNvSpPr/>
          <p:nvPr/>
        </p:nvSpPr>
        <p:spPr>
          <a:xfrm>
            <a:off x="7949534" y="3857824"/>
            <a:ext cx="815643" cy="465557"/>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41" name="Rectangle 15"/>
          <p:cNvSpPr/>
          <p:nvPr/>
        </p:nvSpPr>
        <p:spPr>
          <a:xfrm>
            <a:off x="4467497" y="1276846"/>
            <a:ext cx="1463039" cy="479439"/>
          </a:xfrm>
          <a:prstGeom prst="rect"/>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2" name="Content Placeholder 2"/>
          <p:cNvSpPr>
            <a:spLocks noGrp="1"/>
          </p:cNvSpPr>
          <p:nvPr>
            <p:ph idx="1"/>
          </p:nvPr>
        </p:nvSpPr>
        <p:spPr/>
        <p:txBody>
          <a:bodyPr/>
          <a:p>
            <a:endParaRPr lang="en-US"/>
          </a:p>
        </p:txBody>
      </p:sp>
      <p:sp>
        <p:nvSpPr>
          <p:cNvPr id="1048643" name="AutoShape 2" descr="Exam 3 copy Flashcards by Michael Hilliard | Brainscape"/>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44" name="AutoShape 4" descr="Exam 3 copy Flashcards by Michael Hilliard | Brainscape"/>
          <p:cNvSpPr>
            <a:spLocks noChangeAspect="1" noChangeArrowheads="1"/>
          </p:cNvSpPr>
          <p:nvPr/>
        </p:nvSpPr>
        <p:spPr bwMode="auto">
          <a:xfrm>
            <a:off x="307975" y="7937"/>
            <a:ext cx="1682746" cy="1682752"/>
          </a:xfrm>
          <a:prstGeom prst="rect"/>
          <a:noFill/>
        </p:spPr>
        <p:txBody>
          <a:bodyPr anchor="t" anchorCtr="0" bIns="45720" compatLnSpc="1" lIns="91440" numCol="1" rIns="91440" tIns="45720" vert="horz" wrap="square">
            <a:prstTxWarp prst="textNoShape"/>
          </a:bodyPr>
          <a:p>
            <a:endParaRPr lang="en-US"/>
          </a:p>
        </p:txBody>
      </p:sp>
      <p:sp>
        <p:nvSpPr>
          <p:cNvPr id="1048645" name="AutoShape 6" descr="Exam 3 copy Flashcards by Michael Hilliard | Brainscape"/>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69" name="Picture 6"/>
          <p:cNvPicPr>
            <a:picLocks noChangeAspect="1"/>
          </p:cNvPicPr>
          <p:nvPr/>
        </p:nvPicPr>
        <p:blipFill rotWithShape="1">
          <a:blip xmlns:r="http://schemas.openxmlformats.org/officeDocument/2006/relationships" r:embed="rId1"/>
          <a:srcRect b="5774"/>
          <a:stretch>
            <a:fillRect/>
          </a:stretch>
        </p:blipFill>
        <p:spPr>
          <a:xfrm>
            <a:off x="307974" y="958143"/>
            <a:ext cx="8561705" cy="5799910"/>
          </a:xfrm>
          <a:prstGeom prst="rect"/>
        </p:spPr>
      </p:pic>
      <p:sp>
        <p:nvSpPr>
          <p:cNvPr id="1048646" name="TextBox 7"/>
          <p:cNvSpPr txBox="1"/>
          <p:nvPr/>
        </p:nvSpPr>
        <p:spPr>
          <a:xfrm>
            <a:off x="0" y="0"/>
            <a:ext cx="9144000" cy="802640"/>
          </a:xfrm>
          <a:prstGeom prst="rect"/>
          <a:solidFill>
            <a:srgbClr val="FFC000"/>
          </a:solidFill>
        </p:spPr>
        <p:txBody>
          <a:bodyPr rtlCol="0" wrap="square">
            <a:spAutoFit/>
          </a:bodyPr>
          <a:p>
            <a:r>
              <a:rPr b="1" dirty="0" sz="2400" lang="en-IN">
                <a:latin typeface="Arial" panose="020B0604020202020204" pitchFamily="34" charset="0"/>
                <a:cs typeface="Arial" panose="020B0604020202020204" pitchFamily="34" charset="0"/>
              </a:rPr>
              <a:t>Summary of filtration, reabsorption and secretion in the nephron and collecting duct</a:t>
            </a:r>
            <a:endParaRPr b="1" dirty="0" sz="2400"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7" name="Title 1"/>
          <p:cNvSpPr>
            <a:spLocks noGrp="1"/>
          </p:cNvSpPr>
          <p:nvPr>
            <p:ph type="title"/>
          </p:nvPr>
        </p:nvSpPr>
        <p:spPr>
          <a:xfrm>
            <a:off x="145325" y="286750"/>
            <a:ext cx="5706835" cy="457834"/>
          </a:xfrm>
        </p:spPr>
        <p:txBody>
          <a:bodyPr>
            <a:noAutofit/>
          </a:bodyPr>
          <a:p>
            <a:r>
              <a:rPr b="1" dirty="0" sz="2800" lang="en-IN">
                <a:solidFill>
                  <a:srgbClr val="C00000"/>
                </a:solidFill>
                <a:latin typeface="Arial" panose="020B0604020202020204" pitchFamily="34" charset="0"/>
                <a:cs typeface="Arial" panose="020B0604020202020204" pitchFamily="34" charset="0"/>
              </a:rPr>
              <a:t>2. Tubular reabsorption</a:t>
            </a:r>
            <a:endParaRPr b="1" dirty="0" sz="2800" lang="en-US">
              <a:solidFill>
                <a:srgbClr val="C00000"/>
              </a:solidFill>
              <a:latin typeface="Arial" panose="020B0604020202020204" pitchFamily="34" charset="0"/>
              <a:cs typeface="Arial" panose="020B0604020202020204" pitchFamily="34" charset="0"/>
            </a:endParaRPr>
          </a:p>
        </p:txBody>
      </p:sp>
      <p:sp>
        <p:nvSpPr>
          <p:cNvPr id="1048648" name="Content Placeholder 2"/>
          <p:cNvSpPr>
            <a:spLocks noGrp="1"/>
          </p:cNvSpPr>
          <p:nvPr>
            <p:ph idx="1"/>
          </p:nvPr>
        </p:nvSpPr>
        <p:spPr>
          <a:xfrm>
            <a:off x="145325" y="857318"/>
            <a:ext cx="8802732" cy="5430748"/>
          </a:xfrm>
        </p:spPr>
        <p:txBody>
          <a:bodyPr>
            <a:normAutofit fontScale="85000" lnSpcReduction="20000"/>
          </a:bodyPr>
          <a:p>
            <a:pPr indent="-457200" marL="457200">
              <a:lnSpc>
                <a:spcPct val="150000"/>
              </a:lnSpc>
              <a:buFont typeface="+mj-lt"/>
              <a:buAutoNum type="arabicParenR"/>
            </a:pPr>
            <a:r>
              <a:rPr dirty="0" sz="2000" lang="en-IN">
                <a:latin typeface="Arial" panose="020B0604020202020204" pitchFamily="34" charset="0"/>
                <a:cs typeface="Arial" panose="020B0604020202020204" pitchFamily="34" charset="0"/>
              </a:rPr>
              <a:t>It is the process by which most of the filtered water, and many of the filtered solutes to the blood.</a:t>
            </a:r>
          </a:p>
          <a:p>
            <a:pPr indent="-457200" marL="457200">
              <a:lnSpc>
                <a:spcPct val="150000"/>
              </a:lnSpc>
              <a:buFont typeface="+mj-lt"/>
              <a:buAutoNum type="arabicParenR"/>
            </a:pPr>
            <a:r>
              <a:rPr b="1" dirty="0" sz="2000" lang="en-IN">
                <a:latin typeface="Arial" panose="020B0604020202020204" pitchFamily="34" charset="0"/>
                <a:cs typeface="Arial" panose="020B0604020202020204" pitchFamily="34" charset="0"/>
              </a:rPr>
              <a:t>Proximal convoluted tubule (PCT) </a:t>
            </a:r>
            <a:r>
              <a:rPr dirty="0" sz="2000" lang="en-IN">
                <a:latin typeface="Arial" panose="020B0604020202020204" pitchFamily="34" charset="0"/>
                <a:cs typeface="Arial" panose="020B0604020202020204" pitchFamily="34" charset="0"/>
              </a:rPr>
              <a:t>cells make the largest contribution, reabsorbing 65 percent of the filtered water and </a:t>
            </a:r>
            <a:r>
              <a:rPr b="1" dirty="0" sz="2000" lang="en-IN">
                <a:latin typeface="Arial" panose="020B0604020202020204" pitchFamily="34" charset="0"/>
                <a:cs typeface="Arial" panose="020B0604020202020204" pitchFamily="34" charset="0"/>
              </a:rPr>
              <a:t>large quantities of various ions such as Na</a:t>
            </a:r>
            <a:r>
              <a:rPr baseline="30000" b="1" dirty="0" sz="2000" lang="en-IN">
                <a:latin typeface="Arial" panose="020B0604020202020204" pitchFamily="34" charset="0"/>
                <a:cs typeface="Arial" panose="020B0604020202020204" pitchFamily="34" charset="0"/>
              </a:rPr>
              <a:t>+</a:t>
            </a:r>
            <a:r>
              <a:rPr b="1" dirty="0" sz="2000" lang="en-IN">
                <a:latin typeface="Arial" panose="020B0604020202020204" pitchFamily="34" charset="0"/>
                <a:cs typeface="Arial" panose="020B0604020202020204" pitchFamily="34" charset="0"/>
              </a:rPr>
              <a:t>, K</a:t>
            </a:r>
            <a:r>
              <a:rPr baseline="30000" b="1" dirty="0" sz="2000" lang="en-IN">
                <a:latin typeface="Arial" panose="020B0604020202020204" pitchFamily="34" charset="0"/>
                <a:cs typeface="Arial" panose="020B0604020202020204" pitchFamily="34" charset="0"/>
              </a:rPr>
              <a:t>+</a:t>
            </a:r>
            <a:r>
              <a:rPr b="1" dirty="0" sz="2000" lang="en-IN">
                <a:latin typeface="Arial" panose="020B0604020202020204" pitchFamily="34" charset="0"/>
                <a:cs typeface="Arial" panose="020B0604020202020204" pitchFamily="34" charset="0"/>
              </a:rPr>
              <a:t>, Cl</a:t>
            </a:r>
            <a:r>
              <a:rPr baseline="30000" b="1" dirty="0" sz="2000" lang="en-IN">
                <a:latin typeface="Arial" panose="020B0604020202020204" pitchFamily="34" charset="0"/>
                <a:cs typeface="Arial" panose="020B0604020202020204" pitchFamily="34" charset="0"/>
              </a:rPr>
              <a:t>-</a:t>
            </a:r>
            <a:r>
              <a:rPr b="1" dirty="0" sz="2000" lang="en-IN">
                <a:latin typeface="Arial" panose="020B0604020202020204" pitchFamily="34" charset="0"/>
                <a:cs typeface="Arial" panose="020B0604020202020204" pitchFamily="34" charset="0"/>
              </a:rPr>
              <a:t>, HCO</a:t>
            </a:r>
            <a:r>
              <a:rPr baseline="-25000" b="1" dirty="0" sz="2000" lang="en-IN">
                <a:latin typeface="Arial" panose="020B0604020202020204" pitchFamily="34" charset="0"/>
                <a:cs typeface="Arial" panose="020B0604020202020204" pitchFamily="34" charset="0"/>
              </a:rPr>
              <a:t>3</a:t>
            </a:r>
            <a:r>
              <a:rPr baseline="30000" b="1" dirty="0" sz="2000" lang="en-IN">
                <a:latin typeface="Arial" panose="020B0604020202020204" pitchFamily="34" charset="0"/>
                <a:cs typeface="Arial" panose="020B0604020202020204" pitchFamily="34" charset="0"/>
              </a:rPr>
              <a:t>-</a:t>
            </a:r>
            <a:r>
              <a:rPr b="1" dirty="0" sz="2000" lang="en-IN">
                <a:latin typeface="Arial" panose="020B0604020202020204" pitchFamily="34" charset="0"/>
                <a:cs typeface="Arial" panose="020B0604020202020204" pitchFamily="34" charset="0"/>
              </a:rPr>
              <a:t>, Ca</a:t>
            </a:r>
            <a:r>
              <a:rPr baseline="30000" b="1" dirty="0" sz="2000" lang="en-IN">
                <a:latin typeface="Arial" panose="020B0604020202020204" pitchFamily="34" charset="0"/>
                <a:cs typeface="Arial" panose="020B0604020202020204" pitchFamily="34" charset="0"/>
              </a:rPr>
              <a:t>2+</a:t>
            </a:r>
            <a:r>
              <a:rPr b="1" dirty="0" sz="2000" lang="en-IN">
                <a:latin typeface="Arial" panose="020B0604020202020204" pitchFamily="34" charset="0"/>
                <a:cs typeface="Arial" panose="020B0604020202020204" pitchFamily="34" charset="0"/>
              </a:rPr>
              <a:t>, and Mg</a:t>
            </a:r>
            <a:r>
              <a:rPr baseline="30000" b="1" dirty="0" sz="2000" lang="en-IN">
                <a:latin typeface="Arial" panose="020B0604020202020204" pitchFamily="34" charset="0"/>
                <a:cs typeface="Arial" panose="020B0604020202020204" pitchFamily="34" charset="0"/>
              </a:rPr>
              <a:t>2+</a:t>
            </a:r>
            <a:r>
              <a:rPr dirty="0" sz="2000" lang="en-IN">
                <a:latin typeface="Arial" panose="020B0604020202020204" pitchFamily="34" charset="0"/>
                <a:cs typeface="Arial" panose="020B0604020202020204" pitchFamily="34" charset="0"/>
              </a:rPr>
              <a:t>. Reabsorption of solutes into peritubular capillaries decreases the solute concentration of the filtrate and as a result water moves by osmosis into peritubular capillaries. To maintain the homeostatic balances of water and selected ions, the cells located distal to the PCT causes further reabsorption.</a:t>
            </a:r>
          </a:p>
          <a:p>
            <a:pPr indent="-457200" marL="457200">
              <a:lnSpc>
                <a:spcPct val="150000"/>
              </a:lnSpc>
              <a:buFont typeface="+mj-lt"/>
              <a:buAutoNum type="arabicParenR"/>
            </a:pPr>
            <a:r>
              <a:rPr b="1" dirty="0" sz="2000" lang="en-IN">
                <a:latin typeface="Arial" panose="020B0604020202020204" pitchFamily="34" charset="0"/>
                <a:cs typeface="Arial" panose="020B0604020202020204" pitchFamily="34" charset="0"/>
              </a:rPr>
              <a:t>Henle’ loop: </a:t>
            </a:r>
            <a:r>
              <a:rPr b="1" dirty="0" sz="2000" lang="en-IN">
                <a:solidFill>
                  <a:srgbClr val="FF0000"/>
                </a:solidFill>
                <a:latin typeface="Arial" panose="020B0604020202020204" pitchFamily="34" charset="0"/>
                <a:cs typeface="Arial" panose="020B0604020202020204" pitchFamily="34" charset="0"/>
              </a:rPr>
              <a:t>The descending loop of Henle </a:t>
            </a:r>
            <a:r>
              <a:rPr dirty="0" sz="2000" lang="en-IN">
                <a:latin typeface="Arial" panose="020B0604020202020204" pitchFamily="34" charset="0"/>
                <a:cs typeface="Arial" panose="020B0604020202020204" pitchFamily="34" charset="0"/>
              </a:rPr>
              <a:t>allows reabsorption of water and almost  impermeable to electrolytes. </a:t>
            </a:r>
            <a:r>
              <a:rPr b="1" dirty="0" sz="2000" lang="en-IN" err="1">
                <a:latin typeface="Arial" panose="020B0604020202020204" pitchFamily="34" charset="0"/>
                <a:cs typeface="Arial" panose="020B0604020202020204" pitchFamily="34" charset="0"/>
              </a:rPr>
              <a:t>Aquaporins</a:t>
            </a:r>
            <a:r>
              <a:rPr dirty="0" sz="2000" lang="en-IN">
                <a:latin typeface="Arial" panose="020B0604020202020204" pitchFamily="34" charset="0"/>
                <a:cs typeface="Arial" panose="020B0604020202020204" pitchFamily="34" charset="0"/>
              </a:rPr>
              <a:t> allow water to reabsorb in descending loop.  </a:t>
            </a:r>
            <a:r>
              <a:rPr b="1" dirty="0" sz="2000" lang="en-IN">
                <a:latin typeface="Arial" panose="020B0604020202020204" pitchFamily="34" charset="0"/>
                <a:cs typeface="Arial" panose="020B0604020202020204" pitchFamily="34" charset="0"/>
              </a:rPr>
              <a:t>The ascending loop of Henle</a:t>
            </a:r>
            <a:r>
              <a:rPr dirty="0" sz="2000" lang="en-IN">
                <a:latin typeface="Arial" panose="020B0604020202020204" pitchFamily="34" charset="0"/>
                <a:cs typeface="Arial" panose="020B0604020202020204" pitchFamily="34" charset="0"/>
              </a:rPr>
              <a:t> is allows reabsorption of electrolytes and impermeable to water.</a:t>
            </a:r>
          </a:p>
          <a:p>
            <a:pPr indent="-457200" marL="457200">
              <a:lnSpc>
                <a:spcPct val="150000"/>
              </a:lnSpc>
              <a:buFont typeface="+mj-lt"/>
              <a:buAutoNum type="arabicParenR"/>
            </a:pPr>
            <a:r>
              <a:rPr b="1" dirty="0" sz="2000" lang="en-IN">
                <a:latin typeface="Arial" panose="020B0604020202020204" pitchFamily="34" charset="0"/>
                <a:cs typeface="Arial" panose="020B0604020202020204" pitchFamily="34" charset="0"/>
              </a:rPr>
              <a:t>Distal convoluted tubule. Water, Na , Cl, Ca reabsorption, secretion of potassium and H+</a:t>
            </a:r>
            <a:endParaRPr b="1" dirty="0" sz="2000" lang="en-US">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9" name="Title 1"/>
          <p:cNvSpPr>
            <a:spLocks noGrp="1"/>
          </p:cNvSpPr>
          <p:nvPr>
            <p:ph type="title"/>
          </p:nvPr>
        </p:nvSpPr>
        <p:spPr>
          <a:xfrm>
            <a:off x="465811" y="670762"/>
            <a:ext cx="7886700" cy="457834"/>
          </a:xfrm>
        </p:spPr>
        <p:txBody>
          <a:bodyPr>
            <a:noAutofit/>
          </a:bodyPr>
          <a:p>
            <a:r>
              <a:rPr b="1" dirty="0" sz="2800" lang="en-IN">
                <a:solidFill>
                  <a:srgbClr val="C00000"/>
                </a:solidFill>
                <a:latin typeface="Arial" panose="020B0604020202020204" pitchFamily="34" charset="0"/>
                <a:cs typeface="Arial" panose="020B0604020202020204" pitchFamily="34" charset="0"/>
              </a:rPr>
              <a:t>3. Tubular secretion</a:t>
            </a:r>
            <a:endParaRPr b="1" dirty="0" sz="2800" lang="en-US">
              <a:solidFill>
                <a:srgbClr val="C00000"/>
              </a:solidFill>
              <a:latin typeface="Arial" panose="020B0604020202020204" pitchFamily="34" charset="0"/>
              <a:cs typeface="Arial" panose="020B0604020202020204" pitchFamily="34" charset="0"/>
            </a:endParaRPr>
          </a:p>
        </p:txBody>
      </p:sp>
      <p:sp>
        <p:nvSpPr>
          <p:cNvPr id="1048650" name="Content Placeholder 2"/>
          <p:cNvSpPr>
            <a:spLocks noGrp="1"/>
          </p:cNvSpPr>
          <p:nvPr>
            <p:ph idx="1"/>
          </p:nvPr>
        </p:nvSpPr>
        <p:spPr>
          <a:xfrm>
            <a:off x="206679" y="1483127"/>
            <a:ext cx="8730642" cy="4316424"/>
          </a:xfrm>
        </p:spPr>
        <p:txBody>
          <a:bodyPr>
            <a:normAutofit fontScale="90000" lnSpcReduction="20000"/>
          </a:bodyPr>
          <a:p>
            <a:pPr indent="-457200" marL="457200">
              <a:lnSpc>
                <a:spcPct val="150000"/>
              </a:lnSpc>
              <a:buFont typeface="+mj-lt"/>
              <a:buAutoNum type="arabicPeriod"/>
            </a:pPr>
            <a:r>
              <a:rPr dirty="0" sz="2000" lang="en-IN">
                <a:cs typeface="Arial" panose="020B0604020202020204" pitchFamily="34" charset="0"/>
              </a:rPr>
              <a:t>Tubular secretion means transfer of materials from the blood through tubule cells and into tubular fluid/filtrate.</a:t>
            </a:r>
          </a:p>
          <a:p>
            <a:pPr indent="-457200" marL="457200">
              <a:lnSpc>
                <a:spcPct val="150000"/>
              </a:lnSpc>
              <a:buFont typeface="+mj-lt"/>
              <a:buAutoNum type="arabicPeriod"/>
            </a:pPr>
            <a:r>
              <a:rPr dirty="0" sz="2000" lang="en-IN">
                <a:cs typeface="Arial" panose="020B0604020202020204" pitchFamily="34" charset="0"/>
              </a:rPr>
              <a:t>Secreted substances include </a:t>
            </a:r>
            <a:r>
              <a:rPr b="1" dirty="0" sz="2000" lang="en-IN">
                <a:cs typeface="Arial" panose="020B0604020202020204" pitchFamily="34" charset="0"/>
              </a:rPr>
              <a:t>hydrogen ions (H</a:t>
            </a:r>
            <a:r>
              <a:rPr baseline="30000" b="1" dirty="0" sz="2000" lang="en-IN">
                <a:cs typeface="Arial" panose="020B0604020202020204" pitchFamily="34" charset="0"/>
              </a:rPr>
              <a:t>+</a:t>
            </a:r>
            <a:r>
              <a:rPr b="1" dirty="0" sz="2000" lang="en-IN">
                <a:cs typeface="Arial" panose="020B0604020202020204" pitchFamily="34" charset="0"/>
              </a:rPr>
              <a:t>), K</a:t>
            </a:r>
            <a:r>
              <a:rPr baseline="30000" b="1" dirty="0" sz="2000" lang="en-IN">
                <a:cs typeface="Arial" panose="020B0604020202020204" pitchFamily="34" charset="0"/>
              </a:rPr>
              <a:t>+, </a:t>
            </a:r>
            <a:r>
              <a:rPr b="1" dirty="0" sz="2000" lang="en-IN">
                <a:cs typeface="Arial" panose="020B0604020202020204" pitchFamily="34" charset="0"/>
              </a:rPr>
              <a:t> ammonia (NH</a:t>
            </a:r>
            <a:r>
              <a:rPr baseline="-25000" b="1" dirty="0" sz="2000" lang="en-IN">
                <a:cs typeface="Arial" panose="020B0604020202020204" pitchFamily="34" charset="0"/>
              </a:rPr>
              <a:t>3</a:t>
            </a:r>
            <a:r>
              <a:rPr b="1" dirty="0" sz="2000" lang="en-IN">
                <a:cs typeface="Arial" panose="020B0604020202020204" pitchFamily="34" charset="0"/>
              </a:rPr>
              <a:t>), urea, creatinine (a waste from creatinine in muscle cells) and certain drugs such as penicillin. </a:t>
            </a:r>
            <a:r>
              <a:rPr dirty="0" sz="2000" lang="en-IN">
                <a:cs typeface="Arial" panose="020B0604020202020204" pitchFamily="34" charset="0"/>
              </a:rPr>
              <a:t>Tubular secretion helps eliminate these substances from the body.</a:t>
            </a:r>
          </a:p>
          <a:p>
            <a:pPr indent="-457200" marL="457200">
              <a:lnSpc>
                <a:spcPct val="150000"/>
              </a:lnSpc>
              <a:buFont typeface="+mj-lt"/>
              <a:buAutoNum type="arabicPeriod"/>
            </a:pPr>
            <a:r>
              <a:rPr dirty="0" sz="2000" lang="en-IN">
                <a:cs typeface="Arial" panose="020B0604020202020204" pitchFamily="34" charset="0"/>
              </a:rPr>
              <a:t>Tubular secretion helps control blood </a:t>
            </a:r>
            <a:r>
              <a:rPr dirty="0" sz="2000" lang="en-IN" err="1">
                <a:cs typeface="Arial" panose="020B0604020202020204" pitchFamily="34" charset="0"/>
              </a:rPr>
              <a:t>pH.</a:t>
            </a:r>
            <a:r>
              <a:rPr dirty="0" sz="2000" lang="en-IN">
                <a:cs typeface="Arial" panose="020B0604020202020204" pitchFamily="34" charset="0"/>
              </a:rPr>
              <a:t>  </a:t>
            </a:r>
            <a:r>
              <a:rPr b="1" dirty="0" sz="2000" lang="en-IN">
                <a:cs typeface="Arial" panose="020B0604020202020204" pitchFamily="34" charset="0"/>
              </a:rPr>
              <a:t>A normal blood pH of 7.35 to 7.45 </a:t>
            </a:r>
            <a:r>
              <a:rPr dirty="0" sz="2000" lang="en-IN">
                <a:cs typeface="Arial" panose="020B0604020202020204" pitchFamily="34" charset="0"/>
              </a:rPr>
              <a:t>is maintained even though more acid producing food is consumed. To eliminate acids, </a:t>
            </a:r>
            <a:r>
              <a:rPr b="1" dirty="0" sz="2000" lang="en-IN">
                <a:cs typeface="Arial" panose="020B0604020202020204" pitchFamily="34" charset="0"/>
              </a:rPr>
              <a:t>the cells of the renal tubules secrete H+ into the tubular fluid</a:t>
            </a:r>
            <a:r>
              <a:rPr dirty="0" sz="2000" lang="en-IN">
                <a:cs typeface="Arial" panose="020B0604020202020204" pitchFamily="34" charset="0"/>
              </a:rPr>
              <a:t>, which helps maintain the pH of blood in normal range. </a:t>
            </a:r>
            <a:r>
              <a:rPr b="1" dirty="0" sz="2000" lang="en-IN">
                <a:cs typeface="Arial" panose="020B0604020202020204" pitchFamily="34" charset="0"/>
              </a:rPr>
              <a:t>Due to H+ secretion</a:t>
            </a:r>
            <a:r>
              <a:rPr dirty="0" sz="2000" lang="en-IN">
                <a:cs typeface="Arial" panose="020B0604020202020204" pitchFamily="34" charset="0"/>
              </a:rPr>
              <a:t>, urine is typically acidic.</a:t>
            </a:r>
            <a:endParaRPr dirty="0" sz="2000" lang="en-US">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1" name="Title 1"/>
          <p:cNvSpPr>
            <a:spLocks noGrp="1"/>
          </p:cNvSpPr>
          <p:nvPr>
            <p:ph type="title"/>
          </p:nvPr>
        </p:nvSpPr>
        <p:spPr>
          <a:xfrm>
            <a:off x="628650" y="365127"/>
            <a:ext cx="7886700" cy="614587"/>
          </a:xfrm>
          <a:solidFill>
            <a:srgbClr val="FFFF00"/>
          </a:solidFill>
        </p:spPr>
        <p:txBody>
          <a:bodyPr>
            <a:normAutofit/>
          </a:bodyPr>
          <a:p>
            <a:r>
              <a:rPr b="1" dirty="0" sz="2800" lang="en-IN">
                <a:latin typeface="Arial" panose="020B0604020202020204" pitchFamily="34" charset="0"/>
                <a:cs typeface="Arial" panose="020B0604020202020204" pitchFamily="34" charset="0"/>
              </a:rPr>
              <a:t>Hormonal regulation of glomerular filtration rate</a:t>
            </a:r>
            <a:endParaRPr b="1" dirty="0" sz="2800" lang="en-US">
              <a:latin typeface="Arial" panose="020B0604020202020204" pitchFamily="34" charset="0"/>
              <a:cs typeface="Arial" panose="020B0604020202020204" pitchFamily="34" charset="0"/>
            </a:endParaRPr>
          </a:p>
        </p:txBody>
      </p:sp>
      <p:graphicFrame>
        <p:nvGraphicFramePr>
          <p:cNvPr id="4194304" name="Content Placeholder 3"/>
          <p:cNvGraphicFramePr>
            <a:graphicFrameLocks noGrp="1"/>
          </p:cNvGraphicFramePr>
          <p:nvPr>
            <p:ph idx="1"/>
          </p:nvPr>
        </p:nvGraphicFramePr>
        <p:xfrm>
          <a:off x="628650" y="1224189"/>
          <a:ext cx="7886700" cy="4114800"/>
        </p:xfrm>
        <a:graphic>
          <a:graphicData uri="http://schemas.openxmlformats.org/drawingml/2006/table">
            <a:tbl>
              <a:tblPr firstRow="1" bandRow="1">
                <a:tableStyleId>{5C22544A-7EE6-4342-B048-85BDC9FD1C3A}</a:tableStyleId>
              </a:tblPr>
              <a:tblGrid>
                <a:gridCol w="1971675"/>
                <a:gridCol w="2245995"/>
                <a:gridCol w="1697355"/>
                <a:gridCol w="1971675"/>
              </a:tblGrid>
              <a:tr h="370840">
                <a:tc>
                  <a:txBody>
                    <a:bodyPr/>
                    <a:p>
                      <a:r>
                        <a:rPr dirty="0" lang="en-IN"/>
                        <a:t>Hormone regulation</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Major</a:t>
                      </a:r>
                      <a:r>
                        <a:rPr baseline="0" dirty="0" lang="en-IN"/>
                        <a:t> stimulus</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Mechanism</a:t>
                      </a:r>
                      <a:r>
                        <a:rPr baseline="0" dirty="0" lang="en-IN"/>
                        <a:t> and site of action </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Effect on GFR</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70840">
                <a:tc>
                  <a:txBody>
                    <a:bodyPr/>
                    <a:p>
                      <a:r>
                        <a:rPr dirty="0" lang="en-IN"/>
                        <a:t>Angiotensin</a:t>
                      </a:r>
                      <a:r>
                        <a:rPr baseline="0" dirty="0" lang="en-IN"/>
                        <a:t> II</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Decreased</a:t>
                      </a:r>
                      <a:r>
                        <a:rPr baseline="0" dirty="0" lang="en-IN"/>
                        <a:t> blood volume or blood pressure stimulates production of angiotensin II</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Constriction of afferent and efferent</a:t>
                      </a:r>
                      <a:r>
                        <a:rPr baseline="0" dirty="0" lang="en-IN"/>
                        <a:t> arterioles</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Decrease</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70840">
                <a:tc>
                  <a:txBody>
                    <a:bodyPr/>
                    <a:p>
                      <a:r>
                        <a:rPr dirty="0" lang="en-IN"/>
                        <a:t>Atrial natriuretic peptide (ANP)</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Stretching</a:t>
                      </a:r>
                      <a:r>
                        <a:rPr baseline="0" dirty="0" lang="en-IN"/>
                        <a:t>  of atria of heart stimulates secretion of ANP</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Relaxation of mesangial</a:t>
                      </a:r>
                      <a:r>
                        <a:rPr baseline="0" dirty="0" lang="en-IN"/>
                        <a:t> cells in glomerulus increases capillary surface area available for filtration.</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lang="en-IN"/>
                        <a:t>increase</a:t>
                      </a:r>
                      <a:endParaRPr dirty="0"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2" name="Title 1"/>
          <p:cNvSpPr>
            <a:spLocks noGrp="1"/>
          </p:cNvSpPr>
          <p:nvPr>
            <p:ph type="title"/>
          </p:nvPr>
        </p:nvSpPr>
        <p:spPr>
          <a:xfrm>
            <a:off x="275573" y="169817"/>
            <a:ext cx="8868427" cy="757646"/>
          </a:xfrm>
          <a:solidFill>
            <a:srgbClr val="FFFF00"/>
          </a:solidFill>
        </p:spPr>
        <p:txBody>
          <a:bodyPr>
            <a:normAutofit/>
          </a:bodyPr>
          <a:p>
            <a:r>
              <a:rPr b="1" dirty="0" sz="2400" lang="en-US">
                <a:latin typeface="Arial" panose="020B0604020202020204" pitchFamily="34" charset="0"/>
                <a:cs typeface="Arial" panose="020B0604020202020204" pitchFamily="34" charset="0"/>
              </a:rPr>
              <a:t>Hormonal regulation control of tubular reabsorption and secretion by renin-angiotensin-aldosterone-pathway</a:t>
            </a:r>
          </a:p>
        </p:txBody>
      </p:sp>
      <p:graphicFrame>
        <p:nvGraphicFramePr>
          <p:cNvPr id="4194305" name="Content Placeholder 3"/>
          <p:cNvGraphicFramePr>
            <a:graphicFrameLocks noGrp="1"/>
          </p:cNvGraphicFramePr>
          <p:nvPr>
            <p:ph idx="1"/>
          </p:nvPr>
        </p:nvGraphicFramePr>
        <p:xfrm>
          <a:off x="275573" y="1054256"/>
          <a:ext cx="8780745" cy="5461000"/>
        </p:xfrm>
        <a:graphic>
          <a:graphicData uri="http://schemas.openxmlformats.org/drawingml/2006/table">
            <a:tbl>
              <a:tblPr firstRow="1" bandRow="1">
                <a:tableStyleId>{5C22544A-7EE6-4342-B048-85BDC9FD1C3A}</a:tableStyleId>
              </a:tblPr>
              <a:tblGrid>
                <a:gridCol w="2492679"/>
                <a:gridCol w="2204581"/>
                <a:gridCol w="4083485"/>
              </a:tblGrid>
              <a:tr h="370840">
                <a:tc>
                  <a:txBody>
                    <a:bodyPr/>
                    <a:p>
                      <a:r>
                        <a:rPr dirty="0" sz="1600" lang="en-US">
                          <a:latin typeface="+mn-lt"/>
                          <a:cs typeface="Arial" panose="020B0604020202020204" pitchFamily="34" charset="0"/>
                        </a:rPr>
                        <a:t>Hormones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Sites of secretion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70840">
                <a:tc>
                  <a:txBody>
                    <a:bodyPr/>
                    <a:p>
                      <a:r>
                        <a:rPr dirty="0" sz="1600" lang="en-US">
                          <a:latin typeface="+mn-lt"/>
                          <a:cs typeface="Arial" panose="020B0604020202020204" pitchFamily="34" charset="0"/>
                        </a:rPr>
                        <a:t>Angiotensin</a:t>
                      </a:r>
                      <a:r>
                        <a:rPr baseline="0" dirty="0" sz="1600" lang="en-US">
                          <a:latin typeface="+mn-lt"/>
                          <a:cs typeface="Arial" panose="020B0604020202020204" pitchFamily="34" charset="0"/>
                        </a:rPr>
                        <a:t> II</a:t>
                      </a:r>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Liver.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Act in proximal convoluted tubule, increases</a:t>
                      </a:r>
                      <a:r>
                        <a:rPr baseline="0" dirty="0" sz="1600" lang="en-US">
                          <a:latin typeface="+mn-lt"/>
                          <a:cs typeface="Arial" panose="020B0604020202020204" pitchFamily="34" charset="0"/>
                        </a:rPr>
                        <a:t> reabsorption of Na+ and cl- other solutes and water</a:t>
                      </a:r>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70840">
                <a:tc>
                  <a:txBody>
                    <a:bodyPr/>
                    <a:p>
                      <a:r>
                        <a:rPr dirty="0" sz="1600" lang="en-US">
                          <a:latin typeface="+mn-lt"/>
                          <a:cs typeface="Arial" panose="020B0604020202020204" pitchFamily="34" charset="0"/>
                        </a:rPr>
                        <a:t>Renin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Kidney medulla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IN">
                          <a:latin typeface="+mn-lt"/>
                          <a:cs typeface="Arial" panose="020B0604020202020204" pitchFamily="34" charset="0"/>
                        </a:rPr>
                        <a:t>Renin</a:t>
                      </a:r>
                      <a:r>
                        <a:rPr baseline="0" dirty="0" sz="1600" lang="en-IN">
                          <a:latin typeface="+mn-lt"/>
                          <a:cs typeface="Arial" panose="020B0604020202020204" pitchFamily="34" charset="0"/>
                        </a:rPr>
                        <a:t> converts angiotensinogen to angiotensin I, angiotensin I is converted to angiotensin II by the action of Angiotensin converting enzyme.</a:t>
                      </a:r>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68726">
                <a:tc>
                  <a:txBody>
                    <a:bodyPr/>
                    <a:p>
                      <a:r>
                        <a:rPr dirty="0" sz="1600" lang="en-US">
                          <a:latin typeface="+mn-lt"/>
                          <a:cs typeface="Arial" panose="020B0604020202020204" pitchFamily="34" charset="0"/>
                        </a:rPr>
                        <a:t>Aldosterone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Adrenal gland</a:t>
                      </a:r>
                      <a:r>
                        <a:rPr baseline="0" dirty="0" sz="1600" lang="en-US">
                          <a:latin typeface="+mn-lt"/>
                          <a:cs typeface="Arial" panose="020B0604020202020204" pitchFamily="34" charset="0"/>
                        </a:rPr>
                        <a:t> (kidney)</a:t>
                      </a:r>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pPr algn="l" defTabSz="914400" eaLnBrk="1" fontAlgn="auto" hangingPunct="1" indent="0" latinLnBrk="0" marL="0" marR="0" rtl="0">
                        <a:lnSpc>
                          <a:spcPct val="100000"/>
                        </a:lnSpc>
                        <a:spcBef>
                          <a:spcPts val="0"/>
                        </a:spcBef>
                        <a:spcAft>
                          <a:spcPts val="0"/>
                        </a:spcAft>
                        <a:buClrTx/>
                        <a:buSzTx/>
                        <a:buFontTx/>
                        <a:buNone/>
                      </a:pPr>
                      <a:r>
                        <a:rPr dirty="0" sz="1600" lang="en-US">
                          <a:latin typeface="+mn-lt"/>
                          <a:cs typeface="Arial" panose="020B0604020202020204" pitchFamily="34" charset="0"/>
                        </a:rPr>
                        <a:t>Act in distal convoluted tubule and collecting duct, increases reabsorption of Na+,</a:t>
                      </a:r>
                      <a:r>
                        <a:rPr baseline="0" dirty="0" sz="1600" lang="en-US">
                          <a:latin typeface="+mn-lt"/>
                          <a:cs typeface="Arial" panose="020B0604020202020204" pitchFamily="34" charset="0"/>
                        </a:rPr>
                        <a:t> Cl-, and water, and causes secretion of K+. Aldosterone-stimulated secretion of k+ is the major regulator of blood K+ level.  </a:t>
                      </a:r>
                      <a:endParaRPr dirty="0" sz="1600" lang="en-US">
                        <a:latin typeface="+mn-lt"/>
                        <a:cs typeface="Arial" panose="020B0604020202020204" pitchFamily="34" charset="0"/>
                      </a:endParaRPr>
                    </a:p>
                    <a:p>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70840">
                <a:tc>
                  <a:txBody>
                    <a:bodyPr/>
                    <a:p>
                      <a:r>
                        <a:rPr dirty="0" sz="1600" lang="en-US">
                          <a:latin typeface="+mn-lt"/>
                          <a:cs typeface="Arial" panose="020B0604020202020204" pitchFamily="34" charset="0"/>
                        </a:rPr>
                        <a:t>Antidiuretic hormone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Pituitary gland in brain attached to hypothalamus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Acts on distal convoluted tubule and collecting duct,</a:t>
                      </a:r>
                      <a:r>
                        <a:rPr baseline="0" dirty="0" sz="1600" lang="en-US">
                          <a:latin typeface="+mn-lt"/>
                          <a:cs typeface="Arial" panose="020B0604020202020204" pitchFamily="34" charset="0"/>
                        </a:rPr>
                        <a:t> increases water permeability by causing insertion of proteins that function as water channels into their plasma membrane</a:t>
                      </a:r>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r h="370840">
                <a:tc>
                  <a:txBody>
                    <a:bodyPr/>
                    <a:p>
                      <a:r>
                        <a:rPr dirty="0" sz="1600" lang="en-US">
                          <a:latin typeface="+mn-lt"/>
                          <a:cs typeface="Arial" panose="020B0604020202020204" pitchFamily="34" charset="0"/>
                        </a:rPr>
                        <a:t>Atrial natriuretic peptide (ANP)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Atria of heart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r>
                        <a:rPr dirty="0" sz="1600" lang="en-US">
                          <a:latin typeface="+mn-lt"/>
                          <a:cs typeface="Arial" panose="020B0604020202020204" pitchFamily="34" charset="0"/>
                        </a:rPr>
                        <a:t>Inhibits</a:t>
                      </a:r>
                      <a:r>
                        <a:rPr baseline="0" dirty="0" sz="1600" lang="en-US">
                          <a:latin typeface="+mn-lt"/>
                          <a:cs typeface="Arial" panose="020B0604020202020204" pitchFamily="34" charset="0"/>
                        </a:rPr>
                        <a:t> reabsorption of sodium and water in proximal tubule and collecting duct. Increases glomerular filtration rate (GFR)</a:t>
                      </a:r>
                      <a:endParaRPr dirty="0" sz="1600" lang="en-US">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70" name="Picture 2" descr="renin-angiotensin system | Definition &amp; Facts | Britannica"/>
          <p:cNvPicPr>
            <a:picLocks noChangeAspect="1" noChangeArrowheads="1"/>
          </p:cNvPicPr>
          <p:nvPr/>
        </p:nvPicPr>
        <p:blipFill rotWithShape="1">
          <a:blip xmlns:r="http://schemas.openxmlformats.org/officeDocument/2006/relationships" r:embed="rId1"/>
          <a:srcRect b="3233"/>
          <a:stretch>
            <a:fillRect/>
          </a:stretch>
        </p:blipFill>
        <p:spPr bwMode="auto">
          <a:xfrm>
            <a:off x="222261" y="443753"/>
            <a:ext cx="8791629" cy="6037730"/>
          </a:xfrm>
          <a:prstGeom prst="rect"/>
          <a:noFill/>
        </p:spPr>
      </p:pic>
      <p:sp>
        <p:nvSpPr>
          <p:cNvPr id="1048653" name="Oval 3"/>
          <p:cNvSpPr/>
          <p:nvPr/>
        </p:nvSpPr>
        <p:spPr>
          <a:xfrm>
            <a:off x="4558553" y="4464424"/>
            <a:ext cx="1398494" cy="658905"/>
          </a:xfrm>
          <a:prstGeom prst="ellipse"/>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4" name="Oval 5"/>
          <p:cNvSpPr/>
          <p:nvPr/>
        </p:nvSpPr>
        <p:spPr>
          <a:xfrm>
            <a:off x="1855694" y="2034990"/>
            <a:ext cx="605118" cy="573740"/>
          </a:xfrm>
          <a:prstGeom prst="ellipse"/>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55" name="Oval 6"/>
          <p:cNvSpPr/>
          <p:nvPr/>
        </p:nvSpPr>
        <p:spPr>
          <a:xfrm>
            <a:off x="1855693" y="5907743"/>
            <a:ext cx="1277471" cy="318245"/>
          </a:xfrm>
          <a:prstGeom prst="ellipse"/>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6" name="Title 1"/>
          <p:cNvSpPr>
            <a:spLocks noGrp="1"/>
          </p:cNvSpPr>
          <p:nvPr>
            <p:ph type="title"/>
          </p:nvPr>
        </p:nvSpPr>
        <p:spPr>
          <a:xfrm>
            <a:off x="0" y="156121"/>
            <a:ext cx="9144000" cy="457834"/>
          </a:xfrm>
        </p:spPr>
        <p:txBody>
          <a:bodyPr>
            <a:noAutofit/>
          </a:bodyPr>
          <a:p>
            <a:pPr algn="ctr"/>
            <a:r>
              <a:rPr dirty="0" sz="3200" lang="en-IN">
                <a:solidFill>
                  <a:srgbClr val="C00000"/>
                </a:solidFill>
                <a:latin typeface="Arial" panose="020B0604020202020204" pitchFamily="34" charset="0"/>
                <a:cs typeface="Arial" panose="020B0604020202020204" pitchFamily="34" charset="0"/>
              </a:rPr>
              <a:t>What is Glomerular Filtration rate? </a:t>
            </a:r>
            <a:endParaRPr dirty="0" sz="3200" lang="en-US">
              <a:solidFill>
                <a:srgbClr val="C00000"/>
              </a:solidFill>
              <a:latin typeface="Arial" panose="020B0604020202020204" pitchFamily="34" charset="0"/>
              <a:cs typeface="Arial" panose="020B0604020202020204" pitchFamily="34" charset="0"/>
            </a:endParaRPr>
          </a:p>
        </p:txBody>
      </p:sp>
      <p:sp>
        <p:nvSpPr>
          <p:cNvPr id="1048657" name="Content Placeholder 2"/>
          <p:cNvSpPr>
            <a:spLocks noGrp="1"/>
          </p:cNvSpPr>
          <p:nvPr>
            <p:ph idx="1"/>
          </p:nvPr>
        </p:nvSpPr>
        <p:spPr>
          <a:xfrm>
            <a:off x="202882" y="715282"/>
            <a:ext cx="8738235" cy="5817598"/>
          </a:xfrm>
        </p:spPr>
        <p:txBody>
          <a:bodyPr>
            <a:noAutofit/>
          </a:bodyPr>
          <a:p>
            <a:pPr>
              <a:lnSpc>
                <a:spcPct val="150000"/>
              </a:lnSpc>
            </a:pPr>
            <a:r>
              <a:rPr b="1" dirty="0" sz="2000" lang="en-IN"/>
              <a:t>Glomerular filtration rate (GFR) </a:t>
            </a:r>
            <a:r>
              <a:rPr dirty="0" sz="1800" lang="en-IN"/>
              <a:t>represents the flow of plasma from the glomerulus into Bowman’s space over a specified period or volume of plasma filtered per unit time and is approximately 120-125 ml per minute. The kidneys receive 20% to 25% of the cardiac output (about 1.0 to 1.1 litres per minute). </a:t>
            </a:r>
            <a:r>
              <a:rPr b="1" dirty="0" sz="1800" lang="en-IN">
                <a:cs typeface="Arial" panose="020B0604020202020204" pitchFamily="34" charset="0"/>
              </a:rPr>
              <a:t>The amount of filtrate that forms in both kidneys every minute is called the glomerular filtration rate (GFR). </a:t>
            </a:r>
            <a:r>
              <a:rPr dirty="0" sz="1800" lang="en-IN"/>
              <a:t>GFR is approximately </a:t>
            </a:r>
            <a:r>
              <a:rPr b="1" dirty="0" sz="1800" lang="en-IN"/>
              <a:t>120-125 ml (0.12 to 0.125 litre) per min (180 L per day) </a:t>
            </a:r>
            <a:r>
              <a:rPr dirty="0" sz="1800" lang="en-IN"/>
              <a:t>.  Average urine output, on the other hand, averages only about </a:t>
            </a:r>
            <a:r>
              <a:rPr b="1" dirty="0" sz="1800" lang="en-IN"/>
              <a:t>1.5 L</a:t>
            </a:r>
            <a:r>
              <a:rPr dirty="0" sz="1800" lang="en-IN"/>
              <a:t> daily. The reabsorption of </a:t>
            </a:r>
            <a:r>
              <a:rPr b="1" dirty="0" sz="1800" lang="en-IN"/>
              <a:t>178.5 L</a:t>
            </a:r>
            <a:r>
              <a:rPr dirty="0" sz="1800" lang="en-IN"/>
              <a:t> requires a sophisticated tubular network</a:t>
            </a:r>
            <a:endParaRPr dirty="0" sz="1800" lang="en-IN">
              <a:cs typeface="Arial" panose="020B0604020202020204" pitchFamily="34" charset="0"/>
            </a:endParaRPr>
          </a:p>
          <a:p>
            <a:pPr>
              <a:lnSpc>
                <a:spcPct val="150000"/>
              </a:lnSpc>
            </a:pPr>
            <a:r>
              <a:rPr dirty="0" sz="1800" lang="en-IN">
                <a:cs typeface="Arial" panose="020B0604020202020204" pitchFamily="34" charset="0"/>
              </a:rPr>
              <a:t>In adults, the GFR is about </a:t>
            </a:r>
            <a:r>
              <a:rPr b="1" dirty="0" sz="1800" lang="en-IN">
                <a:cs typeface="Arial" panose="020B0604020202020204" pitchFamily="34" charset="0"/>
              </a:rPr>
              <a:t>105 mL/min in females and 125 mL/min in males</a:t>
            </a:r>
            <a:r>
              <a:rPr dirty="0" sz="1800" lang="en-IN">
                <a:cs typeface="Arial" panose="020B0604020202020204" pitchFamily="34" charset="0"/>
              </a:rPr>
              <a:t>. It is very important for the kidneys to maintain a constant GFR.  If the GFR is too high, needed substances pass so quickly through the renal tubules that they are unable to be reabsorbed and pass out of the body as part of urine. On the other hand, if the GFR is too low, nearly all the filtrate is reabsorbed, and waste products are not adequately excreted</a:t>
            </a:r>
            <a:r>
              <a:rPr dirty="0" sz="1800" lang="en-IN"/>
              <a:t>.</a:t>
            </a:r>
            <a:endParaRPr dirty="0" sz="1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aphicFrame>
        <p:nvGraphicFramePr>
          <p:cNvPr id="4194306" name="Content Placeholder 3"/>
          <p:cNvGraphicFramePr>
            <a:graphicFrameLocks/>
          </p:cNvGraphicFramePr>
          <p:nvPr/>
        </p:nvGraphicFramePr>
        <p:xfrm>
          <a:off x="222885" y="836023"/>
          <a:ext cx="8698230" cy="5464302"/>
        </p:xfrm>
        <a:graphic>
          <a:graphicData uri="http://schemas.openxmlformats.org/drawingml/2006/table">
            <a:tbl>
              <a:tblPr firstRow="1" bandRow="1">
                <a:tableStyleId>{5C22544A-7EE6-4342-B048-85BDC9FD1C3A}</a:tableStyleId>
              </a:tblPr>
              <a:tblGrid>
                <a:gridCol w="2598692"/>
                <a:gridCol w="6099538"/>
              </a:tblGrid>
              <a:tr h="0">
                <a:tc>
                  <a:txBody>
                    <a:bodyPr/>
                    <a:p>
                      <a:endParaRPr dirty="0" sz="1800" lang="en-IN">
                        <a:solidFill>
                          <a:srgbClr val="002060"/>
                        </a:solidFill>
                        <a:latin typeface="+mn-lt"/>
                        <a:cs typeface="Arial" panose="020B0604020202020204" pitchFamily="34" charset="0"/>
                      </a:endParaRPr>
                    </a:p>
                    <a:p>
                      <a:r>
                        <a:rPr dirty="0" sz="1800" lang="en-IN">
                          <a:solidFill>
                            <a:srgbClr val="002060"/>
                          </a:solidFill>
                          <a:latin typeface="+mn-lt"/>
                          <a:cs typeface="Arial" panose="020B0604020202020204" pitchFamily="34" charset="0"/>
                        </a:rPr>
                        <a:t>Kidney</a:t>
                      </a:r>
                      <a:r>
                        <a:rPr baseline="0" dirty="0" sz="1800" lang="en-IN">
                          <a:solidFill>
                            <a:srgbClr val="002060"/>
                          </a:solidFill>
                          <a:latin typeface="+mn-lt"/>
                          <a:cs typeface="Arial" panose="020B0604020202020204" pitchFamily="34" charset="0"/>
                        </a:rPr>
                        <a:t> functions</a:t>
                      </a:r>
                      <a:endParaRPr dirty="0" sz="1800" lang="en-US">
                        <a:solidFill>
                          <a:srgbClr val="002060"/>
                        </a:solidFill>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gradFill>
                      <a:gsLst>
                        <a:gs pos="35000">
                          <a:schemeClr val="accent3">
                            <a:lumMod val="0"/>
                            <a:lumOff val="100000"/>
                          </a:schemeClr>
                        </a:gs>
                        <a:gs pos="100000">
                          <a:srgbClr val="92D050"/>
                        </a:gs>
                        <a:gs pos="100000">
                          <a:schemeClr val="accent3">
                            <a:lumMod val="100000"/>
                          </a:schemeClr>
                        </a:gs>
                      </a:gsLst>
                      <a:path path="circle">
                        <a:fillToRect l="50000" t="-80000" r="50000" b="180000"/>
                      </a:path>
                    </a:gradFill>
                  </a:tcPr>
                </a:tc>
                <a:tc>
                  <a:txBody>
                    <a:bodyPr/>
                    <a:p>
                      <a:pPr algn="ctr"/>
                      <a:endParaRPr dirty="0" sz="1800" lang="en-IN">
                        <a:solidFill>
                          <a:srgbClr val="002060"/>
                        </a:solidFill>
                        <a:latin typeface="+mn-lt"/>
                        <a:cs typeface="Arial" panose="020B0604020202020204" pitchFamily="34" charset="0"/>
                      </a:endParaRPr>
                    </a:p>
                    <a:p>
                      <a:pPr algn="ctr"/>
                      <a:r>
                        <a:rPr dirty="0" sz="1800" lang="en-IN">
                          <a:solidFill>
                            <a:srgbClr val="002060"/>
                          </a:solidFill>
                          <a:latin typeface="+mn-lt"/>
                          <a:cs typeface="Arial" panose="020B0604020202020204" pitchFamily="34" charset="0"/>
                        </a:rPr>
                        <a:t>How?</a:t>
                      </a:r>
                      <a:endParaRPr dirty="0" sz="1800" lang="en-US">
                        <a:solidFill>
                          <a:srgbClr val="002060"/>
                        </a:solidFill>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35000">
                          <a:schemeClr val="accent3">
                            <a:lumMod val="0"/>
                            <a:lumOff val="100000"/>
                          </a:schemeClr>
                        </a:gs>
                        <a:gs pos="100000">
                          <a:srgbClr val="92D050"/>
                        </a:gs>
                        <a:gs pos="100000">
                          <a:schemeClr val="accent3">
                            <a:lumMod val="100000"/>
                          </a:schemeClr>
                        </a:gs>
                      </a:gsLst>
                      <a:path path="circle">
                        <a:fillToRect l="50000" t="-80000" r="50000" b="180000"/>
                      </a:path>
                    </a:gradFill>
                  </a:tcPr>
                </a:tc>
              </a:tr>
              <a:tr h="1189065">
                <a:tc>
                  <a:txBody>
                    <a:bodyPr/>
                    <a:p>
                      <a:pPr>
                        <a:lnSpc>
                          <a:spcPct val="150000"/>
                        </a:lnSpc>
                      </a:pPr>
                      <a:endParaRPr b="1" dirty="0" sz="1600" lang="en-US">
                        <a:solidFill>
                          <a:srgbClr val="002060"/>
                        </a:solidFill>
                        <a:latin typeface="+mn-lt"/>
                        <a:ea typeface="Calibri" panose="020F0502020204030204" pitchFamily="34" charset="0"/>
                        <a:cs typeface="Arial" panose="020B0604020202020204" pitchFamily="34" charset="0"/>
                      </a:endParaRPr>
                    </a:p>
                    <a:p>
                      <a:pPr indent="-342900" marL="342900">
                        <a:lnSpc>
                          <a:spcPct val="150000"/>
                        </a:lnSpc>
                        <a:buAutoNum type="arabicParenR"/>
                      </a:pPr>
                      <a:r>
                        <a:rPr b="1" dirty="0" sz="1600" lang="en-IN">
                          <a:solidFill>
                            <a:srgbClr val="002060"/>
                          </a:solidFill>
                          <a:latin typeface="+mn-lt"/>
                          <a:cs typeface="Arial" panose="020B0604020202020204" pitchFamily="34" charset="0"/>
                        </a:rPr>
                        <a:t>Regulation of ion levels in the blood</a:t>
                      </a:r>
                    </a:p>
                    <a:p>
                      <a:pPr indent="-342900" marL="342900">
                        <a:lnSpc>
                          <a:spcPct val="150000"/>
                        </a:lnSpc>
                        <a:buAutoNum type="arabicParenR"/>
                      </a:pPr>
                      <a:endParaRPr dirty="0" sz="1600" lang="en-US">
                        <a:solidFill>
                          <a:srgbClr val="002060"/>
                        </a:solidFill>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tcPr>
                </a:tc>
                <a:tc>
                  <a:txBody>
                    <a:bodyPr/>
                    <a:p>
                      <a:pPr indent="0" marL="0">
                        <a:lnSpc>
                          <a:spcPct val="150000"/>
                        </a:lnSpc>
                        <a:buFont typeface="+mj-lt"/>
                        <a:buNone/>
                      </a:pPr>
                      <a:r>
                        <a:rPr dirty="0" sz="1600" lang="en-IN">
                          <a:latin typeface="+mn-lt"/>
                          <a:cs typeface="Arial" panose="020B0604020202020204" pitchFamily="34" charset="0"/>
                        </a:rPr>
                        <a:t>Through process of reabsorption in renal tubules of nephron, Kidneys help regulate the blood levels of several ions, most importantly Sodium ions, potassium ions, calcium ions, chloride ions, and phosphate ions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1108">
                <a:tc>
                  <a:txBody>
                    <a:bodyPr/>
                    <a:p>
                      <a:pPr>
                        <a:lnSpc>
                          <a:spcPct val="150000"/>
                        </a:lnSpc>
                      </a:pPr>
                      <a:endParaRPr b="0" dirty="0" sz="1600" lang="en-IN">
                        <a:solidFill>
                          <a:srgbClr val="002060"/>
                        </a:solidFill>
                        <a:latin typeface="+mn-lt"/>
                        <a:cs typeface="Arial" panose="020B0604020202020204" pitchFamily="34" charset="0"/>
                      </a:endParaRPr>
                    </a:p>
                    <a:p>
                      <a:pPr>
                        <a:lnSpc>
                          <a:spcPct val="150000"/>
                        </a:lnSpc>
                      </a:pPr>
                      <a:r>
                        <a:rPr b="1" dirty="0" sz="1600" lang="en-IN">
                          <a:solidFill>
                            <a:srgbClr val="002060"/>
                          </a:solidFill>
                          <a:latin typeface="+mn-lt"/>
                          <a:cs typeface="Arial" panose="020B0604020202020204" pitchFamily="34" charset="0"/>
                        </a:rPr>
                        <a:t> 2) Regulation of blood volume and blood pressure</a:t>
                      </a:r>
                      <a:endParaRPr dirty="0" sz="1600" lang="en-IN">
                        <a:solidFill>
                          <a:srgbClr val="002060"/>
                        </a:solidFill>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tcPr>
                </a:tc>
                <a:tc>
                  <a:txBody>
                    <a:bodyPr/>
                    <a:p>
                      <a:pPr indent="0" marL="0">
                        <a:lnSpc>
                          <a:spcPct val="150000"/>
                        </a:lnSpc>
                        <a:buFont typeface="+mj-lt"/>
                        <a:buNone/>
                      </a:pPr>
                      <a:r>
                        <a:rPr dirty="0" sz="1600" lang="en-IN">
                          <a:latin typeface="+mn-lt"/>
                          <a:cs typeface="Arial" panose="020B0604020202020204" pitchFamily="34" charset="0"/>
                        </a:rPr>
                        <a:t>The kidneys adjust the volume of blood in the body by returning water to the blood or eliminating it in the urine. They help regulate blood pressure </a:t>
                      </a:r>
                      <a:r>
                        <a:rPr b="1" dirty="0" sz="1600" lang="en-IN">
                          <a:latin typeface="+mn-lt"/>
                          <a:cs typeface="Arial" panose="020B0604020202020204" pitchFamily="34" charset="0"/>
                        </a:rPr>
                        <a:t>by secreting the enzyme renin</a:t>
                      </a:r>
                      <a:r>
                        <a:rPr dirty="0" sz="1600" lang="en-IN">
                          <a:latin typeface="+mn-lt"/>
                          <a:cs typeface="Arial" panose="020B0604020202020204" pitchFamily="34" charset="0"/>
                        </a:rPr>
                        <a:t>, which activates the renin-</a:t>
                      </a:r>
                      <a:r>
                        <a:rPr b="1" dirty="0" sz="1600" lang="en-IN">
                          <a:latin typeface="+mn-lt"/>
                          <a:cs typeface="Arial" panose="020B0604020202020204" pitchFamily="34" charset="0"/>
                        </a:rPr>
                        <a:t>angiotensin-aldosterone</a:t>
                      </a:r>
                      <a:r>
                        <a:rPr dirty="0" sz="1600" lang="en-IN">
                          <a:latin typeface="+mn-lt"/>
                          <a:cs typeface="Arial" panose="020B0604020202020204" pitchFamily="34" charset="0"/>
                        </a:rPr>
                        <a:t> pathway by adjusting blood flow into and out of kidneys and by adjusting blood volume.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92500">
                <a:tc>
                  <a:txBody>
                    <a:bodyPr/>
                    <a:p>
                      <a:pPr>
                        <a:lnSpc>
                          <a:spcPct val="150000"/>
                        </a:lnSpc>
                      </a:pPr>
                      <a:r>
                        <a:rPr b="1" dirty="0" sz="1600" lang="en-US">
                          <a:solidFill>
                            <a:srgbClr val="002060"/>
                          </a:solidFill>
                          <a:latin typeface="+mn-lt"/>
                          <a:cs typeface="Arial" panose="020B0604020202020204" pitchFamily="34" charset="0"/>
                        </a:rPr>
                        <a:t>3) </a:t>
                      </a:r>
                      <a:r>
                        <a:rPr b="1" dirty="0" sz="1600" lang="en-IN">
                          <a:solidFill>
                            <a:srgbClr val="002060"/>
                          </a:solidFill>
                          <a:latin typeface="+mn-lt"/>
                          <a:cs typeface="Arial" panose="020B0604020202020204" pitchFamily="34" charset="0"/>
                        </a:rPr>
                        <a:t>Regulation of blood pH</a:t>
                      </a:r>
                      <a:endParaRPr dirty="0" sz="1600" lang="en-US">
                        <a:solidFill>
                          <a:srgbClr val="002060"/>
                        </a:solidFill>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tcPr>
                </a:tc>
                <a:tc>
                  <a:txBody>
                    <a:bodyPr/>
                    <a:p>
                      <a:pPr indent="0" marL="0">
                        <a:lnSpc>
                          <a:spcPct val="150000"/>
                        </a:lnSpc>
                        <a:buNone/>
                      </a:pPr>
                      <a:r>
                        <a:rPr dirty="0" sz="1600" lang="en-IN">
                          <a:latin typeface="+mn-lt"/>
                          <a:cs typeface="Arial" panose="020B0604020202020204" pitchFamily="34" charset="0"/>
                        </a:rPr>
                        <a:t>The kidneys regulate </a:t>
                      </a:r>
                      <a:r>
                        <a:rPr b="1" dirty="0" sz="1600" lang="en-IN">
                          <a:latin typeface="+mn-lt"/>
                          <a:cs typeface="Arial" panose="020B0604020202020204" pitchFamily="34" charset="0"/>
                        </a:rPr>
                        <a:t>the concentration of H</a:t>
                      </a:r>
                      <a:r>
                        <a:rPr baseline="30000" b="1" dirty="0" sz="1600" lang="en-IN">
                          <a:latin typeface="+mn-lt"/>
                          <a:cs typeface="Arial" panose="020B0604020202020204" pitchFamily="34" charset="0"/>
                        </a:rPr>
                        <a:t>+</a:t>
                      </a:r>
                      <a:r>
                        <a:rPr b="1" dirty="0" sz="1600" lang="en-IN">
                          <a:latin typeface="+mn-lt"/>
                          <a:cs typeface="Arial" panose="020B0604020202020204" pitchFamily="34" charset="0"/>
                        </a:rPr>
                        <a:t> in the blood </a:t>
                      </a:r>
                      <a:r>
                        <a:rPr dirty="0" sz="1600" lang="en-IN">
                          <a:latin typeface="+mn-lt"/>
                          <a:cs typeface="Arial" panose="020B0604020202020204" pitchFamily="34" charset="0"/>
                        </a:rPr>
                        <a:t>by excreting a variable amount of H</a:t>
                      </a:r>
                      <a:r>
                        <a:rPr baseline="30000" dirty="0" sz="1600" lang="en-IN">
                          <a:latin typeface="+mn-lt"/>
                          <a:cs typeface="Arial" panose="020B0604020202020204" pitchFamily="34" charset="0"/>
                        </a:rPr>
                        <a:t>+</a:t>
                      </a:r>
                      <a:r>
                        <a:rPr dirty="0" sz="1600" lang="en-IN">
                          <a:latin typeface="+mn-lt"/>
                          <a:cs typeface="Arial" panose="020B0604020202020204" pitchFamily="34" charset="0"/>
                        </a:rPr>
                        <a:t> in the  urine. They also conserve blood bicarbonate ions (HCO3</a:t>
                      </a:r>
                      <a:r>
                        <a:rPr baseline="30000" dirty="0" sz="1600" lang="en-IN">
                          <a:latin typeface="+mn-lt"/>
                          <a:cs typeface="Arial" panose="020B0604020202020204" pitchFamily="34" charset="0"/>
                        </a:rPr>
                        <a:t>-</a:t>
                      </a:r>
                      <a:r>
                        <a:rPr dirty="0" sz="1600" lang="en-IN">
                          <a:latin typeface="+mn-lt"/>
                          <a:cs typeface="Arial" panose="020B0604020202020204" pitchFamily="34" charset="0"/>
                        </a:rPr>
                        <a:t>), an important buffer of H</a:t>
                      </a:r>
                      <a:r>
                        <a:rPr baseline="30000" dirty="0" sz="1600" lang="en-IN">
                          <a:latin typeface="+mn-lt"/>
                          <a:cs typeface="Arial" panose="020B0604020202020204" pitchFamily="34" charset="0"/>
                        </a:rPr>
                        <a:t>+</a:t>
                      </a:r>
                      <a:r>
                        <a:rPr dirty="0" sz="1600" lang="en-IN">
                          <a:latin typeface="+mn-lt"/>
                          <a:cs typeface="Arial" panose="020B0604020202020204" pitchFamily="34" charset="0"/>
                        </a:rPr>
                        <a:t>. Both activities help regulate blood pH</a:t>
                      </a:r>
                      <a:endParaRPr b="1" dirty="0" sz="1600" lang="en-US">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48658" name="Title 1"/>
          <p:cNvSpPr>
            <a:spLocks noGrp="1"/>
          </p:cNvSpPr>
          <p:nvPr>
            <p:ph type="title"/>
          </p:nvPr>
        </p:nvSpPr>
        <p:spPr>
          <a:xfrm>
            <a:off x="0" y="0"/>
            <a:ext cx="9144000" cy="627651"/>
          </a:xfrm>
          <a:solidFill>
            <a:srgbClr val="FFFF00"/>
          </a:solidFill>
        </p:spPr>
        <p:txBody>
          <a:bodyPr>
            <a:normAutofit fontScale="90000"/>
          </a:bodyPr>
          <a:p>
            <a:pPr algn="ctr"/>
            <a:r>
              <a:rPr b="1" dirty="0" lang="en-IN"/>
              <a:t>Kidney functions</a:t>
            </a:r>
            <a:endParaRPr b="1"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aphicFrame>
        <p:nvGraphicFramePr>
          <p:cNvPr id="4194307" name="Content Placeholder 3"/>
          <p:cNvGraphicFramePr>
            <a:graphicFrameLocks noGrp="1"/>
          </p:cNvGraphicFramePr>
          <p:nvPr>
            <p:ph idx="1"/>
          </p:nvPr>
        </p:nvGraphicFramePr>
        <p:xfrm>
          <a:off x="249827" y="231957"/>
          <a:ext cx="8698230" cy="6073394"/>
        </p:xfrm>
        <a:graphic>
          <a:graphicData uri="http://schemas.openxmlformats.org/drawingml/2006/table">
            <a:tbl>
              <a:tblPr firstRow="1" bandRow="1">
                <a:tableStyleId>{5C22544A-7EE6-4342-B048-85BDC9FD1C3A}</a:tableStyleId>
              </a:tblPr>
              <a:tblGrid>
                <a:gridCol w="2245995"/>
                <a:gridCol w="6452235"/>
              </a:tblGrid>
              <a:tr h="1049176">
                <a:tc>
                  <a:txBody>
                    <a:bodyPr/>
                    <a:p>
                      <a:r>
                        <a:rPr b="1" dirty="0" sz="1800" lang="en-US">
                          <a:solidFill>
                            <a:srgbClr val="002060"/>
                          </a:solidFill>
                          <a:latin typeface="+mn-lt"/>
                          <a:cs typeface="Arial" panose="020B0604020202020204" pitchFamily="34" charset="0"/>
                        </a:rPr>
                        <a:t>4) Endocrine functions</a:t>
                      </a:r>
                      <a:r>
                        <a:rPr baseline="0" b="1" dirty="0" sz="1800" lang="en-US">
                          <a:solidFill>
                            <a:srgbClr val="002060"/>
                          </a:solidFill>
                          <a:latin typeface="+mn-lt"/>
                          <a:cs typeface="Arial" panose="020B0604020202020204" pitchFamily="34" charset="0"/>
                        </a:rPr>
                        <a:t> of Kidneys……</a:t>
                      </a:r>
                      <a:r>
                        <a:rPr b="1" dirty="0" sz="1800" lang="en-IN">
                          <a:solidFill>
                            <a:srgbClr val="002060"/>
                          </a:solidFill>
                          <a:latin typeface="+mn-lt"/>
                          <a:cs typeface="Arial" panose="020B0604020202020204" pitchFamily="34" charset="0"/>
                        </a:rPr>
                        <a:t>Production of Hormones</a:t>
                      </a:r>
                      <a:endParaRPr dirty="0" sz="1800" lang="en-US">
                        <a:solidFill>
                          <a:srgbClr val="002060"/>
                        </a:solidFill>
                        <a:latin typeface="+mn-l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tcPr>
                </a:tc>
                <a:tc>
                  <a:txBody>
                    <a:bodyPr/>
                    <a:p>
                      <a:pPr indent="0" marL="0">
                        <a:lnSpc>
                          <a:spcPct val="100000"/>
                        </a:lnSpc>
                        <a:buFont typeface="+mj-lt"/>
                        <a:buNone/>
                      </a:pPr>
                      <a:r>
                        <a:rPr b="1" dirty="0" sz="1600" i="0" kern="1200" lang="en-IN">
                          <a:solidFill>
                            <a:srgbClr val="C00000"/>
                          </a:solidFill>
                          <a:effectLst/>
                          <a:latin typeface="+mn-lt"/>
                          <a:ea typeface="+mn-ea"/>
                          <a:cs typeface="+mn-cs"/>
                        </a:rPr>
                        <a:t>Final activation of vitamin D</a:t>
                      </a:r>
                      <a:r>
                        <a:rPr b="0" dirty="0" sz="1600" i="0" kern="1200" lang="en-IN">
                          <a:solidFill>
                            <a:srgbClr val="C00000"/>
                          </a:solidFill>
                          <a:effectLst/>
                          <a:latin typeface="+mn-lt"/>
                          <a:ea typeface="+mn-ea"/>
                          <a:cs typeface="+mn-cs"/>
                        </a:rPr>
                        <a:t> to the active hormone calcitriol</a:t>
                      </a:r>
                      <a:r>
                        <a:rPr b="0" dirty="0" sz="1600" i="0" kern="1200" lang="en-IN">
                          <a:solidFill>
                            <a:schemeClr val="dk1"/>
                          </a:solidFill>
                          <a:effectLst/>
                          <a:latin typeface="+mn-lt"/>
                          <a:ea typeface="+mn-ea"/>
                          <a:cs typeface="+mn-cs"/>
                        </a:rPr>
                        <a:t> takes place in the </a:t>
                      </a:r>
                      <a:r>
                        <a:rPr b="1" dirty="0" sz="1600" i="0" kern="1200" lang="en-IN">
                          <a:solidFill>
                            <a:schemeClr val="dk1"/>
                          </a:solidFill>
                          <a:effectLst/>
                          <a:latin typeface="+mn-lt"/>
                          <a:ea typeface="+mn-ea"/>
                          <a:cs typeface="+mn-cs"/>
                        </a:rPr>
                        <a:t>kidneys.</a:t>
                      </a:r>
                      <a:r>
                        <a:rPr b="1" dirty="0" sz="1600" i="0" kern="1200" lang="en-IN">
                          <a:solidFill>
                            <a:schemeClr val="lt1"/>
                          </a:solidFill>
                          <a:effectLst/>
                          <a:latin typeface="+mn-lt"/>
                          <a:ea typeface="+mn-ea"/>
                          <a:cs typeface="Arial" panose="020B0604020202020204" pitchFamily="34" charset="0"/>
                        </a:rPr>
                        <a:t>..</a:t>
                      </a:r>
                      <a:r>
                        <a:rPr baseline="0" b="1" dirty="0" sz="1600" i="0" kern="1200" lang="en-IN">
                          <a:solidFill>
                            <a:schemeClr val="lt1"/>
                          </a:solidFill>
                          <a:effectLst/>
                          <a:latin typeface="+mn-lt"/>
                          <a:ea typeface="+mn-ea"/>
                          <a:cs typeface="Arial" panose="020B0604020202020204" pitchFamily="34" charset="0"/>
                        </a:rPr>
                        <a:t> </a:t>
                      </a:r>
                      <a:r>
                        <a:rPr b="0" dirty="0" sz="1600" i="0" lang="en-IN">
                          <a:solidFill>
                            <a:srgbClr val="000000"/>
                          </a:solidFill>
                          <a:effectLst/>
                          <a:latin typeface="+mn-lt"/>
                        </a:rPr>
                        <a:t>Calcitriol </a:t>
                      </a:r>
                      <a:r>
                        <a:rPr b="1" dirty="0" sz="1600" i="0" lang="en-IN">
                          <a:solidFill>
                            <a:srgbClr val="000000"/>
                          </a:solidFill>
                          <a:effectLst/>
                          <a:latin typeface="+mn-lt"/>
                        </a:rPr>
                        <a:t>stimulates</a:t>
                      </a:r>
                      <a:r>
                        <a:rPr b="0" dirty="0" sz="1600" i="0" lang="en-IN">
                          <a:solidFill>
                            <a:srgbClr val="000000"/>
                          </a:solidFill>
                          <a:effectLst/>
                          <a:latin typeface="+mn-lt"/>
                        </a:rPr>
                        <a:t> </a:t>
                      </a:r>
                      <a:r>
                        <a:rPr b="1" dirty="0" sz="1600" i="0" lang="en-IN">
                          <a:solidFill>
                            <a:srgbClr val="000000"/>
                          </a:solidFill>
                          <a:effectLst/>
                          <a:latin typeface="+mn-lt"/>
                        </a:rPr>
                        <a:t>the small intestine </a:t>
                      </a:r>
                      <a:r>
                        <a:rPr b="0" dirty="0" sz="1600" i="0" lang="en-IN">
                          <a:solidFill>
                            <a:srgbClr val="000000"/>
                          </a:solidFill>
                          <a:effectLst/>
                          <a:latin typeface="+mn-lt"/>
                        </a:rPr>
                        <a:t>for protein synthesis </a:t>
                      </a:r>
                      <a:r>
                        <a:rPr b="1" dirty="0" sz="1600" i="0" lang="en-IN">
                          <a:solidFill>
                            <a:srgbClr val="000000"/>
                          </a:solidFill>
                          <a:effectLst/>
                          <a:latin typeface="+mn-lt"/>
                        </a:rPr>
                        <a:t>allowing absorption of Ca</a:t>
                      </a:r>
                      <a:r>
                        <a:rPr baseline="30000" b="1" dirty="0" sz="1600" i="0" lang="en-IN">
                          <a:solidFill>
                            <a:srgbClr val="000000"/>
                          </a:solidFill>
                          <a:effectLst/>
                          <a:latin typeface="+mn-lt"/>
                        </a:rPr>
                        <a:t>2+</a:t>
                      </a:r>
                      <a:r>
                        <a:rPr b="0" dirty="0" sz="1600" i="0" lang="en-IN">
                          <a:solidFill>
                            <a:srgbClr val="000000"/>
                          </a:solidFill>
                          <a:effectLst/>
                          <a:latin typeface="+mn-lt"/>
                        </a:rPr>
                        <a:t> and </a:t>
                      </a:r>
                      <a:r>
                        <a:rPr b="1" dirty="0" sz="1600" i="0" lang="en-IN">
                          <a:solidFill>
                            <a:srgbClr val="000000"/>
                          </a:solidFill>
                          <a:effectLst/>
                          <a:latin typeface="+mn-lt"/>
                        </a:rPr>
                        <a:t>phosphates</a:t>
                      </a:r>
                      <a:r>
                        <a:rPr b="0" dirty="0" sz="1600" i="0" lang="en-IN">
                          <a:solidFill>
                            <a:srgbClr val="000000"/>
                          </a:solidFill>
                          <a:effectLst/>
                          <a:latin typeface="+mn-lt"/>
                        </a:rPr>
                        <a:t>. This ensures the </a:t>
                      </a:r>
                      <a:r>
                        <a:rPr b="1" dirty="0" sz="1600" i="0" lang="en-IN">
                          <a:solidFill>
                            <a:srgbClr val="000000"/>
                          </a:solidFill>
                          <a:effectLst/>
                          <a:latin typeface="+mn-lt"/>
                        </a:rPr>
                        <a:t>availability of Ca</a:t>
                      </a:r>
                      <a:r>
                        <a:rPr baseline="30000" b="1" dirty="0" sz="1600" i="0" lang="en-IN">
                          <a:solidFill>
                            <a:srgbClr val="000000"/>
                          </a:solidFill>
                          <a:effectLst/>
                          <a:latin typeface="+mn-lt"/>
                        </a:rPr>
                        <a:t>2+</a:t>
                      </a:r>
                      <a:r>
                        <a:rPr b="0" dirty="0" sz="1600" i="0" lang="en-IN">
                          <a:solidFill>
                            <a:srgbClr val="000000"/>
                          </a:solidFill>
                          <a:effectLst/>
                          <a:latin typeface="+mn-lt"/>
                        </a:rPr>
                        <a:t> and </a:t>
                      </a:r>
                      <a:r>
                        <a:rPr b="1" dirty="0" sz="1600" i="0" lang="en-IN">
                          <a:solidFill>
                            <a:srgbClr val="000000"/>
                          </a:solidFill>
                          <a:effectLst/>
                          <a:latin typeface="+mn-lt"/>
                        </a:rPr>
                        <a:t>phosphate for bone growth</a:t>
                      </a:r>
                      <a:r>
                        <a:rPr b="0" dirty="0" sz="1600" i="0" lang="en-IN">
                          <a:solidFill>
                            <a:srgbClr val="000000"/>
                          </a:solidFill>
                          <a:effectLst/>
                          <a:latin typeface="+mn-lt"/>
                        </a:rPr>
                        <a:t>. Calcitriol simultaneously </a:t>
                      </a:r>
                      <a:r>
                        <a:rPr b="1" dirty="0" sz="1600" i="0" lang="en-IN">
                          <a:solidFill>
                            <a:srgbClr val="000000"/>
                          </a:solidFill>
                          <a:effectLst/>
                          <a:latin typeface="+mn-lt"/>
                        </a:rPr>
                        <a:t>activates osteoblasts to synthesize </a:t>
                      </a:r>
                      <a:r>
                        <a:rPr b="1" dirty="0" sz="1600" i="0" lang="en-IN" err="1">
                          <a:solidFill>
                            <a:srgbClr val="000000"/>
                          </a:solidFill>
                          <a:effectLst/>
                          <a:latin typeface="+mn-lt"/>
                        </a:rPr>
                        <a:t>collagen.</a:t>
                      </a:r>
                      <a:r>
                        <a:rPr b="1" dirty="0" sz="1600" i="0" kern="1200" lang="en-IN" err="1">
                          <a:solidFill>
                            <a:schemeClr val="lt1"/>
                          </a:solidFill>
                          <a:effectLst/>
                          <a:latin typeface="+mn-lt"/>
                          <a:ea typeface="+mn-ea"/>
                          <a:cs typeface="+mn-cs"/>
                        </a:rPr>
                        <a:t>ilability</a:t>
                      </a:r>
                      <a:r>
                        <a:rPr b="1" dirty="0" sz="1600" i="0" kern="1200" lang="en-IN">
                          <a:solidFill>
                            <a:schemeClr val="lt1"/>
                          </a:solidFill>
                          <a:effectLst/>
                          <a:latin typeface="+mn-lt"/>
                          <a:ea typeface="+mn-ea"/>
                          <a:cs typeface="+mn-cs"/>
                        </a:rPr>
                        <a:t> </a:t>
                      </a:r>
                    </a:p>
                    <a:p>
                      <a:pPr indent="0" marL="0">
                        <a:lnSpc>
                          <a:spcPct val="100000"/>
                        </a:lnSpc>
                        <a:buFont typeface="+mj-lt"/>
                        <a:buNone/>
                      </a:pPr>
                      <a:endParaRPr b="1" dirty="0" sz="1600" i="0" kern="1200" lang="en-IN">
                        <a:solidFill>
                          <a:schemeClr val="lt1"/>
                        </a:solidFill>
                        <a:effectLst/>
                        <a:latin typeface="+mn-lt"/>
                        <a:ea typeface="+mn-ea"/>
                        <a:cs typeface="+mn-cs"/>
                      </a:endParaRPr>
                    </a:p>
                    <a:p>
                      <a:pPr indent="0" marL="0">
                        <a:lnSpc>
                          <a:spcPct val="100000"/>
                        </a:lnSpc>
                        <a:buFont typeface="+mj-lt"/>
                        <a:buNone/>
                      </a:pPr>
                      <a:r>
                        <a:rPr b="1" dirty="0" sz="1600" i="0" lang="en-IN">
                          <a:solidFill>
                            <a:srgbClr val="C00000"/>
                          </a:solidFill>
                          <a:effectLst/>
                          <a:latin typeface="+mn-lt"/>
                        </a:rPr>
                        <a:t>Erythropoietin</a:t>
                      </a:r>
                      <a:r>
                        <a:rPr b="0" dirty="0" sz="1600" i="0" lang="en-IN">
                          <a:solidFill>
                            <a:srgbClr val="000000"/>
                          </a:solidFill>
                          <a:effectLst/>
                          <a:latin typeface="+mn-lt"/>
                        </a:rPr>
                        <a:t> is a </a:t>
                      </a:r>
                      <a:r>
                        <a:rPr b="1" dirty="0" sz="1600" i="0" lang="en-IN">
                          <a:solidFill>
                            <a:srgbClr val="000000"/>
                          </a:solidFill>
                          <a:effectLst/>
                          <a:latin typeface="+mn-lt"/>
                        </a:rPr>
                        <a:t>glycoprotein</a:t>
                      </a:r>
                      <a:r>
                        <a:rPr b="0" dirty="0" sz="1600" i="0" lang="en-IN">
                          <a:solidFill>
                            <a:srgbClr val="000000"/>
                          </a:solidFill>
                          <a:effectLst/>
                          <a:latin typeface="+mn-lt"/>
                        </a:rPr>
                        <a:t> containing 165 amino acids. Its receptors are present on the membranes of </a:t>
                      </a:r>
                      <a:r>
                        <a:rPr b="1" dirty="0" sz="1600" i="0" lang="en-IN">
                          <a:solidFill>
                            <a:srgbClr val="000000"/>
                          </a:solidFill>
                          <a:effectLst/>
                          <a:latin typeface="+mn-lt"/>
                        </a:rPr>
                        <a:t>red blood cell precursors</a:t>
                      </a:r>
                      <a:r>
                        <a:rPr b="0" dirty="0" sz="1600" i="0" lang="en-IN">
                          <a:solidFill>
                            <a:srgbClr val="000000"/>
                          </a:solidFill>
                          <a:effectLst/>
                          <a:latin typeface="+mn-lt"/>
                        </a:rPr>
                        <a:t>. Binding of the hormone</a:t>
                      </a:r>
                      <a:r>
                        <a:rPr b="1" dirty="0" sz="1600" i="0" lang="en-IN">
                          <a:solidFill>
                            <a:srgbClr val="000000"/>
                          </a:solidFill>
                          <a:effectLst/>
                          <a:latin typeface="+mn-lt"/>
                        </a:rPr>
                        <a:t> reduces apoptosis</a:t>
                      </a:r>
                      <a:r>
                        <a:rPr b="0" dirty="0" sz="1600" i="0" lang="en-IN">
                          <a:solidFill>
                            <a:srgbClr val="000000"/>
                          </a:solidFill>
                          <a:effectLst/>
                          <a:latin typeface="+mn-lt"/>
                        </a:rPr>
                        <a:t> of these cells – multiple cells survive and can therefore complete their development into mature erythrocytes.</a:t>
                      </a:r>
                      <a:r>
                        <a:rPr baseline="0" b="0" dirty="0" sz="1600" i="0" lang="en-IN">
                          <a:solidFill>
                            <a:srgbClr val="000000"/>
                          </a:solidFill>
                          <a:effectLst/>
                          <a:latin typeface="+mn-lt"/>
                        </a:rPr>
                        <a:t> </a:t>
                      </a:r>
                    </a:p>
                    <a:p>
                      <a:pPr indent="0" marL="0">
                        <a:lnSpc>
                          <a:spcPct val="100000"/>
                        </a:lnSpc>
                        <a:buFont typeface="+mj-lt"/>
                        <a:buNone/>
                      </a:pPr>
                      <a:endParaRPr baseline="0" b="1" dirty="0" sz="1600" i="0" lang="en-IN">
                        <a:solidFill>
                          <a:srgbClr val="C00000"/>
                        </a:solidFill>
                        <a:effectLst/>
                        <a:latin typeface="+mn-lt"/>
                      </a:endParaRPr>
                    </a:p>
                    <a:p>
                      <a:pPr indent="0" marL="0">
                        <a:lnSpc>
                          <a:spcPct val="100000"/>
                        </a:lnSpc>
                        <a:buFont typeface="+mj-lt"/>
                        <a:buNone/>
                      </a:pPr>
                      <a:r>
                        <a:rPr baseline="0" b="1" dirty="0" sz="1600" i="0" lang="en-IN">
                          <a:solidFill>
                            <a:srgbClr val="C00000"/>
                          </a:solidFill>
                          <a:effectLst/>
                          <a:latin typeface="+mn-lt"/>
                        </a:rPr>
                        <a:t>Renin.</a:t>
                      </a:r>
                      <a:r>
                        <a:rPr baseline="0" b="0" dirty="0" sz="1600" i="0" lang="en-IN">
                          <a:solidFill>
                            <a:srgbClr val="000000"/>
                          </a:solidFill>
                          <a:effectLst/>
                          <a:latin typeface="+mn-lt"/>
                        </a:rPr>
                        <a:t> I</a:t>
                      </a:r>
                      <a:r>
                        <a:rPr b="0" dirty="0" sz="1600" i="0" lang="en-US">
                          <a:solidFill>
                            <a:srgbClr val="000000"/>
                          </a:solidFill>
                          <a:effectLst/>
                          <a:latin typeface="+mn-lt"/>
                        </a:rPr>
                        <a:t>n the </a:t>
                      </a:r>
                      <a:r>
                        <a:rPr b="1" dirty="0" sz="1600" i="0" lang="en-US">
                          <a:solidFill>
                            <a:srgbClr val="000000"/>
                          </a:solidFill>
                          <a:effectLst/>
                          <a:latin typeface="+mn-lt"/>
                        </a:rPr>
                        <a:t>case of insufficient blood flow</a:t>
                      </a:r>
                      <a:r>
                        <a:rPr b="0" dirty="0" sz="1600" i="0" lang="en-US">
                          <a:solidFill>
                            <a:srgbClr val="000000"/>
                          </a:solidFill>
                          <a:effectLst/>
                          <a:latin typeface="+mn-lt"/>
                        </a:rPr>
                        <a:t> to the kidneys (e.g., decrease in blood volume) cells of the </a:t>
                      </a:r>
                      <a:r>
                        <a:rPr b="1" dirty="0" sz="1600" i="0" lang="en-US">
                          <a:solidFill>
                            <a:srgbClr val="000000"/>
                          </a:solidFill>
                          <a:effectLst/>
                          <a:latin typeface="+mn-lt"/>
                        </a:rPr>
                        <a:t>renal</a:t>
                      </a:r>
                      <a:r>
                        <a:rPr b="0" dirty="0" sz="1600" i="0" lang="en-US">
                          <a:solidFill>
                            <a:srgbClr val="000000"/>
                          </a:solidFill>
                          <a:effectLst/>
                          <a:latin typeface="+mn-lt"/>
                        </a:rPr>
                        <a:t> </a:t>
                      </a:r>
                      <a:r>
                        <a:rPr b="1" dirty="0" sz="1600" i="0" lang="en-US">
                          <a:solidFill>
                            <a:srgbClr val="000000"/>
                          </a:solidFill>
                          <a:effectLst/>
                          <a:latin typeface="+mn-lt"/>
                        </a:rPr>
                        <a:t>juxtaglomerular apparatus</a:t>
                      </a:r>
                      <a:r>
                        <a:rPr b="0" dirty="0" sz="1600" i="0" lang="en-US">
                          <a:solidFill>
                            <a:srgbClr val="000000"/>
                          </a:solidFill>
                          <a:effectLst/>
                          <a:latin typeface="+mn-lt"/>
                        </a:rPr>
                        <a:t> begin the synthesis of protein </a:t>
                      </a:r>
                      <a:r>
                        <a:rPr b="1" dirty="0" sz="1600" i="0" lang="en-US">
                          <a:solidFill>
                            <a:srgbClr val="000000"/>
                          </a:solidFill>
                          <a:effectLst/>
                          <a:latin typeface="+mn-lt"/>
                        </a:rPr>
                        <a:t>renin</a:t>
                      </a:r>
                      <a:r>
                        <a:rPr b="0" dirty="0" sz="1600" i="0" lang="en-US">
                          <a:solidFill>
                            <a:srgbClr val="000000"/>
                          </a:solidFill>
                          <a:effectLst/>
                          <a:latin typeface="+mn-lt"/>
                        </a:rPr>
                        <a:t>. Renin is an enzyme, which catalyzes the conversion of plasmatic </a:t>
                      </a:r>
                      <a:r>
                        <a:rPr b="1" dirty="0" sz="1600" i="0" lang="en-US">
                          <a:solidFill>
                            <a:srgbClr val="000000"/>
                          </a:solidFill>
                          <a:effectLst/>
                          <a:latin typeface="+mn-lt"/>
                        </a:rPr>
                        <a:t>angiotensinogen to angiotensin I</a:t>
                      </a:r>
                      <a:r>
                        <a:rPr b="0" dirty="0" sz="1600" i="0" lang="en-US">
                          <a:solidFill>
                            <a:srgbClr val="000000"/>
                          </a:solidFill>
                          <a:effectLst/>
                          <a:latin typeface="+mn-lt"/>
                        </a:rPr>
                        <a:t>. Angiotensin I is then converted by </a:t>
                      </a:r>
                      <a:r>
                        <a:rPr b="1" dirty="0" sz="1600" i="0" lang="en-US">
                          <a:solidFill>
                            <a:srgbClr val="000000"/>
                          </a:solidFill>
                          <a:effectLst/>
                          <a:latin typeface="+mn-lt"/>
                        </a:rPr>
                        <a:t>angiotensin converting enzyme</a:t>
                      </a:r>
                      <a:r>
                        <a:rPr b="0" dirty="0" sz="1600" i="0" lang="en-US">
                          <a:solidFill>
                            <a:srgbClr val="000000"/>
                          </a:solidFill>
                          <a:effectLst/>
                          <a:latin typeface="+mn-lt"/>
                        </a:rPr>
                        <a:t> to </a:t>
                      </a:r>
                      <a:r>
                        <a:rPr b="1" dirty="0" sz="1600" i="0" lang="en-US">
                          <a:solidFill>
                            <a:srgbClr val="000000"/>
                          </a:solidFill>
                          <a:effectLst/>
                          <a:latin typeface="+mn-lt"/>
                        </a:rPr>
                        <a:t>angiotensin II</a:t>
                      </a:r>
                      <a:r>
                        <a:rPr b="0" dirty="0" sz="1600" i="0" lang="en-US">
                          <a:solidFill>
                            <a:srgbClr val="000000"/>
                          </a:solidFill>
                          <a:effectLst/>
                          <a:latin typeface="+mn-lt"/>
                        </a:rPr>
                        <a:t>, which stimulates aldosterone synthesis and causes vasoconstriction</a:t>
                      </a:r>
                      <a:r>
                        <a:rPr baseline="30000" b="1" dirty="0" sz="1600" i="0" kern="1200" lang="en-IN">
                          <a:solidFill>
                            <a:schemeClr val="lt1"/>
                          </a:solidFill>
                          <a:effectLst/>
                          <a:latin typeface="+mn-lt"/>
                          <a:ea typeface="+mn-ea"/>
                          <a:cs typeface="+mn-cs"/>
                        </a:rPr>
                        <a:t>+</a:t>
                      </a:r>
                      <a:r>
                        <a:rPr b="0" dirty="0" sz="1600" i="0" kern="1200" lang="en-IN">
                          <a:solidFill>
                            <a:schemeClr val="lt1"/>
                          </a:solidFill>
                          <a:effectLst/>
                          <a:latin typeface="+mn-lt"/>
                          <a:ea typeface="+mn-ea"/>
                          <a:cs typeface="+mn-cs"/>
                        </a:rPr>
                        <a:t> </a:t>
                      </a:r>
                      <a:endParaRPr b="1" dirty="0" sz="1400" lang="en-US">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49176">
                <a:tc>
                  <a:txBody>
                    <a:bodyPr/>
                    <a:p>
                      <a:r>
                        <a:rPr b="1" dirty="0" sz="1800" lang="en-IN">
                          <a:solidFill>
                            <a:srgbClr val="002060"/>
                          </a:solidFill>
                          <a:latin typeface="+mn-lt"/>
                          <a:cs typeface="Arial" panose="020B0604020202020204" pitchFamily="34" charset="0"/>
                        </a:rPr>
                        <a:t>5) Excretion of wastes</a:t>
                      </a:r>
                      <a:endParaRPr dirty="0" sz="1800" lang="en-US">
                        <a:solidFill>
                          <a:srgbClr val="002060"/>
                        </a:solidFill>
                        <a:latin typeface="+mn-l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tcPr>
                </a:tc>
                <a:tc>
                  <a:txBody>
                    <a:bodyPr/>
                    <a:p>
                      <a:pPr indent="0" marL="0">
                        <a:lnSpc>
                          <a:spcPct val="150000"/>
                        </a:lnSpc>
                        <a:buNone/>
                      </a:pPr>
                      <a:r>
                        <a:rPr b="1" dirty="0" sz="1600" lang="en-IN">
                          <a:latin typeface="+mn-lt"/>
                          <a:cs typeface="Arial" panose="020B0604020202020204" pitchFamily="34" charset="0"/>
                        </a:rPr>
                        <a:t>Ammonia and urea from the breakdown of amino acids</a:t>
                      </a:r>
                      <a:r>
                        <a:rPr dirty="0" sz="1600" lang="en-IN">
                          <a:latin typeface="+mn-lt"/>
                          <a:cs typeface="Arial" panose="020B0604020202020204" pitchFamily="34" charset="0"/>
                        </a:rPr>
                        <a:t>, </a:t>
                      </a:r>
                      <a:r>
                        <a:rPr b="1" dirty="0" sz="1600" lang="en-IN">
                          <a:latin typeface="+mn-lt"/>
                          <a:cs typeface="Arial" panose="020B0604020202020204" pitchFamily="34" charset="0"/>
                        </a:rPr>
                        <a:t>bilirubin form the breakdown of haemoglobin</a:t>
                      </a:r>
                      <a:r>
                        <a:rPr dirty="0" sz="1600" lang="en-IN">
                          <a:latin typeface="+mn-lt"/>
                          <a:cs typeface="Arial" panose="020B0604020202020204" pitchFamily="34" charset="0"/>
                        </a:rPr>
                        <a:t>; </a:t>
                      </a:r>
                      <a:r>
                        <a:rPr b="1" dirty="0" sz="1600" lang="en-IN">
                          <a:latin typeface="+mn-lt"/>
                          <a:cs typeface="Arial" panose="020B0604020202020204" pitchFamily="34" charset="0"/>
                        </a:rPr>
                        <a:t>creatinine</a:t>
                      </a:r>
                      <a:r>
                        <a:rPr dirty="0" sz="1600" lang="en-IN">
                          <a:latin typeface="+mn-lt"/>
                          <a:cs typeface="Arial" panose="020B0604020202020204" pitchFamily="34" charset="0"/>
                        </a:rPr>
                        <a:t> from the breakdown of </a:t>
                      </a:r>
                      <a:r>
                        <a:rPr dirty="0" sz="1600" lang="en-IN" err="1">
                          <a:latin typeface="+mn-lt"/>
                          <a:cs typeface="Arial" panose="020B0604020202020204" pitchFamily="34" charset="0"/>
                        </a:rPr>
                        <a:t>creatine</a:t>
                      </a:r>
                      <a:r>
                        <a:rPr dirty="0" sz="1600" lang="en-IN">
                          <a:latin typeface="+mn-lt"/>
                          <a:cs typeface="Arial" panose="020B0604020202020204" pitchFamily="34" charset="0"/>
                        </a:rPr>
                        <a:t> phosphate in muscle fibres, and </a:t>
                      </a:r>
                      <a:r>
                        <a:rPr b="1" dirty="0" sz="1600" lang="en-IN">
                          <a:latin typeface="+mn-lt"/>
                          <a:cs typeface="Arial" panose="020B0604020202020204" pitchFamily="34" charset="0"/>
                        </a:rPr>
                        <a:t>uric acid </a:t>
                      </a:r>
                      <a:r>
                        <a:rPr dirty="0" sz="1600" lang="en-IN">
                          <a:latin typeface="+mn-lt"/>
                          <a:cs typeface="Arial" panose="020B0604020202020204" pitchFamily="34" charset="0"/>
                        </a:rPr>
                        <a:t>from the breakdown of nucleic acids. Other wastes excreted in urine are foreign substances from the diet, such as </a:t>
                      </a:r>
                      <a:r>
                        <a:rPr b="1" dirty="0" sz="1600" lang="en-IN">
                          <a:latin typeface="+mn-lt"/>
                          <a:cs typeface="Arial" panose="020B0604020202020204" pitchFamily="34" charset="0"/>
                        </a:rPr>
                        <a:t>drugs and environmental toxins</a:t>
                      </a:r>
                      <a:endParaRPr b="1" dirty="0" sz="1600" lang="en-US">
                        <a:latin typeface="+mn-lt"/>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6" name="Picture 2" descr="Human excretory system - Zoology"/>
          <p:cNvPicPr>
            <a:picLocks noChangeAspect="1" noChangeArrowheads="1"/>
          </p:cNvPicPr>
          <p:nvPr/>
        </p:nvPicPr>
        <p:blipFill rotWithShape="1">
          <a:blip xmlns:r="http://schemas.openxmlformats.org/officeDocument/2006/relationships" r:embed="rId1"/>
          <a:srcRect b="3393"/>
          <a:stretch>
            <a:fillRect/>
          </a:stretch>
        </p:blipFill>
        <p:spPr bwMode="auto">
          <a:xfrm>
            <a:off x="304680" y="1047526"/>
            <a:ext cx="4379660" cy="4687068"/>
          </a:xfrm>
          <a:prstGeom prst="rect"/>
          <a:noFill/>
        </p:spPr>
      </p:pic>
      <p:sp>
        <p:nvSpPr>
          <p:cNvPr id="1048587" name="TextBox 3"/>
          <p:cNvSpPr txBox="1"/>
          <p:nvPr/>
        </p:nvSpPr>
        <p:spPr>
          <a:xfrm>
            <a:off x="304680" y="276374"/>
            <a:ext cx="8831580" cy="396240"/>
          </a:xfrm>
          <a:prstGeom prst="rect"/>
          <a:solidFill>
            <a:srgbClr val="FFFF00"/>
          </a:solidFill>
        </p:spPr>
        <p:txBody>
          <a:bodyPr rtlCol="0" wrap="none">
            <a:spAutoFit/>
          </a:bodyPr>
          <a:p>
            <a:r>
              <a:rPr b="1" dirty="0" sz="2000" lang="en-IN"/>
              <a:t>Organs of Human Urinary System- </a:t>
            </a:r>
            <a:r>
              <a:rPr b="1" dirty="0" sz="2000" lang="en-IN">
                <a:solidFill>
                  <a:srgbClr val="C00000"/>
                </a:solidFill>
              </a:rPr>
              <a:t>kidneys, Ureters, </a:t>
            </a:r>
            <a:r>
              <a:rPr b="1" dirty="0" sz="2000" lang="en-IN" err="1">
                <a:solidFill>
                  <a:srgbClr val="C00000"/>
                </a:solidFill>
              </a:rPr>
              <a:t>Urethera</a:t>
            </a:r>
            <a:r>
              <a:rPr b="1" dirty="0" sz="2000" lang="en-IN">
                <a:solidFill>
                  <a:srgbClr val="C00000"/>
                </a:solidFill>
              </a:rPr>
              <a:t>, Urinary bladder </a:t>
            </a:r>
            <a:endParaRPr b="1" dirty="0" sz="2000" lang="en-US">
              <a:solidFill>
                <a:srgbClr val="C00000"/>
              </a:solidFill>
            </a:endParaRPr>
          </a:p>
        </p:txBody>
      </p:sp>
      <p:pic>
        <p:nvPicPr>
          <p:cNvPr id="2097157" name="Picture 4" descr="Process of Excretion in Human Body - A Plus Topper"/>
          <p:cNvPicPr>
            <a:picLocks noChangeAspect="1" noChangeArrowheads="1"/>
          </p:cNvPicPr>
          <p:nvPr/>
        </p:nvPicPr>
        <p:blipFill>
          <a:blip xmlns:r="http://schemas.openxmlformats.org/officeDocument/2006/relationships" r:embed="rId2"/>
          <a:srcRect/>
          <a:stretch>
            <a:fillRect/>
          </a:stretch>
        </p:blipFill>
        <p:spPr bwMode="auto">
          <a:xfrm>
            <a:off x="4769782" y="1047526"/>
            <a:ext cx="4034021" cy="4520529"/>
          </a:xfrm>
          <a:prstGeom prst="rect"/>
          <a:noFill/>
        </p:spPr>
      </p:pic>
      <p:sp>
        <p:nvSpPr>
          <p:cNvPr id="1048588" name="Oval 6"/>
          <p:cNvSpPr/>
          <p:nvPr/>
        </p:nvSpPr>
        <p:spPr>
          <a:xfrm>
            <a:off x="4769782" y="1789611"/>
            <a:ext cx="1853087" cy="1601449"/>
          </a:xfrm>
          <a:prstGeom prst="ellipse"/>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9" name="TextBox 4"/>
          <p:cNvSpPr txBox="1"/>
          <p:nvPr/>
        </p:nvSpPr>
        <p:spPr>
          <a:xfrm>
            <a:off x="574766" y="5992573"/>
            <a:ext cx="2849880" cy="358140"/>
          </a:xfrm>
          <a:prstGeom prst="rect"/>
          <a:noFill/>
        </p:spPr>
        <p:txBody>
          <a:bodyPr rtlCol="0" wrap="none">
            <a:spAutoFit/>
          </a:bodyPr>
          <a:p>
            <a:r>
              <a:rPr b="1" dirty="0" lang="en-IN"/>
              <a:t>Renal….. Related to Kidney</a:t>
            </a:r>
            <a:endParaRPr b="1"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8" name="Picture 2" descr="NEPHRON  "/>
          <p:cNvPicPr>
            <a:picLocks noChangeAspect="1" noChangeArrowheads="1"/>
          </p:cNvPicPr>
          <p:nvPr/>
        </p:nvPicPr>
        <p:blipFill>
          <a:blip xmlns:r="http://schemas.openxmlformats.org/officeDocument/2006/relationships" r:embed="rId1"/>
          <a:srcRect/>
          <a:stretch>
            <a:fillRect/>
          </a:stretch>
        </p:blipFill>
        <p:spPr bwMode="auto">
          <a:xfrm>
            <a:off x="653703" y="903381"/>
            <a:ext cx="7400534" cy="5556202"/>
          </a:xfrm>
          <a:prstGeom prst="rect"/>
          <a:noFill/>
        </p:spPr>
      </p:pic>
      <p:sp>
        <p:nvSpPr>
          <p:cNvPr id="1048590" name="Title 1"/>
          <p:cNvSpPr txBox="1"/>
          <p:nvPr/>
        </p:nvSpPr>
        <p:spPr>
          <a:xfrm>
            <a:off x="628650" y="128544"/>
            <a:ext cx="7886700" cy="629102"/>
          </a:xfrm>
          <a:prstGeom prst="rect"/>
          <a:solidFill>
            <a:srgbClr val="FFC0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3200" lang="en-IN">
                <a:latin typeface="Arial" panose="020B0604020202020204" pitchFamily="34" charset="0"/>
                <a:cs typeface="Arial" panose="020B0604020202020204" pitchFamily="34" charset="0"/>
              </a:rPr>
              <a:t>Kidney Anatomy</a:t>
            </a:r>
            <a:endParaRPr b="1" dirty="0" sz="3200" lang="en-US">
              <a:latin typeface="Arial" panose="020B0604020202020204" pitchFamily="34" charset="0"/>
              <a:cs typeface="Arial" panose="020B0604020202020204" pitchFamily="34" charset="0"/>
            </a:endParaRPr>
          </a:p>
        </p:txBody>
      </p:sp>
      <p:sp>
        <p:nvSpPr>
          <p:cNvPr id="1048591" name="Oval 1"/>
          <p:cNvSpPr/>
          <p:nvPr/>
        </p:nvSpPr>
        <p:spPr>
          <a:xfrm>
            <a:off x="785405" y="3840481"/>
            <a:ext cx="1709601" cy="640080"/>
          </a:xfrm>
          <a:prstGeom prst="ellipse"/>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2" name="Oval 5"/>
          <p:cNvSpPr/>
          <p:nvPr/>
        </p:nvSpPr>
        <p:spPr>
          <a:xfrm>
            <a:off x="6348550" y="3840481"/>
            <a:ext cx="1384662" cy="431073"/>
          </a:xfrm>
          <a:prstGeom prst="ellipse"/>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3" name="Content Placeholder 2"/>
          <p:cNvSpPr>
            <a:spLocks noGrp="1"/>
          </p:cNvSpPr>
          <p:nvPr>
            <p:ph idx="1"/>
          </p:nvPr>
        </p:nvSpPr>
        <p:spPr>
          <a:xfrm>
            <a:off x="236763" y="1929732"/>
            <a:ext cx="5432517" cy="4450748"/>
          </a:xfrm>
        </p:spPr>
        <p:txBody>
          <a:bodyPr>
            <a:noAutofit/>
          </a:bodyPr>
          <a:p>
            <a:pPr indent="0" marL="0">
              <a:lnSpc>
                <a:spcPct val="100000"/>
              </a:lnSpc>
              <a:buNone/>
            </a:pPr>
            <a:r>
              <a:rPr b="1" dirty="0" sz="2400" lang="en-IN">
                <a:highlight>
                  <a:srgbClr val="FFFF00"/>
                </a:highlight>
                <a:cs typeface="Arial" panose="020B0604020202020204" pitchFamily="34" charset="0"/>
              </a:rPr>
              <a:t>a) Renal corpuscle:</a:t>
            </a:r>
          </a:p>
          <a:p>
            <a:pPr>
              <a:lnSpc>
                <a:spcPct val="150000"/>
              </a:lnSpc>
            </a:pPr>
            <a:r>
              <a:rPr b="1" dirty="0" sz="1800" lang="en-IN">
                <a:solidFill>
                  <a:srgbClr val="C00000"/>
                </a:solidFill>
                <a:cs typeface="Arial" panose="020B0604020202020204" pitchFamily="34" charset="0"/>
              </a:rPr>
              <a:t>Glomerulus</a:t>
            </a:r>
            <a:r>
              <a:rPr dirty="0" sz="1800" lang="en-IN">
                <a:cs typeface="Arial" panose="020B0604020202020204" pitchFamily="34" charset="0"/>
              </a:rPr>
              <a:t>: tuft of capillaries. Afferent arteriole and efferent arteriole (of Renal artery) enters the glomerulus and forms tuft of capillaries.</a:t>
            </a:r>
          </a:p>
          <a:p>
            <a:pPr>
              <a:lnSpc>
                <a:spcPct val="150000"/>
              </a:lnSpc>
            </a:pPr>
            <a:r>
              <a:rPr b="1" dirty="0" sz="1800" lang="en-IN">
                <a:solidFill>
                  <a:srgbClr val="C00000"/>
                </a:solidFill>
                <a:cs typeface="Arial" panose="020B0604020202020204" pitchFamily="34" charset="0"/>
              </a:rPr>
              <a:t>Bowman’s capsule</a:t>
            </a:r>
            <a:r>
              <a:rPr dirty="0" sz="1800" lang="en-IN">
                <a:solidFill>
                  <a:srgbClr val="C00000"/>
                </a:solidFill>
                <a:cs typeface="Arial" panose="020B0604020202020204" pitchFamily="34" charset="0"/>
              </a:rPr>
              <a:t>: </a:t>
            </a:r>
            <a:r>
              <a:rPr dirty="0" sz="1800" lang="en-IN">
                <a:cs typeface="Arial" panose="020B0604020202020204" pitchFamily="34" charset="0"/>
              </a:rPr>
              <a:t>a double-walled epithelial cup that surrounds the glomerular capillaries.</a:t>
            </a:r>
          </a:p>
          <a:p>
            <a:pPr indent="0" marL="0">
              <a:lnSpc>
                <a:spcPct val="100000"/>
              </a:lnSpc>
              <a:buNone/>
            </a:pPr>
            <a:r>
              <a:rPr b="1" dirty="0" sz="2400" lang="en-IN">
                <a:highlight>
                  <a:srgbClr val="FFFF00"/>
                </a:highlight>
                <a:cs typeface="Arial" panose="020B0604020202020204" pitchFamily="34" charset="0"/>
              </a:rPr>
              <a:t>b) Renal tubule:</a:t>
            </a:r>
          </a:p>
          <a:p>
            <a:pPr indent="-457200" marL="457200">
              <a:lnSpc>
                <a:spcPct val="100000"/>
              </a:lnSpc>
              <a:buAutoNum type="arabicParenR"/>
            </a:pPr>
            <a:r>
              <a:rPr dirty="0" sz="1800" lang="en-IN">
                <a:cs typeface="Arial" panose="020B0604020202020204" pitchFamily="34" charset="0"/>
              </a:rPr>
              <a:t>Proximal convoluted tubule (PCT)</a:t>
            </a:r>
          </a:p>
          <a:p>
            <a:pPr indent="-457200" marL="457200">
              <a:lnSpc>
                <a:spcPct val="100000"/>
              </a:lnSpc>
              <a:buAutoNum type="arabicParenR"/>
            </a:pPr>
            <a:r>
              <a:rPr dirty="0" sz="1800" lang="en-IN">
                <a:cs typeface="Arial" panose="020B0604020202020204" pitchFamily="34" charset="0"/>
              </a:rPr>
              <a:t>Loop of Henle (descending and ascending loop)</a:t>
            </a:r>
          </a:p>
          <a:p>
            <a:pPr indent="-457200" marL="457200">
              <a:lnSpc>
                <a:spcPct val="100000"/>
              </a:lnSpc>
              <a:buAutoNum type="arabicParenR"/>
            </a:pPr>
            <a:r>
              <a:rPr dirty="0" sz="1800" lang="en-IN">
                <a:cs typeface="Arial" panose="020B0604020202020204" pitchFamily="34" charset="0"/>
              </a:rPr>
              <a:t>Distal convoluted tubule (DCT)</a:t>
            </a:r>
          </a:p>
          <a:p>
            <a:pPr indent="-457200" marL="457200">
              <a:lnSpc>
                <a:spcPct val="100000"/>
              </a:lnSpc>
              <a:buAutoNum type="arabicParenR"/>
            </a:pPr>
            <a:r>
              <a:rPr dirty="0" sz="1800" lang="en-IN">
                <a:cs typeface="Arial" panose="020B0604020202020204" pitchFamily="34" charset="0"/>
              </a:rPr>
              <a:t>Collecting duct</a:t>
            </a:r>
          </a:p>
        </p:txBody>
      </p:sp>
      <p:sp>
        <p:nvSpPr>
          <p:cNvPr id="1048594" name="TextBox 1"/>
          <p:cNvSpPr txBox="1"/>
          <p:nvPr/>
        </p:nvSpPr>
        <p:spPr>
          <a:xfrm>
            <a:off x="236763" y="1451933"/>
            <a:ext cx="3484881" cy="447041"/>
          </a:xfrm>
          <a:prstGeom prst="rect"/>
          <a:noFill/>
        </p:spPr>
        <p:txBody>
          <a:bodyPr rtlCol="0" wrap="none">
            <a:spAutoFit/>
          </a:bodyPr>
          <a:p>
            <a:r>
              <a:rPr b="1" dirty="0" sz="2400" lang="en-IN">
                <a:latin typeface="Arial" panose="020B0604020202020204" pitchFamily="34" charset="0"/>
                <a:cs typeface="Arial" panose="020B0604020202020204" pitchFamily="34" charset="0"/>
              </a:rPr>
              <a:t>Nephrons has two parts: </a:t>
            </a:r>
            <a:endParaRPr b="1" dirty="0" sz="2400" lang="en-US">
              <a:latin typeface="Arial" panose="020B0604020202020204" pitchFamily="34" charset="0"/>
              <a:cs typeface="Arial" panose="020B0604020202020204" pitchFamily="34" charset="0"/>
            </a:endParaRPr>
          </a:p>
        </p:txBody>
      </p:sp>
      <p:pic>
        <p:nvPicPr>
          <p:cNvPr id="2097159" name="Picture 2" descr="ArteryVeinLoop of HenleBowman’s capsuleGlomerulusCapillariesCollectingductTo the ureter© iTutor. 2000-2013. All Rights Res..."/>
          <p:cNvPicPr>
            <a:picLocks noChangeAspect="1" noChangeArrowheads="1"/>
          </p:cNvPicPr>
          <p:nvPr/>
        </p:nvPicPr>
        <p:blipFill rotWithShape="1">
          <a:blip xmlns:r="http://schemas.openxmlformats.org/officeDocument/2006/relationships" r:embed="rId1"/>
          <a:srcRect r="10988" b="5428"/>
          <a:stretch>
            <a:fillRect/>
          </a:stretch>
        </p:blipFill>
        <p:spPr bwMode="auto">
          <a:xfrm>
            <a:off x="5669279" y="1408001"/>
            <a:ext cx="3074127" cy="5037518"/>
          </a:xfrm>
          <a:prstGeom prst="rect"/>
          <a:noFill/>
        </p:spPr>
      </p:pic>
      <p:sp>
        <p:nvSpPr>
          <p:cNvPr id="1048595" name="Title 1"/>
          <p:cNvSpPr txBox="1">
            <a:spLocks noGrp="1"/>
          </p:cNvSpPr>
          <p:nvPr>
            <p:ph type="title"/>
          </p:nvPr>
        </p:nvSpPr>
        <p:spPr>
          <a:xfrm>
            <a:off x="641712" y="61740"/>
            <a:ext cx="7886700" cy="518907"/>
          </a:xfrm>
          <a:prstGeom prst="rect"/>
          <a:solidFill>
            <a:srgbClr val="FFC0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3200" lang="en-IN">
                <a:latin typeface="Arial" panose="020B0604020202020204" pitchFamily="34" charset="0"/>
                <a:cs typeface="Arial" panose="020B0604020202020204" pitchFamily="34" charset="0"/>
              </a:rPr>
              <a:t>Nephrons are Functional unit of Kidney</a:t>
            </a:r>
            <a:endParaRPr b="1" dirty="0" sz="3200" lang="en-US">
              <a:latin typeface="Arial" panose="020B0604020202020204" pitchFamily="34" charset="0"/>
              <a:cs typeface="Arial" panose="020B0604020202020204" pitchFamily="34" charset="0"/>
            </a:endParaRPr>
          </a:p>
        </p:txBody>
      </p:sp>
      <p:pic>
        <p:nvPicPr>
          <p:cNvPr id="2097160" name="Picture 9" descr="Two partsa. Renal Corpuscle1. Bowman Capsule2. Glomerulusa. Fenestrae - pore in endothelial walls of glomerulus.b. Podocyt..."/>
          <p:cNvPicPr>
            <a:picLocks noChangeAspect="1" noChangeArrowheads="1"/>
          </p:cNvPicPr>
          <p:nvPr/>
        </p:nvPicPr>
        <p:blipFill rotWithShape="1">
          <a:blip xmlns:r="http://schemas.openxmlformats.org/officeDocument/2006/relationships" r:embed="rId2"/>
          <a:srcRect t="72986" b="8767"/>
          <a:stretch>
            <a:fillRect/>
          </a:stretch>
        </p:blipFill>
        <p:spPr bwMode="auto">
          <a:xfrm>
            <a:off x="0" y="689114"/>
            <a:ext cx="8528412" cy="718888"/>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6" name="Rectangle 3"/>
          <p:cNvSpPr/>
          <p:nvPr/>
        </p:nvSpPr>
        <p:spPr>
          <a:xfrm>
            <a:off x="0" y="0"/>
            <a:ext cx="9144000" cy="631065"/>
          </a:xfrm>
          <a:prstGeom prst="rect"/>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7" name="Title 1"/>
          <p:cNvSpPr>
            <a:spLocks noGrp="1"/>
          </p:cNvSpPr>
          <p:nvPr>
            <p:ph type="title"/>
          </p:nvPr>
        </p:nvSpPr>
        <p:spPr>
          <a:xfrm>
            <a:off x="0" y="116966"/>
            <a:ext cx="8162273" cy="462583"/>
          </a:xfrm>
        </p:spPr>
        <p:txBody>
          <a:bodyPr>
            <a:noAutofit/>
          </a:bodyPr>
          <a:p>
            <a:pPr algn="ctr"/>
            <a:r>
              <a:rPr b="1" dirty="0" sz="3200" lang="en-US">
                <a:solidFill>
                  <a:srgbClr val="002060"/>
                </a:solidFill>
                <a:latin typeface="Arial" panose="020B0604020202020204" pitchFamily="34" charset="0"/>
                <a:cs typeface="Arial" panose="020B0604020202020204" pitchFamily="34" charset="0"/>
              </a:rPr>
              <a:t>Renal blood supply</a:t>
            </a:r>
          </a:p>
        </p:txBody>
      </p:sp>
      <p:sp>
        <p:nvSpPr>
          <p:cNvPr id="1048598" name="Content Placeholder 2"/>
          <p:cNvSpPr>
            <a:spLocks noGrp="1"/>
          </p:cNvSpPr>
          <p:nvPr>
            <p:ph idx="1"/>
          </p:nvPr>
        </p:nvSpPr>
        <p:spPr>
          <a:xfrm>
            <a:off x="146785" y="738860"/>
            <a:ext cx="8868427" cy="3760983"/>
          </a:xfrm>
        </p:spPr>
        <p:txBody>
          <a:bodyPr>
            <a:normAutofit fontScale="95000" lnSpcReduction="10000"/>
          </a:bodyPr>
          <a:p>
            <a:pPr algn="just">
              <a:lnSpc>
                <a:spcPct val="160000"/>
              </a:lnSpc>
            </a:pPr>
            <a:r>
              <a:rPr dirty="0" sz="2000" lang="en-US">
                <a:latin typeface="Arial" panose="020B0604020202020204" pitchFamily="34" charset="0"/>
                <a:cs typeface="Arial" panose="020B0604020202020204" pitchFamily="34" charset="0"/>
              </a:rPr>
              <a:t>About 20-25 percent of the resting cardiac output 1200 hl of blood per minute flows into the kidneys through the right and left renal arteries. </a:t>
            </a:r>
          </a:p>
          <a:p>
            <a:pPr algn="just">
              <a:lnSpc>
                <a:spcPct val="160000"/>
              </a:lnSpc>
            </a:pPr>
            <a:r>
              <a:rPr b="1" dirty="0" sz="2000" lang="en-US">
                <a:latin typeface="Arial" panose="020B0604020202020204" pitchFamily="34" charset="0"/>
                <a:cs typeface="Arial" panose="020B0604020202020204" pitchFamily="34" charset="0"/>
              </a:rPr>
              <a:t>Right and left renal arteries supplying oxygenated blood to both kidneys</a:t>
            </a:r>
            <a:r>
              <a:rPr dirty="0" sz="2000" lang="en-US">
                <a:latin typeface="Arial" panose="020B0604020202020204" pitchFamily="34" charset="0"/>
                <a:cs typeface="Arial" panose="020B0604020202020204" pitchFamily="34" charset="0"/>
              </a:rPr>
              <a:t>,  divides to form afferent arteriole and efferent arteriole. Afferent arteriole divides to form tangled capillary network called </a:t>
            </a:r>
            <a:r>
              <a:rPr b="1" dirty="0" sz="2000" lang="en-US">
                <a:latin typeface="Arial" panose="020B0604020202020204" pitchFamily="34" charset="0"/>
                <a:cs typeface="Arial" panose="020B0604020202020204" pitchFamily="34" charset="0"/>
              </a:rPr>
              <a:t>glomerulus</a:t>
            </a:r>
            <a:r>
              <a:rPr dirty="0" sz="2000" lang="en-US">
                <a:latin typeface="Arial" panose="020B0604020202020204" pitchFamily="34" charset="0"/>
                <a:cs typeface="Arial" panose="020B0604020202020204" pitchFamily="34" charset="0"/>
              </a:rPr>
              <a:t>. The capillaries of glomerulus reunite to form </a:t>
            </a:r>
            <a:r>
              <a:rPr b="1" dirty="0" sz="2000" lang="en-US">
                <a:latin typeface="Arial" panose="020B0604020202020204" pitchFamily="34" charset="0"/>
                <a:cs typeface="Arial" panose="020B0604020202020204" pitchFamily="34" charset="0"/>
              </a:rPr>
              <a:t>efferent arteriole</a:t>
            </a:r>
            <a:r>
              <a:rPr dirty="0" sz="2000" lang="en-US">
                <a:latin typeface="Arial" panose="020B0604020202020204" pitchFamily="34" charset="0"/>
                <a:cs typeface="Arial" panose="020B0604020202020204" pitchFamily="34" charset="0"/>
              </a:rPr>
              <a:t>. </a:t>
            </a:r>
            <a:r>
              <a:rPr b="1" dirty="0" sz="2000" lang="en-US">
                <a:latin typeface="Arial" panose="020B0604020202020204" pitchFamily="34" charset="0"/>
                <a:cs typeface="Arial" panose="020B0604020202020204" pitchFamily="34" charset="0"/>
              </a:rPr>
              <a:t>Efferent arterioles divides to form peritubular capillaries (surrounding the renal tubules) and finally joins the renal vein</a:t>
            </a:r>
            <a:r>
              <a:rPr dirty="0" sz="2000" lang="en-US">
                <a:latin typeface="Arial" panose="020B0604020202020204" pitchFamily="34" charset="0"/>
                <a:cs typeface="Arial" panose="020B0604020202020204" pitchFamily="34" charset="0"/>
              </a:rPr>
              <a:t>.</a:t>
            </a:r>
          </a:p>
        </p:txBody>
      </p:sp>
      <p:grpSp>
        <p:nvGrpSpPr>
          <p:cNvPr id="38" name="Group 20"/>
          <p:cNvGrpSpPr/>
          <p:nvPr/>
        </p:nvGrpSpPr>
        <p:grpSpPr>
          <a:xfrm>
            <a:off x="185908" y="4556312"/>
            <a:ext cx="8806395" cy="1742441"/>
            <a:chOff x="185908" y="4556312"/>
            <a:chExt cx="8806395" cy="1742441"/>
          </a:xfrm>
        </p:grpSpPr>
        <p:sp>
          <p:nvSpPr>
            <p:cNvPr id="1048599" name="TextBox 6"/>
            <p:cNvSpPr txBox="1"/>
            <p:nvPr/>
          </p:nvSpPr>
          <p:spPr>
            <a:xfrm>
              <a:off x="2064743" y="4556312"/>
              <a:ext cx="4602480" cy="510540"/>
            </a:xfrm>
            <a:prstGeom prst="rect"/>
            <a:noFill/>
          </p:spPr>
          <p:txBody>
            <a:bodyPr rtlCol="0" wrap="none">
              <a:spAutoFit/>
            </a:bodyPr>
            <a:p>
              <a:r>
                <a:rPr b="1" dirty="0" sz="2800" lang="en-IN">
                  <a:solidFill>
                    <a:srgbClr val="FF0000"/>
                  </a:solidFill>
                  <a:latin typeface="Arial" panose="020B0604020202020204" pitchFamily="34" charset="0"/>
                  <a:cs typeface="Arial" panose="020B0604020202020204" pitchFamily="34" charset="0"/>
                </a:rPr>
                <a:t>Path of blood flow in Kidney</a:t>
              </a:r>
            </a:p>
          </p:txBody>
        </p:sp>
        <p:grpSp>
          <p:nvGrpSpPr>
            <p:cNvPr id="39" name="Group 19"/>
            <p:cNvGrpSpPr/>
            <p:nvPr/>
          </p:nvGrpSpPr>
          <p:grpSpPr>
            <a:xfrm>
              <a:off x="185908" y="5306825"/>
              <a:ext cx="8806395" cy="991928"/>
              <a:chOff x="123876" y="4739425"/>
              <a:chExt cx="8806395" cy="991928"/>
            </a:xfrm>
          </p:grpSpPr>
          <p:sp>
            <p:nvSpPr>
              <p:cNvPr id="1048600" name="Rectangle 4"/>
              <p:cNvSpPr/>
              <p:nvPr/>
            </p:nvSpPr>
            <p:spPr>
              <a:xfrm>
                <a:off x="412124" y="4739425"/>
                <a:ext cx="347730" cy="50227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1" name="TextBox 7"/>
              <p:cNvSpPr txBox="1"/>
              <p:nvPr/>
            </p:nvSpPr>
            <p:spPr>
              <a:xfrm>
                <a:off x="123876" y="4769487"/>
                <a:ext cx="1699632" cy="400110"/>
              </a:xfrm>
              <a:prstGeom prst="rect"/>
              <a:noFill/>
            </p:spPr>
            <p:txBody>
              <a:bodyPr rtlCol="0" wrap="square">
                <a:spAutoFit/>
              </a:bodyPr>
              <a:p>
                <a:r>
                  <a:rPr b="1" dirty="0" sz="2000" lang="en-IN">
                    <a:latin typeface="Arial" panose="020B0604020202020204" pitchFamily="34" charset="0"/>
                    <a:cs typeface="Arial" panose="020B0604020202020204" pitchFamily="34" charset="0"/>
                  </a:rPr>
                  <a:t>Renal Artery</a:t>
                </a:r>
              </a:p>
            </p:txBody>
          </p:sp>
          <p:sp>
            <p:nvSpPr>
              <p:cNvPr id="1048602" name="Arrow: Right 9"/>
              <p:cNvSpPr/>
              <p:nvPr/>
            </p:nvSpPr>
            <p:spPr>
              <a:xfrm>
                <a:off x="1751052" y="4823136"/>
                <a:ext cx="712465" cy="345515"/>
              </a:xfrm>
              <a:prstGeom prst="rightArrow"/>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424376" y="4790508"/>
                <a:ext cx="2390398" cy="400110"/>
              </a:xfrm>
              <a:prstGeom prst="rect"/>
              <a:noFill/>
            </p:spPr>
            <p:txBody>
              <a:bodyPr rtlCol="0" wrap="square">
                <a:spAutoFit/>
              </a:bodyPr>
              <a:p>
                <a:r>
                  <a:rPr b="1" dirty="0" sz="2000" lang="en-IN">
                    <a:latin typeface="Arial" panose="020B0604020202020204" pitchFamily="34" charset="0"/>
                    <a:cs typeface="Arial" panose="020B0604020202020204" pitchFamily="34" charset="0"/>
                  </a:rPr>
                  <a:t>Afferent arterioles</a:t>
                </a:r>
              </a:p>
            </p:txBody>
          </p:sp>
          <p:sp>
            <p:nvSpPr>
              <p:cNvPr id="1048604" name="Arrow: Right 11"/>
              <p:cNvSpPr/>
              <p:nvPr/>
            </p:nvSpPr>
            <p:spPr>
              <a:xfrm>
                <a:off x="4869273" y="4839322"/>
                <a:ext cx="712465" cy="345515"/>
              </a:xfrm>
              <a:prstGeom prst="rightArrow"/>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5" name="TextBox 12"/>
              <p:cNvSpPr txBox="1"/>
              <p:nvPr/>
            </p:nvSpPr>
            <p:spPr>
              <a:xfrm>
                <a:off x="5718577" y="4785496"/>
                <a:ext cx="2872902" cy="400110"/>
              </a:xfrm>
              <a:prstGeom prst="rect"/>
              <a:noFill/>
            </p:spPr>
            <p:txBody>
              <a:bodyPr rtlCol="0" wrap="square">
                <a:spAutoFit/>
              </a:bodyPr>
              <a:p>
                <a:r>
                  <a:rPr b="1" dirty="0" sz="2000" lang="en-IN">
                    <a:latin typeface="Arial" panose="020B0604020202020204" pitchFamily="34" charset="0"/>
                    <a:cs typeface="Arial" panose="020B0604020202020204" pitchFamily="34" charset="0"/>
                  </a:rPr>
                  <a:t>Glomerular capillaries</a:t>
                </a:r>
              </a:p>
            </p:txBody>
          </p:sp>
          <p:sp>
            <p:nvSpPr>
              <p:cNvPr id="1048606" name="TextBox 13"/>
              <p:cNvSpPr txBox="1"/>
              <p:nvPr/>
            </p:nvSpPr>
            <p:spPr>
              <a:xfrm>
                <a:off x="863384" y="5331243"/>
                <a:ext cx="2375971" cy="400110"/>
              </a:xfrm>
              <a:prstGeom prst="rect"/>
              <a:noFill/>
            </p:spPr>
            <p:txBody>
              <a:bodyPr rtlCol="0" wrap="square">
                <a:spAutoFit/>
              </a:bodyPr>
              <a:p>
                <a:r>
                  <a:rPr b="1" dirty="0" sz="2000" lang="en-IN">
                    <a:latin typeface="Arial" panose="020B0604020202020204" pitchFamily="34" charset="0"/>
                    <a:cs typeface="Arial" panose="020B0604020202020204" pitchFamily="34" charset="0"/>
                  </a:rPr>
                  <a:t>Efferent arterioles</a:t>
                </a:r>
              </a:p>
            </p:txBody>
          </p:sp>
          <p:sp>
            <p:nvSpPr>
              <p:cNvPr id="1048607" name="Arrow: Right 14"/>
              <p:cNvSpPr/>
              <p:nvPr/>
            </p:nvSpPr>
            <p:spPr>
              <a:xfrm>
                <a:off x="163425" y="5354022"/>
                <a:ext cx="712465" cy="345515"/>
              </a:xfrm>
              <a:prstGeom prst="rightArrow"/>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8" name="Arrow: Right 15"/>
              <p:cNvSpPr/>
              <p:nvPr/>
            </p:nvSpPr>
            <p:spPr>
              <a:xfrm>
                <a:off x="3168862" y="5378365"/>
                <a:ext cx="712465" cy="345515"/>
              </a:xfrm>
              <a:prstGeom prst="rightArrow"/>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9" name="TextBox 16"/>
              <p:cNvSpPr txBox="1"/>
              <p:nvPr/>
            </p:nvSpPr>
            <p:spPr>
              <a:xfrm>
                <a:off x="3896915" y="5313856"/>
                <a:ext cx="2860078" cy="400110"/>
              </a:xfrm>
              <a:prstGeom prst="rect"/>
              <a:noFill/>
            </p:spPr>
            <p:txBody>
              <a:bodyPr rtlCol="0" wrap="square">
                <a:spAutoFit/>
              </a:bodyPr>
              <a:p>
                <a:r>
                  <a:rPr b="1" dirty="0" sz="2000" lang="en-IN">
                    <a:latin typeface="Arial" panose="020B0604020202020204" pitchFamily="34" charset="0"/>
                    <a:cs typeface="Arial" panose="020B0604020202020204" pitchFamily="34" charset="0"/>
                  </a:rPr>
                  <a:t>Peritubular capillaries</a:t>
                </a:r>
              </a:p>
            </p:txBody>
          </p:sp>
          <p:sp>
            <p:nvSpPr>
              <p:cNvPr id="1048610" name="TextBox 17"/>
              <p:cNvSpPr txBox="1"/>
              <p:nvPr/>
            </p:nvSpPr>
            <p:spPr>
              <a:xfrm>
                <a:off x="7463203" y="5313856"/>
                <a:ext cx="1467068" cy="400110"/>
              </a:xfrm>
              <a:prstGeom prst="rect"/>
              <a:noFill/>
            </p:spPr>
            <p:txBody>
              <a:bodyPr rtlCol="0" wrap="square">
                <a:spAutoFit/>
              </a:bodyPr>
              <a:p>
                <a:r>
                  <a:rPr b="1" dirty="0" sz="2000" lang="en-IN">
                    <a:latin typeface="Arial" panose="020B0604020202020204" pitchFamily="34" charset="0"/>
                    <a:cs typeface="Arial" panose="020B0604020202020204" pitchFamily="34" charset="0"/>
                  </a:rPr>
                  <a:t>Renal vein</a:t>
                </a:r>
              </a:p>
            </p:txBody>
          </p:sp>
          <p:sp>
            <p:nvSpPr>
              <p:cNvPr id="1048611" name="Arrow: Right 18"/>
              <p:cNvSpPr/>
              <p:nvPr/>
            </p:nvSpPr>
            <p:spPr>
              <a:xfrm>
                <a:off x="6750738" y="5343601"/>
                <a:ext cx="712465" cy="345515"/>
              </a:xfrm>
              <a:prstGeom prst="rightArrow"/>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1" name="Picture 3"/>
          <p:cNvPicPr>
            <a:picLocks noChangeAspect="1"/>
          </p:cNvPicPr>
          <p:nvPr/>
        </p:nvPicPr>
        <p:blipFill>
          <a:blip xmlns:r="http://schemas.openxmlformats.org/officeDocument/2006/relationships" r:embed="rId1"/>
          <a:stretch>
            <a:fillRect/>
          </a:stretch>
        </p:blipFill>
        <p:spPr>
          <a:xfrm>
            <a:off x="379554" y="220980"/>
            <a:ext cx="8078470" cy="1920406"/>
          </a:xfrm>
          <a:prstGeom prst="rect"/>
        </p:spPr>
      </p:pic>
      <p:sp>
        <p:nvSpPr>
          <p:cNvPr id="1048612" name="Left Brace 29"/>
          <p:cNvSpPr/>
          <p:nvPr/>
        </p:nvSpPr>
        <p:spPr>
          <a:xfrm rot="16200000">
            <a:off x="3816858" y="2201168"/>
            <a:ext cx="552148" cy="7237019"/>
          </a:xfrm>
          <a:prstGeom prst="leftBrace"/>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rtlCol="0"/>
          <a:p>
            <a:pPr algn="ctr"/>
            <a:endParaRPr lang="en-IN"/>
          </a:p>
        </p:txBody>
      </p:sp>
      <p:pic>
        <p:nvPicPr>
          <p:cNvPr id="2097162" name="Picture 31"/>
          <p:cNvPicPr>
            <a:picLocks noChangeAspect="1"/>
          </p:cNvPicPr>
          <p:nvPr/>
        </p:nvPicPr>
        <p:blipFill>
          <a:blip xmlns:r="http://schemas.openxmlformats.org/officeDocument/2006/relationships" r:embed="rId2"/>
          <a:stretch>
            <a:fillRect/>
          </a:stretch>
        </p:blipFill>
        <p:spPr>
          <a:xfrm>
            <a:off x="379554" y="2445938"/>
            <a:ext cx="8103561" cy="3345262"/>
          </a:xfrm>
          <a:prstGeom prst="rect"/>
        </p:spPr>
      </p:pic>
      <p:sp>
        <p:nvSpPr>
          <p:cNvPr id="1048613" name="TextBox 32"/>
          <p:cNvSpPr txBox="1"/>
          <p:nvPr/>
        </p:nvSpPr>
        <p:spPr>
          <a:xfrm>
            <a:off x="942456" y="6095752"/>
            <a:ext cx="5733393" cy="707886"/>
          </a:xfrm>
          <a:prstGeom prst="rect"/>
          <a:noFill/>
        </p:spPr>
        <p:txBody>
          <a:bodyPr rtlCol="0" wrap="square">
            <a:spAutoFit/>
          </a:bodyPr>
          <a:p>
            <a:r>
              <a:rPr b="1" dirty="0" sz="2000" lang="en-IN">
                <a:latin typeface="Arial" panose="020B0604020202020204" pitchFamily="34" charset="0"/>
                <a:cs typeface="Arial" panose="020B0604020202020204" pitchFamily="34" charset="0"/>
              </a:rPr>
              <a:t>PCT, Henle’s loop, DCT and collecting duct are Parts of Renal Tubules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txBox="1"/>
          <p:nvPr/>
        </p:nvSpPr>
        <p:spPr>
          <a:xfrm>
            <a:off x="1551940" y="73539"/>
            <a:ext cx="6040120" cy="836023"/>
          </a:xfrm>
          <a:prstGeom prst="rect"/>
          <a:solidFill>
            <a:srgbClr val="FFC000"/>
          </a:solidFill>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pPr algn="ctr"/>
            <a:r>
              <a:rPr b="1" dirty="0" sz="2800" lang="en-IN">
                <a:latin typeface="Arial" panose="020B0604020202020204" pitchFamily="34" charset="0"/>
                <a:cs typeface="Arial" panose="020B0604020202020204" pitchFamily="34" charset="0"/>
              </a:rPr>
              <a:t>Three basic processes of Nephron</a:t>
            </a:r>
            <a:endParaRPr b="1" dirty="0" sz="2800" lang="en-US">
              <a:latin typeface="Arial" panose="020B0604020202020204" pitchFamily="34" charset="0"/>
              <a:cs typeface="Arial" panose="020B0604020202020204" pitchFamily="34" charset="0"/>
            </a:endParaRPr>
          </a:p>
        </p:txBody>
      </p:sp>
      <p:pic>
        <p:nvPicPr>
          <p:cNvPr id="2097163" name="Picture 2" descr="© 2013 John Wiley &amp; Sons, Inc. All rights reserved. Functions of the Nephron  "/>
          <p:cNvPicPr>
            <a:picLocks noChangeAspect="1" noChangeArrowheads="1"/>
          </p:cNvPicPr>
          <p:nvPr/>
        </p:nvPicPr>
        <p:blipFill rotWithShape="1">
          <a:blip xmlns:r="http://schemas.openxmlformats.org/officeDocument/2006/relationships" r:embed="rId1"/>
          <a:srcRect l="5578" t="18895" r="3471" b="20000"/>
          <a:stretch>
            <a:fillRect/>
          </a:stretch>
        </p:blipFill>
        <p:spPr bwMode="auto">
          <a:xfrm>
            <a:off x="250355" y="1502228"/>
            <a:ext cx="8773175" cy="4664892"/>
          </a:xfrm>
          <a:prstGeom prst="rect"/>
          <a:noFill/>
        </p:spPr>
      </p:pic>
      <p:sp>
        <p:nvSpPr>
          <p:cNvPr id="1048615" name="TextBox 5"/>
          <p:cNvSpPr txBox="1"/>
          <p:nvPr/>
        </p:nvSpPr>
        <p:spPr>
          <a:xfrm>
            <a:off x="0" y="1005840"/>
            <a:ext cx="9144000" cy="400110"/>
          </a:xfrm>
          <a:prstGeom prst="rect"/>
          <a:noFill/>
        </p:spPr>
        <p:txBody>
          <a:bodyPr rtlCol="0" wrap="square">
            <a:spAutoFit/>
          </a:bodyPr>
          <a:p>
            <a:pPr algn="ctr"/>
            <a:r>
              <a:rPr b="1" dirty="0" sz="2000" lang="en-IN">
                <a:solidFill>
                  <a:srgbClr val="C00000"/>
                </a:solidFill>
                <a:latin typeface="Arial" panose="020B0604020202020204" pitchFamily="34" charset="0"/>
                <a:cs typeface="Arial" panose="020B0604020202020204" pitchFamily="34" charset="0"/>
              </a:rPr>
              <a:t>1) Glomerular filtration; 2) Tubular reabsorption; 3) Tubular secretion</a:t>
            </a:r>
            <a:endParaRPr b="1" dirty="0" sz="2000" lang="en-US">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1"/>
          <p:cNvSpPr>
            <a:spLocks noGrp="1"/>
          </p:cNvSpPr>
          <p:nvPr>
            <p:ph type="title"/>
          </p:nvPr>
        </p:nvSpPr>
        <p:spPr>
          <a:xfrm>
            <a:off x="104503" y="38990"/>
            <a:ext cx="9039497" cy="1332568"/>
          </a:xfrm>
          <a:solidFill>
            <a:srgbClr val="FFFF00"/>
          </a:solidFill>
        </p:spPr>
        <p:txBody>
          <a:bodyPr>
            <a:normAutofit fontScale="90000"/>
          </a:bodyPr>
          <a:p>
            <a:pPr>
              <a:lnSpc>
                <a:spcPct val="150000"/>
              </a:lnSpc>
            </a:pPr>
            <a:r>
              <a:rPr b="1" dirty="0" sz="2000" lang="en-IN">
                <a:latin typeface="Arial" panose="020B0604020202020204" pitchFamily="34" charset="0"/>
                <a:cs typeface="Arial" panose="020B0604020202020204" pitchFamily="34" charset="0"/>
              </a:rPr>
              <a:t>Filtration in Renal corpuscle -Glomerular Filtration</a:t>
            </a:r>
            <a:r>
              <a:rPr dirty="0" sz="2000" lang="en-IN">
                <a:latin typeface="Arial" panose="020B0604020202020204" pitchFamily="34" charset="0"/>
                <a:cs typeface="Arial" panose="020B0604020202020204" pitchFamily="34" charset="0"/>
              </a:rPr>
              <a:t>: </a:t>
            </a:r>
            <a:br>
              <a:rPr dirty="0" sz="2000" lang="en-IN">
                <a:latin typeface="Arial" panose="020B0604020202020204" pitchFamily="34" charset="0"/>
                <a:cs typeface="Arial" panose="020B0604020202020204" pitchFamily="34" charset="0"/>
              </a:rPr>
            </a:br>
            <a:r>
              <a:rPr dirty="0" sz="2000" lang="en-IN">
                <a:latin typeface="Arial" panose="020B0604020202020204" pitchFamily="34" charset="0"/>
                <a:cs typeface="Arial" panose="020B0604020202020204" pitchFamily="34" charset="0"/>
              </a:rPr>
              <a:t>What is filtered from the blood in Glomerulus and enters the Bowman’s capsule? </a:t>
            </a:r>
            <a:endParaRPr dirty="0" sz="2000" lang="en-US">
              <a:latin typeface="Arial" panose="020B0604020202020204" pitchFamily="34" charset="0"/>
              <a:cs typeface="Arial" panose="020B0604020202020204" pitchFamily="34" charset="0"/>
            </a:endParaRPr>
          </a:p>
        </p:txBody>
      </p:sp>
      <p:pic>
        <p:nvPicPr>
          <p:cNvPr id="2097164" name="Picture 2" descr="• Filtration– Passing a liquid or gas through a filter to remove wastesis called filtration.– The filtration of blood main..."/>
          <p:cNvPicPr>
            <a:picLocks noChangeAspect="1" noGrp="1" noChangeArrowheads="1"/>
          </p:cNvPicPr>
          <p:nvPr>
            <p:ph idx="1"/>
          </p:nvPr>
        </p:nvPicPr>
        <p:blipFill rotWithShape="1">
          <a:blip xmlns:r="http://schemas.openxmlformats.org/officeDocument/2006/relationships" r:embed="rId1"/>
          <a:srcRect t="60509" b="8855"/>
          <a:stretch>
            <a:fillRect/>
          </a:stretch>
        </p:blipFill>
        <p:spPr bwMode="auto">
          <a:xfrm>
            <a:off x="0" y="1488690"/>
            <a:ext cx="8856617" cy="2432660"/>
          </a:xfrm>
          <a:prstGeom prst="rect"/>
          <a:noFill/>
        </p:spPr>
      </p:pic>
      <p:pic>
        <p:nvPicPr>
          <p:cNvPr id="2097165" name="Picture 2" descr="© 2013 John Wiley &amp; Sons, Inc. All rights reserved. Functions of the Nephron  "/>
          <p:cNvPicPr>
            <a:picLocks noChangeAspect="1" noChangeArrowheads="1"/>
          </p:cNvPicPr>
          <p:nvPr/>
        </p:nvPicPr>
        <p:blipFill rotWithShape="1">
          <a:blip xmlns:r="http://schemas.openxmlformats.org/officeDocument/2006/relationships" r:embed="rId2"/>
          <a:srcRect l="5578" t="18895" r="3471" b="20000"/>
          <a:stretch>
            <a:fillRect/>
          </a:stretch>
        </p:blipFill>
        <p:spPr bwMode="auto">
          <a:xfrm>
            <a:off x="404947" y="4088674"/>
            <a:ext cx="8647611" cy="2547257"/>
          </a:xfrm>
          <a:prstGeom prst="rect"/>
          <a:noFill/>
        </p:spPr>
      </p:pic>
      <p:sp>
        <p:nvSpPr>
          <p:cNvPr id="1048617" name="Rectangle 6"/>
          <p:cNvSpPr/>
          <p:nvPr/>
        </p:nvSpPr>
        <p:spPr>
          <a:xfrm>
            <a:off x="3252651" y="2703802"/>
            <a:ext cx="587829" cy="391886"/>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8" name="TextBox 7"/>
          <p:cNvSpPr txBox="1"/>
          <p:nvPr/>
        </p:nvSpPr>
        <p:spPr>
          <a:xfrm>
            <a:off x="3125801" y="2767424"/>
            <a:ext cx="893780" cy="400110"/>
          </a:xfrm>
          <a:prstGeom prst="rect"/>
          <a:noFill/>
        </p:spPr>
        <p:txBody>
          <a:bodyPr rtlCol="0" wrap="square">
            <a:spAutoFit/>
          </a:bodyPr>
          <a:p>
            <a:r>
              <a:rPr b="1" dirty="0" sz="2000" lang="en-IN"/>
              <a:t>RBC’s</a:t>
            </a:r>
            <a:endParaRPr b="1" dirty="0" sz="2000" lang="en-US"/>
          </a:p>
        </p:txBody>
      </p:sp>
      <p:sp>
        <p:nvSpPr>
          <p:cNvPr id="1048619" name="TextBox 8"/>
          <p:cNvSpPr txBox="1"/>
          <p:nvPr/>
        </p:nvSpPr>
        <p:spPr>
          <a:xfrm>
            <a:off x="2171186" y="2262624"/>
            <a:ext cx="6215380" cy="358140"/>
          </a:xfrm>
          <a:prstGeom prst="rect"/>
          <a:noFill/>
        </p:spPr>
        <p:txBody>
          <a:bodyPr rtlCol="0" wrap="none">
            <a:spAutoFit/>
          </a:bodyPr>
          <a:p>
            <a:r>
              <a:rPr b="1" dirty="0" lang="en-IN"/>
              <a:t>(From afferent arteriole to Bowman’ s capsule…filtered fluid)</a:t>
            </a:r>
            <a:endParaRPr b="1" dirty="0" lang="en-US"/>
          </a:p>
        </p:txBody>
      </p:sp>
      <p:sp>
        <p:nvSpPr>
          <p:cNvPr id="1048620" name="TextBox 9"/>
          <p:cNvSpPr txBox="1"/>
          <p:nvPr/>
        </p:nvSpPr>
        <p:spPr>
          <a:xfrm>
            <a:off x="1731232" y="3576125"/>
            <a:ext cx="3637280" cy="358141"/>
          </a:xfrm>
          <a:prstGeom prst="rect"/>
          <a:noFill/>
        </p:spPr>
        <p:txBody>
          <a:bodyPr rtlCol="0" wrap="none">
            <a:spAutoFit/>
          </a:bodyPr>
          <a:p>
            <a:r>
              <a:rPr b="1" dirty="0" lang="en-IN"/>
              <a:t>(filtered blood in efferent arteriole)</a:t>
            </a:r>
            <a:endParaRPr b="1" dirty="0" lang="en-US"/>
          </a:p>
        </p:txBody>
      </p:sp>
      <p:sp>
        <p:nvSpPr>
          <p:cNvPr id="1048621" name="Oval 10"/>
          <p:cNvSpPr/>
          <p:nvPr/>
        </p:nvSpPr>
        <p:spPr>
          <a:xfrm>
            <a:off x="548640" y="3984972"/>
            <a:ext cx="3122023" cy="2873028"/>
          </a:xfrm>
          <a:prstGeom prst="ellipse"/>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2" name="TextBox 11"/>
          <p:cNvSpPr txBox="1"/>
          <p:nvPr/>
        </p:nvSpPr>
        <p:spPr>
          <a:xfrm>
            <a:off x="2171186" y="2486805"/>
            <a:ext cx="4234180" cy="358141"/>
          </a:xfrm>
          <a:prstGeom prst="rect"/>
          <a:noFill/>
        </p:spPr>
        <p:txBody>
          <a:bodyPr rtlCol="0" wrap="none">
            <a:spAutoFit/>
          </a:bodyPr>
          <a:p>
            <a:r>
              <a:rPr b="1" dirty="0" lang="en-IN"/>
              <a:t>99% water enters the bowman’s capsule</a:t>
            </a:r>
            <a:endParaRPr b="1"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Picture 2" descr="Why does an obstruction in the proximal convoluted tubule decrease glomerular  filtration rate? | Socratic"/>
          <p:cNvPicPr>
            <a:picLocks noChangeAspect="1" noChangeArrowheads="1"/>
          </p:cNvPicPr>
          <p:nvPr/>
        </p:nvPicPr>
        <p:blipFill rotWithShape="1">
          <a:blip xmlns:r="http://schemas.openxmlformats.org/officeDocument/2006/relationships" r:embed="rId1"/>
          <a:srcRect b="4325"/>
          <a:stretch>
            <a:fillRect/>
          </a:stretch>
        </p:blipFill>
        <p:spPr bwMode="auto">
          <a:xfrm>
            <a:off x="172720" y="3235232"/>
            <a:ext cx="5172892" cy="3461600"/>
          </a:xfrm>
          <a:prstGeom prst="rect"/>
          <a:noFill/>
        </p:spPr>
      </p:pic>
      <p:sp>
        <p:nvSpPr>
          <p:cNvPr id="1048628" name="TextBox 3"/>
          <p:cNvSpPr txBox="1"/>
          <p:nvPr/>
        </p:nvSpPr>
        <p:spPr>
          <a:xfrm>
            <a:off x="313508" y="161168"/>
            <a:ext cx="6831875" cy="461665"/>
          </a:xfrm>
          <a:prstGeom prst="rect"/>
          <a:solidFill>
            <a:srgbClr val="FFC000"/>
          </a:solidFill>
        </p:spPr>
        <p:txBody>
          <a:bodyPr rtlCol="0" wrap="square">
            <a:spAutoFit/>
          </a:bodyPr>
          <a:p>
            <a:r>
              <a:rPr b="1" dirty="0" sz="2400" lang="en-IN"/>
              <a:t>Driving force for the glomerular filtration</a:t>
            </a:r>
            <a:endParaRPr b="1" dirty="0" sz="2400" lang="en-US"/>
          </a:p>
        </p:txBody>
      </p:sp>
      <p:pic>
        <p:nvPicPr>
          <p:cNvPr id="2097167" name="Picture 4" descr="Net Filtration Pressure in Glomerulus ... | Medical anatomy, Medical  studies, Physiology"/>
          <p:cNvPicPr>
            <a:picLocks noChangeAspect="1" noChangeArrowheads="1"/>
          </p:cNvPicPr>
          <p:nvPr/>
        </p:nvPicPr>
        <p:blipFill>
          <a:blip xmlns:r="http://schemas.openxmlformats.org/officeDocument/2006/relationships" r:embed="rId2" cstate="print"/>
          <a:srcRect/>
          <a:stretch>
            <a:fillRect/>
          </a:stretch>
        </p:blipFill>
        <p:spPr bwMode="auto">
          <a:xfrm>
            <a:off x="616130" y="658103"/>
            <a:ext cx="3113315" cy="2216721"/>
          </a:xfrm>
          <a:prstGeom prst="rect"/>
          <a:noFill/>
        </p:spPr>
      </p:pic>
      <p:sp>
        <p:nvSpPr>
          <p:cNvPr id="1048629" name="TextBox 2"/>
          <p:cNvSpPr txBox="1"/>
          <p:nvPr/>
        </p:nvSpPr>
        <p:spPr>
          <a:xfrm>
            <a:off x="4886960" y="772646"/>
            <a:ext cx="4175760" cy="4155440"/>
          </a:xfrm>
          <a:prstGeom prst="rect"/>
          <a:noFill/>
        </p:spPr>
        <p:txBody>
          <a:bodyPr wrap="square">
            <a:spAutoFit/>
          </a:bodyPr>
          <a:p>
            <a:pPr>
              <a:lnSpc>
                <a:spcPct val="150000"/>
              </a:lnSpc>
            </a:pPr>
            <a:r>
              <a:rPr b="1" dirty="0" sz="1800" lang="en-IN">
                <a:solidFill>
                  <a:srgbClr val="C00000"/>
                </a:solidFill>
                <a:cs typeface="Arial" panose="020B0604020202020204" pitchFamily="34" charset="0"/>
              </a:rPr>
              <a:t>Net filtration pressure (NFP)  is the total pressure that promotes filtration and is determined as:</a:t>
            </a:r>
          </a:p>
          <a:p>
            <a:pPr>
              <a:lnSpc>
                <a:spcPct val="150000"/>
              </a:lnSpc>
            </a:pPr>
            <a:r>
              <a:rPr b="1" dirty="0" sz="1800" lang="en-IN">
                <a:solidFill>
                  <a:srgbClr val="C00000"/>
                </a:solidFill>
                <a:cs typeface="Arial" panose="020B0604020202020204" pitchFamily="34" charset="0"/>
              </a:rPr>
              <a:t>NFP = HP </a:t>
            </a:r>
            <a:r>
              <a:rPr b="1" dirty="0" sz="1800" lang="en-IN" err="1">
                <a:solidFill>
                  <a:srgbClr val="C00000"/>
                </a:solidFill>
                <a:cs typeface="Arial" panose="020B0604020202020204" pitchFamily="34" charset="0"/>
              </a:rPr>
              <a:t>gc</a:t>
            </a:r>
            <a:r>
              <a:rPr b="1" dirty="0" sz="1800" lang="en-IN">
                <a:solidFill>
                  <a:srgbClr val="C00000"/>
                </a:solidFill>
                <a:cs typeface="Arial" panose="020B0604020202020204" pitchFamily="34" charset="0"/>
              </a:rPr>
              <a:t>- (</a:t>
            </a:r>
            <a:r>
              <a:rPr b="1" dirty="0" sz="1800" lang="en-IN" err="1">
                <a:solidFill>
                  <a:srgbClr val="C00000"/>
                </a:solidFill>
                <a:cs typeface="Arial" panose="020B0604020202020204" pitchFamily="34" charset="0"/>
              </a:rPr>
              <a:t>HPcs</a:t>
            </a:r>
            <a:r>
              <a:rPr b="1" dirty="0" sz="1800" lang="en-IN">
                <a:solidFill>
                  <a:srgbClr val="C00000"/>
                </a:solidFill>
                <a:cs typeface="Arial" panose="020B0604020202020204" pitchFamily="34" charset="0"/>
              </a:rPr>
              <a:t> + </a:t>
            </a:r>
            <a:r>
              <a:rPr b="1" dirty="0" sz="1800" lang="en-IN" err="1">
                <a:solidFill>
                  <a:srgbClr val="C00000"/>
                </a:solidFill>
                <a:cs typeface="Arial" panose="020B0604020202020204" pitchFamily="34" charset="0"/>
              </a:rPr>
              <a:t>OPgc</a:t>
            </a:r>
            <a:r>
              <a:rPr b="1" dirty="0" sz="1800" lang="en-IN">
                <a:solidFill>
                  <a:srgbClr val="C00000"/>
                </a:solidFill>
                <a:cs typeface="Arial" panose="020B0604020202020204" pitchFamily="34" charset="0"/>
              </a:rPr>
              <a:t>)= 55- (30+15)= 10 mmHg</a:t>
            </a:r>
          </a:p>
          <a:p>
            <a:pPr>
              <a:lnSpc>
                <a:spcPct val="150000"/>
              </a:lnSpc>
            </a:pPr>
            <a:endParaRPr dirty="0" sz="1800" lang="en-IN">
              <a:cs typeface="Arial" panose="020B0604020202020204" pitchFamily="34" charset="0"/>
            </a:endParaRPr>
          </a:p>
          <a:p>
            <a:pPr>
              <a:lnSpc>
                <a:spcPct val="150000"/>
              </a:lnSpc>
            </a:pPr>
            <a:r>
              <a:rPr dirty="0" sz="1800" lang="en-IN">
                <a:cs typeface="Arial" panose="020B0604020202020204" pitchFamily="34" charset="0"/>
              </a:rPr>
              <a:t>Net filtration pressure forces a large volume of fluid into the capsular space, about 150 litres daily in females and 180 litres daily in males.</a:t>
            </a:r>
          </a:p>
        </p:txBody>
      </p:sp>
      <p:sp>
        <p:nvSpPr>
          <p:cNvPr id="1048630" name="TextBox 4"/>
          <p:cNvSpPr txBox="1"/>
          <p:nvPr/>
        </p:nvSpPr>
        <p:spPr>
          <a:xfrm>
            <a:off x="5869409" y="5375252"/>
            <a:ext cx="2811780" cy="891541"/>
          </a:xfrm>
          <a:prstGeom prst="rect"/>
          <a:noFill/>
        </p:spPr>
        <p:txBody>
          <a:bodyPr rtlCol="0" wrap="none">
            <a:spAutoFit/>
          </a:bodyPr>
          <a:p>
            <a:r>
              <a:rPr b="1" dirty="0" lang="en-IN"/>
              <a:t>HP= Hydrostatic pressure</a:t>
            </a:r>
          </a:p>
          <a:p>
            <a:r>
              <a:rPr b="1" dirty="0" lang="en-IN" err="1"/>
              <a:t>gc</a:t>
            </a:r>
            <a:r>
              <a:rPr b="1" dirty="0" lang="en-IN"/>
              <a:t> = glomerular capillaries</a:t>
            </a:r>
          </a:p>
          <a:p>
            <a:r>
              <a:rPr b="1" dirty="0" lang="en-IN" err="1"/>
              <a:t>oc</a:t>
            </a:r>
            <a:r>
              <a:rPr b="1" dirty="0" lang="en-IN"/>
              <a:t> = osmotic pressures</a:t>
            </a: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RT LAB</dc:creator>
  <cp:lastModifiedBy>Ranjan Tamuli</cp:lastModifiedBy>
  <dcterms:created xsi:type="dcterms:W3CDTF">2020-10-28T13:56:42Z</dcterms:created>
  <dcterms:modified xsi:type="dcterms:W3CDTF">2023-11-02T04:55:30Z</dcterms:modified>
</cp:coreProperties>
</file>