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5" r:id="rId2"/>
    <p:sldId id="287" r:id="rId3"/>
    <p:sldId id="319" r:id="rId4"/>
    <p:sldId id="306" r:id="rId5"/>
    <p:sldId id="289" r:id="rId6"/>
    <p:sldId id="307" r:id="rId7"/>
    <p:sldId id="292" r:id="rId8"/>
    <p:sldId id="309" r:id="rId9"/>
    <p:sldId id="311" r:id="rId10"/>
    <p:sldId id="316" r:id="rId11"/>
    <p:sldId id="315" r:id="rId12"/>
    <p:sldId id="298" r:id="rId13"/>
    <p:sldId id="299" r:id="rId14"/>
    <p:sldId id="300" r:id="rId15"/>
    <p:sldId id="301" r:id="rId16"/>
    <p:sldId id="302" r:id="rId17"/>
    <p:sldId id="303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CB593-E43B-4049-91C9-3A496A562994}" type="datetimeFigureOut">
              <a:rPr lang="en-IN" smtClean="0"/>
              <a:t>17-08-2022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75EF3-9F69-4766-9DD8-838EE3F95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1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6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0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0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CBA96-8687-4597-9CCD-52D478BA2CD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9C1BB-A40A-48AA-A6E2-C460833EC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3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url=https://www.chegg.com/homework-help/questions-and-answers/3-alternative-splicing-northern-blot-15-points-pre-mrna-shown-spliced-indicated-using-shap-q38467290&amp;psig=AOvVaw1uLZ2Nz6jBDQY-kO0jANub&amp;ust=1592186345887000&amp;source=images&amp;cd=vfe&amp;ved=0CAIQjRxqFwoTCKCSrcGagOoCFQAAAAAdAAAAABA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96214" y="888641"/>
            <a:ext cx="8718997" cy="115909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7779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Regulation of gene expression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295968"/>
            <a:ext cx="8956110" cy="39502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single human cell contains over 100000 different genes. Yet only a fraction of those genes are expressed in any one cell at a given time.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Gene regulation refers to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ability of cells to determine which genes should be expressed, when those genes should be expressed and the extent to which each gene should be expressed.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Potential control points where gene expression can be turned on or off, speed up or slowed down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cells of all multicellular organisms are specialized to perform the specific functions of the tissues in which they reside.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gene expression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 any given time, a typical human cell expresses about 20% of its genes.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068944"/>
            <a:ext cx="9144000" cy="103877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is gene regulation and why it is required?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456" y="5055051"/>
            <a:ext cx="8718998" cy="1056068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46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54"/>
            <a:ext cx="9144000" cy="71925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Post-transcriptional gene regulation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747" y="635682"/>
            <a:ext cx="89561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Alternative splicing in nucleus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Stability of mRNA in the cytoplasm</a:t>
            </a:r>
          </a:p>
          <a:p>
            <a:pPr marL="0" indent="0">
              <a:buNone/>
            </a:pP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splicing: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this process, pre-mRNAs that are formed after transcription, undergoes alternative splicing of introns to form functional and mature mRNA. This processing permits the synthesis of different versions of protein.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 descr="Solved: 3.) Alternative Splicing - Northern Blot (15 Point ...">
            <a:hlinkClick r:id="rId2" tgtFrame="&quot;_blank&quot;"/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54645" r="27196" b="17277"/>
          <a:stretch/>
        </p:blipFill>
        <p:spPr bwMode="auto">
          <a:xfrm>
            <a:off x="1340285" y="3445354"/>
            <a:ext cx="6538586" cy="8497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218" y="4883665"/>
            <a:ext cx="4487126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Joining of 500+100+300+800 =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1700 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Joining of 500+200+800 =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1500 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Joining of 500+200+300+800 =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1800 bases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2603" y="443688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Exons joining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97260" y="4856905"/>
            <a:ext cx="4446740" cy="1477328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 of 200 base (exon) with intron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 of 100 and 300 base exon with intron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 of 100 base exon with intron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56306" y="4410128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Intron's removal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522" y="3983285"/>
            <a:ext cx="11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Pre-mRNA</a:t>
            </a:r>
          </a:p>
        </p:txBody>
      </p:sp>
    </p:spTree>
    <p:extLst>
      <p:ext uri="{BB962C8B-B14F-4D97-AF65-F5344CB8AC3E}">
        <p14:creationId xmlns:p14="http://schemas.microsoft.com/office/powerpoint/2010/main" val="403543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9" y="781318"/>
            <a:ext cx="9043791" cy="253116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mRNAs are unstable and have a very short life span in the cytoplasm, whereas others may be much more stable, permitting them to be translated many times.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production of a gene product may be regulated by altering the stability of a specific mRNA.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For example, </a:t>
            </a: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production of casein, an abundant protein in milk.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 hormone Prolactin, increases the stability of mRNAs that encode casein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causing increased translation of casein when prolactin is present.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45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Stability of specific mRNA in the cytoplasm</a:t>
            </a:r>
            <a:b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1738648" y="3065172"/>
            <a:ext cx="6233375" cy="592428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7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486644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4. Regulation at the level of translation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660" y="613119"/>
            <a:ext cx="9006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translational control, regulators select which mRNAs in the cytoplasm will go for translation by ribosomes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429" y="1495888"/>
            <a:ext cx="86308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Mechanisms of translational control: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 control: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the mRNA which is transported to the cytoplasm can be translated.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ribosomes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Translational factors: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concentration of these factors is too low in the cell, the translation start, or the elongation process can be inhibited.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Regulation by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untranslated region of mRNA.</a:t>
            </a:r>
          </a:p>
        </p:txBody>
      </p:sp>
      <p:sp>
        <p:nvSpPr>
          <p:cNvPr id="3" name="Oval 2"/>
          <p:cNvSpPr/>
          <p:nvPr/>
        </p:nvSpPr>
        <p:spPr>
          <a:xfrm>
            <a:off x="347729" y="3902298"/>
            <a:ext cx="6555347" cy="708338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656823" y="2923504"/>
            <a:ext cx="8397025" cy="734096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7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64" y="200416"/>
            <a:ext cx="8855901" cy="92692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Translational control involved initiation factors that bind the translation initiation complex.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62" y="1603332"/>
            <a:ext cx="6939419" cy="3219189"/>
          </a:xfrm>
        </p:spPr>
      </p:pic>
      <p:sp>
        <p:nvSpPr>
          <p:cNvPr id="5" name="Rectangle 4"/>
          <p:cNvSpPr/>
          <p:nvPr/>
        </p:nvSpPr>
        <p:spPr>
          <a:xfrm>
            <a:off x="241125" y="5465124"/>
            <a:ext cx="8724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increase in phosphorylation levels of eIF-2 has been observed in patients with neurodegenerative diseases such as Alzheimer’s, Parkinson’s, and Huntington’s</a:t>
            </a:r>
          </a:p>
        </p:txBody>
      </p:sp>
    </p:spTree>
    <p:extLst>
      <p:ext uri="{BB962C8B-B14F-4D97-AF65-F5344CB8AC3E}">
        <p14:creationId xmlns:p14="http://schemas.microsoft.com/office/powerpoint/2010/main" val="261931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0"/>
          <a:stretch/>
        </p:blipFill>
        <p:spPr>
          <a:xfrm>
            <a:off x="203022" y="1866532"/>
            <a:ext cx="8824172" cy="4589398"/>
          </a:xfrm>
        </p:spPr>
      </p:pic>
      <p:sp>
        <p:nvSpPr>
          <p:cNvPr id="4" name="AutoShape 2" descr="Regulation after transcription (article) | Khan Academy"/>
          <p:cNvSpPr>
            <a:spLocks noChangeAspect="1" noChangeArrowheads="1"/>
          </p:cNvSpPr>
          <p:nvPr/>
        </p:nvSpPr>
        <p:spPr bwMode="auto">
          <a:xfrm>
            <a:off x="63500" y="-136525"/>
            <a:ext cx="28670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900" y="178306"/>
            <a:ext cx="8585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translation control by regulation of untranslated region of mRNA-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Synthesis of transferrin receptor for controlling the iron concentration in the cell.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6828" y="1287887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IRE- iron response elements and IRE-binding proteins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1210614" y="1133341"/>
            <a:ext cx="6774287" cy="7212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4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0358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5. Post translational regulation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5707"/>
            <a:ext cx="8895804" cy="5434148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translational regulation refers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to the control of levels of active protein. It is performed by means of reversible events such as posttranslational modifications and irreversible events such as proteolysis.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Chemical modifications of proteins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after its translation is called post translational modifications.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The chemical modifications that takes place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at certain amino acid residues after the protein is synthesized. 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Mostly occurs in endoplasmic reticulum and golgi apparatus.</a:t>
            </a:r>
          </a:p>
          <a:p>
            <a:pPr algn="just">
              <a:lnSpc>
                <a:spcPct val="120000"/>
              </a:lnSpc>
            </a:pPr>
            <a:r>
              <a:rPr lang="en-IN" sz="26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Importance of post translational modifications include</a:t>
            </a:r>
            <a:r>
              <a:rPr lang="en-IN" sz="18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Stability of proteins 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Generating heterogeneity in proteins 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Help in utilizing identical proteins for different cellular functions in different cell types 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Translocation of proteins across biological membranes to their target location for activity, in cell signalling interactions 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Contribute towards biological processes and diseased conditions.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2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17" r="47460" b="5544"/>
          <a:stretch/>
        </p:blipFill>
        <p:spPr>
          <a:xfrm>
            <a:off x="393726" y="64665"/>
            <a:ext cx="3843403" cy="19916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0" t="25407" b="27933"/>
          <a:stretch/>
        </p:blipFill>
        <p:spPr>
          <a:xfrm>
            <a:off x="5558681" y="-1337"/>
            <a:ext cx="2471803" cy="22755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4062085" y="2848625"/>
            <a:ext cx="3542541" cy="686836"/>
            <a:chOff x="3641942" y="3112718"/>
            <a:chExt cx="3542541" cy="686836"/>
          </a:xfrm>
        </p:grpSpPr>
        <p:sp>
          <p:nvSpPr>
            <p:cNvPr id="10" name="Oval 9"/>
            <p:cNvSpPr/>
            <p:nvPr/>
          </p:nvSpPr>
          <p:spPr>
            <a:xfrm>
              <a:off x="4403944" y="3112718"/>
              <a:ext cx="393526" cy="3246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809996" y="3129420"/>
              <a:ext cx="393526" cy="324632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165946" y="3126811"/>
              <a:ext cx="393526" cy="32463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41942" y="3129420"/>
              <a:ext cx="393526" cy="324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029206" y="3137770"/>
              <a:ext cx="393526" cy="324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559472" y="3137770"/>
              <a:ext cx="393526" cy="3246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802427" y="3301128"/>
              <a:ext cx="393526" cy="324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790957" y="3279204"/>
              <a:ext cx="393526" cy="32463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476742" y="3437350"/>
              <a:ext cx="393526" cy="324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099929" y="3474922"/>
              <a:ext cx="393526" cy="32463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4225969" y="1386211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561313" y="2333858"/>
            <a:ext cx="484632" cy="6977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2973939">
            <a:off x="4665831" y="3822090"/>
            <a:ext cx="484632" cy="12963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9819" y="3480196"/>
            <a:ext cx="3307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3. Inactive newly synthesized protein </a:t>
            </a:r>
            <a:r>
              <a:rPr lang="en-US" dirty="0">
                <a:solidFill>
                  <a:prstClr val="black"/>
                </a:solidFill>
              </a:rPr>
              <a:t>released from translational machinery</a:t>
            </a:r>
          </a:p>
        </p:txBody>
      </p:sp>
      <p:sp>
        <p:nvSpPr>
          <p:cNvPr id="26" name="Oval 25"/>
          <p:cNvSpPr/>
          <p:nvPr/>
        </p:nvSpPr>
        <p:spPr>
          <a:xfrm>
            <a:off x="3275033" y="4756765"/>
            <a:ext cx="393526" cy="3246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2479241" y="4761533"/>
            <a:ext cx="393526" cy="32463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357763" y="5075206"/>
            <a:ext cx="393526" cy="32463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251696" y="5130571"/>
            <a:ext cx="393526" cy="32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95800" y="4693372"/>
            <a:ext cx="393526" cy="32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751289" y="5086165"/>
            <a:ext cx="393526" cy="3246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969392" y="5347658"/>
            <a:ext cx="393526" cy="32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581021" y="5083908"/>
            <a:ext cx="393526" cy="3246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68559" y="5385745"/>
            <a:ext cx="393526" cy="32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291746" y="5423317"/>
            <a:ext cx="393526" cy="3246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96856" y="5724470"/>
            <a:ext cx="3307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5. Active and functional protein </a:t>
            </a:r>
            <a:r>
              <a:rPr lang="en-US" dirty="0">
                <a:solidFill>
                  <a:prstClr val="black"/>
                </a:solidFill>
              </a:rPr>
              <a:t>after post translational modifications</a:t>
            </a:r>
          </a:p>
        </p:txBody>
      </p:sp>
      <p:sp>
        <p:nvSpPr>
          <p:cNvPr id="37" name="Isosceles Triangle 36"/>
          <p:cNvSpPr/>
          <p:nvPr/>
        </p:nvSpPr>
        <p:spPr>
          <a:xfrm rot="12635098">
            <a:off x="2979817" y="4367568"/>
            <a:ext cx="372675" cy="3588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 rot="6959357">
            <a:off x="2030272" y="4974285"/>
            <a:ext cx="372675" cy="358862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Isosceles Triangle 38"/>
          <p:cNvSpPr/>
          <p:nvPr/>
        </p:nvSpPr>
        <p:spPr>
          <a:xfrm rot="12635098">
            <a:off x="3835299" y="4848002"/>
            <a:ext cx="372675" cy="358862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625" y="4660235"/>
            <a:ext cx="330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4. After post translational </a:t>
            </a:r>
            <a:r>
              <a:rPr lang="en-US" dirty="0">
                <a:solidFill>
                  <a:prstClr val="black"/>
                </a:solidFill>
              </a:rPr>
              <a:t>modifications, attachment of chemical groups, conformational changes and folding </a:t>
            </a:r>
          </a:p>
        </p:txBody>
      </p:sp>
      <p:sp>
        <p:nvSpPr>
          <p:cNvPr id="41" name="Down Arrow 40"/>
          <p:cNvSpPr/>
          <p:nvPr/>
        </p:nvSpPr>
        <p:spPr>
          <a:xfrm rot="8124059">
            <a:off x="2184956" y="3909752"/>
            <a:ext cx="386565" cy="7852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1571" y="3183094"/>
            <a:ext cx="3307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6. Active protein targeted to </a:t>
            </a:r>
            <a:r>
              <a:rPr lang="en-US" dirty="0">
                <a:solidFill>
                  <a:prstClr val="black"/>
                </a:solidFill>
              </a:rPr>
              <a:t>Specific location for carrying out biological functions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1618" y="2005621"/>
            <a:ext cx="427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1. Translation process</a:t>
            </a:r>
            <a:r>
              <a:rPr lang="en-US" dirty="0">
                <a:solidFill>
                  <a:prstClr val="black"/>
                </a:solidFill>
              </a:rPr>
              <a:t>-decoding the codon message into polypeptide formation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45945" y="1819284"/>
            <a:ext cx="206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2. Completion of </a:t>
            </a:r>
            <a:r>
              <a:rPr lang="en-US" dirty="0">
                <a:solidFill>
                  <a:prstClr val="black"/>
                </a:solidFill>
              </a:rPr>
              <a:t>Translation process</a:t>
            </a:r>
          </a:p>
        </p:txBody>
      </p:sp>
    </p:spTree>
    <p:extLst>
      <p:ext uri="{BB962C8B-B14F-4D97-AF65-F5344CB8AC3E}">
        <p14:creationId xmlns:p14="http://schemas.microsoft.com/office/powerpoint/2010/main" val="387006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03328"/>
            <a:ext cx="78867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328"/>
            <a:ext cx="9144000" cy="6090661"/>
          </a:xfrm>
        </p:spPr>
      </p:pic>
      <p:sp>
        <p:nvSpPr>
          <p:cNvPr id="5" name="Oval 4"/>
          <p:cNvSpPr/>
          <p:nvPr/>
        </p:nvSpPr>
        <p:spPr>
          <a:xfrm>
            <a:off x="801665" y="1089764"/>
            <a:ext cx="2981195" cy="15908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77787" y="4987446"/>
            <a:ext cx="2981195" cy="15908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07170" y="1121959"/>
            <a:ext cx="2981195" cy="15908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250487" y="2694857"/>
            <a:ext cx="2780779" cy="11953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5054" y="1157621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Ser, Thr, Tyr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73138" y="2609509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Asn, Thr, 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5086" y="1077082"/>
            <a:ext cx="906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Pro, Lys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8964" y="4987446"/>
            <a:ext cx="52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 Lys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0533"/>
            <a:ext cx="914400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Attachment of chemical groups as post translational modifications</a:t>
            </a:r>
          </a:p>
        </p:txBody>
      </p:sp>
    </p:spTree>
    <p:extLst>
      <p:ext uri="{BB962C8B-B14F-4D97-AF65-F5344CB8AC3E}">
        <p14:creationId xmlns:p14="http://schemas.microsoft.com/office/powerpoint/2010/main" val="401655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0" t="29729" r="2651" b="8903"/>
          <a:stretch/>
        </p:blipFill>
        <p:spPr>
          <a:xfrm>
            <a:off x="0" y="1169638"/>
            <a:ext cx="9144000" cy="4806863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8949043" cy="9895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translational regulation as a modification involving peptide bonds cleavage (limited proteolysis)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3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8" y="1928831"/>
            <a:ext cx="7603298" cy="4088203"/>
          </a:xfrm>
        </p:spPr>
      </p:pic>
      <p:sp>
        <p:nvSpPr>
          <p:cNvPr id="3" name="Rectangle 2"/>
          <p:cNvSpPr/>
          <p:nvPr/>
        </p:nvSpPr>
        <p:spPr>
          <a:xfrm>
            <a:off x="100208" y="87775"/>
            <a:ext cx="8943584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Enzyme alcohol dehydrogenase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expressed in liver cell, but expression of neurotransmitter gene is switched off. However, in neurons, dehydrogenase enzyme expression is switched off, but neurotransmitter genes are expressed.</a:t>
            </a:r>
          </a:p>
        </p:txBody>
      </p:sp>
    </p:spTree>
    <p:extLst>
      <p:ext uri="{BB962C8B-B14F-4D97-AF65-F5344CB8AC3E}">
        <p14:creationId xmlns:p14="http://schemas.microsoft.com/office/powerpoint/2010/main" val="265507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1"/>
          <a:stretch/>
        </p:blipFill>
        <p:spPr bwMode="auto">
          <a:xfrm>
            <a:off x="-1" y="0"/>
            <a:ext cx="9144001" cy="648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" y="5512158"/>
            <a:ext cx="9144000" cy="1345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regulation of gene expression is necessary for the growth, development, differentiation and existence of organism.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30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layer.slideplayer.com/32/9873111/data/images/img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3"/>
          <a:stretch/>
        </p:blipFill>
        <p:spPr bwMode="auto">
          <a:xfrm>
            <a:off x="863468" y="944819"/>
            <a:ext cx="7129670" cy="169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player.slideplayer.com/32/9873111/data/images/img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 t="37558" r="15079"/>
          <a:stretch/>
        </p:blipFill>
        <p:spPr bwMode="auto">
          <a:xfrm>
            <a:off x="0" y="2941096"/>
            <a:ext cx="629542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77149" y="161716"/>
            <a:ext cx="3789701" cy="567990"/>
          </a:xfrm>
          <a:solidFill>
            <a:schemeClr val="accent6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regulation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777948" y="3025905"/>
            <a:ext cx="3366052" cy="670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regulation at chromatin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16066" y="3843561"/>
            <a:ext cx="33279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Transcriptional regulation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69627" y="4526222"/>
            <a:ext cx="277437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Post-transcriptional regulation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73449" y="5390988"/>
            <a:ext cx="317055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Translational regulation 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82300" y="6104338"/>
            <a:ext cx="31617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Post-translational regulation 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121685" y="3162088"/>
            <a:ext cx="437322" cy="25403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5186078" y="3903034"/>
            <a:ext cx="437322" cy="25403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209395" y="4795653"/>
            <a:ext cx="437322" cy="25403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235605" y="5447035"/>
            <a:ext cx="437322" cy="25403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5225234" y="6110471"/>
            <a:ext cx="437322" cy="25403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8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2890" y="0"/>
            <a:ext cx="5847009" cy="6825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71" y="1370035"/>
            <a:ext cx="8857858" cy="5496577"/>
          </a:xfrm>
        </p:spPr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Chromatin remodeling: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region of DNA must be opened for enzymes and transcription factors to access the gene. DNA is wrapped in nucleosomes (histone proteins + DNA complexes) and known as chromatin. Histone proteins undergo modifications for opening of DNA for transcription of genes. 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Transcriptional regulation: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Determination of whether or  not, and to what extent, a gene will be transcribed.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Post-transcriptional regulation: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of the processing, transport, and longevity of mRNAs. In eukaryotes this level includes regulation of the rate and extent of processing pre-mRNA into mature mRNA, the transport of mRNA into the cytoplasm and the rate of degradation.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Translational regulation: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Determination of whether mRNA will be translated or not and extent of translation.</a:t>
            </a:r>
          </a:p>
          <a:p>
            <a:pPr marL="457200" indent="-457200" algn="just">
              <a:lnSpc>
                <a:spcPct val="160000"/>
              </a:lnSpc>
              <a:buFont typeface="+mj-lt"/>
              <a:buAutoNum type="arabicParenR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Post-translational regulation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Regulation of protein modification and activity (includes modification of inactive protein to form active protein)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levels of gene regulation</a:t>
            </a: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control points where gene expression can be turned on or off, speed up or slowed down </a:t>
            </a:r>
          </a:p>
        </p:txBody>
      </p:sp>
    </p:spTree>
    <p:extLst>
      <p:ext uri="{BB962C8B-B14F-4D97-AF65-F5344CB8AC3E}">
        <p14:creationId xmlns:p14="http://schemas.microsoft.com/office/powerpoint/2010/main" val="134840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trol of Gene Expression Eukaryotes. Eukaryotic Gene Expression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02" r="2197" b="-1638"/>
          <a:stretch/>
        </p:blipFill>
        <p:spPr bwMode="auto">
          <a:xfrm>
            <a:off x="315763" y="100209"/>
            <a:ext cx="6462195" cy="6757791"/>
          </a:xfrm>
          <a:prstGeom prst="rect">
            <a:avLst/>
          </a:prstGeom>
          <a:noFill/>
          <a:ln w="349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64471" y="210802"/>
            <a:ext cx="217952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wrapped in histones and called as chromatin fibres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697260" y="563671"/>
            <a:ext cx="2267211" cy="125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6761407" y="1152394"/>
            <a:ext cx="2382593" cy="69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 regulation at chromatin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0045" y="1953989"/>
            <a:ext cx="234395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Transcriptional regulation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032507">
            <a:off x="5867021" y="1384535"/>
            <a:ext cx="895395" cy="24054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953310" y="2011638"/>
            <a:ext cx="701223" cy="26642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00045" y="2662807"/>
            <a:ext cx="2343955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Post-transcriptional regulation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20581236">
            <a:off x="5521145" y="3227792"/>
            <a:ext cx="1185805" cy="268662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51529" y="4401451"/>
            <a:ext cx="2392472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Translational regulation 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20581236">
            <a:off x="6525116" y="4776282"/>
            <a:ext cx="615236" cy="20936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5573" y="5839817"/>
            <a:ext cx="2288427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Post-translational regulation 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 rot="20581236">
            <a:off x="6238818" y="6277958"/>
            <a:ext cx="615236" cy="209366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3945" y="412124"/>
            <a:ext cx="5769734" cy="12492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3944" y="1775139"/>
            <a:ext cx="5780467" cy="903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56823" y="2678806"/>
            <a:ext cx="5769735" cy="18159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69702" y="4748012"/>
            <a:ext cx="5782614" cy="6353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82580" y="5430593"/>
            <a:ext cx="5769736" cy="9036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2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0" cy="636955"/>
          </a:xfrm>
          <a:solidFill>
            <a:schemeClr val="accent2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Gene regulation at chromatin level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9" y="824248"/>
            <a:ext cx="6151396" cy="5388662"/>
          </a:xfrm>
        </p:spPr>
      </p:pic>
      <p:sp>
        <p:nvSpPr>
          <p:cNvPr id="5" name="TextBox 4"/>
          <p:cNvSpPr txBox="1"/>
          <p:nvPr/>
        </p:nvSpPr>
        <p:spPr>
          <a:xfrm>
            <a:off x="6518121" y="943664"/>
            <a:ext cx="26258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Methylation of histones – genes are not expressed as genes are inaccessible by transcription factors.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8123" y="3763953"/>
            <a:ext cx="26258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Acetylation of histones – genes are expressed by easy accessibility of genes by transcription factors.</a:t>
            </a:r>
          </a:p>
        </p:txBody>
      </p:sp>
    </p:spTree>
    <p:extLst>
      <p:ext uri="{BB962C8B-B14F-4D97-AF65-F5344CB8AC3E}">
        <p14:creationId xmlns:p14="http://schemas.microsoft.com/office/powerpoint/2010/main" val="392037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gulation of Gene Expression | CK-12 Foun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566" y="829156"/>
            <a:ext cx="6014434" cy="467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39882" y="6365870"/>
            <a:ext cx="741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 proteins, repressors, activators in transcriptional regulation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9656" y="5504095"/>
            <a:ext cx="5883966" cy="77474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Transcriptional gene regulation and its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597758"/>
            <a:ext cx="30651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Repressors: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transcription factors that has a 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DNA-binding domain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interacts with specific DNA sequences, and a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repressor domain,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interacts with other proteins (regulatory proteins  to repress the transcription).</a:t>
            </a:r>
            <a:endParaRPr 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995329"/>
            <a:ext cx="29492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Activators: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transcription factors that has a 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DNA-binding domain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interacts with specific DNA sequences, and an </a:t>
            </a: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 domain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interacts with other proteins to stimulate transcription from a nearby promoter</a:t>
            </a:r>
            <a:r>
              <a:rPr lang="en-US" sz="16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-1"/>
            <a:ext cx="9144000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Transcriptional regulation</a:t>
            </a:r>
          </a:p>
        </p:txBody>
      </p:sp>
    </p:spTree>
    <p:extLst>
      <p:ext uri="{BB962C8B-B14F-4D97-AF65-F5344CB8AC3E}">
        <p14:creationId xmlns:p14="http://schemas.microsoft.com/office/powerpoint/2010/main" val="95350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545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Post-transcriptional gene regulation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609859"/>
            <a:ext cx="9144000" cy="2794715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9622" y="3766100"/>
            <a:ext cx="8017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Stability of mRNA in the cytoplasm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10533"/>
            <a:ext cx="9002332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Regulation of the processing, transport, and longevity of mRNAs. 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eukaryotes, this level includes regulation of the </a:t>
            </a: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Rate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extent of processing of pre-mRNA into mature mRNA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Pre-mRNA processing to mRNA: 5’-capping; polyadenylation, splicing (removal of introns)</a:t>
            </a:r>
          </a:p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Alternative splicing in nucleus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6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Rate of degradation of mRNA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840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1182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Regulation of gene expression</vt:lpstr>
      <vt:lpstr>PowerPoint Presentation</vt:lpstr>
      <vt:lpstr>PowerPoint Presentation</vt:lpstr>
      <vt:lpstr>Gene regulation</vt:lpstr>
      <vt:lpstr>PowerPoint Presentation</vt:lpstr>
      <vt:lpstr>PowerPoint Presentation</vt:lpstr>
      <vt:lpstr>1. Gene regulation at chromatin level</vt:lpstr>
      <vt:lpstr>Transcriptional gene regulation and its components</vt:lpstr>
      <vt:lpstr>3. Post-transcriptional gene regulation </vt:lpstr>
      <vt:lpstr>Post-transcriptional gene regulation </vt:lpstr>
      <vt:lpstr> Stability of specific mRNA in the cytoplasm </vt:lpstr>
      <vt:lpstr>4. Regulation at the level of translation</vt:lpstr>
      <vt:lpstr>Translational control involved initiation factors that bind the translation initiation complex.</vt:lpstr>
      <vt:lpstr>PowerPoint Presentation</vt:lpstr>
      <vt:lpstr>5. Post translational regulation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RT LAB</dc:creator>
  <cp:lastModifiedBy>Nandana Bhardwaj</cp:lastModifiedBy>
  <cp:revision>90</cp:revision>
  <dcterms:created xsi:type="dcterms:W3CDTF">2020-09-19T12:32:16Z</dcterms:created>
  <dcterms:modified xsi:type="dcterms:W3CDTF">2022-08-17T05:32:33Z</dcterms:modified>
</cp:coreProperties>
</file>