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70" r:id="rId2"/>
    <p:sldId id="323" r:id="rId3"/>
    <p:sldId id="282" r:id="rId4"/>
    <p:sldId id="284" r:id="rId5"/>
    <p:sldId id="285" r:id="rId6"/>
    <p:sldId id="293" r:id="rId7"/>
    <p:sldId id="289" r:id="rId8"/>
    <p:sldId id="290" r:id="rId9"/>
    <p:sldId id="294" r:id="rId10"/>
    <p:sldId id="297" r:id="rId11"/>
    <p:sldId id="298" r:id="rId12"/>
    <p:sldId id="296" r:id="rId13"/>
    <p:sldId id="295" r:id="rId14"/>
    <p:sldId id="283" r:id="rId15"/>
    <p:sldId id="265" r:id="rId16"/>
    <p:sldId id="286" r:id="rId17"/>
    <p:sldId id="300" r:id="rId18"/>
    <p:sldId id="316" r:id="rId19"/>
    <p:sldId id="320" r:id="rId20"/>
    <p:sldId id="318" r:id="rId21"/>
    <p:sldId id="302" r:id="rId22"/>
    <p:sldId id="303" r:id="rId23"/>
    <p:sldId id="304" r:id="rId24"/>
    <p:sldId id="305" r:id="rId25"/>
    <p:sldId id="311" r:id="rId26"/>
    <p:sldId id="310" r:id="rId27"/>
    <p:sldId id="315" r:id="rId28"/>
    <p:sldId id="314" r:id="rId29"/>
    <p:sldId id="307" r:id="rId30"/>
    <p:sldId id="308" r:id="rId31"/>
    <p:sldId id="309" r:id="rId32"/>
    <p:sldId id="312" r:id="rId33"/>
    <p:sldId id="26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sorterViewPr>
    <p:cViewPr>
      <p:scale>
        <a:sx n="100" d="100"/>
        <a:sy n="100" d="100"/>
      </p:scale>
      <p:origin x="0" y="-78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AC255-00E7-428F-A779-14285C4C4CEB}" type="datetimeFigureOut">
              <a:rPr lang="en-US" smtClean="0"/>
              <a:t>8/17/2022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B19BC-F8BE-487E-967B-79C9AAFD100F}" type="slidenum">
              <a:rPr lang="en-US" smtClean="0"/>
              <a:t>‹#›</a:t>
            </a:fld>
            <a:endParaRPr lang="en-US"/>
          </a:p>
        </p:txBody>
      </p:sp>
    </p:spTree>
    <p:extLst>
      <p:ext uri="{BB962C8B-B14F-4D97-AF65-F5344CB8AC3E}">
        <p14:creationId xmlns:p14="http://schemas.microsoft.com/office/powerpoint/2010/main" val="46538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0B9564-402D-49C3-BC2B-01312D960A7E}"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68E1E-C9F7-4ECC-AF89-28C266972F2C}" type="slidenum">
              <a:rPr lang="en-US" smtClean="0"/>
              <a:t>‹#›</a:t>
            </a:fld>
            <a:endParaRPr lang="en-US"/>
          </a:p>
        </p:txBody>
      </p:sp>
    </p:spTree>
    <p:extLst>
      <p:ext uri="{BB962C8B-B14F-4D97-AF65-F5344CB8AC3E}">
        <p14:creationId xmlns:p14="http://schemas.microsoft.com/office/powerpoint/2010/main" val="59097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B9564-402D-49C3-BC2B-01312D960A7E}"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68E1E-C9F7-4ECC-AF89-28C266972F2C}" type="slidenum">
              <a:rPr lang="en-US" smtClean="0"/>
              <a:t>‹#›</a:t>
            </a:fld>
            <a:endParaRPr lang="en-US"/>
          </a:p>
        </p:txBody>
      </p:sp>
    </p:spTree>
    <p:extLst>
      <p:ext uri="{BB962C8B-B14F-4D97-AF65-F5344CB8AC3E}">
        <p14:creationId xmlns:p14="http://schemas.microsoft.com/office/powerpoint/2010/main" val="3857382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B9564-402D-49C3-BC2B-01312D960A7E}"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68E1E-C9F7-4ECC-AF89-28C266972F2C}" type="slidenum">
              <a:rPr lang="en-US" smtClean="0"/>
              <a:t>‹#›</a:t>
            </a:fld>
            <a:endParaRPr lang="en-US"/>
          </a:p>
        </p:txBody>
      </p:sp>
    </p:spTree>
    <p:extLst>
      <p:ext uri="{BB962C8B-B14F-4D97-AF65-F5344CB8AC3E}">
        <p14:creationId xmlns:p14="http://schemas.microsoft.com/office/powerpoint/2010/main" val="233932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B9564-402D-49C3-BC2B-01312D960A7E}"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68E1E-C9F7-4ECC-AF89-28C266972F2C}" type="slidenum">
              <a:rPr lang="en-US" smtClean="0"/>
              <a:t>‹#›</a:t>
            </a:fld>
            <a:endParaRPr lang="en-US"/>
          </a:p>
        </p:txBody>
      </p:sp>
    </p:spTree>
    <p:extLst>
      <p:ext uri="{BB962C8B-B14F-4D97-AF65-F5344CB8AC3E}">
        <p14:creationId xmlns:p14="http://schemas.microsoft.com/office/powerpoint/2010/main" val="343592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0B9564-402D-49C3-BC2B-01312D960A7E}"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68E1E-C9F7-4ECC-AF89-28C266972F2C}" type="slidenum">
              <a:rPr lang="en-US" smtClean="0"/>
              <a:t>‹#›</a:t>
            </a:fld>
            <a:endParaRPr lang="en-US"/>
          </a:p>
        </p:txBody>
      </p:sp>
    </p:spTree>
    <p:extLst>
      <p:ext uri="{BB962C8B-B14F-4D97-AF65-F5344CB8AC3E}">
        <p14:creationId xmlns:p14="http://schemas.microsoft.com/office/powerpoint/2010/main" val="271145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0B9564-402D-49C3-BC2B-01312D960A7E}"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68E1E-C9F7-4ECC-AF89-28C266972F2C}" type="slidenum">
              <a:rPr lang="en-US" smtClean="0"/>
              <a:t>‹#›</a:t>
            </a:fld>
            <a:endParaRPr lang="en-US"/>
          </a:p>
        </p:txBody>
      </p:sp>
    </p:spTree>
    <p:extLst>
      <p:ext uri="{BB962C8B-B14F-4D97-AF65-F5344CB8AC3E}">
        <p14:creationId xmlns:p14="http://schemas.microsoft.com/office/powerpoint/2010/main" val="184057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0B9564-402D-49C3-BC2B-01312D960A7E}" type="datetimeFigureOut">
              <a:rPr lang="en-US" smtClean="0"/>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68E1E-C9F7-4ECC-AF89-28C266972F2C}" type="slidenum">
              <a:rPr lang="en-US" smtClean="0"/>
              <a:t>‹#›</a:t>
            </a:fld>
            <a:endParaRPr lang="en-US"/>
          </a:p>
        </p:txBody>
      </p:sp>
    </p:spTree>
    <p:extLst>
      <p:ext uri="{BB962C8B-B14F-4D97-AF65-F5344CB8AC3E}">
        <p14:creationId xmlns:p14="http://schemas.microsoft.com/office/powerpoint/2010/main" val="241308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0B9564-402D-49C3-BC2B-01312D960A7E}" type="datetimeFigureOut">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68E1E-C9F7-4ECC-AF89-28C266972F2C}" type="slidenum">
              <a:rPr lang="en-US" smtClean="0"/>
              <a:t>‹#›</a:t>
            </a:fld>
            <a:endParaRPr lang="en-US"/>
          </a:p>
        </p:txBody>
      </p:sp>
    </p:spTree>
    <p:extLst>
      <p:ext uri="{BB962C8B-B14F-4D97-AF65-F5344CB8AC3E}">
        <p14:creationId xmlns:p14="http://schemas.microsoft.com/office/powerpoint/2010/main" val="257759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B9564-402D-49C3-BC2B-01312D960A7E}" type="datetimeFigureOut">
              <a:rPr lang="en-US" smtClean="0"/>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68E1E-C9F7-4ECC-AF89-28C266972F2C}" type="slidenum">
              <a:rPr lang="en-US" smtClean="0"/>
              <a:t>‹#›</a:t>
            </a:fld>
            <a:endParaRPr lang="en-US"/>
          </a:p>
        </p:txBody>
      </p:sp>
    </p:spTree>
    <p:extLst>
      <p:ext uri="{BB962C8B-B14F-4D97-AF65-F5344CB8AC3E}">
        <p14:creationId xmlns:p14="http://schemas.microsoft.com/office/powerpoint/2010/main" val="2924564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0B9564-402D-49C3-BC2B-01312D960A7E}"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68E1E-C9F7-4ECC-AF89-28C266972F2C}" type="slidenum">
              <a:rPr lang="en-US" smtClean="0"/>
              <a:t>‹#›</a:t>
            </a:fld>
            <a:endParaRPr lang="en-US"/>
          </a:p>
        </p:txBody>
      </p:sp>
    </p:spTree>
    <p:extLst>
      <p:ext uri="{BB962C8B-B14F-4D97-AF65-F5344CB8AC3E}">
        <p14:creationId xmlns:p14="http://schemas.microsoft.com/office/powerpoint/2010/main" val="2514547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0B9564-402D-49C3-BC2B-01312D960A7E}"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68E1E-C9F7-4ECC-AF89-28C266972F2C}" type="slidenum">
              <a:rPr lang="en-US" smtClean="0"/>
              <a:t>‹#›</a:t>
            </a:fld>
            <a:endParaRPr lang="en-US"/>
          </a:p>
        </p:txBody>
      </p:sp>
    </p:spTree>
    <p:extLst>
      <p:ext uri="{BB962C8B-B14F-4D97-AF65-F5344CB8AC3E}">
        <p14:creationId xmlns:p14="http://schemas.microsoft.com/office/powerpoint/2010/main" val="1349214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B9564-402D-49C3-BC2B-01312D960A7E}" type="datetimeFigureOut">
              <a:rPr lang="en-US" smtClean="0"/>
              <a:t>8/17/2022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68E1E-C9F7-4ECC-AF89-28C266972F2C}" type="slidenum">
              <a:rPr lang="en-US" smtClean="0"/>
              <a:t>‹#›</a:t>
            </a:fld>
            <a:endParaRPr lang="en-US"/>
          </a:p>
        </p:txBody>
      </p:sp>
    </p:spTree>
    <p:extLst>
      <p:ext uri="{BB962C8B-B14F-4D97-AF65-F5344CB8AC3E}">
        <p14:creationId xmlns:p14="http://schemas.microsoft.com/office/powerpoint/2010/main" val="3883624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www.google.co.in/url?sa=i&amp;rct=j&amp;q=&amp;esrc=s&amp;source=images&amp;cd=&amp;cad=rja&amp;uact=8&amp;ved=0ahUKEwia2rGDouLWAhUMv48KHQ6yA5gQjRwIBw&amp;url=http://www.mun.ca/biology/desmid/brian/BIOL2060/BIOL2060-13/CB13.html&amp;psig=AOvVaw2P9E_eHJ3JS2NldRFbAGBP&amp;ust=150759443304531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9" name="Rectangle 1064">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646037" y="739978"/>
            <a:ext cx="4001197" cy="3004145"/>
          </a:xfrm>
        </p:spPr>
        <p:txBody>
          <a:bodyPr>
            <a:normAutofit/>
          </a:bodyPr>
          <a:lstStyle/>
          <a:p>
            <a:r>
              <a:rPr lang="en-US" b="1" dirty="0">
                <a:latin typeface="Arial" panose="020B0604020202020204" pitchFamily="34" charset="0"/>
                <a:cs typeface="Arial" panose="020B0604020202020204" pitchFamily="34" charset="0"/>
              </a:rPr>
              <a:t>Nervous System</a:t>
            </a:r>
          </a:p>
        </p:txBody>
      </p:sp>
      <p:sp>
        <p:nvSpPr>
          <p:cNvPr id="3" name="Subtitle 2"/>
          <p:cNvSpPr>
            <a:spLocks noGrp="1"/>
          </p:cNvSpPr>
          <p:nvPr>
            <p:ph type="subTitle" idx="1"/>
          </p:nvPr>
        </p:nvSpPr>
        <p:spPr>
          <a:xfrm>
            <a:off x="4333461" y="3836196"/>
            <a:ext cx="4313773" cy="2551351"/>
          </a:xfrm>
        </p:spPr>
        <p:txBody>
          <a:bodyPr>
            <a:normAutofit fontScale="92500" lnSpcReduction="10000"/>
          </a:bodyPr>
          <a:lstStyle/>
          <a:p>
            <a:pPr marL="342900" indent="-342900">
              <a:buFont typeface="Wingdings" panose="05000000000000000000" pitchFamily="2" charset="2"/>
              <a:buChar char="v"/>
            </a:pPr>
            <a:r>
              <a:rPr lang="en-US" sz="1900" b="1" dirty="0">
                <a:latin typeface="Arial" panose="020B0604020202020204" pitchFamily="34" charset="0"/>
                <a:cs typeface="Arial" panose="020B0604020202020204" pitchFamily="34" charset="0"/>
              </a:rPr>
              <a:t>Organization of Nervous System: brain structure, neuron structure and function</a:t>
            </a:r>
          </a:p>
          <a:p>
            <a:pPr marL="342900" indent="-342900">
              <a:buFont typeface="Wingdings" panose="05000000000000000000" pitchFamily="2" charset="2"/>
              <a:buChar char="v"/>
            </a:pPr>
            <a:r>
              <a:rPr lang="en-US" sz="1900" b="1" dirty="0">
                <a:latin typeface="Arial" panose="020B0604020202020204" pitchFamily="34" charset="0"/>
                <a:cs typeface="Arial" panose="020B0604020202020204" pitchFamily="34" charset="0"/>
              </a:rPr>
              <a:t>Peripheral nervous system and its components</a:t>
            </a:r>
          </a:p>
          <a:p>
            <a:pPr marL="342900" indent="-342900">
              <a:buFont typeface="Wingdings" panose="05000000000000000000" pitchFamily="2" charset="2"/>
              <a:buChar char="v"/>
            </a:pPr>
            <a:r>
              <a:rPr lang="en-US" sz="1900" b="1" dirty="0">
                <a:latin typeface="Arial" panose="020B0604020202020204" pitchFamily="34" charset="0"/>
                <a:cs typeface="Arial" panose="020B0604020202020204" pitchFamily="34" charset="0"/>
              </a:rPr>
              <a:t>Communication between two neurons- neurotransmission</a:t>
            </a:r>
          </a:p>
          <a:p>
            <a:pPr marL="342900" indent="-342900">
              <a:buFont typeface="Wingdings" panose="05000000000000000000" pitchFamily="2" charset="2"/>
              <a:buChar char="v"/>
            </a:pPr>
            <a:r>
              <a:rPr lang="en-US" sz="1900" b="1" dirty="0">
                <a:latin typeface="Arial" panose="020B0604020202020204" pitchFamily="34" charset="0"/>
                <a:cs typeface="Arial" panose="020B0604020202020204" pitchFamily="34" charset="0"/>
              </a:rPr>
              <a:t>Different types of sensory receptors</a:t>
            </a:r>
          </a:p>
          <a:p>
            <a:endParaRPr lang="en-US" sz="1500" b="1" dirty="0"/>
          </a:p>
          <a:p>
            <a:endParaRPr lang="en-US" sz="1500" b="1" dirty="0"/>
          </a:p>
        </p:txBody>
      </p:sp>
      <p:sp>
        <p:nvSpPr>
          <p:cNvPr id="1080" name="Freeform: Shape 1066">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1"/>
            <a:ext cx="866357"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1" name="Freeform: Shape 1068">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61789" y="0"/>
            <a:ext cx="1303050"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82" name="Freeform: Shape 1070">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19805"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3" name="Freeform: Shape 1072">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84" name="Freeform: Shape 1074">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73320" y="5717906"/>
            <a:ext cx="1328707"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026" name="Picture 2" descr="Your Command Central">
            <a:extLst>
              <a:ext uri="{FF2B5EF4-FFF2-40B4-BE49-F238E27FC236}">
                <a16:creationId xmlns:a16="http://schemas.microsoft.com/office/drawing/2014/main" id="{E213E918-044B-4188-7278-AE1FBCD467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001" b="2"/>
          <a:stretch/>
        </p:blipFill>
        <p:spPr bwMode="auto">
          <a:xfrm>
            <a:off x="473880" y="598720"/>
            <a:ext cx="3883686"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85" name="Freeform: Shape 1076">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390384"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09919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84775"/>
          </a:xfrm>
          <a:prstGeom prst="rect">
            <a:avLst/>
          </a:prstGeom>
          <a:solidFill>
            <a:srgbClr val="0070C0"/>
          </a:solidFill>
        </p:spPr>
        <p:txBody>
          <a:bodyPr wrap="square" rtlCol="0">
            <a:spAutoFit/>
          </a:bodyPr>
          <a:lstStyle/>
          <a:p>
            <a:pPr algn="ctr"/>
            <a:r>
              <a:rPr lang="en-US" sz="3200" b="1" dirty="0">
                <a:latin typeface="Arial" panose="020B0604020202020204" pitchFamily="34" charset="0"/>
                <a:cs typeface="Arial" panose="020B0604020202020204" pitchFamily="34" charset="0"/>
              </a:rPr>
              <a:t>Neurons: functional unit of nervous system</a:t>
            </a:r>
          </a:p>
        </p:txBody>
      </p:sp>
      <p:sp>
        <p:nvSpPr>
          <p:cNvPr id="3" name="TextBox 2"/>
          <p:cNvSpPr txBox="1"/>
          <p:nvPr/>
        </p:nvSpPr>
        <p:spPr>
          <a:xfrm>
            <a:off x="104747" y="662065"/>
            <a:ext cx="3845490" cy="397031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basic component of neuron are similar wherever they occur in the nervous system.</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Cell body</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Dendrites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Axon hillock</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Axon</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Synaptic knob</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Axon terminal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Myelin Sheath</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Nodes of Ranvier</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Oligodendrocyte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Astrocyte</a:t>
            </a:r>
          </a:p>
          <a:p>
            <a:pPr marL="342900" indent="-342900">
              <a:buAutoNum type="arabicPeriod"/>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2263" y="1808521"/>
            <a:ext cx="6751529" cy="3858186"/>
          </a:xfrm>
          <a:prstGeom prst="rect">
            <a:avLst/>
          </a:prstGeom>
        </p:spPr>
      </p:pic>
      <p:sp>
        <p:nvSpPr>
          <p:cNvPr id="5" name="TextBox 4"/>
          <p:cNvSpPr txBox="1"/>
          <p:nvPr/>
        </p:nvSpPr>
        <p:spPr>
          <a:xfrm>
            <a:off x="7791419" y="2496444"/>
            <a:ext cx="1401153" cy="300082"/>
          </a:xfrm>
          <a:prstGeom prst="rect">
            <a:avLst/>
          </a:prstGeom>
          <a:noFill/>
        </p:spPr>
        <p:txBody>
          <a:bodyPr wrap="none" rtlCol="0">
            <a:spAutoFit/>
          </a:bodyPr>
          <a:lstStyle/>
          <a:p>
            <a:r>
              <a:rPr lang="en-US" sz="1350" dirty="0"/>
              <a:t>oligodendrocytes</a:t>
            </a:r>
          </a:p>
        </p:txBody>
      </p:sp>
      <p:cxnSp>
        <p:nvCxnSpPr>
          <p:cNvPr id="6" name="Straight Arrow Connector 5"/>
          <p:cNvCxnSpPr/>
          <p:nvPr/>
        </p:nvCxnSpPr>
        <p:spPr>
          <a:xfrm flipH="1">
            <a:off x="8295967" y="2701310"/>
            <a:ext cx="171743" cy="28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126711" y="2496444"/>
            <a:ext cx="213541" cy="486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126711" y="2196362"/>
            <a:ext cx="1387239" cy="300082"/>
          </a:xfrm>
          <a:prstGeom prst="rect">
            <a:avLst/>
          </a:prstGeom>
          <a:noFill/>
        </p:spPr>
        <p:txBody>
          <a:bodyPr wrap="none" rtlCol="0">
            <a:spAutoFit/>
          </a:bodyPr>
          <a:lstStyle/>
          <a:p>
            <a:r>
              <a:rPr lang="en-US" sz="1350" dirty="0"/>
              <a:t>Nodes of Ranvier</a:t>
            </a:r>
          </a:p>
        </p:txBody>
      </p:sp>
    </p:spTree>
    <p:extLst>
      <p:ext uri="{BB962C8B-B14F-4D97-AF65-F5344CB8AC3E}">
        <p14:creationId xmlns:p14="http://schemas.microsoft.com/office/powerpoint/2010/main" val="127771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47629128"/>
              </p:ext>
            </p:extLst>
          </p:nvPr>
        </p:nvGraphicFramePr>
        <p:xfrm>
          <a:off x="0" y="437322"/>
          <a:ext cx="9051235" cy="6433393"/>
        </p:xfrm>
        <a:graphic>
          <a:graphicData uri="http://schemas.openxmlformats.org/drawingml/2006/table">
            <a:tbl>
              <a:tblPr firstRow="1" bandRow="1">
                <a:tableStyleId>{5C22544A-7EE6-4342-B048-85BDC9FD1C3A}</a:tableStyleId>
              </a:tblPr>
              <a:tblGrid>
                <a:gridCol w="2081516">
                  <a:extLst>
                    <a:ext uri="{9D8B030D-6E8A-4147-A177-3AD203B41FA5}">
                      <a16:colId xmlns:a16="http://schemas.microsoft.com/office/drawing/2014/main" val="3147904687"/>
                    </a:ext>
                  </a:extLst>
                </a:gridCol>
                <a:gridCol w="6969719">
                  <a:extLst>
                    <a:ext uri="{9D8B030D-6E8A-4147-A177-3AD203B41FA5}">
                      <a16:colId xmlns:a16="http://schemas.microsoft.com/office/drawing/2014/main" val="2054587292"/>
                    </a:ext>
                  </a:extLst>
                </a:gridCol>
              </a:tblGrid>
              <a:tr h="1331455">
                <a:tc>
                  <a:txBody>
                    <a:bodyPr/>
                    <a:lstStyle/>
                    <a:p>
                      <a:pPr algn="just"/>
                      <a:r>
                        <a:rPr lang="en-US" sz="1600" dirty="0">
                          <a:solidFill>
                            <a:schemeClr val="tx1"/>
                          </a:solidFill>
                          <a:latin typeface="Arial" panose="020B0604020202020204" pitchFamily="34" charset="0"/>
                          <a:cs typeface="Arial" panose="020B0604020202020204" pitchFamily="34" charset="0"/>
                        </a:rPr>
                        <a:t>Cell body /Soma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600" b="0" dirty="0">
                          <a:solidFill>
                            <a:schemeClr val="tx1"/>
                          </a:solidFill>
                          <a:latin typeface="Arial" panose="020B0604020202020204" pitchFamily="34" charset="0"/>
                          <a:cs typeface="Arial" panose="020B0604020202020204" pitchFamily="34" charset="0"/>
                        </a:rPr>
                        <a:t>Contains Cytoplasm</a:t>
                      </a:r>
                      <a:r>
                        <a:rPr lang="en-US" sz="1600" b="0" baseline="0" dirty="0">
                          <a:solidFill>
                            <a:schemeClr val="tx1"/>
                          </a:solidFill>
                          <a:latin typeface="Arial" panose="020B0604020202020204" pitchFamily="34" charset="0"/>
                          <a:cs typeface="Arial" panose="020B0604020202020204" pitchFamily="34" charset="0"/>
                        </a:rPr>
                        <a:t> with typical cell organelles  and certain granules. Cell bodies from the grey matter of the nervous system. Groups of cell bodies are called nuclei in CNS and ganglia in PNS.</a:t>
                      </a:r>
                      <a:r>
                        <a:rPr lang="en-US" sz="1600" b="0" dirty="0">
                          <a:solidFill>
                            <a:schemeClr val="tx1"/>
                          </a:solidFill>
                          <a:latin typeface="Arial" panose="020B0604020202020204" pitchFamily="34" charset="0"/>
                          <a:cs typeface="Arial" panose="020B0604020202020204" pitchFamily="34" charset="0"/>
                        </a:rPr>
                        <a:t> </a:t>
                      </a:r>
                      <a:r>
                        <a:rPr lang="en-IN" sz="1600" b="0" i="0" dirty="0">
                          <a:solidFill>
                            <a:srgbClr val="000000"/>
                          </a:solidFill>
                          <a:effectLst/>
                          <a:latin typeface="Arial" panose="020B0604020202020204" pitchFamily="34" charset="0"/>
                          <a:cs typeface="Arial" panose="020B0604020202020204" pitchFamily="34" charset="0"/>
                        </a:rPr>
                        <a:t>The cell body also contains the chemical machinery to produce the neurotransmitters that the neuron uses to communicate with each other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8351937"/>
                  </a:ext>
                </a:extLst>
              </a:tr>
              <a:tr h="588317">
                <a:tc>
                  <a:txBody>
                    <a:bodyPr/>
                    <a:lstStyle/>
                    <a:p>
                      <a:pPr algn="just"/>
                      <a:r>
                        <a:rPr lang="en-US" sz="1600" b="1" dirty="0">
                          <a:solidFill>
                            <a:schemeClr val="tx1"/>
                          </a:solidFill>
                          <a:latin typeface="Arial" panose="020B0604020202020204" pitchFamily="34" charset="0"/>
                          <a:cs typeface="Arial" panose="020B0604020202020204" pitchFamily="34" charset="0"/>
                        </a:rPr>
                        <a:t>Dendrites</a:t>
                      </a:r>
                      <a:r>
                        <a:rPr lang="en-US" sz="1600" b="1" baseline="0" dirty="0">
                          <a:solidFill>
                            <a:schemeClr val="tx1"/>
                          </a:solidFill>
                          <a:latin typeface="Arial" panose="020B0604020202020204" pitchFamily="34" charset="0"/>
                          <a:cs typeface="Arial" panose="020B0604020202020204" pitchFamily="34" charset="0"/>
                        </a:rPr>
                        <a:t> </a:t>
                      </a:r>
                      <a:endParaRPr lang="en-US" sz="16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600" dirty="0">
                          <a:solidFill>
                            <a:schemeClr val="tx1"/>
                          </a:solidFill>
                          <a:latin typeface="Arial" panose="020B0604020202020204" pitchFamily="34" charset="0"/>
                          <a:cs typeface="Arial" panose="020B0604020202020204" pitchFamily="34" charset="0"/>
                        </a:rPr>
                        <a:t>Cell body plasma</a:t>
                      </a:r>
                      <a:r>
                        <a:rPr lang="en-US" sz="1600" baseline="0" dirty="0">
                          <a:solidFill>
                            <a:schemeClr val="tx1"/>
                          </a:solidFill>
                          <a:latin typeface="Arial" panose="020B0604020202020204" pitchFamily="34" charset="0"/>
                          <a:cs typeface="Arial" panose="020B0604020202020204" pitchFamily="34" charset="0"/>
                        </a:rPr>
                        <a:t> membrane extension into short branched fibres. Receive signals from other neurons and sensory receptors.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4120835"/>
                  </a:ext>
                </a:extLst>
              </a:tr>
              <a:tr h="588317">
                <a:tc>
                  <a:txBody>
                    <a:bodyPr/>
                    <a:lstStyle/>
                    <a:p>
                      <a:pPr algn="just"/>
                      <a:r>
                        <a:rPr lang="en-US" sz="1600" b="1" dirty="0">
                          <a:solidFill>
                            <a:schemeClr val="tx1"/>
                          </a:solidFill>
                          <a:latin typeface="Arial" panose="020B0604020202020204" pitchFamily="34" charset="0"/>
                          <a:cs typeface="Arial" panose="020B0604020202020204" pitchFamily="34" charset="0"/>
                        </a:rPr>
                        <a:t>Axon hillock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600" dirty="0">
                          <a:solidFill>
                            <a:schemeClr val="tx1"/>
                          </a:solidFill>
                          <a:latin typeface="Arial" panose="020B0604020202020204" pitchFamily="34" charset="0"/>
                          <a:cs typeface="Arial" panose="020B0604020202020204" pitchFamily="34" charset="0"/>
                        </a:rPr>
                        <a:t>Region of the neuron where the cell body narrows to form the axon. Nerve signals</a:t>
                      </a:r>
                      <a:r>
                        <a:rPr lang="en-US" sz="1600" baseline="0" dirty="0">
                          <a:solidFill>
                            <a:schemeClr val="tx1"/>
                          </a:solidFill>
                          <a:latin typeface="Arial" panose="020B0604020202020204" pitchFamily="34" charset="0"/>
                          <a:cs typeface="Arial" panose="020B0604020202020204" pitchFamily="34" charset="0"/>
                        </a:rPr>
                        <a:t> are generated here and passes down the axon.</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755513"/>
                  </a:ext>
                </a:extLst>
              </a:tr>
              <a:tr h="588317">
                <a:tc>
                  <a:txBody>
                    <a:bodyPr/>
                    <a:lstStyle/>
                    <a:p>
                      <a:pPr algn="just"/>
                      <a:r>
                        <a:rPr lang="en-US" sz="1600" b="1" dirty="0">
                          <a:solidFill>
                            <a:schemeClr val="tx1"/>
                          </a:solidFill>
                          <a:latin typeface="Arial" panose="020B0604020202020204" pitchFamily="34" charset="0"/>
                          <a:cs typeface="Arial" panose="020B0604020202020204" pitchFamily="34" charset="0"/>
                        </a:rPr>
                        <a:t>Axon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600" dirty="0">
                          <a:solidFill>
                            <a:schemeClr val="tx1"/>
                          </a:solidFill>
                          <a:latin typeface="Arial" panose="020B0604020202020204" pitchFamily="34" charset="0"/>
                          <a:cs typeface="Arial" panose="020B0604020202020204" pitchFamily="34" charset="0"/>
                        </a:rPr>
                        <a:t>The neuron’s largest</a:t>
                      </a:r>
                      <a:r>
                        <a:rPr lang="en-US" sz="1600" baseline="0" dirty="0">
                          <a:solidFill>
                            <a:schemeClr val="tx1"/>
                          </a:solidFill>
                          <a:latin typeface="Arial" panose="020B0604020202020204" pitchFamily="34" charset="0"/>
                          <a:cs typeface="Arial" panose="020B0604020202020204" pitchFamily="34" charset="0"/>
                        </a:rPr>
                        <a:t> and thinnest projection. The nerve signal travels from cell body along the axon to the synapse.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5934714"/>
                  </a:ext>
                </a:extLst>
              </a:tr>
              <a:tr h="584751">
                <a:tc>
                  <a:txBody>
                    <a:bodyPr/>
                    <a:lstStyle/>
                    <a:p>
                      <a:pPr algn="just"/>
                      <a:r>
                        <a:rPr lang="en-US" sz="1600" b="1" dirty="0">
                          <a:solidFill>
                            <a:schemeClr val="tx1"/>
                          </a:solidFill>
                          <a:latin typeface="Arial" panose="020B0604020202020204" pitchFamily="34" charset="0"/>
                          <a:cs typeface="Arial" panose="020B0604020202020204" pitchFamily="34" charset="0"/>
                        </a:rPr>
                        <a:t>Axon terminal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600" dirty="0">
                          <a:solidFill>
                            <a:schemeClr val="tx1"/>
                          </a:solidFill>
                          <a:latin typeface="Arial" panose="020B0604020202020204" pitchFamily="34" charset="0"/>
                          <a:cs typeface="Arial" panose="020B0604020202020204" pitchFamily="34" charset="0"/>
                        </a:rPr>
                        <a:t>End of axon</a:t>
                      </a:r>
                      <a:r>
                        <a:rPr lang="en-US" sz="1600" baseline="0" dirty="0">
                          <a:solidFill>
                            <a:schemeClr val="tx1"/>
                          </a:solidFill>
                          <a:latin typeface="Arial" panose="020B0604020202020204" pitchFamily="34" charset="0"/>
                          <a:cs typeface="Arial" panose="020B0604020202020204" pitchFamily="34" charset="0"/>
                        </a:rPr>
                        <a:t> which may be single or branched.</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4206757"/>
                  </a:ext>
                </a:extLst>
              </a:tr>
              <a:tr h="83603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Synaptic knob</a:t>
                      </a:r>
                    </a:p>
                    <a:p>
                      <a:pPr algn="just"/>
                      <a:endParaRPr lang="en-US" sz="16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600" dirty="0">
                          <a:solidFill>
                            <a:schemeClr val="tx1"/>
                          </a:solidFill>
                          <a:latin typeface="Arial" panose="020B0604020202020204" pitchFamily="34" charset="0"/>
                          <a:cs typeface="Arial" panose="020B0604020202020204" pitchFamily="34" charset="0"/>
                        </a:rPr>
                        <a:t>A bulb-like</a:t>
                      </a:r>
                      <a:r>
                        <a:rPr lang="en-US" sz="1600" baseline="0" dirty="0">
                          <a:solidFill>
                            <a:schemeClr val="tx1"/>
                          </a:solidFill>
                          <a:latin typeface="Arial" panose="020B0604020202020204" pitchFamily="34" charset="0"/>
                          <a:cs typeface="Arial" panose="020B0604020202020204" pitchFamily="34" charset="0"/>
                        </a:rPr>
                        <a:t> structure present at the end of axon terminal branches. Synaptic knob possesses synaptic vesicles containing chemicals called neurotransmitters.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4330767"/>
                  </a:ext>
                </a:extLst>
              </a:tr>
              <a:tr h="1331455">
                <a:tc>
                  <a:txBody>
                    <a:bodyPr/>
                    <a:lstStyle/>
                    <a:p>
                      <a:pPr algn="just"/>
                      <a:r>
                        <a:rPr lang="en-US" sz="1600" b="1" dirty="0">
                          <a:solidFill>
                            <a:schemeClr val="tx1"/>
                          </a:solidFill>
                          <a:latin typeface="Arial" panose="020B0604020202020204" pitchFamily="34" charset="0"/>
                          <a:cs typeface="Arial" panose="020B0604020202020204" pitchFamily="34" charset="0"/>
                        </a:rPr>
                        <a:t>Myelin sheath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600" dirty="0">
                          <a:solidFill>
                            <a:schemeClr val="tx1"/>
                          </a:solidFill>
                          <a:latin typeface="Arial" panose="020B0604020202020204" pitchFamily="34" charset="0"/>
                          <a:cs typeface="Arial" panose="020B0604020202020204" pitchFamily="34" charset="0"/>
                        </a:rPr>
                        <a:t>Wrap-aroun</a:t>
                      </a:r>
                      <a:r>
                        <a:rPr lang="en-US" sz="1600" baseline="0" dirty="0">
                          <a:solidFill>
                            <a:schemeClr val="tx1"/>
                          </a:solidFill>
                          <a:latin typeface="Arial" panose="020B0604020202020204" pitchFamily="34" charset="0"/>
                          <a:cs typeface="Arial" panose="020B0604020202020204" pitchFamily="34" charset="0"/>
                        </a:rPr>
                        <a:t>d or covering that insulates the axon and speeds signal conduction. Made by oligodendrocytes in CNS and Schwann cells in PNS. Myelinated nerve fibres are found in spinal and cranial nerves. Unmyelinated nerve fibres are found in autonomous and somatic neural systems </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1469159"/>
                  </a:ext>
                </a:extLst>
              </a:tr>
              <a:tr h="584751">
                <a:tc>
                  <a:txBody>
                    <a:bodyPr/>
                    <a:lstStyle/>
                    <a:p>
                      <a:pPr algn="just"/>
                      <a:r>
                        <a:rPr lang="en-US" sz="1600" b="1" dirty="0">
                          <a:solidFill>
                            <a:schemeClr val="tx1"/>
                          </a:solidFill>
                          <a:latin typeface="Arial" panose="020B0604020202020204" pitchFamily="34" charset="0"/>
                          <a:cs typeface="Arial" panose="020B0604020202020204" pitchFamily="34" charset="0"/>
                        </a:rPr>
                        <a:t>Nodes of Ranvier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600" b="0" dirty="0">
                          <a:solidFill>
                            <a:schemeClr val="tx1"/>
                          </a:solidFill>
                          <a:latin typeface="Arial" panose="020B0604020202020204" pitchFamily="34" charset="0"/>
                          <a:cs typeface="Arial" panose="020B0604020202020204" pitchFamily="34" charset="0"/>
                        </a:rPr>
                        <a:t>Gaps between two</a:t>
                      </a:r>
                      <a:r>
                        <a:rPr lang="en-US" sz="1600" b="0" baseline="0" dirty="0">
                          <a:solidFill>
                            <a:schemeClr val="tx1"/>
                          </a:solidFill>
                          <a:latin typeface="Arial" panose="020B0604020202020204" pitchFamily="34" charset="0"/>
                          <a:cs typeface="Arial" panose="020B0604020202020204" pitchFamily="34" charset="0"/>
                        </a:rPr>
                        <a:t> adjacent myelin sheath</a:t>
                      </a:r>
                      <a:endParaRPr lang="en-US"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3610912"/>
                  </a:ext>
                </a:extLst>
              </a:tr>
            </a:tbl>
          </a:graphicData>
        </a:graphic>
      </p:graphicFrame>
      <p:sp>
        <p:nvSpPr>
          <p:cNvPr id="3" name="TextBox 2"/>
          <p:cNvSpPr txBox="1"/>
          <p:nvPr/>
        </p:nvSpPr>
        <p:spPr>
          <a:xfrm>
            <a:off x="0" y="0"/>
            <a:ext cx="9144000" cy="461665"/>
          </a:xfrm>
          <a:prstGeom prst="rect">
            <a:avLst/>
          </a:prstGeom>
          <a:solidFill>
            <a:srgbClr val="0070C0"/>
          </a:solidFill>
        </p:spPr>
        <p:txBody>
          <a:bodyPr wrap="square" rtlCol="0">
            <a:spAutoFit/>
          </a:bodyPr>
          <a:lstStyle/>
          <a:p>
            <a:pPr algn="ctr"/>
            <a:r>
              <a:rPr lang="en-US" sz="2400" b="1" dirty="0">
                <a:latin typeface="Arial" panose="020B0604020202020204" pitchFamily="34" charset="0"/>
                <a:cs typeface="Arial" panose="020B0604020202020204" pitchFamily="34" charset="0"/>
              </a:rPr>
              <a:t>Description of a typical neuron parts</a:t>
            </a:r>
          </a:p>
        </p:txBody>
      </p:sp>
    </p:spTree>
    <p:extLst>
      <p:ext uri="{BB962C8B-B14F-4D97-AF65-F5344CB8AC3E}">
        <p14:creationId xmlns:p14="http://schemas.microsoft.com/office/powerpoint/2010/main" val="300971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75029290"/>
              </p:ext>
            </p:extLst>
          </p:nvPr>
        </p:nvGraphicFramePr>
        <p:xfrm>
          <a:off x="1" y="864295"/>
          <a:ext cx="9144000" cy="4663440"/>
        </p:xfrm>
        <a:graphic>
          <a:graphicData uri="http://schemas.openxmlformats.org/drawingml/2006/table">
            <a:tbl>
              <a:tblPr firstRow="1" bandRow="1">
                <a:tableStyleId>{5C22544A-7EE6-4342-B048-85BDC9FD1C3A}</a:tableStyleId>
              </a:tblPr>
              <a:tblGrid>
                <a:gridCol w="2414886">
                  <a:extLst>
                    <a:ext uri="{9D8B030D-6E8A-4147-A177-3AD203B41FA5}">
                      <a16:colId xmlns:a16="http://schemas.microsoft.com/office/drawing/2014/main" val="3147904687"/>
                    </a:ext>
                  </a:extLst>
                </a:gridCol>
                <a:gridCol w="6729114">
                  <a:extLst>
                    <a:ext uri="{9D8B030D-6E8A-4147-A177-3AD203B41FA5}">
                      <a16:colId xmlns:a16="http://schemas.microsoft.com/office/drawing/2014/main" val="2054587292"/>
                    </a:ext>
                  </a:extLst>
                </a:gridCol>
              </a:tblGrid>
              <a:tr h="594360">
                <a:tc>
                  <a:txBody>
                    <a:bodyPr/>
                    <a:lstStyle/>
                    <a:p>
                      <a:r>
                        <a:rPr lang="en-US" sz="1800" b="1" dirty="0">
                          <a:solidFill>
                            <a:schemeClr val="tx1"/>
                          </a:solidFill>
                          <a:latin typeface="Arial" panose="020B0604020202020204" pitchFamily="34" charset="0"/>
                          <a:cs typeface="Arial" panose="020B0604020202020204" pitchFamily="34" charset="0"/>
                        </a:rPr>
                        <a:t>Oligodendrocytes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chemeClr val="tx1"/>
                          </a:solidFill>
                          <a:latin typeface="Arial" panose="020B0604020202020204" pitchFamily="34" charset="0"/>
                          <a:cs typeface="Arial" panose="020B0604020202020204" pitchFamily="34" charset="0"/>
                        </a:rPr>
                        <a:t>Produce and maintain myelin sheath around several adjacent axons of CNS.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4120835"/>
                  </a:ext>
                </a:extLst>
              </a:tr>
              <a:tr h="594360">
                <a:tc>
                  <a:txBody>
                    <a:bodyPr/>
                    <a:lstStyle/>
                    <a:p>
                      <a:r>
                        <a:rPr lang="en-US" sz="1800" b="1" dirty="0">
                          <a:latin typeface="Arial" panose="020B0604020202020204" pitchFamily="34" charset="0"/>
                          <a:cs typeface="Arial" panose="020B0604020202020204" pitchFamily="34" charset="0"/>
                        </a:rPr>
                        <a:t>Astrocytes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latin typeface="Arial" panose="020B0604020202020204" pitchFamily="34" charset="0"/>
                          <a:cs typeface="Arial" panose="020B0604020202020204" pitchFamily="34" charset="0"/>
                        </a:rPr>
                        <a:t>Provides neuron with physical support and nourishment in CNS, help maintain the chemical environment for generation of nerve impulses,</a:t>
                      </a:r>
                      <a:r>
                        <a:rPr lang="en-US" sz="1800" baseline="0" dirty="0">
                          <a:latin typeface="Arial" panose="020B0604020202020204" pitchFamily="34" charset="0"/>
                          <a:cs typeface="Arial" panose="020B0604020202020204" pitchFamily="34" charset="0"/>
                        </a:rPr>
                        <a:t> assist with growth and migration of neurons during brain development.</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755513"/>
                  </a:ext>
                </a:extLst>
              </a:tr>
              <a:tr h="594360">
                <a:tc>
                  <a:txBody>
                    <a:bodyPr/>
                    <a:lstStyle/>
                    <a:p>
                      <a:r>
                        <a:rPr lang="en-US" sz="1800" b="1" dirty="0">
                          <a:latin typeface="Arial" panose="020B0604020202020204" pitchFamily="34" charset="0"/>
                          <a:cs typeface="Arial" panose="020B0604020202020204" pitchFamily="34" charset="0"/>
                        </a:rPr>
                        <a:t>Microglia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latin typeface="Arial" panose="020B0604020202020204" pitchFamily="34" charset="0"/>
                          <a:cs typeface="Arial" panose="020B0604020202020204" pitchFamily="34" charset="0"/>
                        </a:rPr>
                        <a:t>Protects CNS from disease by engulfing invading microbes; migrate to areas of injured nerve tissue where they clear debris of dead cells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5934714"/>
                  </a:ext>
                </a:extLst>
              </a:tr>
              <a:tr h="594360">
                <a:tc>
                  <a:txBody>
                    <a:bodyPr/>
                    <a:lstStyle/>
                    <a:p>
                      <a:r>
                        <a:rPr lang="en-US" sz="1800" b="1" dirty="0">
                          <a:latin typeface="Arial" panose="020B0604020202020204" pitchFamily="34" charset="0"/>
                          <a:cs typeface="Arial" panose="020B0604020202020204" pitchFamily="34" charset="0"/>
                        </a:rPr>
                        <a:t>Ependymal cells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latin typeface="Arial" panose="020B0604020202020204" pitchFamily="34" charset="0"/>
                          <a:cs typeface="Arial" panose="020B0604020202020204" pitchFamily="34" charset="0"/>
                        </a:rPr>
                        <a:t>Form</a:t>
                      </a:r>
                      <a:r>
                        <a:rPr lang="en-US" sz="1800" baseline="0" dirty="0">
                          <a:latin typeface="Arial" panose="020B0604020202020204" pitchFamily="34" charset="0"/>
                          <a:cs typeface="Arial" panose="020B0604020202020204" pitchFamily="34" charset="0"/>
                        </a:rPr>
                        <a:t> cerebrospinal fluid and assist in its circulation. Line ventricles of brain and central canal of the spinal cord</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4206757"/>
                  </a:ext>
                </a:extLst>
              </a:tr>
              <a:tr h="594360">
                <a:tc>
                  <a:txBody>
                    <a:bodyPr/>
                    <a:lstStyle/>
                    <a:p>
                      <a:r>
                        <a:rPr lang="en-US" sz="1800" b="1" dirty="0">
                          <a:latin typeface="Arial" panose="020B0604020202020204" pitchFamily="34" charset="0"/>
                          <a:cs typeface="Arial" panose="020B0604020202020204" pitchFamily="34" charset="0"/>
                        </a:rPr>
                        <a:t>Schwann cells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latin typeface="Arial" panose="020B0604020202020204" pitchFamily="34" charset="0"/>
                          <a:cs typeface="Arial" panose="020B0604020202020204" pitchFamily="34" charset="0"/>
                        </a:rPr>
                        <a:t>Produce and maintain myelin</a:t>
                      </a:r>
                      <a:r>
                        <a:rPr lang="en-US" sz="1800" baseline="0" dirty="0">
                          <a:latin typeface="Arial" panose="020B0604020202020204" pitchFamily="34" charset="0"/>
                          <a:cs typeface="Arial" panose="020B0604020202020204" pitchFamily="34" charset="0"/>
                        </a:rPr>
                        <a:t> sheath around a single axon of a PNS neuron, participate in regeneration of PNS axons</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4330767"/>
                  </a:ext>
                </a:extLst>
              </a:tr>
              <a:tr h="594360">
                <a:tc>
                  <a:txBody>
                    <a:bodyPr/>
                    <a:lstStyle/>
                    <a:p>
                      <a:r>
                        <a:rPr lang="en-US" sz="1800" b="1" dirty="0">
                          <a:latin typeface="Arial" panose="020B0604020202020204" pitchFamily="34" charset="0"/>
                          <a:cs typeface="Arial" panose="020B0604020202020204" pitchFamily="34" charset="0"/>
                        </a:rPr>
                        <a:t>Satellite</a:t>
                      </a:r>
                      <a:r>
                        <a:rPr lang="en-US" sz="1800" b="1" baseline="0" dirty="0">
                          <a:latin typeface="Arial" panose="020B0604020202020204" pitchFamily="34" charset="0"/>
                          <a:cs typeface="Arial" panose="020B0604020202020204" pitchFamily="34" charset="0"/>
                        </a:rPr>
                        <a:t> cells</a:t>
                      </a:r>
                      <a:endParaRPr lang="en-US" sz="18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latin typeface="Arial" panose="020B0604020202020204" pitchFamily="34" charset="0"/>
                          <a:cs typeface="Arial" panose="020B0604020202020204" pitchFamily="34" charset="0"/>
                        </a:rPr>
                        <a:t>Support neurons in PNS ganglia</a:t>
                      </a:r>
                      <a:r>
                        <a:rPr lang="en-US" sz="1800" baseline="0" dirty="0">
                          <a:latin typeface="Arial" panose="020B0604020202020204" pitchFamily="34" charset="0"/>
                          <a:cs typeface="Arial" panose="020B0604020202020204" pitchFamily="34" charset="0"/>
                        </a:rPr>
                        <a:t> and regulate exchange of materials between neurons and interstitial fluid.</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0160275"/>
                  </a:ext>
                </a:extLst>
              </a:tr>
            </a:tbl>
          </a:graphicData>
        </a:graphic>
      </p:graphicFrame>
      <p:sp>
        <p:nvSpPr>
          <p:cNvPr id="4" name="TextBox 3"/>
          <p:cNvSpPr txBox="1"/>
          <p:nvPr/>
        </p:nvSpPr>
        <p:spPr>
          <a:xfrm>
            <a:off x="0" y="0"/>
            <a:ext cx="9144000" cy="830997"/>
          </a:xfrm>
          <a:prstGeom prst="rect">
            <a:avLst/>
          </a:prstGeom>
          <a:solidFill>
            <a:srgbClr val="0070C0"/>
          </a:solidFill>
        </p:spPr>
        <p:txBody>
          <a:bodyPr wrap="square" rtlCol="0">
            <a:spAutoFit/>
          </a:bodyPr>
          <a:lstStyle/>
          <a:p>
            <a:pPr algn="ctr"/>
            <a:r>
              <a:rPr lang="en-US" sz="2400" b="1" dirty="0">
                <a:latin typeface="Arial" panose="020B0604020202020204" pitchFamily="34" charset="0"/>
                <a:cs typeface="Arial" panose="020B0604020202020204" pitchFamily="34" charset="0"/>
              </a:rPr>
              <a:t>Neuroglia- cells of nervous tissues that hold them together and support neurons</a:t>
            </a:r>
          </a:p>
        </p:txBody>
      </p:sp>
      <p:sp>
        <p:nvSpPr>
          <p:cNvPr id="5" name="AutoShape 2" descr="Types of Neuroglia | BioNinja"/>
          <p:cNvSpPr>
            <a:spLocks noChangeAspect="1" noChangeArrowheads="1"/>
          </p:cNvSpPr>
          <p:nvPr/>
        </p:nvSpPr>
        <p:spPr bwMode="auto">
          <a:xfrm>
            <a:off x="1842196" y="602511"/>
            <a:ext cx="4057650" cy="1114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12904"/>
            <a:ext cx="9143999" cy="1345096"/>
          </a:xfrm>
          <a:prstGeom prst="rect">
            <a:avLst/>
          </a:prstGeom>
        </p:spPr>
      </p:pic>
    </p:spTree>
    <p:extLst>
      <p:ext uri="{BB962C8B-B14F-4D97-AF65-F5344CB8AC3E}">
        <p14:creationId xmlns:p14="http://schemas.microsoft.com/office/powerpoint/2010/main" val="388004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solidFill>
            <a:srgbClr val="0070C0"/>
          </a:solidFill>
        </p:spPr>
        <p:txBody>
          <a:bodyPr wrap="square" rtlCol="0">
            <a:spAutoFit/>
          </a:bodyPr>
          <a:lstStyle/>
          <a:p>
            <a:pPr algn="ctr"/>
            <a:r>
              <a:rPr lang="en-US" sz="2400" b="1" dirty="0">
                <a:latin typeface="Arial" panose="020B0604020202020204" pitchFamily="34" charset="0"/>
                <a:cs typeface="Arial" panose="020B0604020202020204" pitchFamily="34" charset="0"/>
              </a:rPr>
              <a:t>What is gray and white matter of nervous system</a:t>
            </a:r>
          </a:p>
        </p:txBody>
      </p:sp>
      <p:sp>
        <p:nvSpPr>
          <p:cNvPr id="3" name="TextBox 2"/>
          <p:cNvSpPr txBox="1"/>
          <p:nvPr/>
        </p:nvSpPr>
        <p:spPr>
          <a:xfrm>
            <a:off x="109285" y="539818"/>
            <a:ext cx="8941950" cy="1200329"/>
          </a:xfrm>
          <a:prstGeom prst="rect">
            <a:avLst/>
          </a:prstGeom>
          <a:noFill/>
        </p:spPr>
        <p:txBody>
          <a:bodyPr wrap="square" rtlCol="0">
            <a:spAutoFit/>
          </a:bodyPr>
          <a:lstStyle/>
          <a:p>
            <a:pPr marL="342900" indent="-342900" algn="just">
              <a:buFont typeface="Arial" panose="020B0604020202020204" pitchFamily="34" charset="0"/>
              <a:buChar char="•"/>
            </a:pPr>
            <a:r>
              <a:rPr lang="en-US" b="1" dirty="0">
                <a:latin typeface="Arial" panose="020B0604020202020204" pitchFamily="34" charset="0"/>
                <a:cs typeface="Arial" panose="020B0604020202020204" pitchFamily="34" charset="0"/>
              </a:rPr>
              <a:t>Gray matter </a:t>
            </a:r>
            <a:r>
              <a:rPr lang="en-US" dirty="0">
                <a:latin typeface="Arial" panose="020B0604020202020204" pitchFamily="34" charset="0"/>
                <a:cs typeface="Arial" panose="020B0604020202020204" pitchFamily="34" charset="0"/>
              </a:rPr>
              <a:t>of the nervous system contains neuronal cell bodies, dendrites, unmyelinated axons, axon terminals and neuroglia. There is little or no myelin in these areas. </a:t>
            </a:r>
          </a:p>
          <a:p>
            <a:pPr marL="342900" indent="-342900" algn="just">
              <a:buFont typeface="Arial" panose="020B0604020202020204" pitchFamily="34" charset="0"/>
              <a:buChar char="•"/>
            </a:pPr>
            <a:r>
              <a:rPr lang="en-US" b="1" dirty="0">
                <a:latin typeface="Arial" panose="020B0604020202020204" pitchFamily="34" charset="0"/>
                <a:cs typeface="Arial" panose="020B0604020202020204" pitchFamily="34" charset="0"/>
              </a:rPr>
              <a:t>White matter  </a:t>
            </a:r>
            <a:r>
              <a:rPr lang="en-US" dirty="0">
                <a:latin typeface="Arial" panose="020B0604020202020204" pitchFamily="34" charset="0"/>
                <a:cs typeface="Arial" panose="020B0604020202020204" pitchFamily="34" charset="0"/>
              </a:rPr>
              <a:t>is composed primarily of myelinated axons.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18" y="2058825"/>
            <a:ext cx="6486040" cy="4609461"/>
          </a:xfrm>
          <a:prstGeom prst="rect">
            <a:avLst/>
          </a:prstGeom>
        </p:spPr>
      </p:pic>
    </p:spTree>
    <p:extLst>
      <p:ext uri="{BB962C8B-B14F-4D97-AF65-F5344CB8AC3E}">
        <p14:creationId xmlns:p14="http://schemas.microsoft.com/office/powerpoint/2010/main" val="4025124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467263"/>
          </a:xfrm>
          <a:solidFill>
            <a:srgbClr val="0070C0"/>
          </a:solidFill>
        </p:spPr>
        <p:txBody>
          <a:bodyPr>
            <a:noAutofit/>
          </a:bodyPr>
          <a:lstStyle/>
          <a:p>
            <a:pPr algn="ctr"/>
            <a:r>
              <a:rPr lang="en-US" sz="2800" b="1" dirty="0">
                <a:latin typeface="Arial" panose="020B0604020202020204" pitchFamily="34" charset="0"/>
                <a:cs typeface="Arial" panose="020B0604020202020204" pitchFamily="34" charset="0"/>
              </a:rPr>
              <a:t>Components of peripheral nervous system</a:t>
            </a:r>
          </a:p>
        </p:txBody>
      </p:sp>
      <p:sp>
        <p:nvSpPr>
          <p:cNvPr id="3" name="Content Placeholder 2"/>
          <p:cNvSpPr>
            <a:spLocks noGrp="1"/>
          </p:cNvSpPr>
          <p:nvPr>
            <p:ph idx="1"/>
          </p:nvPr>
        </p:nvSpPr>
        <p:spPr>
          <a:xfrm>
            <a:off x="100934" y="506485"/>
            <a:ext cx="8918532" cy="5511454"/>
          </a:xfrm>
        </p:spPr>
        <p:txBody>
          <a:bodyPr>
            <a:normAutofit fontScale="85000" lnSpcReduction="10000"/>
          </a:bodyPr>
          <a:lstStyle/>
          <a:p>
            <a:pPr algn="just">
              <a:lnSpc>
                <a:spcPct val="160000"/>
              </a:lnSpc>
            </a:pPr>
            <a:r>
              <a:rPr lang="en-US" sz="2000" b="1" dirty="0">
                <a:latin typeface="Arial" panose="020B0604020202020204" pitchFamily="34" charset="0"/>
                <a:cs typeface="Arial" panose="020B0604020202020204" pitchFamily="34" charset="0"/>
              </a:rPr>
              <a:t>Nerve</a:t>
            </a:r>
            <a:r>
              <a:rPr lang="en-US" sz="2000" dirty="0">
                <a:latin typeface="Arial" panose="020B0604020202020204" pitchFamily="34" charset="0"/>
                <a:cs typeface="Arial" panose="020B0604020202020204" pitchFamily="34" charset="0"/>
              </a:rPr>
              <a:t>: Nerve is a bundle of hundreds to thousands of axons plus associated connective tissue and blood vessels that is located in the PNS. </a:t>
            </a:r>
            <a:r>
              <a:rPr lang="en-US" sz="2000" b="1" dirty="0">
                <a:solidFill>
                  <a:srgbClr val="C00000"/>
                </a:solidFill>
                <a:latin typeface="Arial" panose="020B0604020202020204" pitchFamily="34" charset="0"/>
                <a:cs typeface="Arial" panose="020B0604020202020204" pitchFamily="34" charset="0"/>
              </a:rPr>
              <a:t>12 pairs of cranial </a:t>
            </a:r>
            <a:r>
              <a:rPr lang="en-US" sz="2000" b="1" dirty="0">
                <a:latin typeface="Arial" panose="020B0604020202020204" pitchFamily="34" charset="0"/>
                <a:cs typeface="Arial" panose="020B0604020202020204" pitchFamily="34" charset="0"/>
              </a:rPr>
              <a:t>nerves emerge from the brain and </a:t>
            </a:r>
            <a:r>
              <a:rPr lang="en-US" sz="2000" b="1" dirty="0">
                <a:solidFill>
                  <a:srgbClr val="C00000"/>
                </a:solidFill>
                <a:latin typeface="Arial" panose="020B0604020202020204" pitchFamily="34" charset="0"/>
                <a:cs typeface="Arial" panose="020B0604020202020204" pitchFamily="34" charset="0"/>
              </a:rPr>
              <a:t>thirty-one pairs of spinal nerves </a:t>
            </a:r>
            <a:r>
              <a:rPr lang="en-US" sz="2000" b="1" dirty="0">
                <a:latin typeface="Arial" panose="020B0604020202020204" pitchFamily="34" charset="0"/>
                <a:cs typeface="Arial" panose="020B0604020202020204" pitchFamily="34" charset="0"/>
              </a:rPr>
              <a:t>emerge from the spinal cord.</a:t>
            </a:r>
            <a:r>
              <a:rPr lang="en-US" sz="2000" dirty="0">
                <a:latin typeface="Arial" panose="020B0604020202020204" pitchFamily="34" charset="0"/>
                <a:cs typeface="Arial" panose="020B0604020202020204" pitchFamily="34" charset="0"/>
              </a:rPr>
              <a:t> Each nerve follows a defined path and serves a specific region of the body.</a:t>
            </a:r>
          </a:p>
          <a:p>
            <a:pPr algn="just">
              <a:lnSpc>
                <a:spcPct val="160000"/>
              </a:lnSpc>
            </a:pPr>
            <a:r>
              <a:rPr lang="en-US" sz="2000" b="1" dirty="0">
                <a:latin typeface="Arial" panose="020B0604020202020204" pitchFamily="34" charset="0"/>
                <a:cs typeface="Arial" panose="020B0604020202020204" pitchFamily="34" charset="0"/>
              </a:rPr>
              <a:t>Ganglia</a:t>
            </a:r>
            <a:r>
              <a:rPr lang="en-US" sz="2000" dirty="0">
                <a:latin typeface="Arial" panose="020B0604020202020204" pitchFamily="34" charset="0"/>
                <a:cs typeface="Arial" panose="020B0604020202020204" pitchFamily="34" charset="0"/>
              </a:rPr>
              <a:t>: small masses of nervous tissue, consisting primarily </a:t>
            </a:r>
            <a:r>
              <a:rPr lang="en-US" sz="2000" b="1" dirty="0">
                <a:latin typeface="Arial" panose="020B0604020202020204" pitchFamily="34" charset="0"/>
                <a:cs typeface="Arial" panose="020B0604020202020204" pitchFamily="34" charset="0"/>
              </a:rPr>
              <a:t>of neuron cell bodies</a:t>
            </a:r>
            <a:r>
              <a:rPr lang="en-US" sz="2000" dirty="0">
                <a:latin typeface="Arial" panose="020B0604020202020204" pitchFamily="34" charset="0"/>
                <a:cs typeface="Arial" panose="020B0604020202020204" pitchFamily="34" charset="0"/>
              </a:rPr>
              <a:t>, that are located in the PNS. Ganglia are closely associated with cranial and spinal nerves.</a:t>
            </a:r>
          </a:p>
          <a:p>
            <a:pPr algn="just">
              <a:lnSpc>
                <a:spcPct val="160000"/>
              </a:lnSpc>
            </a:pPr>
            <a:r>
              <a:rPr lang="en-US" sz="2000" b="1" dirty="0">
                <a:latin typeface="Arial" panose="020B0604020202020204" pitchFamily="34" charset="0"/>
                <a:cs typeface="Arial" panose="020B0604020202020204" pitchFamily="34" charset="0"/>
              </a:rPr>
              <a:t>Enteric plexuses: </a:t>
            </a:r>
            <a:r>
              <a:rPr lang="en-US" sz="2000" dirty="0">
                <a:latin typeface="Arial" panose="020B0604020202020204" pitchFamily="34" charset="0"/>
                <a:cs typeface="Arial" panose="020B0604020202020204" pitchFamily="34" charset="0"/>
              </a:rPr>
              <a:t>are extensive networks of neurons located in the walls of organs of the gastrointestinal tract. The neurons of these plexuses help regulate the digestive system.</a:t>
            </a:r>
          </a:p>
          <a:p>
            <a:pPr algn="just">
              <a:lnSpc>
                <a:spcPct val="160000"/>
              </a:lnSpc>
            </a:pPr>
            <a:r>
              <a:rPr lang="en-US" sz="2000" b="1" dirty="0">
                <a:latin typeface="Arial" panose="020B0604020202020204" pitchFamily="34" charset="0"/>
                <a:cs typeface="Arial" panose="020B0604020202020204" pitchFamily="34" charset="0"/>
              </a:rPr>
              <a:t>Sensory receptors: </a:t>
            </a:r>
            <a:r>
              <a:rPr lang="en-US" sz="2000" dirty="0">
                <a:latin typeface="Arial" panose="020B0604020202020204" pitchFamily="34" charset="0"/>
                <a:cs typeface="Arial" panose="020B0604020202020204" pitchFamily="34" charset="0"/>
              </a:rPr>
              <a:t>refers to a structure of nervous system that monitors changes in the external or internal environment.</a:t>
            </a:r>
            <a:endParaRPr lang="en-US" sz="2000" b="1" dirty="0">
              <a:latin typeface="Arial" panose="020B0604020202020204" pitchFamily="34" charset="0"/>
              <a:cs typeface="Arial" panose="020B0604020202020204" pitchFamily="34" charset="0"/>
            </a:endParaRPr>
          </a:p>
          <a:p>
            <a:endParaRPr lang="en-US" dirty="0"/>
          </a:p>
          <a:p>
            <a:endParaRPr lang="en-US" sz="1500" dirty="0"/>
          </a:p>
        </p:txBody>
      </p:sp>
    </p:spTree>
    <p:extLst>
      <p:ext uri="{BB962C8B-B14F-4D97-AF65-F5344CB8AC3E}">
        <p14:creationId xmlns:p14="http://schemas.microsoft.com/office/powerpoint/2010/main" val="424362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21" y="530632"/>
            <a:ext cx="8753696" cy="4471792"/>
          </a:xfrm>
          <a:prstGeom prst="rect">
            <a:avLst/>
          </a:prstGeom>
        </p:spPr>
      </p:pic>
      <p:sp>
        <p:nvSpPr>
          <p:cNvPr id="3" name="TextBox 2"/>
          <p:cNvSpPr txBox="1"/>
          <p:nvPr/>
        </p:nvSpPr>
        <p:spPr>
          <a:xfrm>
            <a:off x="0" y="0"/>
            <a:ext cx="9143999" cy="523220"/>
          </a:xfrm>
          <a:prstGeom prst="rect">
            <a:avLst/>
          </a:prstGeom>
          <a:solidFill>
            <a:srgbClr val="0070C0"/>
          </a:solidFill>
        </p:spPr>
        <p:txBody>
          <a:bodyPr wrap="square" rtlCol="0">
            <a:spAutoFit/>
          </a:bodyPr>
          <a:lstStyle/>
          <a:p>
            <a:pPr algn="ctr"/>
            <a:r>
              <a:rPr lang="en-US" sz="2800" b="1" dirty="0">
                <a:latin typeface="Arial" panose="020B0604020202020204" pitchFamily="34" charset="0"/>
                <a:cs typeface="Arial" panose="020B0604020202020204" pitchFamily="34" charset="0"/>
              </a:rPr>
              <a:t>Types of neurons</a:t>
            </a:r>
          </a:p>
        </p:txBody>
      </p:sp>
    </p:spTree>
    <p:extLst>
      <p:ext uri="{BB962C8B-B14F-4D97-AF65-F5344CB8AC3E}">
        <p14:creationId xmlns:p14="http://schemas.microsoft.com/office/powerpoint/2010/main" val="204344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411" y="112367"/>
            <a:ext cx="8925824" cy="3354765"/>
          </a:xfrm>
          <a:prstGeom prst="rect">
            <a:avLst/>
          </a:prstGeom>
          <a:noFill/>
        </p:spPr>
        <p:txBody>
          <a:bodyPr wrap="square" rtlCol="0">
            <a:spAutoFit/>
          </a:bodyPr>
          <a:lstStyle/>
          <a:p>
            <a:pPr algn="ctr"/>
            <a:r>
              <a:rPr lang="en-US" sz="2400" b="1" dirty="0">
                <a:solidFill>
                  <a:srgbClr val="C00000"/>
                </a:solidFill>
                <a:latin typeface="Arial" panose="020B0604020202020204" pitchFamily="34" charset="0"/>
                <a:cs typeface="Arial" panose="020B0604020202020204" pitchFamily="34" charset="0"/>
              </a:rPr>
              <a:t>Functional classification of neurons</a:t>
            </a:r>
          </a:p>
          <a:p>
            <a:endParaRPr lang="en-US" sz="800" b="1"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Functionally, neurons are classified </a:t>
            </a:r>
            <a:r>
              <a:rPr lang="en-US" sz="2000" b="1" dirty="0">
                <a:latin typeface="Arial" panose="020B0604020202020204" pitchFamily="34" charset="0"/>
                <a:cs typeface="Arial" panose="020B0604020202020204" pitchFamily="34" charset="0"/>
              </a:rPr>
              <a:t>according to the direction in which the nerve</a:t>
            </a:r>
            <a:r>
              <a:rPr lang="en-US" sz="2000" b="1" dirty="0">
                <a:solidFill>
                  <a:srgbClr val="FF0000"/>
                </a:solidFill>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impulse is conveyed with respect to the CNS.</a:t>
            </a:r>
          </a:p>
          <a:p>
            <a:endParaRPr lang="en-US" sz="2000" dirty="0">
              <a:solidFill>
                <a:srgbClr val="FF0000"/>
              </a:solidFill>
              <a:latin typeface="Arial" panose="020B0604020202020204" pitchFamily="34" charset="0"/>
              <a:cs typeface="Arial" panose="020B0604020202020204" pitchFamily="34" charset="0"/>
            </a:endParaRPr>
          </a:p>
          <a:p>
            <a:pPr marL="342900" indent="-342900" algn="just">
              <a:buAutoNum type="arabicPeriod"/>
            </a:pPr>
            <a:r>
              <a:rPr lang="en-US" sz="2000" b="1" dirty="0">
                <a:latin typeface="Arial" panose="020B0604020202020204" pitchFamily="34" charset="0"/>
                <a:cs typeface="Arial" panose="020B0604020202020204" pitchFamily="34" charset="0"/>
              </a:rPr>
              <a:t>Sensory or Afferent neurons/nerves: The sensory neuron </a:t>
            </a:r>
            <a:r>
              <a:rPr lang="en-US" sz="2000" dirty="0">
                <a:latin typeface="Arial" panose="020B0604020202020204" pitchFamily="34" charset="0"/>
                <a:cs typeface="Arial" panose="020B0604020202020204" pitchFamily="34" charset="0"/>
              </a:rPr>
              <a:t>forms an action potential in its axon once it is activated by stimulus received by sensory receptors (of sense organs) which are located at the distal ends of sensory neurons. The action potential is conveyed into the CNS through cranial or spinal nerves. Most sensory neurons are </a:t>
            </a:r>
            <a:r>
              <a:rPr lang="en-US" sz="2000" b="1" dirty="0">
                <a:latin typeface="Arial" panose="020B0604020202020204" pitchFamily="34" charset="0"/>
                <a:cs typeface="Arial" panose="020B0604020202020204" pitchFamily="34" charset="0"/>
              </a:rPr>
              <a:t>unipolar in structure</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p:txBody>
      </p:sp>
      <p:pic>
        <p:nvPicPr>
          <p:cNvPr id="3" name="Picture 2" descr="Sensory and Relay Neurons.jpg"/>
          <p:cNvPicPr/>
          <p:nvPr/>
        </p:nvPicPr>
        <p:blipFill rotWithShape="1">
          <a:blip r:embed="rId2">
            <a:extLst>
              <a:ext uri="{28A0092B-C50C-407E-A947-70E740481C1C}">
                <a14:useLocalDpi xmlns:a14="http://schemas.microsoft.com/office/drawing/2010/main" val="0"/>
              </a:ext>
            </a:extLst>
          </a:blip>
          <a:srcRect l="52065" b="56855"/>
          <a:stretch/>
        </p:blipFill>
        <p:spPr bwMode="auto">
          <a:xfrm>
            <a:off x="2592889" y="3394555"/>
            <a:ext cx="4709786" cy="3263028"/>
          </a:xfrm>
          <a:prstGeom prst="rect">
            <a:avLst/>
          </a:prstGeom>
          <a:noFill/>
          <a:ln>
            <a:noFill/>
          </a:ln>
        </p:spPr>
      </p:pic>
    </p:spTree>
    <p:extLst>
      <p:ext uri="{BB962C8B-B14F-4D97-AF65-F5344CB8AC3E}">
        <p14:creationId xmlns:p14="http://schemas.microsoft.com/office/powerpoint/2010/main" val="3766453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706" y="203960"/>
            <a:ext cx="4625824" cy="5909310"/>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2.  Motor or Efferent neurons/nerves : </a:t>
            </a:r>
            <a:r>
              <a:rPr lang="en-US" dirty="0">
                <a:latin typeface="Arial" panose="020B0604020202020204" pitchFamily="34" charset="0"/>
                <a:cs typeface="Arial" panose="020B0604020202020204" pitchFamily="34" charset="0"/>
              </a:rPr>
              <a:t>Convey action potentials away from the CNS to effectors</a:t>
            </a:r>
            <a:r>
              <a:rPr lang="en-US" b="1" dirty="0">
                <a:latin typeface="Arial" panose="020B0604020202020204" pitchFamily="34" charset="0"/>
                <a:cs typeface="Arial" panose="020B0604020202020204" pitchFamily="34" charset="0"/>
              </a:rPr>
              <a:t> (muscles and glands) </a:t>
            </a:r>
            <a:r>
              <a:rPr lang="en-US" dirty="0">
                <a:latin typeface="Arial" panose="020B0604020202020204" pitchFamily="34" charset="0"/>
                <a:cs typeface="Arial" panose="020B0604020202020204" pitchFamily="34" charset="0"/>
              </a:rPr>
              <a:t>in the periphery through cranial and spinal nerves.  Most motor neurons are multipolar in structure. </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3. Interneurons or association neurons: </a:t>
            </a:r>
            <a:r>
              <a:rPr lang="en-US" dirty="0">
                <a:latin typeface="Arial" panose="020B0604020202020204" pitchFamily="34" charset="0"/>
                <a:cs typeface="Arial" panose="020B0604020202020204" pitchFamily="34" charset="0"/>
              </a:rPr>
              <a:t>are located within the CNS between sensory and motor neurons.  Interneurons integrate incoming sensory information from sensory neurons and then elicit a motor response by activating the appropriate motor neurons.  Most interneurons are multipolar in structure. </a:t>
            </a:r>
            <a:endParaRPr lang="en-US" b="1" dirty="0">
              <a:latin typeface="Arial" panose="020B0604020202020204" pitchFamily="34" charset="0"/>
              <a:cs typeface="Arial" panose="020B0604020202020204" pitchFamily="34" charset="0"/>
            </a:endParaRPr>
          </a:p>
        </p:txBody>
      </p:sp>
      <p:pic>
        <p:nvPicPr>
          <p:cNvPr id="4" name="Picture 3" descr="Motor Neuron"/>
          <p:cNvPicPr/>
          <p:nvPr/>
        </p:nvPicPr>
        <p:blipFill rotWithShape="1">
          <a:blip r:embed="rId2">
            <a:extLst>
              <a:ext uri="{28A0092B-C50C-407E-A947-70E740481C1C}">
                <a14:useLocalDpi xmlns:a14="http://schemas.microsoft.com/office/drawing/2010/main" val="0"/>
              </a:ext>
            </a:extLst>
          </a:blip>
          <a:srcRect t="14464" r="40862"/>
          <a:stretch/>
        </p:blipFill>
        <p:spPr bwMode="auto">
          <a:xfrm>
            <a:off x="5126595" y="243077"/>
            <a:ext cx="3699353" cy="2208576"/>
          </a:xfrm>
          <a:prstGeom prst="rect">
            <a:avLst/>
          </a:prstGeom>
          <a:noFill/>
          <a:ln>
            <a:noFill/>
          </a:ln>
        </p:spPr>
      </p:pic>
      <p:pic>
        <p:nvPicPr>
          <p:cNvPr id="5" name="Picture 4" descr="Sensory and Relay Neurons.jpg"/>
          <p:cNvPicPr/>
          <p:nvPr/>
        </p:nvPicPr>
        <p:blipFill rotWithShape="1">
          <a:blip r:embed="rId3">
            <a:extLst>
              <a:ext uri="{28A0092B-C50C-407E-A947-70E740481C1C}">
                <a14:useLocalDpi xmlns:a14="http://schemas.microsoft.com/office/drawing/2010/main" val="0"/>
              </a:ext>
            </a:extLst>
          </a:blip>
          <a:srcRect t="60210" r="53245"/>
          <a:stretch/>
        </p:blipFill>
        <p:spPr bwMode="auto">
          <a:xfrm>
            <a:off x="5128590" y="3478742"/>
            <a:ext cx="3803919" cy="2670267"/>
          </a:xfrm>
          <a:prstGeom prst="rect">
            <a:avLst/>
          </a:prstGeom>
          <a:noFill/>
          <a:ln>
            <a:noFill/>
          </a:ln>
        </p:spPr>
      </p:pic>
    </p:spTree>
    <p:extLst>
      <p:ext uri="{BB962C8B-B14F-4D97-AF65-F5344CB8AC3E}">
        <p14:creationId xmlns:p14="http://schemas.microsoft.com/office/powerpoint/2010/main" val="1027652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the 12 cranial nerves? Functions and 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l="4505" t="9864" r="4730" b="4234"/>
          <a:stretch/>
        </p:blipFill>
        <p:spPr bwMode="auto">
          <a:xfrm>
            <a:off x="0" y="1"/>
            <a:ext cx="6042991" cy="6601216"/>
          </a:xfrm>
          <a:prstGeom prst="rect">
            <a:avLst/>
          </a:prstGeom>
          <a:noFill/>
          <a:ln w="31750">
            <a:solidFill>
              <a:schemeClr val="tx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6138646" y="0"/>
            <a:ext cx="3005354" cy="2800767"/>
          </a:xfrm>
          <a:prstGeom prst="rect">
            <a:avLst/>
          </a:prstGeom>
        </p:spPr>
        <p:txBody>
          <a:bodyPr wrap="square">
            <a:spAutoFit/>
          </a:bodyPr>
          <a:lstStyle/>
          <a:p>
            <a:pPr algn="just"/>
            <a:r>
              <a:rPr lang="en-US" sz="1600" dirty="0">
                <a:solidFill>
                  <a:srgbClr val="000000"/>
                </a:solidFill>
                <a:latin typeface="Arial" panose="020B0604020202020204" pitchFamily="34" charset="0"/>
                <a:cs typeface="Arial" panose="020B0604020202020204" pitchFamily="34" charset="0"/>
              </a:rPr>
              <a:t>The cranial nerves are 12 pairs of nerves that can be seen on the ventral (bottom) surface of the brain. Some of these nerves bring information from the sense organs to the brain; other cranial nerves control muscles; other cranial nerves are connected to glands or internal organs such as the heart and lungs.</a:t>
            </a:r>
            <a:endParaRPr lang="en-US" sz="1600" dirty="0">
              <a:latin typeface="Arial" panose="020B0604020202020204" pitchFamily="34" charset="0"/>
              <a:cs typeface="Arial" panose="020B0604020202020204" pitchFamily="34" charset="0"/>
            </a:endParaRPr>
          </a:p>
        </p:txBody>
      </p:sp>
      <p:pic>
        <p:nvPicPr>
          <p:cNvPr id="4" name="Picture 2" descr="https://faculty.washington.edu/chudler/cranialn.gif"/>
          <p:cNvPicPr>
            <a:picLocks noChangeAspect="1" noChangeArrowheads="1"/>
          </p:cNvPicPr>
          <p:nvPr/>
        </p:nvPicPr>
        <p:blipFill rotWithShape="1">
          <a:blip r:embed="rId3">
            <a:extLst>
              <a:ext uri="{28A0092B-C50C-407E-A947-70E740481C1C}">
                <a14:useLocalDpi xmlns:a14="http://schemas.microsoft.com/office/drawing/2010/main" val="0"/>
              </a:ext>
            </a:extLst>
          </a:blip>
          <a:srcRect l="61866" t="8002" r="280" b="14990"/>
          <a:stretch/>
        </p:blipFill>
        <p:spPr bwMode="auto">
          <a:xfrm>
            <a:off x="6499541" y="2994886"/>
            <a:ext cx="2292096" cy="3296728"/>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882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707886"/>
          </a:xfrm>
          <a:prstGeom prst="rect">
            <a:avLst/>
          </a:prstGeom>
          <a:solidFill>
            <a:srgbClr val="0070C0"/>
          </a:solidFill>
        </p:spPr>
        <p:txBody>
          <a:bodyPr wrap="square" rtlCol="0">
            <a:spAutoFit/>
          </a:bodyPr>
          <a:lstStyle/>
          <a:p>
            <a:pPr algn="ctr"/>
            <a:r>
              <a:rPr lang="en-US" sz="4000" b="1" dirty="0">
                <a:latin typeface="Arial" panose="020B0604020202020204" pitchFamily="34" charset="0"/>
                <a:cs typeface="Arial" panose="020B0604020202020204" pitchFamily="34" charset="0"/>
              </a:rPr>
              <a:t>Cranial nerves</a:t>
            </a:r>
          </a:p>
        </p:txBody>
      </p:sp>
      <p:graphicFrame>
        <p:nvGraphicFramePr>
          <p:cNvPr id="3" name="Table 2"/>
          <p:cNvGraphicFramePr>
            <a:graphicFrameLocks noGrp="1"/>
          </p:cNvGraphicFramePr>
          <p:nvPr>
            <p:extLst>
              <p:ext uri="{D42A27DB-BD31-4B8C-83A1-F6EECF244321}">
                <p14:modId xmlns:p14="http://schemas.microsoft.com/office/powerpoint/2010/main" val="3627256525"/>
              </p:ext>
            </p:extLst>
          </p:nvPr>
        </p:nvGraphicFramePr>
        <p:xfrm>
          <a:off x="0" y="734390"/>
          <a:ext cx="9144000" cy="6123611"/>
        </p:xfrm>
        <a:graphic>
          <a:graphicData uri="http://schemas.openxmlformats.org/drawingml/2006/table">
            <a:tbl>
              <a:tblPr firstRow="1" bandRow="1">
                <a:tableStyleId>{5C22544A-7EE6-4342-B048-85BDC9FD1C3A}</a:tableStyleId>
              </a:tblPr>
              <a:tblGrid>
                <a:gridCol w="836518">
                  <a:extLst>
                    <a:ext uri="{9D8B030D-6E8A-4147-A177-3AD203B41FA5}">
                      <a16:colId xmlns:a16="http://schemas.microsoft.com/office/drawing/2014/main" val="2717151195"/>
                    </a:ext>
                  </a:extLst>
                </a:gridCol>
                <a:gridCol w="2394171">
                  <a:extLst>
                    <a:ext uri="{9D8B030D-6E8A-4147-A177-3AD203B41FA5}">
                      <a16:colId xmlns:a16="http://schemas.microsoft.com/office/drawing/2014/main" val="1272137122"/>
                    </a:ext>
                  </a:extLst>
                </a:gridCol>
                <a:gridCol w="5913311">
                  <a:extLst>
                    <a:ext uri="{9D8B030D-6E8A-4147-A177-3AD203B41FA5}">
                      <a16:colId xmlns:a16="http://schemas.microsoft.com/office/drawing/2014/main" val="2209927603"/>
                    </a:ext>
                  </a:extLst>
                </a:gridCol>
              </a:tblGrid>
              <a:tr h="471047">
                <a:tc gridSpan="2">
                  <a:txBody>
                    <a:bodyPr/>
                    <a:lstStyle/>
                    <a:p>
                      <a:pPr algn="ctr"/>
                      <a:r>
                        <a:rPr lang="en-US" sz="1800" dirty="0">
                          <a:solidFill>
                            <a:schemeClr val="tx1"/>
                          </a:solidFill>
                          <a:latin typeface="Arial" panose="020B0604020202020204" pitchFamily="34" charset="0"/>
                          <a:cs typeface="Arial" panose="020B0604020202020204" pitchFamily="34" charset="0"/>
                        </a:rPr>
                        <a:t>Cranial nerves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What type of nerve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4647304"/>
                  </a:ext>
                </a:extLst>
              </a:tr>
              <a:tr h="471047">
                <a:tc>
                  <a:txBody>
                    <a:bodyPr/>
                    <a:lstStyle/>
                    <a:p>
                      <a:r>
                        <a:rPr lang="en-US" sz="1800" dirty="0">
                          <a:solidFill>
                            <a:schemeClr val="tx1"/>
                          </a:solidFill>
                          <a:latin typeface="Arial" panose="020B0604020202020204" pitchFamily="34" charset="0"/>
                          <a:cs typeface="Arial" panose="020B0604020202020204" pitchFamily="34"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Olfactory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Sensory nerve (information conveyed to CNS)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3557900"/>
                  </a:ext>
                </a:extLst>
              </a:tr>
              <a:tr h="471047">
                <a:tc>
                  <a:txBody>
                    <a:bodyPr/>
                    <a:lstStyle/>
                    <a:p>
                      <a:r>
                        <a:rPr lang="en-US" sz="1800" dirty="0">
                          <a:solidFill>
                            <a:schemeClr val="tx1"/>
                          </a:solidFill>
                          <a:latin typeface="Arial" panose="020B0604020202020204" pitchFamily="34" charset="0"/>
                          <a:cs typeface="Arial" panose="020B0604020202020204" pitchFamily="34" charset="0"/>
                        </a:rPr>
                        <a:t>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Optic nerve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Sensory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6631746"/>
                  </a:ext>
                </a:extLst>
              </a:tr>
              <a:tr h="471047">
                <a:tc>
                  <a:txBody>
                    <a:bodyPr/>
                    <a:lstStyle/>
                    <a:p>
                      <a:r>
                        <a:rPr lang="en-US" sz="1800" dirty="0">
                          <a:solidFill>
                            <a:schemeClr val="tx1"/>
                          </a:solidFill>
                          <a:latin typeface="Arial" panose="020B0604020202020204" pitchFamily="34" charset="0"/>
                          <a:cs typeface="Arial" panose="020B0604020202020204" pitchFamily="34" charset="0"/>
                        </a:rPr>
                        <a:t>III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Oculomotor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Motor nerve (information from CNS to effector cells)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7763195"/>
                  </a:ext>
                </a:extLst>
              </a:tr>
              <a:tr h="471047">
                <a:tc>
                  <a:txBody>
                    <a:bodyPr/>
                    <a:lstStyle/>
                    <a:p>
                      <a:r>
                        <a:rPr lang="en-US" sz="1800" dirty="0">
                          <a:solidFill>
                            <a:schemeClr val="tx1"/>
                          </a:solidFill>
                          <a:latin typeface="Arial" panose="020B0604020202020204" pitchFamily="34" charset="0"/>
                          <a:cs typeface="Arial" panose="020B0604020202020204" pitchFamily="34" charset="0"/>
                        </a:rPr>
                        <a:t>IV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Trochlear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Motor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3017542"/>
                  </a:ext>
                </a:extLst>
              </a:tr>
              <a:tr h="471047">
                <a:tc>
                  <a:txBody>
                    <a:bodyPr/>
                    <a:lstStyle/>
                    <a:p>
                      <a:r>
                        <a:rPr lang="en-US" sz="1800" dirty="0">
                          <a:solidFill>
                            <a:schemeClr val="tx1"/>
                          </a:solidFill>
                          <a:latin typeface="Arial" panose="020B0604020202020204" pitchFamily="34" charset="0"/>
                          <a:cs typeface="Arial" panose="020B0604020202020204" pitchFamily="34"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Trigeminal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1" dirty="0">
                          <a:solidFill>
                            <a:schemeClr val="tx1"/>
                          </a:solidFill>
                          <a:latin typeface="Arial" panose="020B0604020202020204" pitchFamily="34" charset="0"/>
                          <a:cs typeface="Arial" panose="020B0604020202020204" pitchFamily="34" charset="0"/>
                        </a:rPr>
                        <a:t>Mixed</a:t>
                      </a:r>
                      <a:r>
                        <a:rPr lang="en-US" sz="1800" b="1" baseline="0" dirty="0">
                          <a:solidFill>
                            <a:schemeClr val="tx1"/>
                          </a:solidFill>
                          <a:latin typeface="Arial" panose="020B0604020202020204" pitchFamily="34" charset="0"/>
                          <a:cs typeface="Arial" panose="020B0604020202020204" pitchFamily="34" charset="0"/>
                        </a:rPr>
                        <a:t> nerve (sensory and motor part)</a:t>
                      </a:r>
                      <a:endParaRPr lang="en-US" sz="18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0858571"/>
                  </a:ext>
                </a:extLst>
              </a:tr>
              <a:tr h="471047">
                <a:tc>
                  <a:txBody>
                    <a:bodyPr/>
                    <a:lstStyle/>
                    <a:p>
                      <a:r>
                        <a:rPr lang="en-US" sz="1800" dirty="0">
                          <a:solidFill>
                            <a:schemeClr val="tx1"/>
                          </a:solidFill>
                          <a:latin typeface="Arial" panose="020B0604020202020204" pitchFamily="34" charset="0"/>
                          <a:cs typeface="Arial" panose="020B0604020202020204" pitchFamily="34" charset="0"/>
                        </a:rPr>
                        <a:t>VI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Abducens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Motor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1366079"/>
                  </a:ext>
                </a:extLst>
              </a:tr>
              <a:tr h="471047">
                <a:tc>
                  <a:txBody>
                    <a:bodyPr/>
                    <a:lstStyle/>
                    <a:p>
                      <a:r>
                        <a:rPr lang="en-US" sz="1800" dirty="0">
                          <a:solidFill>
                            <a:schemeClr val="tx1"/>
                          </a:solidFill>
                          <a:latin typeface="Arial" panose="020B0604020202020204" pitchFamily="34" charset="0"/>
                          <a:cs typeface="Arial" panose="020B0604020202020204" pitchFamily="34" charset="0"/>
                        </a:rPr>
                        <a:t>VII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Facial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1" dirty="0">
                          <a:solidFill>
                            <a:schemeClr val="tx1"/>
                          </a:solidFill>
                          <a:latin typeface="Arial" panose="020B0604020202020204" pitchFamily="34" charset="0"/>
                          <a:cs typeface="Arial" panose="020B0604020202020204" pitchFamily="34" charset="0"/>
                        </a:rPr>
                        <a:t>Mixed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8833933"/>
                  </a:ext>
                </a:extLst>
              </a:tr>
              <a:tr h="471047">
                <a:tc>
                  <a:txBody>
                    <a:bodyPr/>
                    <a:lstStyle/>
                    <a:p>
                      <a:r>
                        <a:rPr lang="en-US" sz="1800" dirty="0">
                          <a:solidFill>
                            <a:schemeClr val="tx1"/>
                          </a:solidFill>
                          <a:latin typeface="Arial" panose="020B0604020202020204" pitchFamily="34" charset="0"/>
                          <a:cs typeface="Arial" panose="020B0604020202020204" pitchFamily="34" charset="0"/>
                        </a:rPr>
                        <a:t>VIII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Vestibulocochlear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Sensory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8245517"/>
                  </a:ext>
                </a:extLst>
              </a:tr>
              <a:tr h="471047">
                <a:tc>
                  <a:txBody>
                    <a:bodyPr/>
                    <a:lstStyle/>
                    <a:p>
                      <a:r>
                        <a:rPr lang="en-US" sz="1800" dirty="0">
                          <a:solidFill>
                            <a:schemeClr val="tx1"/>
                          </a:solidFill>
                          <a:latin typeface="Arial" panose="020B0604020202020204" pitchFamily="34" charset="0"/>
                          <a:cs typeface="Arial" panose="020B0604020202020204" pitchFamily="34" charset="0"/>
                        </a:rPr>
                        <a:t>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Glossopharyngeal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1" dirty="0">
                          <a:solidFill>
                            <a:schemeClr val="tx1"/>
                          </a:solidFill>
                          <a:latin typeface="Arial" panose="020B0604020202020204" pitchFamily="34" charset="0"/>
                          <a:cs typeface="Arial" panose="020B0604020202020204" pitchFamily="34" charset="0"/>
                        </a:rPr>
                        <a:t>Mixed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3323449"/>
                  </a:ext>
                </a:extLst>
              </a:tr>
              <a:tr h="471047">
                <a:tc>
                  <a:txBody>
                    <a:bodyPr/>
                    <a:lstStyle/>
                    <a:p>
                      <a:r>
                        <a:rPr lang="en-US" sz="1800" dirty="0">
                          <a:solidFill>
                            <a:schemeClr val="tx1"/>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Vagus nerve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1" dirty="0">
                          <a:solidFill>
                            <a:schemeClr val="tx1"/>
                          </a:solidFill>
                          <a:latin typeface="Arial" panose="020B0604020202020204" pitchFamily="34" charset="0"/>
                          <a:cs typeface="Arial" panose="020B0604020202020204" pitchFamily="34" charset="0"/>
                        </a:rPr>
                        <a:t>Mixed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7480975"/>
                  </a:ext>
                </a:extLst>
              </a:tr>
              <a:tr h="471047">
                <a:tc>
                  <a:txBody>
                    <a:bodyPr/>
                    <a:lstStyle/>
                    <a:p>
                      <a:r>
                        <a:rPr lang="en-US" sz="1800" dirty="0">
                          <a:solidFill>
                            <a:schemeClr val="tx1"/>
                          </a:solidFill>
                          <a:latin typeface="Arial" panose="020B0604020202020204" pitchFamily="34" charset="0"/>
                          <a:cs typeface="Arial" panose="020B0604020202020204" pitchFamily="34" charset="0"/>
                        </a:rPr>
                        <a:t>XI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Accessory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Motor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231822"/>
                  </a:ext>
                </a:extLst>
              </a:tr>
              <a:tr h="471047">
                <a:tc>
                  <a:txBody>
                    <a:bodyPr/>
                    <a:lstStyle/>
                    <a:p>
                      <a:r>
                        <a:rPr lang="en-US" sz="1800" dirty="0">
                          <a:solidFill>
                            <a:schemeClr val="tx1"/>
                          </a:solidFill>
                          <a:latin typeface="Arial" panose="020B0604020202020204" pitchFamily="34" charset="0"/>
                          <a:cs typeface="Arial" panose="020B0604020202020204" pitchFamily="34" charset="0"/>
                        </a:rPr>
                        <a:t>XII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Hypoglossal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latin typeface="Arial" panose="020B0604020202020204" pitchFamily="34" charset="0"/>
                          <a:cs typeface="Arial" panose="020B0604020202020204" pitchFamily="34" charset="0"/>
                        </a:rPr>
                        <a:t>Motor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7704516"/>
                  </a:ext>
                </a:extLst>
              </a:tr>
            </a:tbl>
          </a:graphicData>
        </a:graphic>
      </p:graphicFrame>
    </p:spTree>
    <p:extLst>
      <p:ext uri="{BB962C8B-B14F-4D97-AF65-F5344CB8AC3E}">
        <p14:creationId xmlns:p14="http://schemas.microsoft.com/office/powerpoint/2010/main" val="232832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774742"/>
          </a:xfrm>
          <a:solidFill>
            <a:srgbClr val="0070C0"/>
          </a:solidFill>
        </p:spPr>
        <p:txBody>
          <a:bodyPr>
            <a:normAutofit/>
          </a:bodyPr>
          <a:lstStyle/>
          <a:p>
            <a:pPr algn="ctr"/>
            <a:r>
              <a:rPr lang="en-US" sz="2800" b="1" dirty="0">
                <a:latin typeface="Arial" panose="020B0604020202020204" pitchFamily="34" charset="0"/>
                <a:cs typeface="Arial" panose="020B0604020202020204" pitchFamily="34" charset="0"/>
              </a:rPr>
              <a:t>Functions of Nervous system</a:t>
            </a:r>
          </a:p>
        </p:txBody>
      </p:sp>
      <p:sp>
        <p:nvSpPr>
          <p:cNvPr id="3" name="Content Placeholder 2"/>
          <p:cNvSpPr>
            <a:spLocks noGrp="1"/>
          </p:cNvSpPr>
          <p:nvPr>
            <p:ph idx="1"/>
          </p:nvPr>
        </p:nvSpPr>
        <p:spPr>
          <a:xfrm>
            <a:off x="371061" y="726057"/>
            <a:ext cx="7977809" cy="4351338"/>
          </a:xfrm>
        </p:spPr>
        <p:txBody>
          <a:bodyPr/>
          <a:lstStyle/>
          <a:p>
            <a:endParaRPr lang="en-US" dirty="0"/>
          </a:p>
          <a:p>
            <a:pPr algn="just"/>
            <a:r>
              <a:rPr lang="en-US" sz="2400" dirty="0">
                <a:latin typeface="Arial" panose="020B0604020202020204" pitchFamily="34" charset="0"/>
                <a:cs typeface="Arial" panose="020B0604020202020204" pitchFamily="34" charset="0"/>
              </a:rPr>
              <a:t>Nervous system is responsible for our perceptions, behaviors, and memories. It initiates all voluntary movements. </a:t>
            </a:r>
          </a:p>
          <a:p>
            <a:pPr algn="just"/>
            <a:r>
              <a:rPr lang="en-US" sz="2400" dirty="0">
                <a:latin typeface="Arial" panose="020B0604020202020204" pitchFamily="34" charset="0"/>
                <a:cs typeface="Arial" panose="020B0604020202020204" pitchFamily="34" charset="0"/>
              </a:rPr>
              <a:t>Helps maintain body homeostasis along with the endocrine system </a:t>
            </a:r>
          </a:p>
          <a:p>
            <a:pPr marL="0" indent="0">
              <a:buNone/>
            </a:pPr>
            <a:endParaRPr lang="en-US" dirty="0"/>
          </a:p>
        </p:txBody>
      </p:sp>
    </p:spTree>
    <p:extLst>
      <p:ext uri="{BB962C8B-B14F-4D97-AF65-F5344CB8AC3E}">
        <p14:creationId xmlns:p14="http://schemas.microsoft.com/office/powerpoint/2010/main" val="2726707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pinal Nerve"/>
          <p:cNvPicPr>
            <a:picLocks noChangeAspect="1" noChangeArrowheads="1"/>
          </p:cNvPicPr>
          <p:nvPr/>
        </p:nvPicPr>
        <p:blipFill rotWithShape="1">
          <a:blip r:embed="rId2">
            <a:extLst>
              <a:ext uri="{28A0092B-C50C-407E-A947-70E740481C1C}">
                <a14:useLocalDpi xmlns:a14="http://schemas.microsoft.com/office/drawing/2010/main" val="0"/>
              </a:ext>
            </a:extLst>
          </a:blip>
          <a:srcRect l="5983" t="16945" r="34432" b="10710"/>
          <a:stretch/>
        </p:blipFill>
        <p:spPr bwMode="auto">
          <a:xfrm>
            <a:off x="0" y="1676763"/>
            <a:ext cx="4384109" cy="50354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31 pairs of spinal nerves... | Spinal nerve, Nerve, Spinal"/>
          <p:cNvPicPr>
            <a:picLocks noChangeAspect="1" noChangeArrowheads="1"/>
          </p:cNvPicPr>
          <p:nvPr/>
        </p:nvPicPr>
        <p:blipFill rotWithShape="1">
          <a:blip r:embed="rId3">
            <a:extLst>
              <a:ext uri="{28A0092B-C50C-407E-A947-70E740481C1C}">
                <a14:useLocalDpi xmlns:a14="http://schemas.microsoft.com/office/drawing/2010/main" val="0"/>
              </a:ext>
            </a:extLst>
          </a:blip>
          <a:srcRect l="49824" t="1867"/>
          <a:stretch/>
        </p:blipFill>
        <p:spPr bwMode="auto">
          <a:xfrm>
            <a:off x="4521896" y="450937"/>
            <a:ext cx="4170837" cy="6269277"/>
          </a:xfrm>
          <a:prstGeom prst="rect">
            <a:avLst/>
          </a:prstGeom>
          <a:noFill/>
          <a:ln w="34925">
            <a:solidFill>
              <a:schemeClr val="tx1"/>
            </a:solid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0"/>
            <a:ext cx="4386470" cy="707886"/>
          </a:xfrm>
          <a:prstGeom prst="rect">
            <a:avLst/>
          </a:prstGeom>
          <a:solidFill>
            <a:srgbClr val="0070C0"/>
          </a:solidFill>
        </p:spPr>
        <p:txBody>
          <a:bodyPr wrap="square" rtlCol="0">
            <a:spAutoFit/>
          </a:bodyPr>
          <a:lstStyle/>
          <a:p>
            <a:pPr algn="ctr"/>
            <a:r>
              <a:rPr lang="en-US" sz="4000" b="1" dirty="0">
                <a:latin typeface="Arial" panose="020B0604020202020204" pitchFamily="34" charset="0"/>
                <a:cs typeface="Arial" panose="020B0604020202020204" pitchFamily="34" charset="0"/>
              </a:rPr>
              <a:t>Spinal nerves</a:t>
            </a:r>
          </a:p>
        </p:txBody>
      </p:sp>
      <p:sp>
        <p:nvSpPr>
          <p:cNvPr id="4" name="TextBox 3"/>
          <p:cNvSpPr txBox="1"/>
          <p:nvPr/>
        </p:nvSpPr>
        <p:spPr>
          <a:xfrm>
            <a:off x="0" y="760456"/>
            <a:ext cx="4321479" cy="92333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31 pair of spinal nerves forms the path of communication between spinal cord and specific body regions</a:t>
            </a:r>
          </a:p>
        </p:txBody>
      </p:sp>
    </p:spTree>
    <p:extLst>
      <p:ext uri="{BB962C8B-B14F-4D97-AF65-F5344CB8AC3E}">
        <p14:creationId xmlns:p14="http://schemas.microsoft.com/office/powerpoint/2010/main" val="2451799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3999" cy="730895"/>
          </a:xfrm>
          <a:solidFill>
            <a:srgbClr val="0070C0"/>
          </a:solidFill>
        </p:spPr>
        <p:txBody>
          <a:bodyPr>
            <a:normAutofit/>
          </a:bodyPr>
          <a:lstStyle/>
          <a:p>
            <a:r>
              <a:rPr lang="en-IN" sz="3200" b="1" dirty="0">
                <a:latin typeface="Arial" panose="020B0604020202020204" pitchFamily="34" charset="0"/>
                <a:cs typeface="Arial" panose="020B0604020202020204" pitchFamily="34" charset="0"/>
              </a:rPr>
              <a:t>Nerve impulse transmission in neuron</a:t>
            </a:r>
            <a:endParaRPr lang="en-US" sz="3200" b="1" dirty="0">
              <a:latin typeface="Arial" panose="020B0604020202020204" pitchFamily="34" charset="0"/>
              <a:cs typeface="Arial" panose="020B0604020202020204" pitchFamily="34" charset="0"/>
            </a:endParaRPr>
          </a:p>
        </p:txBody>
      </p:sp>
      <p:sp>
        <p:nvSpPr>
          <p:cNvPr id="24" name="Oval 23"/>
          <p:cNvSpPr/>
          <p:nvPr/>
        </p:nvSpPr>
        <p:spPr>
          <a:xfrm>
            <a:off x="5340118" y="2986684"/>
            <a:ext cx="2989072" cy="10285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206050" y="649358"/>
            <a:ext cx="8088864" cy="3935706"/>
            <a:chOff x="95457" y="851189"/>
            <a:chExt cx="8088864" cy="4334764"/>
          </a:xfrm>
        </p:grpSpPr>
        <p:sp>
          <p:nvSpPr>
            <p:cNvPr id="4" name="Right Arrow 3"/>
            <p:cNvSpPr/>
            <p:nvPr/>
          </p:nvSpPr>
          <p:spPr>
            <a:xfrm>
              <a:off x="2677460" y="2147055"/>
              <a:ext cx="536003" cy="29095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Rectangle 4"/>
            <p:cNvSpPr/>
            <p:nvPr/>
          </p:nvSpPr>
          <p:spPr>
            <a:xfrm>
              <a:off x="633550" y="2094803"/>
              <a:ext cx="2056973"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Resting potential</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3213463" y="2107866"/>
              <a:ext cx="1838965"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Depolarization </a:t>
              </a:r>
              <a:endParaRPr lang="en-US" b="1" dirty="0">
                <a:latin typeface="Arial" panose="020B0604020202020204" pitchFamily="34" charset="0"/>
                <a:cs typeface="Arial" panose="020B0604020202020204" pitchFamily="34" charset="0"/>
              </a:endParaRPr>
            </a:p>
          </p:txBody>
        </p:sp>
        <p:sp>
          <p:nvSpPr>
            <p:cNvPr id="8" name="Rectangle 7"/>
            <p:cNvSpPr/>
            <p:nvPr/>
          </p:nvSpPr>
          <p:spPr>
            <a:xfrm>
              <a:off x="5575368" y="2133992"/>
              <a:ext cx="1992853"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Action potential </a:t>
              </a:r>
              <a:endParaRPr lang="en-US" b="1" dirty="0">
                <a:latin typeface="Arial" panose="020B0604020202020204" pitchFamily="34" charset="0"/>
                <a:cs typeface="Arial" panose="020B0604020202020204" pitchFamily="34" charset="0"/>
              </a:endParaRPr>
            </a:p>
          </p:txBody>
        </p:sp>
        <p:sp>
          <p:nvSpPr>
            <p:cNvPr id="9" name="Right Arrow 8"/>
            <p:cNvSpPr/>
            <p:nvPr/>
          </p:nvSpPr>
          <p:spPr>
            <a:xfrm>
              <a:off x="4989371" y="2173181"/>
              <a:ext cx="536003" cy="29095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 name="Rectangle 9"/>
            <p:cNvSpPr/>
            <p:nvPr/>
          </p:nvSpPr>
          <p:spPr>
            <a:xfrm>
              <a:off x="6171835" y="3082404"/>
              <a:ext cx="1774845"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Repolarization</a:t>
              </a:r>
              <a:endParaRPr lang="en-US" b="1" dirty="0">
                <a:latin typeface="Arial" panose="020B0604020202020204" pitchFamily="34" charset="0"/>
                <a:cs typeface="Arial" panose="020B0604020202020204" pitchFamily="34" charset="0"/>
              </a:endParaRPr>
            </a:p>
          </p:txBody>
        </p:sp>
        <p:sp>
          <p:nvSpPr>
            <p:cNvPr id="11" name="Rectangle 10"/>
            <p:cNvSpPr/>
            <p:nvPr/>
          </p:nvSpPr>
          <p:spPr>
            <a:xfrm>
              <a:off x="727253" y="3160782"/>
              <a:ext cx="2108269"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Refractory period</a:t>
              </a:r>
              <a:endParaRPr lang="en-US" b="1" dirty="0">
                <a:latin typeface="Arial" panose="020B0604020202020204" pitchFamily="34" charset="0"/>
                <a:cs typeface="Arial" panose="020B0604020202020204" pitchFamily="34" charset="0"/>
              </a:endParaRPr>
            </a:p>
          </p:txBody>
        </p:sp>
        <p:sp>
          <p:nvSpPr>
            <p:cNvPr id="12" name="Rectangle 11"/>
            <p:cNvSpPr/>
            <p:nvPr/>
          </p:nvSpPr>
          <p:spPr>
            <a:xfrm>
              <a:off x="3385761" y="3108745"/>
              <a:ext cx="2198038"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Hyperpolarization</a:t>
              </a:r>
              <a:endParaRPr lang="en-US" b="1" dirty="0">
                <a:latin typeface="Arial" panose="020B0604020202020204" pitchFamily="34" charset="0"/>
                <a:cs typeface="Arial" panose="020B0604020202020204" pitchFamily="34" charset="0"/>
              </a:endParaRPr>
            </a:p>
          </p:txBody>
        </p:sp>
        <p:sp>
          <p:nvSpPr>
            <p:cNvPr id="13" name="Right Arrow 12"/>
            <p:cNvSpPr/>
            <p:nvPr/>
          </p:nvSpPr>
          <p:spPr>
            <a:xfrm rot="5400000">
              <a:off x="6614541" y="2647387"/>
              <a:ext cx="536003" cy="29095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Right Arrow 13"/>
            <p:cNvSpPr/>
            <p:nvPr/>
          </p:nvSpPr>
          <p:spPr>
            <a:xfrm flipH="1">
              <a:off x="5508266" y="3121593"/>
              <a:ext cx="536003" cy="29095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ight Arrow 14"/>
            <p:cNvSpPr/>
            <p:nvPr/>
          </p:nvSpPr>
          <p:spPr>
            <a:xfrm flipH="1">
              <a:off x="2849758" y="3160782"/>
              <a:ext cx="536003" cy="29095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6" name="TextBox 15"/>
            <p:cNvSpPr txBox="1"/>
            <p:nvPr/>
          </p:nvSpPr>
          <p:spPr>
            <a:xfrm>
              <a:off x="690317" y="2408004"/>
              <a:ext cx="1950207" cy="646331"/>
            </a:xfrm>
            <a:prstGeom prst="rect">
              <a:avLst/>
            </a:prstGeom>
            <a:noFill/>
          </p:spPr>
          <p:txBody>
            <a:bodyPr wrap="square" rtlCol="0">
              <a:spAutoFit/>
            </a:bodyPr>
            <a:lstStyle/>
            <a:p>
              <a:r>
                <a:rPr lang="en-IN" b="1" dirty="0">
                  <a:solidFill>
                    <a:srgbClr val="00B050"/>
                  </a:solidFill>
                </a:rPr>
                <a:t>(Neuron membrane at rest)</a:t>
              </a:r>
              <a:endParaRPr lang="en-US" b="1" dirty="0">
                <a:solidFill>
                  <a:srgbClr val="00B050"/>
                </a:solidFill>
              </a:endParaRPr>
            </a:p>
          </p:txBody>
        </p:sp>
        <p:sp>
          <p:nvSpPr>
            <p:cNvPr id="17" name="TextBox 16"/>
            <p:cNvSpPr txBox="1"/>
            <p:nvPr/>
          </p:nvSpPr>
          <p:spPr>
            <a:xfrm>
              <a:off x="2583781" y="1190488"/>
              <a:ext cx="2546333" cy="923330"/>
            </a:xfrm>
            <a:prstGeom prst="rect">
              <a:avLst/>
            </a:prstGeom>
            <a:noFill/>
          </p:spPr>
          <p:txBody>
            <a:bodyPr wrap="square" rtlCol="0">
              <a:spAutoFit/>
            </a:bodyPr>
            <a:lstStyle/>
            <a:p>
              <a:r>
                <a:rPr lang="en-IN" b="1" dirty="0">
                  <a:solidFill>
                    <a:srgbClr val="00B050"/>
                  </a:solidFill>
                </a:rPr>
                <a:t>(threshold level crosses- start of depolarization of membrane)</a:t>
              </a:r>
              <a:endParaRPr lang="en-US" b="1" dirty="0">
                <a:solidFill>
                  <a:srgbClr val="00B050"/>
                </a:solidFill>
              </a:endParaRPr>
            </a:p>
          </p:txBody>
        </p:sp>
        <p:sp>
          <p:nvSpPr>
            <p:cNvPr id="18" name="Rectangle 17"/>
            <p:cNvSpPr/>
            <p:nvPr/>
          </p:nvSpPr>
          <p:spPr>
            <a:xfrm>
              <a:off x="545114" y="3478077"/>
              <a:ext cx="2312602" cy="1477328"/>
            </a:xfrm>
            <a:prstGeom prst="rect">
              <a:avLst/>
            </a:prstGeom>
          </p:spPr>
          <p:txBody>
            <a:bodyPr wrap="square">
              <a:spAutoFit/>
            </a:bodyPr>
            <a:lstStyle/>
            <a:p>
              <a:r>
                <a:rPr lang="en-IN" b="1" dirty="0">
                  <a:solidFill>
                    <a:srgbClr val="00B050"/>
                  </a:solidFill>
                </a:rPr>
                <a:t>(neuron comes to rest and resting potential regenerated. Ready to receive next nerve impulse)</a:t>
              </a:r>
              <a:endParaRPr lang="en-US" b="1" dirty="0">
                <a:solidFill>
                  <a:srgbClr val="00B050"/>
                </a:solidFill>
              </a:endParaRPr>
            </a:p>
          </p:txBody>
        </p:sp>
        <p:sp>
          <p:nvSpPr>
            <p:cNvPr id="19" name="Rectangle 18"/>
            <p:cNvSpPr/>
            <p:nvPr/>
          </p:nvSpPr>
          <p:spPr>
            <a:xfrm>
              <a:off x="5871719" y="1603980"/>
              <a:ext cx="2312602" cy="646331"/>
            </a:xfrm>
            <a:prstGeom prst="rect">
              <a:avLst/>
            </a:prstGeom>
          </p:spPr>
          <p:txBody>
            <a:bodyPr wrap="square">
              <a:spAutoFit/>
            </a:bodyPr>
            <a:lstStyle/>
            <a:p>
              <a:r>
                <a:rPr lang="en-IN" b="1" dirty="0">
                  <a:solidFill>
                    <a:srgbClr val="00B050"/>
                  </a:solidFill>
                </a:rPr>
                <a:t>(Peak of depolarization)</a:t>
              </a:r>
              <a:endParaRPr lang="en-US" b="1" dirty="0">
                <a:solidFill>
                  <a:srgbClr val="00B050"/>
                </a:solidFill>
              </a:endParaRPr>
            </a:p>
          </p:txBody>
        </p:sp>
        <p:sp>
          <p:nvSpPr>
            <p:cNvPr id="21" name="Oval 20"/>
            <p:cNvSpPr/>
            <p:nvPr/>
          </p:nvSpPr>
          <p:spPr>
            <a:xfrm>
              <a:off x="459813" y="1850555"/>
              <a:ext cx="2262379" cy="13486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354311" y="851189"/>
              <a:ext cx="2756827" cy="19266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525374" y="1237415"/>
              <a:ext cx="2397374" cy="15403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786478" y="3591505"/>
              <a:ext cx="2312602" cy="646331"/>
            </a:xfrm>
            <a:prstGeom prst="rect">
              <a:avLst/>
            </a:prstGeom>
          </p:spPr>
          <p:txBody>
            <a:bodyPr wrap="square">
              <a:spAutoFit/>
            </a:bodyPr>
            <a:lstStyle/>
            <a:p>
              <a:r>
                <a:rPr lang="en-IN" b="1" dirty="0">
                  <a:solidFill>
                    <a:srgbClr val="00B050"/>
                  </a:solidFill>
                </a:rPr>
                <a:t>(start of resting state of neuron)</a:t>
              </a:r>
              <a:endParaRPr lang="en-US" b="1" dirty="0">
                <a:solidFill>
                  <a:srgbClr val="00B050"/>
                </a:solidFill>
              </a:endParaRPr>
            </a:p>
          </p:txBody>
        </p:sp>
        <p:sp>
          <p:nvSpPr>
            <p:cNvPr id="26" name="Oval 25"/>
            <p:cNvSpPr/>
            <p:nvPr/>
          </p:nvSpPr>
          <p:spPr>
            <a:xfrm>
              <a:off x="95457" y="3160782"/>
              <a:ext cx="3094470" cy="20251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3027338" y="4358631"/>
            <a:ext cx="6087946" cy="2308324"/>
          </a:xfrm>
          <a:prstGeom prst="rect">
            <a:avLst/>
          </a:prstGeom>
          <a:noFill/>
          <a:ln>
            <a:solidFill>
              <a:schemeClr val="tx1"/>
            </a:solidFill>
          </a:ln>
        </p:spPr>
        <p:txBody>
          <a:bodyPr wrap="square" rtlCol="0">
            <a:spAutoFit/>
          </a:bodyPr>
          <a:lstStyle/>
          <a:p>
            <a:r>
              <a:rPr lang="en-IN" sz="1600" b="1" dirty="0">
                <a:latin typeface="Arial" panose="020B0604020202020204" pitchFamily="34" charset="0"/>
                <a:cs typeface="Arial" panose="020B0604020202020204" pitchFamily="34" charset="0"/>
              </a:rPr>
              <a:t>Channels and pumps that operate during nerve impulse transmission:</a:t>
            </a:r>
          </a:p>
          <a:p>
            <a:r>
              <a:rPr lang="en-IN" sz="1600" dirty="0">
                <a:latin typeface="Arial" panose="020B0604020202020204" pitchFamily="34" charset="0"/>
                <a:cs typeface="Arial" panose="020B0604020202020204" pitchFamily="34" charset="0"/>
              </a:rPr>
              <a:t>1) </a:t>
            </a:r>
            <a:r>
              <a:rPr lang="en-IN" sz="1600" dirty="0">
                <a:solidFill>
                  <a:srgbClr val="C00000"/>
                </a:solidFill>
                <a:latin typeface="Arial" panose="020B0604020202020204" pitchFamily="34" charset="0"/>
                <a:cs typeface="Arial" panose="020B0604020202020204" pitchFamily="34" charset="0"/>
              </a:rPr>
              <a:t>Voltage gated –potassium channels: </a:t>
            </a:r>
            <a:r>
              <a:rPr lang="en-IN" sz="1600" dirty="0">
                <a:latin typeface="Arial" panose="020B0604020202020204" pitchFamily="34" charset="0"/>
                <a:cs typeface="Arial" panose="020B0604020202020204" pitchFamily="34" charset="0"/>
              </a:rPr>
              <a:t>voltage sensor, allow passive flow of K+ ions across the axon membrane.</a:t>
            </a:r>
          </a:p>
          <a:p>
            <a:r>
              <a:rPr lang="en-IN" sz="1600" dirty="0">
                <a:latin typeface="Arial" panose="020B0604020202020204" pitchFamily="34" charset="0"/>
                <a:cs typeface="Arial" panose="020B0604020202020204" pitchFamily="34" charset="0"/>
              </a:rPr>
              <a:t>2) </a:t>
            </a:r>
            <a:r>
              <a:rPr lang="en-IN" sz="1600" dirty="0">
                <a:solidFill>
                  <a:srgbClr val="C00000"/>
                </a:solidFill>
                <a:latin typeface="Arial" panose="020B0604020202020204" pitchFamily="34" charset="0"/>
                <a:cs typeface="Arial" panose="020B0604020202020204" pitchFamily="34" charset="0"/>
              </a:rPr>
              <a:t>Voltage gated –Sodium channels: </a:t>
            </a:r>
            <a:r>
              <a:rPr lang="en-IN" sz="1600" dirty="0">
                <a:latin typeface="Arial" panose="020B0604020202020204" pitchFamily="34" charset="0"/>
                <a:cs typeface="Arial" panose="020B0604020202020204" pitchFamily="34" charset="0"/>
              </a:rPr>
              <a:t>voltage sensor, allow passive flow of Na+ ions across the axon membrane.</a:t>
            </a:r>
          </a:p>
          <a:p>
            <a:r>
              <a:rPr lang="en-IN" sz="1600" dirty="0">
                <a:latin typeface="Arial" panose="020B0604020202020204" pitchFamily="34" charset="0"/>
                <a:cs typeface="Arial" panose="020B0604020202020204" pitchFamily="34" charset="0"/>
              </a:rPr>
              <a:t>3) </a:t>
            </a:r>
            <a:r>
              <a:rPr lang="en-IN" sz="1600" dirty="0">
                <a:solidFill>
                  <a:srgbClr val="C00000"/>
                </a:solidFill>
                <a:latin typeface="Arial" panose="020B0604020202020204" pitchFamily="34" charset="0"/>
                <a:cs typeface="Arial" panose="020B0604020202020204" pitchFamily="34" charset="0"/>
              </a:rPr>
              <a:t>Sodium-potassium pumps</a:t>
            </a:r>
            <a:r>
              <a:rPr lang="en-IN" sz="1600" dirty="0">
                <a:latin typeface="Arial" panose="020B0604020202020204" pitchFamily="34" charset="0"/>
                <a:cs typeface="Arial" panose="020B0604020202020204" pitchFamily="34" charset="0"/>
              </a:rPr>
              <a:t>: active transporter, uses ATP to transport 3Na+ towards the outside of axon membrane and 2K+ ions are released inside the axon membrane. </a:t>
            </a:r>
          </a:p>
        </p:txBody>
      </p:sp>
    </p:spTree>
    <p:extLst>
      <p:ext uri="{BB962C8B-B14F-4D97-AF65-F5344CB8AC3E}">
        <p14:creationId xmlns:p14="http://schemas.microsoft.com/office/powerpoint/2010/main" val="180763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2777"/>
          </a:xfrm>
          <a:solidFill>
            <a:srgbClr val="0070C0"/>
          </a:solidFill>
        </p:spPr>
        <p:txBody>
          <a:bodyPr>
            <a:normAutofit/>
          </a:bodyPr>
          <a:lstStyle/>
          <a:p>
            <a:pPr algn="ctr"/>
            <a:r>
              <a:rPr lang="en-US" sz="3200" b="1" dirty="0">
                <a:latin typeface="Arial" panose="020B0604020202020204" pitchFamily="34" charset="0"/>
                <a:cs typeface="Arial" panose="020B0604020202020204" pitchFamily="34" charset="0"/>
              </a:rPr>
              <a:t>Graphical representation of nerve impulse transmission</a:t>
            </a:r>
            <a:endParaRPr lang="en-US" sz="3200" dirty="0">
              <a:latin typeface="Arial" panose="020B0604020202020204" pitchFamily="34" charset="0"/>
              <a:cs typeface="Arial" panose="020B0604020202020204" pitchFamily="34" charset="0"/>
            </a:endParaRPr>
          </a:p>
        </p:txBody>
      </p:sp>
      <p:pic>
        <p:nvPicPr>
          <p:cNvPr id="4" name="Picture 3" descr="https://o.quizlet.com/i/JRfhWpqNvALEWEtKcXF_Gw.jpg"/>
          <p:cNvPicPr/>
          <p:nvPr/>
        </p:nvPicPr>
        <p:blipFill>
          <a:blip r:embed="rId2">
            <a:extLst>
              <a:ext uri="{28A0092B-C50C-407E-A947-70E740481C1C}">
                <a14:useLocalDpi xmlns:a14="http://schemas.microsoft.com/office/drawing/2010/main" val="0"/>
              </a:ext>
            </a:extLst>
          </a:blip>
          <a:srcRect/>
          <a:stretch>
            <a:fillRect/>
          </a:stretch>
        </p:blipFill>
        <p:spPr bwMode="auto">
          <a:xfrm>
            <a:off x="768626" y="1139688"/>
            <a:ext cx="7656917" cy="5378678"/>
          </a:xfrm>
          <a:prstGeom prst="rect">
            <a:avLst/>
          </a:prstGeom>
          <a:noFill/>
          <a:ln>
            <a:noFill/>
          </a:ln>
        </p:spPr>
      </p:pic>
    </p:spTree>
    <p:extLst>
      <p:ext uri="{BB962C8B-B14F-4D97-AF65-F5344CB8AC3E}">
        <p14:creationId xmlns:p14="http://schemas.microsoft.com/office/powerpoint/2010/main" val="2353176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0710"/>
            <a:ext cx="8386354" cy="3496535"/>
          </a:xfrm>
          <a:prstGeom prst="rect">
            <a:avLst/>
          </a:prstGeom>
        </p:spPr>
        <p:txBody>
          <a:bodyPr wrap="square">
            <a:spAutoFit/>
          </a:bodyPr>
          <a:lstStyle/>
          <a:p>
            <a:pPr marL="342900" lvl="0" indent="-342900" algn="just">
              <a:lnSpc>
                <a:spcPct val="107000"/>
              </a:lnSpc>
              <a:spcAft>
                <a:spcPts val="0"/>
              </a:spcAft>
              <a:buFont typeface="+mj-lt"/>
              <a:buAutoNum type="arabicPeriod"/>
            </a:pPr>
            <a:r>
              <a:rPr lang="en-US" b="1" dirty="0">
                <a:solidFill>
                  <a:srgbClr val="C00000"/>
                </a:solidFill>
                <a:effectLst/>
                <a:latin typeface="Arial" panose="020B0604020202020204" pitchFamily="34" charset="0"/>
                <a:ea typeface="Calibri" panose="020F0502020204030204" pitchFamily="34" charset="0"/>
                <a:cs typeface="Arial" panose="020B0604020202020204" pitchFamily="34" charset="0"/>
              </a:rPr>
              <a:t>Polarization and resting potential- </a:t>
            </a:r>
            <a:r>
              <a:rPr lang="en-US" dirty="0">
                <a:latin typeface="Arial" panose="020B0604020202020204" pitchFamily="34" charset="0"/>
                <a:ea typeface="Calibri" panose="020F0502020204030204" pitchFamily="34" charset="0"/>
                <a:cs typeface="Arial" panose="020B0604020202020204" pitchFamily="34" charset="0"/>
              </a:rPr>
              <a:t>membrane is polarized due to the differential distribution of charges across the membrane. </a:t>
            </a:r>
            <a:r>
              <a:rPr lang="en-US" b="1" dirty="0">
                <a:latin typeface="Arial" panose="020B0604020202020204" pitchFamily="34" charset="0"/>
                <a:ea typeface="Calibri" panose="020F0502020204030204" pitchFamily="34" charset="0"/>
                <a:cs typeface="Arial" panose="020B0604020202020204" pitchFamily="34" charset="0"/>
              </a:rPr>
              <a:t>The outer side of the axonal membrane is positive</a:t>
            </a:r>
            <a:r>
              <a:rPr lang="en-US" dirty="0">
                <a:latin typeface="Arial" panose="020B0604020202020204" pitchFamily="34" charset="0"/>
                <a:ea typeface="Calibri" panose="020F0502020204030204" pitchFamily="34" charset="0"/>
                <a:cs typeface="Arial" panose="020B0604020202020204" pitchFamily="34" charset="0"/>
              </a:rPr>
              <a:t> and </a:t>
            </a:r>
            <a:r>
              <a:rPr lang="en-US" b="1" dirty="0">
                <a:latin typeface="Arial" panose="020B0604020202020204" pitchFamily="34" charset="0"/>
                <a:ea typeface="Calibri" panose="020F0502020204030204" pitchFamily="34" charset="0"/>
                <a:cs typeface="Arial" panose="020B0604020202020204" pitchFamily="34" charset="0"/>
              </a:rPr>
              <a:t>inner side of axonal membrane is negative</a:t>
            </a:r>
            <a:r>
              <a:rPr lang="en-US" dirty="0">
                <a:latin typeface="Arial" panose="020B0604020202020204" pitchFamily="34" charset="0"/>
                <a:ea typeface="Calibri" panose="020F0502020204030204" pitchFamily="34" charset="0"/>
                <a:cs typeface="Arial" panose="020B0604020202020204" pitchFamily="34" charset="0"/>
              </a:rPr>
              <a:t>. This is due to more sodium ions in respect to less potassium ions inside which is maintained by the sodium-potassium active pumps. This pump throws out 3Na+ from inside (axoplasm) to outside (extracellular fluid ECF) in exchange of 2K+ ions from ECF to the axoplasm. The </a:t>
            </a:r>
            <a:r>
              <a:rPr lang="en-US" b="1" dirty="0">
                <a:latin typeface="Arial" panose="020B0604020202020204" pitchFamily="34" charset="0"/>
                <a:ea typeface="Calibri" panose="020F0502020204030204" pitchFamily="34" charset="0"/>
                <a:cs typeface="Arial" panose="020B0604020202020204" pitchFamily="34" charset="0"/>
              </a:rPr>
              <a:t>resting membrane potential is recorded -70 to -90 millivolts </a:t>
            </a:r>
            <a:r>
              <a:rPr lang="en-US" dirty="0">
                <a:latin typeface="Arial" panose="020B0604020202020204" pitchFamily="34" charset="0"/>
                <a:ea typeface="Calibri" panose="020F0502020204030204" pitchFamily="34" charset="0"/>
                <a:cs typeface="Arial" panose="020B0604020202020204" pitchFamily="34" charset="0"/>
              </a:rPr>
              <a:t>(minus 70mV to 90mV). </a:t>
            </a:r>
            <a:r>
              <a:rPr lang="en-US" b="1" dirty="0">
                <a:latin typeface="Arial" panose="020B0604020202020204" pitchFamily="34" charset="0"/>
                <a:ea typeface="Calibri" panose="020F0502020204030204" pitchFamily="34" charset="0"/>
                <a:cs typeface="Arial" panose="020B0604020202020204" pitchFamily="34" charset="0"/>
              </a:rPr>
              <a:t>Sodium channel is closed, potassium channel is closed, and sodium-potassium pump is active</a:t>
            </a:r>
            <a:r>
              <a:rPr lang="en-US" dirty="0">
                <a:latin typeface="Arial" panose="020B0604020202020204" pitchFamily="34" charset="0"/>
                <a:ea typeface="Calibri" panose="020F0502020204030204" pitchFamily="34" charset="0"/>
                <a:cs typeface="Arial" panose="020B0604020202020204" pitchFamily="34" charset="0"/>
              </a:rPr>
              <a:t>. </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http://cdn.biologydiscussion.com/wp-content/uploads/2014/12/clip_image00229.jpg"/>
          <p:cNvPicPr/>
          <p:nvPr/>
        </p:nvPicPr>
        <p:blipFill rotWithShape="1">
          <a:blip r:embed="rId2">
            <a:extLst>
              <a:ext uri="{28A0092B-C50C-407E-A947-70E740481C1C}">
                <a14:useLocalDpi xmlns:a14="http://schemas.microsoft.com/office/drawing/2010/main" val="0"/>
              </a:ext>
            </a:extLst>
          </a:blip>
          <a:srcRect l="5863" t="2519" r="5212" b="74055"/>
          <a:stretch/>
        </p:blipFill>
        <p:spPr bwMode="auto">
          <a:xfrm>
            <a:off x="364435" y="4251244"/>
            <a:ext cx="3924300" cy="1336675"/>
          </a:xfrm>
          <a:prstGeom prst="rect">
            <a:avLst/>
          </a:prstGeom>
          <a:noFill/>
          <a:ln>
            <a:noFill/>
          </a:ln>
          <a:extLst>
            <a:ext uri="{53640926-AAD7-44D8-BBD7-CCE9431645EC}">
              <a14:shadowObscured xmlns:a14="http://schemas.microsoft.com/office/drawing/2010/main"/>
            </a:ext>
          </a:extLst>
        </p:spPr>
      </p:pic>
      <p:pic>
        <p:nvPicPr>
          <p:cNvPr id="6" name="Picture 4" descr="• The resting potential is due to the active&#10;transport of Na+ ions and K + ions through&#10;sodium-potassium pumps.&#10;• The pump..."/>
          <p:cNvPicPr>
            <a:picLocks noChangeAspect="1" noChangeArrowheads="1"/>
          </p:cNvPicPr>
          <p:nvPr/>
        </p:nvPicPr>
        <p:blipFill rotWithShape="1">
          <a:blip r:embed="rId3">
            <a:extLst>
              <a:ext uri="{28A0092B-C50C-407E-A947-70E740481C1C}">
                <a14:useLocalDpi xmlns:a14="http://schemas.microsoft.com/office/drawing/2010/main" val="0"/>
              </a:ext>
            </a:extLst>
          </a:blip>
          <a:srcRect l="4070" t="4745" r="3575" b="5177"/>
          <a:stretch/>
        </p:blipFill>
        <p:spPr bwMode="auto">
          <a:xfrm>
            <a:off x="4411879" y="3538330"/>
            <a:ext cx="4625638" cy="31200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643205" y="0"/>
            <a:ext cx="3860352" cy="461665"/>
          </a:xfrm>
          <a:prstGeom prst="rect">
            <a:avLst/>
          </a:prstGeom>
          <a:noFill/>
        </p:spPr>
        <p:txBody>
          <a:bodyPr wrap="none" rtlCol="0">
            <a:spAutoFit/>
          </a:bodyPr>
          <a:lstStyle/>
          <a:p>
            <a:r>
              <a:rPr lang="en-IN" sz="2400" b="1" dirty="0">
                <a:solidFill>
                  <a:srgbClr val="002060"/>
                </a:solidFill>
                <a:latin typeface="Arial" panose="020B0604020202020204" pitchFamily="34" charset="0"/>
                <a:cs typeface="Arial" panose="020B0604020202020204" pitchFamily="34" charset="0"/>
              </a:rPr>
              <a:t>Description of the events</a:t>
            </a:r>
            <a:endParaRPr lang="en-US"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5015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634" y="0"/>
            <a:ext cx="8671844" cy="3199146"/>
          </a:xfrm>
          <a:prstGeom prst="rect">
            <a:avLst/>
          </a:prstGeom>
        </p:spPr>
        <p:txBody>
          <a:bodyPr wrap="square">
            <a:spAutoFit/>
          </a:bodyPr>
          <a:lstStyle/>
          <a:p>
            <a:pPr lvl="0" algn="just">
              <a:lnSpc>
                <a:spcPct val="107000"/>
              </a:lnSpc>
              <a:spcAft>
                <a:spcPts val="0"/>
              </a:spcAft>
            </a:pPr>
            <a:r>
              <a:rPr lang="en-US" sz="2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2. Depolarization and action potential</a:t>
            </a:r>
          </a:p>
          <a:p>
            <a:pPr lvl="0" algn="just">
              <a:lnSpc>
                <a:spcPct val="107000"/>
              </a:lnSpc>
              <a:spcAft>
                <a:spcPts val="0"/>
              </a:spcAft>
            </a:pPr>
            <a:r>
              <a:rPr lang="en-US" dirty="0">
                <a:latin typeface="Arial" panose="020B0604020202020204" pitchFamily="34" charset="0"/>
                <a:ea typeface="Calibri" panose="020F0502020204030204" pitchFamily="34" charset="0"/>
                <a:cs typeface="Arial" panose="020B0604020202020204" pitchFamily="34" charset="0"/>
              </a:rPr>
              <a:t>After getting stimulus membrane is depolarized.  That is outside of the membrane becomes negative and inside of the axon membrane becomes positive.  This is due to entry of sodium ions through sodium ion channel from ECF towards axoplasm.  Potassium ion channel is closed, and sodium-potassium pump is inactive.   </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457200" algn="just">
              <a:lnSpc>
                <a:spcPct val="107000"/>
              </a:lnSpc>
              <a:spcAft>
                <a:spcPts val="800"/>
              </a:spcAft>
            </a:pP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a:latin typeface="Arial" panose="020B0604020202020204" pitchFamily="34" charset="0"/>
                <a:ea typeface="Calibri" panose="020F0502020204030204" pitchFamily="34" charset="0"/>
                <a:cs typeface="Arial" panose="020B0604020202020204" pitchFamily="34" charset="0"/>
              </a:rPr>
              <a:t>The action potential is the state when all the sodium channels open and axonal membrane is completely at depolarized state. </a:t>
            </a:r>
            <a:r>
              <a:rPr lang="en-US" dirty="0">
                <a:latin typeface="Arial" panose="020B0604020202020204" pitchFamily="34" charset="0"/>
                <a:ea typeface="Calibri" panose="020F0502020204030204" pitchFamily="34" charset="0"/>
                <a:cs typeface="Arial" panose="020B0604020202020204" pitchFamily="34" charset="0"/>
              </a:rPr>
              <a:t> In other words, it is the peak of complete depolarization of the membrane that is inside positive and outside negative. Or moving depolarization is called action potential.</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a:latin typeface="Arial" panose="020B0604020202020204" pitchFamily="34" charset="0"/>
                <a:ea typeface="Calibri" panose="020F0502020204030204" pitchFamily="34" charset="0"/>
                <a:cs typeface="Arial" panose="020B0604020202020204" pitchFamily="34" charset="0"/>
              </a:rPr>
              <a:t>The action potential of the membrane is recorded as +30mV.</a:t>
            </a:r>
            <a:endParaRPr lang="en-US"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69818" y="3374086"/>
            <a:ext cx="8974182" cy="2614755"/>
          </a:xfrm>
          <a:prstGeom prst="rect">
            <a:avLst/>
          </a:prstGeom>
        </p:spPr>
        <p:txBody>
          <a:bodyPr wrap="square">
            <a:spAutoFit/>
          </a:bodyPr>
          <a:lstStyle/>
          <a:p>
            <a:pPr lvl="0">
              <a:lnSpc>
                <a:spcPct val="107000"/>
              </a:lnSpc>
              <a:spcAft>
                <a:spcPts val="0"/>
              </a:spcAft>
            </a:pPr>
            <a:r>
              <a:rPr lang="en-US" sz="2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3. Repolarization</a:t>
            </a:r>
            <a:r>
              <a:rPr lang="en-US" sz="2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US" dirty="0">
                <a:latin typeface="Arial" panose="020B0604020202020204" pitchFamily="34" charset="0"/>
                <a:ea typeface="Calibri" panose="020F0502020204030204" pitchFamily="34" charset="0"/>
                <a:cs typeface="Arial" panose="020B0604020202020204" pitchFamily="34" charset="0"/>
              </a:rPr>
              <a:t>Following depolarization, the sodium ion channels that had been opened while the cell was undergoing depolarization, closes again. The increased positive charge within the cell now causes the potassium ion channels to open. Potassium ions (K+) begin to move down the electrochemical gradient.  As potassium ion moves out of the cell the potential within the cell plummets and approaches its resting potential once more. </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2827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depolarized membrane image">
            <a:hlinkClick r:id="rId2" tgtFrame="&quot;_blank&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p:spPr>
      </p:pic>
    </p:spTree>
    <p:extLst>
      <p:ext uri="{BB962C8B-B14F-4D97-AF65-F5344CB8AC3E}">
        <p14:creationId xmlns:p14="http://schemas.microsoft.com/office/powerpoint/2010/main" val="290712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B BIOLOGY 6.5.5 Explain how a nerve impulse passes along a non-myelinated neuron"/>
          <p:cNvPicPr>
            <a:picLocks noChangeAspect="1" noChangeArrowheads="1"/>
          </p:cNvPicPr>
          <p:nvPr/>
        </p:nvPicPr>
        <p:blipFill rotWithShape="1">
          <a:blip r:embed="rId2">
            <a:extLst>
              <a:ext uri="{28A0092B-C50C-407E-A947-70E740481C1C}">
                <a14:useLocalDpi xmlns:a14="http://schemas.microsoft.com/office/drawing/2010/main" val="0"/>
              </a:ext>
            </a:extLst>
          </a:blip>
          <a:srcRect l="20011" r="19372"/>
          <a:stretch/>
        </p:blipFill>
        <p:spPr bwMode="auto">
          <a:xfrm>
            <a:off x="0" y="0"/>
            <a:ext cx="469726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638" y="606729"/>
            <a:ext cx="4608362" cy="5981961"/>
          </a:xfrm>
          <a:prstGeom prst="rect">
            <a:avLst/>
          </a:prstGeom>
        </p:spPr>
      </p:pic>
    </p:spTree>
    <p:extLst>
      <p:ext uri="{BB962C8B-B14F-4D97-AF65-F5344CB8AC3E}">
        <p14:creationId xmlns:p14="http://schemas.microsoft.com/office/powerpoint/2010/main" val="2273449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1137"/>
            <a:ext cx="9037983" cy="1325563"/>
          </a:xfrm>
        </p:spPr>
        <p:txBody>
          <a:bodyPr>
            <a:normAutofit fontScale="90000"/>
          </a:bodyPr>
          <a:lstStyle/>
          <a:p>
            <a:pPr algn="ctr"/>
            <a:r>
              <a:rPr lang="en-US" dirty="0">
                <a:latin typeface="Arial" panose="020B0604020202020204" pitchFamily="34" charset="0"/>
                <a:cs typeface="Arial" panose="020B0604020202020204" pitchFamily="34" charset="0"/>
              </a:rPr>
              <a:t>Nerve impulse conduction in myelinated and non-myelinated nerve fibres</a:t>
            </a:r>
          </a:p>
        </p:txBody>
      </p:sp>
      <p:pic>
        <p:nvPicPr>
          <p:cNvPr id="2050" name="Picture 2" descr="section 5, chapter 10: nerve impulse con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4486"/>
            <a:ext cx="9144000" cy="5243514"/>
          </a:xfrm>
          <a:prstGeom prst="rect">
            <a:avLst/>
          </a:prstGeom>
          <a:noFill/>
          <a:ln w="2222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032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1266" cy="1325563"/>
          </a:xfrm>
        </p:spPr>
        <p:txBody>
          <a:bodyPr>
            <a:normAutofit/>
          </a:bodyPr>
          <a:lstStyle/>
          <a:p>
            <a:r>
              <a:rPr lang="en-US" sz="2800" dirty="0">
                <a:latin typeface="Arial" panose="020B0604020202020204" pitchFamily="34" charset="0"/>
                <a:cs typeface="Arial" panose="020B0604020202020204" pitchFamily="34" charset="0"/>
              </a:rPr>
              <a:t>Nerve impulse conduction in </a:t>
            </a:r>
            <a:r>
              <a:rPr lang="en-US" sz="2800" b="1" dirty="0">
                <a:latin typeface="Arial" panose="020B0604020202020204" pitchFamily="34" charset="0"/>
                <a:cs typeface="Arial" panose="020B0604020202020204" pitchFamily="34" charset="0"/>
              </a:rPr>
              <a:t>myelinated nerve fibres: Saltatory conduction</a:t>
            </a:r>
          </a:p>
        </p:txBody>
      </p:sp>
      <p:pic>
        <p:nvPicPr>
          <p:cNvPr id="1026" name="Picture 2" descr="section 5, chapter 10: nerve impulse conduction"/>
          <p:cNvPicPr>
            <a:picLocks noChangeAspect="1" noChangeArrowheads="1"/>
          </p:cNvPicPr>
          <p:nvPr/>
        </p:nvPicPr>
        <p:blipFill rotWithShape="1">
          <a:blip r:embed="rId2">
            <a:extLst>
              <a:ext uri="{28A0092B-C50C-407E-A947-70E740481C1C}">
                <a14:useLocalDpi xmlns:a14="http://schemas.microsoft.com/office/drawing/2010/main" val="0"/>
              </a:ext>
            </a:extLst>
          </a:blip>
          <a:srcRect l="2415" r="2796" b="18930"/>
          <a:stretch/>
        </p:blipFill>
        <p:spPr bwMode="auto">
          <a:xfrm>
            <a:off x="0" y="1342582"/>
            <a:ext cx="9144000" cy="5392563"/>
          </a:xfrm>
          <a:prstGeom prst="rect">
            <a:avLst/>
          </a:prstGeom>
          <a:noFill/>
          <a:ln w="412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819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60281"/>
          </a:xfrm>
          <a:solidFill>
            <a:srgbClr val="0070C0"/>
          </a:solidFill>
        </p:spPr>
        <p:txBody>
          <a:bodyPr>
            <a:noAutofit/>
          </a:bodyPr>
          <a:lstStyle/>
          <a:p>
            <a:pPr algn="ctr"/>
            <a:r>
              <a:rPr lang="en-IN" sz="2800" b="1" dirty="0">
                <a:latin typeface="Arial" panose="020B0604020202020204" pitchFamily="34" charset="0"/>
                <a:cs typeface="Arial" panose="020B0604020202020204" pitchFamily="34" charset="0"/>
              </a:rPr>
              <a:t>Communication between two neurons- Synaptic Neurotransmission</a:t>
            </a:r>
            <a:endParaRPr lang="en-US" sz="2800" b="1" dirty="0">
              <a:latin typeface="Arial" panose="020B0604020202020204" pitchFamily="34" charset="0"/>
              <a:cs typeface="Arial" panose="020B0604020202020204" pitchFamily="34" charset="0"/>
            </a:endParaRPr>
          </a:p>
        </p:txBody>
      </p:sp>
      <p:pic>
        <p:nvPicPr>
          <p:cNvPr id="6" name="Picture 2" descr="Schematic of synaptic transmission. An action potential travels down the axon of the pre-synaptic—sending—cell and arrives at the axon terminal. The axon terminal is adjacent to the dendrite of the post-synaptic—receiving—cell. This spot of close connection between axon and dendrite is the synap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584913">
            <a:off x="4405731" y="2024243"/>
            <a:ext cx="4934520" cy="256032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199209" y="1217036"/>
            <a:ext cx="4673237" cy="5143523"/>
          </a:xfrm>
        </p:spPr>
        <p:txBody>
          <a:bodyPr>
            <a:normAutofit fontScale="92500" lnSpcReduction="10000"/>
          </a:bodyPr>
          <a:lstStyle/>
          <a:p>
            <a:pPr marL="0" indent="0">
              <a:buNone/>
            </a:pPr>
            <a:r>
              <a:rPr lang="en-IN" sz="2400" b="1" dirty="0">
                <a:solidFill>
                  <a:srgbClr val="C00000"/>
                </a:solidFill>
                <a:latin typeface="Arial" panose="020B0604020202020204" pitchFamily="34" charset="0"/>
                <a:cs typeface="Arial" panose="020B0604020202020204" pitchFamily="34" charset="0"/>
              </a:rPr>
              <a:t>How do neurons "talk" to one another? </a:t>
            </a:r>
          </a:p>
          <a:p>
            <a:pPr algn="just">
              <a:buFont typeface="Wingdings" panose="05000000000000000000" pitchFamily="2" charset="2"/>
              <a:buChar char="§"/>
            </a:pPr>
            <a:r>
              <a:rPr lang="en-IN" sz="2400" dirty="0">
                <a:latin typeface="Arial" panose="020B0604020202020204" pitchFamily="34" charset="0"/>
                <a:cs typeface="Arial" panose="020B0604020202020204" pitchFamily="34" charset="0"/>
              </a:rPr>
              <a:t>The action happens at the </a:t>
            </a:r>
            <a:r>
              <a:rPr lang="en-IN" sz="2400" b="1" dirty="0">
                <a:latin typeface="Arial" panose="020B0604020202020204" pitchFamily="34" charset="0"/>
                <a:cs typeface="Arial" panose="020B0604020202020204" pitchFamily="34" charset="0"/>
              </a:rPr>
              <a:t>synapse</a:t>
            </a:r>
            <a:r>
              <a:rPr lang="en-IN" sz="2400" dirty="0">
                <a:latin typeface="Arial" panose="020B0604020202020204" pitchFamily="34" charset="0"/>
                <a:cs typeface="Arial" panose="020B0604020202020204" pitchFamily="34" charset="0"/>
              </a:rPr>
              <a:t>, the point of communication between two neurons or between a neuron and a target cell, like a muscle or a gland. At the synapse, the firing of an action potential in one neuron—the </a:t>
            </a:r>
            <a:r>
              <a:rPr lang="en-IN" sz="2400" b="1" dirty="0">
                <a:latin typeface="Arial" panose="020B0604020202020204" pitchFamily="34" charset="0"/>
                <a:cs typeface="Arial" panose="020B0604020202020204" pitchFamily="34" charset="0"/>
              </a:rPr>
              <a:t>presynaptic</a:t>
            </a:r>
            <a:r>
              <a:rPr lang="en-IN" sz="2400" dirty="0">
                <a:latin typeface="Arial" panose="020B0604020202020204" pitchFamily="34" charset="0"/>
                <a:cs typeface="Arial" panose="020B0604020202020204" pitchFamily="34" charset="0"/>
              </a:rPr>
              <a:t>, or sending neuron—causes the transmission of a signal to another neuron—the </a:t>
            </a:r>
            <a:r>
              <a:rPr lang="en-IN" sz="2400" b="1" dirty="0">
                <a:latin typeface="Arial" panose="020B0604020202020204" pitchFamily="34" charset="0"/>
                <a:cs typeface="Arial" panose="020B0604020202020204" pitchFamily="34" charset="0"/>
              </a:rPr>
              <a:t>postsynaptic</a:t>
            </a:r>
            <a:r>
              <a:rPr lang="en-IN" sz="2400" dirty="0">
                <a:latin typeface="Arial" panose="020B0604020202020204" pitchFamily="34" charset="0"/>
                <a:cs typeface="Arial" panose="020B0604020202020204" pitchFamily="34" charset="0"/>
              </a:rPr>
              <a:t>, or receiving neuron—making the postsynaptic neuron either more or less likely to fire its own action potential.</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843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622121"/>
          </a:xfrm>
          <a:solidFill>
            <a:srgbClr val="0070C0"/>
          </a:solidFill>
        </p:spPr>
        <p:txBody>
          <a:bodyPr>
            <a:normAutofit/>
          </a:bodyPr>
          <a:lstStyle/>
          <a:p>
            <a:pPr algn="ctr"/>
            <a:r>
              <a:rPr lang="en-US" sz="2800" b="1" dirty="0">
                <a:latin typeface="Arial" panose="020B0604020202020204" pitchFamily="34" charset="0"/>
                <a:cs typeface="Arial" panose="020B0604020202020204" pitchFamily="34" charset="0"/>
              </a:rPr>
              <a:t>Organization of Nervous system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139" y="759113"/>
            <a:ext cx="8009638" cy="4439188"/>
          </a:xfrm>
        </p:spPr>
      </p:pic>
      <p:sp>
        <p:nvSpPr>
          <p:cNvPr id="6" name="TextBox 5"/>
          <p:cNvSpPr txBox="1"/>
          <p:nvPr/>
        </p:nvSpPr>
        <p:spPr>
          <a:xfrm>
            <a:off x="0" y="4303455"/>
            <a:ext cx="4534422" cy="2554545"/>
          </a:xfrm>
          <a:prstGeom prst="rect">
            <a:avLst/>
          </a:prstGeom>
          <a:solidFill>
            <a:srgbClr val="00B0F0"/>
          </a:solidFill>
        </p:spPr>
        <p:txBody>
          <a:bodyPr wrap="square" rtlCol="0">
            <a:spAutoFit/>
          </a:bodyPr>
          <a:lstStyle/>
          <a:p>
            <a:pPr algn="just"/>
            <a:r>
              <a:rPr lang="en-US" sz="2000" b="1" dirty="0">
                <a:latin typeface="Arial" panose="020B0604020202020204" pitchFamily="34" charset="0"/>
                <a:cs typeface="Arial" panose="020B0604020202020204" pitchFamily="34" charset="0"/>
              </a:rPr>
              <a:t>Central Nervous System</a:t>
            </a:r>
            <a:r>
              <a:rPr lang="en-US" sz="2000" dirty="0">
                <a:latin typeface="Arial" panose="020B0604020202020204" pitchFamily="34" charset="0"/>
                <a:cs typeface="Arial" panose="020B0604020202020204" pitchFamily="34" charset="0"/>
              </a:rPr>
              <a:t>: Processes many kinds of incoming sensory information.</a:t>
            </a:r>
          </a:p>
          <a:p>
            <a:pPr algn="just"/>
            <a:r>
              <a:rPr lang="en-US" sz="2000" b="1" dirty="0">
                <a:latin typeface="Arial" panose="020B0604020202020204" pitchFamily="34" charset="0"/>
                <a:cs typeface="Arial" panose="020B0604020202020204" pitchFamily="34" charset="0"/>
              </a:rPr>
              <a:t>Peripheral Nervous System</a:t>
            </a:r>
            <a:r>
              <a:rPr lang="en-US" sz="2000" dirty="0">
                <a:latin typeface="Arial" panose="020B0604020202020204" pitchFamily="34" charset="0"/>
                <a:cs typeface="Arial" panose="020B0604020202020204" pitchFamily="34" charset="0"/>
              </a:rPr>
              <a:t>: Includes all nervous tissue outside the CNS. Components of the PNS include nerves, ganglia, enteric plexuses and sensory receptors. </a:t>
            </a:r>
          </a:p>
        </p:txBody>
      </p:sp>
    </p:spTree>
    <p:extLst>
      <p:ext uri="{BB962C8B-B14F-4D97-AF65-F5344CB8AC3E}">
        <p14:creationId xmlns:p14="http://schemas.microsoft.com/office/powerpoint/2010/main" val="1416959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1" y="184312"/>
            <a:ext cx="7886700" cy="679268"/>
          </a:xfrm>
        </p:spPr>
        <p:txBody>
          <a:bodyPr>
            <a:normAutofit fontScale="90000"/>
          </a:bodyPr>
          <a:lstStyle/>
          <a:p>
            <a:pPr algn="ctr"/>
            <a:r>
              <a:rPr lang="en-IN" sz="2700" b="1" dirty="0">
                <a:solidFill>
                  <a:srgbClr val="C00000"/>
                </a:solidFill>
                <a:latin typeface="Arial" panose="020B0604020202020204" pitchFamily="34" charset="0"/>
                <a:cs typeface="Arial" panose="020B0604020202020204" pitchFamily="34" charset="0"/>
              </a:rPr>
              <a:t>What are the two types of synapse?</a:t>
            </a:r>
            <a:br>
              <a:rPr lang="en-IN"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93519" y="656176"/>
            <a:ext cx="8487434" cy="5894935"/>
          </a:xfrm>
        </p:spPr>
        <p:txBody>
          <a:bodyPr>
            <a:normAutofit fontScale="92500" lnSpcReduction="10000"/>
          </a:bodyPr>
          <a:lstStyle/>
          <a:p>
            <a:pPr algn="just">
              <a:buFont typeface="Wingdings" panose="05000000000000000000" pitchFamily="2" charset="2"/>
              <a:buChar char="§"/>
            </a:pPr>
            <a:r>
              <a:rPr lang="en-IN" dirty="0">
                <a:latin typeface="Arial" panose="020B0604020202020204" pitchFamily="34" charset="0"/>
                <a:cs typeface="Arial" panose="020B0604020202020204" pitchFamily="34" charset="0"/>
              </a:rPr>
              <a:t>Electrical synapse</a:t>
            </a:r>
          </a:p>
          <a:p>
            <a:pPr algn="just">
              <a:buFont typeface="Wingdings" panose="05000000000000000000" pitchFamily="2" charset="2"/>
              <a:buChar char="§"/>
            </a:pPr>
            <a:r>
              <a:rPr lang="en-IN" dirty="0">
                <a:latin typeface="Arial" panose="020B0604020202020204" pitchFamily="34" charset="0"/>
                <a:cs typeface="Arial" panose="020B0604020202020204" pitchFamily="34" charset="0"/>
              </a:rPr>
              <a:t>Chemical synapse</a:t>
            </a:r>
            <a:endParaRPr lang="en-US" dirty="0">
              <a:latin typeface="Arial" panose="020B0604020202020204" pitchFamily="34" charset="0"/>
              <a:cs typeface="Arial" panose="020B0604020202020204" pitchFamily="34" charset="0"/>
            </a:endParaRPr>
          </a:p>
          <a:p>
            <a:pPr marL="0" indent="0" algn="just">
              <a:lnSpc>
                <a:spcPct val="160000"/>
              </a:lnSpc>
              <a:buNone/>
            </a:pPr>
            <a:r>
              <a:rPr lang="en-IN" sz="1900" dirty="0">
                <a:latin typeface="Arial" panose="020B0604020202020204" pitchFamily="34" charset="0"/>
                <a:cs typeface="Arial" panose="020B0604020202020204" pitchFamily="34" charset="0"/>
              </a:rPr>
              <a:t>At </a:t>
            </a:r>
            <a:r>
              <a:rPr lang="en-IN" sz="1900" b="1" dirty="0">
                <a:latin typeface="Arial" panose="020B0604020202020204" pitchFamily="34" charset="0"/>
                <a:cs typeface="Arial" panose="020B0604020202020204" pitchFamily="34" charset="0"/>
              </a:rPr>
              <a:t>electrical synapses</a:t>
            </a:r>
            <a:r>
              <a:rPr lang="en-IN" sz="1900" dirty="0">
                <a:latin typeface="Arial" panose="020B0604020202020204" pitchFamily="34" charset="0"/>
                <a:cs typeface="Arial" panose="020B0604020202020204" pitchFamily="34" charset="0"/>
              </a:rPr>
              <a:t>, there is a direct physical connection between the presynaptic neuron and the postsynaptic neuron through gap junctions and allows ions to flow directly from one cell into another. Gap junctions are found in Visceral smooth muscle, cardiac muscle, and the brain. Advantages of electrical synapse is rapid conduction and coordination. </a:t>
            </a:r>
          </a:p>
          <a:p>
            <a:pPr marL="0" indent="0" algn="just">
              <a:lnSpc>
                <a:spcPct val="160000"/>
              </a:lnSpc>
              <a:buNone/>
            </a:pPr>
            <a:r>
              <a:rPr lang="en-IN" sz="1900" dirty="0">
                <a:latin typeface="Arial" panose="020B0604020202020204" pitchFamily="34" charset="0"/>
                <a:cs typeface="Arial" panose="020B0604020202020204" pitchFamily="34" charset="0"/>
              </a:rPr>
              <a:t>At </a:t>
            </a:r>
            <a:r>
              <a:rPr lang="en-IN" sz="1900" b="1" dirty="0">
                <a:latin typeface="Arial" panose="020B0604020202020204" pitchFamily="34" charset="0"/>
                <a:cs typeface="Arial" panose="020B0604020202020204" pitchFamily="34" charset="0"/>
              </a:rPr>
              <a:t>chemical synapses</a:t>
            </a:r>
            <a:r>
              <a:rPr lang="en-IN" sz="1900" dirty="0">
                <a:latin typeface="Arial" panose="020B0604020202020204" pitchFamily="34" charset="0"/>
                <a:cs typeface="Arial" panose="020B0604020202020204" pitchFamily="34" charset="0"/>
              </a:rPr>
              <a:t>, there is release of neurotransmitters (chemicals)  in synaptic clefts (a tiny space filled with interstitial fluid) when action potentials reaches the axon terminals at presynaptic neuron .  Neurotransmitters are stored in the synaptic vesicles, and upon release into the clefts, they binds to postsynaptic neuron and depolarizes to generate next action potential at postsynaptic cell.</a:t>
            </a:r>
          </a:p>
          <a:p>
            <a:pPr marL="0" indent="0">
              <a:buNone/>
            </a:pPr>
            <a:endParaRPr lang="en-IN" sz="2400" dirty="0">
              <a:solidFill>
                <a:srgbClr val="21242C"/>
              </a:solidFill>
            </a:endParaRPr>
          </a:p>
          <a:p>
            <a:endParaRPr lang="en-US" dirty="0"/>
          </a:p>
        </p:txBody>
      </p:sp>
      <p:sp>
        <p:nvSpPr>
          <p:cNvPr id="4" name="Content Placeholder 3"/>
          <p:cNvSpPr txBox="1">
            <a:spLocks/>
          </p:cNvSpPr>
          <p:nvPr/>
        </p:nvSpPr>
        <p:spPr>
          <a:xfrm>
            <a:off x="251461" y="3589100"/>
            <a:ext cx="3732711" cy="2836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spTree>
    <p:extLst>
      <p:ext uri="{BB962C8B-B14F-4D97-AF65-F5344CB8AC3E}">
        <p14:creationId xmlns:p14="http://schemas.microsoft.com/office/powerpoint/2010/main" val="4247953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8468139" cy="5891349"/>
          </a:xfrm>
        </p:spPr>
        <p:txBody>
          <a:bodyPr>
            <a:noAutofit/>
          </a:bodyPr>
          <a:lstStyle/>
          <a:p>
            <a:pPr marL="0" indent="0" algn="ctr">
              <a:lnSpc>
                <a:spcPct val="170000"/>
              </a:lnSpc>
              <a:buNone/>
            </a:pPr>
            <a:r>
              <a:rPr lang="en-IN" b="1" dirty="0">
                <a:solidFill>
                  <a:srgbClr val="C00000"/>
                </a:solidFill>
                <a:latin typeface="Arial" panose="020B0604020202020204" pitchFamily="34" charset="0"/>
                <a:cs typeface="Arial" panose="020B0604020202020204" pitchFamily="34" charset="0"/>
              </a:rPr>
              <a:t>What events occurs at Chemical synapse?</a:t>
            </a:r>
          </a:p>
        </p:txBody>
      </p:sp>
      <p:pic>
        <p:nvPicPr>
          <p:cNvPr id="4" name="Picture 6" descr="The Nervous System. Anatomically, the nervous system can be ..."/>
          <p:cNvPicPr>
            <a:picLocks noChangeAspect="1" noChangeArrowheads="1"/>
          </p:cNvPicPr>
          <p:nvPr/>
        </p:nvPicPr>
        <p:blipFill rotWithShape="1">
          <a:blip r:embed="rId2">
            <a:extLst>
              <a:ext uri="{28A0092B-C50C-407E-A947-70E740481C1C}">
                <a14:useLocalDpi xmlns:a14="http://schemas.microsoft.com/office/drawing/2010/main" val="0"/>
              </a:ext>
            </a:extLst>
          </a:blip>
          <a:srcRect l="46563" t="45423" r="3132" b="6474"/>
          <a:stretch/>
        </p:blipFill>
        <p:spPr bwMode="auto">
          <a:xfrm>
            <a:off x="0" y="1408162"/>
            <a:ext cx="4244367" cy="33063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showing what happens when action potential arrives at axon terminal, causing ion flow and depolarization of target cell. Step by step:&#10;1. Action potential reaches axon terminal and depolarizes membrane. &#10;2. Voltage-gated calcium channels open and calcium ions flow in. &#10;3. Calcium ion influx triggers synaptic vesicles to release neurotransmitter.&#10;4. Neurotransmitter binds to receptors on target cell (in this case, causing positive ions to flow in).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4116" y="1263879"/>
            <a:ext cx="4969884" cy="3304903"/>
          </a:xfrm>
          <a:prstGeom prst="rect">
            <a:avLst/>
          </a:prstGeom>
          <a:noFill/>
          <a:ln w="2540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655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6405"/>
          </a:xfrm>
          <a:solidFill>
            <a:srgbClr val="0070C0"/>
          </a:solidFill>
        </p:spPr>
        <p:txBody>
          <a:bodyPr>
            <a:noAutofit/>
          </a:bodyPr>
          <a:lstStyle/>
          <a:p>
            <a:pPr algn="ctr"/>
            <a:r>
              <a:rPr lang="en-US" sz="3200" dirty="0">
                <a:latin typeface="Arial" panose="020B0604020202020204" pitchFamily="34" charset="0"/>
                <a:cs typeface="Arial" panose="020B0604020202020204" pitchFamily="34" charset="0"/>
              </a:rPr>
              <a:t>Examples of neurotransmitters</a:t>
            </a:r>
          </a:p>
        </p:txBody>
      </p:sp>
      <p:sp>
        <p:nvSpPr>
          <p:cNvPr id="3" name="Content Placeholder 2"/>
          <p:cNvSpPr>
            <a:spLocks noGrp="1"/>
          </p:cNvSpPr>
          <p:nvPr>
            <p:ph idx="1"/>
          </p:nvPr>
        </p:nvSpPr>
        <p:spPr>
          <a:xfrm>
            <a:off x="98561" y="811561"/>
            <a:ext cx="8899665" cy="4351338"/>
          </a:xfrm>
        </p:spPr>
        <p:txBody>
          <a:bodyPr>
            <a:normAutofit/>
          </a:bodyPr>
          <a:lstStyle/>
          <a:p>
            <a:pPr algn="just">
              <a:lnSpc>
                <a:spcPct val="150000"/>
              </a:lnSpc>
            </a:pPr>
            <a:r>
              <a:rPr lang="en-US" sz="2000" dirty="0">
                <a:solidFill>
                  <a:srgbClr val="C00000"/>
                </a:solidFill>
                <a:latin typeface="Arial" panose="020B0604020202020204" pitchFamily="34" charset="0"/>
                <a:cs typeface="Arial" panose="020B0604020202020204" pitchFamily="34" charset="0"/>
              </a:rPr>
              <a:t>Acetylcholine</a:t>
            </a:r>
            <a:r>
              <a:rPr lang="en-US" sz="2000" dirty="0">
                <a:latin typeface="Arial" panose="020B0604020202020204" pitchFamily="34" charset="0"/>
                <a:cs typeface="Arial" panose="020B0604020202020204" pitchFamily="34" charset="0"/>
              </a:rPr>
              <a:t>- in neuromuscular junction</a:t>
            </a:r>
          </a:p>
          <a:p>
            <a:pPr algn="just">
              <a:lnSpc>
                <a:spcPct val="150000"/>
              </a:lnSpc>
            </a:pPr>
            <a:r>
              <a:rPr lang="en-US" sz="2000" dirty="0">
                <a:latin typeface="Arial" panose="020B0604020202020204" pitchFamily="34" charset="0"/>
                <a:cs typeface="Arial" panose="020B0604020202020204" pitchFamily="34" charset="0"/>
              </a:rPr>
              <a:t>Amino acids </a:t>
            </a:r>
            <a:r>
              <a:rPr lang="en-US" sz="2000" dirty="0">
                <a:solidFill>
                  <a:srgbClr val="C00000"/>
                </a:solidFill>
                <a:latin typeface="Arial" panose="020B0604020202020204" pitchFamily="34" charset="0"/>
                <a:cs typeface="Arial" panose="020B0604020202020204" pitchFamily="34" charset="0"/>
              </a:rPr>
              <a:t>glutamate and aspartate- </a:t>
            </a:r>
            <a:r>
              <a:rPr lang="en-US" sz="2000" dirty="0">
                <a:latin typeface="Arial" panose="020B0604020202020204" pitchFamily="34" charset="0"/>
                <a:cs typeface="Arial" panose="020B0604020202020204" pitchFamily="34" charset="0"/>
              </a:rPr>
              <a:t>in CNS, having excitatory effects</a:t>
            </a:r>
          </a:p>
          <a:p>
            <a:pPr algn="just">
              <a:lnSpc>
                <a:spcPct val="150000"/>
              </a:lnSpc>
            </a:pPr>
            <a:r>
              <a:rPr lang="en-US" sz="2000" dirty="0">
                <a:latin typeface="Arial" panose="020B0604020202020204" pitchFamily="34" charset="0"/>
                <a:cs typeface="Arial" panose="020B0604020202020204" pitchFamily="34" charset="0"/>
              </a:rPr>
              <a:t>Amino acids </a:t>
            </a:r>
            <a:r>
              <a:rPr lang="en-US" sz="2000" dirty="0">
                <a:solidFill>
                  <a:srgbClr val="C00000"/>
                </a:solidFill>
                <a:latin typeface="Arial" panose="020B0604020202020204" pitchFamily="34" charset="0"/>
                <a:cs typeface="Arial" panose="020B0604020202020204" pitchFamily="34" charset="0"/>
              </a:rPr>
              <a:t>gamma aminobutyric acid (GABA) and glycine</a:t>
            </a:r>
          </a:p>
          <a:p>
            <a:pPr algn="just">
              <a:lnSpc>
                <a:spcPct val="150000"/>
              </a:lnSpc>
            </a:pPr>
            <a:r>
              <a:rPr lang="en-US" sz="2000" dirty="0">
                <a:latin typeface="Arial" panose="020B0604020202020204" pitchFamily="34" charset="0"/>
                <a:cs typeface="Arial" panose="020B0604020202020204" pitchFamily="34" charset="0"/>
              </a:rPr>
              <a:t>Modified Amino acids such as </a:t>
            </a:r>
            <a:r>
              <a:rPr lang="en-US" sz="2000" dirty="0">
                <a:solidFill>
                  <a:srgbClr val="C00000"/>
                </a:solidFill>
                <a:latin typeface="Arial" panose="020B0604020202020204" pitchFamily="34" charset="0"/>
                <a:cs typeface="Arial" panose="020B0604020202020204" pitchFamily="34" charset="0"/>
              </a:rPr>
              <a:t>norepinephrine, dopamine, serotonin. Dopamine </a:t>
            </a:r>
            <a:r>
              <a:rPr lang="en-US" sz="2000" dirty="0">
                <a:latin typeface="Arial" panose="020B0604020202020204" pitchFamily="34" charset="0"/>
                <a:cs typeface="Arial" panose="020B0604020202020204" pitchFamily="34" charset="0"/>
              </a:rPr>
              <a:t>are active during emotional responses, addictive behaviours and pleasurable experiences</a:t>
            </a:r>
            <a:r>
              <a:rPr lang="en-US" sz="2000" dirty="0">
                <a:solidFill>
                  <a:srgbClr val="C00000"/>
                </a:solidFill>
                <a:latin typeface="Arial" panose="020B0604020202020204" pitchFamily="34" charset="0"/>
                <a:cs typeface="Arial" panose="020B0604020202020204" pitchFamily="34" charset="0"/>
              </a:rPr>
              <a:t>. Serotonin </a:t>
            </a:r>
            <a:r>
              <a:rPr lang="en-US" sz="2000" dirty="0">
                <a:latin typeface="Arial" panose="020B0604020202020204" pitchFamily="34" charset="0"/>
                <a:cs typeface="Arial" panose="020B0604020202020204" pitchFamily="34" charset="0"/>
              </a:rPr>
              <a:t>in controlling mood, onset of sleep </a:t>
            </a:r>
          </a:p>
          <a:p>
            <a:pPr algn="just">
              <a:lnSpc>
                <a:spcPct val="150000"/>
              </a:lnSpc>
            </a:pPr>
            <a:r>
              <a:rPr lang="en-US" sz="2000" dirty="0">
                <a:solidFill>
                  <a:srgbClr val="C00000"/>
                </a:solidFill>
                <a:latin typeface="Arial" panose="020B0604020202020204" pitchFamily="34" charset="0"/>
                <a:cs typeface="Arial" panose="020B0604020202020204" pitchFamily="34" charset="0"/>
              </a:rPr>
              <a:t>Neuropeptides such as endorphins </a:t>
            </a:r>
            <a:r>
              <a:rPr lang="en-US" sz="2000" dirty="0">
                <a:latin typeface="Arial" panose="020B0604020202020204" pitchFamily="34" charset="0"/>
                <a:cs typeface="Arial" panose="020B0604020202020204" pitchFamily="34" charset="0"/>
              </a:rPr>
              <a:t>are body’s natural pain killers</a:t>
            </a:r>
          </a:p>
        </p:txBody>
      </p:sp>
    </p:spTree>
    <p:extLst>
      <p:ext uri="{BB962C8B-B14F-4D97-AF65-F5344CB8AC3E}">
        <p14:creationId xmlns:p14="http://schemas.microsoft.com/office/powerpoint/2010/main" val="3507198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64201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076" y="139300"/>
            <a:ext cx="8837971" cy="6586418"/>
          </a:xfrm>
          <a:prstGeom prst="rect">
            <a:avLst/>
          </a:prstGeom>
          <a:noFill/>
        </p:spPr>
        <p:txBody>
          <a:bodyPr wrap="square" rtlCol="0">
            <a:spAutoFit/>
          </a:bodyPr>
          <a:lstStyle/>
          <a:p>
            <a:pPr algn="just"/>
            <a:r>
              <a:rPr lang="en-US" b="1" dirty="0">
                <a:solidFill>
                  <a:srgbClr val="FF0000"/>
                </a:solidFill>
                <a:latin typeface="Arial" panose="020B0604020202020204" pitchFamily="34" charset="0"/>
                <a:cs typeface="Arial" panose="020B0604020202020204" pitchFamily="34" charset="0"/>
              </a:rPr>
              <a:t>1. Central Nervous System</a:t>
            </a:r>
            <a:r>
              <a:rPr lang="en-US" dirty="0">
                <a:latin typeface="Arial" panose="020B0604020202020204" pitchFamily="34" charset="0"/>
                <a:cs typeface="Arial" panose="020B0604020202020204" pitchFamily="34" charset="0"/>
              </a:rPr>
              <a:t>: Processes many kinds of incoming sensory information.</a:t>
            </a:r>
          </a:p>
          <a:p>
            <a:pPr algn="just"/>
            <a:r>
              <a:rPr lang="en-US" b="1" dirty="0">
                <a:solidFill>
                  <a:srgbClr val="FF0000"/>
                </a:solidFill>
                <a:latin typeface="Arial" panose="020B0604020202020204" pitchFamily="34" charset="0"/>
                <a:cs typeface="Arial" panose="020B0604020202020204" pitchFamily="34" charset="0"/>
              </a:rPr>
              <a:t>2. Peripheral Nervous System</a:t>
            </a:r>
            <a:r>
              <a:rPr lang="en-US" dirty="0">
                <a:latin typeface="Arial" panose="020B0604020202020204" pitchFamily="34" charset="0"/>
                <a:cs typeface="Arial" panose="020B0604020202020204" pitchFamily="34" charset="0"/>
              </a:rPr>
              <a:t>: Includes all nervous tissue outside the CNS. Components of the PNS include nerves, ganglia, enteric plexuses and sensory receptors. </a:t>
            </a:r>
          </a:p>
          <a:p>
            <a:pPr algn="just"/>
            <a:endParaRPr lang="en-US" sz="800" b="1" dirty="0">
              <a:solidFill>
                <a:srgbClr val="FF0000"/>
              </a:solidFill>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3. Somatic Nervous System: </a:t>
            </a:r>
          </a:p>
          <a:p>
            <a:pPr marL="342900" indent="-342900" algn="just">
              <a:buAutoNum type="alphaLcParenR"/>
            </a:pPr>
            <a:r>
              <a:rPr lang="en-US" b="1" dirty="0">
                <a:latin typeface="Arial" panose="020B0604020202020204" pitchFamily="34" charset="0"/>
                <a:cs typeface="Arial" panose="020B0604020202020204" pitchFamily="34" charset="0"/>
              </a:rPr>
              <a:t>Sensory neurons </a:t>
            </a:r>
            <a:r>
              <a:rPr lang="en-US" dirty="0">
                <a:latin typeface="Arial" panose="020B0604020202020204" pitchFamily="34" charset="0"/>
                <a:cs typeface="Arial" panose="020B0604020202020204" pitchFamily="34" charset="0"/>
              </a:rPr>
              <a:t>that convey information to the Central nervous system from somatic receptors in the head, body wall, and limbs and from receptors for the special senses of vision, hearing, taste, and smell.</a:t>
            </a:r>
          </a:p>
          <a:p>
            <a:pPr marL="342900" indent="-342900" algn="just">
              <a:buAutoNum type="alphaLcParenR"/>
            </a:pPr>
            <a:r>
              <a:rPr lang="en-US" b="1" dirty="0">
                <a:latin typeface="Arial" panose="020B0604020202020204" pitchFamily="34" charset="0"/>
                <a:cs typeface="Arial" panose="020B0604020202020204" pitchFamily="34" charset="0"/>
              </a:rPr>
              <a:t>Motor neurons </a:t>
            </a:r>
            <a:r>
              <a:rPr lang="en-US" dirty="0">
                <a:latin typeface="Arial" panose="020B0604020202020204" pitchFamily="34" charset="0"/>
                <a:cs typeface="Arial" panose="020B0604020202020204" pitchFamily="34" charset="0"/>
              </a:rPr>
              <a:t>that conduct nerve impulses from the CNS to skeletal muscles only.  Because these motor responses can be consciously controlled, the action of this part of the PNS is voluntary.</a:t>
            </a:r>
          </a:p>
          <a:p>
            <a:pPr algn="just"/>
            <a:endParaRPr lang="en-US" b="1"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4) Autonomic Nervous System: </a:t>
            </a:r>
          </a:p>
          <a:p>
            <a:pPr marL="342900" indent="-342900" algn="just">
              <a:buAutoNum type="alphaLcParenR"/>
            </a:pPr>
            <a:r>
              <a:rPr lang="en-US" b="1" dirty="0">
                <a:latin typeface="Arial" panose="020B0604020202020204" pitchFamily="34" charset="0"/>
                <a:cs typeface="Arial" panose="020B0604020202020204" pitchFamily="34" charset="0"/>
              </a:rPr>
              <a:t>sensory neurons </a:t>
            </a:r>
            <a:r>
              <a:rPr lang="en-US" dirty="0">
                <a:latin typeface="Arial" panose="020B0604020202020204" pitchFamily="34" charset="0"/>
                <a:cs typeface="Arial" panose="020B0604020202020204" pitchFamily="34" charset="0"/>
              </a:rPr>
              <a:t>that convey information to the CNS from autonomic sensory receptors, located primarily in visceral organs such as the stomach and lungs.</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b) Motor neurons </a:t>
            </a:r>
            <a:r>
              <a:rPr lang="en-US" dirty="0">
                <a:latin typeface="Arial" panose="020B0604020202020204" pitchFamily="34" charset="0"/>
                <a:cs typeface="Arial" panose="020B0604020202020204" pitchFamily="34" charset="0"/>
              </a:rPr>
              <a:t>that conduct nerve impulses from the CNS to smooth muscle, cardiac muscle, and glands. Because its motor responses are not normally under conscious control, the action of the ANS is involuntary.</a:t>
            </a:r>
          </a:p>
          <a:p>
            <a:pPr algn="just"/>
            <a:r>
              <a:rPr lang="en-US" b="1" dirty="0">
                <a:latin typeface="Arial" panose="020B0604020202020204" pitchFamily="34" charset="0"/>
                <a:cs typeface="Arial" panose="020B0604020202020204" pitchFamily="34" charset="0"/>
              </a:rPr>
              <a:t>The motor part of ANS consists of two branches, the sympathetic division and parasympathetic division. </a:t>
            </a:r>
            <a:r>
              <a:rPr lang="en-US" dirty="0">
                <a:latin typeface="Arial" panose="020B0604020202020204" pitchFamily="34" charset="0"/>
                <a:cs typeface="Arial" panose="020B0604020202020204" pitchFamily="34" charset="0"/>
              </a:rPr>
              <a:t>With few exceptions, effectors receive nerves from both divisions, and usually the two divisions have opposing actions.</a:t>
            </a:r>
          </a:p>
        </p:txBody>
      </p:sp>
    </p:spTree>
    <p:extLst>
      <p:ext uri="{BB962C8B-B14F-4D97-AF65-F5344CB8AC3E}">
        <p14:creationId xmlns:p14="http://schemas.microsoft.com/office/powerpoint/2010/main" val="63852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718" t="3843" r="5830" b="6052"/>
          <a:stretch/>
        </p:blipFill>
        <p:spPr>
          <a:xfrm>
            <a:off x="125261" y="175363"/>
            <a:ext cx="8693064" cy="6532323"/>
          </a:xfrm>
        </p:spPr>
      </p:pic>
    </p:spTree>
    <p:extLst>
      <p:ext uri="{BB962C8B-B14F-4D97-AF65-F5344CB8AC3E}">
        <p14:creationId xmlns:p14="http://schemas.microsoft.com/office/powerpoint/2010/main" val="3716821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068877" y="1315233"/>
            <a:ext cx="5914385" cy="5041725"/>
            <a:chOff x="2826143" y="1315233"/>
            <a:chExt cx="6157119" cy="5041725"/>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8419"/>
            <a:stretch/>
          </p:blipFill>
          <p:spPr>
            <a:xfrm>
              <a:off x="2826143" y="1315233"/>
              <a:ext cx="6157119" cy="5041725"/>
            </a:xfrm>
            <a:prstGeom prst="rect">
              <a:avLst/>
            </a:prstGeom>
          </p:spPr>
        </p:pic>
        <p:sp>
          <p:nvSpPr>
            <p:cNvPr id="3" name="Oval 2"/>
            <p:cNvSpPr/>
            <p:nvPr/>
          </p:nvSpPr>
          <p:spPr>
            <a:xfrm>
              <a:off x="5813782" y="2481197"/>
              <a:ext cx="1277655" cy="63882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6615830" y="4728576"/>
              <a:ext cx="1676400" cy="70772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26143" y="4409162"/>
              <a:ext cx="2359632" cy="6263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918939" y="4924816"/>
              <a:ext cx="2533671" cy="143214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128521" y="1320700"/>
            <a:ext cx="3820627" cy="3365024"/>
          </a:xfrm>
          <a:prstGeom prst="rect">
            <a:avLst/>
          </a:prstGeom>
          <a:noFill/>
        </p:spPr>
        <p:txBody>
          <a:bodyPr wrap="square" rtlCol="0">
            <a:spAutoFit/>
          </a:bodyPr>
          <a:lstStyle/>
          <a:p>
            <a:pPr>
              <a:lnSpc>
                <a:spcPct val="150000"/>
              </a:lnSpc>
            </a:pPr>
            <a:r>
              <a:rPr lang="en-US" b="1" dirty="0">
                <a:latin typeface="Arial" panose="020B0604020202020204" pitchFamily="34" charset="0"/>
                <a:cs typeface="Arial" panose="020B0604020202020204" pitchFamily="34" charset="0"/>
              </a:rPr>
              <a:t>Major parts of human brain:</a:t>
            </a:r>
          </a:p>
          <a:p>
            <a:pPr marL="342900" indent="-342900">
              <a:lnSpc>
                <a:spcPct val="150000"/>
              </a:lnSpc>
              <a:buAutoNum type="arabicPeriod"/>
            </a:pPr>
            <a:r>
              <a:rPr lang="en-US" b="1" dirty="0">
                <a:solidFill>
                  <a:srgbClr val="C00000"/>
                </a:solidFill>
                <a:latin typeface="Arial" panose="020B0604020202020204" pitchFamily="34" charset="0"/>
                <a:cs typeface="Arial" panose="020B0604020202020204" pitchFamily="34" charset="0"/>
              </a:rPr>
              <a:t>Cerebrum</a:t>
            </a:r>
          </a:p>
          <a:p>
            <a:pPr marL="342900" indent="-342900">
              <a:lnSpc>
                <a:spcPct val="150000"/>
              </a:lnSpc>
              <a:buAutoNum type="arabicPeriod"/>
            </a:pPr>
            <a:r>
              <a:rPr lang="en-US" b="1" dirty="0">
                <a:solidFill>
                  <a:srgbClr val="C00000"/>
                </a:solidFill>
                <a:latin typeface="Arial" panose="020B0604020202020204" pitchFamily="34" charset="0"/>
                <a:cs typeface="Arial" panose="020B0604020202020204" pitchFamily="34" charset="0"/>
              </a:rPr>
              <a:t>Diencephalon: </a:t>
            </a:r>
            <a:r>
              <a:rPr lang="en-US" b="1" dirty="0">
                <a:latin typeface="Arial" panose="020B0604020202020204" pitchFamily="34" charset="0"/>
                <a:cs typeface="Arial" panose="020B0604020202020204" pitchFamily="34" charset="0"/>
              </a:rPr>
              <a:t>Thalamus,  hypothalamus and pineal gland</a:t>
            </a:r>
          </a:p>
          <a:p>
            <a:pPr marL="342900" indent="-342900">
              <a:lnSpc>
                <a:spcPct val="150000"/>
              </a:lnSpc>
              <a:buAutoNum type="arabicPeriod"/>
            </a:pPr>
            <a:r>
              <a:rPr lang="en-US" b="1" dirty="0">
                <a:solidFill>
                  <a:srgbClr val="C00000"/>
                </a:solidFill>
                <a:latin typeface="Arial" panose="020B0604020202020204" pitchFamily="34" charset="0"/>
                <a:cs typeface="Arial" panose="020B0604020202020204" pitchFamily="34" charset="0"/>
              </a:rPr>
              <a:t>Cerebellum</a:t>
            </a:r>
          </a:p>
          <a:p>
            <a:pPr marL="342900" indent="-342900">
              <a:lnSpc>
                <a:spcPct val="150000"/>
              </a:lnSpc>
              <a:buAutoNum type="arabicPeriod"/>
            </a:pPr>
            <a:r>
              <a:rPr lang="en-US" b="1" dirty="0">
                <a:solidFill>
                  <a:srgbClr val="C00000"/>
                </a:solidFill>
                <a:latin typeface="Arial" panose="020B0604020202020204" pitchFamily="34" charset="0"/>
                <a:cs typeface="Arial" panose="020B0604020202020204" pitchFamily="34" charset="0"/>
              </a:rPr>
              <a:t>Brain stem: </a:t>
            </a:r>
            <a:r>
              <a:rPr lang="en-US" b="1" dirty="0">
                <a:latin typeface="Arial" panose="020B0604020202020204" pitchFamily="34" charset="0"/>
                <a:cs typeface="Arial" panose="020B0604020202020204" pitchFamily="34" charset="0"/>
              </a:rPr>
              <a:t>Midbrain, Pons and Medulla oblongata</a:t>
            </a:r>
          </a:p>
        </p:txBody>
      </p:sp>
      <p:sp>
        <p:nvSpPr>
          <p:cNvPr id="11" name="TextBox 10"/>
          <p:cNvSpPr txBox="1"/>
          <p:nvPr/>
        </p:nvSpPr>
        <p:spPr>
          <a:xfrm>
            <a:off x="4105752" y="5436296"/>
            <a:ext cx="1384674" cy="369332"/>
          </a:xfrm>
          <a:prstGeom prst="rect">
            <a:avLst/>
          </a:prstGeom>
          <a:noFill/>
        </p:spPr>
        <p:txBody>
          <a:bodyPr wrap="none" rtlCol="0">
            <a:spAutoFit/>
          </a:bodyPr>
          <a:lstStyle/>
          <a:p>
            <a:r>
              <a:rPr lang="en-US" b="1" dirty="0">
                <a:solidFill>
                  <a:srgbClr val="FF0000"/>
                </a:solidFill>
              </a:rPr>
              <a:t>BRAIN STEM</a:t>
            </a:r>
          </a:p>
        </p:txBody>
      </p:sp>
      <p:sp>
        <p:nvSpPr>
          <p:cNvPr id="12" name="TextBox 11"/>
          <p:cNvSpPr txBox="1"/>
          <p:nvPr/>
        </p:nvSpPr>
        <p:spPr>
          <a:xfrm>
            <a:off x="115269" y="616215"/>
            <a:ext cx="8922714" cy="646331"/>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Human brain is one of the largest organs of the body, consisting of about 100 billion neurons and 10-15 trillion neuroglia with a mass of about 1300 g</a:t>
            </a:r>
          </a:p>
        </p:txBody>
      </p:sp>
      <p:sp>
        <p:nvSpPr>
          <p:cNvPr id="13" name="TextBox 12"/>
          <p:cNvSpPr txBox="1"/>
          <p:nvPr/>
        </p:nvSpPr>
        <p:spPr>
          <a:xfrm>
            <a:off x="0" y="0"/>
            <a:ext cx="9143999" cy="523220"/>
          </a:xfrm>
          <a:prstGeom prst="rect">
            <a:avLst/>
          </a:prstGeom>
          <a:solidFill>
            <a:srgbClr val="0070C0"/>
          </a:solidFill>
        </p:spPr>
        <p:txBody>
          <a:bodyPr wrap="square" rtlCol="0">
            <a:spAutoFit/>
          </a:bodyPr>
          <a:lstStyle/>
          <a:p>
            <a:pPr algn="ctr"/>
            <a:r>
              <a:rPr lang="en-US" sz="2800" b="1" dirty="0">
                <a:latin typeface="Arial" panose="020B0604020202020204" pitchFamily="34" charset="0"/>
                <a:cs typeface="Arial" panose="020B0604020202020204" pitchFamily="34" charset="0"/>
              </a:rPr>
              <a:t>Major subdivisions of human brain</a:t>
            </a:r>
          </a:p>
        </p:txBody>
      </p:sp>
    </p:spTree>
    <p:extLst>
      <p:ext uri="{BB962C8B-B14F-4D97-AF65-F5344CB8AC3E}">
        <p14:creationId xmlns:p14="http://schemas.microsoft.com/office/powerpoint/2010/main" val="358272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786" y="112734"/>
            <a:ext cx="8855902" cy="7249420"/>
          </a:xfrm>
          <a:prstGeom prst="rect">
            <a:avLst/>
          </a:prstGeom>
        </p:spPr>
        <p:txBody>
          <a:bodyPr wrap="square">
            <a:spAutoFit/>
          </a:bodyPr>
          <a:lstStyle/>
          <a:p>
            <a:pPr algn="just">
              <a:lnSpc>
                <a:spcPct val="150000"/>
              </a:lnSpc>
              <a:spcBef>
                <a:spcPts val="338"/>
              </a:spcBef>
              <a:spcAft>
                <a:spcPts val="338"/>
              </a:spcAft>
              <a:buSzPts val="1000"/>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1600" b="1" dirty="0">
                <a:latin typeface="Arial" panose="020B0604020202020204" pitchFamily="34" charset="0"/>
                <a:ea typeface="Times New Roman" panose="02020603050405020304" pitchFamily="18" charset="0"/>
                <a:cs typeface="Arial" panose="020B0604020202020204" pitchFamily="34" charset="0"/>
              </a:rPr>
              <a:t>1) Cerebrum</a:t>
            </a:r>
            <a:r>
              <a:rPr lang="en-US" sz="1600" dirty="0">
                <a:latin typeface="Arial" panose="020B0604020202020204" pitchFamily="34" charset="0"/>
                <a:ea typeface="Times New Roman" panose="02020603050405020304" pitchFamily="18" charset="0"/>
                <a:cs typeface="Arial" panose="020B0604020202020204" pitchFamily="34" charset="0"/>
              </a:rPr>
              <a:t> is the largest part of the human brain. It is divided into four lobes: </a:t>
            </a:r>
            <a:r>
              <a:rPr lang="en-US" sz="1600" b="1" dirty="0">
                <a:latin typeface="Arial" panose="020B0604020202020204" pitchFamily="34" charset="0"/>
                <a:ea typeface="Times New Roman" panose="02020603050405020304" pitchFamily="18" charset="0"/>
                <a:cs typeface="Arial" panose="020B0604020202020204" pitchFamily="34" charset="0"/>
              </a:rPr>
              <a:t>Occipital Lobe</a:t>
            </a:r>
            <a:r>
              <a:rPr lang="en-US" sz="1600" dirty="0">
                <a:latin typeface="Arial" panose="020B0604020202020204" pitchFamily="34" charset="0"/>
                <a:ea typeface="Times New Roman" panose="02020603050405020304" pitchFamily="18" charset="0"/>
                <a:cs typeface="Arial" panose="020B0604020202020204" pitchFamily="34" charset="0"/>
              </a:rPr>
              <a:t>, </a:t>
            </a:r>
            <a:r>
              <a:rPr lang="en-US" sz="1600" b="1" dirty="0">
                <a:latin typeface="Arial" panose="020B0604020202020204" pitchFamily="34" charset="0"/>
                <a:ea typeface="Times New Roman" panose="02020603050405020304" pitchFamily="18" charset="0"/>
                <a:cs typeface="Arial" panose="020B0604020202020204" pitchFamily="34" charset="0"/>
              </a:rPr>
              <a:t>Parietal Lobe</a:t>
            </a:r>
            <a:r>
              <a:rPr lang="en-US" sz="1600" dirty="0">
                <a:latin typeface="Arial" panose="020B0604020202020204" pitchFamily="34" charset="0"/>
                <a:ea typeface="Times New Roman" panose="02020603050405020304" pitchFamily="18" charset="0"/>
                <a:cs typeface="Arial" panose="020B0604020202020204" pitchFamily="34" charset="0"/>
              </a:rPr>
              <a:t>, </a:t>
            </a:r>
            <a:r>
              <a:rPr lang="en-US" sz="1600" b="1" dirty="0">
                <a:latin typeface="Arial" panose="020B0604020202020204" pitchFamily="34" charset="0"/>
                <a:ea typeface="Times New Roman" panose="02020603050405020304" pitchFamily="18" charset="0"/>
                <a:cs typeface="Arial" panose="020B0604020202020204" pitchFamily="34" charset="0"/>
              </a:rPr>
              <a:t>Temporal Lobe </a:t>
            </a:r>
            <a:r>
              <a:rPr lang="en-US" sz="1600" dirty="0">
                <a:latin typeface="Arial" panose="020B0604020202020204" pitchFamily="34" charset="0"/>
                <a:ea typeface="Times New Roman" panose="02020603050405020304" pitchFamily="18" charset="0"/>
                <a:cs typeface="Arial" panose="020B0604020202020204" pitchFamily="34" charset="0"/>
              </a:rPr>
              <a:t>and </a:t>
            </a:r>
            <a:r>
              <a:rPr lang="en-US" sz="1600" b="1" dirty="0">
                <a:latin typeface="Arial" panose="020B0604020202020204" pitchFamily="34" charset="0"/>
                <a:ea typeface="Times New Roman" panose="02020603050405020304" pitchFamily="18" charset="0"/>
                <a:cs typeface="Arial" panose="020B0604020202020204" pitchFamily="34" charset="0"/>
              </a:rPr>
              <a:t>Frontal Lobe</a:t>
            </a:r>
            <a:endParaRPr lang="en-US" sz="16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281"/>
              </a:spcBef>
              <a:spcAft>
                <a:spcPts val="450"/>
              </a:spcAft>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1600" b="1" dirty="0">
                <a:latin typeface="Arial" panose="020B0604020202020204" pitchFamily="34" charset="0"/>
                <a:ea typeface="Times New Roman" panose="02020603050405020304" pitchFamily="18" charset="0"/>
                <a:cs typeface="Arial" panose="020B0604020202020204" pitchFamily="34" charset="0"/>
              </a:rPr>
              <a:t>2) Diencephalon: </a:t>
            </a:r>
          </a:p>
          <a:p>
            <a:pPr algn="just">
              <a:lnSpc>
                <a:spcPct val="150000"/>
              </a:lnSpc>
              <a:spcBef>
                <a:spcPts val="281"/>
              </a:spcBef>
              <a:spcAft>
                <a:spcPts val="450"/>
              </a:spcAft>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1600" dirty="0">
                <a:solidFill>
                  <a:srgbClr val="FF0000"/>
                </a:solidFill>
                <a:latin typeface="Arial" panose="020B0604020202020204" pitchFamily="34" charset="0"/>
                <a:ea typeface="Times New Roman" panose="02020603050405020304" pitchFamily="18" charset="0"/>
                <a:cs typeface="Arial" panose="020B0604020202020204" pitchFamily="34" charset="0"/>
              </a:rPr>
              <a:t>Thalamus</a:t>
            </a:r>
            <a:r>
              <a:rPr lang="en-US" sz="1600" dirty="0">
                <a:latin typeface="Arial" panose="020B0604020202020204" pitchFamily="34" charset="0"/>
                <a:ea typeface="Times New Roman" panose="02020603050405020304" pitchFamily="18" charset="0"/>
                <a:cs typeface="Arial" panose="020B0604020202020204" pitchFamily="34" charset="0"/>
              </a:rPr>
              <a:t> is olive shaped structure which performs sensory functions. It directs sensory input from the eyes, ears, tongue and from other sense organs.</a:t>
            </a:r>
            <a:endParaRPr lang="en-US" sz="16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281"/>
              </a:spcBef>
              <a:spcAft>
                <a:spcPts val="450"/>
              </a:spcAft>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1600" dirty="0">
                <a:solidFill>
                  <a:srgbClr val="FF0000"/>
                </a:solidFill>
                <a:latin typeface="Arial" panose="020B0604020202020204" pitchFamily="34" charset="0"/>
                <a:ea typeface="Times New Roman" panose="02020603050405020304" pitchFamily="18" charset="0"/>
                <a:cs typeface="Arial" panose="020B0604020202020204" pitchFamily="34" charset="0"/>
              </a:rPr>
              <a:t>Hypothalamus</a:t>
            </a:r>
            <a:r>
              <a:rPr lang="en-US" sz="1600" dirty="0">
                <a:latin typeface="Arial" panose="020B0604020202020204" pitchFamily="34" charset="0"/>
                <a:ea typeface="Times New Roman" panose="02020603050405020304" pitchFamily="18" charset="0"/>
                <a:cs typeface="Arial" panose="020B0604020202020204" pitchFamily="34" charset="0"/>
              </a:rPr>
              <a:t> is located below the thalamus as the name suggests. It is important in monitoring hormone concentrations, water concentrations, temperature of the body etc.</a:t>
            </a:r>
          </a:p>
          <a:p>
            <a:pPr algn="just">
              <a:lnSpc>
                <a:spcPct val="150000"/>
              </a:lnSpc>
              <a:spcBef>
                <a:spcPts val="281"/>
              </a:spcBef>
              <a:spcAft>
                <a:spcPts val="450"/>
              </a:spcAft>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1600" dirty="0">
                <a:solidFill>
                  <a:srgbClr val="FF0000"/>
                </a:solidFill>
                <a:latin typeface="Arial" panose="020B0604020202020204" pitchFamily="34" charset="0"/>
                <a:ea typeface="Calibri" panose="020F0502020204030204" pitchFamily="34" charset="0"/>
                <a:cs typeface="Arial" panose="020B0604020202020204" pitchFamily="34" charset="0"/>
              </a:rPr>
              <a:t>Pineal gland </a:t>
            </a:r>
            <a:r>
              <a:rPr lang="en-US" sz="1600" dirty="0">
                <a:latin typeface="Arial" panose="020B0604020202020204" pitchFamily="34" charset="0"/>
                <a:ea typeface="Calibri" panose="020F0502020204030204" pitchFamily="34" charset="0"/>
                <a:cs typeface="Arial" panose="020B0604020202020204" pitchFamily="34" charset="0"/>
              </a:rPr>
              <a:t>is about a size of small pea. It secretes the hormone melatonin, a very powerful antioxidant that promotes sleepiness, and contributes to the setting of the body’s biological clock</a:t>
            </a:r>
          </a:p>
          <a:p>
            <a:pPr algn="just">
              <a:lnSpc>
                <a:spcPct val="15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1600" dirty="0">
                <a:latin typeface="Arial" panose="020B0604020202020204" pitchFamily="34" charset="0"/>
                <a:ea typeface="Times New Roman" panose="02020603050405020304" pitchFamily="18" charset="0"/>
                <a:cs typeface="Arial" panose="020B0604020202020204" pitchFamily="34" charset="0"/>
              </a:rPr>
              <a:t>3) </a:t>
            </a:r>
            <a:r>
              <a:rPr lang="en-US" sz="1600" b="1" dirty="0">
                <a:latin typeface="Arial" panose="020B0604020202020204" pitchFamily="34" charset="0"/>
                <a:ea typeface="Times New Roman" panose="02020603050405020304" pitchFamily="18" charset="0"/>
                <a:cs typeface="Arial" panose="020B0604020202020204" pitchFamily="34" charset="0"/>
              </a:rPr>
              <a:t>Cerebellum</a:t>
            </a:r>
            <a:r>
              <a:rPr lang="en-US" sz="1600" dirty="0">
                <a:latin typeface="Arial" panose="020B0604020202020204" pitchFamily="34" charset="0"/>
                <a:ea typeface="Times New Roman" panose="02020603050405020304" pitchFamily="18" charset="0"/>
                <a:cs typeface="Arial" panose="020B0604020202020204" pitchFamily="34" charset="0"/>
              </a:rPr>
              <a:t> is involved in controlling attention, language, equilibrium, posture, etc.</a:t>
            </a:r>
            <a:endParaRPr lang="en-US" sz="1600" b="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1600" b="1" dirty="0">
                <a:solidFill>
                  <a:srgbClr val="000000"/>
                </a:solidFill>
                <a:latin typeface="Arial" panose="020B0604020202020204" pitchFamily="34" charset="0"/>
                <a:ea typeface="Times New Roman" panose="02020603050405020304" pitchFamily="18" charset="0"/>
                <a:cs typeface="Arial" panose="020B0604020202020204" pitchFamily="34" charset="0"/>
              </a:rPr>
              <a:t>4) Brain stem</a:t>
            </a:r>
            <a:endParaRPr lang="en-US" sz="16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281"/>
              </a:spcBef>
              <a:spcAft>
                <a:spcPts val="450"/>
              </a:spcAft>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1600" dirty="0">
                <a:solidFill>
                  <a:srgbClr val="FF0000"/>
                </a:solidFill>
                <a:latin typeface="Arial" panose="020B0604020202020204" pitchFamily="34" charset="0"/>
                <a:ea typeface="Times New Roman" panose="02020603050405020304" pitchFamily="18" charset="0"/>
                <a:cs typeface="Arial" panose="020B0604020202020204" pitchFamily="34" charset="0"/>
              </a:rPr>
              <a:t>Midbrain</a:t>
            </a:r>
            <a:r>
              <a:rPr lang="en-US" sz="1600" dirty="0">
                <a:latin typeface="Arial" panose="020B0604020202020204" pitchFamily="34" charset="0"/>
                <a:ea typeface="Times New Roman" panose="02020603050405020304" pitchFamily="18" charset="0"/>
                <a:cs typeface="Arial" panose="020B0604020202020204" pitchFamily="34" charset="0"/>
              </a:rPr>
              <a:t>: It is a small part of the brain. It is associated with Vison, Hearing, Sleep, Arousal, Temperature etc.</a:t>
            </a:r>
            <a:endParaRPr lang="en-US" sz="16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281"/>
              </a:spcBef>
              <a:spcAft>
                <a:spcPts val="450"/>
              </a:spcAft>
              <a:buSzPts val="1000"/>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1600" dirty="0">
                <a:solidFill>
                  <a:srgbClr val="FF0000"/>
                </a:solidFill>
                <a:latin typeface="Arial" panose="020B0604020202020204" pitchFamily="34" charset="0"/>
                <a:ea typeface="Times New Roman" panose="02020603050405020304" pitchFamily="18" charset="0"/>
                <a:cs typeface="Arial" panose="020B0604020202020204" pitchFamily="34" charset="0"/>
              </a:rPr>
              <a:t>Pons</a:t>
            </a:r>
            <a:r>
              <a:rPr lang="en-US" sz="1600" dirty="0">
                <a:latin typeface="Arial" panose="020B0604020202020204" pitchFamily="34" charset="0"/>
                <a:ea typeface="Times New Roman" panose="02020603050405020304" pitchFamily="18" charset="0"/>
                <a:cs typeface="Arial" panose="020B0604020202020204" pitchFamily="34" charset="0"/>
              </a:rPr>
              <a:t> controls digestive and respiratory movements.</a:t>
            </a:r>
            <a:endParaRPr lang="en-US" sz="16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281"/>
              </a:spcBef>
              <a:spcAft>
                <a:spcPts val="450"/>
              </a:spcAft>
              <a:buSzPts val="1000"/>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1600" dirty="0">
                <a:solidFill>
                  <a:srgbClr val="FF0000"/>
                </a:solidFill>
                <a:latin typeface="Arial" panose="020B0604020202020204" pitchFamily="34" charset="0"/>
                <a:ea typeface="Times New Roman" panose="02020603050405020304" pitchFamily="18" charset="0"/>
                <a:cs typeface="Arial" panose="020B0604020202020204" pitchFamily="34" charset="0"/>
              </a:rPr>
              <a:t>Medulla Oblongata </a:t>
            </a:r>
            <a:r>
              <a:rPr lang="en-US" sz="1600" dirty="0">
                <a:latin typeface="Arial" panose="020B0604020202020204" pitchFamily="34" charset="0"/>
                <a:ea typeface="Times New Roman" panose="02020603050405020304" pitchFamily="18" charset="0"/>
                <a:cs typeface="Arial" panose="020B0604020202020204" pitchFamily="34" charset="0"/>
              </a:rPr>
              <a:t>connects skull with the spinal cord. It helps in controlling Blood Pressure, Heart Rate, Respiratory Movement, Vomiting etc.</a:t>
            </a:r>
            <a:endParaRPr lang="en-US" sz="16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1350" b="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n-US" sz="1350" dirty="0">
              <a:latin typeface="Arial" panose="020B0604020202020204" pitchFamily="34" charset="0"/>
              <a:ea typeface="Calibri" panose="020F0502020204030204" pitchFamily="34" charset="0"/>
              <a:cs typeface="Arial" panose="020B0604020202020204" pitchFamily="34" charset="0"/>
            </a:endParaRPr>
          </a:p>
          <a:p>
            <a:pPr algn="just">
              <a:lnSpc>
                <a:spcPts val="135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b="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n-US" sz="15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8265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682749" y="1171092"/>
            <a:ext cx="6025019" cy="4296428"/>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20977" r="67669" b="18746"/>
          <a:stretch/>
        </p:blipFill>
        <p:spPr>
          <a:xfrm>
            <a:off x="233649" y="1314814"/>
            <a:ext cx="2125237" cy="2674089"/>
          </a:xfrm>
          <a:prstGeom prst="rect">
            <a:avLst/>
          </a:prstGeom>
        </p:spPr>
      </p:pic>
      <p:sp>
        <p:nvSpPr>
          <p:cNvPr id="4" name="Rectangle 3"/>
          <p:cNvSpPr/>
          <p:nvPr/>
        </p:nvSpPr>
        <p:spPr>
          <a:xfrm>
            <a:off x="0" y="0"/>
            <a:ext cx="9144000" cy="1092607"/>
          </a:xfrm>
          <a:prstGeom prst="rect">
            <a:avLst/>
          </a:prstGeom>
        </p:spPr>
        <p:txBody>
          <a:bodyPr wrap="square">
            <a:spAutoFit/>
          </a:bodyPr>
          <a:lstStyle/>
          <a:p>
            <a:pPr algn="just">
              <a:spcBef>
                <a:spcPts val="338"/>
              </a:spcBef>
              <a:spcAft>
                <a:spcPts val="338"/>
              </a:spcAft>
              <a:buSzPts val="1000"/>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2400" b="1" dirty="0">
                <a:latin typeface="Arial" panose="020B0604020202020204" pitchFamily="34" charset="0"/>
                <a:ea typeface="Times New Roman" panose="02020603050405020304" pitchFamily="18" charset="0"/>
                <a:cs typeface="Arial" panose="020B0604020202020204" pitchFamily="34" charset="0"/>
              </a:rPr>
              <a:t>CEREBRUM </a:t>
            </a:r>
            <a:r>
              <a:rPr lang="en-US" b="1" dirty="0">
                <a:latin typeface="Arial" panose="020B0604020202020204" pitchFamily="34" charset="0"/>
                <a:ea typeface="Times New Roman" panose="02020603050405020304" pitchFamily="18" charset="0"/>
                <a:cs typeface="Arial" panose="020B0604020202020204" pitchFamily="34" charset="0"/>
              </a:rPr>
              <a:t>is the largest part of the human brain. It is divided into four lobes: </a:t>
            </a:r>
          </a:p>
          <a:p>
            <a:pPr algn="just">
              <a:spcBef>
                <a:spcPts val="338"/>
              </a:spcBef>
              <a:spcAft>
                <a:spcPts val="338"/>
              </a:spcAft>
              <a:buSzPts val="1000"/>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b="1" dirty="0">
                <a:solidFill>
                  <a:srgbClr val="FF0000"/>
                </a:solidFill>
                <a:latin typeface="Arial" panose="020B0604020202020204" pitchFamily="34" charset="0"/>
                <a:ea typeface="Times New Roman" panose="02020603050405020304" pitchFamily="18" charset="0"/>
                <a:cs typeface="Arial" panose="020B0604020202020204" pitchFamily="34" charset="0"/>
              </a:rPr>
              <a:t>Occipital Lobe, Parietal Lobe, Temporal Lobe and Frontal Lobe</a:t>
            </a:r>
            <a:endParaRPr lang="en-US" b="1" dirty="0">
              <a:solidFill>
                <a:srgbClr val="FF0000"/>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0062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830" y="0"/>
            <a:ext cx="8655486" cy="704808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Blood-brain barrier</a:t>
            </a:r>
          </a:p>
          <a:p>
            <a:pPr marL="285750" indent="-285750" algn="just">
              <a:lnSpc>
                <a:spcPct val="150000"/>
              </a:lnSpc>
              <a:buFont typeface="Wingdings" panose="05000000000000000000" pitchFamily="2" charset="2"/>
              <a:buChar char="q"/>
            </a:pPr>
            <a:r>
              <a:rPr lang="en-US" dirty="0">
                <a:latin typeface="Arial" panose="020B0604020202020204" pitchFamily="34" charset="0"/>
                <a:cs typeface="Arial" panose="020B0604020202020204" pitchFamily="34" charset="0"/>
              </a:rPr>
              <a:t>The existence of blood-brain barrier protects brain cells from harmful substances and pathogens by preventing passage of many substances from blood into brain tissue. This barrier consists  basically of very tightly sealed blood capillaries in the brain assisted by astrocytes. Lipid-soluble substances such as oxygen, carbon dioxide, alcohol, and most anesthetic agents easily cross the blood –brain barrier. Trauma, certain toxins and inflammation can cause the breakdown of blood-brain barrier.</a:t>
            </a:r>
          </a:p>
          <a:p>
            <a:pPr marL="285750" indent="-285750" algn="just">
              <a:lnSpc>
                <a:spcPct val="150000"/>
              </a:lnSpc>
              <a:buFont typeface="Wingdings" panose="05000000000000000000" pitchFamily="2" charset="2"/>
              <a:buChar char="q"/>
            </a:pPr>
            <a:r>
              <a:rPr lang="en-US" dirty="0">
                <a:latin typeface="Arial" panose="020B0604020202020204" pitchFamily="34" charset="0"/>
                <a:cs typeface="Arial" panose="020B0604020202020204" pitchFamily="34" charset="0"/>
              </a:rPr>
              <a:t>Glucose is the main source of energy for brain cells. Because virtually no glucose is stored in the brain, the supply of glucose must be continuous. Low level of glucose in the blood supply to brain may cause mental confusion, dizziness, convulsions, and loss of consciousness.</a:t>
            </a:r>
          </a:p>
          <a:p>
            <a:pPr>
              <a:lnSpc>
                <a:spcPct val="150000"/>
              </a:lnSpc>
            </a:pPr>
            <a:r>
              <a:rPr lang="en-US" b="1" dirty="0">
                <a:latin typeface="Arial" panose="020B0604020202020204" pitchFamily="34" charset="0"/>
                <a:cs typeface="Arial" panose="020B0604020202020204" pitchFamily="34" charset="0"/>
              </a:rPr>
              <a:t>Cerebrospinal fluid (CSF)</a:t>
            </a:r>
          </a:p>
          <a:p>
            <a:pPr algn="just">
              <a:lnSpc>
                <a:spcPct val="150000"/>
              </a:lnSpc>
            </a:pPr>
            <a:r>
              <a:rPr lang="en-US" dirty="0">
                <a:latin typeface="Arial" panose="020B0604020202020204" pitchFamily="34" charset="0"/>
                <a:cs typeface="Arial" panose="020B0604020202020204" pitchFamily="34" charset="0"/>
              </a:rPr>
              <a:t>CSF is clear, colorless liquid that carries oxygen, glucose, and other needed chemicals from the blood to neurons and neuroglia and removes wastes and toxic substances produced by brain and spinal cord.</a:t>
            </a:r>
          </a:p>
          <a:p>
            <a:pPr marL="342900" indent="-342900">
              <a:lnSpc>
                <a:spcPct val="150000"/>
              </a:lnSpc>
              <a:buAutoNum type="arabicPeriod"/>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22281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5277</TotalTime>
  <Words>2557</Words>
  <Application>Microsoft Office PowerPoint</Application>
  <PresentationFormat>On-screen Show (4:3)</PresentationFormat>
  <Paragraphs>203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Office Theme</vt:lpstr>
      <vt:lpstr>Nervous System</vt:lpstr>
      <vt:lpstr>Functions of Nervous system</vt:lpstr>
      <vt:lpstr>Organization of Nervous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Components of peripheral nervous system</vt:lpstr>
      <vt:lpstr>PowerPoint Presentation</vt:lpstr>
      <vt:lpstr>PowerPoint Presentation</vt:lpstr>
      <vt:lpstr>PowerPoint Presentation</vt:lpstr>
      <vt:lpstr>PowerPoint Presentation</vt:lpstr>
      <vt:lpstr>PowerPoint Presentation</vt:lpstr>
      <vt:lpstr>PowerPoint Presentation</vt:lpstr>
      <vt:lpstr>Nerve impulse transmission in neuron</vt:lpstr>
      <vt:lpstr>Graphical representation of nerve impulse transmission</vt:lpstr>
      <vt:lpstr>PowerPoint Presentation</vt:lpstr>
      <vt:lpstr>PowerPoint Presentation</vt:lpstr>
      <vt:lpstr>PowerPoint Presentation</vt:lpstr>
      <vt:lpstr>PowerPoint Presentation</vt:lpstr>
      <vt:lpstr>Nerve impulse conduction in myelinated and non-myelinated nerve fibres</vt:lpstr>
      <vt:lpstr>Nerve impulse conduction in myelinated nerve fibres: Saltatory conduction</vt:lpstr>
      <vt:lpstr>Communication between two neurons- Synaptic Neurotransmission</vt:lpstr>
      <vt:lpstr>What are the two types of synapse? </vt:lpstr>
      <vt:lpstr>PowerPoint Presentation</vt:lpstr>
      <vt:lpstr>Examples of neurotransmitters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 Tamuli</dc:creator>
  <cp:lastModifiedBy>Nandana Bhardwaj</cp:lastModifiedBy>
  <cp:revision>104</cp:revision>
  <dcterms:created xsi:type="dcterms:W3CDTF">2017-10-06T03:28:48Z</dcterms:created>
  <dcterms:modified xsi:type="dcterms:W3CDTF">2022-08-17T05:01:51Z</dcterms:modified>
</cp:coreProperties>
</file>