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A6DF3-4A39-F68C-38B5-10DC2C8D510B}" v="203" dt="2024-08-20T00:16:57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/docs/scrumguide/v2020/2020-Scrum-Guide-US.pdf#zoom=100" TargetMode="External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52.854065" TargetMode="External"/><Relationship Id="rId4" Type="http://schemas.openxmlformats.org/officeDocument/2006/relationships/hyperlink" Target="https://www.michaelvizdos.com/interactive-scrum-guide?utm_source=InteractiveScrumGuid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Comparing Agile and Waterfall Development Approaches</a:t>
            </a:r>
            <a:endParaRPr lang="en-US" sz="48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An In-Depth Analysis for Leadership</a:t>
            </a:r>
          </a:p>
          <a:p>
            <a:pPr algn="l"/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Presented by: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Tashyra Adams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Date: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August 19th, 2024</a:t>
            </a:r>
          </a:p>
          <a:p>
            <a:pPr algn="l"/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algn="l"/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computer&#10;&#10;Description automatically generated">
            <a:extLst>
              <a:ext uri="{FF2B5EF4-FFF2-40B4-BE49-F238E27FC236}">
                <a16:creationId xmlns:a16="http://schemas.microsoft.com/office/drawing/2014/main" id="{86520D16-5F78-0892-9113-E8BF60F6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38" y="2108877"/>
            <a:ext cx="3587206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1961-3377-CA0B-071D-3B9DDB80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A2DE-7175-1B32-E6D6-AD82CC12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Content: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Introduction to Agile and Waterfall methodologies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Key facets of Scrum-Agile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Differences between Agile and Waterfall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Factors for choosing between the methodologies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8121-81CD-2B09-D0E5-17224662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Key Roles in a Scrum-Agile Team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07D0-01A1-DD8C-53D8-7D271375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6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Scrum Master: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Facilitates Scrum events and removes impediments.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Ensures adherence to Scrum practices.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Maintains team productivity and alignment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Product Owner: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Manages the product backlog and prioritizes user stories.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Acts as a liaison between stakeholders and the development team.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Ensures the product delivers maximum value.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Development Team: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Comprises cross-functional members responsible for delivering product increments.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Executes the work required to complete user stories and meets sprint goals.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823D-F2D7-03F0-4FEE-356D8C1F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Phases of Agile SDLC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5DA-89C3-A1CB-04F9-1A6F0F11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Sprint Planning: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Defines the work to be done in the upcoming sprint.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Sets clear goals and priorities.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Daily Standups: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Short meetings to discuss progress and obstacles.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Keeps the team aligned and responsive.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Sprint Review: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Reviews completed work with stakeholders.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Provides feedback and ensures alignment with goals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Sprint Retrospective: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Reflects on the sprint to identify improvements.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Importance: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Drives continuous improvement.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8BAA-040C-1044-D032-E817DB53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Waterfall Model Overview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B6D0-17DA-ECB8-C7C7-F4B8D949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Phases: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Requirements Analysis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System Design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Implementation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Integration and Testing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Deployment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Maintenance</a:t>
            </a:r>
            <a:endParaRPr lang="en-US" sz="18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Process: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800" dirty="0">
                <a:latin typeface="Times New Roman"/>
                <a:ea typeface="+mn-lt"/>
                <a:cs typeface="+mn-lt"/>
              </a:rPr>
              <a:t>Linear and sequential approach.</a:t>
            </a:r>
          </a:p>
          <a:p>
            <a:pPr>
              <a:buFont typeface="Arial"/>
            </a:pPr>
            <a:r>
              <a:rPr lang="en-US" sz="1800" dirty="0">
                <a:latin typeface="Times New Roman"/>
                <a:ea typeface="+mn-lt"/>
                <a:cs typeface="+mn-lt"/>
              </a:rPr>
              <a:t>Changes are costly and difficult to implement once a phase is completed.</a:t>
            </a: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Comparison: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Waterfall requires complete requirements upfront, while Agile allows for iterative development and change</a:t>
            </a:r>
            <a:r>
              <a:rPr lang="en-US" sz="1600" dirty="0">
                <a:ea typeface="+mn-lt"/>
                <a:cs typeface="+mn-lt"/>
              </a:rPr>
              <a:t>s.</a:t>
            </a:r>
            <a:endParaRPr lang="en-US" dirty="0"/>
          </a:p>
          <a:p>
            <a:pPr marL="0" indent="0">
              <a:buFont typeface="Arial"/>
              <a:buNone/>
            </a:pPr>
            <a:endParaRPr lang="en-US" sz="1600" dirty="0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8A6A-EAC7-E523-B984-8CFB6F53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Comparing Waterfall and Agile Approaches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73EB-40A9-AC0F-8729-5F871562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Flexibility: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Agile: Iterative, allows changes based on feedback.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Waterfall: Rigid, changes are costly and difficult.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Risk Management: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Agile: Frequent reviews reduce risk of misalignment.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Waterfall: Risk is identified late in the development process.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Client Involvement: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Agile: Continuous involvement through reviews and feedback.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Waterfall: Limited involvement, mostly at the start and end.</a:t>
            </a:r>
            <a:endParaRPr lang="en-US" sz="1800" dirty="0">
              <a:latin typeface="Times New Roman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1C3D-D102-F729-E390-59AF4AA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9940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latin typeface="Times New Roman"/>
                <a:ea typeface="+mj-lt"/>
                <a:cs typeface="+mj-lt"/>
              </a:rPr>
              <a:t>Factors for Choosing Between Waterfall and Agile</a:t>
            </a:r>
            <a:endParaRPr lang="en-US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FE17-F423-F274-6336-83468FAB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Project Requirements: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Agile: Best for projects with evolving requirements.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Waterfall: Suitable for projects with well-defined requirements.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Client Engagement: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800">
                <a:latin typeface="Times New Roman"/>
                <a:ea typeface="+mn-lt"/>
                <a:cs typeface="+mn-lt"/>
              </a:rPr>
              <a:t>Agile: Ideal for projects needing frequent client feedback.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800" dirty="0">
                <a:latin typeface="Times New Roman"/>
                <a:ea typeface="+mn-lt"/>
                <a:cs typeface="+mn-lt"/>
              </a:rPr>
              <a:t>Waterfall: Better for projects with minimal client interaction.</a:t>
            </a: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Project Size and Complexity: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Agile: Effective for complex and large projects.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Waterfall: Suitable for smaller, less complex projects.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E237-BB71-FF9C-AF0C-F3E9C02E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References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91B1-AE0D-2078-CB99-A6001E26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200" dirty="0">
                <a:latin typeface="Times New Roman"/>
                <a:cs typeface="Calibri"/>
              </a:rPr>
              <a:t>Agile Alliance. (2001). </a:t>
            </a:r>
            <a:r>
              <a:rPr lang="en-US" sz="2200" i="1" dirty="0">
                <a:latin typeface="Times New Roman"/>
                <a:cs typeface="Calibri"/>
              </a:rPr>
              <a:t>Manifesto for Agile Software Development</a:t>
            </a:r>
            <a:r>
              <a:rPr lang="en-US" sz="2200" dirty="0">
                <a:latin typeface="Times New Roman"/>
                <a:cs typeface="Calibri"/>
              </a:rPr>
              <a:t>. Agile Manifesto. </a:t>
            </a:r>
            <a:r>
              <a:rPr lang="en-US" sz="2200" dirty="0">
                <a:latin typeface="Times New Roman"/>
                <a:cs typeface="Calibri"/>
                <a:hlinkClick r:id="rId2"/>
              </a:rPr>
              <a:t>https://agilemanifesto.org/</a:t>
            </a:r>
            <a:endParaRPr lang="en-US" sz="2200" dirty="0">
              <a:latin typeface="Times New Roman"/>
              <a:cs typeface="Calibri"/>
            </a:endParaRPr>
          </a:p>
          <a:p>
            <a:pPr>
              <a:buNone/>
            </a:pPr>
            <a:endParaRPr lang="en-US" sz="2200" dirty="0">
              <a:latin typeface="Times New Roman"/>
              <a:cs typeface="Calibri"/>
            </a:endParaRPr>
          </a:p>
          <a:p>
            <a:pPr>
              <a:buNone/>
            </a:pPr>
            <a:r>
              <a:rPr lang="en-US" sz="2200">
                <a:latin typeface="Times New Roman"/>
                <a:cs typeface="Calibri"/>
              </a:rPr>
              <a:t>Schwaber, K., &amp; Sutherland, J. (2020). </a:t>
            </a:r>
            <a:r>
              <a:rPr lang="en-US" sz="2200" i="1">
                <a:latin typeface="Times New Roman"/>
                <a:cs typeface="Calibri"/>
              </a:rPr>
              <a:t>The Scrum Guide The Definitive Guide to Scrum: The Rules of the Game</a:t>
            </a:r>
            <a:r>
              <a:rPr lang="en-US" sz="2200">
                <a:latin typeface="Times New Roman"/>
                <a:cs typeface="Calibri"/>
              </a:rPr>
              <a:t>. </a:t>
            </a:r>
            <a:r>
              <a:rPr lang="en-US" sz="2200" dirty="0">
                <a:latin typeface="Times New Roman"/>
                <a:cs typeface="Calibri"/>
                <a:hlinkClick r:id="rId3"/>
              </a:rPr>
              <a:t>https://scrumguides.org/docs/scrumguide/v2020/2020-Scrum-Guide-US.pdf#zoom=100</a:t>
            </a:r>
            <a:endParaRPr lang="en-US" sz="2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cs typeface="Calibri"/>
              </a:rPr>
              <a:t>‌</a:t>
            </a:r>
          </a:p>
          <a:p>
            <a:pPr>
              <a:buNone/>
            </a:pPr>
            <a:r>
              <a:rPr lang="en-US" sz="2200" dirty="0">
                <a:latin typeface="Times New Roman"/>
                <a:cs typeface="Calibri"/>
              </a:rPr>
              <a:t>The. (2020). </a:t>
            </a:r>
            <a:r>
              <a:rPr lang="en-US" sz="2200" i="1" dirty="0">
                <a:latin typeface="Times New Roman"/>
                <a:cs typeface="Calibri"/>
              </a:rPr>
              <a:t>Michael Vizdos</a:t>
            </a:r>
            <a:r>
              <a:rPr lang="en-US" sz="2200" dirty="0">
                <a:latin typeface="Times New Roman"/>
                <a:cs typeface="Calibri"/>
              </a:rPr>
              <a:t>. Michael Vizdos. </a:t>
            </a:r>
            <a:r>
              <a:rPr lang="en-US" sz="2200" dirty="0">
                <a:latin typeface="Times New Roman"/>
                <a:cs typeface="Calibri"/>
                <a:hlinkClick r:id="rId4"/>
              </a:rPr>
              <a:t>https://www.michaelvizdos.com/interactive-scrum-guide?utm_source=InteractiveScrumGuide.com</a:t>
            </a:r>
            <a:endParaRPr lang="en-US" sz="2200" dirty="0">
              <a:latin typeface="Times New Roman"/>
              <a:cs typeface="Calibri"/>
            </a:endParaRPr>
          </a:p>
          <a:p>
            <a:pPr>
              <a:buNone/>
            </a:pPr>
            <a:endParaRPr lang="en-US" sz="2200" dirty="0">
              <a:latin typeface="Times New Roman"/>
              <a:cs typeface="Calibri"/>
            </a:endParaRPr>
          </a:p>
          <a:p>
            <a:pPr>
              <a:buNone/>
            </a:pPr>
            <a:r>
              <a:rPr lang="en-US" sz="2200">
                <a:latin typeface="Times New Roman"/>
                <a:cs typeface="Calibri"/>
              </a:rPr>
              <a:t>Rising, L., &amp; Janoff, N. S. (2000). The Scrum software development process for small teams. </a:t>
            </a:r>
            <a:r>
              <a:rPr lang="en-US" sz="2200" i="1">
                <a:latin typeface="Times New Roman"/>
                <a:cs typeface="Calibri"/>
              </a:rPr>
              <a:t>IEEE Software</a:t>
            </a:r>
            <a:r>
              <a:rPr lang="en-US" sz="2200">
                <a:latin typeface="Times New Roman"/>
                <a:cs typeface="Calibri"/>
              </a:rPr>
              <a:t>, </a:t>
            </a:r>
            <a:r>
              <a:rPr lang="en-US" sz="2200" i="1">
                <a:latin typeface="Times New Roman"/>
                <a:cs typeface="Calibri"/>
              </a:rPr>
              <a:t>17</a:t>
            </a:r>
            <a:r>
              <a:rPr lang="en-US" sz="2200">
                <a:latin typeface="Times New Roman"/>
                <a:cs typeface="Calibri"/>
              </a:rPr>
              <a:t>(4), 26–32. </a:t>
            </a:r>
            <a:r>
              <a:rPr lang="en-US" sz="2200" dirty="0">
                <a:latin typeface="Times New Roman"/>
                <a:cs typeface="Calibri"/>
                <a:hlinkClick r:id="rId5"/>
              </a:rPr>
              <a:t>https://doi.org/10.1109/52.854065</a:t>
            </a:r>
            <a:endParaRPr lang="en-US" sz="2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>
                <a:latin typeface="Calibri"/>
                <a:cs typeface="Calibri"/>
              </a:rPr>
              <a:t>‌</a:t>
            </a:r>
            <a:endParaRPr lang="en-US" sz="2200" dirty="0"/>
          </a:p>
          <a:p>
            <a:pPr>
              <a:buNone/>
            </a:pPr>
            <a:endParaRPr lang="en-US" sz="2200" dirty="0">
              <a:latin typeface="Times New Roman"/>
              <a:cs typeface="Calibri"/>
            </a:endParaRPr>
          </a:p>
          <a:p>
            <a:pPr>
              <a:buNone/>
            </a:pPr>
            <a:r>
              <a:rPr lang="en-US" sz="2200" dirty="0">
                <a:latin typeface="Times New Roman"/>
                <a:cs typeface="Calibri"/>
              </a:rPr>
              <a:t>‌</a:t>
            </a:r>
            <a:endParaRPr lang="en-US" sz="2200">
              <a:latin typeface="Times New Roman"/>
              <a:cs typeface="Times New Roman"/>
            </a:endParaRPr>
          </a:p>
          <a:p>
            <a:pPr>
              <a:buNone/>
            </a:pPr>
            <a:endParaRPr lang="en-US" sz="2200" dirty="0">
              <a:latin typeface="Calibri"/>
              <a:cs typeface="Calibri"/>
            </a:endParaRPr>
          </a:p>
          <a:p>
            <a:pPr>
              <a:buNone/>
            </a:pPr>
            <a:endParaRPr lang="en-US" sz="2200" dirty="0">
              <a:latin typeface="Times New Roman"/>
              <a:cs typeface="Calibri"/>
            </a:endParaRP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‌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0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Comparing Agile and Waterfall Development Approaches</vt:lpstr>
      <vt:lpstr>Overview</vt:lpstr>
      <vt:lpstr>Key Roles in a Scrum-Agile Team</vt:lpstr>
      <vt:lpstr>Phases of Agile SDLC</vt:lpstr>
      <vt:lpstr>Waterfall Model Overview</vt:lpstr>
      <vt:lpstr>Comparing Waterfall and Agile Approaches</vt:lpstr>
      <vt:lpstr>  Factors for Choosing Between Waterfall and Agile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2024-08-19T23:30:01Z</dcterms:created>
  <dcterms:modified xsi:type="dcterms:W3CDTF">2024-08-20T00:17:18Z</dcterms:modified>
</cp:coreProperties>
</file>