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metadata" ContentType="application/binary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Default Extension="png" ContentType="image/png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4"/>
    <p:sldMasterId id="2147483702" r:id="rId5"/>
  </p:sldMasterIdLst>
  <p:notesMasterIdLst>
    <p:notesMasterId r:id="rId18"/>
  </p:notesMasterIdLst>
  <p:sldIdLst>
    <p:sldId id="292" r:id="rId6"/>
    <p:sldId id="1282" r:id="rId7"/>
    <p:sldId id="1290" r:id="rId8"/>
    <p:sldId id="1291" r:id="rId9"/>
    <p:sldId id="1292" r:id="rId10"/>
    <p:sldId id="1293" r:id="rId11"/>
    <p:sldId id="1294" r:id="rId12"/>
    <p:sldId id="1296" r:id="rId13"/>
    <p:sldId id="1297" r:id="rId14"/>
    <p:sldId id="1298" r:id="rId15"/>
    <p:sldId id="1295" r:id="rId16"/>
    <p:sldId id="1250" r:id="rId1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588" userDrawn="1">
          <p15:clr>
            <a:srgbClr val="A4A3A4"/>
          </p15:clr>
        </p15:guide>
        <p15:guide id="2" pos="144" userDrawn="1">
          <p15:clr>
            <a:srgbClr val="A4A3A4"/>
          </p15:clr>
        </p15:guide>
        <p15:guide id="3" orient="horz" pos="852" userDrawn="1">
          <p15:clr>
            <a:srgbClr val="A4A3A4"/>
          </p15:clr>
        </p15:guide>
      </p15:sldGuideLst>
    </p:ext>
    <p:ext uri="http://customooxmlschemas.google.com/">
      <go:slidesCustomData xmlns=""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717D"/>
    <a:srgbClr val="223366"/>
    <a:srgbClr val="E8ECF8"/>
    <a:srgbClr val="C9D2ED"/>
    <a:srgbClr val="851910"/>
    <a:srgbClr val="0000FF"/>
    <a:srgbClr val="FFCD8C"/>
    <a:srgbClr val="9F5900"/>
    <a:srgbClr val="FF3300"/>
    <a:srgbClr val="FFFF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-846" y="-102"/>
      </p:cViewPr>
      <p:guideLst>
        <p:guide orient="horz" pos="588"/>
        <p:guide orient="horz" pos="852"/>
        <p:guide pos="14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22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2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20" Type="http://customschemas.google.com/relationships/presentationmetadata" Target="metadata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22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xmlns="" val="29308025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023E65BA-FB28-47C4-A217-44F00343302E}" type="slidenum">
              <a:rPr lang="en-US" sz="1400" b="0" strike="noStrike" spc="-1">
                <a:latin typeface="Times New Roman"/>
              </a:rPr>
              <a:pPr algn="r"/>
              <a:t>1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369362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xmlns="" val="33218482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xmlns="" val="1748123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spc="-5">
                <a:solidFill>
                  <a:srgbClr val="223366"/>
                </a:solidFill>
              </a:rPr>
              <a:t>Thank You !!</a:t>
            </a:r>
            <a:endParaRPr lang="en-US" sz="1100" b="1" spc="-5">
              <a:solidFill>
                <a:srgbClr val="22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44203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xmlns="" val="39207278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xmlns="" val="30811687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xmlns="" val="12110891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xmlns="" val="38458256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xmlns="" val="7453239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xmlns="" val="36671224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xmlns="" val="33880271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xmlns="" val="1071342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82341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7CF82D9E-CF8F-D821-0EF0-82F39D6875D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pPr/>
              <a:t>08-04-2025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C23170A1-58D7-78F7-D58A-811ADFF73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2A898F9-6042-211C-FE5E-E3195182B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239744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F58AA64-E432-8D59-6526-E68F7AC80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71D2085-944B-0B62-B557-11D0053DE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1EB889BD-8520-EE29-14ED-24E88F0C13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C9AA8EC-BC22-DD8C-CC7C-5CD2AD69637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pPr/>
              <a:t>08-04-2025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07ED4E8-E1B9-BC44-48DF-EA2B09D99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A28F55D-018D-571C-11FF-8F79FAAA5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7048996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8F3725-BD84-E963-3DD7-9EDA57001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8A1B5E6C-B120-BDBD-A118-74E930F953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E80ED917-6757-883A-86C3-14AFBCE31F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238C69D-33B2-26F1-3AFC-2A4C100F9E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pPr/>
              <a:t>08-04-2025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720A899-749A-96A6-52E3-5513E02E1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E5EE06A-6BB2-C7F9-0A30-ECA5F6491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7841278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3D4C180-BF96-096D-0F74-E23F93095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5AA78D2F-2EAD-1FA2-9475-C228A7E9B4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6914C92-1C92-C326-AE2B-EE64852E687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pPr/>
              <a:t>08-04-2025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42D40DF-8956-65BF-5B16-FCF84638A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8E2B801-4415-647B-D7B8-398663FE2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0280878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1C935E50-9753-5324-3CBE-2DB02823BA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8596334F-1BF5-5B8C-3F90-84BF75B51B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837E210-CB85-84DD-090A-44C7C1797C0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pPr/>
              <a:t>08-04-2025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B46FBE5-BF73-7C52-C3DF-B06D7641E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754D43C-F065-8BD6-C622-543D4321E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654261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837878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userDrawn="1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2771877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C6EBA23-5FDD-5D7E-F6FC-E4A6A7F5FD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81DBF0E-B651-D205-69BC-E38929484D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C5EAFE9-FEB4-90FA-7604-E71268E9BE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pPr/>
              <a:t>08-04-2025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0042C0C-D784-7894-6E7A-A3163E7BD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97E244B-37C0-9DC6-22CD-EB660918F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672296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65357B7-1A74-AE21-4231-6A3BD6FFA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2C8CC2F-5827-22D5-D0CD-6AB9F4163E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15C6FD5-C3C6-194C-CBBF-F0992989045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pPr/>
              <a:t>08-04-2025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3574B56-D685-4165-F13B-086D869C7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DA53AD0-652A-8B63-B4F8-E64E7976E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160378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89D8776-064D-C947-6F0A-07C1157DB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D97AF1F-1E9E-C1AB-35F2-7FCF85FEA1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70203F7-4A67-44F8-1EBE-73C704B5F3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pPr/>
              <a:t>08-04-2025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22099F4-B0B6-A02C-D33D-42B8CF9C4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463AEAC-197E-65FD-B921-6662926A1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390917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EDDC773-098A-371D-576C-4D005AAD1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61678A3-157A-338B-1D0E-5DEA10A095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0F0D3D6-28A0-B7DB-AA55-7E1AB265D8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8D759DB-2EFB-5AB8-F2C0-4594FD8EF7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pPr/>
              <a:t>08-04-2025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40AB47A-E9F3-E30E-4D25-BDB935FA9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DF4B1E9-6E84-BC5A-9F68-AC8BD08A6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167681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CE11BC7-998D-6DF5-4AE4-39C9EA003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886AF4A-23F2-79CA-C667-8C4F35BF57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B17276D-1914-7EB5-3698-A01774DF17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6FACDF0B-5FBC-8A48-3967-A5A9B60BBE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66AD8437-251D-CB33-46CE-F1B208C3DE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A43DB15A-3C4B-088C-31D9-9D7FADA411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pPr/>
              <a:t>08-04-2025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A2FCD596-67EF-7A66-AED7-23CF46204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C4D5DBB6-49F0-7026-4382-9F1CC71BD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644819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FEE66A4-83CF-94A2-2F9D-EB0EA91EF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096E68E2-F84C-3629-3FE2-83DD00EACA5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pPr/>
              <a:t>08-04-2025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04CCCF5-8802-F0B8-E635-C4316F70E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D93F6E91-77AB-EEFA-9CDE-D8D369E6A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742999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B97B0C45-392E-206A-6503-A52CA087AB64}"/>
              </a:ext>
            </a:extLst>
          </p:cNvPr>
          <p:cNvSpPr/>
          <p:nvPr userDrawn="1"/>
        </p:nvSpPr>
        <p:spPr>
          <a:xfrm>
            <a:off x="0" y="122877"/>
            <a:ext cx="9144000" cy="467289"/>
          </a:xfrm>
          <a:prstGeom prst="rect">
            <a:avLst/>
          </a:prstGeom>
          <a:solidFill>
            <a:srgbClr val="223366"/>
          </a:solidFill>
          <a:ln>
            <a:solidFill>
              <a:srgbClr val="223366"/>
            </a:solidFill>
          </a:ln>
          <a:effectLst>
            <a:outerShdw blurRad="50800" dist="38100" dir="54000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FF9D9AD1-C7C2-FFF1-54BA-8514D18B8369}"/>
              </a:ext>
            </a:extLst>
          </p:cNvPr>
          <p:cNvSpPr/>
          <p:nvPr userDrawn="1"/>
        </p:nvSpPr>
        <p:spPr>
          <a:xfrm>
            <a:off x="0" y="4935061"/>
            <a:ext cx="9144000" cy="208439"/>
          </a:xfrm>
          <a:prstGeom prst="rect">
            <a:avLst/>
          </a:prstGeom>
          <a:solidFill>
            <a:srgbClr val="8519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9759FAC2-2004-4EAC-FA79-8395FA9E5834}"/>
              </a:ext>
            </a:extLst>
          </p:cNvPr>
          <p:cNvSpPr/>
          <p:nvPr userDrawn="1"/>
        </p:nvSpPr>
        <p:spPr>
          <a:xfrm>
            <a:off x="7283428" y="62784"/>
            <a:ext cx="1109472" cy="584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xmlns="" id="{CE849A3B-BCF0-B774-F89E-81965C71F93E}"/>
              </a:ext>
            </a:extLst>
          </p:cNvPr>
          <p:cNvPicPr preferRelativeResize="0"/>
          <p:nvPr userDrawn="1"/>
        </p:nvPicPr>
        <p:blipFill rotWithShape="1">
          <a:blip r:embed="rId5">
            <a:alphaModFix/>
          </a:blip>
          <a:srcRect/>
          <a:stretch/>
        </p:blipFill>
        <p:spPr>
          <a:xfrm>
            <a:off x="7411959" y="234964"/>
            <a:ext cx="852410" cy="28495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8964A484-2963-FBA3-E733-1A64254407DC}"/>
              </a:ext>
            </a:extLst>
          </p:cNvPr>
          <p:cNvSpPr txBox="1"/>
          <p:nvPr userDrawn="1"/>
        </p:nvSpPr>
        <p:spPr>
          <a:xfrm>
            <a:off x="138743" y="189386"/>
            <a:ext cx="34535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</a:rPr>
              <a:t>Creating A Future-ready Workforce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701" r:id="rId2"/>
    <p:sldLayoutId id="2147483714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 xmlns="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778726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7670BE75-ABC6-B8F8-14C2-4329F082BA10}"/>
              </a:ext>
            </a:extLst>
          </p:cNvPr>
          <p:cNvSpPr/>
          <p:nvPr/>
        </p:nvSpPr>
        <p:spPr>
          <a:xfrm>
            <a:off x="5044697" y="5066794"/>
            <a:ext cx="4122549" cy="161945"/>
          </a:xfrm>
          <a:prstGeom prst="rect">
            <a:avLst/>
          </a:prstGeom>
          <a:solidFill>
            <a:srgbClr val="8519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114A44FD-99EF-2386-CD7F-94CC9736D290}"/>
              </a:ext>
            </a:extLst>
          </p:cNvPr>
          <p:cNvSpPr/>
          <p:nvPr/>
        </p:nvSpPr>
        <p:spPr>
          <a:xfrm>
            <a:off x="6137328" y="122877"/>
            <a:ext cx="3006671" cy="467289"/>
          </a:xfrm>
          <a:prstGeom prst="rect">
            <a:avLst/>
          </a:prstGeom>
          <a:solidFill>
            <a:srgbClr val="223366"/>
          </a:solidFill>
          <a:ln>
            <a:solidFill>
              <a:srgbClr val="223366"/>
            </a:solidFill>
          </a:ln>
          <a:effectLst>
            <a:outerShdw blurRad="50800" dist="38100" dir="54000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A person in a suit talking on a cell phone&#10;&#10;Description automatically generated">
            <a:extLst>
              <a:ext uri="{FF2B5EF4-FFF2-40B4-BE49-F238E27FC236}">
                <a16:creationId xmlns:a16="http://schemas.microsoft.com/office/drawing/2014/main" xmlns="" id="{5CFB3317-FBB6-E882-D2A0-9D6E7CF982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98" y="0"/>
            <a:ext cx="9144000" cy="51435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B1520DAD-F8CC-E505-163A-1A40C1FCC226}"/>
              </a:ext>
            </a:extLst>
          </p:cNvPr>
          <p:cNvSpPr txBox="1"/>
          <p:nvPr/>
        </p:nvSpPr>
        <p:spPr>
          <a:xfrm>
            <a:off x="219934" y="983057"/>
            <a:ext cx="396523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161D23"/>
                </a:solidFill>
              </a:rPr>
              <a:t>NEXT GEN EMPLOYABILITY PROGRAM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BC4CF228-26B3-09C5-44DF-CA8F345519C2}"/>
              </a:ext>
            </a:extLst>
          </p:cNvPr>
          <p:cNvSpPr/>
          <p:nvPr/>
        </p:nvSpPr>
        <p:spPr>
          <a:xfrm>
            <a:off x="338619" y="2452456"/>
            <a:ext cx="23461" cy="1124328"/>
          </a:xfrm>
          <a:prstGeom prst="rect">
            <a:avLst/>
          </a:prstGeom>
          <a:solidFill>
            <a:srgbClr val="851910"/>
          </a:solidFill>
          <a:ln>
            <a:solidFill>
              <a:srgbClr val="85191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054292D-CF71-BD6B-6494-F0C14CB8262D}"/>
              </a:ext>
            </a:extLst>
          </p:cNvPr>
          <p:cNvSpPr txBox="1"/>
          <p:nvPr/>
        </p:nvSpPr>
        <p:spPr>
          <a:xfrm>
            <a:off x="389183" y="2453126"/>
            <a:ext cx="27279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161D23"/>
                </a:solidFill>
              </a:rPr>
              <a:t>CREATING A FUTURE-READY WORKFORCE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3E916418-C932-83FF-F890-E41BEED5285B}"/>
              </a:ext>
            </a:extLst>
          </p:cNvPr>
          <p:cNvSpPr/>
          <p:nvPr/>
        </p:nvSpPr>
        <p:spPr>
          <a:xfrm>
            <a:off x="7283428" y="62784"/>
            <a:ext cx="1109472" cy="584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xmlns="" id="{69DAD0D2-2C07-BEEA-4C8D-0FC32AA5BDFD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11959" y="234964"/>
            <a:ext cx="852410" cy="284955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2909C0C7-360A-0B80-38D4-82EEF27C8CA1}"/>
              </a:ext>
            </a:extLst>
          </p:cNvPr>
          <p:cNvSpPr txBox="1"/>
          <p:nvPr/>
        </p:nvSpPr>
        <p:spPr>
          <a:xfrm>
            <a:off x="218705" y="3931116"/>
            <a:ext cx="133887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b="1" dirty="0">
                <a:solidFill>
                  <a:srgbClr val="161D23"/>
                </a:solidFill>
              </a:rPr>
              <a:t>Student Name :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516863D8-C016-5DAB-A496-2E7822EE5CC8}"/>
              </a:ext>
            </a:extLst>
          </p:cNvPr>
          <p:cNvSpPr txBox="1"/>
          <p:nvPr/>
        </p:nvSpPr>
        <p:spPr>
          <a:xfrm>
            <a:off x="5326847" y="4131285"/>
            <a:ext cx="133887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b="1" dirty="0">
                <a:solidFill>
                  <a:srgbClr val="161D23"/>
                </a:solidFill>
              </a:rPr>
              <a:t>College Name :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B0D7A7F1-88E8-0735-5FF0-08C11362F157}"/>
              </a:ext>
            </a:extLst>
          </p:cNvPr>
          <p:cNvSpPr txBox="1"/>
          <p:nvPr/>
        </p:nvSpPr>
        <p:spPr>
          <a:xfrm>
            <a:off x="207099" y="4131286"/>
            <a:ext cx="164495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 smtClean="0">
                <a:solidFill>
                  <a:srgbClr val="161D23"/>
                </a:solidFill>
              </a:rPr>
              <a:t>TASIKUL ISLAM</a:t>
            </a:r>
            <a:endParaRPr lang="en-US" sz="1200" dirty="0">
              <a:solidFill>
                <a:srgbClr val="161D23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1B3A60C8-4356-D37F-0DDF-A39B87F184C1}"/>
              </a:ext>
            </a:extLst>
          </p:cNvPr>
          <p:cNvSpPr txBox="1"/>
          <p:nvPr/>
        </p:nvSpPr>
        <p:spPr>
          <a:xfrm>
            <a:off x="218705" y="4465385"/>
            <a:ext cx="133887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b="1" dirty="0">
                <a:solidFill>
                  <a:srgbClr val="161D23"/>
                </a:solidFill>
              </a:rPr>
              <a:t>Student ID :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D52A72D2-9BA5-CD7D-B4C1-CFD904CD627D}"/>
              </a:ext>
            </a:extLst>
          </p:cNvPr>
          <p:cNvSpPr txBox="1"/>
          <p:nvPr/>
        </p:nvSpPr>
        <p:spPr>
          <a:xfrm>
            <a:off x="207099" y="4665555"/>
            <a:ext cx="2550969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 smtClean="0">
                <a:solidFill>
                  <a:srgbClr val="161D23"/>
                </a:solidFill>
              </a:rPr>
              <a:t>STU67908eec983281737527020</a:t>
            </a:r>
            <a:endParaRPr lang="en-US" sz="1200" dirty="0">
              <a:solidFill>
                <a:srgbClr val="161D23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84E78094-5E7B-659F-FF09-871190F3DD5A}"/>
              </a:ext>
            </a:extLst>
          </p:cNvPr>
          <p:cNvSpPr txBox="1"/>
          <p:nvPr/>
        </p:nvSpPr>
        <p:spPr>
          <a:xfrm>
            <a:off x="5345487" y="4328038"/>
            <a:ext cx="2394278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>
                <a:solidFill>
                  <a:srgbClr val="161D23"/>
                </a:solidFill>
              </a:rPr>
              <a:t>GOVERNMENT COLLEGE OF ENGINEERING &amp; TEXTILE TECHNOLOGY,SERAMPORE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9D92B2FF-8614-61F9-FFA7-45E78700C2CC}"/>
              </a:ext>
            </a:extLst>
          </p:cNvPr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Modelling &amp; Result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3B7F6AB1-00E0-C56D-4BC6-78BBB15ACC7E}"/>
              </a:ext>
            </a:extLst>
          </p:cNvPr>
          <p:cNvSpPr/>
          <p:nvPr/>
        </p:nvSpPr>
        <p:spPr>
          <a:xfrm>
            <a:off x="1456841" y="1167779"/>
            <a:ext cx="6548034" cy="3483567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8" name="Picture 7" descr="Screenshot 2025-04-08 12541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766" y="1118795"/>
            <a:ext cx="7762592" cy="3582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688560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02C0F50E-3048-BEA6-6962-A48C023C0388}"/>
              </a:ext>
            </a:extLst>
          </p:cNvPr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Conclusion</a:t>
            </a:r>
            <a:endParaRPr lang="en-IN" sz="1600" dirty="0">
              <a:solidFill>
                <a:srgbClr val="213163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C8B546F-F91E-160B-DC7F-688AFB5A50EA}"/>
              </a:ext>
            </a:extLst>
          </p:cNvPr>
          <p:cNvSpPr txBox="1"/>
          <p:nvPr/>
        </p:nvSpPr>
        <p:spPr>
          <a:xfrm>
            <a:off x="126997" y="963910"/>
            <a:ext cx="5277627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736" indent="-173736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100" dirty="0" smtClean="0">
                <a:latin typeface="+mn-lt"/>
              </a:rPr>
              <a:t>Scalability: Easily scales for advanced features like real-time order tracking and payments.</a:t>
            </a:r>
          </a:p>
          <a:p>
            <a:pPr marL="173736" indent="-173736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100" dirty="0" smtClean="0">
                <a:latin typeface="+mn-lt"/>
              </a:rPr>
              <a:t>Full-Stack Efficiency: JavaScript across frontend and backend streamlines development and improves code reuse.</a:t>
            </a:r>
          </a:p>
          <a:p>
            <a:pPr marL="173736" indent="-173736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100" dirty="0" smtClean="0">
                <a:latin typeface="+mn-lt"/>
              </a:rPr>
              <a:t>User Experience: React enables dynamic and visually engaging interfaces for seamless interaction.</a:t>
            </a:r>
          </a:p>
          <a:p>
            <a:pPr marL="173736" indent="-173736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100" dirty="0" smtClean="0">
                <a:latin typeface="+mn-lt"/>
              </a:rPr>
              <a:t>Robust Backend: Node.js and Express.js offer powerful backend management for restaurants, users, and orders.</a:t>
            </a:r>
          </a:p>
          <a:p>
            <a:pPr marL="173736" indent="-173736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100" dirty="0" smtClean="0">
                <a:latin typeface="+mn-lt"/>
              </a:rPr>
              <a:t>Feature-Rich: Supports essential food delivery app features like location-based services, payments, and reviews.</a:t>
            </a:r>
          </a:p>
          <a:p>
            <a:pPr marL="173736" indent="-173736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100" dirty="0" smtClean="0">
                <a:latin typeface="+mn-lt"/>
              </a:rPr>
              <a:t>Modern &amp; Reliable: MERN stack aligns with current development trends and strong community support.</a:t>
            </a:r>
          </a:p>
          <a:p>
            <a:pPr marL="173736" indent="-173736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100" dirty="0" smtClean="0">
                <a:latin typeface="+mn-lt"/>
              </a:rPr>
              <a:t>Cost-Effective: Open-source technologies significantly reduce overall development cost.</a:t>
            </a:r>
          </a:p>
        </p:txBody>
      </p:sp>
      <p:pic>
        <p:nvPicPr>
          <p:cNvPr id="2" name="Picture 1" descr="A pen and papers with check marks&#10;&#10;Description automatically generated">
            <a:extLst>
              <a:ext uri="{FF2B5EF4-FFF2-40B4-BE49-F238E27FC236}">
                <a16:creationId xmlns:a16="http://schemas.microsoft.com/office/drawing/2014/main" xmlns="" id="{911873D4-6E45-41A1-3B3A-557C66561EE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" r="7" b="14"/>
          <a:stretch/>
        </p:blipFill>
        <p:spPr>
          <a:xfrm>
            <a:off x="5501268" y="1398625"/>
            <a:ext cx="3400829" cy="2893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463212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close-up of a thank you card&#10;&#10;Description automatically generated">
            <a:extLst>
              <a:ext uri="{FF2B5EF4-FFF2-40B4-BE49-F238E27FC236}">
                <a16:creationId xmlns:a16="http://schemas.microsoft.com/office/drawing/2014/main" xmlns="" id="{A93903B1-E7A1-B168-DEC2-0635A4163F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710" t="21904" r="9339"/>
          <a:stretch/>
        </p:blipFill>
        <p:spPr>
          <a:xfrm>
            <a:off x="575375" y="402956"/>
            <a:ext cx="7993251" cy="4337588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CEE0173B-95AD-2DE9-9875-1230DDB2626C}"/>
              </a:ext>
            </a:extLst>
          </p:cNvPr>
          <p:cNvGrpSpPr/>
          <p:nvPr/>
        </p:nvGrpSpPr>
        <p:grpSpPr>
          <a:xfrm>
            <a:off x="3471621" y="3184902"/>
            <a:ext cx="2200759" cy="813661"/>
            <a:chOff x="3246895" y="3184902"/>
            <a:chExt cx="2200759" cy="813661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xmlns="" id="{7DB8DC4F-8F3C-8864-0B3A-2CEA4109D402}"/>
                </a:ext>
              </a:extLst>
            </p:cNvPr>
            <p:cNvSpPr/>
            <p:nvPr/>
          </p:nvSpPr>
          <p:spPr>
            <a:xfrm>
              <a:off x="3246895" y="3184902"/>
              <a:ext cx="2200759" cy="813661"/>
            </a:xfrm>
            <a:prstGeom prst="roundRect">
              <a:avLst>
                <a:gd name="adj" fmla="val 12730"/>
              </a:avLst>
            </a:prstGeom>
            <a:solidFill>
              <a:schemeClr val="bg1">
                <a:alpha val="44000"/>
              </a:schemeClr>
            </a:solidFill>
            <a:ln>
              <a:solidFill>
                <a:schemeClr val="tx2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6" name="Picture 5" descr="A close up of a logo&#10;&#10;Description automatically generated">
              <a:extLst>
                <a:ext uri="{FF2B5EF4-FFF2-40B4-BE49-F238E27FC236}">
                  <a16:creationId xmlns:a16="http://schemas.microsoft.com/office/drawing/2014/main" xmlns="" id="{D1CBC941-B5EE-0296-38A5-2CB11104E0D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51416" y="3332885"/>
              <a:ext cx="1591717" cy="5176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xmlns="" val="3544365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80D2C29E-66A5-D13B-1825-539B2100EB68}"/>
              </a:ext>
            </a:extLst>
          </p:cNvPr>
          <p:cNvGrpSpPr/>
          <p:nvPr/>
        </p:nvGrpSpPr>
        <p:grpSpPr>
          <a:xfrm>
            <a:off x="743919" y="1340601"/>
            <a:ext cx="7656162" cy="3161654"/>
            <a:chOff x="922150" y="1325103"/>
            <a:chExt cx="7656162" cy="3161654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xmlns="" id="{FDDCC566-B000-7B3E-F778-C19DE993DFF5}"/>
                </a:ext>
              </a:extLst>
            </p:cNvPr>
            <p:cNvSpPr/>
            <p:nvPr/>
          </p:nvSpPr>
          <p:spPr>
            <a:xfrm>
              <a:off x="1376643" y="1571218"/>
              <a:ext cx="7201669" cy="2623250"/>
            </a:xfrm>
            <a:prstGeom prst="rect">
              <a:avLst/>
            </a:prstGeom>
            <a:solidFill>
              <a:srgbClr val="E8ECF8"/>
            </a:solidFill>
            <a:ln>
              <a:solidFill>
                <a:srgbClr val="22336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xmlns="" id="{1640C382-94E9-1DDA-BE8A-521BEB626F59}"/>
                </a:ext>
              </a:extLst>
            </p:cNvPr>
            <p:cNvSpPr/>
            <p:nvPr/>
          </p:nvSpPr>
          <p:spPr>
            <a:xfrm>
              <a:off x="922150" y="1325103"/>
              <a:ext cx="697424" cy="3161654"/>
            </a:xfrm>
            <a:prstGeom prst="rect">
              <a:avLst/>
            </a:prstGeom>
            <a:solidFill>
              <a:srgbClr val="223366"/>
            </a:solidFill>
            <a:ln>
              <a:solidFill>
                <a:srgbClr val="22336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xmlns="" id="{B8B2F1D2-B3CD-47D4-C97B-3CE2F64AFC82}"/>
                </a:ext>
              </a:extLst>
            </p:cNvPr>
            <p:cNvSpPr txBox="1"/>
            <p:nvPr/>
          </p:nvSpPr>
          <p:spPr>
            <a:xfrm>
              <a:off x="2859380" y="1823109"/>
              <a:ext cx="4409149" cy="307777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sz="2000" b="1" dirty="0">
                  <a:solidFill>
                    <a:srgbClr val="223366"/>
                  </a:solidFill>
                  <a:latin typeface="Arial"/>
                  <a:cs typeface="Arial"/>
                </a:rPr>
                <a:t>CAPSTONE PROJECT SHOWCASE</a:t>
              </a:r>
            </a:p>
          </p:txBody>
        </p:sp>
        <p:sp>
          <p:nvSpPr>
            <p:cNvPr id="9" name="TextBox 7">
              <a:extLst>
                <a:ext uri="{FF2B5EF4-FFF2-40B4-BE49-F238E27FC236}">
                  <a16:creationId xmlns:a16="http://schemas.microsoft.com/office/drawing/2014/main" xmlns="" id="{9AF297CE-9F11-2600-2058-A27EC2B5D9D4}"/>
                </a:ext>
              </a:extLst>
            </p:cNvPr>
            <p:cNvSpPr txBox="1"/>
            <p:nvPr/>
          </p:nvSpPr>
          <p:spPr>
            <a:xfrm>
              <a:off x="1899598" y="3431892"/>
              <a:ext cx="6328712" cy="51232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996"/>
                </a:lnSpc>
                <a:spcBef>
                  <a:spcPct val="0"/>
                </a:spcBef>
              </a:pPr>
              <a:r>
                <a:rPr lang="en-US" sz="1600" dirty="0">
                  <a:solidFill>
                    <a:schemeClr val="accent2">
                      <a:lumMod val="75000"/>
                    </a:schemeClr>
                  </a:solidFill>
                  <a:latin typeface="+mj-lt"/>
                </a:rPr>
                <a:t>Abstract | Problem Statement | Project Overview |</a:t>
              </a:r>
              <a:r>
                <a:rPr lang="en-US" sz="1600" dirty="0">
                  <a:solidFill>
                    <a:schemeClr val="accent2">
                      <a:lumMod val="75000"/>
                    </a:schemeClr>
                  </a:solidFill>
                  <a:latin typeface="+mj-lt"/>
                  <a:ea typeface="+mn-lt"/>
                  <a:cs typeface="Poppins"/>
                </a:rPr>
                <a:t> Proposed </a:t>
              </a:r>
              <a:r>
                <a:rPr lang="en-US" sz="1600" dirty="0">
                  <a:solidFill>
                    <a:schemeClr val="accent2">
                      <a:lumMod val="75000"/>
                    </a:schemeClr>
                  </a:solidFill>
                  <a:latin typeface="+mj-lt"/>
                  <a:ea typeface="+mn-lt"/>
                  <a:cs typeface="+mn-lt"/>
                </a:rPr>
                <a:t>Solution </a:t>
              </a:r>
              <a:r>
                <a:rPr lang="en-US" sz="1600" dirty="0">
                  <a:solidFill>
                    <a:schemeClr val="accent2">
                      <a:lumMod val="75000"/>
                    </a:schemeClr>
                  </a:solidFill>
                  <a:latin typeface="+mj-lt"/>
                </a:rPr>
                <a:t>| </a:t>
              </a:r>
              <a:r>
                <a:rPr lang="en-US" sz="1600" dirty="0">
                  <a:solidFill>
                    <a:schemeClr val="accent2">
                      <a:lumMod val="75000"/>
                    </a:schemeClr>
                  </a:solidFill>
                  <a:latin typeface="+mj-lt"/>
                  <a:ea typeface="+mn-lt"/>
                  <a:cs typeface="Poppins"/>
                </a:rPr>
                <a:t>Technology Used</a:t>
              </a:r>
              <a:r>
                <a:rPr lang="en-US" sz="1600" dirty="0">
                  <a:solidFill>
                    <a:schemeClr val="accent2">
                      <a:lumMod val="75000"/>
                    </a:schemeClr>
                  </a:solidFill>
                  <a:latin typeface="+mj-lt"/>
                </a:rPr>
                <a:t> | Modelling &amp; Results </a:t>
              </a:r>
              <a:r>
                <a:rPr lang="en-US" sz="1600" dirty="0">
                  <a:solidFill>
                    <a:schemeClr val="accent2">
                      <a:lumMod val="75000"/>
                    </a:schemeClr>
                  </a:solidFill>
                  <a:latin typeface="+mj-lt"/>
                  <a:ea typeface="+mn-lt"/>
                  <a:cs typeface="+mn-lt"/>
                </a:rPr>
                <a:t>| Conclusion | Q&amp;A</a:t>
              </a:r>
              <a:endParaRPr lang="en-US" sz="1600" dirty="0">
                <a:solidFill>
                  <a:schemeClr val="accent2">
                    <a:lumMod val="75000"/>
                  </a:schemeClr>
                </a:solidFill>
                <a:latin typeface="+mj-lt"/>
                <a:cs typeface="Poppins"/>
              </a:endParaRPr>
            </a:p>
          </p:txBody>
        </p:sp>
        <p:sp>
          <p:nvSpPr>
            <p:cNvPr id="8" name="TextBox 10">
              <a:extLst>
                <a:ext uri="{FF2B5EF4-FFF2-40B4-BE49-F238E27FC236}">
                  <a16:creationId xmlns:a16="http://schemas.microsoft.com/office/drawing/2014/main" xmlns="" id="{D4240D32-9BCC-D793-EF34-3F436C714765}"/>
                </a:ext>
              </a:extLst>
            </p:cNvPr>
            <p:cNvSpPr txBox="1"/>
            <p:nvPr/>
          </p:nvSpPr>
          <p:spPr>
            <a:xfrm>
              <a:off x="2402240" y="2534555"/>
              <a:ext cx="5323429" cy="752001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996"/>
                </a:lnSpc>
                <a:spcBef>
                  <a:spcPct val="0"/>
                </a:spcBef>
              </a:pPr>
              <a:r>
                <a:rPr lang="en-US" sz="1600" dirty="0">
                  <a:latin typeface="+mj-lt"/>
                </a:rPr>
                <a:t>Project Title</a:t>
              </a:r>
            </a:p>
            <a:p>
              <a:pPr algn="ctr">
                <a:lnSpc>
                  <a:spcPts val="1996"/>
                </a:lnSpc>
                <a:spcBef>
                  <a:spcPct val="0"/>
                </a:spcBef>
              </a:pPr>
              <a:r>
                <a:rPr lang="en-US" sz="1600" b="1" dirty="0">
                  <a:latin typeface="+mj-lt"/>
                </a:rPr>
                <a:t>FULL STACK WEB DEVELOPMENT WITH MERN(ZOMATO CLONE) </a:t>
              </a:r>
              <a:endParaRPr lang="en-US" sz="1600" b="1" dirty="0">
                <a:latin typeface="+mj-lt"/>
                <a:cs typeface="Poppi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3232110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A4E3A995-569D-073F-9467-C96E076827FA}"/>
              </a:ext>
            </a:extLst>
          </p:cNvPr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Abstract</a:t>
            </a:r>
            <a:endParaRPr lang="en-IN" sz="1600" dirty="0">
              <a:solidFill>
                <a:srgbClr val="213163"/>
              </a:solidFill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xmlns="" id="{A726C2F8-3E16-2C0C-B71C-BDFE7C703F1C}"/>
              </a:ext>
            </a:extLst>
          </p:cNvPr>
          <p:cNvGrpSpPr/>
          <p:nvPr/>
        </p:nvGrpSpPr>
        <p:grpSpPr>
          <a:xfrm>
            <a:off x="735884" y="1338243"/>
            <a:ext cx="7719937" cy="3323608"/>
            <a:chOff x="712031" y="1234880"/>
            <a:chExt cx="7719937" cy="3323608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xmlns="" id="{465A22E0-5D6D-1B1A-F09A-169A2C2E55D1}"/>
                </a:ext>
              </a:extLst>
            </p:cNvPr>
            <p:cNvGrpSpPr/>
            <p:nvPr/>
          </p:nvGrpSpPr>
          <p:grpSpPr>
            <a:xfrm>
              <a:off x="712031" y="1234880"/>
              <a:ext cx="7719937" cy="643467"/>
              <a:chOff x="712031" y="1234880"/>
              <a:chExt cx="7719937" cy="643467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xmlns="" id="{5992A4C9-DAB8-80D3-B09E-07655DAEBB65}"/>
                  </a:ext>
                </a:extLst>
              </p:cNvPr>
              <p:cNvSpPr/>
              <p:nvPr/>
            </p:nvSpPr>
            <p:spPr>
              <a:xfrm>
                <a:off x="1372430" y="1234880"/>
                <a:ext cx="7059538" cy="643466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marL="91440"/>
                <a:r>
                  <a:rPr lang="en-IN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User-Centric Food Delivery </a:t>
                </a:r>
                <a:r>
                  <a:rPr lang="en-IN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Platform                                                              </a:t>
                </a:r>
              </a:p>
              <a:p>
                <a:pPr marL="91440"/>
                <a:r>
                  <a:rPr lang="en-US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Seamlessly connects users to nearby restaurants, enhancing food discovery and personalization.</a:t>
                </a:r>
                <a:r>
                  <a:rPr lang="en-IN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				                                                        </a:t>
                </a:r>
                <a:endPara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xmlns="" id="{37A0F124-FCC7-043A-F32C-33314AB146BD}"/>
                  </a:ext>
                </a:extLst>
              </p:cNvPr>
              <p:cNvSpPr/>
              <p:nvPr/>
            </p:nvSpPr>
            <p:spPr>
              <a:xfrm>
                <a:off x="712031" y="1234880"/>
                <a:ext cx="677333" cy="643467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 w="12700">
                <a:solidFill>
                  <a:srgbClr val="00717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algn="ctr"/>
                <a:r>
                  <a:rPr lang="en-US"/>
                  <a:t>1</a:t>
                </a: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xmlns="" id="{437AEA5F-38C7-2EAC-B55A-A52C642C7997}"/>
                </a:ext>
              </a:extLst>
            </p:cNvPr>
            <p:cNvGrpSpPr/>
            <p:nvPr/>
          </p:nvGrpSpPr>
          <p:grpSpPr>
            <a:xfrm>
              <a:off x="712031" y="2128260"/>
              <a:ext cx="7719937" cy="643467"/>
              <a:chOff x="712031" y="1974905"/>
              <a:chExt cx="7719937" cy="643467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xmlns="" id="{F0874972-970E-AB20-28FF-DE51D45409C5}"/>
                  </a:ext>
                </a:extLst>
              </p:cNvPr>
              <p:cNvSpPr/>
              <p:nvPr/>
            </p:nvSpPr>
            <p:spPr>
              <a:xfrm>
                <a:off x="1372430" y="1974905"/>
                <a:ext cx="7059538" cy="643466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12700">
                <a:solidFill>
                  <a:schemeClr val="bg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marL="91440"/>
                <a:r>
                  <a:rPr lang="en-IN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Scalable Food Ordering </a:t>
                </a:r>
                <a:r>
                  <a:rPr lang="en-IN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Application</a:t>
                </a:r>
              </a:p>
              <a:p>
                <a:pPr marL="91440"/>
                <a:r>
                  <a:rPr lang="en-US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j-lt"/>
                    <a:cs typeface="Times New Roman" panose="02020603050405020304" pitchFamily="18" charset="0"/>
                  </a:rPr>
                  <a:t>Built using the MERN stack to handle real-time orders, high traffic, and multiple user roles.</a:t>
                </a:r>
                <a:endPara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xmlns="" id="{A7560D0E-33BB-8564-4F1A-5B42E2343E74}"/>
                  </a:ext>
                </a:extLst>
              </p:cNvPr>
              <p:cNvSpPr/>
              <p:nvPr/>
            </p:nvSpPr>
            <p:spPr>
              <a:xfrm>
                <a:off x="712031" y="1974905"/>
                <a:ext cx="677333" cy="643467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algn="ctr"/>
                <a:r>
                  <a:rPr lang="en-US" dirty="0"/>
                  <a:t>2</a:t>
                </a: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xmlns="" id="{86049283-7CB4-2083-CE02-53D7ACA583B3}"/>
                </a:ext>
              </a:extLst>
            </p:cNvPr>
            <p:cNvGrpSpPr/>
            <p:nvPr/>
          </p:nvGrpSpPr>
          <p:grpSpPr>
            <a:xfrm>
              <a:off x="712031" y="3021640"/>
              <a:ext cx="7719937" cy="643467"/>
              <a:chOff x="712031" y="2737676"/>
              <a:chExt cx="7719937" cy="643467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xmlns="" id="{789435FA-EFC7-1B3A-6F80-B45135BCF4A8}"/>
                  </a:ext>
                </a:extLst>
              </p:cNvPr>
              <p:cNvSpPr/>
              <p:nvPr/>
            </p:nvSpPr>
            <p:spPr>
              <a:xfrm>
                <a:off x="1372430" y="2737676"/>
                <a:ext cx="7059538" cy="643466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marL="91440"/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Modern Restaurant Management and Food </a:t>
                </a:r>
                <a:r>
                  <a:rPr lang="en-US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Delivery</a:t>
                </a:r>
              </a:p>
              <a:p>
                <a:pPr marL="91440"/>
                <a:r>
                  <a:rPr lang="en-US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j-lt"/>
                    <a:cs typeface="Times New Roman" panose="02020603050405020304" pitchFamily="18" charset="0"/>
                  </a:rPr>
                  <a:t>Admin features allow restaurants to manage menus, view orders, and update availability dynamically.</a:t>
                </a:r>
                <a:endPara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xmlns="" id="{9A3D3CC1-3E19-CE2E-3B8B-3365B8B567CE}"/>
                  </a:ext>
                </a:extLst>
              </p:cNvPr>
              <p:cNvSpPr/>
              <p:nvPr/>
            </p:nvSpPr>
            <p:spPr>
              <a:xfrm>
                <a:off x="712031" y="2737676"/>
                <a:ext cx="677333" cy="643467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 w="12700">
                <a:solidFill>
                  <a:srgbClr val="00717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algn="ctr"/>
                <a:r>
                  <a:rPr lang="en-US" dirty="0"/>
                  <a:t>3</a:t>
                </a:r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xmlns="" id="{C1242A9F-48C4-1D0E-E275-B12238388CD4}"/>
                </a:ext>
              </a:extLst>
            </p:cNvPr>
            <p:cNvGrpSpPr/>
            <p:nvPr/>
          </p:nvGrpSpPr>
          <p:grpSpPr>
            <a:xfrm>
              <a:off x="712031" y="3915021"/>
              <a:ext cx="7719937" cy="643467"/>
              <a:chOff x="712031" y="3477701"/>
              <a:chExt cx="7719937" cy="643467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xmlns="" id="{90E1A962-5B8D-A408-D117-8F43055D9FCC}"/>
                  </a:ext>
                </a:extLst>
              </p:cNvPr>
              <p:cNvSpPr/>
              <p:nvPr/>
            </p:nvSpPr>
            <p:spPr>
              <a:xfrm>
                <a:off x="1372430" y="3477701"/>
                <a:ext cx="7059538" cy="643466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12700">
                <a:solidFill>
                  <a:schemeClr val="bg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marL="91440"/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Comprehensive Food Discovery and Ordering </a:t>
                </a:r>
                <a:r>
                  <a:rPr lang="en-US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Platform</a:t>
                </a:r>
              </a:p>
              <a:p>
                <a:pPr marL="91440"/>
                <a:r>
                  <a:rPr lang="en-US" dirty="0" err="1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j-lt"/>
                    <a:cs typeface="Times New Roman" panose="02020603050405020304" pitchFamily="18" charset="0"/>
                  </a:rPr>
                  <a:t>eatures</a:t>
                </a:r>
                <a:r>
                  <a:rPr lang="en-US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j-lt"/>
                    <a:cs typeface="Times New Roman" panose="02020603050405020304" pitchFamily="18" charset="0"/>
                  </a:rPr>
                  <a:t> like “Order Online”, “Dining”, and “Live Events” ensure a 360° food experience.</a:t>
                </a:r>
                <a:endPara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xmlns="" id="{0A3666D9-36DA-372B-D0E2-7F7A22FBF3A6}"/>
                  </a:ext>
                </a:extLst>
              </p:cNvPr>
              <p:cNvSpPr/>
              <p:nvPr/>
            </p:nvSpPr>
            <p:spPr>
              <a:xfrm>
                <a:off x="712031" y="3477701"/>
                <a:ext cx="677333" cy="643467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algn="ctr"/>
                <a:r>
                  <a:rPr lang="en-US" dirty="0"/>
                  <a:t>4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xmlns="" val="1085522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091B843F-6928-3290-2287-5FA1F531B685}"/>
              </a:ext>
            </a:extLst>
          </p:cNvPr>
          <p:cNvSpPr txBox="1"/>
          <p:nvPr/>
        </p:nvSpPr>
        <p:spPr>
          <a:xfrm>
            <a:off x="142495" y="1022237"/>
            <a:ext cx="5557388" cy="3190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736" indent="-173736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Title:</a:t>
            </a:r>
          </a:p>
          <a:p>
            <a:pPr marL="173736" indent="-173736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"Build a Full-Stack Restaurant Aggregator and Food Ordering Platform"</a:t>
            </a:r>
          </a:p>
          <a:p>
            <a:pPr marL="173736" indent="-173736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Objective:</a:t>
            </a:r>
          </a:p>
          <a:p>
            <a:pPr marL="173736" indent="-173736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Create a scalable and responsive MERN-based web app replicating </a:t>
            </a:r>
            <a:r>
              <a:rPr lang="en-US" dirty="0" err="1" smtClean="0"/>
              <a:t>Zomato’s</a:t>
            </a:r>
            <a:r>
              <a:rPr lang="en-US" dirty="0" smtClean="0"/>
              <a:t> features, enabling users to browse restaurants, order food, and manage profiles, with admin control for restaurant </a:t>
            </a:r>
            <a:r>
              <a:rPr lang="en-US" dirty="0" smtClean="0"/>
              <a:t>management</a:t>
            </a:r>
            <a:r>
              <a:rPr lang="en-US" dirty="0" smtClean="0">
                <a:latin typeface="+mn-lt"/>
              </a:rPr>
              <a:t>.</a:t>
            </a:r>
          </a:p>
          <a:p>
            <a:pPr marL="173736" indent="-173736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latin typeface="+mn-lt"/>
              </a:rPr>
              <a:t>Description:</a:t>
            </a:r>
          </a:p>
          <a:p>
            <a:pPr marL="173736" indent="-173736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With rising demand for food delivery apps, this project offers hands-on full-stack development experience. It supports two user types: </a:t>
            </a:r>
            <a:r>
              <a:rPr lang="en-US" b="1" dirty="0" smtClean="0"/>
              <a:t>customers</a:t>
            </a:r>
            <a:r>
              <a:rPr lang="en-US" dirty="0" smtClean="0"/>
              <a:t> and </a:t>
            </a:r>
            <a:r>
              <a:rPr lang="en-US" b="1" dirty="0" err="1" smtClean="0"/>
              <a:t>admins</a:t>
            </a:r>
            <a:r>
              <a:rPr lang="en-US" dirty="0" smtClean="0"/>
              <a:t>, similar to </a:t>
            </a:r>
            <a:r>
              <a:rPr lang="en-US" dirty="0" err="1" smtClean="0"/>
              <a:t>Zomato</a:t>
            </a:r>
            <a:r>
              <a:rPr lang="en-US" dirty="0" smtClean="0"/>
              <a:t>.</a:t>
            </a:r>
            <a:endParaRPr lang="en-IN" dirty="0">
              <a:latin typeface="+mn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687AFAD5-578C-DC2D-F127-90FF4287354D}"/>
              </a:ext>
            </a:extLst>
          </p:cNvPr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Problem Statement</a:t>
            </a:r>
            <a:endParaRPr lang="en-IN" sz="1600" dirty="0">
              <a:solidFill>
                <a:srgbClr val="213163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328E85CD-DF89-87DD-6181-DCDD73B5625F}"/>
              </a:ext>
            </a:extLst>
          </p:cNvPr>
          <p:cNvGrpSpPr/>
          <p:nvPr/>
        </p:nvGrpSpPr>
        <p:grpSpPr>
          <a:xfrm>
            <a:off x="5699883" y="1288468"/>
            <a:ext cx="3189304" cy="2766856"/>
            <a:chOff x="4578211" y="760307"/>
            <a:chExt cx="4510006" cy="3741355"/>
          </a:xfrm>
        </p:grpSpPr>
        <p:pic>
          <p:nvPicPr>
            <p:cNvPr id="4" name="Picture 3" descr="A purple question mark with gears&#10;&#10;Description automatically generated">
              <a:extLst>
                <a:ext uri="{FF2B5EF4-FFF2-40B4-BE49-F238E27FC236}">
                  <a16:creationId xmlns:a16="http://schemas.microsoft.com/office/drawing/2014/main" xmlns="" id="{044B050F-754C-A956-97C8-EFB6B19ABE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1111" t="10028" r="10940" b="11567"/>
            <a:stretch/>
          </p:blipFill>
          <p:spPr>
            <a:xfrm>
              <a:off x="5486396" y="760307"/>
              <a:ext cx="3601821" cy="3622886"/>
            </a:xfrm>
            <a:prstGeom prst="rect">
              <a:avLst/>
            </a:prstGeom>
          </p:spPr>
        </p:pic>
        <p:pic>
          <p:nvPicPr>
            <p:cNvPr id="5" name="Picture 4" descr="Businessman with clipboard">
              <a:extLst>
                <a:ext uri="{FF2B5EF4-FFF2-40B4-BE49-F238E27FC236}">
                  <a16:creationId xmlns:a16="http://schemas.microsoft.com/office/drawing/2014/main" xmlns="" id="{82A80360-DC75-55F1-A1A2-BDCADC404BD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46"/>
            <a:stretch/>
          </p:blipFill>
          <p:spPr>
            <a:xfrm>
              <a:off x="4578211" y="2188308"/>
              <a:ext cx="2340981" cy="231335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xmlns="" val="2746043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F4D5078D-F8F7-912B-4E9C-BED71500ACC2}"/>
              </a:ext>
            </a:extLst>
          </p:cNvPr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Project Overview</a:t>
            </a:r>
            <a:endParaRPr lang="en-IN" sz="1600" dirty="0">
              <a:solidFill>
                <a:srgbClr val="213163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0C511917-B5EE-88C1-A75B-AC3ADE14BEB8}"/>
              </a:ext>
            </a:extLst>
          </p:cNvPr>
          <p:cNvSpPr txBox="1"/>
          <p:nvPr/>
        </p:nvSpPr>
        <p:spPr>
          <a:xfrm>
            <a:off x="119729" y="941292"/>
            <a:ext cx="5055021" cy="2698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736" indent="-173736" algn="just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latin typeface="+mn-lt"/>
                <a:cs typeface="Times New Roman" panose="02020603050405020304" pitchFamily="18" charset="0"/>
              </a:rPr>
              <a:t>Key Features: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1200" dirty="0" smtClean="0"/>
              <a:t>Secure login/signup with JWT.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1200" dirty="0" smtClean="0"/>
              <a:t>Browse restaurants by cuisine, location, or popularity.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1200" dirty="0" smtClean="0"/>
              <a:t>View detailed menus and pricing.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1200" dirty="0" smtClean="0"/>
              <a:t>Add to cart, review, and place orders.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1200" dirty="0" smtClean="0"/>
              <a:t>Admin can manage and update restaurant info.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1200" dirty="0" smtClean="0"/>
              <a:t>React-based responsive </a:t>
            </a:r>
            <a:r>
              <a:rPr lang="en-US" sz="1200" dirty="0" smtClean="0"/>
              <a:t>UI</a:t>
            </a:r>
            <a:r>
              <a:rPr lang="en-US" sz="1200" dirty="0" smtClean="0">
                <a:latin typeface="+mn-lt"/>
                <a:cs typeface="Times New Roman" panose="02020603050405020304" pitchFamily="18" charset="0"/>
              </a:rPr>
              <a:t>.</a:t>
            </a:r>
            <a:endParaRPr lang="en-US" sz="1200" dirty="0">
              <a:latin typeface="+mn-lt"/>
              <a:cs typeface="Times New Roman" panose="02020603050405020304" pitchFamily="18" charset="0"/>
            </a:endParaRPr>
          </a:p>
          <a:p>
            <a:pPr marL="173736" indent="-173736" algn="just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latin typeface="+mn-lt"/>
                <a:cs typeface="Times New Roman" panose="02020603050405020304" pitchFamily="18" charset="0"/>
              </a:rPr>
              <a:t>Outcome:</a:t>
            </a:r>
          </a:p>
          <a:p>
            <a:pPr marL="173736" indent="-173736" algn="just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200" dirty="0" smtClean="0"/>
              <a:t>Demonstrates full-stack development using modern tools, focusing on usability, scalability, and real-world implementation.</a:t>
            </a:r>
            <a:endParaRPr lang="en-US" sz="1200" dirty="0"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5" name="Picture 4" descr="Person writing on whiteboard">
            <a:extLst>
              <a:ext uri="{FF2B5EF4-FFF2-40B4-BE49-F238E27FC236}">
                <a16:creationId xmlns:a16="http://schemas.microsoft.com/office/drawing/2014/main" xmlns="" id="{6858EAD1-D312-BBBA-4C50-43B9E76BB53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8"/>
          <a:stretch/>
        </p:blipFill>
        <p:spPr>
          <a:xfrm>
            <a:off x="5419077" y="1360299"/>
            <a:ext cx="3453703" cy="2747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75191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6F61A928-5A2D-C5DF-2F01-079C34A75432}"/>
              </a:ext>
            </a:extLst>
          </p:cNvPr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Proposed Solution</a:t>
            </a:r>
            <a:endParaRPr lang="en-IN" sz="1600" dirty="0">
              <a:solidFill>
                <a:srgbClr val="213163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796BFA82-8AB0-23BA-909F-C886C3F7A669}"/>
              </a:ext>
            </a:extLst>
          </p:cNvPr>
          <p:cNvSpPr txBox="1"/>
          <p:nvPr/>
        </p:nvSpPr>
        <p:spPr>
          <a:xfrm>
            <a:off x="126996" y="1011219"/>
            <a:ext cx="8466813" cy="38576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1200" b="1" dirty="0" smtClean="0"/>
              <a:t>Tech Stack:</a:t>
            </a:r>
            <a:r>
              <a:rPr lang="en-US" sz="1200" dirty="0" smtClean="0"/>
              <a:t> MERN (</a:t>
            </a:r>
            <a:r>
              <a:rPr lang="en-US" sz="1200" dirty="0" err="1" smtClean="0"/>
              <a:t>MongoDB</a:t>
            </a:r>
            <a:r>
              <a:rPr lang="en-US" sz="1200" dirty="0" smtClean="0"/>
              <a:t>, Express.js, React.js, Node.js)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1200" b="1" dirty="0" smtClean="0"/>
              <a:t>Backend:</a:t>
            </a:r>
            <a:r>
              <a:rPr lang="en-US" sz="1200" dirty="0" smtClean="0"/>
              <a:t> Node.js/Express.js for API endpoints, </a:t>
            </a:r>
            <a:r>
              <a:rPr lang="en-US" sz="1200" dirty="0" err="1" smtClean="0"/>
              <a:t>MongoDB</a:t>
            </a:r>
            <a:r>
              <a:rPr lang="en-US" sz="1200" dirty="0" smtClean="0"/>
              <a:t> for storing restaurant &amp; user data.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1200" b="1" dirty="0" smtClean="0"/>
              <a:t>Frontend:</a:t>
            </a:r>
            <a:r>
              <a:rPr lang="en-US" sz="1200" dirty="0" smtClean="0"/>
              <a:t> React.js for a dynamic and responsive UI.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1200" b="1" dirty="0" smtClean="0"/>
              <a:t>Integration:</a:t>
            </a:r>
            <a:r>
              <a:rPr lang="en-US" sz="1200" dirty="0" smtClean="0"/>
              <a:t> Uses </a:t>
            </a:r>
            <a:r>
              <a:rPr lang="en-US" sz="1200" dirty="0" err="1" smtClean="0"/>
              <a:t>Axios</a:t>
            </a:r>
            <a:r>
              <a:rPr lang="en-US" sz="1200" dirty="0" smtClean="0"/>
              <a:t>/Fetch for API calls, </a:t>
            </a:r>
            <a:r>
              <a:rPr lang="en-US" sz="1200" dirty="0" err="1" smtClean="0"/>
              <a:t>Redux</a:t>
            </a:r>
            <a:r>
              <a:rPr lang="en-US" sz="1200" dirty="0" smtClean="0"/>
              <a:t>/Context API for state, and Google Maps/</a:t>
            </a:r>
            <a:r>
              <a:rPr lang="en-US" sz="1200" dirty="0" err="1" smtClean="0"/>
              <a:t>Mapbox</a:t>
            </a:r>
            <a:r>
              <a:rPr lang="en-US" sz="1200" dirty="0" smtClean="0"/>
              <a:t> for </a:t>
            </a:r>
            <a:r>
              <a:rPr lang="en-US" sz="1200" dirty="0" smtClean="0"/>
              <a:t>location</a:t>
            </a:r>
            <a:r>
              <a:rPr lang="en-US" sz="1200" dirty="0" smtClean="0">
                <a:latin typeface="+mn-lt"/>
              </a:rPr>
              <a:t>. </a:t>
            </a:r>
            <a:endParaRPr lang="en-US" sz="1200" dirty="0">
              <a:latin typeface="+mn-lt"/>
            </a:endParaRPr>
          </a:p>
          <a:p>
            <a:pPr marL="173736" indent="-173736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1200" dirty="0" smtClean="0">
              <a:latin typeface="+mn-lt"/>
            </a:endParaRPr>
          </a:p>
          <a:p>
            <a:pPr marL="173736" indent="-173736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+mn-lt"/>
              </a:rPr>
              <a:t>Key Features</a:t>
            </a:r>
            <a:r>
              <a:rPr lang="en-US" sz="1200" dirty="0">
                <a:latin typeface="+mn-lt"/>
              </a:rPr>
              <a:t>: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1200" dirty="0" smtClean="0"/>
              <a:t>Homepage: Restaurant listings with search/filter.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1200" dirty="0" smtClean="0"/>
              <a:t>Menu &amp; Cart: View items, add to cart, place/view orders.</a:t>
            </a:r>
          </a:p>
          <a:p>
            <a:pPr marL="173736" indent="-173736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1200" dirty="0" smtClean="0">
              <a:latin typeface="+mn-lt"/>
            </a:endParaRPr>
          </a:p>
          <a:p>
            <a:pPr marL="173736" indent="-173736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+mn-lt"/>
              </a:rPr>
              <a:t>Deployment</a:t>
            </a:r>
            <a:r>
              <a:rPr lang="en-US" sz="1200" dirty="0">
                <a:latin typeface="+mn-lt"/>
              </a:rPr>
              <a:t>: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1200" dirty="0" smtClean="0"/>
              <a:t>Backend: Hosted on Render/</a:t>
            </a:r>
            <a:r>
              <a:rPr lang="en-US" sz="1200" dirty="0" err="1" smtClean="0"/>
              <a:t>Heroku</a:t>
            </a:r>
            <a:endParaRPr lang="en-US" sz="1200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1200" dirty="0" smtClean="0"/>
              <a:t>Frontend: Deployed via </a:t>
            </a:r>
            <a:r>
              <a:rPr lang="en-US" sz="1200" dirty="0" err="1" smtClean="0"/>
              <a:t>Vercel</a:t>
            </a:r>
            <a:endParaRPr lang="en-US" sz="1200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1200" dirty="0" smtClean="0"/>
              <a:t>CI/CD: </a:t>
            </a:r>
            <a:r>
              <a:rPr lang="en-US" sz="1200" dirty="0" err="1" smtClean="0"/>
              <a:t>GitHub</a:t>
            </a:r>
            <a:r>
              <a:rPr lang="en-US" sz="1200" dirty="0" smtClean="0"/>
              <a:t> Actions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xmlns="" val="2621200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F96CA3F3-3D59-0BCC-5AFC-FB31E62203CC}"/>
              </a:ext>
            </a:extLst>
          </p:cNvPr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Technology used</a:t>
            </a:r>
            <a:endParaRPr lang="en-IN" sz="1600" dirty="0">
              <a:solidFill>
                <a:srgbClr val="213163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A111D00F-E3D6-896E-4001-492D6D1DC85F}"/>
              </a:ext>
            </a:extLst>
          </p:cNvPr>
          <p:cNvSpPr txBox="1"/>
          <p:nvPr/>
        </p:nvSpPr>
        <p:spPr>
          <a:xfrm>
            <a:off x="230826" y="1022237"/>
            <a:ext cx="8685399" cy="34368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736" indent="-173736" algn="just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latin typeface="+mn-lt"/>
              </a:rPr>
              <a:t>Frontend:</a:t>
            </a:r>
          </a:p>
          <a:p>
            <a:pPr marL="173736" indent="-173736" algn="just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latin typeface="+mn-lt"/>
              </a:rPr>
              <a:t>React.js: For building dynamic and responsive user interfaces.</a:t>
            </a:r>
          </a:p>
          <a:p>
            <a:pPr marL="173736" indent="-173736" algn="just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+mn-lt"/>
              </a:rPr>
              <a:t>React </a:t>
            </a:r>
            <a:r>
              <a:rPr lang="en-US" sz="1200" dirty="0">
                <a:latin typeface="+mn-lt"/>
              </a:rPr>
              <a:t>Router: For routing between pages (Home, Login, Restaurant Details, etc.).</a:t>
            </a:r>
          </a:p>
          <a:p>
            <a:pPr marL="173736" indent="-173736" algn="just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200" dirty="0" err="1">
                <a:latin typeface="+mn-lt"/>
              </a:rPr>
              <a:t>Axios</a:t>
            </a:r>
            <a:r>
              <a:rPr lang="en-US" sz="1200" dirty="0">
                <a:latin typeface="+mn-lt"/>
              </a:rPr>
              <a:t>: For making HTTP requests to the backend.</a:t>
            </a:r>
          </a:p>
          <a:p>
            <a:pPr marL="173736" indent="-173736" algn="just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latin typeface="+mn-lt"/>
              </a:rPr>
              <a:t>Backend:</a:t>
            </a:r>
          </a:p>
          <a:p>
            <a:pPr marL="173736" indent="-173736" algn="just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latin typeface="+mn-lt"/>
              </a:rPr>
              <a:t>Node.js: JavaScript runtime for handling server-side operations.</a:t>
            </a:r>
          </a:p>
          <a:p>
            <a:pPr marL="173736" indent="-173736" algn="just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latin typeface="+mn-lt"/>
              </a:rPr>
              <a:t>Express.js: Framework for building RESTful APIs.</a:t>
            </a:r>
          </a:p>
          <a:p>
            <a:pPr marL="173736" indent="-173736" algn="just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latin typeface="+mn-lt"/>
              </a:rPr>
              <a:t>JWT (JSON Web Tokens): For secure user authentication and authorization.</a:t>
            </a:r>
          </a:p>
          <a:p>
            <a:pPr marL="173736" indent="-173736" algn="just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latin typeface="+mn-lt"/>
              </a:rPr>
              <a:t>Bcrypt.js: For password hashing to enhance security.</a:t>
            </a:r>
          </a:p>
          <a:p>
            <a:pPr marL="173736" indent="-173736" algn="just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latin typeface="+mn-lt"/>
              </a:rPr>
              <a:t>Database:</a:t>
            </a:r>
          </a:p>
          <a:p>
            <a:pPr marL="173736" indent="-173736" algn="just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latin typeface="+mn-lt"/>
              </a:rPr>
              <a:t>MongoDB: NoSQL database for storing users, restaurants, and menu data.</a:t>
            </a:r>
          </a:p>
          <a:p>
            <a:pPr marL="173736" indent="-173736" algn="just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latin typeface="+mn-lt"/>
              </a:rPr>
              <a:t>Mongoose: For schema modeling and interaction with the MongoDB database</a:t>
            </a:r>
            <a:r>
              <a:rPr lang="en-US" sz="1100" dirty="0">
                <a:latin typeface="+mn-lt"/>
              </a:rPr>
              <a:t>.	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C07DBCB8-CFBA-E65C-0D93-7D38EAE72369}"/>
              </a:ext>
            </a:extLst>
          </p:cNvPr>
          <p:cNvSpPr/>
          <p:nvPr/>
        </p:nvSpPr>
        <p:spPr>
          <a:xfrm>
            <a:off x="6043961" y="1605776"/>
            <a:ext cx="2745884" cy="22897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3736" indent="-173736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latin typeface="+mn-lt"/>
              </a:rPr>
              <a:t>Development Tools:</a:t>
            </a:r>
          </a:p>
          <a:p>
            <a:pPr marL="173736" indent="-173736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latin typeface="+mn-lt"/>
              </a:rPr>
              <a:t>Postman: For API testing.</a:t>
            </a:r>
          </a:p>
          <a:p>
            <a:pPr marL="173736" indent="-173736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latin typeface="+mn-lt"/>
              </a:rPr>
              <a:t>VS Code: Code editor for development.</a:t>
            </a:r>
          </a:p>
          <a:p>
            <a:pPr marL="173736" indent="-173736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latin typeface="+mn-lt"/>
              </a:rPr>
              <a:t>Environment:</a:t>
            </a:r>
          </a:p>
          <a:p>
            <a:pPr marL="173736" indent="-173736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400" dirty="0" err="1">
                <a:latin typeface="+mn-lt"/>
              </a:rPr>
              <a:t>Dotenv</a:t>
            </a:r>
            <a:r>
              <a:rPr lang="en-US" sz="1400" dirty="0">
                <a:latin typeface="+mn-lt"/>
              </a:rPr>
              <a:t>: For managing environment variables (e.g., database URI, JWT secret).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4017130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94080DE-03F5-1FE4-A922-15490146EBB6}"/>
              </a:ext>
            </a:extLst>
          </p:cNvPr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Modelling &amp; Result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7FA9338F-AACC-33B6-0BE4-39F9AFBABE18}"/>
              </a:ext>
            </a:extLst>
          </p:cNvPr>
          <p:cNvSpPr/>
          <p:nvPr/>
        </p:nvSpPr>
        <p:spPr>
          <a:xfrm>
            <a:off x="1456841" y="1243419"/>
            <a:ext cx="6548034" cy="3483567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28" name="Picture 4" descr="Mastering MERN: The Comprehensive Guide to Full Stack Development | by GDSC  MMCOE | Medium">
            <a:extLst>
              <a:ext uri="{FF2B5EF4-FFF2-40B4-BE49-F238E27FC236}">
                <a16:creationId xmlns:a16="http://schemas.microsoft.com/office/drawing/2014/main" xmlns="" id="{563CF06E-7929-00AB-5FFE-36F0CE4E1F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56840" y="1189463"/>
            <a:ext cx="6646379" cy="3483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1047661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218DFCAA-8D98-0AFB-A760-3AD42E799105}"/>
              </a:ext>
            </a:extLst>
          </p:cNvPr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Modelling &amp; Result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1EB6817C-45F9-AD85-58BC-71A72E68826B}"/>
              </a:ext>
            </a:extLst>
          </p:cNvPr>
          <p:cNvSpPr/>
          <p:nvPr/>
        </p:nvSpPr>
        <p:spPr>
          <a:xfrm>
            <a:off x="1456841" y="1243419"/>
            <a:ext cx="6548034" cy="3483567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AutoShape 2" descr="E-Commerce Website Project in Software Development - GeeksforGeeks">
            <a:extLst>
              <a:ext uri="{FF2B5EF4-FFF2-40B4-BE49-F238E27FC236}">
                <a16:creationId xmlns:a16="http://schemas.microsoft.com/office/drawing/2014/main" xmlns="" id="{DBB72FF1-0215-3920-C3C8-7D4EFD70484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2985202"/>
            <a:ext cx="1906859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A9D0A493-70E2-9BFB-8AB6-1AF3BB6D464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08" t="9121" r="3168"/>
          <a:stretch/>
        </p:blipFill>
        <p:spPr>
          <a:xfrm>
            <a:off x="1456839" y="1243419"/>
            <a:ext cx="6548035" cy="3483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7783013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5" ma:contentTypeDescription="Create a new document." ma:contentTypeScope="" ma:versionID="7670618c03e54fbae4a17ecb2d0ed10f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3d63de1c5a217044e31e0c8b260d3d71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162bd5b-4ed9-4da3-b376-05204580ba3f" xsi:nil="true"/>
  </documentManagement>
</p:properties>
</file>

<file path=customXml/itemProps1.xml><?xml version="1.0" encoding="utf-8"?>
<ds:datastoreItem xmlns:ds="http://schemas.openxmlformats.org/officeDocument/2006/customXml" ds:itemID="{3706AB80-2608-47D7-8AC8-FA6BC8A9B27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D9E5D5E-A365-4A49-8140-C8CC82A61608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A6559A34-456E-49A1-8157-9E3D18BFAD36}">
  <ds:schemaRefs>
    <ds:schemaRef ds:uri="9162bd5b-4ed9-4da3-b376-05204580ba3f"/>
    <ds:schemaRef ds:uri="c0fa2617-96bd-425d-8578-e93563fe37c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2816</TotalTime>
  <Words>650</Words>
  <Application>Microsoft Office PowerPoint</Application>
  <PresentationFormat>On-screen Show (16:9)</PresentationFormat>
  <Paragraphs>87</Paragraphs>
  <Slides>12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Simple Light</vt:lpstr>
      <vt:lpstr>Custom Design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Moinudeen Syed</dc:creator>
  <cp:lastModifiedBy>Tasikul Islam</cp:lastModifiedBy>
  <cp:revision>59</cp:revision>
  <dcterms:modified xsi:type="dcterms:W3CDTF">2025-04-08T07:31:59Z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  <property fmtid="{D5CDD505-2E9C-101B-9397-08002B2CF9AE}" pid="3" name="NXPowerLiteLastOptimized">
    <vt:lpwstr>1434197</vt:lpwstr>
  </property>
  <property fmtid="{D5CDD505-2E9C-101B-9397-08002B2CF9AE}" pid="4" name="NXPowerLiteSettings">
    <vt:lpwstr>F7000400038000</vt:lpwstr>
  </property>
  <property fmtid="{D5CDD505-2E9C-101B-9397-08002B2CF9AE}" pid="5" name="NXPowerLiteVersion">
    <vt:lpwstr>S10.2.0</vt:lpwstr>
  </property>
</Properties>
</file>