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6"/>
    <p:restoredTop sz="94607"/>
  </p:normalViewPr>
  <p:slideViewPr>
    <p:cSldViewPr snapToGrid="0">
      <p:cViewPr varScale="1">
        <p:scale>
          <a:sx n="139" d="100"/>
          <a:sy n="139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6138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3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543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137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486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00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0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54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73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69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6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4220A6-2A88-C149-847D-39239EE87405}" type="datetimeFigureOut">
              <a:rPr lang="en-DE" smtClean="0"/>
              <a:t>17.08.22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D67605-D59A-E849-9076-62F81C70FA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95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w10/veracode-node-packag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w10/veracode-node-packager/tree/main/sample-node-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48CA-55DE-5452-A6F5-E2407F509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(Unofficial) </a:t>
            </a:r>
            <a:br>
              <a:rPr lang="en-DE" dirty="0"/>
            </a:br>
            <a:r>
              <a:rPr lang="en-DE" dirty="0"/>
              <a:t>Veracode Node Packager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72188-BD25-9D80-E012-443938471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A short demo of what it is and how to use it.</a:t>
            </a:r>
          </a:p>
        </p:txBody>
      </p:sp>
    </p:spTree>
    <p:extLst>
      <p:ext uri="{BB962C8B-B14F-4D97-AF65-F5344CB8AC3E}">
        <p14:creationId xmlns:p14="http://schemas.microsoft.com/office/powerpoint/2010/main" val="31254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85780"/>
          </a:xfrm>
        </p:spPr>
        <p:txBody>
          <a:bodyPr>
            <a:normAutofit/>
          </a:bodyPr>
          <a:lstStyle/>
          <a:p>
            <a:r>
              <a:rPr lang="en-DE" dirty="0"/>
              <a:t>A CLI tool</a:t>
            </a:r>
          </a:p>
          <a:p>
            <a:r>
              <a:rPr lang="en-DE" dirty="0"/>
              <a:t>Attempts to automate away common struggles when uploading Node.js applications to Veracode Static Analysis</a:t>
            </a:r>
          </a:p>
          <a:p>
            <a:r>
              <a:rPr lang="en-DE" dirty="0"/>
              <a:t>Packages a Node.js application and outputs a Zip archive</a:t>
            </a:r>
          </a:p>
          <a:p>
            <a:r>
              <a:rPr lang="en-DE" dirty="0"/>
              <a:t>May also work with JavaScript frontend frameworks (like Angular, React, etc.)</a:t>
            </a:r>
          </a:p>
          <a:p>
            <a:pPr lvl="1"/>
            <a:r>
              <a:rPr lang="en-DE" dirty="0"/>
              <a:t>However, this has not been tested!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046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85780"/>
          </a:xfrm>
        </p:spPr>
        <p:txBody>
          <a:bodyPr>
            <a:normAutofit/>
          </a:bodyPr>
          <a:lstStyle/>
          <a:p>
            <a:r>
              <a:rPr lang="en-DE" b="1" u="sng" dirty="0"/>
              <a:t>Feature I: </a:t>
            </a:r>
          </a:p>
          <a:p>
            <a:pPr lvl="1"/>
            <a:r>
              <a:rPr lang="en-DE" dirty="0"/>
              <a:t>Check for common red flags</a:t>
            </a:r>
          </a:p>
          <a:p>
            <a:pPr lvl="1"/>
            <a:endParaRPr lang="en-DE" dirty="0"/>
          </a:p>
          <a:p>
            <a:r>
              <a:rPr lang="en-DE" b="1" u="sng" dirty="0"/>
              <a:t>Feature II: </a:t>
            </a:r>
          </a:p>
          <a:p>
            <a:pPr lvl="1"/>
            <a:r>
              <a:rPr lang="en-DE" dirty="0"/>
              <a:t>Create a zip that is upload-ready for the Veracode Platform…</a:t>
            </a:r>
          </a:p>
          <a:p>
            <a:pPr lvl="1"/>
            <a:r>
              <a:rPr lang="en-DE" dirty="0"/>
              <a:t>… while omitting a lot of non-required files (such as images, style sheets, etc.)</a:t>
            </a:r>
          </a:p>
          <a:p>
            <a:pPr lvl="1"/>
            <a:endParaRPr lang="en-DE" dirty="0"/>
          </a:p>
          <a:p>
            <a:r>
              <a:rPr lang="en-DE" b="1" u="sng" dirty="0"/>
              <a:t>Tool Output: </a:t>
            </a:r>
          </a:p>
          <a:p>
            <a:pPr lvl="1"/>
            <a:r>
              <a:rPr lang="en-DE" dirty="0"/>
              <a:t>The tool ultimately outputs a Zip archive that can be uploaded to Veracode Static Analysis 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962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 I – Red Flags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0454"/>
          </a:xfrm>
        </p:spPr>
        <p:txBody>
          <a:bodyPr>
            <a:normAutofit/>
          </a:bodyPr>
          <a:lstStyle/>
          <a:p>
            <a:r>
              <a:rPr lang="en-DE" b="1" u="sng" dirty="0"/>
              <a:t>Identified Red Flags:</a:t>
            </a:r>
          </a:p>
          <a:p>
            <a:pPr lvl="1"/>
            <a:r>
              <a:rPr lang="en-DE" dirty="0"/>
              <a:t>Check if `/dist` folder exists – indicates minified JavaScript (we don’t want that!)</a:t>
            </a:r>
          </a:p>
          <a:p>
            <a:pPr lvl="1"/>
            <a:r>
              <a:rPr lang="en-DE" dirty="0"/>
              <a:t>Check if `/public` exists – </a:t>
            </a:r>
            <a:r>
              <a:rPr lang="en-GB" dirty="0"/>
              <a:t>may contain resources that are not part of the actual 1st party source code</a:t>
            </a:r>
            <a:endParaRPr lang="en-DE" dirty="0"/>
          </a:p>
          <a:p>
            <a:pPr lvl="1"/>
            <a:r>
              <a:rPr lang="en-DE" dirty="0"/>
              <a:t>Check if a `package-lock.json` exists (required for Veracode SCA, if NPM is used)</a:t>
            </a:r>
          </a:p>
          <a:p>
            <a:pPr lvl="1"/>
            <a:r>
              <a:rPr lang="en-DE" dirty="0"/>
              <a:t>…</a:t>
            </a:r>
          </a:p>
          <a:p>
            <a:pPr lvl="1"/>
            <a:endParaRPr lang="en-DE" dirty="0"/>
          </a:p>
          <a:p>
            <a:pPr>
              <a:lnSpc>
                <a:spcPct val="110000"/>
              </a:lnSpc>
            </a:pPr>
            <a:r>
              <a:rPr lang="en-DE" b="1" u="sng" dirty="0"/>
              <a:t>What does that mean?</a:t>
            </a:r>
          </a:p>
          <a:p>
            <a:pPr lvl="1"/>
            <a:r>
              <a:rPr lang="en-DE" dirty="0"/>
              <a:t>Whenever a ”red flag” is encountered in the application-to-be-zipped, a warning or an error is printed into the console log</a:t>
            </a:r>
          </a:p>
        </p:txBody>
      </p:sp>
    </p:spTree>
    <p:extLst>
      <p:ext uri="{BB962C8B-B14F-4D97-AF65-F5344CB8AC3E}">
        <p14:creationId xmlns:p14="http://schemas.microsoft.com/office/powerpoint/2010/main" val="172849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 II – Omit Non-Required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0454"/>
          </a:xfrm>
        </p:spPr>
        <p:txBody>
          <a:bodyPr>
            <a:normAutofit fontScale="92500" lnSpcReduction="10000"/>
          </a:bodyPr>
          <a:lstStyle/>
          <a:p>
            <a:r>
              <a:rPr lang="en-DE" b="1" u="sng" dirty="0"/>
              <a:t>Omitted files / directories:</a:t>
            </a:r>
          </a:p>
          <a:p>
            <a:pPr lvl="1"/>
            <a:r>
              <a:rPr lang="en-GB" dirty="0"/>
              <a:t>`</a:t>
            </a:r>
            <a:r>
              <a:rPr lang="en-GB" dirty="0" err="1"/>
              <a:t>node_modules</a:t>
            </a:r>
            <a:r>
              <a:rPr lang="en-GB" dirty="0"/>
              <a:t>` </a:t>
            </a:r>
            <a:r>
              <a:rPr lang="en-DE" dirty="0"/>
              <a:t>–</a:t>
            </a:r>
            <a:r>
              <a:rPr lang="en-GB" dirty="0"/>
              <a:t> omits this folder because it usually only contains 3</a:t>
            </a:r>
            <a:r>
              <a:rPr lang="en-GB" baseline="30000" dirty="0"/>
              <a:t>rd</a:t>
            </a:r>
            <a:r>
              <a:rPr lang="en-GB" dirty="0"/>
              <a:t> party dependencies</a:t>
            </a:r>
          </a:p>
          <a:p>
            <a:pPr lvl="2"/>
            <a:r>
              <a:rPr lang="en-GB" dirty="0"/>
              <a:t>This folder causes a lot of upload issues...</a:t>
            </a:r>
          </a:p>
          <a:p>
            <a:pPr lvl="2"/>
            <a:r>
              <a:rPr lang="en-GB" dirty="0"/>
              <a:t>It is usually not required for Veracode Static Analysis </a:t>
            </a:r>
          </a:p>
          <a:p>
            <a:pPr lvl="1"/>
            <a:r>
              <a:rPr lang="en-GB" dirty="0"/>
              <a:t>Omit test files:</a:t>
            </a:r>
          </a:p>
          <a:p>
            <a:pPr lvl="2"/>
            <a:r>
              <a:rPr lang="en-GB" dirty="0"/>
              <a:t>One should not upload test files (like unit- and integration tests) to Veracode Static Analysis, but only code that makes it into Production. </a:t>
            </a:r>
          </a:p>
          <a:p>
            <a:pPr lvl="2"/>
            <a:r>
              <a:rPr lang="en-GB" dirty="0"/>
              <a:t>Specified via the `-tests &lt;test&gt;` flag</a:t>
            </a:r>
          </a:p>
          <a:p>
            <a:pPr lvl="1"/>
            <a:r>
              <a:rPr lang="en-GB" dirty="0"/>
              <a:t>Omit images (e.g. `.jpg`)</a:t>
            </a:r>
          </a:p>
          <a:p>
            <a:pPr lvl="1"/>
            <a:r>
              <a:rPr lang="en-GB" dirty="0"/>
              <a:t>Omit style sheets (e.g. `.</a:t>
            </a:r>
            <a:r>
              <a:rPr lang="en-GB" dirty="0" err="1"/>
              <a:t>css</a:t>
            </a:r>
            <a:r>
              <a:rPr lang="en-GB" dirty="0"/>
              <a:t>`)</a:t>
            </a:r>
          </a:p>
          <a:p>
            <a:pPr lvl="1"/>
            <a:r>
              <a:rPr lang="en-GB" dirty="0"/>
              <a:t>…</a:t>
            </a:r>
          </a:p>
          <a:p>
            <a:pPr marL="228600" lvl="1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2461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0454"/>
          </a:xfrm>
        </p:spPr>
        <p:txBody>
          <a:bodyPr>
            <a:normAutofit fontScale="77500" lnSpcReduction="20000"/>
          </a:bodyPr>
          <a:lstStyle/>
          <a:p>
            <a:r>
              <a:rPr lang="en-GB" b="1" u="sng" dirty="0"/>
              <a:t>Setup:</a:t>
            </a:r>
            <a:endParaRPr lang="en-GB" dirty="0"/>
          </a:p>
          <a:p>
            <a:pPr lvl="1"/>
            <a:r>
              <a:rPr lang="en-GB" dirty="0"/>
              <a:t>The code and some already compiled releases can be found here: </a:t>
            </a:r>
            <a:r>
              <a:rPr lang="en-GB" dirty="0">
                <a:hlinkClick r:id="rId2"/>
              </a:rPr>
              <a:t>https://github.com/fw10/veracode-node-packager</a:t>
            </a:r>
            <a:endParaRPr lang="en-GB" dirty="0"/>
          </a:p>
          <a:p>
            <a:pPr lvl="1"/>
            <a:r>
              <a:rPr lang="en-GB" dirty="0"/>
              <a:t>This GitHub repository also contains instructions on how to build the tool yourself </a:t>
            </a:r>
          </a:p>
          <a:p>
            <a:r>
              <a:rPr lang="en-GB" b="1" u="sng" dirty="0"/>
              <a:t>How to Run it:</a:t>
            </a:r>
            <a:endParaRPr lang="en-GB" dirty="0"/>
          </a:p>
          <a:p>
            <a:pPr lvl="1"/>
            <a:r>
              <a:rPr lang="en-GB" dirty="0"/>
              <a:t>The tool has a built-in help, which you can use like that: `./</a:t>
            </a:r>
            <a:r>
              <a:rPr lang="en-GB" dirty="0" err="1"/>
              <a:t>vc</a:t>
            </a:r>
            <a:r>
              <a:rPr lang="en-GB" dirty="0"/>
              <a:t>-node-packager --help`</a:t>
            </a:r>
          </a:p>
          <a:p>
            <a:pPr lvl="1"/>
            <a:r>
              <a:rPr lang="en-GB" dirty="0"/>
              <a:t>The required flags are:</a:t>
            </a:r>
          </a:p>
          <a:p>
            <a:pPr lvl="2"/>
            <a:r>
              <a:rPr lang="en-GB" dirty="0"/>
              <a:t>`-source`:  The path of the Node.js app you want to package (default "sample-node-project")</a:t>
            </a:r>
          </a:p>
          <a:p>
            <a:pPr lvl="2"/>
            <a:r>
              <a:rPr lang="en-GB" dirty="0"/>
              <a:t>`-target`: The path where you want the `</a:t>
            </a:r>
            <a:r>
              <a:rPr lang="en-GB" dirty="0" err="1"/>
              <a:t>vc-output.zip</a:t>
            </a:r>
            <a:r>
              <a:rPr lang="en-GB" dirty="0"/>
              <a:t>` to be stored to (default ".")</a:t>
            </a:r>
          </a:p>
          <a:p>
            <a:pPr lvl="2"/>
            <a:r>
              <a:rPr lang="en-GB" dirty="0"/>
              <a:t>`-tests`:  The path that contains your Node.js test files (relative to the source) (default "test")</a:t>
            </a:r>
          </a:p>
          <a:p>
            <a:r>
              <a:rPr lang="en-GB" b="1" u="sng" dirty="0"/>
              <a:t>Example Usage:</a:t>
            </a:r>
          </a:p>
          <a:p>
            <a:pPr lvl="1"/>
            <a:r>
              <a:rPr lang="en-GB" dirty="0"/>
              <a:t>` ./</a:t>
            </a:r>
            <a:r>
              <a:rPr lang="en-GB" dirty="0" err="1"/>
              <a:t>vc</a:t>
            </a:r>
            <a:r>
              <a:rPr lang="en-GB" dirty="0"/>
              <a:t>-node-packager -source sample-node-project -target . -tests test`</a:t>
            </a:r>
          </a:p>
          <a:p>
            <a:pPr lvl="1"/>
            <a:r>
              <a:rPr lang="en-GB" dirty="0"/>
              <a:t>This packages up a Node.js application in the folder `sample-node-project`, puts the `</a:t>
            </a:r>
            <a:r>
              <a:rPr lang="en-GB" dirty="0" err="1"/>
              <a:t>vc-output.zip</a:t>
            </a:r>
            <a:r>
              <a:rPr lang="en-GB" dirty="0"/>
              <a:t>` in the current directory, and ignores the `test` directory within `sample-node-project`	</a:t>
            </a:r>
          </a:p>
        </p:txBody>
      </p:sp>
    </p:spTree>
    <p:extLst>
      <p:ext uri="{BB962C8B-B14F-4D97-AF65-F5344CB8AC3E}">
        <p14:creationId xmlns:p14="http://schemas.microsoft.com/office/powerpoint/2010/main" val="52218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 – Sample-node-project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0454"/>
          </a:xfrm>
        </p:spPr>
        <p:txBody>
          <a:bodyPr>
            <a:normAutofit/>
          </a:bodyPr>
          <a:lstStyle/>
          <a:p>
            <a:r>
              <a:rPr lang="en-DE" dirty="0"/>
              <a:t>To showcase this tool, we use a self-created Node.js application (code: </a:t>
            </a:r>
            <a:r>
              <a:rPr lang="en-GB" dirty="0">
                <a:hlinkClick r:id="rId2"/>
              </a:rPr>
              <a:t>https://github.com/fw10/veracode-node-packager/tree/main/sample-node-project</a:t>
            </a:r>
            <a:r>
              <a:rPr lang="en-GB" dirty="0"/>
              <a:t>)</a:t>
            </a:r>
          </a:p>
          <a:p>
            <a:r>
              <a:rPr lang="en-DE" dirty="0"/>
              <a:t>To show the power of this tool, we will show (parts of) the application structure </a:t>
            </a:r>
            <a:r>
              <a:rPr lang="en-DE" b="1" dirty="0"/>
              <a:t>before</a:t>
            </a:r>
            <a:r>
              <a:rPr lang="en-DE" dirty="0"/>
              <a:t> and </a:t>
            </a:r>
            <a:r>
              <a:rPr lang="en-DE" b="1" dirty="0"/>
              <a:t>after</a:t>
            </a:r>
            <a:r>
              <a:rPr lang="en-DE" dirty="0"/>
              <a:t> applying our tool</a:t>
            </a:r>
          </a:p>
        </p:txBody>
      </p:sp>
    </p:spTree>
    <p:extLst>
      <p:ext uri="{BB962C8B-B14F-4D97-AF65-F5344CB8AC3E}">
        <p14:creationId xmlns:p14="http://schemas.microsoft.com/office/powerpoint/2010/main" val="188481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213041"/>
            <a:ext cx="4650932" cy="542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Before (with `</a:t>
            </a:r>
            <a:r>
              <a:rPr lang="en-GB" b="1" dirty="0" err="1"/>
              <a:t>node_modules</a:t>
            </a:r>
            <a:r>
              <a:rPr lang="en-GB" b="1" dirty="0"/>
              <a:t>` collapsed):</a:t>
            </a:r>
            <a:endParaRPr lang="en-DE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9CCFA-E677-DC3F-32B6-B7CE208A5B5B}"/>
              </a:ext>
            </a:extLst>
          </p:cNvPr>
          <p:cNvSpPr txBox="1">
            <a:spLocks/>
          </p:cNvSpPr>
          <p:nvPr/>
        </p:nvSpPr>
        <p:spPr>
          <a:xfrm>
            <a:off x="7821171" y="213042"/>
            <a:ext cx="1158835" cy="79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After:</a:t>
            </a:r>
            <a:endParaRPr lang="en-DE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FD811D-7777-3DC0-2FFD-EEA5CA529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74" y="695855"/>
            <a:ext cx="2399637" cy="5939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9F9E7-4F6C-EB84-3B2E-945421AC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90" y="3306337"/>
            <a:ext cx="3073400" cy="313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D1F1A9-3882-ABB4-B071-48748E4F6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518" y="755999"/>
            <a:ext cx="1524000" cy="14605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C2A486-8F51-DB86-B34D-57B535653C02}"/>
              </a:ext>
            </a:extLst>
          </p:cNvPr>
          <p:cNvCxnSpPr>
            <a:cxnSpLocks/>
          </p:cNvCxnSpPr>
          <p:nvPr/>
        </p:nvCxnSpPr>
        <p:spPr>
          <a:xfrm flipV="1">
            <a:off x="4034661" y="1497636"/>
            <a:ext cx="3267307" cy="200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FBBC86-D5A0-4BEE-6F1C-8A6E08A6F33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329518" y="2216499"/>
            <a:ext cx="0" cy="995052"/>
          </a:xfrm>
          <a:prstGeom prst="line">
            <a:avLst/>
          </a:prstGeom>
          <a:ln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5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9589-58CE-CFBF-0E32-756FBBFD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9AF1-9875-EFC0-D90E-B5203435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0454"/>
          </a:xfrm>
        </p:spPr>
        <p:txBody>
          <a:bodyPr>
            <a:normAutofit/>
          </a:bodyPr>
          <a:lstStyle/>
          <a:p>
            <a:r>
              <a:rPr lang="en-GB" dirty="0"/>
              <a:t>Maybe entirely omit `/public` </a:t>
            </a:r>
          </a:p>
          <a:p>
            <a:r>
              <a:rPr lang="en-GB" dirty="0"/>
              <a:t>Maybe entirely omit `/</a:t>
            </a:r>
            <a:r>
              <a:rPr lang="en-GB" dirty="0" err="1"/>
              <a:t>dist</a:t>
            </a:r>
            <a:r>
              <a:rPr lang="en-GB" dirty="0"/>
              <a:t>`</a:t>
            </a:r>
          </a:p>
          <a:p>
            <a:r>
              <a:rPr lang="en-GB" dirty="0"/>
              <a:t>Maybe omit all `.map` files </a:t>
            </a:r>
          </a:p>
          <a:p>
            <a:r>
              <a:rPr lang="en-GB" dirty="0"/>
              <a:t>Add this tool to the NPM Registry</a:t>
            </a:r>
          </a:p>
        </p:txBody>
      </p:sp>
    </p:spTree>
    <p:extLst>
      <p:ext uri="{BB962C8B-B14F-4D97-AF65-F5344CB8AC3E}">
        <p14:creationId xmlns:p14="http://schemas.microsoft.com/office/powerpoint/2010/main" val="12310959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{34F1BFCE-1156-A34B-816D-0C9FD73F8622}tf10001120</Template>
  <TotalTime>71</TotalTime>
  <Words>633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(Unofficial)  Veracode Node Packager</vt:lpstr>
      <vt:lpstr>What is It?</vt:lpstr>
      <vt:lpstr>What does it do?</vt:lpstr>
      <vt:lpstr>Feature I – Red Flags Check</vt:lpstr>
      <vt:lpstr>Feature II – Omit Non-Required Artifacts</vt:lpstr>
      <vt:lpstr>How to use It?</vt:lpstr>
      <vt:lpstr>Example – Sample-node-project</vt:lpstr>
      <vt:lpstr>PowerPoint Presentation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(Unofficial)  Veracode Node Packager</dc:title>
  <dc:creator>Florian Walter</dc:creator>
  <cp:lastModifiedBy>Florian Walter</cp:lastModifiedBy>
  <cp:revision>73</cp:revision>
  <dcterms:created xsi:type="dcterms:W3CDTF">2022-08-17T13:29:48Z</dcterms:created>
  <dcterms:modified xsi:type="dcterms:W3CDTF">2022-08-17T14:41:30Z</dcterms:modified>
</cp:coreProperties>
</file>