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sldIdLst>
    <p:sldId id="256" r:id="rId2"/>
    <p:sldId id="268" r:id="rId3"/>
    <p:sldId id="271" r:id="rId4"/>
    <p:sldId id="257" r:id="rId5"/>
    <p:sldId id="258" r:id="rId6"/>
    <p:sldId id="259" r:id="rId7"/>
    <p:sldId id="262" r:id="rId8"/>
    <p:sldId id="263" r:id="rId9"/>
    <p:sldId id="260" r:id="rId10"/>
    <p:sldId id="272" r:id="rId11"/>
    <p:sldId id="264" r:id="rId12"/>
    <p:sldId id="265" r:id="rId13"/>
    <p:sldId id="273" r:id="rId14"/>
    <p:sldId id="26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35D4FC9-14AC-4092-8543-D4EDEC800EA1}">
          <p14:sldIdLst>
            <p14:sldId id="256"/>
            <p14:sldId id="268"/>
            <p14:sldId id="271"/>
            <p14:sldId id="257"/>
            <p14:sldId id="258"/>
            <p14:sldId id="259"/>
            <p14:sldId id="262"/>
            <p14:sldId id="263"/>
            <p14:sldId id="260"/>
            <p14:sldId id="272"/>
            <p14:sldId id="264"/>
            <p14:sldId id="265"/>
            <p14:sldId id="273"/>
          </p14:sldIdLst>
        </p14:section>
        <p14:section name="Anforderungen, können weg" id="{02CB610C-A22B-4A46-8BB4-8DAB759AE9A7}">
          <p14:sldIdLst>
            <p14:sldId id="261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2365" autoAdjust="0"/>
  </p:normalViewPr>
  <p:slideViewPr>
    <p:cSldViewPr snapToGrid="0">
      <p:cViewPr varScale="1">
        <p:scale>
          <a:sx n="106" d="100"/>
          <a:sy n="106" d="100"/>
        </p:scale>
        <p:origin x="103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1589B-D375-4636-8EDE-B73CDB9EEC0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0C3BC-38C1-43FE-B962-4441245910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166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12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interessant ist, beispielsweise unter der Woche keinen </a:t>
            </a:r>
            <a:r>
              <a:rPr lang="de-DE" dirty="0" err="1"/>
              <a:t>Einfluss</a:t>
            </a:r>
            <a:r>
              <a:rPr lang="de-DE" dirty="0"/>
              <a:t> aber Wochenende, genauso wie bei Temperatur heiß/kalt keinen aber moderat </a:t>
            </a:r>
            <a:r>
              <a:rPr lang="de-DE"/>
              <a:t>&amp; sommerlich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69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Interessant weil Validation </a:t>
            </a:r>
            <a:r>
              <a:rPr lang="de-DE" dirty="0" err="1"/>
              <a:t>loss</a:t>
            </a:r>
            <a:r>
              <a:rPr lang="de-DE" dirty="0"/>
              <a:t> geringer ist als Training </a:t>
            </a:r>
            <a:r>
              <a:rPr lang="de-DE" dirty="0">
                <a:sym typeface="Wingdings" panose="05000000000000000000" pitchFamily="2" charset="2"/>
              </a:rPr>
              <a:t> bedeutet, </a:t>
            </a:r>
            <a:r>
              <a:rPr lang="de-DE" dirty="0" err="1">
                <a:sym typeface="Wingdings" panose="05000000000000000000" pitchFamily="2" charset="2"/>
              </a:rPr>
              <a:t>dass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validation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datensatz</a:t>
            </a:r>
            <a:r>
              <a:rPr lang="de-DE" dirty="0">
                <a:sym typeface="Wingdings" panose="05000000000000000000" pitchFamily="2" charset="2"/>
              </a:rPr>
              <a:t> besser vorherzusagen ist  repräsentiert damit aber nicht gut die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0C3BC-38C1-43FE-B962-4441245910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54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553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45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98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44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8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20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7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36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95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6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97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7A1FADB-49D7-4AF2-A412-338A0E252B7F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1BE6B9-B7E5-4C98-8857-728F4ABFD2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7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ampus.gitbook.io/opencampus-machine-learning-program/projects/requirements#submitting-your-projec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8C8D3-30C9-CC17-B7C4-D75467C0B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Gruppe 2 online – </a:t>
            </a:r>
            <a:br>
              <a:rPr lang="de-DE" dirty="0"/>
            </a:br>
            <a:r>
              <a:rPr lang="de-DE" dirty="0"/>
              <a:t>Alina Jopp und Lea Kock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22757C-130E-EE9D-3A82-0208CBA90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 Einführung in Data Science und maschinelles Lernen </a:t>
            </a:r>
            <a:br>
              <a:rPr lang="de-DE" dirty="0"/>
            </a:br>
            <a:r>
              <a:rPr lang="de-DE" dirty="0"/>
              <a:t>–</a:t>
            </a:r>
            <a:br>
              <a:rPr lang="de-DE" dirty="0"/>
            </a:br>
            <a:r>
              <a:rPr lang="de-DE" dirty="0" err="1"/>
              <a:t>Bakery</a:t>
            </a:r>
            <a:r>
              <a:rPr lang="de-DE" dirty="0"/>
              <a:t> Sales </a:t>
            </a:r>
            <a:r>
              <a:rPr lang="de-DE" dirty="0" err="1"/>
              <a:t>Prediction</a:t>
            </a:r>
            <a:br>
              <a:rPr lang="de-DE" dirty="0"/>
            </a:br>
            <a:r>
              <a:rPr lang="de-DE" dirty="0"/>
              <a:t>23.01.2024</a:t>
            </a:r>
          </a:p>
        </p:txBody>
      </p:sp>
    </p:spTree>
    <p:extLst>
      <p:ext uri="{BB962C8B-B14F-4D97-AF65-F5344CB8AC3E}">
        <p14:creationId xmlns:p14="http://schemas.microsoft.com/office/powerpoint/2010/main" val="219063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AA396-9602-E702-0794-EE6805DA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938F1C-74F4-A020-D74F-7D8CE47B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LcParenR"/>
            </a:pPr>
            <a:r>
              <a:rPr lang="de-DE" dirty="0"/>
              <a:t>Source Code zur Definition des neuronalen Netzes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0B5474-E9B5-28E3-8686-EFB798777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" t="1468" r="-1"/>
          <a:stretch/>
        </p:blipFill>
        <p:spPr>
          <a:xfrm>
            <a:off x="7759521" y="3168203"/>
            <a:ext cx="2098306" cy="305645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F330467-F30A-C7DC-4F4F-51AD9B49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073" y="3727897"/>
            <a:ext cx="5804198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Darstellung der Loss-Funktionen für Trainings- und Validierungsdatensatz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027535-3ECB-498F-BB0B-823E95B4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172" y="3069844"/>
            <a:ext cx="6037656" cy="322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neuronalen Netzes: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MAPE für Validierungsdatensatz insgesamt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514350" indent="-514350">
              <a:buFont typeface="+mj-lt"/>
              <a:buAutoNum type="alphaLcParenR" startAt="3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3B268D-38E9-9046-CE35-694BA0D7A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200" y="3057116"/>
            <a:ext cx="3927983" cy="3235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89BA97-F78A-CFD6-CF2C-87F39238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634" y="3057116"/>
            <a:ext cx="1879837" cy="17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3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A183B-0228-0FB1-55EE-4A5B938D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Worst</a:t>
            </a:r>
            <a:r>
              <a:rPr lang="de-DE" dirty="0"/>
              <a:t> Fail“/„Best </a:t>
            </a:r>
            <a:r>
              <a:rPr lang="de-DE" dirty="0" err="1"/>
              <a:t>Improvement</a:t>
            </a:r>
            <a:r>
              <a:rPr lang="de-DE" dirty="0"/>
              <a:t>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613542-BCE0-6D45-76C5-2183CEBD5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60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950F8-DB2E-D2F6-B79E-B0A851C2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Repository: Datensatz, Programmcode und Präsentation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B1886B-F027-AD3A-C0B7-7A29FC2C34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6968"/>
            <a:ext cx="9899890" cy="35086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Woche 10 - Projektpräsentationen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Jedes Team hält eine 8 oder 10-minütige Abschlusspräsentation (genau Info erfolgt in der Vorwoche - bitte darauf achten, dass Ihr die Länge einhaltet!)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mit den im Folgenden aufgeführten Inhalten.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Präsentation (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Powerpoint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,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Keybote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oder ähnliches)</a:t>
            </a:r>
            <a:endParaRPr kumimoji="0" lang="de-DE" altLang="de-DE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Eure Namen auf der Titelseite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Auflistung und kurze Beschreibung der selbst erstellten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Balkendiagramme mit Konfidenzintervallen für zwei selbst erstellte Variablen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linearen Modells: Modellgleichung und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adjusted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r²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Art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Missing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Value Imputation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Optimierung des neuronalen Netzes: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Source Code zur Definition des neuronalen Netzes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Darstellung der Loss-Funktionen für Trainings- und Validierungsdatensatz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MAPEs für den Validierungsdatensatz insgesamt und für jede Warengruppe einzeln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„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Worst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Fail“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Die Dokumentation des Leistungsnachweises erfolgt über das von Euch erstellte Repository, das wie in den READMEs angegeben vervollständigt werden muss.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Anschließend muss </a:t>
            </a:r>
            <a:r>
              <a:rPr kumimoji="0" lang="de-DE" altLang="de-DE" sz="12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ein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Team-Mitglied das README des Hauptverzeichnisses wie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346DDB"/>
                </a:solidFill>
                <a:effectLst/>
                <a:latin typeface="gitbook-content-font"/>
                <a:cs typeface="Times New Roman" panose="02020603050405020304" pitchFamily="18" charset="0"/>
                <a:hlinkClick r:id="rId2"/>
              </a:rPr>
              <a:t>hier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 beschrieben in 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EduHub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tbook-content-font"/>
                <a:cs typeface="Times New Roman" panose="02020603050405020304" pitchFamily="18" charset="0"/>
              </a:rPr>
              <a:t>-Plattform hochladen.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Die Präsentation </a:t>
            </a:r>
            <a:r>
              <a:rPr lang="de-DE" altLang="de-DE" sz="1200" i="1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unter 4_Presentation </a:t>
            </a:r>
            <a:r>
              <a:rPr lang="de-DE" altLang="de-DE" sz="1200" dirty="0">
                <a:solidFill>
                  <a:srgbClr val="000000"/>
                </a:solidFill>
                <a:latin typeface="gitbook-content-font"/>
                <a:cs typeface="Times New Roman" panose="02020603050405020304" pitchFamily="18" charset="0"/>
              </a:rPr>
              <a:t>speichern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90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106EC-3DB3-D8F1-EB55-2B80C33C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Do: Präsentation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B2F16-B54B-151C-D7A4-C8EDAAED5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de-DE" dirty="0"/>
          </a:p>
          <a:p>
            <a:r>
              <a:rPr lang="de-DE" sz="4400" dirty="0"/>
              <a:t>Struktur</a:t>
            </a:r>
          </a:p>
          <a:p>
            <a:r>
              <a:rPr lang="de-DE" sz="4400" dirty="0"/>
              <a:t>Ihre Präsentation sollte grundsätzlich folgendem Aufbau folgen:</a:t>
            </a:r>
          </a:p>
          <a:p>
            <a:r>
              <a:rPr lang="de-DE" sz="4400" dirty="0"/>
              <a:t>Titelfolie: Projektname, Gruppennummer, Namen des Projektteams, Datum und alle anderen relevanten Informationen.</a:t>
            </a:r>
          </a:p>
          <a:p>
            <a:r>
              <a:rPr lang="de-DE" sz="4400" dirty="0"/>
              <a:t>Datensatzmerkmale: 2–3 Folien.</a:t>
            </a:r>
          </a:p>
          <a:p>
            <a:r>
              <a:rPr lang="de-DE" sz="4400" dirty="0"/>
              <a:t>Basismodell: 1 Folie.</a:t>
            </a:r>
          </a:p>
          <a:p>
            <a:r>
              <a:rPr lang="de-DE" sz="4400" dirty="0"/>
              <a:t>Modelldefinition und -bewertung: 2-3 Folien.</a:t>
            </a:r>
          </a:p>
          <a:p>
            <a:r>
              <a:rPr lang="de-DE" sz="4400" dirty="0"/>
              <a:t>Ergebnisse: 1 Folie.</a:t>
            </a:r>
          </a:p>
          <a:p>
            <a:r>
              <a:rPr lang="de-DE" sz="4400" dirty="0"/>
              <a:t>Herausforderungen und Fehler: 1 Folie.</a:t>
            </a:r>
          </a:p>
          <a:p>
            <a:r>
              <a:rPr lang="de-DE" sz="4400" dirty="0"/>
              <a:t>Fragen und Antworten: Letzte Folie mit Angabe des Fragen-und-Antwort-Teils.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86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des Datensatzes inkl. Selbst erstellter variablen 1/2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5F3382-FDE6-8322-3906-4CCD508E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476" y="2457530"/>
            <a:ext cx="857294" cy="139707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5E76F4F-46BE-7A37-71C9-19D33C00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58" y="2457530"/>
            <a:ext cx="654084" cy="11557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388E335-744D-3353-133C-BCE3A20E8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476" y="4373461"/>
            <a:ext cx="946199" cy="138437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90CC890-EB09-57D2-4BA8-63CD5EE38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206" y="4286675"/>
            <a:ext cx="717587" cy="160663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F39522BB-5C7E-543D-FDB5-5E31A3AFB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4230" y="2451180"/>
            <a:ext cx="615982" cy="1403422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D8EF7E-1EDB-DD9D-07F4-92CA0063533B}"/>
              </a:ext>
            </a:extLst>
          </p:cNvPr>
          <p:cNvCxnSpPr>
            <a:cxnSpLocks/>
          </p:cNvCxnSpPr>
          <p:nvPr/>
        </p:nvCxnSpPr>
        <p:spPr>
          <a:xfrm flipH="1">
            <a:off x="2105425" y="2612571"/>
            <a:ext cx="5368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0593A7-FCEC-D2D0-3219-76F2375DD42C}"/>
              </a:ext>
            </a:extLst>
          </p:cNvPr>
          <p:cNvSpPr txBox="1"/>
          <p:nvPr/>
        </p:nvSpPr>
        <p:spPr>
          <a:xfrm>
            <a:off x="1055479" y="2296745"/>
            <a:ext cx="1175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Aus Datum Wochentag extrahiert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141A5-EA89-836E-94C8-01260FF51B51}"/>
              </a:ext>
            </a:extLst>
          </p:cNvPr>
          <p:cNvGrpSpPr/>
          <p:nvPr/>
        </p:nvGrpSpPr>
        <p:grpSpPr>
          <a:xfrm>
            <a:off x="1055479" y="4196877"/>
            <a:ext cx="1586752" cy="523220"/>
            <a:chOff x="1207879" y="2449145"/>
            <a:chExt cx="1586752" cy="523220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040D6D4-E392-0FB1-0C24-4D1F5EB38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EB8FCF9-A25A-1C6E-FA54-DC4F0892D828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Kielerwoche</a:t>
              </a:r>
              <a:r>
                <a:rPr lang="de-DE" sz="1400" dirty="0"/>
                <a:t>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5202BD3-6BE3-D424-86E6-31A552A9C317}"/>
              </a:ext>
            </a:extLst>
          </p:cNvPr>
          <p:cNvGrpSpPr/>
          <p:nvPr/>
        </p:nvGrpSpPr>
        <p:grpSpPr>
          <a:xfrm>
            <a:off x="4150454" y="2296745"/>
            <a:ext cx="1586752" cy="738664"/>
            <a:chOff x="1207879" y="2449145"/>
            <a:chExt cx="1586752" cy="738664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E55E256-A61B-F8AF-D8C4-1D4DFE12A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5484B8-2761-D72C-BB8C-4F5D9CC3731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Aus Datum Monat extrahiert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8F1E056-5F6D-76FC-31F1-C3320B615C3E}"/>
              </a:ext>
            </a:extLst>
          </p:cNvPr>
          <p:cNvGrpSpPr/>
          <p:nvPr/>
        </p:nvGrpSpPr>
        <p:grpSpPr>
          <a:xfrm>
            <a:off x="4103811" y="4111851"/>
            <a:ext cx="1586752" cy="523220"/>
            <a:chOff x="1207879" y="2449145"/>
            <a:chExt cx="1586752" cy="523220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3726469-53EF-9C5B-BCC5-C0E280778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1E5FEAD-75B4-0CC9-473D-67F57DDF677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Feiertag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64B8CD7-C8FB-1709-17A3-DA66FB2310FE}"/>
              </a:ext>
            </a:extLst>
          </p:cNvPr>
          <p:cNvGrpSpPr/>
          <p:nvPr/>
        </p:nvGrpSpPr>
        <p:grpSpPr>
          <a:xfrm>
            <a:off x="6970904" y="2296745"/>
            <a:ext cx="1586752" cy="523220"/>
            <a:chOff x="1207879" y="2449145"/>
            <a:chExt cx="1586752" cy="523220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F3722854-E34E-5BD3-96A3-28245C922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2E24DE0-EBE5-3980-839E-44DEE02CF879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Ferien True/</a:t>
              </a:r>
              <a:r>
                <a:rPr lang="de-DE" sz="1400" dirty="0" err="1"/>
                <a:t>False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53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9FD63-6E07-872A-3A6C-AEC1587E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Vorstellung des Datensatzes inkl. Selbst erstellter variablen 2/2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2D8EF7E-1EDB-DD9D-07F4-92CA0063533B}"/>
              </a:ext>
            </a:extLst>
          </p:cNvPr>
          <p:cNvCxnSpPr>
            <a:cxnSpLocks/>
          </p:cNvCxnSpPr>
          <p:nvPr/>
        </p:nvCxnSpPr>
        <p:spPr>
          <a:xfrm flipH="1">
            <a:off x="2105425" y="2612571"/>
            <a:ext cx="536806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A0593A7-FCEC-D2D0-3219-76F2375DD42C}"/>
              </a:ext>
            </a:extLst>
          </p:cNvPr>
          <p:cNvSpPr txBox="1"/>
          <p:nvPr/>
        </p:nvSpPr>
        <p:spPr>
          <a:xfrm>
            <a:off x="670231" y="2378950"/>
            <a:ext cx="1593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Frühling:03-05</a:t>
            </a:r>
          </a:p>
          <a:p>
            <a:r>
              <a:rPr lang="de-DE" sz="1400" dirty="0"/>
              <a:t>Sommer:06-08</a:t>
            </a:r>
          </a:p>
          <a:p>
            <a:r>
              <a:rPr lang="de-DE" sz="1400" dirty="0"/>
              <a:t>Herbst: 09-11</a:t>
            </a:r>
          </a:p>
          <a:p>
            <a:r>
              <a:rPr lang="de-DE" sz="1400" dirty="0"/>
              <a:t>Winter: 12-02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8E141A5-EA89-836E-94C8-01260FF51B51}"/>
              </a:ext>
            </a:extLst>
          </p:cNvPr>
          <p:cNvGrpSpPr/>
          <p:nvPr/>
        </p:nvGrpSpPr>
        <p:grpSpPr>
          <a:xfrm>
            <a:off x="637775" y="4196877"/>
            <a:ext cx="2004456" cy="738664"/>
            <a:chOff x="1207879" y="2449145"/>
            <a:chExt cx="1586752" cy="738664"/>
          </a:xfrm>
        </p:grpSpPr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040D6D4-E392-0FB1-0C24-4D1F5EB38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EB8FCF9-A25A-1C6E-FA54-DC4F0892D828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Brise: 0-10.6</a:t>
              </a:r>
            </a:p>
            <a:p>
              <a:r>
                <a:rPr lang="de-DE" sz="1400" dirty="0"/>
                <a:t>Wind: 10.6-20.6</a:t>
              </a:r>
            </a:p>
            <a:p>
              <a:r>
                <a:rPr lang="de-DE" sz="1400" dirty="0"/>
                <a:t>Sturm: 20.7-37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5202BD3-6BE3-D424-86E6-31A552A9C317}"/>
              </a:ext>
            </a:extLst>
          </p:cNvPr>
          <p:cNvGrpSpPr/>
          <p:nvPr/>
        </p:nvGrpSpPr>
        <p:grpSpPr>
          <a:xfrm>
            <a:off x="4418320" y="2296745"/>
            <a:ext cx="2602114" cy="523220"/>
            <a:chOff x="1007755" y="2449145"/>
            <a:chExt cx="1786876" cy="523220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E55E256-A61B-F8AF-D8C4-1D4DFE12A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5484B8-2761-D72C-BB8C-4F5D9CC3731F}"/>
                </a:ext>
              </a:extLst>
            </p:cNvPr>
            <p:cNvSpPr txBox="1"/>
            <p:nvPr/>
          </p:nvSpPr>
          <p:spPr>
            <a:xfrm>
              <a:off x="1007755" y="2449145"/>
              <a:ext cx="1375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Trocken: 0-13</a:t>
              </a:r>
            </a:p>
            <a:p>
              <a:r>
                <a:rPr lang="de-DE" sz="1400" dirty="0" err="1"/>
                <a:t>RegenGewitter</a:t>
              </a:r>
              <a:r>
                <a:rPr lang="de-DE" sz="1400" dirty="0"/>
                <a:t>: 14-99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E8F1E056-5F6D-76FC-31F1-C3320B615C3E}"/>
              </a:ext>
            </a:extLst>
          </p:cNvPr>
          <p:cNvGrpSpPr/>
          <p:nvPr/>
        </p:nvGrpSpPr>
        <p:grpSpPr>
          <a:xfrm>
            <a:off x="4817889" y="4111851"/>
            <a:ext cx="2155902" cy="1600438"/>
            <a:chOff x="1207879" y="2449145"/>
            <a:chExt cx="1586752" cy="1600438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3726469-53EF-9C5B-BCC5-C0E280778C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7825" y="2764971"/>
              <a:ext cx="53680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1E5FEAD-75B4-0CC9-473D-67F57DDF677F}"/>
                </a:ext>
              </a:extLst>
            </p:cNvPr>
            <p:cNvSpPr txBox="1"/>
            <p:nvPr/>
          </p:nvSpPr>
          <p:spPr>
            <a:xfrm>
              <a:off x="1207879" y="2449145"/>
              <a:ext cx="117565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Eisig: -20-0</a:t>
              </a:r>
            </a:p>
            <a:p>
              <a:r>
                <a:rPr lang="de-DE" sz="1400" dirty="0"/>
                <a:t>Kalt: 1-10</a:t>
              </a:r>
            </a:p>
            <a:p>
              <a:r>
                <a:rPr lang="de-DE" sz="1400" dirty="0"/>
                <a:t>Moderat: 11-20</a:t>
              </a:r>
            </a:p>
            <a:p>
              <a:r>
                <a:rPr lang="de-DE" sz="1400" dirty="0"/>
                <a:t>Sommerlich: 21-30</a:t>
              </a:r>
            </a:p>
            <a:p>
              <a:r>
                <a:rPr lang="de-DE" sz="1400" dirty="0"/>
                <a:t>Heiß: &gt;31</a:t>
              </a:r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9A2A0647-356D-CFC1-185A-1F5C8E62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705" y="2449070"/>
            <a:ext cx="768389" cy="132086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D28005-55EF-897B-F8AA-98911B29F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79"/>
          <a:stretch/>
        </p:blipFill>
        <p:spPr>
          <a:xfrm>
            <a:off x="2695174" y="4286675"/>
            <a:ext cx="1217919" cy="15558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D9A833B-328F-C4B3-525F-FD27AF3A8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532" y="2449070"/>
            <a:ext cx="939848" cy="140977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102A613-DB29-4A69-C9A6-73605F5D7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8996" y="4286675"/>
            <a:ext cx="1212912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8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29DFC-890F-8B97-F1EE-0E51C968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selbsterstellten Variablen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93" y="2268769"/>
            <a:ext cx="6282734" cy="429994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0C8D432-EC38-01A8-CAAC-B3D7C5DB8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273" y="2529266"/>
            <a:ext cx="5521498" cy="37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4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898FB-9B1F-8AD6-2D04-894E7EF7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Balkendiagramme mit Konfidenzintervallen für zwei selbsterstellte Variablen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BA37989-B998-8956-8C90-9D3BAA5A0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2" y="2366782"/>
            <a:ext cx="5829158" cy="398950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793FED3-6CBC-7BC3-472B-7B5617D7F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2" y="2366782"/>
            <a:ext cx="5829156" cy="398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9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21" y="2638044"/>
            <a:ext cx="10998558" cy="310198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de-DE" dirty="0"/>
              <a:t> Modellgleichung:</a:t>
            </a:r>
          </a:p>
          <a:p>
            <a:pPr marL="0" indent="0">
              <a:buNone/>
            </a:pPr>
            <a:r>
              <a:rPr lang="de-DE" altLang="de-DE" dirty="0"/>
              <a:t>Modellgleichung: Umsatz ~ </a:t>
            </a:r>
            <a:r>
              <a:rPr lang="de-DE" altLang="de-DE" dirty="0" err="1"/>
              <a:t>as.factor</a:t>
            </a:r>
            <a:r>
              <a:rPr lang="de-DE" altLang="de-DE" dirty="0"/>
              <a:t>(Warengruppe) + </a:t>
            </a:r>
            <a:r>
              <a:rPr lang="de-DE" altLang="de-DE" dirty="0" err="1"/>
              <a:t>as.factor</a:t>
            </a:r>
            <a:r>
              <a:rPr lang="de-DE" altLang="de-DE" dirty="0"/>
              <a:t>(</a:t>
            </a:r>
            <a:r>
              <a:rPr lang="de-DE" altLang="de-DE" dirty="0" err="1"/>
              <a:t>wochentag</a:t>
            </a:r>
            <a:r>
              <a:rPr lang="de-DE" altLang="de-DE" dirty="0"/>
              <a:t>) + Temperatur + </a:t>
            </a:r>
            <a:r>
              <a:rPr lang="de-DE" altLang="de-DE" dirty="0" err="1"/>
              <a:t>jahreszeit</a:t>
            </a:r>
            <a:r>
              <a:rPr lang="de-DE" altLang="de-DE" dirty="0"/>
              <a:t> + Feiertag + Ferien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Umsatz = 63.79 + 295.21 * (Warengruppe)2 * 44.20 * (Warengruppe)3 + -32.52 * (Warengruppe)4 + 162.78 * (Warengruppe)5 + -28.34 * (Warengruppe)6 + 3.88 * (</a:t>
            </a:r>
            <a:r>
              <a:rPr lang="de-DE" dirty="0" err="1"/>
              <a:t>wochentag</a:t>
            </a:r>
            <a:r>
              <a:rPr lang="de-DE" dirty="0"/>
              <a:t>)Donnerstag + 7.07 * (</a:t>
            </a:r>
            <a:r>
              <a:rPr lang="de-DE" dirty="0" err="1"/>
              <a:t>wochentag</a:t>
            </a:r>
            <a:r>
              <a:rPr lang="de-DE" dirty="0"/>
              <a:t>)Freitag + 0.77 * (</a:t>
            </a:r>
            <a:r>
              <a:rPr lang="de-DE" dirty="0" err="1"/>
              <a:t>wochentag</a:t>
            </a:r>
            <a:r>
              <a:rPr lang="de-DE" dirty="0"/>
              <a:t>)Mittwoch + 2.36 * (</a:t>
            </a:r>
            <a:r>
              <a:rPr lang="de-DE" dirty="0" err="1"/>
              <a:t>wochentag</a:t>
            </a:r>
            <a:r>
              <a:rPr lang="de-DE" dirty="0"/>
              <a:t>)Montag + 52.97 * (</a:t>
            </a:r>
            <a:r>
              <a:rPr lang="de-DE" dirty="0" err="1"/>
              <a:t>wochentag</a:t>
            </a:r>
            <a:r>
              <a:rPr lang="de-DE" dirty="0"/>
              <a:t>)Samstag + 59.26 * (</a:t>
            </a:r>
            <a:r>
              <a:rPr lang="de-DE" dirty="0" err="1"/>
              <a:t>wochentag</a:t>
            </a:r>
            <a:r>
              <a:rPr lang="de-DE" dirty="0"/>
              <a:t>)Sonntag + 56.65 * Temperaturheiß + 5.47 * Temperaturkalt + 24.42 * Temperaturmoderat + 28.91 * Temperatursommerlich + 2.12 * </a:t>
            </a:r>
            <a:r>
              <a:rPr lang="de-DE" dirty="0" err="1"/>
              <a:t>jahreszeitHerbst</a:t>
            </a:r>
            <a:r>
              <a:rPr lang="de-DE" dirty="0"/>
              <a:t> + 49.77 * </a:t>
            </a:r>
            <a:r>
              <a:rPr lang="de-DE" dirty="0" err="1"/>
              <a:t>jahreszeitSommer</a:t>
            </a:r>
            <a:r>
              <a:rPr lang="de-DE" dirty="0"/>
              <a:t> + -0.87 * </a:t>
            </a:r>
            <a:r>
              <a:rPr lang="de-DE" dirty="0" err="1"/>
              <a:t>jahreszeitWinter</a:t>
            </a:r>
            <a:r>
              <a:rPr lang="de-DE" dirty="0"/>
              <a:t> + 99.92 * </a:t>
            </a:r>
            <a:r>
              <a:rPr lang="de-DE" dirty="0" err="1"/>
              <a:t>FeiertagTRUE</a:t>
            </a:r>
            <a:r>
              <a:rPr lang="de-DE" dirty="0"/>
              <a:t> + 36,19 * </a:t>
            </a:r>
            <a:r>
              <a:rPr lang="de-DE" dirty="0" err="1"/>
              <a:t>FerienTRUE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93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2"/>
            </a:pP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r²: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5E0F1F2-BA0F-8776-6586-258B7198B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33198"/>
              </p:ext>
            </p:extLst>
          </p:nvPr>
        </p:nvGraphicFramePr>
        <p:xfrm>
          <a:off x="860611" y="3473920"/>
          <a:ext cx="1073711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728">
                  <a:extLst>
                    <a:ext uri="{9D8B030D-6E8A-4147-A177-3AD203B41FA5}">
                      <a16:colId xmlns:a16="http://schemas.microsoft.com/office/drawing/2014/main" val="3046422870"/>
                    </a:ext>
                  </a:extLst>
                </a:gridCol>
                <a:gridCol w="8185842">
                  <a:extLst>
                    <a:ext uri="{9D8B030D-6E8A-4147-A177-3AD203B41FA5}">
                      <a16:colId xmlns:a16="http://schemas.microsoft.com/office/drawing/2014/main" val="111159778"/>
                    </a:ext>
                  </a:extLst>
                </a:gridCol>
                <a:gridCol w="1193542">
                  <a:extLst>
                    <a:ext uri="{9D8B030D-6E8A-4147-A177-3AD203B41FA5}">
                      <a16:colId xmlns:a16="http://schemas.microsoft.com/office/drawing/2014/main" val="91636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Waren-gruppe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Variablen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Adjusted</a:t>
                      </a:r>
                      <a:r>
                        <a:rPr lang="de-DE" dirty="0"/>
                        <a:t> R²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4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0.6503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70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 + 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wochentag</a:t>
                      </a:r>
                      <a:r>
                        <a:rPr lang="de-DE" dirty="0"/>
                        <a:t>) + Temperatur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+ Feiertag + Ferien,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0.7423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44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(Umsatz ~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(Warengruppe) +  </a:t>
                      </a:r>
                      <a:r>
                        <a:rPr lang="de-DE" dirty="0" err="1"/>
                        <a:t>as.factor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wochentag</a:t>
                      </a:r>
                      <a:r>
                        <a:rPr lang="de-DE" dirty="0"/>
                        <a:t>) + Temperatur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+ Feiertag + Ferien + </a:t>
                      </a:r>
                      <a:r>
                        <a:rPr lang="de-DE" dirty="0" err="1"/>
                        <a:t>jahreszeit</a:t>
                      </a:r>
                      <a:r>
                        <a:rPr lang="de-DE" dirty="0"/>
                        <a:t> * Temperatur, </a:t>
                      </a:r>
                      <a:r>
                        <a:rPr lang="de-DE" dirty="0" err="1"/>
                        <a:t>train_data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0.7431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036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59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C63FE-F101-02F2-D1A3-343FC9C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eines linearen Modells („Baseline Modell“):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0D2F-2868-ECD7-47D6-C9E54A03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 startAt="3"/>
            </a:pPr>
            <a:r>
              <a:rPr lang="de-DE" dirty="0"/>
              <a:t> MAPE für den Zeitraum vom 23.01.2018 – 31.07.2018 (statt 1.8.2018 bis 30.7.2019):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560285-40E0-718A-1837-B87564E4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159" y="3821782"/>
            <a:ext cx="4489681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338B6-1A89-75B3-28D9-BB71D0B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 der </a:t>
            </a:r>
            <a:r>
              <a:rPr lang="de-DE" dirty="0" err="1"/>
              <a:t>Missing</a:t>
            </a:r>
            <a:r>
              <a:rPr lang="de-DE" dirty="0"/>
              <a:t> Value Imputation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CCD00-C4DD-B23E-DA10-5A4D725B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Hotdeck-Methode (auf Ähnlichkeiten)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3C079B-9965-BC30-E3D2-994FE0A3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30" y="3429000"/>
            <a:ext cx="6706139" cy="213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0274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735</Words>
  <Application>Microsoft Office PowerPoint</Application>
  <PresentationFormat>Breitbild</PresentationFormat>
  <Paragraphs>90</Paragraphs>
  <Slides>15</Slides>
  <Notes>4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Arial</vt:lpstr>
      <vt:lpstr>Calibri</vt:lpstr>
      <vt:lpstr>Gill Sans MT</vt:lpstr>
      <vt:lpstr>gitbook-content-font</vt:lpstr>
      <vt:lpstr>Times New Roman</vt:lpstr>
      <vt:lpstr>Wingdings</vt:lpstr>
      <vt:lpstr>Paket</vt:lpstr>
      <vt:lpstr>Gruppe 2 online –  Alina Jopp und Lea Kock</vt:lpstr>
      <vt:lpstr>Vorstellung des Datensatzes inkl. Selbst erstellter variablen 1/2</vt:lpstr>
      <vt:lpstr>Vorstellung des Datensatzes inkl. Selbst erstellter variablen 2/2</vt:lpstr>
      <vt:lpstr>Unsere selbsterstellten Variablen</vt:lpstr>
      <vt:lpstr>Balkendiagramme mit Konfidenzintervallen für zwei selbsterstellte Variablen</vt:lpstr>
      <vt:lpstr>Optimierung eines linearen Modells („Baseline Modell“):</vt:lpstr>
      <vt:lpstr>Optimierung eines linearen Modells („Baseline Modell“):</vt:lpstr>
      <vt:lpstr>Optimierung eines linearen Modells („Baseline Modell“):</vt:lpstr>
      <vt:lpstr>Art der Missing Value Imputation</vt:lpstr>
      <vt:lpstr>Optimierung eines neuronalen Netzes:</vt:lpstr>
      <vt:lpstr>Optimierung eines neuronalen Netzes:</vt:lpstr>
      <vt:lpstr>Optimierung eines neuronalen Netzes:</vt:lpstr>
      <vt:lpstr>„Worst Fail“/„Best Improvement“</vt:lpstr>
      <vt:lpstr>Repository: Datensatz, Programmcode und Präsentation</vt:lpstr>
      <vt:lpstr>To Do: 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Gruppenarbeit Gruppe 2 – Data Science und maschinelles Lernen</dc:title>
  <dc:creator>Lea Kock</dc:creator>
  <cp:lastModifiedBy>Lea Kock</cp:lastModifiedBy>
  <cp:revision>15</cp:revision>
  <dcterms:created xsi:type="dcterms:W3CDTF">2024-01-15T12:11:46Z</dcterms:created>
  <dcterms:modified xsi:type="dcterms:W3CDTF">2024-01-22T22:00:39Z</dcterms:modified>
</cp:coreProperties>
</file>