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8" r:id="rId4"/>
    <p:sldId id="267" r:id="rId5"/>
    <p:sldId id="26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11E"/>
    <a:srgbClr val="B5D6FF"/>
    <a:srgbClr val="E4B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7635" autoAdjust="0"/>
  </p:normalViewPr>
  <p:slideViewPr>
    <p:cSldViewPr snapToGrid="0">
      <p:cViewPr varScale="1">
        <p:scale>
          <a:sx n="17" d="100"/>
          <a:sy n="17" d="100"/>
        </p:scale>
        <p:origin x="2540" y="2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C5BC1-62E7-4DE3-8A72-96E2244D6714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F4D0-0B68-4909-BD31-E8D75B6D4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4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5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u="sng" dirty="0"/>
              <a:t>NP</a:t>
            </a:r>
            <a:r>
              <a:rPr lang="he-IL" b="0" u="sng" dirty="0"/>
              <a:t> קשה:</a:t>
            </a:r>
          </a:p>
          <a:p>
            <a:pPr algn="r" rtl="1"/>
            <a:r>
              <a:rPr lang="he-IL" b="0" u="none" dirty="0"/>
              <a:t>רדוקציה מ </a:t>
            </a:r>
            <a:r>
              <a:rPr lang="en-US" b="0" u="none" dirty="0"/>
              <a:t>partition</a:t>
            </a:r>
            <a:r>
              <a:rPr lang="he-IL" b="0" u="none" dirty="0"/>
              <a:t> – בלי קדימויות</a:t>
            </a:r>
            <a:endParaRPr lang="en-GB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err="1"/>
              <a:t>קירובים</a:t>
            </a:r>
            <a:endParaRPr lang="he-IL" b="0" dirty="0"/>
          </a:p>
          <a:p>
            <a:pPr algn="r" rtl="1"/>
            <a:r>
              <a:rPr lang="he-IL" b="0" dirty="0"/>
              <a:t>אי אפשר לפתור בעיות </a:t>
            </a:r>
            <a:r>
              <a:rPr lang="en-US" b="0" dirty="0"/>
              <a:t>NP</a:t>
            </a:r>
            <a:r>
              <a:rPr lang="he-IL" b="0" dirty="0"/>
              <a:t> קשות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הבעיה הפשוטה ביותר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רדוקציה</a:t>
            </a:r>
            <a:endParaRPr lang="he-IL" b="0" dirty="0"/>
          </a:p>
          <a:p>
            <a:pPr algn="r" rtl="1"/>
            <a:r>
              <a:rPr lang="he-IL" b="0" dirty="0"/>
              <a:t>מהבעיה הפשוטה -&gt; לבעיה שלנו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0" u="none" dirty="0"/>
              <a:t>בקשר למה שאביב אמר...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u="none" dirty="0"/>
              <a:t>Mobileye</a:t>
            </a:r>
            <a:r>
              <a:rPr lang="he-IL" b="1" u="none" dirty="0"/>
              <a:t>:</a:t>
            </a:r>
            <a:endParaRPr lang="en-US" b="1" u="none" dirty="0"/>
          </a:p>
          <a:p>
            <a:pPr algn="r" rtl="1"/>
            <a:r>
              <a:rPr lang="he-IL" b="0" u="none" dirty="0"/>
              <a:t>שולטים בהחלטות ברכיבים אוטונומיים</a:t>
            </a:r>
          </a:p>
          <a:p>
            <a:pPr algn="r" rtl="1"/>
            <a:r>
              <a:rPr lang="he-IL" b="0" u="none" dirty="0"/>
              <a:t>אלגוריתם מורכב</a:t>
            </a:r>
          </a:p>
          <a:p>
            <a:pPr algn="r" rtl="1"/>
            <a:r>
              <a:rPr lang="he-IL" b="0" u="none" dirty="0"/>
              <a:t>ארוך לביצוע, מפוצל לתתי משימות שרצות על מעבדים ייעודיים</a:t>
            </a:r>
          </a:p>
          <a:p>
            <a:pPr algn="r" rtl="1"/>
            <a:r>
              <a:rPr lang="he-IL" b="0" u="none" dirty="0"/>
              <a:t>קדימויות – נובע מהאלגוריתמים, למשל חישובים.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למה הוכחנו שהוא </a:t>
            </a:r>
            <a:r>
              <a:rPr lang="en-US" dirty="0"/>
              <a:t>P</a:t>
            </a:r>
            <a:r>
              <a:rPr lang="he-IL" dirty="0"/>
              <a:t> מקרב? </a:t>
            </a:r>
            <a:r>
              <a:rPr lang="he-IL"/>
              <a:t>גרוע?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5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כפי שהזכרנו – זמן המיון זניח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0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3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תור דחוף ולא דחוף</a:t>
            </a:r>
            <a:endParaRPr lang="he-IL" b="1" u="sng" dirty="0"/>
          </a:p>
          <a:p>
            <a:pPr algn="r" rtl="1"/>
            <a:r>
              <a:rPr lang="he-IL" b="0" u="none" dirty="0"/>
              <a:t>בשביל ליישם את האלגוריתמים על החומרה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5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17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4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2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0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2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F63-47AE-881C-AF96-AAAE6D78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Task Scheduling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Parallel Computation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/>
              <a:t>in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Heterogeneous 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F8E-B24A-A53F-5EC6-25A1873D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04083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5B6C-33D9-D750-0DAE-62370F8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9" y="1343770"/>
            <a:ext cx="10449179" cy="4420926"/>
          </a:xfrm>
        </p:spPr>
        <p:txBody>
          <a:bodyPr>
            <a:no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תור דחוף ולא דחוף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אילוצי חומרה של המתזמן</a:t>
            </a:r>
            <a:br>
              <a:rPr lang="en-US" sz="3200" u="sng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ערכי סף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שיטת החציונים (שלנו)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אלגוריתמי </a:t>
            </a:r>
            <a:r>
              <a:rPr lang="en-US" sz="3200" u="sng" dirty="0">
                <a:solidFill>
                  <a:schemeClr val="tx1"/>
                </a:solidFill>
              </a:rPr>
              <a:t>online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rgbClr val="00B050"/>
                </a:solidFill>
              </a:rPr>
              <a:t>זמני ריצה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FFC000"/>
                </a:solidFill>
              </a:rPr>
              <a:t>תלויות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00B0F0"/>
                </a:solidFill>
              </a:rPr>
              <a:t>סדר + זמן הופעה</a:t>
            </a:r>
            <a:r>
              <a:rPr lang="he-IL" sz="3200" dirty="0">
                <a:solidFill>
                  <a:schemeClr val="tx1"/>
                </a:solidFill>
              </a:rPr>
              <a:t>?</a:t>
            </a:r>
            <a:endParaRPr lang="he-IL" sz="3200" u="sng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35D-7132-76AB-EEFF-E76D0F4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1131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 - תוצאות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2F626-0D10-9E16-8107-F8605C7A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9" y="1331385"/>
            <a:ext cx="8934280" cy="52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C1E-A6C5-A3DB-7AF2-F7FAC9AA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09" y="92766"/>
            <a:ext cx="5033781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3E3-AAA7-D905-0134-AEFD9319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6" y="1192697"/>
            <a:ext cx="11545294" cy="5327374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>
                <a:solidFill>
                  <a:schemeClr val="tx1"/>
                </a:solidFill>
              </a:rPr>
              <a:t>Clustering</a:t>
            </a:r>
            <a:endParaRPr lang="he-IL" sz="32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FFEB7-7C3D-C5F7-B33B-1A76909D3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7" y="1824919"/>
            <a:ext cx="10495931" cy="45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FB5-DA76-4B45-5991-BD1EF279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132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70E-3417-1BE8-C752-B4351ABD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המרת </a:t>
            </a:r>
            <a:r>
              <a:rPr lang="en-US" sz="3200" dirty="0">
                <a:solidFill>
                  <a:schemeClr val="tx1"/>
                </a:solidFill>
              </a:rPr>
              <a:t>Critical Time</a:t>
            </a:r>
            <a:r>
              <a:rPr lang="he-IL" sz="3200" dirty="0">
                <a:solidFill>
                  <a:schemeClr val="tx1"/>
                </a:solidFill>
              </a:rPr>
              <a:t> לאלגוריתמי </a:t>
            </a:r>
            <a:r>
              <a:rPr lang="en-US" sz="3200" dirty="0">
                <a:solidFill>
                  <a:schemeClr val="tx1"/>
                </a:solidFill>
              </a:rPr>
              <a:t>online</a:t>
            </a:r>
            <a:endParaRPr lang="en-GB" sz="3200" dirty="0">
              <a:solidFill>
                <a:schemeClr val="tx1"/>
              </a:solidFill>
            </a:endParaRPr>
          </a:p>
          <a:p>
            <a:pPr algn="r" rtl="1"/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A2AD2-1262-B9EC-FDDB-08EB04F4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89" y="2007537"/>
            <a:ext cx="8375374" cy="45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DC02-BC1D-8166-1AA0-57E1BEB0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6525-EC1C-1693-A4BC-35EAA5A2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732449"/>
            <a:ext cx="10353763" cy="2916553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he-IL" sz="20000" dirty="0"/>
              <a:t>?</a:t>
            </a:r>
            <a:endParaRPr lang="en-GB" sz="20000" dirty="0"/>
          </a:p>
        </p:txBody>
      </p:sp>
    </p:spTree>
    <p:extLst>
      <p:ext uri="{BB962C8B-B14F-4D97-AF65-F5344CB8AC3E}">
        <p14:creationId xmlns:p14="http://schemas.microsoft.com/office/powerpoint/2010/main" val="8647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24F-051B-24A3-7E58-42C51981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0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1C23-6F62-65E7-C63A-E91C815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459"/>
            <a:ext cx="10353762" cy="5582751"/>
          </a:xfrm>
        </p:spPr>
        <p:txBody>
          <a:bodyPr>
            <a:norm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בעיות תזמון מעבדים</a:t>
            </a:r>
            <a:br>
              <a:rPr lang="en-US" sz="3200" u="sng" dirty="0"/>
            </a:br>
            <a:r>
              <a:rPr lang="he-IL" sz="3200" dirty="0">
                <a:solidFill>
                  <a:srgbClr val="00B050"/>
                </a:solidFill>
              </a:rPr>
              <a:t>שיבוץ משימות</a:t>
            </a:r>
            <a:r>
              <a:rPr lang="he-IL" sz="3200" dirty="0"/>
              <a:t> ל</a:t>
            </a:r>
            <a:r>
              <a:rPr lang="he-IL" sz="3200" dirty="0">
                <a:solidFill>
                  <a:srgbClr val="FFC000"/>
                </a:solidFill>
              </a:rPr>
              <a:t>מעבדים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tx1"/>
                </a:solidFill>
              </a:rPr>
              <a:t>עם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אילוצים</a:t>
            </a:r>
          </a:p>
          <a:p>
            <a:pPr marL="36900" indent="0" algn="r" rtl="1">
              <a:buNone/>
            </a:pP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תיאור הפתרון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המתזמן הטוב ביותר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יעילות המתזמן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בעיה</a:t>
            </a:r>
            <a:r>
              <a:rPr lang="he-IL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NP</a:t>
            </a:r>
            <a:r>
              <a:rPr lang="he-IL" sz="3200" dirty="0">
                <a:solidFill>
                  <a:srgbClr val="FF0000"/>
                </a:solidFill>
              </a:rPr>
              <a:t> קשה</a:t>
            </a:r>
          </a:p>
        </p:txBody>
      </p:sp>
    </p:spTree>
    <p:extLst>
      <p:ext uri="{BB962C8B-B14F-4D97-AF65-F5344CB8AC3E}">
        <p14:creationId xmlns:p14="http://schemas.microsoft.com/office/powerpoint/2010/main" val="22591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64C-DD66-A7AE-2C6B-4724AD8E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pPr rtl="1"/>
            <a:r>
              <a:rPr lang="en-US" sz="5400" dirty="0">
                <a:solidFill>
                  <a:srgbClr val="B5D6FF"/>
                </a:solidFill>
              </a:rPr>
              <a:t>NP</a:t>
            </a:r>
            <a:r>
              <a:rPr lang="he-IL" sz="5400" dirty="0">
                <a:solidFill>
                  <a:srgbClr val="B5D6FF"/>
                </a:solidFill>
              </a:rPr>
              <a:t> קשה + </a:t>
            </a:r>
            <a:r>
              <a:rPr lang="he-IL" sz="5400" dirty="0" err="1">
                <a:solidFill>
                  <a:srgbClr val="B5D6FF"/>
                </a:solidFill>
              </a:rPr>
              <a:t>קירובים</a:t>
            </a:r>
            <a:endParaRPr lang="en-GB" sz="5400" dirty="0">
              <a:solidFill>
                <a:srgbClr val="B5D6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C679B-80F4-42DF-BED7-BFE6D820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2192895"/>
            <a:ext cx="5005814" cy="3142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7890C-FE4E-AC1B-39C5-44E100B50E69}"/>
              </a:ext>
            </a:extLst>
          </p:cNvPr>
          <p:cNvSpPr txBox="1"/>
          <p:nvPr/>
        </p:nvSpPr>
        <p:spPr>
          <a:xfrm>
            <a:off x="1687430" y="1550504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F0C96-32DB-43BD-7246-78D0C57804EB}"/>
              </a:ext>
            </a:extLst>
          </p:cNvPr>
          <p:cNvSpPr txBox="1"/>
          <p:nvPr/>
        </p:nvSpPr>
        <p:spPr>
          <a:xfrm>
            <a:off x="5724939" y="1550504"/>
            <a:ext cx="5785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/>
              <a:t>תזמון מעבדים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>
                <a:solidFill>
                  <a:srgbClr val="00B050"/>
                </a:solidFill>
              </a:rPr>
              <a:t>הבעיה הפשוטה ביותר </a:t>
            </a:r>
            <a:r>
              <a:rPr lang="he-IL" sz="3200" dirty="0"/>
              <a:t>– זוהי בעיית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/>
              <a:t>.</a:t>
            </a: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רדוקציה</a:t>
            </a:r>
          </a:p>
          <a:p>
            <a:pPr algn="r" rtl="1"/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הבעיה שלנו - קשה לפחות כמו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131-8671-5D04-13A5-94A9FBFA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855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 – הבעיה שלנו</a:t>
            </a:r>
            <a:endParaRPr lang="en-GB" sz="5400" dirty="0">
              <a:solidFill>
                <a:srgbClr val="B5D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המעבדים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>
                    <a:solidFill>
                      <a:schemeClr val="tx1"/>
                    </a:solidFill>
                  </a:rPr>
                  <a:t>Q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מספר מעבדים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מסוגים שונים</a:t>
                </a:r>
                <a:r>
                  <a:rPr lang="he-IL" sz="3200" dirty="0"/>
                  <a:t>. </a:t>
                </a:r>
                <a:r>
                  <a:rPr lang="he-IL" sz="3200" dirty="0">
                    <a:solidFill>
                      <a:schemeClr val="tx1"/>
                    </a:solidFill>
                  </a:rPr>
                  <a:t>כל משימה רצה על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מעבד אחד</a:t>
                </a:r>
                <a:r>
                  <a:rPr lang="he-IL" sz="3200" dirty="0"/>
                  <a:t>.</a:t>
                </a:r>
                <a:endParaRPr lang="he-IL" sz="3200" dirty="0">
                  <a:solidFill>
                    <a:srgbClr val="FF0000"/>
                  </a:solidFill>
                </a:endParaRPr>
              </a:p>
              <a:p>
                <a:pPr algn="r" rtl="1"/>
                <a:endParaRPr lang="he-IL" sz="3200" dirty="0">
                  <a:solidFill>
                    <a:srgbClr val="FFFF00"/>
                  </a:solidFill>
                </a:endParaRPr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האילוצים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prec</a:t>
                </a:r>
                <a:br>
                  <a:rPr lang="en-US" sz="3200" dirty="0"/>
                </a:br>
                <a:r>
                  <a:rPr lang="he-IL" sz="3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תלות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בין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תחילת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אחת</a:t>
                </a:r>
                <a:r>
                  <a:rPr lang="he-IL" sz="3200" dirty="0">
                    <a:solidFill>
                      <a:srgbClr val="00B050"/>
                    </a:solidFill>
                  </a:rPr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לסיום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אחרת.</a:t>
                </a:r>
              </a:p>
              <a:p>
                <a:pPr algn="r" rtl="1"/>
                <a:endParaRPr lang="he-IL" sz="3200" dirty="0"/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המטרה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מזעור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he-IL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מתחילת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הראשונה</a:t>
                </a:r>
                <a:r>
                  <a:rPr lang="he-IL" sz="3200" dirty="0"/>
                  <a:t> -&gt;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סיום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האחרונה.</a:t>
                </a: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AFE2-57D4-8308-F76C-002DB48A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1076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מוטיבציה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DCD7-1A82-FB07-4BF7-F77F8D5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7523"/>
            <a:ext cx="10353762" cy="4733677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en-US" sz="3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Mobileye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b="1" dirty="0">
                <a:solidFill>
                  <a:schemeClr val="tx1"/>
                </a:solidFill>
              </a:rPr>
              <a:t>המטרה: </a:t>
            </a:r>
            <a:r>
              <a:rPr lang="he-IL" sz="3200" dirty="0">
                <a:solidFill>
                  <a:schemeClr val="tx1"/>
                </a:solidFill>
              </a:rPr>
              <a:t>לתת מענה לבעיית תזמון ברכבים אוטונומיים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dirty="0">
                <a:gradFill>
                  <a:gsLst>
                    <a:gs pos="0">
                      <a:srgbClr val="FF0000"/>
                    </a:gs>
                    <a:gs pos="86000">
                      <a:srgbClr val="002060"/>
                    </a:gs>
                    <a:gs pos="32167">
                      <a:srgbClr val="92D050"/>
                    </a:gs>
                    <a:gs pos="20668">
                      <a:srgbClr val="FFFF00"/>
                    </a:gs>
                    <a:gs pos="9218">
                      <a:srgbClr val="FFC000"/>
                    </a:gs>
                    <a:gs pos="48000">
                      <a:srgbClr val="00B050"/>
                    </a:gs>
                    <a:gs pos="69000">
                      <a:srgbClr val="00B0F0"/>
                    </a:gs>
                    <a:gs pos="100000">
                      <a:srgbClr val="7030A0"/>
                    </a:gs>
                  </a:gsLst>
                  <a:lin ang="6000000" scaled="0"/>
                </a:gradFill>
              </a:rPr>
              <a:t>מגוון רחב </a:t>
            </a:r>
            <a:r>
              <a:rPr lang="he-IL" sz="3200" dirty="0">
                <a:solidFill>
                  <a:schemeClr val="tx1"/>
                </a:solidFill>
              </a:rPr>
              <a:t>של בעיות תזמון</a:t>
            </a:r>
          </a:p>
          <a:p>
            <a:pPr marL="36900" indent="0" algn="r" rtl="1">
              <a:buNone/>
            </a:pPr>
            <a:endParaRPr lang="en-GB" sz="3200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61197-C391-D43C-1B74-A5A2A49B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5" y="2267824"/>
            <a:ext cx="5653942" cy="44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C7B7-842B-69AB-8D64-F3F9EE34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2">
                    <a:lumMod val="75000"/>
                  </a:schemeClr>
                </a:solidFill>
              </a:rPr>
              <a:t>שאלות מרכזיות</a:t>
            </a:r>
            <a:endParaRPr lang="en-GB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C2BC-F55C-B683-9456-1AF3443F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249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יותר טוב מהחמדן?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מעשי?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808-D2B2-1F2A-E788-CECBE213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191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האלגוריתם החמדן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7F9E-035A-95A8-872B-A96EA1B9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05" y="1374641"/>
            <a:ext cx="5921709" cy="970451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>
                <a:solidFill>
                  <a:schemeClr val="tx1"/>
                </a:solidFill>
              </a:rPr>
              <a:t>משבץ משימות שרירותית</a:t>
            </a:r>
          </a:p>
          <a:p>
            <a:pPr algn="r" rtl="1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he-IL" sz="2400" dirty="0">
                <a:solidFill>
                  <a:schemeClr val="tx1"/>
                </a:solidFill>
              </a:rPr>
              <a:t> מקרב בסביבה הטרוגנית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9B6053-0B41-683A-F593-250490BB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2" y="2563752"/>
            <a:ext cx="7255468" cy="38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674D-CDAA-5154-E823-DD747E42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5889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השוואת מתזמנים \ </a:t>
            </a:r>
            <a:r>
              <a:rPr lang="he-I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היוריסטיקות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3977A-9E1B-B935-14EF-A4EF8E81B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" y="1455089"/>
            <a:ext cx="11668486" cy="4554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CE5FB-6EEB-A30A-8066-964F5772DAE0}"/>
              </a:ext>
            </a:extLst>
          </p:cNvPr>
          <p:cNvSpPr txBox="1"/>
          <p:nvPr/>
        </p:nvSpPr>
        <p:spPr>
          <a:xfrm>
            <a:off x="1232034" y="174531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+9.5%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7BA6-5370-A63B-15A0-6289A4635F78}"/>
              </a:ext>
            </a:extLst>
          </p:cNvPr>
          <p:cNvSpPr txBox="1"/>
          <p:nvPr/>
        </p:nvSpPr>
        <p:spPr>
          <a:xfrm>
            <a:off x="2760847" y="2699565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+4.2%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C53D9-E960-393E-F145-10420A19F34C}"/>
              </a:ext>
            </a:extLst>
          </p:cNvPr>
          <p:cNvSpPr txBox="1"/>
          <p:nvPr/>
        </p:nvSpPr>
        <p:spPr>
          <a:xfrm>
            <a:off x="4339390" y="2967719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+2.5%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FC536-51A0-0D7C-B728-0ABE2CE2FA28}"/>
              </a:ext>
            </a:extLst>
          </p:cNvPr>
          <p:cNvSpPr txBox="1"/>
          <p:nvPr/>
        </p:nvSpPr>
        <p:spPr>
          <a:xfrm>
            <a:off x="5889057" y="342900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0%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8DE41-1D02-8194-84D4-8F2F9AF36708}"/>
              </a:ext>
            </a:extLst>
          </p:cNvPr>
          <p:cNvSpPr txBox="1"/>
          <p:nvPr/>
        </p:nvSpPr>
        <p:spPr>
          <a:xfrm>
            <a:off x="7440329" y="362643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-1.2%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5631-7166-CD4C-CBCF-632515689AE3}"/>
              </a:ext>
            </a:extLst>
          </p:cNvPr>
          <p:cNvSpPr txBox="1"/>
          <p:nvPr/>
        </p:nvSpPr>
        <p:spPr>
          <a:xfrm>
            <a:off x="8991601" y="392062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-2.8%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8C697-CE3F-F760-0463-F9C19F8EC87E}"/>
              </a:ext>
            </a:extLst>
          </p:cNvPr>
          <p:cNvSpPr txBox="1"/>
          <p:nvPr/>
        </p:nvSpPr>
        <p:spPr>
          <a:xfrm>
            <a:off x="10542873" y="4146926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-4.1%</a:t>
            </a:r>
            <a:endParaRPr lang="en-GB" dirty="0">
              <a:solidFill>
                <a:srgbClr val="17A1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CBC-B544-AC9C-0ACF-C2FE098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2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F2E5-0F18-03CC-450A-ACE87FCF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774" y="1732450"/>
            <a:ext cx="4263783" cy="120953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540 קבצי </a:t>
            </a:r>
            <a:r>
              <a:rPr lang="en-US" sz="2800" dirty="0">
                <a:solidFill>
                  <a:schemeClr val="tx1"/>
                </a:solidFill>
              </a:rPr>
              <a:t>DAG</a:t>
            </a:r>
            <a:endParaRPr lang="he-IL" sz="2800" dirty="0">
              <a:solidFill>
                <a:schemeClr val="tx1"/>
              </a:solidFill>
            </a:endParaRPr>
          </a:p>
          <a:p>
            <a:pPr algn="r" rtl="1"/>
            <a:r>
              <a:rPr lang="he-IL" sz="2800" dirty="0">
                <a:solidFill>
                  <a:schemeClr val="tx1"/>
                </a:solidFill>
              </a:rPr>
              <a:t>~5000 משימות בכל קובץ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E1F1-2B8F-0106-4FCA-6246DBAEC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7" y="1798710"/>
            <a:ext cx="622977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360</TotalTime>
  <Words>321</Words>
  <Application>Microsoft Office PowerPoint</Application>
  <PresentationFormat>Widescreen</PresentationFormat>
  <Paragraphs>89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Wingdings 2</vt:lpstr>
      <vt:lpstr>Slate</vt:lpstr>
      <vt:lpstr>Task Scheduling for Parallel Computation in Heterogeneous Systems</vt:lpstr>
      <vt:lpstr>רקע</vt:lpstr>
      <vt:lpstr>NP קשה + קירובים</vt:lpstr>
      <vt:lpstr>רקע – הבעיה שלנו</vt:lpstr>
      <vt:lpstr>מוטיבציה</vt:lpstr>
      <vt:lpstr>שאלות מרכזיות</vt:lpstr>
      <vt:lpstr>האלגוריתם החמדן</vt:lpstr>
      <vt:lpstr>השוואת מתזמנים \ היוריסטיקות</vt:lpstr>
      <vt:lpstr>קלטים אמיתיים</vt:lpstr>
      <vt:lpstr>אלגוריתם מעשי</vt:lpstr>
      <vt:lpstr>אלגוריתם מעשי - תוצאות</vt:lpstr>
      <vt:lpstr>המשך?</vt:lpstr>
      <vt:lpstr>המשך?</vt:lpstr>
      <vt:lpstr>שאלות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Aviv Z</dc:creator>
  <cp:lastModifiedBy>Aviv Z</cp:lastModifiedBy>
  <cp:revision>94</cp:revision>
  <dcterms:created xsi:type="dcterms:W3CDTF">2024-07-25T16:08:10Z</dcterms:created>
  <dcterms:modified xsi:type="dcterms:W3CDTF">2024-08-19T08:05:51Z</dcterms:modified>
</cp:coreProperties>
</file>