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8" r:id="rId4"/>
    <p:sldId id="267" r:id="rId5"/>
    <p:sldId id="266" r:id="rId6"/>
    <p:sldId id="257" r:id="rId7"/>
    <p:sldId id="258" r:id="rId8"/>
    <p:sldId id="260" r:id="rId9"/>
    <p:sldId id="259" r:id="rId10"/>
    <p:sldId id="261" r:id="rId11"/>
    <p:sldId id="262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6FF"/>
    <a:srgbClr val="E4B8FC"/>
    <a:srgbClr val="17A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33" autoAdjust="0"/>
  </p:normalViewPr>
  <p:slideViewPr>
    <p:cSldViewPr snapToGrid="0">
      <p:cViewPr varScale="1">
        <p:scale>
          <a:sx n="96" d="100"/>
          <a:sy n="96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C5BC1-62E7-4DE3-8A72-96E2244D6714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0F4D0-0B68-4909-BD31-E8D75B6D4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0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Oiahsdiuoashduiasd</a:t>
            </a:r>
            <a:endParaRPr lang="en-US" dirty="0"/>
          </a:p>
          <a:p>
            <a:r>
              <a:rPr lang="en-US" dirty="0" err="1"/>
              <a:t>Asdasdasd</a:t>
            </a:r>
            <a:endParaRPr lang="en-US" dirty="0"/>
          </a:p>
          <a:p>
            <a:r>
              <a:rPr lang="en-US" dirty="0" err="1"/>
              <a:t>Asd</a:t>
            </a:r>
            <a:endParaRPr lang="en-US" dirty="0"/>
          </a:p>
          <a:p>
            <a:r>
              <a:rPr lang="en-US" dirty="0"/>
              <a:t>Sa</a:t>
            </a:r>
          </a:p>
          <a:p>
            <a:r>
              <a:rPr lang="en-US" dirty="0"/>
              <a:t>Das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94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0" u="sng" dirty="0"/>
              <a:t>NP</a:t>
            </a:r>
            <a:r>
              <a:rPr lang="he-IL" b="0" u="sng" dirty="0"/>
              <a:t> קשה:</a:t>
            </a:r>
          </a:p>
          <a:p>
            <a:pPr algn="r" rtl="1"/>
            <a:r>
              <a:rPr lang="he-IL" b="0" u="none" dirty="0"/>
              <a:t>רדוקציה מ </a:t>
            </a:r>
            <a:r>
              <a:rPr lang="en-US" b="0" u="none" dirty="0"/>
              <a:t>partition</a:t>
            </a:r>
            <a:r>
              <a:rPr lang="he-IL" b="0" u="none" dirty="0"/>
              <a:t> – בלי קדימויות</a:t>
            </a:r>
            <a:endParaRPr lang="en-GB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50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/>
              <a:t>רדוקציה</a:t>
            </a:r>
            <a:endParaRPr lang="he-IL" b="0" dirty="0"/>
          </a:p>
          <a:p>
            <a:pPr algn="r" rtl="1"/>
            <a:r>
              <a:rPr lang="he-IL" b="0" dirty="0"/>
              <a:t>מהבעיה הפשוטה -&gt; ל </a:t>
            </a:r>
            <a:r>
              <a:rPr lang="en-US" b="0" dirty="0"/>
              <a:t>partition</a:t>
            </a:r>
          </a:p>
          <a:p>
            <a:pPr algn="r" rtl="1"/>
            <a:r>
              <a:rPr lang="he-IL" b="0" dirty="0"/>
              <a:t>מהבעיה שלנו -&gt; לבעיה הפשוטה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32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u="sng" dirty="0"/>
              <a:t>מעבדים</a:t>
            </a:r>
            <a:r>
              <a:rPr lang="he-IL" dirty="0"/>
              <a:t>: </a:t>
            </a:r>
          </a:p>
          <a:p>
            <a:pPr algn="r" rtl="1"/>
            <a:r>
              <a:rPr lang="he-IL" b="1" dirty="0"/>
              <a:t>1</a:t>
            </a:r>
          </a:p>
          <a:p>
            <a:pPr algn="r" rtl="1"/>
            <a:r>
              <a:rPr lang="en-US" b="1" dirty="0"/>
              <a:t>P</a:t>
            </a:r>
            <a:r>
              <a:rPr lang="he-IL" dirty="0"/>
              <a:t> – מספר מעבדים מאותו סוג</a:t>
            </a:r>
          </a:p>
          <a:p>
            <a:pPr algn="r" rtl="1"/>
            <a:r>
              <a:rPr lang="en-US" b="1" dirty="0"/>
              <a:t>R</a:t>
            </a:r>
            <a:r>
              <a:rPr lang="he-IL" dirty="0"/>
              <a:t> – זמן ריצה תלוי במעבד</a:t>
            </a:r>
          </a:p>
          <a:p>
            <a:pPr algn="r" rtl="1"/>
            <a:endParaRPr lang="he-IL" dirty="0"/>
          </a:p>
          <a:p>
            <a:pPr algn="r" rtl="1"/>
            <a:r>
              <a:rPr lang="he-IL" u="sng" dirty="0"/>
              <a:t>אילוצים:</a:t>
            </a:r>
          </a:p>
          <a:p>
            <a:pPr algn="r" rtl="1"/>
            <a:r>
              <a:rPr lang="en-US" b="1" u="none" dirty="0"/>
              <a:t>Release Time</a:t>
            </a:r>
            <a:r>
              <a:rPr lang="he-IL" b="1" u="none" dirty="0"/>
              <a:t> </a:t>
            </a:r>
            <a:r>
              <a:rPr lang="he-IL" b="0" u="none" dirty="0"/>
              <a:t>– משימות רצות אחרי מאורע שקורה</a:t>
            </a:r>
          </a:p>
          <a:p>
            <a:pPr algn="r" rtl="1"/>
            <a:r>
              <a:rPr lang="en-US" b="1" u="none" dirty="0"/>
              <a:t>Due Date</a:t>
            </a:r>
            <a:r>
              <a:rPr lang="he-IL" b="0" u="none" dirty="0"/>
              <a:t> –זמן נתון קבוע מראש</a:t>
            </a:r>
          </a:p>
          <a:p>
            <a:pPr algn="r" rtl="1"/>
            <a:endParaRPr lang="he-IL" b="0" u="none" dirty="0"/>
          </a:p>
          <a:p>
            <a:pPr algn="r" rtl="1"/>
            <a:r>
              <a:rPr lang="he-IL" b="0" u="sng" dirty="0"/>
              <a:t>מטרה:</a:t>
            </a:r>
          </a:p>
          <a:p>
            <a:pPr algn="r" rtl="1"/>
            <a:r>
              <a:rPr lang="en-US" b="1" u="none" dirty="0"/>
              <a:t>T1</a:t>
            </a:r>
            <a:r>
              <a:rPr lang="he-IL" b="0" u="none" dirty="0"/>
              <a:t> – זמן הריצה אם היה רק מעבד אחד.</a:t>
            </a:r>
            <a:endParaRPr lang="he-IL" b="1" u="none" dirty="0"/>
          </a:p>
          <a:p>
            <a:pPr algn="r" rtl="1"/>
            <a:endParaRPr lang="he-IL" b="1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4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55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כפי שהזכרנו – זמן המיון זניח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70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u="sng" dirty="0"/>
              <a:t>תור דחוף ולא דחוף</a:t>
            </a:r>
            <a:endParaRPr lang="he-IL" b="1" u="sng" dirty="0"/>
          </a:p>
          <a:p>
            <a:pPr algn="r" rtl="1"/>
            <a:r>
              <a:rPr lang="he-IL" b="0" u="none" dirty="0"/>
              <a:t>בשביל ליישם את האלגוריתמים על החומרה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5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5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25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808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17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110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42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21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307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5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5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07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6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05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15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78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25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581497-C12D-4CF1-AD19-6B855D0A2A08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227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2F63-47AE-881C-AF96-AAAE6D78D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7652"/>
            <a:ext cx="9144000" cy="441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Task Scheduling</a:t>
            </a:r>
            <a:br>
              <a:rPr lang="en-US" dirty="0"/>
            </a:br>
            <a:r>
              <a:rPr lang="en-US" dirty="0"/>
              <a:t>for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Parallel Computation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/>
              <a:t>in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Heterogeneous 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7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F8E-B24A-A53F-5EC6-25A1873D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04083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5B6C-33D9-D750-0DAE-62370F8CD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79" y="1343770"/>
            <a:ext cx="10449179" cy="4420926"/>
          </a:xfrm>
        </p:spPr>
        <p:txBody>
          <a:bodyPr>
            <a:noAutofit/>
          </a:bodyPr>
          <a:lstStyle/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תור דחוף ולא דחוף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אילוצי חומרה של המתזמן</a:t>
            </a:r>
            <a:br>
              <a:rPr lang="en-US" sz="3200" u="sng" dirty="0">
                <a:solidFill>
                  <a:schemeClr val="tx1"/>
                </a:solidFill>
              </a:rPr>
            </a:br>
            <a:endParaRPr lang="he-IL" sz="3200" dirty="0">
              <a:solidFill>
                <a:schemeClr val="tx1"/>
              </a:solidFill>
            </a:endParaRPr>
          </a:p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ערכי סף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שיטת החציונים (שלנו)</a:t>
            </a:r>
            <a:br>
              <a:rPr lang="en-US" sz="3200" dirty="0">
                <a:solidFill>
                  <a:schemeClr val="tx1"/>
                </a:solidFill>
              </a:rPr>
            </a:br>
            <a:endParaRPr lang="he-IL" sz="3200" dirty="0">
              <a:solidFill>
                <a:schemeClr val="tx1"/>
              </a:solidFill>
            </a:endParaRPr>
          </a:p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אלגוריתמי </a:t>
            </a:r>
            <a:r>
              <a:rPr lang="en-US" sz="3200" u="sng" dirty="0">
                <a:solidFill>
                  <a:schemeClr val="tx1"/>
                </a:solidFill>
              </a:rPr>
              <a:t>online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rgbClr val="00B050"/>
                </a:solidFill>
              </a:rPr>
              <a:t>זמני ריצה</a:t>
            </a:r>
            <a:r>
              <a:rPr lang="he-IL" sz="3200" dirty="0">
                <a:solidFill>
                  <a:schemeClr val="tx1"/>
                </a:solidFill>
              </a:rPr>
              <a:t>? </a:t>
            </a:r>
            <a:r>
              <a:rPr lang="he-IL" sz="3200" dirty="0">
                <a:solidFill>
                  <a:srgbClr val="FFC000"/>
                </a:solidFill>
              </a:rPr>
              <a:t>תלויות</a:t>
            </a:r>
            <a:r>
              <a:rPr lang="he-IL" sz="3200" dirty="0">
                <a:solidFill>
                  <a:schemeClr val="tx1"/>
                </a:solidFill>
              </a:rPr>
              <a:t>? </a:t>
            </a:r>
            <a:r>
              <a:rPr lang="he-IL" sz="3200" dirty="0">
                <a:solidFill>
                  <a:srgbClr val="00B0F0"/>
                </a:solidFill>
              </a:rPr>
              <a:t>סדר + זמן הופעה</a:t>
            </a:r>
            <a:r>
              <a:rPr lang="he-IL" sz="3200" dirty="0">
                <a:solidFill>
                  <a:schemeClr val="tx1"/>
                </a:solidFill>
              </a:rPr>
              <a:t>?</a:t>
            </a:r>
            <a:endParaRPr lang="he-IL" sz="3200" u="sng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he-I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1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635D-7132-76AB-EEFF-E76D0F4A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11319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 - תוצאות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2F626-0D10-9E16-8107-F8605C7A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59" y="1331385"/>
            <a:ext cx="8934280" cy="522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CC1E-A6C5-A3DB-7AF2-F7FAC9AA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109" y="92766"/>
            <a:ext cx="5033781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המשך?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E3E3-AAA7-D905-0134-AEFD9319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06" y="1192697"/>
            <a:ext cx="11545294" cy="5327374"/>
          </a:xfrm>
        </p:spPr>
        <p:txBody>
          <a:bodyPr>
            <a:normAutofit/>
          </a:bodyPr>
          <a:lstStyle/>
          <a:p>
            <a:pPr algn="r" rtl="1"/>
            <a:r>
              <a:rPr lang="en-US" sz="3200" dirty="0">
                <a:solidFill>
                  <a:schemeClr val="tx1"/>
                </a:solidFill>
              </a:rPr>
              <a:t>Clustering</a:t>
            </a:r>
            <a:endParaRPr lang="he-IL" sz="32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FFEB7-7C3D-C5F7-B33B-1A76909D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87" y="1824919"/>
            <a:ext cx="10495931" cy="45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AFB5-DA76-4B45-5991-BD1EF279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6132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המשך?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970E-3417-1BE8-C752-B4351ABD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9624"/>
            <a:ext cx="10353762" cy="4058751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>
                <a:solidFill>
                  <a:schemeClr val="tx1"/>
                </a:solidFill>
              </a:rPr>
              <a:t>המרת </a:t>
            </a:r>
            <a:r>
              <a:rPr lang="en-US" sz="3200" dirty="0">
                <a:solidFill>
                  <a:schemeClr val="tx1"/>
                </a:solidFill>
              </a:rPr>
              <a:t>Critical Time</a:t>
            </a:r>
            <a:r>
              <a:rPr lang="he-IL" sz="3200" dirty="0">
                <a:solidFill>
                  <a:schemeClr val="tx1"/>
                </a:solidFill>
              </a:rPr>
              <a:t> לאלגוריתמי </a:t>
            </a:r>
            <a:r>
              <a:rPr lang="en-US" sz="3200" dirty="0">
                <a:solidFill>
                  <a:schemeClr val="tx1"/>
                </a:solidFill>
              </a:rPr>
              <a:t>online</a:t>
            </a:r>
            <a:endParaRPr lang="en-GB" sz="3200" dirty="0">
              <a:solidFill>
                <a:schemeClr val="tx1"/>
              </a:solidFill>
            </a:endParaRPr>
          </a:p>
          <a:p>
            <a:pPr algn="r" rtl="1"/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A2AD2-1262-B9EC-FDDB-08EB04F46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89" y="2007537"/>
            <a:ext cx="8375374" cy="458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8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424F-051B-24A3-7E58-42C51981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3009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B5D6FF"/>
                </a:solidFill>
              </a:rPr>
              <a:t>רקע</a:t>
            </a:r>
            <a:endParaRPr lang="en-GB" sz="5400" dirty="0">
              <a:solidFill>
                <a:srgbClr val="B5D6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1C23-6F62-65E7-C63A-E91C815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36101"/>
            <a:ext cx="10353762" cy="5582751"/>
          </a:xfrm>
        </p:spPr>
        <p:txBody>
          <a:bodyPr>
            <a:normAutofit/>
          </a:bodyPr>
          <a:lstStyle/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בעיות תזמון מעבדים</a:t>
            </a:r>
            <a:br>
              <a:rPr lang="en-US" sz="3200" u="sng" dirty="0"/>
            </a:br>
            <a:r>
              <a:rPr lang="he-IL" sz="3200" dirty="0">
                <a:solidFill>
                  <a:schemeClr val="tx1"/>
                </a:solidFill>
              </a:rPr>
              <a:t>אלגוריתמי</a:t>
            </a:r>
            <a:r>
              <a:rPr lang="he-IL" sz="3200" dirty="0"/>
              <a:t> </a:t>
            </a:r>
            <a:r>
              <a:rPr lang="he-IL" sz="3200" dirty="0">
                <a:solidFill>
                  <a:srgbClr val="00B050"/>
                </a:solidFill>
              </a:rPr>
              <a:t>שיבוץ משימות</a:t>
            </a:r>
            <a:r>
              <a:rPr lang="he-IL" sz="3200" dirty="0"/>
              <a:t> </a:t>
            </a:r>
            <a:r>
              <a:rPr lang="he-IL" sz="3200" dirty="0">
                <a:solidFill>
                  <a:srgbClr val="FFC000"/>
                </a:solidFill>
              </a:rPr>
              <a:t>למעבדים</a:t>
            </a:r>
            <a:r>
              <a:rPr lang="he-IL" sz="3200" dirty="0"/>
              <a:t> </a:t>
            </a:r>
            <a:r>
              <a:rPr lang="he-IL" sz="3200" dirty="0">
                <a:solidFill>
                  <a:schemeClr val="tx1"/>
                </a:solidFill>
              </a:rPr>
              <a:t>עם</a:t>
            </a:r>
            <a:r>
              <a:rPr lang="he-IL" sz="3200" dirty="0"/>
              <a:t> </a:t>
            </a:r>
            <a:r>
              <a:rPr lang="he-IL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אילוצים</a:t>
            </a:r>
          </a:p>
          <a:p>
            <a:pPr marL="36900" indent="0" algn="r" rtl="1">
              <a:buNone/>
            </a:pPr>
            <a:endParaRPr lang="he-IL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3200" dirty="0">
                <a:solidFill>
                  <a:schemeClr val="tx1"/>
                </a:solidFill>
              </a:rPr>
              <a:t>כיצד נשבץ על מנת למזער את זמן הריצה?</a:t>
            </a:r>
          </a:p>
          <a:p>
            <a:pPr algn="r" rtl="1"/>
            <a:endParaRPr lang="en-US" sz="3200" dirty="0"/>
          </a:p>
          <a:p>
            <a:pPr algn="r" rtl="1"/>
            <a:r>
              <a:rPr lang="he-IL" sz="3200" dirty="0">
                <a:solidFill>
                  <a:schemeClr val="tx1"/>
                </a:solidFill>
              </a:rPr>
              <a:t>יעילות האלגוריתם המשבץ – זניח</a:t>
            </a:r>
          </a:p>
          <a:p>
            <a:pPr algn="r" rtl="1"/>
            <a:endParaRPr lang="he-IL" sz="3200" dirty="0"/>
          </a:p>
          <a:p>
            <a:pPr algn="r" rtl="1"/>
            <a:r>
              <a:rPr lang="he-IL" sz="3200" dirty="0">
                <a:solidFill>
                  <a:schemeClr val="tx1"/>
                </a:solidFill>
              </a:rPr>
              <a:t>בעיה</a:t>
            </a:r>
            <a:r>
              <a:rPr lang="he-IL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NP</a:t>
            </a:r>
            <a:r>
              <a:rPr lang="he-IL" sz="3200" dirty="0">
                <a:solidFill>
                  <a:srgbClr val="FF0000"/>
                </a:solidFill>
              </a:rPr>
              <a:t> קשה</a:t>
            </a:r>
          </a:p>
        </p:txBody>
      </p:sp>
    </p:spTree>
    <p:extLst>
      <p:ext uri="{BB962C8B-B14F-4D97-AF65-F5344CB8AC3E}">
        <p14:creationId xmlns:p14="http://schemas.microsoft.com/office/powerpoint/2010/main" val="225913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64C-DD66-A7AE-2C6B-4724AD8E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pPr rtl="1"/>
            <a:r>
              <a:rPr lang="en-US" sz="5400" dirty="0">
                <a:solidFill>
                  <a:srgbClr val="B5D6FF"/>
                </a:solidFill>
              </a:rPr>
              <a:t>NP</a:t>
            </a:r>
            <a:r>
              <a:rPr lang="he-IL" sz="5400" dirty="0">
                <a:solidFill>
                  <a:srgbClr val="B5D6FF"/>
                </a:solidFill>
              </a:rPr>
              <a:t> קשה + </a:t>
            </a:r>
            <a:r>
              <a:rPr lang="he-IL" sz="5400" dirty="0" err="1">
                <a:solidFill>
                  <a:srgbClr val="B5D6FF"/>
                </a:solidFill>
              </a:rPr>
              <a:t>קירובים</a:t>
            </a:r>
            <a:endParaRPr lang="en-GB" sz="5400" dirty="0">
              <a:solidFill>
                <a:srgbClr val="B5D6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8C679B-80F4-42DF-BED7-BFE6D8208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8" y="2192895"/>
            <a:ext cx="5005814" cy="31426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57890C-FE4E-AC1B-39C5-44E100B50E69}"/>
              </a:ext>
            </a:extLst>
          </p:cNvPr>
          <p:cNvSpPr txBox="1"/>
          <p:nvPr/>
        </p:nvSpPr>
        <p:spPr>
          <a:xfrm>
            <a:off x="1687430" y="1550504"/>
            <a:ext cx="19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he-IL" sz="32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F0C96-32DB-43BD-7246-78D0C57804EB}"/>
              </a:ext>
            </a:extLst>
          </p:cNvPr>
          <p:cNvSpPr txBox="1"/>
          <p:nvPr/>
        </p:nvSpPr>
        <p:spPr>
          <a:xfrm>
            <a:off x="5724939" y="1550504"/>
            <a:ext cx="57850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u="sng" dirty="0"/>
              <a:t>תזמון מעבדים</a:t>
            </a:r>
            <a:r>
              <a:rPr lang="he-IL" sz="3200" dirty="0"/>
              <a:t> </a:t>
            </a:r>
            <a:br>
              <a:rPr lang="en-US" sz="3200" dirty="0"/>
            </a:br>
            <a:r>
              <a:rPr lang="he-IL" sz="3200" dirty="0">
                <a:solidFill>
                  <a:srgbClr val="00B050"/>
                </a:solidFill>
              </a:rPr>
              <a:t>הבעיה הפשוטה ביותר </a:t>
            </a:r>
            <a:r>
              <a:rPr lang="he-IL" sz="3200" dirty="0"/>
              <a:t>– זוהי בעיית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he-IL" sz="3200" dirty="0"/>
              <a:t>.</a:t>
            </a:r>
          </a:p>
          <a:p>
            <a:pPr algn="r" rtl="1"/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3200" u="sng" dirty="0">
                <a:latin typeface="Arial" panose="020B0604020202020204" pitchFamily="34" charset="0"/>
                <a:cs typeface="Arial" panose="020B0604020202020204" pitchFamily="34" charset="0"/>
              </a:rPr>
              <a:t>רדוקציה</a:t>
            </a:r>
          </a:p>
          <a:p>
            <a:pPr algn="r" rtl="1"/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הבעיה שלנו - קשה לפחות כמו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41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D131-8671-5D04-13A5-94A9FBFA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85530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B5D6FF"/>
                </a:solidFill>
              </a:rPr>
              <a:t>רקע – הבעיה שלנו</a:t>
            </a:r>
            <a:endParaRPr lang="en-GB" sz="5400" dirty="0">
              <a:solidFill>
                <a:srgbClr val="B5D6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B5C71D-4A96-E91D-365F-F1B97DDDE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863" y="1155981"/>
                <a:ext cx="10880035" cy="5364090"/>
              </a:xfrm>
            </p:spPr>
            <p:txBody>
              <a:bodyPr>
                <a:noAutofit/>
              </a:bodyPr>
              <a:lstStyle/>
              <a:p>
                <a:pPr algn="r" rtl="1"/>
                <a:r>
                  <a:rPr lang="he-IL" sz="3200" b="1" u="sng" dirty="0">
                    <a:solidFill>
                      <a:schemeClr val="tx1"/>
                    </a:solidFill>
                  </a:rPr>
                  <a:t>המעבדים</a:t>
                </a:r>
                <a:r>
                  <a:rPr lang="he-IL" sz="3200" dirty="0">
                    <a:solidFill>
                      <a:schemeClr val="tx1"/>
                    </a:solidFill>
                  </a:rPr>
                  <a:t> – </a:t>
                </a:r>
                <a:r>
                  <a:rPr lang="en-US" sz="3200" dirty="0">
                    <a:solidFill>
                      <a:schemeClr val="tx1"/>
                    </a:solidFill>
                  </a:rPr>
                  <a:t>Q</a:t>
                </a:r>
              </a:p>
              <a:p>
                <a:pPr marL="36900" indent="0" algn="r" rtl="1">
                  <a:buNone/>
                </a:pP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chemeClr val="tx1"/>
                    </a:solidFill>
                  </a:rPr>
                  <a:t>מספר מעבדים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מסוגים שונים</a:t>
                </a:r>
                <a:r>
                  <a:rPr lang="he-IL" sz="3200" dirty="0"/>
                  <a:t>. </a:t>
                </a:r>
                <a:r>
                  <a:rPr lang="he-IL" sz="3200" dirty="0">
                    <a:solidFill>
                      <a:schemeClr val="tx1"/>
                    </a:solidFill>
                  </a:rPr>
                  <a:t>כל משימה רצה על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מעבד אחד</a:t>
                </a:r>
                <a:r>
                  <a:rPr lang="he-IL" sz="3200" dirty="0"/>
                  <a:t>.</a:t>
                </a:r>
                <a:endParaRPr lang="he-IL" sz="3200" dirty="0">
                  <a:solidFill>
                    <a:srgbClr val="FF0000"/>
                  </a:solidFill>
                </a:endParaRPr>
              </a:p>
              <a:p>
                <a:pPr algn="r" rtl="1"/>
                <a:endParaRPr lang="he-IL" sz="3200" dirty="0">
                  <a:solidFill>
                    <a:srgbClr val="FFFF00"/>
                  </a:solidFill>
                </a:endParaRPr>
              </a:p>
              <a:p>
                <a:pPr algn="r" rtl="1"/>
                <a:r>
                  <a:rPr lang="he-IL" sz="3200" b="1" u="sng" dirty="0">
                    <a:solidFill>
                      <a:schemeClr val="tx1"/>
                    </a:solidFill>
                  </a:rPr>
                  <a:t>האילוצים</a:t>
                </a:r>
                <a:r>
                  <a:rPr lang="he-IL" sz="3200" dirty="0">
                    <a:solidFill>
                      <a:schemeClr val="tx1"/>
                    </a:solidFill>
                  </a:rPr>
                  <a:t> – </a:t>
                </a:r>
                <a:r>
                  <a:rPr lang="en-US" sz="3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prec</a:t>
                </a:r>
                <a:br>
                  <a:rPr lang="en-US" sz="3200" dirty="0"/>
                </a:br>
                <a:r>
                  <a:rPr lang="he-IL" sz="32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תלות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chemeClr val="tx1"/>
                    </a:solidFill>
                  </a:rPr>
                  <a:t>בין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תחילת משימה </a:t>
                </a:r>
                <a:r>
                  <a:rPr lang="he-IL" sz="3200" dirty="0">
                    <a:solidFill>
                      <a:schemeClr val="tx1"/>
                    </a:solidFill>
                  </a:rPr>
                  <a:t>אחת</a:t>
                </a:r>
                <a:r>
                  <a:rPr lang="he-IL" sz="3200" dirty="0">
                    <a:solidFill>
                      <a:srgbClr val="00B050"/>
                    </a:solidFill>
                  </a:rPr>
                  <a:t>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לסיום משימה </a:t>
                </a:r>
                <a:r>
                  <a:rPr lang="he-IL" sz="3200" dirty="0">
                    <a:solidFill>
                      <a:schemeClr val="tx1"/>
                    </a:solidFill>
                  </a:rPr>
                  <a:t>אחרת.</a:t>
                </a:r>
              </a:p>
              <a:p>
                <a:pPr algn="r" rtl="1"/>
                <a:endParaRPr lang="he-IL" sz="3200" dirty="0"/>
              </a:p>
              <a:p>
                <a:pPr algn="r" rtl="1"/>
                <a:r>
                  <a:rPr lang="he-IL" sz="3200" b="1" u="sng" dirty="0">
                    <a:solidFill>
                      <a:schemeClr val="tx1"/>
                    </a:solidFill>
                  </a:rPr>
                  <a:t>המטרה</a:t>
                </a:r>
                <a:r>
                  <a:rPr lang="he-IL" sz="3200" dirty="0">
                    <a:solidFill>
                      <a:schemeClr val="tx1"/>
                    </a:solidFill>
                  </a:rPr>
                  <a:t> – מזעור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</m:oMath>
                </a14:m>
                <a:r>
                  <a:rPr lang="he-IL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6900" indent="0" algn="r" rtl="1">
                  <a:buNone/>
                </a:pPr>
                <a:r>
                  <a:rPr lang="he-IL" sz="3200" dirty="0"/>
                  <a:t> 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מתחילת </a:t>
                </a:r>
                <a:r>
                  <a:rPr lang="he-IL" sz="3200" dirty="0">
                    <a:solidFill>
                      <a:schemeClr val="tx1"/>
                    </a:solidFill>
                  </a:rPr>
                  <a:t>המשימה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הראשונה</a:t>
                </a:r>
                <a:r>
                  <a:rPr lang="he-IL" sz="3200" dirty="0"/>
                  <a:t> -&gt;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סיום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chemeClr val="tx1"/>
                    </a:solidFill>
                  </a:rPr>
                  <a:t>המשימה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האחרונה.</a:t>
                </a:r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B5C71D-4A96-E91D-365F-F1B97DDDE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863" y="1155981"/>
                <a:ext cx="10880035" cy="53640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2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AFE2-57D4-8308-F76C-002DB48A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1076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B5D6FF"/>
                </a:solidFill>
              </a:rPr>
              <a:t>מוטיבציה</a:t>
            </a:r>
            <a:endParaRPr lang="en-GB" sz="5400" dirty="0">
              <a:solidFill>
                <a:srgbClr val="B5D6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DCD7-1A82-FB07-4BF7-F77F8D5B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57523"/>
            <a:ext cx="10353762" cy="4733677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en-US" sz="32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Mobileye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he-IL" sz="3200" b="1" dirty="0">
                <a:solidFill>
                  <a:schemeClr val="tx1"/>
                </a:solidFill>
              </a:rPr>
              <a:t>המטרה: </a:t>
            </a:r>
            <a:r>
              <a:rPr lang="he-IL" sz="3200" dirty="0">
                <a:solidFill>
                  <a:schemeClr val="tx1"/>
                </a:solidFill>
              </a:rPr>
              <a:t>לתת מענה לבעיית תזמון ברכבים אוטונומיים</a:t>
            </a:r>
            <a:br>
              <a:rPr lang="en-US" sz="3200" dirty="0">
                <a:solidFill>
                  <a:schemeClr val="tx1"/>
                </a:solidFill>
              </a:rPr>
            </a:br>
            <a:endParaRPr lang="he-IL" sz="3200" dirty="0">
              <a:solidFill>
                <a:schemeClr val="tx1"/>
              </a:solidFill>
            </a:endParaRPr>
          </a:p>
          <a:p>
            <a:pPr algn="r" rtl="1"/>
            <a:r>
              <a:rPr lang="he-IL" sz="3200" dirty="0">
                <a:solidFill>
                  <a:schemeClr val="tx1"/>
                </a:solidFill>
              </a:rPr>
              <a:t> מגוון רחב של בעיות תזמון</a:t>
            </a:r>
          </a:p>
          <a:p>
            <a:pPr marL="36900" indent="0" algn="r" rtl="1">
              <a:buNone/>
            </a:pPr>
            <a:endParaRPr lang="en-GB" sz="3200" u="sng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2417D-A17A-E9AA-9CC4-3B29C5C13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89" y="2937059"/>
            <a:ext cx="4762806" cy="376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C7B7-842B-69AB-8D64-F3F9EE34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solidFill>
                  <a:schemeClr val="accent2">
                    <a:lumMod val="75000"/>
                  </a:schemeClr>
                </a:solidFill>
              </a:rPr>
              <a:t>שאלות מרכזיות</a:t>
            </a:r>
            <a:endParaRPr lang="en-GB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C2BC-F55C-B683-9456-1AF3443F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7249"/>
            <a:ext cx="10353762" cy="4058751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יותר טוב מהחמדן?</a:t>
            </a:r>
          </a:p>
          <a:p>
            <a:pPr algn="r" rtl="1"/>
            <a:endParaRPr lang="he-IL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קלטים אמיתיים?</a:t>
            </a:r>
          </a:p>
          <a:p>
            <a:pPr algn="r" rtl="1"/>
            <a:endParaRPr lang="he-IL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מעשי?</a:t>
            </a:r>
            <a:endParaRPr lang="en-GB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C808-D2B2-1F2A-E788-CECBE213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4191"/>
            <a:ext cx="10353762" cy="970450"/>
          </a:xfrm>
        </p:spPr>
        <p:txBody>
          <a:bodyPr/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האלגוריתם החמדן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7F9E-035A-95A8-872B-A96EA1B9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905" y="1374641"/>
            <a:ext cx="5921709" cy="970451"/>
          </a:xfrm>
        </p:spPr>
        <p:txBody>
          <a:bodyPr>
            <a:noAutofit/>
          </a:bodyPr>
          <a:lstStyle/>
          <a:p>
            <a:pPr algn="r" rtl="1"/>
            <a:r>
              <a:rPr lang="he-IL" sz="2400" dirty="0">
                <a:solidFill>
                  <a:schemeClr val="tx1"/>
                </a:solidFill>
              </a:rPr>
              <a:t>משבץ משימות שרירותית</a:t>
            </a:r>
          </a:p>
          <a:p>
            <a:pPr algn="r" rtl="1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he-IL" sz="2400" dirty="0">
                <a:solidFill>
                  <a:schemeClr val="tx1"/>
                </a:solidFill>
              </a:rPr>
              <a:t> מקרב בסביבה הטרוגנית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B9B6053-0B41-683A-F593-250490BB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42" y="2563752"/>
            <a:ext cx="7255468" cy="38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2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674D-CDAA-5154-E823-DD747E42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5889"/>
            <a:ext cx="10353762" cy="970450"/>
          </a:xfrm>
        </p:spPr>
        <p:txBody>
          <a:bodyPr/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השוואת מתזמנים \ </a:t>
            </a:r>
            <a:r>
              <a:rPr lang="he-I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היוריסטיקות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3977A-9E1B-B935-14EF-A4EF8E81B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57" y="1455089"/>
            <a:ext cx="11668486" cy="455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0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1CBC-B544-AC9C-0ACF-C2FE0980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0230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קלטים אמיתיים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F2E5-0F18-03CC-450A-ACE87FCF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774" y="1732450"/>
            <a:ext cx="4263783" cy="120953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>
                <a:solidFill>
                  <a:schemeClr val="tx1"/>
                </a:solidFill>
              </a:rPr>
              <a:t>540 קבצי </a:t>
            </a:r>
            <a:r>
              <a:rPr lang="en-US" sz="2800" dirty="0">
                <a:solidFill>
                  <a:schemeClr val="tx1"/>
                </a:solidFill>
              </a:rPr>
              <a:t>DAG</a:t>
            </a:r>
            <a:endParaRPr lang="he-IL" sz="2800" dirty="0">
              <a:solidFill>
                <a:schemeClr val="tx1"/>
              </a:solidFill>
            </a:endParaRPr>
          </a:p>
          <a:p>
            <a:pPr algn="r" rtl="1"/>
            <a:r>
              <a:rPr lang="he-IL" sz="2800" dirty="0">
                <a:solidFill>
                  <a:schemeClr val="tx1"/>
                </a:solidFill>
              </a:rPr>
              <a:t>~5000 משימות בכל קובץ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DE1F1-2B8F-0106-4FCA-6246DBAEC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07" y="1798710"/>
            <a:ext cx="6229778" cy="46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176</TotalTime>
  <Words>307</Words>
  <Application>Microsoft Office PowerPoint</Application>
  <PresentationFormat>Widescreen</PresentationFormat>
  <Paragraphs>84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Calisto MT</vt:lpstr>
      <vt:lpstr>Cambria Math</vt:lpstr>
      <vt:lpstr>Wingdings 2</vt:lpstr>
      <vt:lpstr>Slate</vt:lpstr>
      <vt:lpstr>Task Scheduling for Parallel Computation in Heterogeneous Systems</vt:lpstr>
      <vt:lpstr>רקע</vt:lpstr>
      <vt:lpstr>NP קשה + קירובים</vt:lpstr>
      <vt:lpstr>רקע – הבעיה שלנו</vt:lpstr>
      <vt:lpstr>מוטיבציה</vt:lpstr>
      <vt:lpstr>שאלות מרכזיות</vt:lpstr>
      <vt:lpstr>האלגוריתם החמדן</vt:lpstr>
      <vt:lpstr>השוואת מתזמנים \ היוריסטיקות</vt:lpstr>
      <vt:lpstr>קלטים אמיתיים</vt:lpstr>
      <vt:lpstr>אלגוריתם מעשי</vt:lpstr>
      <vt:lpstr>אלגוריתם מעשי - תוצאות</vt:lpstr>
      <vt:lpstr>המשך?</vt:lpstr>
      <vt:lpstr>המשך?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Aviv Z</dc:creator>
  <cp:lastModifiedBy>Aviv Z</cp:lastModifiedBy>
  <cp:revision>76</cp:revision>
  <dcterms:created xsi:type="dcterms:W3CDTF">2024-07-25T16:08:10Z</dcterms:created>
  <dcterms:modified xsi:type="dcterms:W3CDTF">2024-08-11T16:59:02Z</dcterms:modified>
</cp:coreProperties>
</file>