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684" r:id="rId3"/>
    <p:sldId id="1272" r:id="rId4"/>
    <p:sldId id="1262" r:id="rId5"/>
    <p:sldId id="1263" r:id="rId6"/>
    <p:sldId id="1264" r:id="rId7"/>
    <p:sldId id="1265" r:id="rId8"/>
    <p:sldId id="908" r:id="rId9"/>
    <p:sldId id="1270" r:id="rId10"/>
    <p:sldId id="1271" r:id="rId11"/>
  </p:sldIdLst>
  <p:sldSz cx="9144000" cy="6858000" type="screen4x3"/>
  <p:notesSz cx="7010400" cy="92964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 Summary" id="{73711F5C-E96E-4F63-B6EC-56A232883BF8}">
          <p14:sldIdLst>
            <p14:sldId id="684"/>
          </p14:sldIdLst>
        </p14:section>
        <p14:section name="HCC" id="{9BA4B4F2-6D36-4299-97AD-3895B455F18B}">
          <p14:sldIdLst>
            <p14:sldId id="1272"/>
            <p14:sldId id="1262"/>
            <p14:sldId id="1263"/>
            <p14:sldId id="1264"/>
            <p14:sldId id="1265"/>
          </p14:sldIdLst>
        </p14:section>
        <p14:section name="Appendix" id="{870AD998-4D29-41FA-A976-D59E01E9C144}">
          <p14:sldIdLst>
            <p14:sldId id="908"/>
            <p14:sldId id="1270"/>
            <p14:sldId id="1271"/>
          </p14:sldIdLst>
        </p14:section>
      </p14:sectionLst>
    </p:ext>
    <p:ext uri="{EFAFB233-063F-42B5-8137-9DF3F51BA10A}">
      <p15:sldGuideLst xmlns:p15="http://schemas.microsoft.com/office/powerpoint/2012/main">
        <p15:guide id="6" pos="5592" userDrawn="1">
          <p15:clr>
            <a:srgbClr val="A4A3A4"/>
          </p15:clr>
        </p15:guide>
        <p15:guide id="13" pos="168" userDrawn="1">
          <p15:clr>
            <a:srgbClr val="A4A3A4"/>
          </p15:clr>
        </p15:guide>
        <p15:guide id="15" pos="408" userDrawn="1">
          <p15:clr>
            <a:srgbClr val="A4A3A4"/>
          </p15:clr>
        </p15:guide>
        <p15:guide id="24" pos="5496" userDrawn="1">
          <p15:clr>
            <a:srgbClr val="A4A3A4"/>
          </p15:clr>
        </p15:guide>
        <p15:guide id="25" pos="2928" userDrawn="1">
          <p15:clr>
            <a:srgbClr val="A4A3A4"/>
          </p15:clr>
        </p15:guide>
        <p15:guide id="29" orient="horz" pos="864" userDrawn="1">
          <p15:clr>
            <a:srgbClr val="A4A3A4"/>
          </p15:clr>
        </p15:guide>
        <p15:guide id="32" orient="horz" pos="2592" userDrawn="1">
          <p15:clr>
            <a:srgbClr val="A4A3A4"/>
          </p15:clr>
        </p15:guide>
        <p15:guide id="36" orient="horz" pos="3960" userDrawn="1">
          <p15:clr>
            <a:srgbClr val="A4A3A4"/>
          </p15:clr>
        </p15:guide>
        <p15:guide id="39" orient="horz" pos="3720" userDrawn="1">
          <p15:clr>
            <a:srgbClr val="A4A3A4"/>
          </p15:clr>
        </p15:guide>
        <p15:guide id="40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ingh, Ankita" initials="SA" lastIdx="1" clrIdx="6">
    <p:extLst>
      <p:ext uri="{19B8F6BF-5375-455C-9EA6-DF929625EA0E}">
        <p15:presenceInfo xmlns:p15="http://schemas.microsoft.com/office/powerpoint/2012/main" userId="S-1-5-21-1085031214-73586283-839522115-453853" providerId="AD"/>
      </p:ext>
    </p:extLst>
  </p:cmAuthor>
  <p:cmAuthor id="1" name="Cabida, Maria" initials="CM" lastIdx="66" clrIdx="0">
    <p:extLst>
      <p:ext uri="{19B8F6BF-5375-455C-9EA6-DF929625EA0E}">
        <p15:presenceInfo xmlns:p15="http://schemas.microsoft.com/office/powerpoint/2012/main" userId="S-1-5-21-1085031214-73586283-839522115-23682" providerId="AD"/>
      </p:ext>
    </p:extLst>
  </p:cmAuthor>
  <p:cmAuthor id="2" name="Omelchenko, Igor" initials="OI" lastIdx="9" clrIdx="1">
    <p:extLst>
      <p:ext uri="{19B8F6BF-5375-455C-9EA6-DF929625EA0E}">
        <p15:presenceInfo xmlns:p15="http://schemas.microsoft.com/office/powerpoint/2012/main" userId="S-1-5-21-1085031214-73586283-839522115-718665" providerId="AD"/>
      </p:ext>
    </p:extLst>
  </p:cmAuthor>
  <p:cmAuthor id="3" name="Bhandari, Manish" initials="BM" lastIdx="73" clrIdx="2">
    <p:extLst>
      <p:ext uri="{19B8F6BF-5375-455C-9EA6-DF929625EA0E}">
        <p15:presenceInfo xmlns:p15="http://schemas.microsoft.com/office/powerpoint/2012/main" userId="S-1-5-21-1085031214-73586283-839522115-396843" providerId="AD"/>
      </p:ext>
    </p:extLst>
  </p:cmAuthor>
  <p:cmAuthor id="4" name="Addanki, Sirisha" initials="AS" lastIdx="1" clrIdx="3">
    <p:extLst>
      <p:ext uri="{19B8F6BF-5375-455C-9EA6-DF929625EA0E}">
        <p15:presenceInfo xmlns:p15="http://schemas.microsoft.com/office/powerpoint/2012/main" userId="S-1-5-21-1085031214-73586283-839522115-773241" providerId="AD"/>
      </p:ext>
    </p:extLst>
  </p:cmAuthor>
  <p:cmAuthor id="5" name="Ankita Singh" initials="AS" lastIdx="5" clrIdx="4">
    <p:extLst>
      <p:ext uri="{19B8F6BF-5375-455C-9EA6-DF929625EA0E}">
        <p15:presenceInfo xmlns:p15="http://schemas.microsoft.com/office/powerpoint/2012/main" userId="Ankita Singh" providerId="None"/>
      </p:ext>
    </p:extLst>
  </p:cmAuthor>
  <p:cmAuthor id="6" name="Anand, Aakanksha" initials="AA" lastIdx="3" clrIdx="5">
    <p:extLst>
      <p:ext uri="{19B8F6BF-5375-455C-9EA6-DF929625EA0E}">
        <p15:presenceInfo xmlns:p15="http://schemas.microsoft.com/office/powerpoint/2012/main" userId="S-1-5-21-1085031214-73586283-839522115-7703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C215FF"/>
    <a:srgbClr val="160B02"/>
    <a:srgbClr val="808000"/>
    <a:srgbClr val="BEB428"/>
    <a:srgbClr val="AFDFFF"/>
    <a:srgbClr val="FF0000"/>
    <a:srgbClr val="996633"/>
    <a:srgbClr val="CC7E3C"/>
    <a:srgbClr val="AF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5" autoAdjust="0"/>
    <p:restoredTop sz="96305" autoAdjust="0"/>
  </p:normalViewPr>
  <p:slideViewPr>
    <p:cSldViewPr snapToGrid="0" showGuides="1">
      <p:cViewPr varScale="1">
        <p:scale>
          <a:sx n="72" d="100"/>
          <a:sy n="72" d="100"/>
        </p:scale>
        <p:origin x="486" y="66"/>
      </p:cViewPr>
      <p:guideLst>
        <p:guide pos="5592"/>
        <p:guide pos="168"/>
        <p:guide pos="408"/>
        <p:guide pos="5496"/>
        <p:guide pos="2928"/>
        <p:guide orient="horz" pos="864"/>
        <p:guide orient="horz" pos="2592"/>
        <p:guide orient="horz" pos="3960"/>
        <p:guide orient="horz" pos="3720"/>
        <p:guide orient="horz" pos="6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15894"/>
    </p:cViewPr>
  </p:sorterViewPr>
  <p:notesViewPr>
    <p:cSldViewPr snapToGrid="0" showGuides="1">
      <p:cViewPr varScale="1">
        <p:scale>
          <a:sx n="53" d="100"/>
          <a:sy n="53" d="100"/>
        </p:scale>
        <p:origin x="19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273340084378873E-2"/>
          <c:y val="0.12222321122903115"/>
          <c:w val="0.88933504960730803"/>
          <c:h val="0.76411936551409321"/>
        </c:manualLayout>
      </c:layout>
      <c:areaChart>
        <c:grouping val="standard"/>
        <c:varyColors val="0"/>
        <c:ser>
          <c:idx val="8"/>
          <c:order val="7"/>
          <c:tx>
            <c:strRef>
              <c:f>Sheet1!$A$9</c:f>
              <c:strCache>
                <c:ptCount val="1"/>
                <c:pt idx="0">
                  <c:v>Total I-O 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76-45DC-9DFD-AF3AF8384C5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63-4B11-9ACF-6FF0FB3D52C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63-4B11-9ACF-6FF0FB3D52C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563-4B11-9ACF-6FF0FB3D52C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63-4B11-9ACF-6FF0FB3D52C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563-4B11-9ACF-6FF0FB3D52C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76-45DC-9DFD-AF3AF8384C5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A76-45DC-9DFD-AF3AF8384C5A}"/>
                </c:ext>
              </c:extLst>
            </c:dLbl>
            <c:dLbl>
              <c:idx val="8"/>
              <c:layout>
                <c:manualLayout>
                  <c:x val="1.4601205438730582E-2"/>
                  <c:y val="-0.1014492753623188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563-4B11-9ACF-6FF0FB3D52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Sheet1!$B$1:$J$1</c:f>
              <c:strCache>
                <c:ptCount val="9"/>
                <c:pt idx="0">
                  <c:v>Feb'17
nPt=271</c:v>
                </c:pt>
                <c:pt idx="1">
                  <c:v>Mar'17
260</c:v>
                </c:pt>
                <c:pt idx="2">
                  <c:v>Apr'17
257</c:v>
                </c:pt>
                <c:pt idx="3">
                  <c:v>May'17
266</c:v>
                </c:pt>
                <c:pt idx="4">
                  <c:v>Jun'17 
250</c:v>
                </c:pt>
                <c:pt idx="5">
                  <c:v>Jul'17 
228</c:v>
                </c:pt>
                <c:pt idx="6">
                  <c:v>Aug'17 
240</c:v>
                </c:pt>
                <c:pt idx="7">
                  <c:v>Sep'17 
232</c:v>
                </c:pt>
                <c:pt idx="8">
                  <c:v>Oct'17 
234</c:v>
                </c:pt>
              </c:strCache>
            </c:strRef>
          </c:cat>
          <c:val>
            <c:numRef>
              <c:f>Sheet1!$B$9:$J$9</c:f>
              <c:numCache>
                <c:formatCode>0%</c:formatCode>
                <c:ptCount val="9"/>
                <c:pt idx="0">
                  <c:v>2.445E-2</c:v>
                </c:pt>
                <c:pt idx="1">
                  <c:v>1.1646E-2</c:v>
                </c:pt>
                <c:pt idx="2">
                  <c:v>8.0999999999999996E-3</c:v>
                </c:pt>
                <c:pt idx="3">
                  <c:v>2.9700000000000001E-2</c:v>
                </c:pt>
                <c:pt idx="4">
                  <c:v>2.7504999999999998E-2</c:v>
                </c:pt>
                <c:pt idx="5">
                  <c:v>1.8950000000000002E-2</c:v>
                </c:pt>
                <c:pt idx="6">
                  <c:v>2.197402685910263E-2</c:v>
                </c:pt>
                <c:pt idx="7">
                  <c:v>2.6733E-2</c:v>
                </c:pt>
                <c:pt idx="8">
                  <c:v>2.5677999999999999E-2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13-8563-4B11-9ACF-6FF0FB3D5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88792"/>
        <c:axId val="538886832"/>
        <c:extLst>
          <c:ext xmlns:c15="http://schemas.microsoft.com/office/drawing/2012/chart" uri="{02D57815-91ED-43cb-92C2-25804820EDAC}">
            <c15:filteredAreaSeries>
              <c15:ser>
                <c:idx val="7"/>
                <c:order val="6"/>
                <c:tx>
                  <c:strRef>
                    <c:extLst>
                      <c:ext uri="{02D57815-91ED-43cb-92C2-25804820EDAC}">
                        <c15:formulaRef>
                          <c15:sqref>Sheet1!$A$8</c15:sqref>
                        </c15:formulaRef>
                      </c:ext>
                    </c:extLst>
                    <c:strCache>
                      <c:ptCount val="1"/>
                      <c:pt idx="0">
                        <c:v>Other TKI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 w="25400">
                    <a:noFill/>
                  </a:ln>
                  <a:effectLst/>
                </c:spPr>
                <c:cat>
                  <c:strRef>
                    <c:extLst>
                      <c:ext uri="{02D57815-91ED-43cb-92C2-25804820EDAC}">
                        <c15:formulaRef>
                          <c15:sqref>Sheet1!$B$1:$J$1</c15:sqref>
                        </c15:formulaRef>
                      </c:ext>
                    </c:extLst>
                    <c:strCache>
                      <c:ptCount val="9"/>
                      <c:pt idx="0">
                        <c:v>Feb'17
nPt=271</c:v>
                      </c:pt>
                      <c:pt idx="1">
                        <c:v>Mar'17
260</c:v>
                      </c:pt>
                      <c:pt idx="2">
                        <c:v>Apr'17
257</c:v>
                      </c:pt>
                      <c:pt idx="3">
                        <c:v>May'17
266</c:v>
                      </c:pt>
                      <c:pt idx="4">
                        <c:v>Jun'17 
250</c:v>
                      </c:pt>
                      <c:pt idx="5">
                        <c:v>Jul'17 
228</c:v>
                      </c:pt>
                      <c:pt idx="6">
                        <c:v>Aug'17 
240</c:v>
                      </c:pt>
                      <c:pt idx="7">
                        <c:v>Sep'17 
232</c:v>
                      </c:pt>
                      <c:pt idx="8">
                        <c:v>Oct'17 
234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Sheet1!$B$8:$J$8</c15:sqref>
                        </c15:formulaRef>
                      </c:ext>
                    </c:extLst>
                    <c:numCache>
                      <c:formatCode>0%</c:formatCode>
                      <c:ptCount val="9"/>
                      <c:pt idx="0">
                        <c:v>3.3123E-2</c:v>
                      </c:pt>
                      <c:pt idx="1">
                        <c:v>3.3938000000000003E-2</c:v>
                      </c:pt>
                      <c:pt idx="2">
                        <c:v>1.9300000000000001E-2</c:v>
                      </c:pt>
                      <c:pt idx="3">
                        <c:v>1.0800000000000001E-2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4.8653674948995793E-2</c:v>
                      </c:pt>
                      <c:pt idx="7">
                        <c:v>2.1335E-2</c:v>
                      </c:pt>
                      <c:pt idx="8">
                        <c:v>1.2903E-2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8563-4B11-9ACF-6FF0FB3D52C6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Opdivo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layout>
                <c:manualLayout>
                  <c:x val="-7.3651248464054664E-3"/>
                  <c:y val="5.79710144927525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563-4B11-9ACF-6FF0FB3D52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2B4579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Sheet1!$B$1:$J$1</c:f>
              <c:strCache>
                <c:ptCount val="9"/>
                <c:pt idx="0">
                  <c:v>Feb'17
nPt=271</c:v>
                </c:pt>
                <c:pt idx="1">
                  <c:v>Mar'17
260</c:v>
                </c:pt>
                <c:pt idx="2">
                  <c:v>Apr'17
257</c:v>
                </c:pt>
                <c:pt idx="3">
                  <c:v>May'17
266</c:v>
                </c:pt>
                <c:pt idx="4">
                  <c:v>Jun'17 
250</c:v>
                </c:pt>
                <c:pt idx="5">
                  <c:v>Jul'17 
228</c:v>
                </c:pt>
                <c:pt idx="6">
                  <c:v>Aug'17 
240</c:v>
                </c:pt>
                <c:pt idx="7">
                  <c:v>Sep'17 
232</c:v>
                </c:pt>
                <c:pt idx="8">
                  <c:v>Oct'17 
234</c:v>
                </c:pt>
              </c:strCache>
            </c:strRef>
          </c:cat>
          <c:val>
            <c:numRef>
              <c:f>Sheet1!$B$2:$J$2</c:f>
              <c:numCache>
                <c:formatCode>0%</c:formatCode>
                <c:ptCount val="9"/>
                <c:pt idx="0">
                  <c:v>1.9799000000000001E-2</c:v>
                </c:pt>
                <c:pt idx="1">
                  <c:v>1.1646E-2</c:v>
                </c:pt>
                <c:pt idx="2">
                  <c:v>5.4000000000000003E-3</c:v>
                </c:pt>
                <c:pt idx="3">
                  <c:v>2.2700000000000001E-2</c:v>
                </c:pt>
                <c:pt idx="4">
                  <c:v>2.3175999999999999E-2</c:v>
                </c:pt>
                <c:pt idx="5">
                  <c:v>8.9210000000000001E-3</c:v>
                </c:pt>
                <c:pt idx="6">
                  <c:v>8.9599443392374013E-3</c:v>
                </c:pt>
                <c:pt idx="7">
                  <c:v>8.7399999999999995E-3</c:v>
                </c:pt>
                <c:pt idx="8">
                  <c:v>1.068E-2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563-4B11-9ACF-6FF0FB3D52C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Keytruda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layout>
                <c:manualLayout>
                  <c:x val="-7.3651248464054664E-3"/>
                  <c:y val="-2.898550724637681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563-4B11-9ACF-6FF0FB3D52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00B05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Sheet1!$B$1:$J$1</c:f>
              <c:strCache>
                <c:ptCount val="9"/>
                <c:pt idx="0">
                  <c:v>Feb'17
nPt=271</c:v>
                </c:pt>
                <c:pt idx="1">
                  <c:v>Mar'17
260</c:v>
                </c:pt>
                <c:pt idx="2">
                  <c:v>Apr'17
257</c:v>
                </c:pt>
                <c:pt idx="3">
                  <c:v>May'17
266</c:v>
                </c:pt>
                <c:pt idx="4">
                  <c:v>Jun'17 
250</c:v>
                </c:pt>
                <c:pt idx="5">
                  <c:v>Jul'17 
228</c:v>
                </c:pt>
                <c:pt idx="6">
                  <c:v>Aug'17 
240</c:v>
                </c:pt>
                <c:pt idx="7">
                  <c:v>Sep'17 
232</c:v>
                </c:pt>
                <c:pt idx="8">
                  <c:v>Oct'17 
234</c:v>
                </c:pt>
              </c:strCache>
            </c:strRef>
          </c:cat>
          <c:val>
            <c:numRef>
              <c:f>Sheet1!$B$3:$J$3</c:f>
              <c:numCache>
                <c:formatCode>0%</c:formatCode>
                <c:ptCount val="9"/>
                <c:pt idx="0">
                  <c:v>4.6509999999999998E-3</c:v>
                </c:pt>
                <c:pt idx="1">
                  <c:v>0</c:v>
                </c:pt>
                <c:pt idx="2">
                  <c:v>2.7000000000000001E-3</c:v>
                </c:pt>
                <c:pt idx="3">
                  <c:v>7.0000000000000001E-3</c:v>
                </c:pt>
                <c:pt idx="4" formatCode="0.0%">
                  <c:v>4.3290000000000004E-3</c:v>
                </c:pt>
                <c:pt idx="5">
                  <c:v>1.0029E-2</c:v>
                </c:pt>
                <c:pt idx="6">
                  <c:v>1.3014082519865227E-2</c:v>
                </c:pt>
                <c:pt idx="7">
                  <c:v>1.7992999999999999E-2</c:v>
                </c:pt>
                <c:pt idx="8">
                  <c:v>1.4997999999999999E-2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563-4B11-9ACF-6FF0FB3D52C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Stivarga</c:v>
                </c:pt>
              </c:strCache>
            </c:strRef>
          </c:tx>
          <c:spPr>
            <a:ln w="28575" cap="rnd">
              <a:solidFill>
                <a:srgbClr val="FFFF66"/>
              </a:solidFill>
              <a:round/>
            </a:ln>
            <a:effectLst/>
          </c:spPr>
          <c:marker>
            <c:symbol val="none"/>
          </c:marker>
          <c:cat>
            <c:strRef>
              <c:f>Sheet1!$B$1:$J$1</c:f>
              <c:strCache>
                <c:ptCount val="9"/>
                <c:pt idx="0">
                  <c:v>Feb'17
nPt=271</c:v>
                </c:pt>
                <c:pt idx="1">
                  <c:v>Mar'17
260</c:v>
                </c:pt>
                <c:pt idx="2">
                  <c:v>Apr'17
257</c:v>
                </c:pt>
                <c:pt idx="3">
                  <c:v>May'17
266</c:v>
                </c:pt>
                <c:pt idx="4">
                  <c:v>Jun'17 
250</c:v>
                </c:pt>
                <c:pt idx="5">
                  <c:v>Jul'17 
228</c:v>
                </c:pt>
                <c:pt idx="6">
                  <c:v>Aug'17 
240</c:v>
                </c:pt>
                <c:pt idx="7">
                  <c:v>Sep'17 
232</c:v>
                </c:pt>
                <c:pt idx="8">
                  <c:v>Oct'17 
234</c:v>
                </c:pt>
              </c:strCache>
            </c:strRef>
          </c:cat>
          <c:val>
            <c:numRef>
              <c:f>Sheet1!$B$5:$J$5</c:f>
              <c:numCache>
                <c:formatCode>0%</c:formatCode>
                <c:ptCount val="9"/>
                <c:pt idx="0">
                  <c:v>1.8311999999999998E-2</c:v>
                </c:pt>
                <c:pt idx="1">
                  <c:v>1.5552E-2</c:v>
                </c:pt>
                <c:pt idx="2">
                  <c:v>4.7999999999999996E-3</c:v>
                </c:pt>
                <c:pt idx="3">
                  <c:v>1.78E-2</c:v>
                </c:pt>
                <c:pt idx="4">
                  <c:v>5.2110999999999998E-2</c:v>
                </c:pt>
                <c:pt idx="5">
                  <c:v>4.7777E-2</c:v>
                </c:pt>
                <c:pt idx="6">
                  <c:v>1.8408372049146221E-2</c:v>
                </c:pt>
                <c:pt idx="7">
                  <c:v>7.5009999999999999E-3</c:v>
                </c:pt>
                <c:pt idx="8">
                  <c:v>2.8570000000000002E-3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8563-4B11-9ACF-6FF0FB3D52C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Cabometyx</c:v>
                </c:pt>
              </c:strCache>
            </c:strRef>
          </c:tx>
          <c:spPr>
            <a:ln w="28575" cap="rnd">
              <a:solidFill>
                <a:srgbClr val="BEB42C"/>
              </a:solidFill>
              <a:round/>
            </a:ln>
            <a:effectLst/>
          </c:spPr>
          <c:marker>
            <c:symbol val="none"/>
          </c:marker>
          <c:cat>
            <c:strRef>
              <c:f>Sheet1!$B$1:$J$1</c:f>
              <c:strCache>
                <c:ptCount val="9"/>
                <c:pt idx="0">
                  <c:v>Feb'17
nPt=271</c:v>
                </c:pt>
                <c:pt idx="1">
                  <c:v>Mar'17
260</c:v>
                </c:pt>
                <c:pt idx="2">
                  <c:v>Apr'17
257</c:v>
                </c:pt>
                <c:pt idx="3">
                  <c:v>May'17
266</c:v>
                </c:pt>
                <c:pt idx="4">
                  <c:v>Jun'17 
250</c:v>
                </c:pt>
                <c:pt idx="5">
                  <c:v>Jul'17 
228</c:v>
                </c:pt>
                <c:pt idx="6">
                  <c:v>Aug'17 
240</c:v>
                </c:pt>
                <c:pt idx="7">
                  <c:v>Sep'17 
232</c:v>
                </c:pt>
                <c:pt idx="8">
                  <c:v>Oct'17 
234</c:v>
                </c:pt>
              </c:strCache>
            </c:strRef>
          </c:cat>
          <c:val>
            <c:numRef>
              <c:f>Sheet1!$B$6:$J$6</c:f>
              <c:numCache>
                <c:formatCode>0%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2.9283157423011501E-3</c:v>
                </c:pt>
                <c:pt idx="7">
                  <c:v>2.911E-3</c:v>
                </c:pt>
                <c:pt idx="8">
                  <c:v>2.8570000000000002E-3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563-4B11-9ACF-6FF0FB3D52C6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Lenvima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Sheet1!$B$1:$J$1</c:f>
              <c:strCache>
                <c:ptCount val="9"/>
                <c:pt idx="0">
                  <c:v>Feb'17
nPt=271</c:v>
                </c:pt>
                <c:pt idx="1">
                  <c:v>Mar'17
260</c:v>
                </c:pt>
                <c:pt idx="2">
                  <c:v>Apr'17
257</c:v>
                </c:pt>
                <c:pt idx="3">
                  <c:v>May'17
266</c:v>
                </c:pt>
                <c:pt idx="4">
                  <c:v>Jun'17 
250</c:v>
                </c:pt>
                <c:pt idx="5">
                  <c:v>Jul'17 
228</c:v>
                </c:pt>
                <c:pt idx="6">
                  <c:v>Aug'17 
240</c:v>
                </c:pt>
                <c:pt idx="7">
                  <c:v>Sep'17 
232</c:v>
                </c:pt>
                <c:pt idx="8">
                  <c:v>Oct'17 
234</c:v>
                </c:pt>
              </c:strCache>
            </c:strRef>
          </c:cat>
          <c:val>
            <c:numRef>
              <c:f>Sheet1!$B$7:$J$7</c:f>
              <c:numCache>
                <c:formatCode>0%</c:formatCode>
                <c:ptCount val="9"/>
                <c:pt idx="0">
                  <c:v>2.3609999999999998E-3</c:v>
                </c:pt>
                <c:pt idx="1">
                  <c:v>0</c:v>
                </c:pt>
                <c:pt idx="2">
                  <c:v>0</c:v>
                </c:pt>
                <c:pt idx="3">
                  <c:v>2.8E-3</c:v>
                </c:pt>
                <c:pt idx="4" formatCode="0.0%">
                  <c:v>2.7959999999999999E-3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4.9199999999999999E-3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563-4B11-9ACF-6FF0FB3D5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8888792"/>
        <c:axId val="538886832"/>
        <c:extLst/>
      </c:line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Nexavar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563-4B11-9ACF-6FF0FB3D52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F7C8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Sheet1!$B$1:$J$1</c:f>
              <c:strCache>
                <c:ptCount val="9"/>
                <c:pt idx="0">
                  <c:v>Feb'17
nPt=271</c:v>
                </c:pt>
                <c:pt idx="1">
                  <c:v>Mar'17
260</c:v>
                </c:pt>
                <c:pt idx="2">
                  <c:v>Apr'17
257</c:v>
                </c:pt>
                <c:pt idx="3">
                  <c:v>May'17
266</c:v>
                </c:pt>
                <c:pt idx="4">
                  <c:v>Jun'17 
250</c:v>
                </c:pt>
                <c:pt idx="5">
                  <c:v>Jul'17 
228</c:v>
                </c:pt>
                <c:pt idx="6">
                  <c:v>Aug'17 
240</c:v>
                </c:pt>
                <c:pt idx="7">
                  <c:v>Sep'17 
232</c:v>
                </c:pt>
                <c:pt idx="8">
                  <c:v>Oct'17 
234</c:v>
                </c:pt>
              </c:strCache>
            </c:strRef>
          </c:cat>
          <c:val>
            <c:numRef>
              <c:f>Sheet1!$B$4:$J$4</c:f>
              <c:numCache>
                <c:formatCode>0%</c:formatCode>
                <c:ptCount val="9"/>
                <c:pt idx="0">
                  <c:v>0.78004499999999999</c:v>
                </c:pt>
                <c:pt idx="1">
                  <c:v>0.75193699999999997</c:v>
                </c:pt>
                <c:pt idx="2">
                  <c:v>0.81830000000000003</c:v>
                </c:pt>
                <c:pt idx="3">
                  <c:v>0.81020000000000003</c:v>
                </c:pt>
                <c:pt idx="4">
                  <c:v>0.74811700000000003</c:v>
                </c:pt>
                <c:pt idx="5">
                  <c:v>0.77174299999999996</c:v>
                </c:pt>
                <c:pt idx="6">
                  <c:v>0.81123611909626681</c:v>
                </c:pt>
                <c:pt idx="7">
                  <c:v>0.86640899999999998</c:v>
                </c:pt>
                <c:pt idx="8">
                  <c:v>0.85153500000000004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563-4B11-9ACF-6FF0FB3D5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8887224"/>
        <c:axId val="538887616"/>
        <c:extLst>
          <c:ext xmlns:c15="http://schemas.microsoft.com/office/drawing/2012/chart" uri="{02D57815-91ED-43cb-92C2-25804820EDAC}">
            <c15:filteredLineSeries>
              <c15:ser>
                <c:idx val="6"/>
                <c:order val="8"/>
                <c:tx>
                  <c:strRef>
                    <c:extLst>
                      <c:ext uri="{02D57815-91ED-43cb-92C2-25804820EDAC}">
                        <c15:formulaRef>
                          <c15:sqref>Sheet1!$A$10</c15:sqref>
                        </c15:formulaRef>
                      </c:ext>
                    </c:extLst>
                    <c:strCache>
                      <c:ptCount val="1"/>
                      <c:pt idx="0">
                        <c:v>Others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Sheet1!$B$1:$J$1</c15:sqref>
                        </c15:formulaRef>
                      </c:ext>
                    </c:extLst>
                    <c:strCache>
                      <c:ptCount val="9"/>
                      <c:pt idx="0">
                        <c:v>Feb'17
nPt=271</c:v>
                      </c:pt>
                      <c:pt idx="1">
                        <c:v>Mar'17
260</c:v>
                      </c:pt>
                      <c:pt idx="2">
                        <c:v>Apr'17
257</c:v>
                      </c:pt>
                      <c:pt idx="3">
                        <c:v>May'17
266</c:v>
                      </c:pt>
                      <c:pt idx="4">
                        <c:v>Jun'17 
250</c:v>
                      </c:pt>
                      <c:pt idx="5">
                        <c:v>Jul'17 
228</c:v>
                      </c:pt>
                      <c:pt idx="6">
                        <c:v>Aug'17 
240</c:v>
                      </c:pt>
                      <c:pt idx="7">
                        <c:v>Sep'17 
232</c:v>
                      </c:pt>
                      <c:pt idx="8">
                        <c:v>Oct'17 
234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Sheet1!$B$10:$J$10</c15:sqref>
                        </c15:formulaRef>
                      </c:ext>
                    </c:extLst>
                    <c:numCache>
                      <c:formatCode>0%</c:formatCode>
                      <c:ptCount val="9"/>
                      <c:pt idx="0">
                        <c:v>0.14170900000000008</c:v>
                      </c:pt>
                      <c:pt idx="1">
                        <c:v>0.18692699999999995</c:v>
                      </c:pt>
                      <c:pt idx="2">
                        <c:v>0.14949999999999997</c:v>
                      </c:pt>
                      <c:pt idx="3">
                        <c:v>0.12869999999999993</c:v>
                      </c:pt>
                      <c:pt idx="4">
                        <c:v>0.16947099999999993</c:v>
                      </c:pt>
                      <c:pt idx="5">
                        <c:v>0.16153000000000006</c:v>
                      </c:pt>
                      <c:pt idx="6">
                        <c:v>9.6799491304187413E-2</c:v>
                      </c:pt>
                      <c:pt idx="7">
                        <c:v>7.5111000000000039E-2</c:v>
                      </c:pt>
                      <c:pt idx="8">
                        <c:v>9.9249999999999949E-2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DA76-45DC-9DFD-AF3AF8384C5A}"/>
                  </c:ext>
                </c:extLst>
              </c15:ser>
            </c15:filteredLineSeries>
          </c:ext>
        </c:extLst>
      </c:lineChart>
      <c:catAx>
        <c:axId val="538888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8886832"/>
        <c:crosses val="autoZero"/>
        <c:auto val="1"/>
        <c:lblAlgn val="ctr"/>
        <c:lblOffset val="100"/>
        <c:noMultiLvlLbl val="0"/>
      </c:catAx>
      <c:valAx>
        <c:axId val="538886832"/>
        <c:scaling>
          <c:orientation val="minMax"/>
          <c:max val="0.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0" i="0" baseline="0" dirty="0">
                    <a:effectLst/>
                  </a:rPr>
                  <a:t>% New Patients</a:t>
                </a:r>
                <a:endParaRPr lang="en-US" sz="1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1.4601205438730582E-2"/>
              <c:y val="0.380253794362661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8888792"/>
        <c:crosses val="autoZero"/>
        <c:crossBetween val="between"/>
        <c:majorUnit val="0.1"/>
      </c:valAx>
      <c:valAx>
        <c:axId val="538887616"/>
        <c:scaling>
          <c:orientation val="minMax"/>
          <c:max val="1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7C8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0" i="0" baseline="0" dirty="0" err="1">
                    <a:solidFill>
                      <a:srgbClr val="FF7C80"/>
                    </a:solidFill>
                    <a:effectLst/>
                  </a:rPr>
                  <a:t>Nexavar</a:t>
                </a:r>
                <a:r>
                  <a:rPr lang="en-US" sz="1000" b="0" i="0" baseline="0" dirty="0">
                    <a:solidFill>
                      <a:srgbClr val="FF7C80"/>
                    </a:solidFill>
                    <a:effectLst/>
                  </a:rPr>
                  <a:t> New Patient Share</a:t>
                </a:r>
                <a:endParaRPr lang="en-US" sz="1000" dirty="0">
                  <a:solidFill>
                    <a:srgbClr val="FF7C80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96714728776285619"/>
              <c:y val="0.303732055232226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7C8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7C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8887224"/>
        <c:crosses val="max"/>
        <c:crossBetween val="between"/>
        <c:majorUnit val="1"/>
      </c:valAx>
      <c:catAx>
        <c:axId val="538887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388876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789548342707726"/>
          <c:y val="1.7391304347826087E-2"/>
          <c:w val="0.78420903314584545"/>
          <c:h val="5.23571836129179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1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273340084378873E-2"/>
          <c:y val="0.12222321122903115"/>
          <c:w val="0.88933504960730803"/>
          <c:h val="0.76411936551409321"/>
        </c:manualLayout>
      </c:layout>
      <c:areaChart>
        <c:grouping val="standard"/>
        <c:varyColors val="0"/>
        <c:ser>
          <c:idx val="8"/>
          <c:order val="7"/>
          <c:tx>
            <c:strRef>
              <c:f>Sheet1!$A$9</c:f>
              <c:strCache>
                <c:ptCount val="1"/>
                <c:pt idx="0">
                  <c:v>Total I-O 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998-4983-813B-D057FA37B0D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98-4983-813B-D057FA37B0D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63-4B11-9ACF-6FF0FB3D52C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63-4B11-9ACF-6FF0FB3D52C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998-4983-813B-D057FA37B0D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98-4983-813B-D057FA37B0D8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98-4983-813B-D057FA37B0D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98-4983-813B-D057FA37B0D8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998-4983-813B-D057FA37B0D8}"/>
                </c:ext>
              </c:extLst>
            </c:dLbl>
            <c:dLbl>
              <c:idx val="9"/>
              <c:layout>
                <c:manualLayout>
                  <c:x val="2.0622349569934594E-2"/>
                  <c:y val="-9.27536231884057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998-4983-813B-D057FA37B0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Jan'17
nPt=144</c:v>
                </c:pt>
                <c:pt idx="1">
                  <c:v>Feb'17
127</c:v>
                </c:pt>
                <c:pt idx="2">
                  <c:v>Mar'17
133</c:v>
                </c:pt>
                <c:pt idx="3">
                  <c:v>Apr'17
124</c:v>
                </c:pt>
                <c:pt idx="4">
                  <c:v>May'17
142</c:v>
                </c:pt>
                <c:pt idx="5">
                  <c:v>Jun'17 
108</c:v>
                </c:pt>
                <c:pt idx="6">
                  <c:v>Jul'17 
120</c:v>
                </c:pt>
                <c:pt idx="7">
                  <c:v>Aug'17 
120</c:v>
                </c:pt>
                <c:pt idx="8">
                  <c:v>Sep'17 
112</c:v>
                </c:pt>
                <c:pt idx="9">
                  <c:v>Oct'17 
122</c:v>
                </c:pt>
              </c:strCache>
            </c:strRef>
          </c:cat>
          <c:val>
            <c:numRef>
              <c:f>Sheet1!$B$9:$K$9</c:f>
              <c:numCache>
                <c:formatCode>0%</c:formatCode>
                <c:ptCount val="10"/>
                <c:pt idx="0">
                  <c:v>2.5366E-2</c:v>
                </c:pt>
                <c:pt idx="1">
                  <c:v>2.3546000000000001E-2</c:v>
                </c:pt>
                <c:pt idx="2">
                  <c:v>0</c:v>
                </c:pt>
                <c:pt idx="3">
                  <c:v>1.5918000000000002E-2</c:v>
                </c:pt>
                <c:pt idx="4">
                  <c:v>4.3573000000000001E-2</c:v>
                </c:pt>
                <c:pt idx="5">
                  <c:v>1.1616E-2</c:v>
                </c:pt>
                <c:pt idx="6">
                  <c:v>2.6350999999999999E-2</c:v>
                </c:pt>
                <c:pt idx="7">
                  <c:v>1.7587999999999999E-2</c:v>
                </c:pt>
                <c:pt idx="8">
                  <c:v>3.5750000000000004E-2</c:v>
                </c:pt>
                <c:pt idx="9">
                  <c:v>1.5576E-2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13-8563-4B11-9ACF-6FF0FB3D5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000296"/>
        <c:axId val="564001080"/>
        <c:extLst>
          <c:ext xmlns:c15="http://schemas.microsoft.com/office/drawing/2012/chart" uri="{02D57815-91ED-43cb-92C2-25804820EDAC}">
            <c15:filteredAreaSeries>
              <c15:ser>
                <c:idx val="7"/>
                <c:order val="6"/>
                <c:tx>
                  <c:strRef>
                    <c:extLst>
                      <c:ext uri="{02D57815-91ED-43cb-92C2-25804820EDAC}">
                        <c15:formulaRef>
                          <c15:sqref>Sheet1!$A$8</c15:sqref>
                        </c15:formulaRef>
                      </c:ext>
                    </c:extLst>
                    <c:strCache>
                      <c:ptCount val="1"/>
                      <c:pt idx="0">
                        <c:v>Other TKI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 w="25400">
                    <a:noFill/>
                  </a:ln>
                  <a:effectLst/>
                </c:spPr>
                <c:cat>
                  <c:strRef>
                    <c:extLst>
                      <c:ext uri="{02D57815-91ED-43cb-92C2-25804820EDAC}">
                        <c15:formulaRef>
                          <c15:sqref>Sheet1!$B$1:$K$1</c15:sqref>
                        </c15:formulaRef>
                      </c:ext>
                    </c:extLst>
                    <c:strCache>
                      <c:ptCount val="10"/>
                      <c:pt idx="0">
                        <c:v>Jan'17
nPt=144</c:v>
                      </c:pt>
                      <c:pt idx="1">
                        <c:v>Feb'17
127</c:v>
                      </c:pt>
                      <c:pt idx="2">
                        <c:v>Mar'17
133</c:v>
                      </c:pt>
                      <c:pt idx="3">
                        <c:v>Apr'17
124</c:v>
                      </c:pt>
                      <c:pt idx="4">
                        <c:v>May'17
142</c:v>
                      </c:pt>
                      <c:pt idx="5">
                        <c:v>Jun'17 
108</c:v>
                      </c:pt>
                      <c:pt idx="6">
                        <c:v>Jul'17 
120</c:v>
                      </c:pt>
                      <c:pt idx="7">
                        <c:v>Aug'17 
120</c:v>
                      </c:pt>
                      <c:pt idx="8">
                        <c:v>Sep'17 
112</c:v>
                      </c:pt>
                      <c:pt idx="9">
                        <c:v>Oct'17 
122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Sheet1!$B$8:$K$8</c15:sqref>
                        </c15:formulaRef>
                      </c:ext>
                    </c:extLst>
                    <c:numCache>
                      <c:formatCode>0%</c:formatCode>
                      <c:ptCount val="10"/>
                      <c:pt idx="0">
                        <c:v>2.0757000000000001E-2</c:v>
                      </c:pt>
                      <c:pt idx="1">
                        <c:v>4.5333999999999999E-2</c:v>
                      </c:pt>
                      <c:pt idx="2">
                        <c:v>2.2785E-2</c:v>
                      </c:pt>
                      <c:pt idx="3">
                        <c:v>1.5917000000000001E-2</c:v>
                      </c:pt>
                      <c:pt idx="4">
                        <c:v>5.6239999999999997E-3</c:v>
                      </c:pt>
                      <c:pt idx="5">
                        <c:v>0</c:v>
                      </c:pt>
                      <c:pt idx="6">
                        <c:v>6.019E-2</c:v>
                      </c:pt>
                      <c:pt idx="7">
                        <c:v>3.7094000000000002E-2</c:v>
                      </c:pt>
                      <c:pt idx="8">
                        <c:v>5.7970000000000001E-3</c:v>
                      </c:pt>
                      <c:pt idx="9">
                        <c:v>2.0029000000000002E-2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8563-4B11-9ACF-6FF0FB3D52C6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Opdivo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9"/>
              <c:layout>
                <c:manualLayout>
                  <c:x val="-7.3651248464054664E-3"/>
                  <c:y val="5.79710144927525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563-4B11-9ACF-6FF0FB3D52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2B4579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Jan'17
nPt=144</c:v>
                </c:pt>
                <c:pt idx="1">
                  <c:v>Feb'17
127</c:v>
                </c:pt>
                <c:pt idx="2">
                  <c:v>Mar'17
133</c:v>
                </c:pt>
                <c:pt idx="3">
                  <c:v>Apr'17
124</c:v>
                </c:pt>
                <c:pt idx="4">
                  <c:v>May'17
142</c:v>
                </c:pt>
                <c:pt idx="5">
                  <c:v>Jun'17 
108</c:v>
                </c:pt>
                <c:pt idx="6">
                  <c:v>Jul'17 
120</c:v>
                </c:pt>
                <c:pt idx="7">
                  <c:v>Aug'17 
120</c:v>
                </c:pt>
                <c:pt idx="8">
                  <c:v>Sep'17 
112</c:v>
                </c:pt>
                <c:pt idx="9">
                  <c:v>Oct'17 
122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1.6004999999999998E-2</c:v>
                </c:pt>
                <c:pt idx="1">
                  <c:v>2.3546000000000001E-2</c:v>
                </c:pt>
                <c:pt idx="2">
                  <c:v>0</c:v>
                </c:pt>
                <c:pt idx="3">
                  <c:v>1.0612E-2</c:v>
                </c:pt>
                <c:pt idx="4">
                  <c:v>3.4866000000000001E-2</c:v>
                </c:pt>
                <c:pt idx="5">
                  <c:v>1.1616E-2</c:v>
                </c:pt>
                <c:pt idx="6">
                  <c:v>6.1999999999999998E-3</c:v>
                </c:pt>
                <c:pt idx="7">
                  <c:v>1.1724999999999999E-2</c:v>
                </c:pt>
                <c:pt idx="8">
                  <c:v>5.7970000000000001E-3</c:v>
                </c:pt>
                <c:pt idx="9">
                  <c:v>1.5576E-2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563-4B11-9ACF-6FF0FB3D52C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Keytruda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Sheet1!$B$1:$K$1</c:f>
              <c:strCache>
                <c:ptCount val="10"/>
                <c:pt idx="0">
                  <c:v>Jan'17
nPt=144</c:v>
                </c:pt>
                <c:pt idx="1">
                  <c:v>Feb'17
127</c:v>
                </c:pt>
                <c:pt idx="2">
                  <c:v>Mar'17
133</c:v>
                </c:pt>
                <c:pt idx="3">
                  <c:v>Apr'17
124</c:v>
                </c:pt>
                <c:pt idx="4">
                  <c:v>May'17
142</c:v>
                </c:pt>
                <c:pt idx="5">
                  <c:v>Jun'17 
108</c:v>
                </c:pt>
                <c:pt idx="6">
                  <c:v>Jul'17 
120</c:v>
                </c:pt>
                <c:pt idx="7">
                  <c:v>Aug'17 
120</c:v>
                </c:pt>
                <c:pt idx="8">
                  <c:v>Sep'17 
112</c:v>
                </c:pt>
                <c:pt idx="9">
                  <c:v>Oct'17 
122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>
                  <c:v>9.3609999999999995E-3</c:v>
                </c:pt>
                <c:pt idx="1">
                  <c:v>0</c:v>
                </c:pt>
                <c:pt idx="2">
                  <c:v>0</c:v>
                </c:pt>
                <c:pt idx="3">
                  <c:v>5.306E-3</c:v>
                </c:pt>
                <c:pt idx="4">
                  <c:v>8.7069999999999995E-3</c:v>
                </c:pt>
                <c:pt idx="5">
                  <c:v>0</c:v>
                </c:pt>
                <c:pt idx="6">
                  <c:v>2.0150999999999999E-2</c:v>
                </c:pt>
                <c:pt idx="7">
                  <c:v>5.8630000000000002E-3</c:v>
                </c:pt>
                <c:pt idx="8">
                  <c:v>2.9953E-2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563-4B11-9ACF-6FF0FB3D52C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Stivarga</c:v>
                </c:pt>
              </c:strCache>
            </c:strRef>
          </c:tx>
          <c:spPr>
            <a:ln w="28575" cap="rnd">
              <a:solidFill>
                <a:srgbClr val="FFFF66"/>
              </a:solidFill>
              <a:round/>
            </a:ln>
            <a:effectLst/>
          </c:spPr>
          <c:marker>
            <c:symbol val="none"/>
          </c:marker>
          <c:dLbls>
            <c:dLbl>
              <c:idx val="9"/>
              <c:layout>
                <c:manualLayout>
                  <c:x val="-2.9460499385621005E-3"/>
                  <c:y val="1.7391304347825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rgbClr val="C1B82F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563-4B11-9ACF-6FF0FB3D52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FFF6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Jan'17
nPt=144</c:v>
                </c:pt>
                <c:pt idx="1">
                  <c:v>Feb'17
127</c:v>
                </c:pt>
                <c:pt idx="2">
                  <c:v>Mar'17
133</c:v>
                </c:pt>
                <c:pt idx="3">
                  <c:v>Apr'17
124</c:v>
                </c:pt>
                <c:pt idx="4">
                  <c:v>May'17
142</c:v>
                </c:pt>
                <c:pt idx="5">
                  <c:v>Jun'17 
108</c:v>
                </c:pt>
                <c:pt idx="6">
                  <c:v>Jul'17 
120</c:v>
                </c:pt>
                <c:pt idx="7">
                  <c:v>Aug'17 
120</c:v>
                </c:pt>
                <c:pt idx="8">
                  <c:v>Sep'17 
112</c:v>
                </c:pt>
                <c:pt idx="9">
                  <c:v>Oct'17 
122</c:v>
                </c:pt>
              </c:strCache>
            </c:strRef>
          </c:cat>
          <c:val>
            <c:numRef>
              <c:f>Sheet1!$B$5:$K$5</c:f>
              <c:numCache>
                <c:formatCode>0%</c:formatCode>
                <c:ptCount val="10"/>
                <c:pt idx="0">
                  <c:v>9.5049999999999996E-3</c:v>
                </c:pt>
                <c:pt idx="1">
                  <c:v>2.7008999999999998E-2</c:v>
                </c:pt>
                <c:pt idx="2">
                  <c:v>4.3400000000000001E-3</c:v>
                </c:pt>
                <c:pt idx="3">
                  <c:v>5.306E-3</c:v>
                </c:pt>
                <c:pt idx="4">
                  <c:v>3.0367000000000002E-2</c:v>
                </c:pt>
                <c:pt idx="5">
                  <c:v>7.3613999999999999E-2</c:v>
                </c:pt>
                <c:pt idx="6">
                  <c:v>2.1701000000000002E-2</c:v>
                </c:pt>
                <c:pt idx="7">
                  <c:v>1.5108999999999999E-2</c:v>
                </c:pt>
                <c:pt idx="8">
                  <c:v>0</c:v>
                </c:pt>
                <c:pt idx="9">
                  <c:v>5.7229999999999998E-3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8563-4B11-9ACF-6FF0FB3D52C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Cabometyx</c:v>
                </c:pt>
              </c:strCache>
            </c:strRef>
          </c:tx>
          <c:spPr>
            <a:ln w="28575" cap="rnd">
              <a:solidFill>
                <a:srgbClr val="BEB42C"/>
              </a:solidFill>
              <a:round/>
            </a:ln>
            <a:effectLst/>
          </c:spPr>
          <c:marker>
            <c:symbol val="none"/>
          </c:marker>
          <c:cat>
            <c:strRef>
              <c:f>Sheet1!$B$1:$K$1</c:f>
              <c:strCache>
                <c:ptCount val="10"/>
                <c:pt idx="0">
                  <c:v>Jan'17
nPt=144</c:v>
                </c:pt>
                <c:pt idx="1">
                  <c:v>Feb'17
127</c:v>
                </c:pt>
                <c:pt idx="2">
                  <c:v>Mar'17
133</c:v>
                </c:pt>
                <c:pt idx="3">
                  <c:v>Apr'17
124</c:v>
                </c:pt>
                <c:pt idx="4">
                  <c:v>May'17
142</c:v>
                </c:pt>
                <c:pt idx="5">
                  <c:v>Jun'17 
108</c:v>
                </c:pt>
                <c:pt idx="6">
                  <c:v>Jul'17 
120</c:v>
                </c:pt>
                <c:pt idx="7">
                  <c:v>Aug'17 
120</c:v>
                </c:pt>
                <c:pt idx="8">
                  <c:v>Sep'17 
112</c:v>
                </c:pt>
                <c:pt idx="9">
                  <c:v>Oct'17 
122</c:v>
                </c:pt>
              </c:strCache>
            </c:strRef>
          </c:cat>
          <c:val>
            <c:numRef>
              <c:f>Sheet1!$B$6:$K$6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5.8630000000000002E-3</c:v>
                </c:pt>
                <c:pt idx="8">
                  <c:v>0</c:v>
                </c:pt>
                <c:pt idx="9">
                  <c:v>5.7229999999999998E-3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563-4B11-9ACF-6FF0FB3D52C6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Lenvima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9"/>
              <c:layout>
                <c:manualLayout>
                  <c:x val="-1.4730249692810502E-3"/>
                  <c:y val="-2.89855072463778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998-4983-813B-D057FA37B0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Jan'17
nPt=144</c:v>
                </c:pt>
                <c:pt idx="1">
                  <c:v>Feb'17
127</c:v>
                </c:pt>
                <c:pt idx="2">
                  <c:v>Mar'17
133</c:v>
                </c:pt>
                <c:pt idx="3">
                  <c:v>Apr'17
124</c:v>
                </c:pt>
                <c:pt idx="4">
                  <c:v>May'17
142</c:v>
                </c:pt>
                <c:pt idx="5">
                  <c:v>Jun'17 
108</c:v>
                </c:pt>
                <c:pt idx="6">
                  <c:v>Jul'17 
120</c:v>
                </c:pt>
                <c:pt idx="7">
                  <c:v>Aug'17 
120</c:v>
                </c:pt>
                <c:pt idx="8">
                  <c:v>Sep'17 
112</c:v>
                </c:pt>
                <c:pt idx="9">
                  <c:v>Oct'17 
122</c:v>
                </c:pt>
              </c:strCache>
            </c:strRef>
          </c:cat>
          <c:val>
            <c:numRef>
              <c:f>Sheet1!$B$7:$K$7</c:f>
              <c:numCache>
                <c:formatCode>0%</c:formatCode>
                <c:ptCount val="10"/>
                <c:pt idx="0">
                  <c:v>4.7520000000000001E-3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5.6239999999999997E-3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9.8539999999999999E-3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563-4B11-9ACF-6FF0FB3D5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000296"/>
        <c:axId val="564001080"/>
        <c:extLst/>
      </c:line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Nexavar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563-4B11-9ACF-6FF0FB3D52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F7C8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Jan'17
nPt=144</c:v>
                </c:pt>
                <c:pt idx="1">
                  <c:v>Feb'17
127</c:v>
                </c:pt>
                <c:pt idx="2">
                  <c:v>Mar'17
133</c:v>
                </c:pt>
                <c:pt idx="3">
                  <c:v>Apr'17
124</c:v>
                </c:pt>
                <c:pt idx="4">
                  <c:v>May'17
142</c:v>
                </c:pt>
                <c:pt idx="5">
                  <c:v>Jun'17 
108</c:v>
                </c:pt>
                <c:pt idx="6">
                  <c:v>Jul'17 
120</c:v>
                </c:pt>
                <c:pt idx="7">
                  <c:v>Aug'17 
120</c:v>
                </c:pt>
                <c:pt idx="8">
                  <c:v>Sep'17 
112</c:v>
                </c:pt>
                <c:pt idx="9">
                  <c:v>Oct'17 
122</c:v>
                </c:pt>
              </c:strCache>
            </c:strRef>
          </c:cat>
          <c:val>
            <c:numRef>
              <c:f>Sheet1!$B$4:$K$4</c:f>
              <c:numCache>
                <c:formatCode>0%</c:formatCode>
                <c:ptCount val="10"/>
                <c:pt idx="0">
                  <c:v>0.80144800000000005</c:v>
                </c:pt>
                <c:pt idx="1">
                  <c:v>0.75890999999999997</c:v>
                </c:pt>
                <c:pt idx="2">
                  <c:v>0.745112</c:v>
                </c:pt>
                <c:pt idx="3">
                  <c:v>0.88924099999999995</c:v>
                </c:pt>
                <c:pt idx="4">
                  <c:v>0.73043899999999995</c:v>
                </c:pt>
                <c:pt idx="5">
                  <c:v>0.76559699999999997</c:v>
                </c:pt>
                <c:pt idx="6">
                  <c:v>0.77794600000000003</c:v>
                </c:pt>
                <c:pt idx="7">
                  <c:v>0.84459300000000004</c:v>
                </c:pt>
                <c:pt idx="8">
                  <c:v>0.88791799999999999</c:v>
                </c:pt>
                <c:pt idx="9">
                  <c:v>0.81504699999999997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563-4B11-9ACF-6FF0FB3D5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001864"/>
        <c:axId val="564001472"/>
        <c:extLst>
          <c:ext xmlns:c15="http://schemas.microsoft.com/office/drawing/2012/chart" uri="{02D57815-91ED-43cb-92C2-25804820EDAC}">
            <c15:filteredLineSeries>
              <c15:ser>
                <c:idx val="6"/>
                <c:order val="8"/>
                <c:tx>
                  <c:strRef>
                    <c:extLst>
                      <c:ext uri="{02D57815-91ED-43cb-92C2-25804820EDAC}">
                        <c15:formulaRef>
                          <c15:sqref>Sheet1!$A$10</c15:sqref>
                        </c15:formulaRef>
                      </c:ext>
                    </c:extLst>
                    <c:strCache>
                      <c:ptCount val="1"/>
                      <c:pt idx="0">
                        <c:v>Others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Sheet1!$B$1:$K$1</c15:sqref>
                        </c15:formulaRef>
                      </c:ext>
                    </c:extLst>
                    <c:strCache>
                      <c:ptCount val="10"/>
                      <c:pt idx="0">
                        <c:v>Jan'17
nPt=144</c:v>
                      </c:pt>
                      <c:pt idx="1">
                        <c:v>Feb'17
127</c:v>
                      </c:pt>
                      <c:pt idx="2">
                        <c:v>Mar'17
133</c:v>
                      </c:pt>
                      <c:pt idx="3">
                        <c:v>Apr'17
124</c:v>
                      </c:pt>
                      <c:pt idx="4">
                        <c:v>May'17
142</c:v>
                      </c:pt>
                      <c:pt idx="5">
                        <c:v>Jun'17 
108</c:v>
                      </c:pt>
                      <c:pt idx="6">
                        <c:v>Jul'17 
120</c:v>
                      </c:pt>
                      <c:pt idx="7">
                        <c:v>Aug'17 
120</c:v>
                      </c:pt>
                      <c:pt idx="8">
                        <c:v>Sep'17 
112</c:v>
                      </c:pt>
                      <c:pt idx="9">
                        <c:v>Oct'17 
122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Sheet1!$B$10:$K$10</c15:sqref>
                        </c15:formulaRef>
                      </c:ext>
                    </c:extLst>
                    <c:numCache>
                      <c:formatCode>0%</c:formatCode>
                      <c:ptCount val="10"/>
                      <c:pt idx="0">
                        <c:v>0.13817199999999996</c:v>
                      </c:pt>
                      <c:pt idx="1">
                        <c:v>0.14520100000000014</c:v>
                      </c:pt>
                      <c:pt idx="2">
                        <c:v>0.22776299999999994</c:v>
                      </c:pt>
                      <c:pt idx="3">
                        <c:v>7.3618000000000072E-2</c:v>
                      </c:pt>
                      <c:pt idx="4">
                        <c:v>0.18437300000000012</c:v>
                      </c:pt>
                      <c:pt idx="5">
                        <c:v>0.14917300000000011</c:v>
                      </c:pt>
                      <c:pt idx="6">
                        <c:v>0.11381200000000002</c:v>
                      </c:pt>
                      <c:pt idx="7">
                        <c:v>7.9752999999999963E-2</c:v>
                      </c:pt>
                      <c:pt idx="8">
                        <c:v>7.0535000000000014E-2</c:v>
                      </c:pt>
                      <c:pt idx="9">
                        <c:v>0.12804799999999994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E998-4983-813B-D057FA37B0D8}"/>
                  </c:ext>
                </c:extLst>
              </c15:ser>
            </c15:filteredLineSeries>
          </c:ext>
        </c:extLst>
      </c:lineChart>
      <c:catAx>
        <c:axId val="564000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001080"/>
        <c:crosses val="autoZero"/>
        <c:auto val="1"/>
        <c:lblAlgn val="ctr"/>
        <c:lblOffset val="100"/>
        <c:noMultiLvlLbl val="0"/>
      </c:catAx>
      <c:valAx>
        <c:axId val="564001080"/>
        <c:scaling>
          <c:orientation val="minMax"/>
          <c:max val="0.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0" i="0" baseline="0" dirty="0">
                    <a:effectLst/>
                  </a:rPr>
                  <a:t>% New Patients</a:t>
                </a:r>
                <a:endParaRPr lang="en-US" sz="1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1.4601205438730582E-2"/>
              <c:y val="0.380253794362661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000296"/>
        <c:crosses val="autoZero"/>
        <c:crossBetween val="between"/>
        <c:majorUnit val="0.1"/>
      </c:valAx>
      <c:valAx>
        <c:axId val="564001472"/>
        <c:scaling>
          <c:orientation val="minMax"/>
          <c:max val="1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7C8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0" i="0" baseline="0" dirty="0" err="1">
                    <a:solidFill>
                      <a:srgbClr val="FF7C80"/>
                    </a:solidFill>
                    <a:effectLst/>
                  </a:rPr>
                  <a:t>Nexavar</a:t>
                </a:r>
                <a:r>
                  <a:rPr lang="en-US" sz="1000" b="0" i="0" baseline="0" dirty="0">
                    <a:solidFill>
                      <a:srgbClr val="FF7C80"/>
                    </a:solidFill>
                    <a:effectLst/>
                  </a:rPr>
                  <a:t> New Patient Share</a:t>
                </a:r>
                <a:endParaRPr lang="en-US" sz="1000" dirty="0">
                  <a:solidFill>
                    <a:srgbClr val="FF7C80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96714728776285619"/>
              <c:y val="0.303732055232226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7C8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7C8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4001864"/>
        <c:crosses val="max"/>
        <c:crossBetween val="between"/>
        <c:majorUnit val="1"/>
      </c:valAx>
      <c:catAx>
        <c:axId val="5640018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640014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789548342707726"/>
          <c:y val="1.7391304347826087E-2"/>
          <c:w val="0.78420903314584545"/>
          <c:h val="5.23571836129179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1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9013745737844"/>
          <c:y val="3.473682867832617E-2"/>
          <c:w val="0.83911471791068004"/>
          <c:h val="0.85620466590535937"/>
        </c:manualLayout>
      </c:layout>
      <c:areaChart>
        <c:grouping val="standard"/>
        <c:varyColors val="0"/>
        <c:ser>
          <c:idx val="7"/>
          <c:order val="7"/>
          <c:tx>
            <c:strRef>
              <c:f>Sheet1!$A$9</c:f>
              <c:strCache>
                <c:ptCount val="1"/>
                <c:pt idx="0">
                  <c:v>Total I-O 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242-4D61-A62B-07BE7A02518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42-4D61-A62B-07BE7A02518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242-4D61-A62B-07BE7A02518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F86-4520-A482-CA819782F71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86-4520-A482-CA819782F71A}"/>
                </c:ext>
              </c:extLst>
            </c:dLbl>
            <c:dLbl>
              <c:idx val="5"/>
              <c:layout>
                <c:manualLayout>
                  <c:x val="5.114704170390956E-2"/>
                  <c:y val="-0.20420743023311036"/>
                </c:manualLayout>
              </c:layout>
              <c:tx>
                <c:rich>
                  <a:bodyPr/>
                  <a:lstStyle/>
                  <a:p>
                    <a:fld id="{EB76E963-F320-46FA-A030-946FD2A3A3BD}" type="VALUE">
                      <a:rPr lang="en-US" b="1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242-4D61-A62B-07BE7A0251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May'17
nPt=102</c:v>
                </c:pt>
                <c:pt idx="1">
                  <c:v>Jun'17
75</c:v>
                </c:pt>
                <c:pt idx="2">
                  <c:v>Jul'17
93</c:v>
                </c:pt>
                <c:pt idx="3">
                  <c:v>Aug'17
78</c:v>
                </c:pt>
                <c:pt idx="4">
                  <c:v>Sep'17
80</c:v>
                </c:pt>
                <c:pt idx="5">
                  <c:v>Oct'17
90</c:v>
                </c:pt>
              </c:strCache>
            </c:strRef>
          </c:cat>
          <c:val>
            <c:numRef>
              <c:f>Sheet1!$B$9:$G$9</c:f>
              <c:numCache>
                <c:formatCode>0%</c:formatCode>
                <c:ptCount val="6"/>
                <c:pt idx="0">
                  <c:v>0.11464400000000001</c:v>
                </c:pt>
                <c:pt idx="1">
                  <c:v>0.13594700000000001</c:v>
                </c:pt>
                <c:pt idx="2">
                  <c:v>7.4745000000000006E-2</c:v>
                </c:pt>
                <c:pt idx="3">
                  <c:v>2.6505000000000001E-2</c:v>
                </c:pt>
                <c:pt idx="4">
                  <c:v>0.219083</c:v>
                </c:pt>
                <c:pt idx="5">
                  <c:v>0.41217600000000004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42-4D61-A62B-07BE7A025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3998336"/>
        <c:axId val="563997944"/>
      </c:areaChar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Opdivo</c:v>
                </c:pt>
              </c:strCache>
            </c:strRef>
          </c:tx>
          <c:spPr>
            <a:ln w="28575" cap="rnd">
              <a:solidFill>
                <a:srgbClr val="2B4579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0086495119949009E-3"/>
                  <c:y val="1.73983407188755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242-4D61-A62B-07BE7A0251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May'17
nPt=102</c:v>
                </c:pt>
                <c:pt idx="1">
                  <c:v>Jun'17
75</c:v>
                </c:pt>
                <c:pt idx="2">
                  <c:v>Jul'17
93</c:v>
                </c:pt>
                <c:pt idx="3">
                  <c:v>Aug'17
78</c:v>
                </c:pt>
                <c:pt idx="4">
                  <c:v>Sep'17
80</c:v>
                </c:pt>
                <c:pt idx="5">
                  <c:v>Oct'17
90</c:v>
                </c:pt>
              </c:strCache>
            </c:strRef>
          </c:cat>
          <c:val>
            <c:numRef>
              <c:f>Sheet1!$B$2:$G$2</c:f>
              <c:numCache>
                <c:formatCode>0%</c:formatCode>
                <c:ptCount val="6"/>
                <c:pt idx="0">
                  <c:v>9.1465000000000005E-2</c:v>
                </c:pt>
                <c:pt idx="1">
                  <c:v>6.2325999999999999E-2</c:v>
                </c:pt>
                <c:pt idx="2">
                  <c:v>2.6113999999999998E-2</c:v>
                </c:pt>
                <c:pt idx="3">
                  <c:v>8.8350000000000008E-3</c:v>
                </c:pt>
                <c:pt idx="4">
                  <c:v>0.201572</c:v>
                </c:pt>
                <c:pt idx="5">
                  <c:v>0.38231700000000002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242-4D61-A62B-07BE7A02518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Keytruda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9.0259485359842611E-3"/>
                  <c:y val="-9.975961977547463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rgbClr val="00B05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356148056826993E-2"/>
                      <c:h val="3.334681971117841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C242-4D61-A62B-07BE7A0251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May'17
nPt=102</c:v>
                </c:pt>
                <c:pt idx="1">
                  <c:v>Jun'17
75</c:v>
                </c:pt>
                <c:pt idx="2">
                  <c:v>Jul'17
93</c:v>
                </c:pt>
                <c:pt idx="3">
                  <c:v>Aug'17
78</c:v>
                </c:pt>
                <c:pt idx="4">
                  <c:v>Sep'17
80</c:v>
                </c:pt>
                <c:pt idx="5">
                  <c:v>Oct'17
90</c:v>
                </c:pt>
              </c:strCache>
            </c:strRef>
          </c:cat>
          <c:val>
            <c:numRef>
              <c:f>Sheet1!$B$3:$G$3</c:f>
              <c:numCache>
                <c:formatCode>0%</c:formatCode>
                <c:ptCount val="6"/>
                <c:pt idx="0">
                  <c:v>2.3179000000000002E-2</c:v>
                </c:pt>
                <c:pt idx="1">
                  <c:v>7.3621000000000006E-2</c:v>
                </c:pt>
                <c:pt idx="2">
                  <c:v>4.8631000000000001E-2</c:v>
                </c:pt>
                <c:pt idx="3">
                  <c:v>1.7670000000000002E-2</c:v>
                </c:pt>
                <c:pt idx="4">
                  <c:v>1.7510999999999999E-2</c:v>
                </c:pt>
                <c:pt idx="5">
                  <c:v>2.9859E-2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242-4D61-A62B-07BE7A0251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Nexavar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0086495119949009E-3"/>
                  <c:y val="-2.899723453145842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242-4D61-A62B-07BE7A0251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F7C8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May'17
nPt=102</c:v>
                </c:pt>
                <c:pt idx="1">
                  <c:v>Jun'17
75</c:v>
                </c:pt>
                <c:pt idx="2">
                  <c:v>Jul'17
93</c:v>
                </c:pt>
                <c:pt idx="3">
                  <c:v>Aug'17
78</c:v>
                </c:pt>
                <c:pt idx="4">
                  <c:v>Sep'17
80</c:v>
                </c:pt>
                <c:pt idx="5">
                  <c:v>Oct'17
90</c:v>
                </c:pt>
              </c:strCache>
            </c:strRef>
          </c:cat>
          <c:val>
            <c:numRef>
              <c:f>Sheet1!$B$4:$G$4</c:f>
              <c:numCache>
                <c:formatCode>0%</c:formatCode>
                <c:ptCount val="6"/>
                <c:pt idx="0">
                  <c:v>0.25106299999999998</c:v>
                </c:pt>
                <c:pt idx="1">
                  <c:v>9.7632999999999998E-2</c:v>
                </c:pt>
                <c:pt idx="2">
                  <c:v>0.17449300000000001</c:v>
                </c:pt>
                <c:pt idx="3">
                  <c:v>9.0546000000000001E-2</c:v>
                </c:pt>
                <c:pt idx="4">
                  <c:v>8.7050000000000002E-2</c:v>
                </c:pt>
                <c:pt idx="5">
                  <c:v>0.103059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242-4D61-A62B-07BE7A02518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Stivarga</c:v>
                </c:pt>
              </c:strCache>
            </c:strRef>
          </c:tx>
          <c:spPr>
            <a:ln w="28575" cap="rnd">
              <a:solidFill>
                <a:srgbClr val="FFFF66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1.2034598047978831E-2"/>
                  <c:y val="8.6991703594377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242-4D61-A62B-07BE7A0251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FC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May'17
nPt=102</c:v>
                </c:pt>
                <c:pt idx="1">
                  <c:v>Jun'17
75</c:v>
                </c:pt>
                <c:pt idx="2">
                  <c:v>Jul'17
93</c:v>
                </c:pt>
                <c:pt idx="3">
                  <c:v>Aug'17
78</c:v>
                </c:pt>
                <c:pt idx="4">
                  <c:v>Sep'17
80</c:v>
                </c:pt>
                <c:pt idx="5">
                  <c:v>Oct'17
90</c:v>
                </c:pt>
              </c:strCache>
            </c:strRef>
          </c:cat>
          <c:val>
            <c:numRef>
              <c:f>Sheet1!$B$5:$G$5</c:f>
              <c:numCache>
                <c:formatCode>0%</c:formatCode>
                <c:ptCount val="6"/>
                <c:pt idx="0">
                  <c:v>0.43279299999999998</c:v>
                </c:pt>
                <c:pt idx="1">
                  <c:v>0.65462799999999999</c:v>
                </c:pt>
                <c:pt idx="2">
                  <c:v>0.62818799999999997</c:v>
                </c:pt>
                <c:pt idx="3">
                  <c:v>0.76858199999999999</c:v>
                </c:pt>
                <c:pt idx="4">
                  <c:v>0.55579599999999996</c:v>
                </c:pt>
                <c:pt idx="5">
                  <c:v>0.40895599999999999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C242-4D61-A62B-07BE7A025188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Cabometyx</c:v>
                </c:pt>
              </c:strCache>
            </c:strRef>
          </c:tx>
          <c:spPr>
            <a:ln w="28575" cap="rnd">
              <a:solidFill>
                <a:srgbClr val="BEB42C"/>
              </a:solidFill>
              <a:round/>
            </a:ln>
            <a:effectLst/>
          </c:spPr>
          <c:marker>
            <c:symbol val="none"/>
          </c:marker>
          <c:cat>
            <c:strRef>
              <c:f>Sheet1!$B$1:$G$1</c:f>
              <c:strCache>
                <c:ptCount val="6"/>
                <c:pt idx="0">
                  <c:v>May'17
nPt=102</c:v>
                </c:pt>
                <c:pt idx="1">
                  <c:v>Jun'17
75</c:v>
                </c:pt>
                <c:pt idx="2">
                  <c:v>Jul'17
93</c:v>
                </c:pt>
                <c:pt idx="3">
                  <c:v>Aug'17
78</c:v>
                </c:pt>
                <c:pt idx="4">
                  <c:v>Sep'17
80</c:v>
                </c:pt>
                <c:pt idx="5">
                  <c:v>Oct'17
90</c:v>
                </c:pt>
              </c:strCache>
            </c:strRef>
          </c:cat>
          <c:val>
            <c:numRef>
              <c:f>Sheet1!$B$6:$G$6</c:f>
              <c:numCache>
                <c:formatCode>0%</c:formatCode>
                <c:ptCount val="6"/>
                <c:pt idx="0">
                  <c:v>7.7260000000000002E-3</c:v>
                </c:pt>
                <c:pt idx="1">
                  <c:v>0</c:v>
                </c:pt>
                <c:pt idx="2">
                  <c:v>0</c:v>
                </c:pt>
                <c:pt idx="3">
                  <c:v>2.9173000000000001E-2</c:v>
                </c:pt>
                <c:pt idx="4">
                  <c:v>2.5593999999999999E-2</c:v>
                </c:pt>
                <c:pt idx="5">
                  <c:v>9.5969999999999996E-3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C242-4D61-A62B-07BE7A025188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Lenvima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Sheet1!$B$1:$G$1</c:f>
              <c:strCache>
                <c:ptCount val="6"/>
                <c:pt idx="0">
                  <c:v>May'17
nPt=102</c:v>
                </c:pt>
                <c:pt idx="1">
                  <c:v>Jun'17
75</c:v>
                </c:pt>
                <c:pt idx="2">
                  <c:v>Jul'17
93</c:v>
                </c:pt>
                <c:pt idx="3">
                  <c:v>Aug'17
78</c:v>
                </c:pt>
                <c:pt idx="4">
                  <c:v>Sep'17
80</c:v>
                </c:pt>
                <c:pt idx="5">
                  <c:v>Oct'17
90</c:v>
                </c:pt>
              </c:strCache>
            </c:strRef>
          </c:cat>
          <c:val>
            <c:numRef>
              <c:f>Sheet1!$B$7:$G$7</c:f>
              <c:numCache>
                <c:formatCode>0%</c:formatCode>
                <c:ptCount val="6"/>
                <c:pt idx="0">
                  <c:v>1.9688000000000001E-2</c:v>
                </c:pt>
                <c:pt idx="1">
                  <c:v>0</c:v>
                </c:pt>
                <c:pt idx="2">
                  <c:v>9.7929999999999996E-3</c:v>
                </c:pt>
                <c:pt idx="3">
                  <c:v>1.3252999999999999E-2</c:v>
                </c:pt>
                <c:pt idx="4">
                  <c:v>0</c:v>
                </c:pt>
                <c:pt idx="5">
                  <c:v>7.4650000000000003E-3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C242-4D61-A62B-07BE7A025188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Other TKI</c:v>
                </c:pt>
              </c:strCache>
            </c:strRef>
          </c:tx>
          <c:spPr>
            <a:ln w="28575" cap="rnd">
              <a:solidFill>
                <a:srgbClr val="FFBF89"/>
              </a:solidFill>
              <a:round/>
            </a:ln>
            <a:effectLst/>
          </c:spPr>
          <c:marker>
            <c:symbol val="none"/>
          </c:marker>
          <c:cat>
            <c:strRef>
              <c:f>Sheet1!$B$1:$G$1</c:f>
              <c:strCache>
                <c:ptCount val="6"/>
                <c:pt idx="0">
                  <c:v>May'17
nPt=102</c:v>
                </c:pt>
                <c:pt idx="1">
                  <c:v>Jun'17
75</c:v>
                </c:pt>
                <c:pt idx="2">
                  <c:v>Jul'17
93</c:v>
                </c:pt>
                <c:pt idx="3">
                  <c:v>Aug'17
78</c:v>
                </c:pt>
                <c:pt idx="4">
                  <c:v>Sep'17
80</c:v>
                </c:pt>
                <c:pt idx="5">
                  <c:v>Oct'17
90</c:v>
                </c:pt>
              </c:strCache>
            </c:strRef>
          </c:cat>
          <c:val>
            <c:numRef>
              <c:f>Sheet1!$B$8:$G$8</c:f>
              <c:numCache>
                <c:formatCode>0%</c:formatCode>
                <c:ptCount val="6"/>
                <c:pt idx="0">
                  <c:v>1.7384E-2</c:v>
                </c:pt>
                <c:pt idx="1">
                  <c:v>3.9572999999999997E-2</c:v>
                </c:pt>
                <c:pt idx="2">
                  <c:v>1.5668000000000001E-2</c:v>
                </c:pt>
                <c:pt idx="3">
                  <c:v>2.6505000000000001E-2</c:v>
                </c:pt>
                <c:pt idx="4">
                  <c:v>1.6164000000000001E-2</c:v>
                </c:pt>
                <c:pt idx="5">
                  <c:v>1.5244000000000001E-2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C242-4D61-A62B-07BE7A025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3998336"/>
        <c:axId val="563997944"/>
      </c:lineChart>
      <c:catAx>
        <c:axId val="56399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3997944"/>
        <c:crosses val="autoZero"/>
        <c:auto val="1"/>
        <c:lblAlgn val="ctr"/>
        <c:lblOffset val="100"/>
        <c:noMultiLvlLbl val="0"/>
      </c:catAx>
      <c:valAx>
        <c:axId val="56399794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399833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1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9013745737844"/>
          <c:y val="3.473682867832617E-2"/>
          <c:w val="0.83911471791068004"/>
          <c:h val="0.85620466590535937"/>
        </c:manualLayout>
      </c:layout>
      <c:areaChart>
        <c:grouping val="standard"/>
        <c:varyColors val="0"/>
        <c:ser>
          <c:idx val="7"/>
          <c:order val="7"/>
          <c:tx>
            <c:strRef>
              <c:f>Sheet1!$A$9</c:f>
              <c:strCache>
                <c:ptCount val="1"/>
                <c:pt idx="0">
                  <c:v>Total I-O 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04-4D07-889A-37CE4D8D2C8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B04-4D07-889A-37CE4D8D2C8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B04-4D07-889A-37CE4D8D2C8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B04-4D07-889A-37CE4D8D2C8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2D2-4EEE-ABCE-DC469476AAE1}"/>
                </c:ext>
              </c:extLst>
            </c:dLbl>
            <c:dLbl>
              <c:idx val="5"/>
              <c:layout>
                <c:manualLayout>
                  <c:x val="4.8138392191914993E-2"/>
                  <c:y val="-0.35499304979669971"/>
                </c:manualLayout>
              </c:layout>
              <c:tx>
                <c:rich>
                  <a:bodyPr/>
                  <a:lstStyle/>
                  <a:p>
                    <a:fld id="{EB76E963-F320-46FA-A030-946FD2A3A3BD}" type="VALUE">
                      <a:rPr lang="en-US" b="1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B04-4D07-889A-37CE4D8D2C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May'17
nPt=37</c:v>
                </c:pt>
                <c:pt idx="1">
                  <c:v>Jun'17
23*</c:v>
                </c:pt>
                <c:pt idx="2">
                  <c:v>Jun'17
31</c:v>
                </c:pt>
                <c:pt idx="3">
                  <c:v>Aug'17
26*</c:v>
                </c:pt>
                <c:pt idx="4">
                  <c:v>Sep'17
28*</c:v>
                </c:pt>
                <c:pt idx="5">
                  <c:v>Oct'17
31</c:v>
                </c:pt>
              </c:strCache>
            </c:strRef>
          </c:cat>
          <c:val>
            <c:numRef>
              <c:f>Sheet1!$B$9:$G$9</c:f>
              <c:numCache>
                <c:formatCode>0%</c:formatCode>
                <c:ptCount val="6"/>
                <c:pt idx="0">
                  <c:v>0.28084300000000001</c:v>
                </c:pt>
                <c:pt idx="1">
                  <c:v>0.37168800000000002</c:v>
                </c:pt>
                <c:pt idx="2">
                  <c:v>0.244035</c:v>
                </c:pt>
                <c:pt idx="3">
                  <c:v>0.247228</c:v>
                </c:pt>
                <c:pt idx="4">
                  <c:v>0.57985399999999998</c:v>
                </c:pt>
                <c:pt idx="5">
                  <c:v>0.63138800000000006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04-4D07-889A-37CE4D8D2C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895160"/>
        <c:axId val="557902608"/>
      </c:areaChar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Opdivo</c:v>
                </c:pt>
              </c:strCache>
            </c:strRef>
          </c:tx>
          <c:spPr>
            <a:ln w="28575" cap="rnd">
              <a:solidFill>
                <a:srgbClr val="2B4579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0086495119949009E-3"/>
                  <c:y val="-1.44986172657297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B04-4D07-889A-37CE4D8D2C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May'17
nPt=37</c:v>
                </c:pt>
                <c:pt idx="1">
                  <c:v>Jun'17
23*</c:v>
                </c:pt>
                <c:pt idx="2">
                  <c:v>Jun'17
31</c:v>
                </c:pt>
                <c:pt idx="3">
                  <c:v>Aug'17
26*</c:v>
                </c:pt>
                <c:pt idx="4">
                  <c:v>Sep'17
28*</c:v>
                </c:pt>
                <c:pt idx="5">
                  <c:v>Oct'17
31</c:v>
                </c:pt>
              </c:strCache>
            </c:strRef>
          </c:cat>
          <c:val>
            <c:numRef>
              <c:f>Sheet1!$B$2:$G$2</c:f>
              <c:numCache>
                <c:formatCode>0%</c:formatCode>
                <c:ptCount val="6"/>
                <c:pt idx="0">
                  <c:v>0.21815999999999999</c:v>
                </c:pt>
                <c:pt idx="1">
                  <c:v>0.33629100000000001</c:v>
                </c:pt>
                <c:pt idx="2">
                  <c:v>0.16706799999999999</c:v>
                </c:pt>
                <c:pt idx="3">
                  <c:v>0.125997</c:v>
                </c:pt>
                <c:pt idx="4">
                  <c:v>0.49228</c:v>
                </c:pt>
                <c:pt idx="5">
                  <c:v>0.53974200000000006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B04-4D07-889A-37CE4D8D2C8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Keytruda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0086495119949009E-3"/>
                  <c:y val="-2.726653344682698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rgbClr val="00B05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B04-4D07-889A-37CE4D8D2C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May'17
nPt=37</c:v>
                </c:pt>
                <c:pt idx="1">
                  <c:v>Jun'17
23*</c:v>
                </c:pt>
                <c:pt idx="2">
                  <c:v>Jun'17
31</c:v>
                </c:pt>
                <c:pt idx="3">
                  <c:v>Aug'17
26*</c:v>
                </c:pt>
                <c:pt idx="4">
                  <c:v>Sep'17
28*</c:v>
                </c:pt>
                <c:pt idx="5">
                  <c:v>Oct'17
31</c:v>
                </c:pt>
              </c:strCache>
            </c:strRef>
          </c:cat>
          <c:val>
            <c:numRef>
              <c:f>Sheet1!$B$3:$G$3</c:f>
              <c:numCache>
                <c:formatCode>0%</c:formatCode>
                <c:ptCount val="6"/>
                <c:pt idx="0">
                  <c:v>6.2683000000000003E-2</c:v>
                </c:pt>
                <c:pt idx="1">
                  <c:v>3.5396999999999998E-2</c:v>
                </c:pt>
                <c:pt idx="2">
                  <c:v>7.6966999999999994E-2</c:v>
                </c:pt>
                <c:pt idx="3">
                  <c:v>0.12123100000000001</c:v>
                </c:pt>
                <c:pt idx="4">
                  <c:v>8.7573999999999999E-2</c:v>
                </c:pt>
                <c:pt idx="5">
                  <c:v>9.1646000000000005E-2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B04-4D07-889A-37CE4D8D2C8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Nexavar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Sheet1!$B$1:$G$1</c:f>
              <c:strCache>
                <c:ptCount val="6"/>
                <c:pt idx="0">
                  <c:v>May'17
nPt=37</c:v>
                </c:pt>
                <c:pt idx="1">
                  <c:v>Jun'17
23*</c:v>
                </c:pt>
                <c:pt idx="2">
                  <c:v>Jun'17
31</c:v>
                </c:pt>
                <c:pt idx="3">
                  <c:v>Aug'17
26*</c:v>
                </c:pt>
                <c:pt idx="4">
                  <c:v>Sep'17
28*</c:v>
                </c:pt>
                <c:pt idx="5">
                  <c:v>Oct'17
31</c:v>
                </c:pt>
              </c:strCache>
            </c:strRef>
          </c:cat>
          <c:val>
            <c:numRef>
              <c:f>Sheet1!$B$4:$G$4</c:f>
              <c:numCache>
                <c:formatCode>0%</c:formatCode>
                <c:ptCount val="6"/>
                <c:pt idx="0">
                  <c:v>0.232903</c:v>
                </c:pt>
                <c:pt idx="1">
                  <c:v>7.0792999999999995E-2</c:v>
                </c:pt>
                <c:pt idx="2">
                  <c:v>0.160857</c:v>
                </c:pt>
                <c:pt idx="3">
                  <c:v>0</c:v>
                </c:pt>
                <c:pt idx="4">
                  <c:v>0</c:v>
                </c:pt>
                <c:pt idx="5">
                  <c:v>3.0549E-2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B04-4D07-889A-37CE4D8D2C8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Stivarga</c:v>
                </c:pt>
              </c:strCache>
            </c:strRef>
          </c:tx>
          <c:spPr>
            <a:ln w="28575" cap="rnd">
              <a:solidFill>
                <a:srgbClr val="FFFF66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6.0172990239894704E-3"/>
                  <c:y val="1.44986172657297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B04-4D07-889A-37CE4D8D2C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FC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May'17
nPt=37</c:v>
                </c:pt>
                <c:pt idx="1">
                  <c:v>Jun'17
23*</c:v>
                </c:pt>
                <c:pt idx="2">
                  <c:v>Jun'17
31</c:v>
                </c:pt>
                <c:pt idx="3">
                  <c:v>Aug'17
26*</c:v>
                </c:pt>
                <c:pt idx="4">
                  <c:v>Sep'17
28*</c:v>
                </c:pt>
                <c:pt idx="5">
                  <c:v>Oct'17
31</c:v>
                </c:pt>
              </c:strCache>
            </c:strRef>
          </c:cat>
          <c:val>
            <c:numRef>
              <c:f>Sheet1!$B$5:$G$5</c:f>
              <c:numCache>
                <c:formatCode>0%</c:formatCode>
                <c:ptCount val="6"/>
                <c:pt idx="0">
                  <c:v>0.32331500000000002</c:v>
                </c:pt>
                <c:pt idx="1">
                  <c:v>7.0792999999999995E-2</c:v>
                </c:pt>
                <c:pt idx="2">
                  <c:v>0.25848500000000002</c:v>
                </c:pt>
                <c:pt idx="3">
                  <c:v>0.41292000000000001</c:v>
                </c:pt>
                <c:pt idx="4">
                  <c:v>0.19878299999999999</c:v>
                </c:pt>
                <c:pt idx="5">
                  <c:v>8.2321000000000005E-2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B04-4D07-889A-37CE4D8D2C8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Cabometyx</c:v>
                </c:pt>
              </c:strCache>
            </c:strRef>
          </c:tx>
          <c:spPr>
            <a:ln w="28575" cap="rnd">
              <a:solidFill>
                <a:srgbClr val="BEB42C"/>
              </a:solidFill>
              <a:round/>
            </a:ln>
            <a:effectLst/>
          </c:spPr>
          <c:marker>
            <c:symbol val="none"/>
          </c:marker>
          <c:cat>
            <c:strRef>
              <c:f>Sheet1!$B$1:$G$1</c:f>
              <c:strCache>
                <c:ptCount val="6"/>
                <c:pt idx="0">
                  <c:v>May'17
nPt=37</c:v>
                </c:pt>
                <c:pt idx="1">
                  <c:v>Jun'17
23*</c:v>
                </c:pt>
                <c:pt idx="2">
                  <c:v>Jun'17
31</c:v>
                </c:pt>
                <c:pt idx="3">
                  <c:v>Aug'17
26*</c:v>
                </c:pt>
                <c:pt idx="4">
                  <c:v>Sep'17
28*</c:v>
                </c:pt>
                <c:pt idx="5">
                  <c:v>Oct'17
31</c:v>
                </c:pt>
              </c:strCache>
            </c:strRef>
          </c:cat>
          <c:val>
            <c:numRef>
              <c:f>Sheet1!$B$6:$G$6</c:f>
              <c:numCache>
                <c:formatCode>0%</c:formatCode>
                <c:ptCount val="6"/>
                <c:pt idx="0">
                  <c:v>0</c:v>
                </c:pt>
                <c:pt idx="1">
                  <c:v>0.115039</c:v>
                </c:pt>
                <c:pt idx="2">
                  <c:v>0</c:v>
                </c:pt>
                <c:pt idx="3">
                  <c:v>0</c:v>
                </c:pt>
                <c:pt idx="4">
                  <c:v>2.1894E-2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B04-4D07-889A-37CE4D8D2C87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Lenvima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0086495119949009E-3"/>
                  <c:y val="1.44986172657297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D2-4EEE-ABCE-DC469476AA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May'17
nPt=37</c:v>
                </c:pt>
                <c:pt idx="1">
                  <c:v>Jun'17
23*</c:v>
                </c:pt>
                <c:pt idx="2">
                  <c:v>Jun'17
31</c:v>
                </c:pt>
                <c:pt idx="3">
                  <c:v>Aug'17
26*</c:v>
                </c:pt>
                <c:pt idx="4">
                  <c:v>Sep'17
28*</c:v>
                </c:pt>
                <c:pt idx="5">
                  <c:v>Oct'17
31</c:v>
                </c:pt>
              </c:strCache>
            </c:strRef>
          </c:cat>
          <c:val>
            <c:numRef>
              <c:f>Sheet1!$B$7:$G$7</c:f>
              <c:numCache>
                <c:formatCode>0%</c:formatCode>
                <c:ptCount val="6"/>
                <c:pt idx="0">
                  <c:v>4.1789E-2</c:v>
                </c:pt>
                <c:pt idx="1">
                  <c:v>6.9052000000000002E-2</c:v>
                </c:pt>
                <c:pt idx="2">
                  <c:v>9.7688999999999998E-2</c:v>
                </c:pt>
                <c:pt idx="3">
                  <c:v>0</c:v>
                </c:pt>
                <c:pt idx="4">
                  <c:v>0</c:v>
                </c:pt>
                <c:pt idx="5">
                  <c:v>6.6188999999999998E-2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B04-4D07-889A-37CE4D8D2C87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Other TKI</c:v>
                </c:pt>
              </c:strCache>
            </c:strRef>
          </c:tx>
          <c:spPr>
            <a:ln w="28575" cap="rnd">
              <a:solidFill>
                <a:srgbClr val="FFBF89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0086495119949009E-3"/>
                  <c:y val="1.73983407188756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B04-4D07-889A-37CE4D8D2C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FBF89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May'17
nPt=37</c:v>
                </c:pt>
                <c:pt idx="1">
                  <c:v>Jun'17
23*</c:v>
                </c:pt>
                <c:pt idx="2">
                  <c:v>Jun'17
31</c:v>
                </c:pt>
                <c:pt idx="3">
                  <c:v>Aug'17
26*</c:v>
                </c:pt>
                <c:pt idx="4">
                  <c:v>Sep'17
28*</c:v>
                </c:pt>
                <c:pt idx="5">
                  <c:v>Oct'17
31</c:v>
                </c:pt>
              </c:strCache>
            </c:strRef>
          </c:cat>
          <c:val>
            <c:numRef>
              <c:f>Sheet1!$B$8:$G$8</c:f>
              <c:numCache>
                <c:formatCode>0%</c:formatCode>
                <c:ptCount val="6"/>
                <c:pt idx="0">
                  <c:v>2.0893999999999999E-2</c:v>
                </c:pt>
                <c:pt idx="1">
                  <c:v>3.5396999999999998E-2</c:v>
                </c:pt>
                <c:pt idx="2">
                  <c:v>3.6580000000000001E-2</c:v>
                </c:pt>
                <c:pt idx="3">
                  <c:v>5.262E-2</c:v>
                </c:pt>
                <c:pt idx="4">
                  <c:v>4.3787E-2</c:v>
                </c:pt>
                <c:pt idx="5">
                  <c:v>4.1590000000000002E-2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6B04-4D07-889A-37CE4D8D2C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7895160"/>
        <c:axId val="557902608"/>
      </c:lineChart>
      <c:catAx>
        <c:axId val="557895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7902608"/>
        <c:crosses val="autoZero"/>
        <c:auto val="1"/>
        <c:lblAlgn val="ctr"/>
        <c:lblOffset val="100"/>
        <c:noMultiLvlLbl val="0"/>
      </c:catAx>
      <c:valAx>
        <c:axId val="557902608"/>
        <c:scaling>
          <c:orientation val="minMax"/>
          <c:max val="0.8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789516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1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9013745737844"/>
          <c:y val="3.473682867832617E-2"/>
          <c:w val="0.83911471791068004"/>
          <c:h val="0.85620466590535937"/>
        </c:manualLayout>
      </c:layout>
      <c:areaChart>
        <c:grouping val="standard"/>
        <c:varyColors val="0"/>
        <c:ser>
          <c:idx val="7"/>
          <c:order val="7"/>
          <c:tx>
            <c:strRef>
              <c:f>Sheet1!$A$9</c:f>
              <c:strCache>
                <c:ptCount val="1"/>
                <c:pt idx="0">
                  <c:v>Total I-O 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355-4FE8-A735-A6ECC6DB129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55-4FE8-A735-A6ECC6DB129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355-4FE8-A735-A6ECC6DB129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355-4FE8-A735-A6ECC6DB129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242-4D61-A62B-07BE7A025188}"/>
                </c:ext>
              </c:extLst>
            </c:dLbl>
            <c:dLbl>
              <c:idx val="5"/>
              <c:layout>
                <c:manualLayout>
                  <c:x val="6.3181639751888397E-2"/>
                  <c:y val="-0.1913817479076326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355-4FE8-A735-A6ECC6DB12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6"/>
                <c:pt idx="0">
                  <c:v>May'17
nPt=196</c:v>
                </c:pt>
                <c:pt idx="1">
                  <c:v>Jun'17
176</c:v>
                </c:pt>
                <c:pt idx="2">
                  <c:v>Jul'17
166</c:v>
                </c:pt>
                <c:pt idx="3">
                  <c:v>Aug'17
171</c:v>
                </c:pt>
                <c:pt idx="4">
                  <c:v>Sep'17
158</c:v>
                </c:pt>
                <c:pt idx="5">
                  <c:v>Oct'17
170</c:v>
                </c:pt>
              </c:strCache>
            </c:strRef>
          </c:cat>
          <c:val>
            <c:numRef>
              <c:f>Sheet1!$B$9:$H$9</c:f>
              <c:numCache>
                <c:formatCode>0%</c:formatCode>
                <c:ptCount val="6"/>
                <c:pt idx="0">
                  <c:v>0.13392900000000002</c:v>
                </c:pt>
                <c:pt idx="1">
                  <c:v>0.118019</c:v>
                </c:pt>
                <c:pt idx="2">
                  <c:v>9.8261999999999988E-2</c:v>
                </c:pt>
                <c:pt idx="3">
                  <c:v>5.0699709144972814E-2</c:v>
                </c:pt>
                <c:pt idx="4">
                  <c:v>0.121985</c:v>
                </c:pt>
                <c:pt idx="5">
                  <c:v>0.31606400000000001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42-4D61-A62B-07BE7A025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86440"/>
        <c:axId val="538891144"/>
      </c:areaChar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Opdivo</c:v>
                </c:pt>
              </c:strCache>
            </c:strRef>
          </c:tx>
          <c:spPr>
            <a:ln w="28575" cap="rnd">
              <a:solidFill>
                <a:srgbClr val="2B4579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355-4FE8-A735-A6ECC6DB12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6"/>
                <c:pt idx="0">
                  <c:v>May'17
nPt=196</c:v>
                </c:pt>
                <c:pt idx="1">
                  <c:v>Jun'17
176</c:v>
                </c:pt>
                <c:pt idx="2">
                  <c:v>Jul'17
166</c:v>
                </c:pt>
                <c:pt idx="3">
                  <c:v>Aug'17
171</c:v>
                </c:pt>
                <c:pt idx="4">
                  <c:v>Sep'17
158</c:v>
                </c:pt>
                <c:pt idx="5">
                  <c:v>Oct'17
170</c:v>
                </c:pt>
              </c:strCache>
            </c:strRef>
          </c:cat>
          <c:val>
            <c:numRef>
              <c:f>Sheet1!$B$2:$H$2</c:f>
              <c:numCache>
                <c:formatCode>0%</c:formatCode>
                <c:ptCount val="6"/>
                <c:pt idx="0">
                  <c:v>0.11550000000000001</c:v>
                </c:pt>
                <c:pt idx="1">
                  <c:v>7.7556E-2</c:v>
                </c:pt>
                <c:pt idx="2">
                  <c:v>4.4735999999999998E-2</c:v>
                </c:pt>
                <c:pt idx="3">
                  <c:v>1.7501159924279586E-2</c:v>
                </c:pt>
                <c:pt idx="4">
                  <c:v>0.104394</c:v>
                </c:pt>
                <c:pt idx="5">
                  <c:v>0.29235100000000003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242-4D61-A62B-07BE7A02518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Keytruda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6.0172990239894704E-3"/>
                  <c:y val="-1.73983407188756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355-4FE8-A735-A6ECC6DB12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5ABD8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6"/>
                <c:pt idx="0">
                  <c:v>May'17
nPt=196</c:v>
                </c:pt>
                <c:pt idx="1">
                  <c:v>Jun'17
176</c:v>
                </c:pt>
                <c:pt idx="2">
                  <c:v>Jul'17
166</c:v>
                </c:pt>
                <c:pt idx="3">
                  <c:v>Aug'17
171</c:v>
                </c:pt>
                <c:pt idx="4">
                  <c:v>Sep'17
158</c:v>
                </c:pt>
                <c:pt idx="5">
                  <c:v>Oct'17
170</c:v>
                </c:pt>
              </c:strCache>
            </c:strRef>
          </c:cat>
          <c:val>
            <c:numRef>
              <c:f>Sheet1!$B$3:$H$3</c:f>
              <c:numCache>
                <c:formatCode>0%</c:formatCode>
                <c:ptCount val="6"/>
                <c:pt idx="0">
                  <c:v>1.8429000000000001E-2</c:v>
                </c:pt>
                <c:pt idx="1">
                  <c:v>4.0462999999999999E-2</c:v>
                </c:pt>
                <c:pt idx="2">
                  <c:v>5.3525999999999997E-2</c:v>
                </c:pt>
                <c:pt idx="3">
                  <c:v>3.3198549220693228E-2</c:v>
                </c:pt>
                <c:pt idx="4">
                  <c:v>1.7590999999999999E-2</c:v>
                </c:pt>
                <c:pt idx="5">
                  <c:v>2.3713000000000001E-2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242-4D61-A62B-07BE7A0251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Nexavar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355-4FE8-A735-A6ECC6DB12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F7C8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6"/>
                <c:pt idx="0">
                  <c:v>May'17
nPt=196</c:v>
                </c:pt>
                <c:pt idx="1">
                  <c:v>Jun'17
176</c:v>
                </c:pt>
                <c:pt idx="2">
                  <c:v>Jul'17
166</c:v>
                </c:pt>
                <c:pt idx="3">
                  <c:v>Aug'17
171</c:v>
                </c:pt>
                <c:pt idx="4">
                  <c:v>Sep'17
158</c:v>
                </c:pt>
                <c:pt idx="5">
                  <c:v>Oct'17
170</c:v>
                </c:pt>
              </c:strCache>
            </c:strRef>
          </c:cat>
          <c:val>
            <c:numRef>
              <c:f>Sheet1!$B$4:$H$4</c:f>
              <c:numCache>
                <c:formatCode>0%</c:formatCode>
                <c:ptCount val="6"/>
                <c:pt idx="0">
                  <c:v>0.175345</c:v>
                </c:pt>
                <c:pt idx="1">
                  <c:v>0.17591300000000001</c:v>
                </c:pt>
                <c:pt idx="2">
                  <c:v>0.137797</c:v>
                </c:pt>
                <c:pt idx="3">
                  <c:v>0.13264913828023261</c:v>
                </c:pt>
                <c:pt idx="4">
                  <c:v>8.8813000000000003E-2</c:v>
                </c:pt>
                <c:pt idx="5">
                  <c:v>9.5090999999999995E-2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242-4D61-A62B-07BE7A02518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Stivarga</c:v>
                </c:pt>
              </c:strCache>
            </c:strRef>
          </c:tx>
          <c:spPr>
            <a:ln w="28575" cap="rnd">
              <a:solidFill>
                <a:srgbClr val="FFFF66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355-4FE8-A735-A6ECC6DB12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FC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6"/>
                <c:pt idx="0">
                  <c:v>May'17
nPt=196</c:v>
                </c:pt>
                <c:pt idx="1">
                  <c:v>Jun'17
176</c:v>
                </c:pt>
                <c:pt idx="2">
                  <c:v>Jul'17
166</c:v>
                </c:pt>
                <c:pt idx="3">
                  <c:v>Aug'17
171</c:v>
                </c:pt>
                <c:pt idx="4">
                  <c:v>Sep'17
158</c:v>
                </c:pt>
                <c:pt idx="5">
                  <c:v>Oct'17
170</c:v>
                </c:pt>
              </c:strCache>
            </c:strRef>
          </c:cat>
          <c:val>
            <c:numRef>
              <c:f>Sheet1!$B$5:$H$5</c:f>
              <c:numCache>
                <c:formatCode>0%</c:formatCode>
                <c:ptCount val="6"/>
                <c:pt idx="0">
                  <c:v>0.47731800000000002</c:v>
                </c:pt>
                <c:pt idx="1">
                  <c:v>0.54805300000000001</c:v>
                </c:pt>
                <c:pt idx="2">
                  <c:v>0.64927900000000005</c:v>
                </c:pt>
                <c:pt idx="3">
                  <c:v>0.69816750137996997</c:v>
                </c:pt>
                <c:pt idx="4">
                  <c:v>0.66308299999999998</c:v>
                </c:pt>
                <c:pt idx="5">
                  <c:v>0.482045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C242-4D61-A62B-07BE7A025188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Cabometyx</c:v>
                </c:pt>
              </c:strCache>
            </c:strRef>
          </c:tx>
          <c:spPr>
            <a:ln w="28575" cap="rnd">
              <a:solidFill>
                <a:srgbClr val="BEB42C"/>
              </a:solidFill>
              <a:round/>
            </a:ln>
            <a:effectLst/>
          </c:spPr>
          <c:marker>
            <c:symbol val="none"/>
          </c:marker>
          <c:cat>
            <c:strRef>
              <c:f>Sheet1!$B$1:$H$1</c:f>
              <c:strCache>
                <c:ptCount val="6"/>
                <c:pt idx="0">
                  <c:v>May'17
nPt=196</c:v>
                </c:pt>
                <c:pt idx="1">
                  <c:v>Jun'17
176</c:v>
                </c:pt>
                <c:pt idx="2">
                  <c:v>Jul'17
166</c:v>
                </c:pt>
                <c:pt idx="3">
                  <c:v>Aug'17
171</c:v>
                </c:pt>
                <c:pt idx="4">
                  <c:v>Sep'17
158</c:v>
                </c:pt>
                <c:pt idx="5">
                  <c:v>Oct'17
170</c:v>
                </c:pt>
              </c:strCache>
            </c:strRef>
          </c:cat>
          <c:val>
            <c:numRef>
              <c:f>Sheet1!$B$6:$H$6</c:f>
              <c:numCache>
                <c:formatCode>0.0%</c:formatCode>
                <c:ptCount val="6"/>
                <c:pt idx="0" formatCode="0%">
                  <c:v>3.8839999999999999E-3</c:v>
                </c:pt>
                <c:pt idx="1">
                  <c:v>3.901E-3</c:v>
                </c:pt>
                <c:pt idx="2" formatCode="0%">
                  <c:v>0</c:v>
                </c:pt>
                <c:pt idx="3" formatCode="0%">
                  <c:v>1.4541210128766769E-2</c:v>
                </c:pt>
                <c:pt idx="4" formatCode="0%">
                  <c:v>2.7397999999999999E-2</c:v>
                </c:pt>
                <c:pt idx="5" formatCode="0%">
                  <c:v>1.7559999999999999E-2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C242-4D61-A62B-07BE7A025188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Lenvima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Sheet1!$B$1:$H$1</c:f>
              <c:strCache>
                <c:ptCount val="6"/>
                <c:pt idx="0">
                  <c:v>May'17
nPt=196</c:v>
                </c:pt>
                <c:pt idx="1">
                  <c:v>Jun'17
176</c:v>
                </c:pt>
                <c:pt idx="2">
                  <c:v>Jul'17
166</c:v>
                </c:pt>
                <c:pt idx="3">
                  <c:v>Aug'17
171</c:v>
                </c:pt>
                <c:pt idx="4">
                  <c:v>Sep'17
158</c:v>
                </c:pt>
                <c:pt idx="5">
                  <c:v>Oct'17
170</c:v>
                </c:pt>
              </c:strCache>
            </c:strRef>
          </c:cat>
          <c:val>
            <c:numRef>
              <c:f>Sheet1!$B$7:$H$7</c:f>
              <c:numCache>
                <c:formatCode>0%</c:formatCode>
                <c:ptCount val="6"/>
                <c:pt idx="0">
                  <c:v>9.8969999999999995E-3</c:v>
                </c:pt>
                <c:pt idx="1">
                  <c:v>9.9410000000000002E-3</c:v>
                </c:pt>
                <c:pt idx="2">
                  <c:v>4.9639999999999997E-3</c:v>
                </c:pt>
                <c:pt idx="3">
                  <c:v>1.1517254006172005E-2</c:v>
                </c:pt>
                <c:pt idx="4">
                  <c:v>6.6819999999999996E-3</c:v>
                </c:pt>
                <c:pt idx="5">
                  <c:v>3.7490000000000002E-3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C242-4D61-A62B-07BE7A025188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Other TKI</c:v>
                </c:pt>
              </c:strCache>
            </c:strRef>
          </c:tx>
          <c:spPr>
            <a:ln w="28575" cap="rnd">
              <a:solidFill>
                <a:srgbClr val="FFBF89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355-4FE8-A735-A6ECC6DB12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FBF89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6"/>
                <c:pt idx="0">
                  <c:v>May'17
nPt=196</c:v>
                </c:pt>
                <c:pt idx="1">
                  <c:v>Jun'17
176</c:v>
                </c:pt>
                <c:pt idx="2">
                  <c:v>Jul'17
166</c:v>
                </c:pt>
                <c:pt idx="3">
                  <c:v>Aug'17
171</c:v>
                </c:pt>
                <c:pt idx="4">
                  <c:v>Sep'17
158</c:v>
                </c:pt>
                <c:pt idx="5">
                  <c:v>Oct'17
170</c:v>
                </c:pt>
              </c:strCache>
            </c:strRef>
          </c:cat>
          <c:val>
            <c:numRef>
              <c:f>Sheet1!$B$8:$H$8</c:f>
              <c:numCache>
                <c:formatCode>0%</c:formatCode>
                <c:ptCount val="6"/>
                <c:pt idx="0">
                  <c:v>2.1447000000000001E-2</c:v>
                </c:pt>
                <c:pt idx="1">
                  <c:v>2.8698000000000001E-2</c:v>
                </c:pt>
                <c:pt idx="2">
                  <c:v>2.7942000000000002E-2</c:v>
                </c:pt>
                <c:pt idx="3">
                  <c:v>2.106990989497769E-2</c:v>
                </c:pt>
                <c:pt idx="4">
                  <c:v>2.1378000000000001E-2</c:v>
                </c:pt>
                <c:pt idx="5">
                  <c:v>1.5702000000000001E-2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C242-4D61-A62B-07BE7A025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8886440"/>
        <c:axId val="538891144"/>
      </c:lineChart>
      <c:catAx>
        <c:axId val="538886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8891144"/>
        <c:crosses val="autoZero"/>
        <c:auto val="1"/>
        <c:lblAlgn val="ctr"/>
        <c:lblOffset val="100"/>
        <c:noMultiLvlLbl val="0"/>
      </c:catAx>
      <c:valAx>
        <c:axId val="53889114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888644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1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79878696937314"/>
          <c:y val="4.6335754183821451E-2"/>
          <c:w val="0.83911471791068004"/>
          <c:h val="0.85620466590535937"/>
        </c:manualLayout>
      </c:layout>
      <c:areaChart>
        <c:grouping val="standard"/>
        <c:varyColors val="0"/>
        <c:ser>
          <c:idx val="7"/>
          <c:order val="7"/>
          <c:tx>
            <c:strRef>
              <c:f>Sheet1!$A$9</c:f>
              <c:strCache>
                <c:ptCount val="1"/>
                <c:pt idx="0">
                  <c:v>Total I-O 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B04-4D07-889A-37CE4D8D2C8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B04-4D07-889A-37CE4D8D2C8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B04-4D07-889A-37CE4D8D2C8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CD6-4CB0-B975-9E395C1F17E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CD6-4CB0-B975-9E395C1F17E8}"/>
                </c:ext>
              </c:extLst>
            </c:dLbl>
            <c:dLbl>
              <c:idx val="5"/>
              <c:layout>
                <c:manualLayout>
                  <c:x val="3.9112443655930619E-2"/>
                  <c:y val="-0.32889553871838617"/>
                </c:manualLayout>
              </c:layout>
              <c:tx>
                <c:rich>
                  <a:bodyPr/>
                  <a:lstStyle/>
                  <a:p>
                    <a:fld id="{EB76E963-F320-46FA-A030-946FD2A3A3BD}" type="VALUE">
                      <a:rPr lang="en-US" b="1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B04-4D07-889A-37CE4D8D2C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6"/>
                <c:pt idx="0">
                  <c:v>May'17
nPt=75</c:v>
                </c:pt>
                <c:pt idx="1">
                  <c:v>Jun'17
60</c:v>
                </c:pt>
                <c:pt idx="2">
                  <c:v>Jun'17
54</c:v>
                </c:pt>
                <c:pt idx="3">
                  <c:v>Aug'17
57</c:v>
                </c:pt>
                <c:pt idx="4">
                  <c:v>Sep'17
54</c:v>
                </c:pt>
                <c:pt idx="5">
                  <c:v>Oct'17
59</c:v>
                </c:pt>
              </c:strCache>
            </c:strRef>
          </c:cat>
          <c:val>
            <c:numRef>
              <c:f>Sheet1!$B$9:$H$9</c:f>
              <c:numCache>
                <c:formatCode>0%</c:formatCode>
                <c:ptCount val="6"/>
                <c:pt idx="0">
                  <c:v>0.32</c:v>
                </c:pt>
                <c:pt idx="1">
                  <c:v>0.33</c:v>
                </c:pt>
                <c:pt idx="2">
                  <c:v>0.30684899999999998</c:v>
                </c:pt>
                <c:pt idx="3">
                  <c:v>0.24565719093012986</c:v>
                </c:pt>
                <c:pt idx="4">
                  <c:v>0.41252</c:v>
                </c:pt>
                <c:pt idx="5">
                  <c:v>0.60544500000000001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04-4D07-889A-37CE4D8D2C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9579336"/>
        <c:axId val="549584432"/>
      </c:areaChar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Opdivo</c:v>
                </c:pt>
              </c:strCache>
            </c:strRef>
          </c:tx>
          <c:spPr>
            <a:ln w="28575" cap="rnd">
              <a:solidFill>
                <a:srgbClr val="2B4579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0086495119949009E-3"/>
                  <c:y val="-1.44986172657297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B04-4D07-889A-37CE4D8D2C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00206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6"/>
                <c:pt idx="0">
                  <c:v>May'17
nPt=75</c:v>
                </c:pt>
                <c:pt idx="1">
                  <c:v>Jun'17
60</c:v>
                </c:pt>
                <c:pt idx="2">
                  <c:v>Jun'17
54</c:v>
                </c:pt>
                <c:pt idx="3">
                  <c:v>Aug'17
57</c:v>
                </c:pt>
                <c:pt idx="4">
                  <c:v>Sep'17
54</c:v>
                </c:pt>
                <c:pt idx="5">
                  <c:v>Oct'17
59</c:v>
                </c:pt>
              </c:strCache>
            </c:strRef>
          </c:cat>
          <c:val>
            <c:numRef>
              <c:f>Sheet1!$B$2:$H$2</c:f>
              <c:numCache>
                <c:formatCode>0%</c:formatCode>
                <c:ptCount val="6"/>
                <c:pt idx="0">
                  <c:v>0.24</c:v>
                </c:pt>
                <c:pt idx="1">
                  <c:v>0.28000000000000003</c:v>
                </c:pt>
                <c:pt idx="2">
                  <c:v>0.25033699999999998</c:v>
                </c:pt>
                <c:pt idx="3">
                  <c:v>0.14620742905174877</c:v>
                </c:pt>
                <c:pt idx="4">
                  <c:v>0.30801400000000001</c:v>
                </c:pt>
                <c:pt idx="5">
                  <c:v>0.515849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B04-4D07-889A-37CE4D8D2C8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Keytruda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0086495119949009E-3"/>
                  <c:y val="-2.726653344682698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rgbClr val="00B05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B04-4D07-889A-37CE4D8D2C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6"/>
                <c:pt idx="0">
                  <c:v>May'17
nPt=75</c:v>
                </c:pt>
                <c:pt idx="1">
                  <c:v>Jun'17
60</c:v>
                </c:pt>
                <c:pt idx="2">
                  <c:v>Jun'17
54</c:v>
                </c:pt>
                <c:pt idx="3">
                  <c:v>Aug'17
57</c:v>
                </c:pt>
                <c:pt idx="4">
                  <c:v>Sep'17
54</c:v>
                </c:pt>
                <c:pt idx="5">
                  <c:v>Oct'17
59</c:v>
                </c:pt>
              </c:strCache>
            </c:strRef>
          </c:cat>
          <c:val>
            <c:numRef>
              <c:f>Sheet1!$B$3:$H$3</c:f>
              <c:numCache>
                <c:formatCode>0%</c:formatCode>
                <c:ptCount val="6"/>
                <c:pt idx="0">
                  <c:v>0.08</c:v>
                </c:pt>
                <c:pt idx="1">
                  <c:v>0.05</c:v>
                </c:pt>
                <c:pt idx="2">
                  <c:v>5.6512E-2</c:v>
                </c:pt>
                <c:pt idx="3">
                  <c:v>9.9449761878381088E-2</c:v>
                </c:pt>
                <c:pt idx="4">
                  <c:v>0.104506</c:v>
                </c:pt>
                <c:pt idx="5">
                  <c:v>8.9595999999999995E-2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B04-4D07-889A-37CE4D8D2C8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Nexavar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Sheet1!$B$1:$H$1</c:f>
              <c:strCache>
                <c:ptCount val="6"/>
                <c:pt idx="0">
                  <c:v>May'17
nPt=75</c:v>
                </c:pt>
                <c:pt idx="1">
                  <c:v>Jun'17
60</c:v>
                </c:pt>
                <c:pt idx="2">
                  <c:v>Jun'17
54</c:v>
                </c:pt>
                <c:pt idx="3">
                  <c:v>Aug'17
57</c:v>
                </c:pt>
                <c:pt idx="4">
                  <c:v>Sep'17
54</c:v>
                </c:pt>
                <c:pt idx="5">
                  <c:v>Oct'17
59</c:v>
                </c:pt>
              </c:strCache>
            </c:strRef>
          </c:cat>
          <c:val>
            <c:numRef>
              <c:f>Sheet1!$B$4:$H$4</c:f>
              <c:numCache>
                <c:formatCode>0%</c:formatCode>
                <c:ptCount val="6"/>
                <c:pt idx="0">
                  <c:v>0.15</c:v>
                </c:pt>
                <c:pt idx="1">
                  <c:v>0.15</c:v>
                </c:pt>
                <c:pt idx="2">
                  <c:v>0.11654</c:v>
                </c:pt>
                <c:pt idx="3">
                  <c:v>7.9153763436321703E-2</c:v>
                </c:pt>
                <c:pt idx="4">
                  <c:v>0</c:v>
                </c:pt>
                <c:pt idx="5">
                  <c:v>1.5169999999999999E-2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B04-4D07-889A-37CE4D8D2C8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Stivarga</c:v>
                </c:pt>
              </c:strCache>
            </c:strRef>
          </c:tx>
          <c:spPr>
            <a:ln w="28575" cap="rnd">
              <a:solidFill>
                <a:srgbClr val="FFFF66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1.2034598047978941E-2"/>
                  <c:y val="2.899723453145948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B04-4D07-889A-37CE4D8D2C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FC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6"/>
                <c:pt idx="0">
                  <c:v>May'17
nPt=75</c:v>
                </c:pt>
                <c:pt idx="1">
                  <c:v>Jun'17
60</c:v>
                </c:pt>
                <c:pt idx="2">
                  <c:v>Jun'17
54</c:v>
                </c:pt>
                <c:pt idx="3">
                  <c:v>Aug'17
57</c:v>
                </c:pt>
                <c:pt idx="4">
                  <c:v>Sep'17
54</c:v>
                </c:pt>
                <c:pt idx="5">
                  <c:v>Oct'17
59</c:v>
                </c:pt>
              </c:strCache>
            </c:strRef>
          </c:cat>
          <c:val>
            <c:numRef>
              <c:f>Sheet1!$B$5:$H$5</c:f>
              <c:numCache>
                <c:formatCode>0%</c:formatCode>
                <c:ptCount val="6"/>
                <c:pt idx="0">
                  <c:v>0.33</c:v>
                </c:pt>
                <c:pt idx="1">
                  <c:v>0.2</c:v>
                </c:pt>
                <c:pt idx="2">
                  <c:v>0.166128</c:v>
                </c:pt>
                <c:pt idx="3">
                  <c:v>0.33692588663604722</c:v>
                </c:pt>
                <c:pt idx="4">
                  <c:v>0.30650899999999998</c:v>
                </c:pt>
                <c:pt idx="5">
                  <c:v>0.14095099999999999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B04-4D07-889A-37CE4D8D2C8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Cabometyx</c:v>
                </c:pt>
              </c:strCache>
            </c:strRef>
          </c:tx>
          <c:spPr>
            <a:ln w="28575" cap="rnd">
              <a:solidFill>
                <a:srgbClr val="BEB42C"/>
              </a:solidFill>
              <a:round/>
            </a:ln>
            <a:effectLst/>
          </c:spPr>
          <c:marker>
            <c:symbol val="none"/>
          </c:marker>
          <c:cat>
            <c:strRef>
              <c:f>Sheet1!$B$1:$H$1</c:f>
              <c:strCache>
                <c:ptCount val="6"/>
                <c:pt idx="0">
                  <c:v>May'17
nPt=75</c:v>
                </c:pt>
                <c:pt idx="1">
                  <c:v>Jun'17
60</c:v>
                </c:pt>
                <c:pt idx="2">
                  <c:v>Jun'17
54</c:v>
                </c:pt>
                <c:pt idx="3">
                  <c:v>Aug'17
57</c:v>
                </c:pt>
                <c:pt idx="4">
                  <c:v>Sep'17
54</c:v>
                </c:pt>
                <c:pt idx="5">
                  <c:v>Oct'17
59</c:v>
                </c:pt>
              </c:strCache>
            </c:strRef>
          </c:cat>
          <c:val>
            <c:numRef>
              <c:f>Sheet1!$B$6:$H$6</c:f>
              <c:numCache>
                <c:formatCode>0.0%</c:formatCode>
                <c:ptCount val="6"/>
                <c:pt idx="0" formatCode="0%">
                  <c:v>0.05</c:v>
                </c:pt>
                <c:pt idx="1">
                  <c:v>0.06</c:v>
                </c:pt>
                <c:pt idx="2" formatCode="0%">
                  <c:v>5.6606999999999998E-2</c:v>
                </c:pt>
                <c:pt idx="3" formatCode="0%">
                  <c:v>0</c:v>
                </c:pt>
                <c:pt idx="4" formatCode="0%">
                  <c:v>1.0880000000000001E-2</c:v>
                </c:pt>
                <c:pt idx="5" formatCode="0%">
                  <c:v>1.1022000000000001E-2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B04-4D07-889A-37CE4D8D2C87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Lenvima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9.0259485359841501E-3"/>
                  <c:y val="8.699170359437846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D6-4CB0-B975-9E395C1F17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6"/>
                <c:pt idx="0">
                  <c:v>May'17
nPt=75</c:v>
                </c:pt>
                <c:pt idx="1">
                  <c:v>Jun'17
60</c:v>
                </c:pt>
                <c:pt idx="2">
                  <c:v>Jun'17
54</c:v>
                </c:pt>
                <c:pt idx="3">
                  <c:v>Aug'17
57</c:v>
                </c:pt>
                <c:pt idx="4">
                  <c:v>Sep'17
54</c:v>
                </c:pt>
                <c:pt idx="5">
                  <c:v>Oct'17
59</c:v>
                </c:pt>
              </c:strCache>
            </c:strRef>
          </c:cat>
          <c:val>
            <c:numRef>
              <c:f>Sheet1!$B$7:$H$7</c:f>
              <c:numCache>
                <c:formatCode>0%</c:formatCode>
                <c:ptCount val="6"/>
                <c:pt idx="0">
                  <c:v>0.03</c:v>
                </c:pt>
                <c:pt idx="1">
                  <c:v>0.06</c:v>
                </c:pt>
                <c:pt idx="2">
                  <c:v>8.3598000000000006E-2</c:v>
                </c:pt>
                <c:pt idx="3">
                  <c:v>4.8070301952208752E-2</c:v>
                </c:pt>
                <c:pt idx="4">
                  <c:v>0</c:v>
                </c:pt>
                <c:pt idx="5">
                  <c:v>3.2868000000000001E-2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B04-4D07-889A-37CE4D8D2C87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Other TKI</c:v>
                </c:pt>
              </c:strCache>
            </c:strRef>
          </c:tx>
          <c:spPr>
            <a:ln w="28575" cap="rnd">
              <a:solidFill>
                <a:srgbClr val="FFBF89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1.2034598047978831E-2"/>
                  <c:y val="-1.15988938125837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CD6-4CB0-B975-9E395C1F17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FBF89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6"/>
                <c:pt idx="0">
                  <c:v>May'17
nPt=75</c:v>
                </c:pt>
                <c:pt idx="1">
                  <c:v>Jun'17
60</c:v>
                </c:pt>
                <c:pt idx="2">
                  <c:v>Jun'17
54</c:v>
                </c:pt>
                <c:pt idx="3">
                  <c:v>Aug'17
57</c:v>
                </c:pt>
                <c:pt idx="4">
                  <c:v>Sep'17
54</c:v>
                </c:pt>
                <c:pt idx="5">
                  <c:v>Oct'17
59</c:v>
                </c:pt>
              </c:strCache>
            </c:strRef>
          </c:cat>
          <c:val>
            <c:numRef>
              <c:f>Sheet1!$B$8:$H$8</c:f>
              <c:numCache>
                <c:formatCode>0%</c:formatCode>
                <c:ptCount val="6"/>
                <c:pt idx="0">
                  <c:v>0.01</c:v>
                </c:pt>
                <c:pt idx="1">
                  <c:v>0.03</c:v>
                </c:pt>
                <c:pt idx="2">
                  <c:v>3.5998000000000002E-2</c:v>
                </c:pt>
                <c:pt idx="3">
                  <c:v>4.4727255192516156E-2</c:v>
                </c:pt>
                <c:pt idx="4">
                  <c:v>4.8231000000000003E-2</c:v>
                </c:pt>
                <c:pt idx="5">
                  <c:v>4.2695999999999998E-2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6B04-4D07-889A-37CE4D8D2C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9579336"/>
        <c:axId val="549584432"/>
      </c:lineChart>
      <c:catAx>
        <c:axId val="549579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9584432"/>
        <c:crosses val="autoZero"/>
        <c:auto val="1"/>
        <c:lblAlgn val="ctr"/>
        <c:lblOffset val="100"/>
        <c:noMultiLvlLbl val="0"/>
      </c:catAx>
      <c:valAx>
        <c:axId val="549584432"/>
        <c:scaling>
          <c:orientation val="minMax"/>
          <c:max val="0.8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957933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1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076480023330411"/>
          <c:y val="8.6982939632545928E-2"/>
          <c:w val="0.37533561777000096"/>
          <c:h val="0.6756041119860017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MSI Expression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39-4EA9-BEAF-B82938FE707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39-4EA9-BEAF-B82938FE707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39-4EA9-BEAF-B82938FE707A}"/>
              </c:ext>
            </c:extLst>
          </c:dPt>
          <c:dLbls>
            <c:dLbl>
              <c:idx val="2"/>
              <c:layout>
                <c:manualLayout>
                  <c:x val="1.4137989695732479E-2"/>
                  <c:y val="1.388888888888888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D39-4EA9-BEAF-B82938FE70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MSI- High</c:v>
                </c:pt>
                <c:pt idx="1">
                  <c:v>MSI-Low/Stable</c:v>
                </c:pt>
                <c:pt idx="2">
                  <c:v>Inconclusive/Don't Know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0.21495700000000001</c:v>
                </c:pt>
                <c:pt idx="1">
                  <c:v>0.72939100000000001</c:v>
                </c:pt>
                <c:pt idx="2">
                  <c:v>5.5652E-2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39-4EA9-BEAF-B82938FE7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4651181102362205"/>
          <c:w val="0.99792019053173908"/>
          <c:h val="7.35118110236220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3175">
      <a:solidFill>
        <a:schemeClr val="bg1">
          <a:lumMod val="75000"/>
        </a:schemeClr>
      </a:solidFill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34013275514473"/>
          <c:y val="5.0893970700470942E-2"/>
          <c:w val="0.83250527787287443"/>
          <c:h val="0.77648950131233607"/>
        </c:manualLayout>
      </c:layout>
      <c:lineChart>
        <c:grouping val="standard"/>
        <c:varyColors val="0"/>
        <c:ser>
          <c:idx val="4"/>
          <c:order val="0"/>
          <c:tx>
            <c:strRef>
              <c:f>Sheet1!$A$2</c:f>
              <c:strCache>
                <c:ptCount val="1"/>
                <c:pt idx="0">
                  <c:v>Tested</c:v>
                </c:pt>
              </c:strCache>
            </c:strRef>
          </c:tx>
          <c:spPr>
            <a:ln w="381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6"/>
                <c:pt idx="0">
                  <c:v>May'17
nPt=537</c:v>
                </c:pt>
                <c:pt idx="1">
                  <c:v>Jun'17
487</c:v>
                </c:pt>
                <c:pt idx="2">
                  <c:v>Jul'17
448</c:v>
                </c:pt>
                <c:pt idx="3">
                  <c:v>Aug'17
468</c:v>
                </c:pt>
                <c:pt idx="4">
                  <c:v>Sep'17
444</c:v>
                </c:pt>
                <c:pt idx="5">
                  <c:v>Oct'17
463</c:v>
                </c:pt>
              </c:strCache>
            </c:strRef>
          </c:cat>
          <c:val>
            <c:numRef>
              <c:f>Sheet1!$B$2:$H$2</c:f>
              <c:numCache>
                <c:formatCode>0%</c:formatCode>
                <c:ptCount val="6"/>
                <c:pt idx="0">
                  <c:v>4.7523000000000003E-2</c:v>
                </c:pt>
                <c:pt idx="1">
                  <c:v>0.113359</c:v>
                </c:pt>
                <c:pt idx="2">
                  <c:v>0.17784800000000001</c:v>
                </c:pt>
                <c:pt idx="3">
                  <c:v>0.24299000000000001</c:v>
                </c:pt>
                <c:pt idx="4">
                  <c:v>0.25790000000000002</c:v>
                </c:pt>
                <c:pt idx="5">
                  <c:v>0.24841599999999997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4F-4DA9-A7DA-9692F9711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9240136"/>
        <c:axId val="549244448"/>
      </c:lineChart>
      <c:catAx>
        <c:axId val="549240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9244448"/>
        <c:crosses val="autoZero"/>
        <c:auto val="1"/>
        <c:lblAlgn val="ctr"/>
        <c:lblOffset val="100"/>
        <c:noMultiLvlLbl val="0"/>
      </c:catAx>
      <c:valAx>
        <c:axId val="549244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100" b="0" i="0" baseline="0" dirty="0">
                    <a:effectLst/>
                  </a:rPr>
                  <a:t>% New Patients</a:t>
                </a:r>
                <a:endParaRPr lang="en-US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924013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175">
      <a:solidFill>
        <a:schemeClr val="bg1">
          <a:lumMod val="75000"/>
        </a:schemeClr>
      </a:solidFill>
    </a:ln>
    <a:effectLst/>
  </c:spPr>
  <c:txPr>
    <a:bodyPr/>
    <a:lstStyle/>
    <a:p>
      <a:pPr>
        <a:defRPr sz="11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5117773739820983"/>
          <c:w val="0.99999999999999978"/>
          <c:h val="0.715658018709199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Opdivo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550A-4419-8A6D-79733F4A9816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50A-4419-8A6D-79733F4A9816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50A-4419-8A6D-79733F4A9816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0A-4419-8A6D-79733F4A98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Sheet1!$B$1:$X$1</c:f>
              <c:strCache>
                <c:ptCount val="20"/>
                <c:pt idx="0">
                  <c:v>May'17
nPt=13*</c:v>
                </c:pt>
                <c:pt idx="1">
                  <c:v>Jun'17
12*</c:v>
                </c:pt>
                <c:pt idx="2">
                  <c:v>Jul'17
31</c:v>
                </c:pt>
                <c:pt idx="3">
                  <c:v>Aug'17
40</c:v>
                </c:pt>
                <c:pt idx="4">
                  <c:v>Sep'17
54</c:v>
                </c:pt>
                <c:pt idx="5">
                  <c:v>Oct'17
58</c:v>
                </c:pt>
                <c:pt idx="6">
                  <c:v>    </c:v>
                </c:pt>
                <c:pt idx="7">
                  <c:v>May'17
42</c:v>
                </c:pt>
                <c:pt idx="8">
                  <c:v>Jun'17
47</c:v>
                </c:pt>
                <c:pt idx="9">
                  <c:v>Jul'17
64</c:v>
                </c:pt>
                <c:pt idx="10">
                  <c:v>Aug'17
105</c:v>
                </c:pt>
                <c:pt idx="11">
                  <c:v>Sep'17
115</c:v>
                </c:pt>
                <c:pt idx="12">
                  <c:v>Oct'17
128</c:v>
                </c:pt>
                <c:pt idx="13">
                  <c:v>     </c:v>
                </c:pt>
                <c:pt idx="14">
                  <c:v>May'17
747</c:v>
                </c:pt>
                <c:pt idx="15">
                  <c:v>Jun'17
684</c:v>
                </c:pt>
                <c:pt idx="16">
                  <c:v>Jul'17
634</c:v>
                </c:pt>
                <c:pt idx="17">
                  <c:v>Aug'17
529</c:v>
                </c:pt>
                <c:pt idx="18">
                  <c:v>Sep'17
519</c:v>
                </c:pt>
                <c:pt idx="19">
                  <c:v>Oct'17
501</c:v>
                </c:pt>
              </c:strCache>
            </c:strRef>
          </c:cat>
          <c:val>
            <c:numRef>
              <c:f>Sheet1!$B$2:$X$2</c:f>
              <c:numCache>
                <c:formatCode>0%</c:formatCode>
                <c:ptCount val="20"/>
                <c:pt idx="0">
                  <c:v>4.8797E-2</c:v>
                </c:pt>
                <c:pt idx="1">
                  <c:v>3.6922999999999997E-2</c:v>
                </c:pt>
                <c:pt idx="2">
                  <c:v>2.1264000000000002E-2</c:v>
                </c:pt>
                <c:pt idx="3">
                  <c:v>1.5778E-2</c:v>
                </c:pt>
                <c:pt idx="4">
                  <c:v>7.1752999999999997E-2</c:v>
                </c:pt>
                <c:pt idx="5">
                  <c:v>0.12701200000000001</c:v>
                </c:pt>
                <c:pt idx="7">
                  <c:v>9.8776000000000003E-2</c:v>
                </c:pt>
                <c:pt idx="8">
                  <c:v>5.7643E-2</c:v>
                </c:pt>
                <c:pt idx="9">
                  <c:v>2.9055000000000001E-2</c:v>
                </c:pt>
                <c:pt idx="10">
                  <c:v>3.7068999999999998E-2</c:v>
                </c:pt>
                <c:pt idx="11">
                  <c:v>3.8974000000000002E-2</c:v>
                </c:pt>
                <c:pt idx="12">
                  <c:v>3.0013999999999999E-2</c:v>
                </c:pt>
                <c:pt idx="14">
                  <c:v>2.8909000000000001E-2</c:v>
                </c:pt>
                <c:pt idx="15">
                  <c:v>3.3579999999999999E-2</c:v>
                </c:pt>
                <c:pt idx="16">
                  <c:v>2.7029000000000001E-2</c:v>
                </c:pt>
                <c:pt idx="17">
                  <c:v>1.1076000000000001E-2</c:v>
                </c:pt>
                <c:pt idx="18">
                  <c:v>1.6067000000000001E-2</c:v>
                </c:pt>
                <c:pt idx="19">
                  <c:v>4.5567999999999997E-2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AA-40C1-8A4F-FD9A0BD8FB4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Keytruda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50A-4419-8A6D-79733F4A9816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0A-4419-8A6D-79733F4A9816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50A-4419-8A6D-79733F4A9816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0A-4419-8A6D-79733F4A9816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50A-4419-8A6D-79733F4A9816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0A-4419-8A6D-79733F4A98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Sheet1!$B$1:$X$1</c:f>
              <c:strCache>
                <c:ptCount val="20"/>
                <c:pt idx="0">
                  <c:v>May'17
nPt=13*</c:v>
                </c:pt>
                <c:pt idx="1">
                  <c:v>Jun'17
12*</c:v>
                </c:pt>
                <c:pt idx="2">
                  <c:v>Jul'17
31</c:v>
                </c:pt>
                <c:pt idx="3">
                  <c:v>Aug'17
40</c:v>
                </c:pt>
                <c:pt idx="4">
                  <c:v>Sep'17
54</c:v>
                </c:pt>
                <c:pt idx="5">
                  <c:v>Oct'17
58</c:v>
                </c:pt>
                <c:pt idx="6">
                  <c:v>    </c:v>
                </c:pt>
                <c:pt idx="7">
                  <c:v>May'17
42</c:v>
                </c:pt>
                <c:pt idx="8">
                  <c:v>Jun'17
47</c:v>
                </c:pt>
                <c:pt idx="9">
                  <c:v>Jul'17
64</c:v>
                </c:pt>
                <c:pt idx="10">
                  <c:v>Aug'17
105</c:v>
                </c:pt>
                <c:pt idx="11">
                  <c:v>Sep'17
115</c:v>
                </c:pt>
                <c:pt idx="12">
                  <c:v>Oct'17
128</c:v>
                </c:pt>
                <c:pt idx="13">
                  <c:v>     </c:v>
                </c:pt>
                <c:pt idx="14">
                  <c:v>May'17
747</c:v>
                </c:pt>
                <c:pt idx="15">
                  <c:v>Jun'17
684</c:v>
                </c:pt>
                <c:pt idx="16">
                  <c:v>Jul'17
634</c:v>
                </c:pt>
                <c:pt idx="17">
                  <c:v>Aug'17
529</c:v>
                </c:pt>
                <c:pt idx="18">
                  <c:v>Sep'17
519</c:v>
                </c:pt>
                <c:pt idx="19">
                  <c:v>Oct'17
501</c:v>
                </c:pt>
              </c:strCache>
            </c:strRef>
          </c:cat>
          <c:val>
            <c:numRef>
              <c:f>Sheet1!$B$3:$X$3</c:f>
              <c:numCache>
                <c:formatCode>0%</c:formatCode>
                <c:ptCount val="20"/>
                <c:pt idx="0">
                  <c:v>0.333706</c:v>
                </c:pt>
                <c:pt idx="1">
                  <c:v>0.45965699999999998</c:v>
                </c:pt>
                <c:pt idx="2">
                  <c:v>0.506714</c:v>
                </c:pt>
                <c:pt idx="3">
                  <c:v>0.31130200000000002</c:v>
                </c:pt>
                <c:pt idx="4">
                  <c:v>0.20014299999999999</c:v>
                </c:pt>
                <c:pt idx="5">
                  <c:v>5.6065999999999998E-2</c:v>
                </c:pt>
                <c:pt idx="7">
                  <c:v>4.2448E-2</c:v>
                </c:pt>
                <c:pt idx="8">
                  <c:v>1.9841999999999999E-2</c:v>
                </c:pt>
                <c:pt idx="10">
                  <c:v>9.4070000000000004E-3</c:v>
                </c:pt>
                <c:pt idx="11">
                  <c:v>9.2739999999999993E-3</c:v>
                </c:pt>
                <c:pt idx="12">
                  <c:v>8.1019999999999998E-3</c:v>
                </c:pt>
                <c:pt idx="14">
                  <c:v>3.1749999999999999E-3</c:v>
                </c:pt>
                <c:pt idx="15">
                  <c:v>3.0010000000000002E-3</c:v>
                </c:pt>
                <c:pt idx="16">
                  <c:v>3.8530000000000001E-3</c:v>
                </c:pt>
                <c:pt idx="17">
                  <c:v>2.2339999999999999E-3</c:v>
                </c:pt>
                <c:pt idx="18">
                  <c:v>1.2702E-2</c:v>
                </c:pt>
                <c:pt idx="19">
                  <c:v>1.2945E-2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AA-40C1-8A4F-FD9A0BD8F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549253072"/>
        <c:axId val="549240920"/>
      </c:barChart>
      <c:catAx>
        <c:axId val="54925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9240920"/>
        <c:crosses val="autoZero"/>
        <c:auto val="1"/>
        <c:lblAlgn val="ctr"/>
        <c:lblOffset val="100"/>
        <c:noMultiLvlLbl val="0"/>
      </c:catAx>
      <c:valAx>
        <c:axId val="549240920"/>
        <c:scaling>
          <c:orientation val="minMax"/>
        </c:scaling>
        <c:delete val="1"/>
        <c:axPos val="l"/>
        <c:majorGridlines>
          <c:spPr>
            <a:ln w="317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492530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3175">
      <a:solidFill>
        <a:schemeClr val="bg1">
          <a:lumMod val="75000"/>
        </a:schemeClr>
      </a:solidFill>
    </a:ln>
    <a:effectLst/>
  </c:spPr>
  <c:txPr>
    <a:bodyPr/>
    <a:lstStyle/>
    <a:p>
      <a:pPr>
        <a:defRPr sz="1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5117773739820983"/>
          <c:w val="0.99999999999999978"/>
          <c:h val="0.715658018709199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Opdivo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10"/>
              <c:layout>
                <c:manualLayout>
                  <c:x val="-4.4326241134751776E-3"/>
                  <c:y val="-5.3418803418804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2F3-4253-A73E-3A0F3AE8CA03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2F3-4253-A73E-3A0F3AE8CA03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2F3-4253-A73E-3A0F3AE8CA03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F3-4253-A73E-3A0F3AE8CA03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2F3-4253-A73E-3A0F3AE8CA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May'17
nPt=37</c:v>
                </c:pt>
                <c:pt idx="1">
                  <c:v>Jun'17
47</c:v>
                </c:pt>
                <c:pt idx="2">
                  <c:v>Jul'17
58</c:v>
                </c:pt>
                <c:pt idx="3">
                  <c:v>Aug'17
61</c:v>
                </c:pt>
                <c:pt idx="4">
                  <c:v>Sep'17
76</c:v>
                </c:pt>
                <c:pt idx="5">
                  <c:v>Oct'17
91</c:v>
                </c:pt>
                <c:pt idx="6">
                  <c:v>    </c:v>
                </c:pt>
                <c:pt idx="7">
                  <c:v>May'17
36</c:v>
                </c:pt>
                <c:pt idx="8">
                  <c:v>Jun'17
40</c:v>
                </c:pt>
                <c:pt idx="9">
                  <c:v>Jul'17
38</c:v>
                </c:pt>
                <c:pt idx="10">
                  <c:v>Aug'17
49</c:v>
                </c:pt>
                <c:pt idx="11">
                  <c:v>Sep'17
55</c:v>
                </c:pt>
                <c:pt idx="12">
                  <c:v>Oct'17
70</c:v>
                </c:pt>
                <c:pt idx="13">
                  <c:v>     </c:v>
                </c:pt>
                <c:pt idx="14">
                  <c:v>May'17
729</c:v>
                </c:pt>
                <c:pt idx="15">
                  <c:v>Jun'17
656</c:v>
                </c:pt>
                <c:pt idx="16">
                  <c:v>Jul'17
635</c:v>
                </c:pt>
                <c:pt idx="17">
                  <c:v>Aug'17
564</c:v>
                </c:pt>
                <c:pt idx="18">
                  <c:v>Sep'17
557</c:v>
                </c:pt>
                <c:pt idx="19">
                  <c:v>Oct'17
526</c:v>
                </c:pt>
              </c:strCache>
            </c:strRef>
          </c:cat>
          <c:val>
            <c:numRef>
              <c:f>Sheet1!$B$2:$U$2</c:f>
              <c:numCache>
                <c:formatCode>0%</c:formatCode>
                <c:ptCount val="20"/>
                <c:pt idx="0">
                  <c:v>0.30230899999999999</c:v>
                </c:pt>
                <c:pt idx="1">
                  <c:v>0.226962</c:v>
                </c:pt>
                <c:pt idx="2">
                  <c:v>0.13249900000000001</c:v>
                </c:pt>
                <c:pt idx="3">
                  <c:v>8.6691000000000004E-2</c:v>
                </c:pt>
                <c:pt idx="4">
                  <c:v>0.11876399999999999</c:v>
                </c:pt>
                <c:pt idx="5">
                  <c:v>0.18235499999999999</c:v>
                </c:pt>
                <c:pt idx="7">
                  <c:v>7.2121000000000005E-2</c:v>
                </c:pt>
                <c:pt idx="8">
                  <c:v>5.0860000000000002E-2</c:v>
                </c:pt>
                <c:pt idx="9">
                  <c:v>7.1874999999999994E-2</c:v>
                </c:pt>
                <c:pt idx="10">
                  <c:v>2.7165999999999999E-2</c:v>
                </c:pt>
                <c:pt idx="11">
                  <c:v>2.4906000000000001E-2</c:v>
                </c:pt>
                <c:pt idx="12">
                  <c:v>1.5094E-2</c:v>
                </c:pt>
                <c:pt idx="14">
                  <c:v>2.0129000000000001E-2</c:v>
                </c:pt>
                <c:pt idx="15">
                  <c:v>2.1583999999999999E-2</c:v>
                </c:pt>
                <c:pt idx="16">
                  <c:v>1.4541999999999999E-2</c:v>
                </c:pt>
                <c:pt idx="17">
                  <c:v>7.2129999999999998E-3</c:v>
                </c:pt>
                <c:pt idx="18">
                  <c:v>1.2553E-2</c:v>
                </c:pt>
                <c:pt idx="19">
                  <c:v>3.2703999999999997E-2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AA-40C1-8A4F-FD9A0BD8FB4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Keytruda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2F3-4253-A73E-3A0F3AE8CA03}"/>
                </c:ext>
              </c:extLst>
            </c:dLbl>
            <c:dLbl>
              <c:idx val="10"/>
              <c:layout>
                <c:manualLayout>
                  <c:x val="1.0342789598108746E-2"/>
                  <c:y val="-5.341880341880538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2F3-4253-A73E-3A0F3AE8CA03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2F3-4253-A73E-3A0F3AE8CA03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2F3-4253-A73E-3A0F3AE8CA03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2F3-4253-A73E-3A0F3AE8CA03}"/>
                </c:ext>
              </c:extLst>
            </c:dLbl>
            <c:dLbl>
              <c:idx val="17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2F3-4253-A73E-3A0F3AE8CA03}"/>
                </c:ext>
              </c:extLst>
            </c:dLbl>
            <c:dLbl>
              <c:idx val="18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2F3-4253-A73E-3A0F3AE8CA03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2F3-4253-A73E-3A0F3AE8CA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May'17
nPt=37</c:v>
                </c:pt>
                <c:pt idx="1">
                  <c:v>Jun'17
47</c:v>
                </c:pt>
                <c:pt idx="2">
                  <c:v>Jul'17
58</c:v>
                </c:pt>
                <c:pt idx="3">
                  <c:v>Aug'17
61</c:v>
                </c:pt>
                <c:pt idx="4">
                  <c:v>Sep'17
76</c:v>
                </c:pt>
                <c:pt idx="5">
                  <c:v>Oct'17
91</c:v>
                </c:pt>
                <c:pt idx="6">
                  <c:v>    </c:v>
                </c:pt>
                <c:pt idx="7">
                  <c:v>May'17
36</c:v>
                </c:pt>
                <c:pt idx="8">
                  <c:v>Jun'17
40</c:v>
                </c:pt>
                <c:pt idx="9">
                  <c:v>Jul'17
38</c:v>
                </c:pt>
                <c:pt idx="10">
                  <c:v>Aug'17
49</c:v>
                </c:pt>
                <c:pt idx="11">
                  <c:v>Sep'17
55</c:v>
                </c:pt>
                <c:pt idx="12">
                  <c:v>Oct'17
70</c:v>
                </c:pt>
                <c:pt idx="13">
                  <c:v>     </c:v>
                </c:pt>
                <c:pt idx="14">
                  <c:v>May'17
729</c:v>
                </c:pt>
                <c:pt idx="15">
                  <c:v>Jun'17
656</c:v>
                </c:pt>
                <c:pt idx="16">
                  <c:v>Jul'17
635</c:v>
                </c:pt>
                <c:pt idx="17">
                  <c:v>Aug'17
564</c:v>
                </c:pt>
                <c:pt idx="18">
                  <c:v>Sep'17
557</c:v>
                </c:pt>
                <c:pt idx="19">
                  <c:v>Oct'17
526</c:v>
                </c:pt>
              </c:strCache>
            </c:strRef>
          </c:cat>
          <c:val>
            <c:numRef>
              <c:f>Sheet1!$B$3:$U$3</c:f>
              <c:numCache>
                <c:formatCode>0%</c:formatCode>
                <c:ptCount val="20"/>
                <c:pt idx="0">
                  <c:v>0.14402200000000001</c:v>
                </c:pt>
                <c:pt idx="1">
                  <c:v>0.11516700000000001</c:v>
                </c:pt>
                <c:pt idx="2">
                  <c:v>9.0558E-2</c:v>
                </c:pt>
                <c:pt idx="3">
                  <c:v>4.8443E-2</c:v>
                </c:pt>
                <c:pt idx="4">
                  <c:v>0.10460700000000001</c:v>
                </c:pt>
                <c:pt idx="5">
                  <c:v>6.8959000000000006E-2</c:v>
                </c:pt>
                <c:pt idx="7">
                  <c:v>6.1499999999999999E-4</c:v>
                </c:pt>
                <c:pt idx="10">
                  <c:v>1.7965999999999999E-2</c:v>
                </c:pt>
                <c:pt idx="11">
                  <c:v>4.5027999999999999E-2</c:v>
                </c:pt>
                <c:pt idx="12">
                  <c:v>4.6192999999999998E-2</c:v>
                </c:pt>
                <c:pt idx="14">
                  <c:v>3.0980000000000001E-3</c:v>
                </c:pt>
                <c:pt idx="15">
                  <c:v>4.8019999999999998E-3</c:v>
                </c:pt>
                <c:pt idx="16">
                  <c:v>1.189E-2</c:v>
                </c:pt>
                <c:pt idx="17">
                  <c:v>1.2591E-2</c:v>
                </c:pt>
                <c:pt idx="18">
                  <c:v>1.0255E-2</c:v>
                </c:pt>
                <c:pt idx="19">
                  <c:v>3.124E-3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AA-40C1-8A4F-FD9A0BD8F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549252288"/>
        <c:axId val="549250720"/>
      </c:barChart>
      <c:catAx>
        <c:axId val="54925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9250720"/>
        <c:crosses val="autoZero"/>
        <c:auto val="1"/>
        <c:lblAlgn val="ctr"/>
        <c:lblOffset val="100"/>
        <c:noMultiLvlLbl val="0"/>
      </c:catAx>
      <c:valAx>
        <c:axId val="549250720"/>
        <c:scaling>
          <c:orientation val="minMax"/>
        </c:scaling>
        <c:delete val="1"/>
        <c:axPos val="l"/>
        <c:majorGridlines>
          <c:spPr>
            <a:ln w="317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4925228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3175">
      <a:solidFill>
        <a:schemeClr val="bg1">
          <a:lumMod val="75000"/>
        </a:schemeClr>
      </a:solidFill>
    </a:ln>
    <a:effectLst/>
  </c:spPr>
  <c:txPr>
    <a:bodyPr/>
    <a:lstStyle/>
    <a:p>
      <a:pPr>
        <a:defRPr sz="1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34013275514473"/>
          <c:y val="5.0893970700470942E-2"/>
          <c:w val="0.83250527787287443"/>
          <c:h val="0.77648950131233607"/>
        </c:manualLayout>
      </c:layout>
      <c:lineChart>
        <c:grouping val="standard"/>
        <c:varyColors val="0"/>
        <c:ser>
          <c:idx val="4"/>
          <c:order val="0"/>
          <c:tx>
            <c:strRef>
              <c:f>Sheet1!$A$2</c:f>
              <c:strCache>
                <c:ptCount val="1"/>
                <c:pt idx="0">
                  <c:v>Tested</c:v>
                </c:pt>
              </c:strCache>
            </c:strRef>
          </c:tx>
          <c:spPr>
            <a:ln w="381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Sheet1!$B$1:$I$1</c:f>
              <c:strCache>
                <c:ptCount val="6"/>
                <c:pt idx="0">
                  <c:v>May'17
nPt=537</c:v>
                </c:pt>
                <c:pt idx="1">
                  <c:v>Jun'17
487</c:v>
                </c:pt>
                <c:pt idx="2">
                  <c:v>Jul'17
448</c:v>
                </c:pt>
                <c:pt idx="3">
                  <c:v>Aug'17
468</c:v>
                </c:pt>
                <c:pt idx="4">
                  <c:v>Sep'17
444</c:v>
                </c:pt>
                <c:pt idx="5">
                  <c:v>Oct'17
463</c:v>
                </c:pt>
              </c:strCache>
            </c:strRef>
          </c:cat>
          <c:val>
            <c:numRef>
              <c:f>Sheet1!$B$2:$I$2</c:f>
              <c:numCache>
                <c:formatCode>0%</c:formatCode>
                <c:ptCount val="6"/>
                <c:pt idx="0">
                  <c:v>8.5809999999999997E-2</c:v>
                </c:pt>
                <c:pt idx="1">
                  <c:v>0.14399999999999999</c:v>
                </c:pt>
                <c:pt idx="2">
                  <c:v>0.15831999999999991</c:v>
                </c:pt>
                <c:pt idx="3">
                  <c:v>0.16928099999999999</c:v>
                </c:pt>
                <c:pt idx="4">
                  <c:v>0.18695999999999999</c:v>
                </c:pt>
                <c:pt idx="5">
                  <c:v>0.220773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44-40AB-BE28-4D5426994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4906312"/>
        <c:axId val="544913368"/>
      </c:lineChart>
      <c:catAx>
        <c:axId val="544906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4913368"/>
        <c:crosses val="autoZero"/>
        <c:auto val="1"/>
        <c:lblAlgn val="ctr"/>
        <c:lblOffset val="100"/>
        <c:noMultiLvlLbl val="0"/>
      </c:catAx>
      <c:valAx>
        <c:axId val="544913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100" b="0" i="0" baseline="0" dirty="0">
                    <a:effectLst/>
                  </a:rPr>
                  <a:t>% New Patients</a:t>
                </a:r>
                <a:endParaRPr lang="en-US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490631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175">
      <a:solidFill>
        <a:schemeClr val="bg1">
          <a:lumMod val="75000"/>
        </a:schemeClr>
      </a:solidFill>
    </a:ln>
    <a:effectLst/>
  </c:spPr>
  <c:txPr>
    <a:bodyPr/>
    <a:lstStyle/>
    <a:p>
      <a:pPr>
        <a:defRPr sz="11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076480023330411"/>
          <c:y val="8.6982939632545928E-2"/>
          <c:w val="0.37533561777000096"/>
          <c:h val="0.6756041119860017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PD-L1 tested Pts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D5-40DE-87C6-6C3A527FE92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D5-40DE-87C6-6C3A527FE92D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D5-40DE-87C6-6C3A527FE92D}"/>
              </c:ext>
            </c:extLst>
          </c:dPt>
          <c:dLbls>
            <c:dLbl>
              <c:idx val="2"/>
              <c:layout>
                <c:manualLayout>
                  <c:x val="1.4137989695732479E-2"/>
                  <c:y val="1.388888888888888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D5-40DE-87C6-6C3A527FE9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Inconclusive/Don't Know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0.54657199999999995</c:v>
                </c:pt>
                <c:pt idx="1">
                  <c:v>0.410362</c:v>
                </c:pt>
                <c:pt idx="2">
                  <c:v>4.3066E-2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D5-40DE-87C6-6C3A527FE9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4651181102362205"/>
          <c:w val="0.99792019053173908"/>
          <c:h val="7.35118110236220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3175">
      <a:solidFill>
        <a:schemeClr val="bg1">
          <a:lumMod val="75000"/>
        </a:schemeClr>
      </a:solidFill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82C08C4-D75B-4096-8F2B-48CB47E177AA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8F2E193-80C4-4F21-9136-207761DD27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68E8A-0670-4772-A967-695CFD081B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8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2E193-80C4-4F21-9136-207761DD27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72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2E193-80C4-4F21-9136-207761DD27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9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2E193-80C4-4F21-9136-207761DD27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4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2E193-80C4-4F21-9136-207761DD27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2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2E193-80C4-4F21-9136-207761DD27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9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2E193-80C4-4F21-9136-207761DD27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2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2E193-80C4-4F21-9136-207761DD27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4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2E193-80C4-4F21-9136-207761DD27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1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0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36508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52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72160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312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88" y="6382574"/>
            <a:ext cx="2010922" cy="4572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22031" y="3107599"/>
            <a:ext cx="8301046" cy="1046440"/>
          </a:xfrm>
        </p:spPr>
        <p:txBody>
          <a:bodyPr tIns="91440" bIns="91440">
            <a:noAutofit/>
          </a:bodyPr>
          <a:lstStyle>
            <a:lvl1pPr algn="ctr">
              <a:spcBef>
                <a:spcPts val="0"/>
              </a:spcBef>
              <a:defRPr sz="2667" b="0" baseline="0">
                <a:solidFill>
                  <a:srgbClr val="004B7E"/>
                </a:solidFill>
              </a:defRPr>
            </a:lvl1pPr>
          </a:lstStyle>
          <a:p>
            <a:r>
              <a:rPr lang="en-US" dirty="0"/>
              <a:t>xxx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2031" y="4152999"/>
            <a:ext cx="8301046" cy="800219"/>
          </a:xfrm>
        </p:spPr>
        <p:txBody>
          <a:bodyPr tIns="91440" bIns="91440">
            <a:noAutofit/>
          </a:bodyPr>
          <a:lstStyle>
            <a:lvl1pPr algn="ctr">
              <a:spcBef>
                <a:spcPts val="0"/>
              </a:spcBef>
              <a:defRPr sz="1905" b="0" baseline="0">
                <a:solidFill>
                  <a:srgbClr val="004B7E"/>
                </a:solidFill>
                <a:latin typeface="+mj-lt"/>
              </a:defRPr>
            </a:lvl1pPr>
            <a:lvl2pPr>
              <a:defRPr sz="1714">
                <a:latin typeface="+mj-lt"/>
              </a:defRPr>
            </a:lvl2pPr>
            <a:lvl3pPr>
              <a:defRPr sz="1714">
                <a:latin typeface="+mj-lt"/>
              </a:defRPr>
            </a:lvl3pPr>
            <a:lvl4pPr>
              <a:defRPr sz="1714">
                <a:latin typeface="+mj-lt"/>
              </a:defRPr>
            </a:lvl4pPr>
            <a:lvl5pPr>
              <a:defRPr sz="1714">
                <a:latin typeface="+mj-lt"/>
              </a:defRPr>
            </a:lvl5pPr>
          </a:lstStyle>
          <a:p>
            <a:pPr lvl="0"/>
            <a:r>
              <a:rPr lang="en-US" dirty="0"/>
              <a:t>Subtitle in sentence case (Century Gothic 18pt, Dark Blue)</a:t>
            </a:r>
          </a:p>
          <a:p>
            <a:pPr lvl="0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22031" y="4953569"/>
            <a:ext cx="8301046" cy="461665"/>
          </a:xfrm>
        </p:spPr>
        <p:txBody>
          <a:bodyPr tIns="91440" bIns="91440">
            <a:noAutofit/>
          </a:bodyPr>
          <a:lstStyle>
            <a:lvl1pPr algn="ctr">
              <a:spcBef>
                <a:spcPts val="0"/>
              </a:spcBef>
              <a:defRPr sz="1714" b="0" baseline="0">
                <a:solidFill>
                  <a:srgbClr val="004B7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 (Century Gothic 18pt, Dark Blue)</a:t>
            </a:r>
          </a:p>
        </p:txBody>
      </p:sp>
      <p:pic>
        <p:nvPicPr>
          <p:cNvPr id="20" name="Picture 3" descr="C:\Documents and Settings\slobodsc\Desktop\WhoAreYou_blue_1line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6623" y="6451442"/>
            <a:ext cx="2246605" cy="406559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870857" y="2782957"/>
            <a:ext cx="7402286" cy="2743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8000"/>
                </a:schemeClr>
              </a:gs>
              <a:gs pos="50000">
                <a:srgbClr val="004B7E"/>
              </a:gs>
              <a:gs pos="100000">
                <a:schemeClr val="tx2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5714" bIns="85714" rtlCol="0" anchor="ctr" anchorCtr="0"/>
          <a:lstStyle/>
          <a:p>
            <a:pPr algn="ctr"/>
            <a:endParaRPr lang="en-US" sz="1333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0"/>
            <a:ext cx="9144000" cy="356616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14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7403" y="6489747"/>
            <a:ext cx="1309196" cy="197875"/>
          </a:xfrm>
          <a:prstGeom prst="rect">
            <a:avLst/>
          </a:prstGeom>
          <a:noFill/>
        </p:spPr>
        <p:txBody>
          <a:bodyPr wrap="none" lIns="87086" rIns="87086" rtlCol="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762" b="1" dirty="0">
                <a:solidFill>
                  <a:srgbClr val="0064A8"/>
                </a:solidFill>
                <a:latin typeface="Arial" charset="0"/>
              </a:rPr>
              <a:t>BMS Highly Confidential</a:t>
            </a:r>
            <a:endParaRPr lang="en-US" sz="762" kern="0" dirty="0">
              <a:solidFill>
                <a:srgbClr val="0064A8"/>
              </a:solidFill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422031" y="6317509"/>
            <a:ext cx="8301046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2598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8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46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6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562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88" y="6382574"/>
            <a:ext cx="2010922" cy="4572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22031" y="3107599"/>
            <a:ext cx="8301046" cy="1046440"/>
          </a:xfrm>
        </p:spPr>
        <p:txBody>
          <a:bodyPr tIns="91440" bIns="91440">
            <a:noAutofit/>
          </a:bodyPr>
          <a:lstStyle>
            <a:lvl1pPr algn="ctr">
              <a:spcBef>
                <a:spcPts val="0"/>
              </a:spcBef>
              <a:defRPr sz="2667" b="0" baseline="0">
                <a:solidFill>
                  <a:srgbClr val="004B7E"/>
                </a:solidFill>
              </a:defRPr>
            </a:lvl1pPr>
          </a:lstStyle>
          <a:p>
            <a:r>
              <a:rPr lang="en-US" dirty="0"/>
              <a:t>xxx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2031" y="4152999"/>
            <a:ext cx="8301046" cy="800219"/>
          </a:xfrm>
        </p:spPr>
        <p:txBody>
          <a:bodyPr tIns="91440" bIns="91440">
            <a:noAutofit/>
          </a:bodyPr>
          <a:lstStyle>
            <a:lvl1pPr algn="ctr">
              <a:spcBef>
                <a:spcPts val="0"/>
              </a:spcBef>
              <a:defRPr sz="1905" b="0" baseline="0">
                <a:solidFill>
                  <a:srgbClr val="004B7E"/>
                </a:solidFill>
                <a:latin typeface="+mj-lt"/>
              </a:defRPr>
            </a:lvl1pPr>
            <a:lvl2pPr>
              <a:defRPr sz="1714">
                <a:latin typeface="+mj-lt"/>
              </a:defRPr>
            </a:lvl2pPr>
            <a:lvl3pPr>
              <a:defRPr sz="1714">
                <a:latin typeface="+mj-lt"/>
              </a:defRPr>
            </a:lvl3pPr>
            <a:lvl4pPr>
              <a:defRPr sz="1714">
                <a:latin typeface="+mj-lt"/>
              </a:defRPr>
            </a:lvl4pPr>
            <a:lvl5pPr>
              <a:defRPr sz="1714">
                <a:latin typeface="+mj-lt"/>
              </a:defRPr>
            </a:lvl5pPr>
          </a:lstStyle>
          <a:p>
            <a:pPr lvl="0"/>
            <a:r>
              <a:rPr lang="en-US" dirty="0"/>
              <a:t>Subtitle in sentence case (Century Gothic 18pt, Dark Blue)</a:t>
            </a:r>
          </a:p>
          <a:p>
            <a:pPr lvl="0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22031" y="4953569"/>
            <a:ext cx="8301046" cy="461665"/>
          </a:xfrm>
        </p:spPr>
        <p:txBody>
          <a:bodyPr tIns="91440" bIns="91440">
            <a:noAutofit/>
          </a:bodyPr>
          <a:lstStyle>
            <a:lvl1pPr algn="ctr">
              <a:spcBef>
                <a:spcPts val="0"/>
              </a:spcBef>
              <a:defRPr sz="1714" b="0" baseline="0">
                <a:solidFill>
                  <a:srgbClr val="004B7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 (Century Gothic 18pt, Dark Blue)</a:t>
            </a:r>
          </a:p>
        </p:txBody>
      </p:sp>
      <p:pic>
        <p:nvPicPr>
          <p:cNvPr id="20" name="Picture 3" descr="C:\Documents and Settings\slobodsc\Desktop\WhoAreYou_blue_1line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6623" y="6451442"/>
            <a:ext cx="2246605" cy="406559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870857" y="2782957"/>
            <a:ext cx="7402286" cy="2743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8000"/>
                </a:schemeClr>
              </a:gs>
              <a:gs pos="50000">
                <a:srgbClr val="004B7E"/>
              </a:gs>
              <a:gs pos="100000">
                <a:schemeClr val="tx2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5714" bIns="85714" rtlCol="0" anchor="ctr" anchorCtr="0"/>
          <a:lstStyle/>
          <a:p>
            <a:pPr algn="ctr"/>
            <a:endParaRPr lang="en-US" sz="1333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0"/>
            <a:ext cx="9144000" cy="356616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14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7403" y="6489747"/>
            <a:ext cx="1309196" cy="197875"/>
          </a:xfrm>
          <a:prstGeom prst="rect">
            <a:avLst/>
          </a:prstGeom>
          <a:noFill/>
        </p:spPr>
        <p:txBody>
          <a:bodyPr wrap="none" lIns="87086" rIns="87086" rtlCol="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762" b="1" dirty="0">
                <a:solidFill>
                  <a:srgbClr val="0064A8"/>
                </a:solidFill>
                <a:latin typeface="Arial" charset="0"/>
              </a:rPr>
              <a:t>BMS Highly Confidential</a:t>
            </a:r>
            <a:endParaRPr lang="en-US" sz="762" kern="0" dirty="0">
              <a:solidFill>
                <a:srgbClr val="0064A8"/>
              </a:solidFill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422031" y="6317509"/>
            <a:ext cx="8301046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996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3.png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7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vmlDrawing" Target="../drawings/vmlDrawing4.vml"/><Relationship Id="rId11" Type="http://schemas.openxmlformats.org/officeDocument/2006/relationships/image" Target="../media/image3.png"/><Relationship Id="rId5" Type="http://schemas.openxmlformats.org/officeDocument/2006/relationships/theme" Target="../theme/theme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8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56" y="6463103"/>
            <a:ext cx="1649188" cy="374957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907612476"/>
              </p:ext>
            </p:extLst>
          </p:nvPr>
        </p:nvGraphicFramePr>
        <p:xfrm>
          <a:off x="1511" y="1591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0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" y="1591"/>
                        <a:ext cx="1511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623" y="232832"/>
            <a:ext cx="8797560" cy="461665"/>
          </a:xfrm>
          <a:prstGeom prst="rect">
            <a:avLst/>
          </a:prstGeom>
        </p:spPr>
        <p:txBody>
          <a:bodyPr vert="horz" wrap="square" lIns="0" tIns="45720" rIns="0" bIns="45720" rtlCol="0" anchor="t" anchorCtr="0">
            <a:sp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23" y="831305"/>
            <a:ext cx="8797560" cy="56016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6955" y="6584949"/>
            <a:ext cx="175846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algn="r">
              <a:defRPr/>
            </a:pPr>
            <a:fld id="{9D53E389-1311-4796-9190-1F74A8EADEA2}" type="slidenum">
              <a:rPr lang="en-US" sz="1143">
                <a:solidFill>
                  <a:srgbClr val="004B7E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1143" dirty="0">
              <a:solidFill>
                <a:srgbClr val="004B7E"/>
              </a:solidFill>
              <a:cs typeface="Arial" pitchFamily="34" charset="0"/>
            </a:endParaRPr>
          </a:p>
          <a:p>
            <a:endParaRPr lang="en-US" sz="1143" dirty="0">
              <a:solidFill>
                <a:srgbClr val="004B7E"/>
              </a:solidFill>
              <a:latin typeface="Arial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422031" y="6448139"/>
            <a:ext cx="8301046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917404" y="6586103"/>
            <a:ext cx="1309196" cy="197875"/>
          </a:xfrm>
          <a:prstGeom prst="rect">
            <a:avLst/>
          </a:prstGeom>
          <a:noFill/>
        </p:spPr>
        <p:txBody>
          <a:bodyPr wrap="none" lIns="87086" rIns="87086" rtlCol="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762" b="1" dirty="0">
                <a:solidFill>
                  <a:srgbClr val="0064A8"/>
                </a:solidFill>
                <a:latin typeface="Arial" charset="0"/>
                <a:cs typeface="Arial" pitchFamily="34" charset="0"/>
              </a:rPr>
              <a:t>BMS Highly Confidential</a:t>
            </a:r>
            <a:endParaRPr lang="en-US" sz="762" kern="0" dirty="0">
              <a:solidFill>
                <a:srgbClr val="0064A8"/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18" name="Picture 3" descr="C:\Documents and Settings\slobodsc\Desktop\WhoAreYou_blue_1line.png"/>
          <p:cNvPicPr>
            <a:picLocks noChangeAspect="1" noChangeArrowheads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76624" y="6537064"/>
            <a:ext cx="1743617" cy="315535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0" y="0"/>
            <a:ext cx="9144000" cy="22186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14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0858" y="746304"/>
            <a:ext cx="7402286" cy="24938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8000"/>
                </a:schemeClr>
              </a:gs>
              <a:gs pos="50000">
                <a:srgbClr val="004B7E"/>
              </a:gs>
              <a:gs pos="100000">
                <a:schemeClr val="tx2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5714" bIns="85714" rtlCol="0" anchor="ctr" anchorCtr="0"/>
          <a:lstStyle/>
          <a:p>
            <a:pPr algn="ctr"/>
            <a:endParaRPr lang="en-US" sz="133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0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71" r:id="rId4"/>
  </p:sldLayoutIdLst>
  <p:hf hdr="0" ftr="0" dt="0"/>
  <p:txStyles>
    <p:titleStyle>
      <a:lvl1pPr algn="l" defTabSz="870875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870875" rtl="0" eaLnBrk="1" latinLnBrk="0" hangingPunct="1">
        <a:spcBef>
          <a:spcPct val="20000"/>
        </a:spcBef>
        <a:buFontTx/>
        <a:buNone/>
        <a:defRPr sz="2400" b="1" kern="120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1pPr>
      <a:lvl2pPr marL="435437" indent="-217719" algn="l" defTabSz="870875" rtl="0" eaLnBrk="1" latinLnBrk="0" hangingPunct="1">
        <a:spcBef>
          <a:spcPct val="20000"/>
        </a:spcBef>
        <a:buClr>
          <a:srgbClr val="004B7E"/>
        </a:buClr>
        <a:buFont typeface="Tahoma" pitchFamily="34" charset="0"/>
        <a:buChar char="•"/>
        <a:defRPr sz="18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2pPr>
      <a:lvl3pPr marL="870875" indent="-217719" algn="l" defTabSz="870875" rtl="0" eaLnBrk="1" latinLnBrk="0" hangingPunct="1">
        <a:spcBef>
          <a:spcPct val="20000"/>
        </a:spcBef>
        <a:buClr>
          <a:srgbClr val="004B7E"/>
        </a:buClr>
        <a:buFont typeface="Tahoma" pitchFamily="34" charset="0"/>
        <a:buChar char="–"/>
        <a:defRPr sz="2000" kern="120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310848" indent="-222254" algn="l" defTabSz="870875" rtl="0" eaLnBrk="1" latinLnBrk="0" hangingPunct="1">
        <a:spcBef>
          <a:spcPct val="20000"/>
        </a:spcBef>
        <a:buClr>
          <a:srgbClr val="004B7E"/>
        </a:buClr>
        <a:buFont typeface="Tahoma" pitchFamily="34" charset="0"/>
        <a:buChar char="–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4pPr>
      <a:lvl5pPr marL="1960980" indent="-219231" algn="l" defTabSz="870875" rtl="0" eaLnBrk="1" latinLnBrk="0" hangingPunct="1">
        <a:spcBef>
          <a:spcPct val="20000"/>
        </a:spcBef>
        <a:buClr>
          <a:srgbClr val="004B7E"/>
        </a:buClr>
        <a:buFont typeface="Tahoma" pitchFamily="34" charset="0"/>
        <a:buChar char="–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5pPr>
      <a:lvl6pPr marL="2394905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0342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265780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01217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56" y="6489479"/>
            <a:ext cx="1649188" cy="374957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7"/>
            </p:custDataLst>
            <p:extLst/>
          </p:nvPr>
        </p:nvGraphicFramePr>
        <p:xfrm>
          <a:off x="1511" y="1591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21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" y="1591"/>
                        <a:ext cx="1511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623" y="232832"/>
            <a:ext cx="8797560" cy="461665"/>
          </a:xfrm>
          <a:prstGeom prst="rect">
            <a:avLst/>
          </a:prstGeom>
        </p:spPr>
        <p:txBody>
          <a:bodyPr vert="horz" wrap="square" lIns="0" tIns="45720" rIns="0" bIns="45720" rtlCol="0" anchor="t" anchorCtr="0">
            <a:sp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23" y="831305"/>
            <a:ext cx="8797560" cy="56016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6955" y="6584949"/>
            <a:ext cx="175846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algn="r">
              <a:defRPr/>
            </a:pPr>
            <a:fld id="{9D53E389-1311-4796-9190-1F74A8EADEA2}" type="slidenum">
              <a:rPr lang="en-US" sz="1143">
                <a:solidFill>
                  <a:srgbClr val="004B7E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1143" dirty="0">
              <a:solidFill>
                <a:srgbClr val="004B7E"/>
              </a:solidFill>
              <a:cs typeface="Arial" pitchFamily="34" charset="0"/>
            </a:endParaRPr>
          </a:p>
          <a:p>
            <a:endParaRPr lang="en-US" sz="1143" dirty="0">
              <a:solidFill>
                <a:srgbClr val="004B7E"/>
              </a:solidFill>
              <a:latin typeface="Arial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422031" y="6448139"/>
            <a:ext cx="8301046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917404" y="6586103"/>
            <a:ext cx="1309196" cy="197875"/>
          </a:xfrm>
          <a:prstGeom prst="rect">
            <a:avLst/>
          </a:prstGeom>
          <a:noFill/>
        </p:spPr>
        <p:txBody>
          <a:bodyPr wrap="none" lIns="87086" rIns="87086" rtlCol="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762" b="1" dirty="0">
                <a:solidFill>
                  <a:srgbClr val="0064A8"/>
                </a:solidFill>
                <a:latin typeface="Arial" charset="0"/>
                <a:cs typeface="Arial" pitchFamily="34" charset="0"/>
              </a:rPr>
              <a:t>BMS Highly Confidential</a:t>
            </a:r>
            <a:endParaRPr lang="en-US" sz="762" kern="0" dirty="0">
              <a:solidFill>
                <a:srgbClr val="0064A8"/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18" name="Picture 3" descr="C:\Documents and Settings\slobodsc\Desktop\WhoAreYou_blue_1line.png"/>
          <p:cNvPicPr>
            <a:picLocks noChangeAspect="1" noChangeArrowheads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76624" y="6537064"/>
            <a:ext cx="1743617" cy="315535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0" y="0"/>
            <a:ext cx="9144000" cy="22186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14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0858" y="746304"/>
            <a:ext cx="7402286" cy="24938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8000"/>
                </a:schemeClr>
              </a:gs>
              <a:gs pos="50000">
                <a:srgbClr val="004B7E"/>
              </a:gs>
              <a:gs pos="100000">
                <a:schemeClr val="tx2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5714" bIns="85714" rtlCol="0" anchor="ctr" anchorCtr="0"/>
          <a:lstStyle/>
          <a:p>
            <a:pPr algn="ctr"/>
            <a:endParaRPr lang="en-US" sz="133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l" defTabSz="870875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870875" rtl="0" eaLnBrk="1" latinLnBrk="0" hangingPunct="1">
        <a:spcBef>
          <a:spcPct val="20000"/>
        </a:spcBef>
        <a:buFontTx/>
        <a:buNone/>
        <a:defRPr sz="2400" b="1" kern="120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1pPr>
      <a:lvl2pPr marL="435437" indent="-217719" algn="l" defTabSz="870875" rtl="0" eaLnBrk="1" latinLnBrk="0" hangingPunct="1">
        <a:spcBef>
          <a:spcPct val="20000"/>
        </a:spcBef>
        <a:buClr>
          <a:srgbClr val="004B7E"/>
        </a:buClr>
        <a:buFont typeface="Tahoma" pitchFamily="34" charset="0"/>
        <a:buChar char="•"/>
        <a:defRPr sz="1800" kern="1200">
          <a:solidFill>
            <a:srgbClr val="00B050"/>
          </a:solidFill>
          <a:latin typeface="Arial" pitchFamily="34" charset="0"/>
          <a:ea typeface="+mn-ea"/>
          <a:cs typeface="Arial" pitchFamily="34" charset="0"/>
        </a:defRPr>
      </a:lvl2pPr>
      <a:lvl3pPr marL="870875" indent="-217719" algn="l" defTabSz="870875" rtl="0" eaLnBrk="1" latinLnBrk="0" hangingPunct="1">
        <a:spcBef>
          <a:spcPct val="20000"/>
        </a:spcBef>
        <a:buClr>
          <a:srgbClr val="004B7E"/>
        </a:buClr>
        <a:buFont typeface="Tahoma" pitchFamily="34" charset="0"/>
        <a:buChar char="–"/>
        <a:defRPr sz="2000" kern="120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310848" indent="-222254" algn="l" defTabSz="870875" rtl="0" eaLnBrk="1" latinLnBrk="0" hangingPunct="1">
        <a:spcBef>
          <a:spcPct val="20000"/>
        </a:spcBef>
        <a:buClr>
          <a:srgbClr val="004B7E"/>
        </a:buClr>
        <a:buFont typeface="Tahoma" pitchFamily="34" charset="0"/>
        <a:buChar char="–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4pPr>
      <a:lvl5pPr marL="1960980" indent="-219231" algn="l" defTabSz="870875" rtl="0" eaLnBrk="1" latinLnBrk="0" hangingPunct="1">
        <a:spcBef>
          <a:spcPct val="20000"/>
        </a:spcBef>
        <a:buClr>
          <a:srgbClr val="004B7E"/>
        </a:buClr>
        <a:buFont typeface="Tahoma" pitchFamily="34" charset="0"/>
        <a:buChar char="–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5pPr>
      <a:lvl6pPr marL="2394905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0342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265780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01217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em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chart" Target="../charts/chart4.xml"/><Relationship Id="rId4" Type="http://schemas.openxmlformats.org/officeDocument/2006/relationships/notesSlide" Target="../notesSlides/notesSlide5.xml"/><Relationship Id="rId9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emf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chart" Target="../charts/chart7.xml"/><Relationship Id="rId4" Type="http://schemas.openxmlformats.org/officeDocument/2006/relationships/notesSlide" Target="../notesSlides/notesSlide6.xml"/><Relationship Id="rId9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b="1" dirty="0"/>
              <a:t>Chart Audit Monthly Tracking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079" y="1108037"/>
            <a:ext cx="4021843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2700" y="4343400"/>
            <a:ext cx="4038600" cy="1002624"/>
          </a:xfrm>
          <a:prstGeom prst="rect">
            <a:avLst/>
          </a:prstGeom>
        </p:spPr>
        <p:txBody>
          <a:bodyPr vert="horz" lIns="0" tIns="91440" rIns="0" bIns="91440" rtlCol="0" anchor="t" anchorCtr="0">
            <a:noAutofit/>
          </a:bodyPr>
          <a:lstStyle>
            <a:lvl1pPr algn="ctr" defTabSz="870875">
              <a:spcBef>
                <a:spcPts val="0"/>
              </a:spcBef>
              <a:buNone/>
              <a:defRPr sz="2667" b="1" baseline="0">
                <a:solidFill>
                  <a:srgbClr val="004B7E"/>
                </a:solidFill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Month:  October 2017</a:t>
            </a:r>
          </a:p>
        </p:txBody>
      </p:sp>
    </p:spTree>
    <p:extLst>
      <p:ext uri="{BB962C8B-B14F-4D97-AF65-F5344CB8AC3E}">
        <p14:creationId xmlns:p14="http://schemas.microsoft.com/office/powerpoint/2010/main" val="99909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4" descr="C:\Users\draia\AppData\Local\Temp\7zE07E575C3\3059_Pan_Tumor_Icon_HCC_RGB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11" y="1898062"/>
            <a:ext cx="4320000" cy="306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12694" y="632012"/>
            <a:ext cx="8068235" cy="19502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7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HCC: 1L New Patient Share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280" y="29373"/>
            <a:ext cx="152400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699" y="1107207"/>
            <a:ext cx="8629891" cy="274320"/>
          </a:xfrm>
          <a:prstGeom prst="rect">
            <a:avLst/>
          </a:prstGeom>
          <a:solidFill>
            <a:srgbClr val="FF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45720" rIns="45720" rtlCol="0" anchor="ctr"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</a:lstStyle>
          <a:p>
            <a:r>
              <a:rPr lang="en-US" sz="1400" dirty="0">
                <a:solidFill>
                  <a:srgbClr val="000000"/>
                </a:solidFill>
              </a:rPr>
              <a:t>1L New Patient Share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67658" y="188274"/>
            <a:ext cx="1276342" cy="366424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R2M</a:t>
            </a:r>
          </a:p>
        </p:txBody>
      </p:sp>
      <p:sp>
        <p:nvSpPr>
          <p:cNvPr id="15" name="Foot Notes"/>
          <p:cNvSpPr txBox="1">
            <a:spLocks/>
          </p:cNvSpPr>
          <p:nvPr/>
        </p:nvSpPr>
        <p:spPr bwMode="blackWhite">
          <a:xfrm>
            <a:off x="422026" y="6183863"/>
            <a:ext cx="8686800" cy="292745"/>
          </a:xfrm>
          <a:prstGeom prst="rect">
            <a:avLst/>
          </a:prstGeom>
          <a:noFill/>
        </p:spPr>
        <p:txBody>
          <a:bodyPr vert="horz" wrap="square" lIns="0" tIns="45720" rIns="0" bIns="45720" rtlCol="0" anchor="b">
            <a:noAutofit/>
          </a:bodyPr>
          <a:lstStyle/>
          <a:p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BMS Monthly Chart Audit, New patients, Weighted by Patient volume, Setting type and LOT size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526564882"/>
              </p:ext>
            </p:extLst>
          </p:nvPr>
        </p:nvGraphicFramePr>
        <p:xfrm>
          <a:off x="266699" y="1485900"/>
          <a:ext cx="8621714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232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764280" y="29373"/>
            <a:ext cx="152400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67658" y="188274"/>
            <a:ext cx="1276342" cy="366424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6623" y="232832"/>
            <a:ext cx="8797560" cy="461665"/>
          </a:xfrm>
        </p:spPr>
        <p:txBody>
          <a:bodyPr/>
          <a:lstStyle/>
          <a:p>
            <a:r>
              <a:rPr lang="en-US" dirty="0"/>
              <a:t>HCC: 2L/3L New Patient Share</a:t>
            </a:r>
          </a:p>
        </p:txBody>
      </p:sp>
      <p:sp>
        <p:nvSpPr>
          <p:cNvPr id="23" name="Foot Notes"/>
          <p:cNvSpPr txBox="1">
            <a:spLocks/>
          </p:cNvSpPr>
          <p:nvPr/>
        </p:nvSpPr>
        <p:spPr bwMode="blackWhite">
          <a:xfrm>
            <a:off x="422026" y="6183863"/>
            <a:ext cx="8686800" cy="292745"/>
          </a:xfrm>
          <a:prstGeom prst="rect">
            <a:avLst/>
          </a:prstGeom>
          <a:noFill/>
        </p:spPr>
        <p:txBody>
          <a:bodyPr vert="horz" wrap="square" lIns="0" tIns="45720" rIns="0" bIns="45720" rtlCol="0" anchor="b">
            <a:noAutofit/>
          </a:bodyPr>
          <a:lstStyle/>
          <a:p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BMS Monthly Chart Audit, New patients, Weighted by Patient volume, Setting type and LOT size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6700" y="826671"/>
            <a:ext cx="4221163" cy="274320"/>
          </a:xfrm>
          <a:prstGeom prst="rect">
            <a:avLst/>
          </a:prstGeom>
          <a:solidFill>
            <a:srgbClr val="FF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45720" rIns="45720" rtlCol="0" anchor="ctr"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</a:lstStyle>
          <a:p>
            <a:r>
              <a:rPr lang="en-US" sz="1400" dirty="0">
                <a:solidFill>
                  <a:srgbClr val="000000"/>
                </a:solidFill>
              </a:rPr>
              <a:t>2L New Patient Share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7250" y="826673"/>
            <a:ext cx="4221163" cy="274320"/>
          </a:xfrm>
          <a:prstGeom prst="rect">
            <a:avLst/>
          </a:prstGeom>
          <a:solidFill>
            <a:srgbClr val="FF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45720" rIns="45720" rtlCol="0" anchor="ctr"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</a:lstStyle>
          <a:p>
            <a:r>
              <a:rPr lang="en-US" sz="1400" dirty="0">
                <a:solidFill>
                  <a:srgbClr val="000000"/>
                </a:solidFill>
              </a:rPr>
              <a:t>3L New Patient Share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32169200"/>
              </p:ext>
            </p:extLst>
          </p:nvPr>
        </p:nvGraphicFramePr>
        <p:xfrm>
          <a:off x="266700" y="1485901"/>
          <a:ext cx="4221163" cy="4379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098887381"/>
              </p:ext>
            </p:extLst>
          </p:nvPr>
        </p:nvGraphicFramePr>
        <p:xfrm>
          <a:off x="4667250" y="1495993"/>
          <a:ext cx="4221163" cy="4379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29231" t="35384" r="9306" b="60923"/>
          <a:stretch/>
        </p:blipFill>
        <p:spPr>
          <a:xfrm>
            <a:off x="1765347" y="1204992"/>
            <a:ext cx="5620112" cy="21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/>
          <p:cNvGraphicFramePr/>
          <p:nvPr>
            <p:extLst/>
          </p:nvPr>
        </p:nvGraphicFramePr>
        <p:xfrm>
          <a:off x="4754880" y="1188720"/>
          <a:ext cx="41148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8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4320" y="914400"/>
            <a:ext cx="4206240" cy="274320"/>
          </a:xfrm>
          <a:prstGeom prst="rect">
            <a:avLst/>
          </a:prstGeom>
          <a:solidFill>
            <a:srgbClr val="FFF3F3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lIns="45720" rIns="45720" rtlCol="0" anchor="ctr"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Overall % of patients with known MSI status (R2M)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4880" y="914400"/>
            <a:ext cx="4114800" cy="274320"/>
          </a:xfrm>
          <a:prstGeom prst="rect">
            <a:avLst/>
          </a:prstGeom>
          <a:solidFill>
            <a:srgbClr val="FFF3F3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lIns="45720" rIns="45720" rtlCol="0" anchor="ctr"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Overall MSI Expression (R3M)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76565" y="188274"/>
            <a:ext cx="1667435" cy="366424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R2M/R3M- Oct’17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6623" y="232832"/>
            <a:ext cx="8797560" cy="461665"/>
          </a:xfrm>
        </p:spPr>
        <p:txBody>
          <a:bodyPr/>
          <a:lstStyle/>
          <a:p>
            <a:r>
              <a:rPr lang="en-US" dirty="0">
                <a:solidFill>
                  <a:srgbClr val="004B7E"/>
                </a:solidFill>
              </a:rPr>
              <a:t>HCC: Overall MSI Testing Rates &amp; Share Summary</a:t>
            </a:r>
            <a:endParaRPr lang="en-US" dirty="0"/>
          </a:p>
        </p:txBody>
      </p:sp>
      <p:sp>
        <p:nvSpPr>
          <p:cNvPr id="18" name="Foot Notes"/>
          <p:cNvSpPr txBox="1">
            <a:spLocks/>
          </p:cNvSpPr>
          <p:nvPr/>
        </p:nvSpPr>
        <p:spPr bwMode="blackWhite">
          <a:xfrm>
            <a:off x="422026" y="6183863"/>
            <a:ext cx="8686800" cy="292745"/>
          </a:xfrm>
          <a:prstGeom prst="rect">
            <a:avLst/>
          </a:prstGeom>
          <a:noFill/>
        </p:spPr>
        <p:txBody>
          <a:bodyPr vert="horz" wrap="square" lIns="0" tIns="45720" rIns="0" bIns="45720" rtlCol="0" anchor="b">
            <a:noAutofit/>
          </a:bodyPr>
          <a:lstStyle/>
          <a:p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*Low n- size</a:t>
            </a:r>
          </a:p>
          <a:p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BMS Monthly Chart Audit, New patients, Weighted by Patient volume, Setting type and LOT size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274320" y="1188720"/>
          <a:ext cx="42062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74320" y="3611880"/>
            <a:ext cx="2651760" cy="228600"/>
          </a:xfrm>
          <a:prstGeom prst="rect">
            <a:avLst/>
          </a:prstGeom>
          <a:solidFill>
            <a:srgbClr val="CAF8C8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lIns="45720" rIns="45720" rtlCol="0" anchor="ctr"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</a:lstStyle>
          <a:p>
            <a:r>
              <a:rPr lang="en-US" sz="1100" dirty="0">
                <a:solidFill>
                  <a:srgbClr val="000000"/>
                </a:solidFill>
              </a:rPr>
              <a:t>New Pt Share: MSI-High (R3M)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44616" y="3611880"/>
            <a:ext cx="2651760" cy="228600"/>
          </a:xfrm>
          <a:prstGeom prst="rect">
            <a:avLst/>
          </a:prstGeom>
          <a:solidFill>
            <a:srgbClr val="FF8F8F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lIns="45720" rIns="45720" rtlCol="0" anchor="ctr"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</a:lstStyle>
          <a:p>
            <a:r>
              <a:rPr lang="en-US" sz="1100" dirty="0">
                <a:solidFill>
                  <a:srgbClr val="000000"/>
                </a:solidFill>
              </a:rPr>
              <a:t>New Pt Share: MSI-Low/Stable (R3M)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14912" y="3611880"/>
            <a:ext cx="265176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lIns="45720" rIns="45720" rtlCol="0" anchor="ctr"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</a:lstStyle>
          <a:p>
            <a:r>
              <a:rPr lang="en-US" sz="1100" dirty="0">
                <a:solidFill>
                  <a:srgbClr val="000000"/>
                </a:solidFill>
              </a:rPr>
              <a:t>New Pt Share : MSI Inc./UT (R3M)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163141220"/>
              </p:ext>
            </p:extLst>
          </p:nvPr>
        </p:nvGraphicFramePr>
        <p:xfrm>
          <a:off x="274320" y="3840480"/>
          <a:ext cx="859536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9" name="Rectangle 18"/>
          <p:cNvSpPr/>
          <p:nvPr/>
        </p:nvSpPr>
        <p:spPr>
          <a:xfrm>
            <a:off x="8148957" y="3286736"/>
            <a:ext cx="717352" cy="187984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=196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64280" y="29373"/>
            <a:ext cx="152400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</a:t>
            </a:r>
          </a:p>
        </p:txBody>
      </p:sp>
    </p:spTree>
    <p:extLst>
      <p:ext uri="{BB962C8B-B14F-4D97-AF65-F5344CB8AC3E}">
        <p14:creationId xmlns:p14="http://schemas.microsoft.com/office/powerpoint/2010/main" val="103088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3541926143"/>
              </p:ext>
            </p:extLst>
          </p:nvPr>
        </p:nvGraphicFramePr>
        <p:xfrm>
          <a:off x="274320" y="3840480"/>
          <a:ext cx="859536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6623" y="232832"/>
            <a:ext cx="8797560" cy="461665"/>
          </a:xfrm>
        </p:spPr>
        <p:txBody>
          <a:bodyPr/>
          <a:lstStyle/>
          <a:p>
            <a:r>
              <a:rPr lang="en-US" dirty="0">
                <a:solidFill>
                  <a:srgbClr val="004B7E"/>
                </a:solidFill>
              </a:rPr>
              <a:t>HCC: Overall PD-L1 Testing Rates &amp; Share Summary</a:t>
            </a:r>
            <a:endParaRPr lang="en-US" dirty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05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4320" y="914400"/>
            <a:ext cx="4206240" cy="274320"/>
          </a:xfrm>
          <a:prstGeom prst="rect">
            <a:avLst/>
          </a:prstGeom>
          <a:solidFill>
            <a:srgbClr val="FFF3F3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lIns="45720" rIns="45720" rtlCol="0" anchor="ctr"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Overall % of patients with known PD-L1 status (R2M)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4880" y="914400"/>
            <a:ext cx="4114800" cy="274320"/>
          </a:xfrm>
          <a:prstGeom prst="rect">
            <a:avLst/>
          </a:prstGeom>
          <a:solidFill>
            <a:srgbClr val="FFF3F3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lIns="45720" rIns="45720" rtlCol="0" anchor="ctr"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Overall PD-L1 Positivity (R2M)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76565" y="188274"/>
            <a:ext cx="1667435" cy="366424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R2M/R3M- Oct’17</a:t>
            </a:r>
          </a:p>
        </p:txBody>
      </p:sp>
      <p:sp>
        <p:nvSpPr>
          <p:cNvPr id="18" name="Foot Notes"/>
          <p:cNvSpPr txBox="1">
            <a:spLocks/>
          </p:cNvSpPr>
          <p:nvPr/>
        </p:nvSpPr>
        <p:spPr bwMode="blackWhite">
          <a:xfrm>
            <a:off x="422026" y="6183863"/>
            <a:ext cx="8686800" cy="292745"/>
          </a:xfrm>
          <a:prstGeom prst="rect">
            <a:avLst/>
          </a:prstGeom>
          <a:noFill/>
        </p:spPr>
        <p:txBody>
          <a:bodyPr vert="horz" wrap="square" lIns="0" tIns="45720" rIns="0" bIns="45720" rtlCol="0" anchor="b">
            <a:noAutofit/>
          </a:bodyPr>
          <a:lstStyle/>
          <a:p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BMS Monthly Chart Audit, New patients, Weighted by Patient volume, Setting type and LOT size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274320" y="1188720"/>
          <a:ext cx="42062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1"/>
          <p:cNvGraphicFramePr/>
          <p:nvPr>
            <p:extLst/>
          </p:nvPr>
        </p:nvGraphicFramePr>
        <p:xfrm>
          <a:off x="4754880" y="1188720"/>
          <a:ext cx="41148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74320" y="3611880"/>
            <a:ext cx="2651760" cy="228600"/>
          </a:xfrm>
          <a:prstGeom prst="rect">
            <a:avLst/>
          </a:prstGeom>
          <a:solidFill>
            <a:srgbClr val="CAF8C8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lIns="45720" rIns="45720" rtlCol="0" anchor="ctr"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</a:lstStyle>
          <a:p>
            <a:r>
              <a:rPr lang="en-US" sz="1100" dirty="0">
                <a:solidFill>
                  <a:srgbClr val="000000"/>
                </a:solidFill>
              </a:rPr>
              <a:t>New Pt Share: PD-L1 +</a:t>
            </a:r>
            <a:r>
              <a:rPr lang="en-US" sz="1100" dirty="0" err="1">
                <a:solidFill>
                  <a:srgbClr val="000000"/>
                </a:solidFill>
              </a:rPr>
              <a:t>ve</a:t>
            </a:r>
            <a:r>
              <a:rPr lang="en-US" sz="1100" dirty="0">
                <a:solidFill>
                  <a:srgbClr val="000000"/>
                </a:solidFill>
              </a:rPr>
              <a:t> (R3M)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44616" y="3611880"/>
            <a:ext cx="2651760" cy="228600"/>
          </a:xfrm>
          <a:prstGeom prst="rect">
            <a:avLst/>
          </a:prstGeom>
          <a:solidFill>
            <a:srgbClr val="FF8F8F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lIns="45720" rIns="45720" rtlCol="0" anchor="ctr"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</a:lstStyle>
          <a:p>
            <a:r>
              <a:rPr lang="en-US" sz="1100" dirty="0">
                <a:solidFill>
                  <a:srgbClr val="000000"/>
                </a:solidFill>
              </a:rPr>
              <a:t>New Pt Share: PD-L1 -</a:t>
            </a:r>
            <a:r>
              <a:rPr lang="en-US" sz="1100" dirty="0" err="1">
                <a:solidFill>
                  <a:srgbClr val="000000"/>
                </a:solidFill>
              </a:rPr>
              <a:t>ve</a:t>
            </a:r>
            <a:r>
              <a:rPr lang="en-US" sz="1100" dirty="0">
                <a:solidFill>
                  <a:srgbClr val="000000"/>
                </a:solidFill>
              </a:rPr>
              <a:t> (R3M)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14912" y="3611880"/>
            <a:ext cx="265176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lIns="45720" rIns="45720" rtlCol="0" anchor="ctr"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</a:lstStyle>
          <a:p>
            <a:r>
              <a:rPr lang="en-US" sz="1100" dirty="0">
                <a:solidFill>
                  <a:srgbClr val="000000"/>
                </a:solidFill>
              </a:rPr>
              <a:t>New Pt Share : Inc./UT (R3M)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48957" y="3286736"/>
            <a:ext cx="717352" cy="187984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64280" y="29373"/>
            <a:ext cx="152400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</a:t>
            </a:r>
          </a:p>
        </p:txBody>
      </p:sp>
    </p:spTree>
    <p:extLst>
      <p:ext uri="{BB962C8B-B14F-4D97-AF65-F5344CB8AC3E}">
        <p14:creationId xmlns:p14="http://schemas.microsoft.com/office/powerpoint/2010/main" val="33277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58566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HCC: 1L New Patient Share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4280" y="29373"/>
            <a:ext cx="152400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699" y="1107207"/>
            <a:ext cx="8629891" cy="274320"/>
          </a:xfrm>
          <a:prstGeom prst="rect">
            <a:avLst/>
          </a:prstGeom>
          <a:solidFill>
            <a:srgbClr val="FF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45720" rIns="45720" rtlCol="0" anchor="ctr"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</a:lstStyle>
          <a:p>
            <a:r>
              <a:rPr lang="en-US" sz="1400" dirty="0">
                <a:solidFill>
                  <a:srgbClr val="000000"/>
                </a:solidFill>
              </a:rPr>
              <a:t>1L New Patient Share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67658" y="188274"/>
            <a:ext cx="1276342" cy="366424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</a:t>
            </a:r>
          </a:p>
        </p:txBody>
      </p:sp>
      <p:sp>
        <p:nvSpPr>
          <p:cNvPr id="15" name="Foot Notes"/>
          <p:cNvSpPr txBox="1">
            <a:spLocks/>
          </p:cNvSpPr>
          <p:nvPr/>
        </p:nvSpPr>
        <p:spPr bwMode="blackWhite">
          <a:xfrm>
            <a:off x="422026" y="6183863"/>
            <a:ext cx="8686800" cy="292745"/>
          </a:xfrm>
          <a:prstGeom prst="rect">
            <a:avLst/>
          </a:prstGeom>
          <a:noFill/>
        </p:spPr>
        <p:txBody>
          <a:bodyPr vert="horz" wrap="square" lIns="0" tIns="45720" rIns="0" bIns="45720" rtlCol="0" anchor="b">
            <a:noAutofit/>
          </a:bodyPr>
          <a:lstStyle/>
          <a:p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BMS Monthly Chart Audit, New patients, Weighted by Patient volume, Setting type and LOT size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887927993"/>
              </p:ext>
            </p:extLst>
          </p:nvPr>
        </p:nvGraphicFramePr>
        <p:xfrm>
          <a:off x="266699" y="1485900"/>
          <a:ext cx="8621714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056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764280" y="29373"/>
            <a:ext cx="152400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6623" y="232832"/>
            <a:ext cx="8797560" cy="461665"/>
          </a:xfrm>
        </p:spPr>
        <p:txBody>
          <a:bodyPr/>
          <a:lstStyle/>
          <a:p>
            <a:r>
              <a:rPr lang="en-US" dirty="0"/>
              <a:t>HCC: 2L/3L New Patient Share</a:t>
            </a:r>
          </a:p>
        </p:txBody>
      </p:sp>
      <p:sp>
        <p:nvSpPr>
          <p:cNvPr id="23" name="Foot Notes"/>
          <p:cNvSpPr txBox="1">
            <a:spLocks/>
          </p:cNvSpPr>
          <p:nvPr/>
        </p:nvSpPr>
        <p:spPr bwMode="blackWhite">
          <a:xfrm>
            <a:off x="422026" y="6183863"/>
            <a:ext cx="8686800" cy="292745"/>
          </a:xfrm>
          <a:prstGeom prst="rect">
            <a:avLst/>
          </a:prstGeom>
          <a:noFill/>
        </p:spPr>
        <p:txBody>
          <a:bodyPr vert="horz" wrap="square" lIns="0" tIns="45720" rIns="0" bIns="45720" rtlCol="0" anchor="b">
            <a:noAutofit/>
          </a:bodyPr>
          <a:lstStyle/>
          <a:p>
            <a:r>
              <a:rPr lang="en-US" sz="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BMS Monthly Chart Audit, New patients, Weighted by Patient volume, Setting type and LOT size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6700" y="826671"/>
            <a:ext cx="4221163" cy="274320"/>
          </a:xfrm>
          <a:prstGeom prst="rect">
            <a:avLst/>
          </a:prstGeom>
          <a:solidFill>
            <a:srgbClr val="FF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45720" rIns="45720" rtlCol="0" anchor="ctr"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</a:lstStyle>
          <a:p>
            <a:r>
              <a:rPr lang="en-US" sz="1400" dirty="0">
                <a:solidFill>
                  <a:srgbClr val="000000"/>
                </a:solidFill>
              </a:rPr>
              <a:t>2L New Patient Share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7250" y="826673"/>
            <a:ext cx="4221163" cy="274320"/>
          </a:xfrm>
          <a:prstGeom prst="rect">
            <a:avLst/>
          </a:prstGeom>
          <a:solidFill>
            <a:srgbClr val="FF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45720" rIns="45720" rtlCol="0" anchor="ctr">
            <a:no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1pPr>
          </a:lstStyle>
          <a:p>
            <a:r>
              <a:rPr lang="en-US" sz="1400" dirty="0">
                <a:solidFill>
                  <a:srgbClr val="000000"/>
                </a:solidFill>
              </a:rPr>
              <a:t>3L New Patient Share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694835583"/>
              </p:ext>
            </p:extLst>
          </p:nvPr>
        </p:nvGraphicFramePr>
        <p:xfrm>
          <a:off x="266700" y="1485901"/>
          <a:ext cx="4221163" cy="4379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202150183"/>
              </p:ext>
            </p:extLst>
          </p:nvPr>
        </p:nvGraphicFramePr>
        <p:xfrm>
          <a:off x="4667250" y="1495993"/>
          <a:ext cx="4221163" cy="4379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67658" y="188274"/>
            <a:ext cx="1276342" cy="366424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pPr algn="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29231" t="35384" r="9306" b="60923"/>
          <a:stretch/>
        </p:blipFill>
        <p:spPr>
          <a:xfrm>
            <a:off x="1765347" y="1204992"/>
            <a:ext cx="5620112" cy="21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637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Standard Theme">
  <a:themeElements>
    <a:clrScheme name="BMS 2015 SOLID BLUE BAR">
      <a:dk1>
        <a:srgbClr val="000000"/>
      </a:dk1>
      <a:lt1>
        <a:srgbClr val="FFFFFF"/>
      </a:lt1>
      <a:dk2>
        <a:srgbClr val="004B7E"/>
      </a:dk2>
      <a:lt2>
        <a:srgbClr val="808080"/>
      </a:lt2>
      <a:accent1>
        <a:srgbClr val="004B7E"/>
      </a:accent1>
      <a:accent2>
        <a:srgbClr val="0070C0"/>
      </a:accent2>
      <a:accent3>
        <a:srgbClr val="FF943B"/>
      </a:accent3>
      <a:accent4>
        <a:srgbClr val="FFBE89"/>
      </a:accent4>
      <a:accent5>
        <a:srgbClr val="B2B2B2"/>
      </a:accent5>
      <a:accent6>
        <a:srgbClr val="E2E2E2"/>
      </a:accent6>
      <a:hlink>
        <a:srgbClr val="FF943B"/>
      </a:hlink>
      <a:folHlink>
        <a:srgbClr val="FFBE89"/>
      </a:folHlink>
    </a:clrScheme>
    <a:fontScheme name="Custom 6">
      <a:majorFont>
        <a:latin typeface="Century Gothic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2A0CA"/>
        </a:solidFill>
        <a:ln w="9525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tIns="90000" bIns="90000" rtlCol="0" anchor="ctr" anchorCtr="0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8F0B2C34-C048-4779-96A2-DE4B628553C8}" vid="{21A1C9CA-A286-456E-9402-69893E41F9E4}"/>
    </a:ext>
  </a:extLst>
</a:theme>
</file>

<file path=ppt/theme/theme2.xml><?xml version="1.0" encoding="utf-8"?>
<a:theme xmlns:a="http://schemas.openxmlformats.org/drawingml/2006/main" name="3_Standard Theme">
  <a:themeElements>
    <a:clrScheme name="BMS 2015 SOLID BLUE BAR">
      <a:dk1>
        <a:srgbClr val="000000"/>
      </a:dk1>
      <a:lt1>
        <a:srgbClr val="FFFFFF"/>
      </a:lt1>
      <a:dk2>
        <a:srgbClr val="004B7E"/>
      </a:dk2>
      <a:lt2>
        <a:srgbClr val="808080"/>
      </a:lt2>
      <a:accent1>
        <a:srgbClr val="004B7E"/>
      </a:accent1>
      <a:accent2>
        <a:srgbClr val="0070C0"/>
      </a:accent2>
      <a:accent3>
        <a:srgbClr val="FF943B"/>
      </a:accent3>
      <a:accent4>
        <a:srgbClr val="FFBE89"/>
      </a:accent4>
      <a:accent5>
        <a:srgbClr val="B2B2B2"/>
      </a:accent5>
      <a:accent6>
        <a:srgbClr val="E2E2E2"/>
      </a:accent6>
      <a:hlink>
        <a:srgbClr val="FF943B"/>
      </a:hlink>
      <a:folHlink>
        <a:srgbClr val="FFBE89"/>
      </a:folHlink>
    </a:clrScheme>
    <a:fontScheme name="Custom 6">
      <a:majorFont>
        <a:latin typeface="Century Gothic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2A0CA"/>
        </a:solidFill>
        <a:ln w="9525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tIns="90000" bIns="90000" rtlCol="0" anchor="ctr" anchorCtr="0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90000" bIns="90000" rtlCol="0" anchor="t">
        <a:spAutoFit/>
      </a:bodyPr>
      <a:lstStyle>
        <a:defPPr algn="ctr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8F0B2C34-C048-4779-96A2-DE4B628553C8}" vid="{21A1C9CA-A286-456E-9402-69893E41F9E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51238</TotalTime>
  <Words>353</Words>
  <Application>Microsoft Office PowerPoint</Application>
  <PresentationFormat>On-screen Show (4:3)</PresentationFormat>
  <Paragraphs>68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Century Gothic</vt:lpstr>
      <vt:lpstr>Tahoma</vt:lpstr>
      <vt:lpstr>2_Standard Theme</vt:lpstr>
      <vt:lpstr>3_Standard Theme</vt:lpstr>
      <vt:lpstr>think-cell Slide</vt:lpstr>
      <vt:lpstr> Chart Audit Monthly Tracking Report</vt:lpstr>
      <vt:lpstr>PowerPoint Presentation</vt:lpstr>
      <vt:lpstr>HCC: 1L New Patient Share</vt:lpstr>
      <vt:lpstr>HCC: 2L/3L New Patient Share</vt:lpstr>
      <vt:lpstr>HCC: Overall MSI Testing Rates &amp; Share Summary</vt:lpstr>
      <vt:lpstr>HCC: Overall PD-L1 Testing Rates &amp; Share Summary</vt:lpstr>
      <vt:lpstr>Appendix</vt:lpstr>
      <vt:lpstr>HCC: 1L New Patient Share</vt:lpstr>
      <vt:lpstr>HCC: 2L/3L New Patient Share</vt:lpstr>
    </vt:vector>
  </TitlesOfParts>
  <Company>Bristol-Myers Squibb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Audit Monthly Tracking Report</dc:title>
  <dc:creator>aakanksha.anand@bms.com</dc:creator>
  <cp:lastModifiedBy>Chetan Panchal</cp:lastModifiedBy>
  <cp:revision>5440</cp:revision>
  <cp:lastPrinted>2017-02-03T17:26:16Z</cp:lastPrinted>
  <dcterms:created xsi:type="dcterms:W3CDTF">2016-12-07T21:38:39Z</dcterms:created>
  <dcterms:modified xsi:type="dcterms:W3CDTF">2017-12-04T12:14:17Z</dcterms:modified>
</cp:coreProperties>
</file>