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19"/>
  </p:notesMasterIdLst>
  <p:handoutMasterIdLst>
    <p:handoutMasterId r:id="rId20"/>
  </p:handoutMasterIdLst>
  <p:sldIdLst>
    <p:sldId id="256" r:id="rId2"/>
    <p:sldId id="288" r:id="rId3"/>
    <p:sldId id="272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9" r:id="rId14"/>
    <p:sldId id="284" r:id="rId15"/>
    <p:sldId id="285" r:id="rId16"/>
    <p:sldId id="286" r:id="rId17"/>
    <p:sldId id="287" r:id="rId18"/>
  </p:sldIdLst>
  <p:sldSz cx="12192000" cy="6858000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Osaka"/>
        <a:cs typeface="Osaka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Osaka"/>
        <a:cs typeface="Osaka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Osaka"/>
        <a:cs typeface="Osaka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Osaka"/>
        <a:cs typeface="Osaka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Osaka"/>
        <a:cs typeface="Osaka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Osaka"/>
        <a:cs typeface="Osaka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Osaka"/>
        <a:cs typeface="Osaka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Osaka"/>
        <a:cs typeface="Osaka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Osaka"/>
        <a:cs typeface="Osaka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97AE"/>
    <a:srgbClr val="C7DCEA"/>
    <a:srgbClr val="0281C9"/>
    <a:srgbClr val="006BAD"/>
    <a:srgbClr val="7B7877"/>
    <a:srgbClr val="D12821"/>
    <a:srgbClr val="78B5D8"/>
    <a:srgbClr val="74BA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46" autoAdjust="0"/>
    <p:restoredTop sz="73129" autoAdjust="0"/>
  </p:normalViewPr>
  <p:slideViewPr>
    <p:cSldViewPr showGuides="1">
      <p:cViewPr varScale="1">
        <p:scale>
          <a:sx n="85" d="100"/>
          <a:sy n="85" d="100"/>
        </p:scale>
        <p:origin x="1188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826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Von NPM verwaltete Pakete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Indexed packages in NPM</c:v>
                </c:pt>
              </c:strCache>
            </c:strRef>
          </c:tx>
          <c:spPr>
            <a:ln w="2854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Tabelle1!$A$2:$A$5</c:f>
              <c:numCache>
                <c:formatCode>General</c:formatCode>
                <c:ptCount val="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400000</c:v>
                </c:pt>
                <c:pt idx="1">
                  <c:v>630000</c:v>
                </c:pt>
                <c:pt idx="2">
                  <c:v>900000</c:v>
                </c:pt>
                <c:pt idx="3">
                  <c:v>1100000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B37-4E5E-8C45-0BF0BBAD6F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52997280"/>
        <c:axId val="1"/>
      </c:lineChart>
      <c:catAx>
        <c:axId val="1852997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1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6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951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6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852997280"/>
        <c:crosses val="autoZero"/>
        <c:crossBetween val="between"/>
        <c:majorUnit val="250000"/>
      </c:valAx>
      <c:spPr>
        <a:noFill/>
        <a:ln w="25373">
          <a:noFill/>
        </a:ln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de-D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defRPr sz="1200">
                <a:latin typeface="Arial" charset="0"/>
                <a:ea typeface="Osaka" charset="-128"/>
                <a:cs typeface="Osaka" charset="-128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defRPr sz="1200">
                <a:latin typeface="Arial" charset="0"/>
                <a:ea typeface="Osaka" charset="-128"/>
                <a:cs typeface="Osaka" charset="-128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68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defRPr sz="1200">
                <a:latin typeface="Arial" charset="0"/>
                <a:ea typeface="Osaka" charset="-128"/>
                <a:cs typeface="Osaka" charset="-128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68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defRPr sz="1200">
                <a:latin typeface="Arial" charset="0"/>
                <a:ea typeface="Osaka" charset="-128"/>
                <a:cs typeface="Osaka" charset="-128"/>
              </a:defRPr>
            </a:lvl1pPr>
          </a:lstStyle>
          <a:p>
            <a:pPr>
              <a:defRPr/>
            </a:pPr>
            <a:fld id="{9CA5D629-B75A-4439-B6EF-3DCFD854F40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6577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  <a:ea typeface="Osaka" charset="-128"/>
                <a:cs typeface="Osaka" charset="-128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  <a:ea typeface="Osaka" charset="-128"/>
                <a:cs typeface="Osaka" charset="-128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268" name="Placeholder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  <a:ea typeface="Osaka" charset="-128"/>
                <a:cs typeface="Osaka" charset="-128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  <a:ea typeface="Osaka" charset="-128"/>
                <a:cs typeface="Osaka" charset="-128"/>
              </a:defRPr>
            </a:lvl1pPr>
          </a:lstStyle>
          <a:p>
            <a:pPr>
              <a:defRPr/>
            </a:pPr>
            <a:fld id="{E94360AF-8CA9-4F38-9226-E7B3D4442EA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72262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C68E3A-9FDF-4E6D-835E-7CAFA100660A}" type="slidenum">
              <a:rPr lang="de-DE" altLang="de-DE" smtClean="0">
                <a:latin typeface="Arial" pitchFamily="34" charset="0"/>
                <a:ea typeface="Osaka"/>
                <a:cs typeface="Osaka"/>
              </a:rPr>
              <a:pPr/>
              <a:t>1</a:t>
            </a:fld>
            <a:endParaRPr lang="de-DE" altLang="de-DE">
              <a:latin typeface="Arial" pitchFamily="34" charset="0"/>
              <a:ea typeface="Osaka"/>
              <a:cs typeface="Osaka"/>
            </a:endParaRPr>
          </a:p>
        </p:txBody>
      </p:sp>
      <p:sp>
        <p:nvSpPr>
          <p:cNvPr id="12291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292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alt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601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5713DE-FB08-4F7F-B26A-D4CC4D7D0091}" type="slidenum">
              <a:rPr lang="de-DE" altLang="de-DE" smtClean="0">
                <a:latin typeface="Arial" pitchFamily="34" charset="0"/>
                <a:ea typeface="Osaka"/>
                <a:cs typeface="Osaka"/>
              </a:rPr>
              <a:pPr/>
              <a:t>10</a:t>
            </a:fld>
            <a:endParaRPr lang="de-DE" altLang="de-DE">
              <a:latin typeface="Arial" pitchFamily="34" charset="0"/>
              <a:ea typeface="Osaka"/>
              <a:cs typeface="Osaka"/>
            </a:endParaRPr>
          </a:p>
        </p:txBody>
      </p:sp>
      <p:sp>
        <p:nvSpPr>
          <p:cNvPr id="15363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4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alt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2875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5713DE-FB08-4F7F-B26A-D4CC4D7D0091}" type="slidenum">
              <a:rPr lang="de-DE" altLang="de-DE" smtClean="0">
                <a:latin typeface="Arial" pitchFamily="34" charset="0"/>
                <a:ea typeface="Osaka"/>
                <a:cs typeface="Osaka"/>
              </a:rPr>
              <a:pPr/>
              <a:t>11</a:t>
            </a:fld>
            <a:endParaRPr lang="de-DE" altLang="de-DE">
              <a:latin typeface="Arial" pitchFamily="34" charset="0"/>
              <a:ea typeface="Osaka"/>
              <a:cs typeface="Osaka"/>
            </a:endParaRPr>
          </a:p>
        </p:txBody>
      </p:sp>
      <p:sp>
        <p:nvSpPr>
          <p:cNvPr id="15363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4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alt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547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5713DE-FB08-4F7F-B26A-D4CC4D7D0091}" type="slidenum">
              <a:rPr lang="de-DE" altLang="de-DE" smtClean="0">
                <a:latin typeface="Arial" pitchFamily="34" charset="0"/>
                <a:ea typeface="Osaka"/>
                <a:cs typeface="Osaka"/>
              </a:rPr>
              <a:pPr/>
              <a:t>12</a:t>
            </a:fld>
            <a:endParaRPr lang="de-DE" altLang="de-DE">
              <a:latin typeface="Arial" pitchFamily="34" charset="0"/>
              <a:ea typeface="Osaka"/>
              <a:cs typeface="Osaka"/>
            </a:endParaRPr>
          </a:p>
        </p:txBody>
      </p:sp>
      <p:sp>
        <p:nvSpPr>
          <p:cNvPr id="15363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4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alt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3788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5713DE-FB08-4F7F-B26A-D4CC4D7D0091}" type="slidenum">
              <a:rPr lang="de-DE" altLang="de-DE" smtClean="0">
                <a:latin typeface="Arial" pitchFamily="34" charset="0"/>
                <a:ea typeface="Osaka"/>
                <a:cs typeface="Osaka"/>
              </a:rPr>
              <a:pPr/>
              <a:t>14</a:t>
            </a:fld>
            <a:endParaRPr lang="de-DE" altLang="de-DE">
              <a:latin typeface="Arial" pitchFamily="34" charset="0"/>
              <a:ea typeface="Osaka"/>
              <a:cs typeface="Osaka"/>
            </a:endParaRPr>
          </a:p>
        </p:txBody>
      </p:sp>
      <p:sp>
        <p:nvSpPr>
          <p:cNvPr id="15363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4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alt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2272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5713DE-FB08-4F7F-B26A-D4CC4D7D0091}" type="slidenum">
              <a:rPr lang="de-DE" altLang="de-DE" smtClean="0">
                <a:latin typeface="Arial" pitchFamily="34" charset="0"/>
                <a:ea typeface="Osaka"/>
                <a:cs typeface="Osaka"/>
              </a:rPr>
              <a:pPr/>
              <a:t>15</a:t>
            </a:fld>
            <a:endParaRPr lang="de-DE" altLang="de-DE">
              <a:latin typeface="Arial" pitchFamily="34" charset="0"/>
              <a:ea typeface="Osaka"/>
              <a:cs typeface="Osaka"/>
            </a:endParaRPr>
          </a:p>
        </p:txBody>
      </p:sp>
      <p:sp>
        <p:nvSpPr>
          <p:cNvPr id="15363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4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alt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1797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5713DE-FB08-4F7F-B26A-D4CC4D7D0091}" type="slidenum">
              <a:rPr lang="de-DE" altLang="de-DE" smtClean="0">
                <a:latin typeface="Arial" pitchFamily="34" charset="0"/>
                <a:ea typeface="Osaka"/>
                <a:cs typeface="Osaka"/>
              </a:rPr>
              <a:pPr/>
              <a:t>16</a:t>
            </a:fld>
            <a:endParaRPr lang="de-DE" altLang="de-DE">
              <a:latin typeface="Arial" pitchFamily="34" charset="0"/>
              <a:ea typeface="Osaka"/>
              <a:cs typeface="Osaka"/>
            </a:endParaRPr>
          </a:p>
        </p:txBody>
      </p:sp>
      <p:sp>
        <p:nvSpPr>
          <p:cNvPr id="15363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4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alt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5052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ACE159-BE9E-48B9-89B8-A7B53741016D}" type="slidenum">
              <a:rPr lang="de-DE" altLang="de-DE" smtClean="0">
                <a:latin typeface="Arial" pitchFamily="34" charset="0"/>
                <a:ea typeface="Osaka"/>
                <a:cs typeface="Osaka"/>
              </a:rPr>
              <a:pPr/>
              <a:t>17</a:t>
            </a:fld>
            <a:endParaRPr lang="de-DE" altLang="de-DE">
              <a:latin typeface="Arial" pitchFamily="34" charset="0"/>
              <a:ea typeface="Osaka"/>
              <a:cs typeface="Osaka"/>
            </a:endParaRPr>
          </a:p>
        </p:txBody>
      </p:sp>
      <p:sp>
        <p:nvSpPr>
          <p:cNvPr id="18435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436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alt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43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4360AF-8CA9-4F38-9226-E7B3D4442EA4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518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5713DE-FB08-4F7F-B26A-D4CC4D7D0091}" type="slidenum">
              <a:rPr lang="de-DE" altLang="de-DE" smtClean="0">
                <a:latin typeface="Arial" pitchFamily="34" charset="0"/>
                <a:ea typeface="Osaka"/>
                <a:cs typeface="Osaka"/>
              </a:rPr>
              <a:pPr/>
              <a:t>3</a:t>
            </a:fld>
            <a:endParaRPr lang="de-DE" altLang="de-DE">
              <a:latin typeface="Arial" pitchFamily="34" charset="0"/>
              <a:ea typeface="Osaka"/>
              <a:cs typeface="Osaka"/>
            </a:endParaRPr>
          </a:p>
        </p:txBody>
      </p:sp>
      <p:sp>
        <p:nvSpPr>
          <p:cNvPr id="15363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4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alt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656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5713DE-FB08-4F7F-B26A-D4CC4D7D0091}" type="slidenum">
              <a:rPr lang="de-DE" altLang="de-DE" smtClean="0">
                <a:latin typeface="Arial" pitchFamily="34" charset="0"/>
                <a:ea typeface="Osaka"/>
                <a:cs typeface="Osaka"/>
              </a:rPr>
              <a:pPr/>
              <a:t>4</a:t>
            </a:fld>
            <a:endParaRPr lang="de-DE" altLang="de-DE">
              <a:latin typeface="Arial" pitchFamily="34" charset="0"/>
              <a:ea typeface="Osaka"/>
              <a:cs typeface="Osaka"/>
            </a:endParaRPr>
          </a:p>
        </p:txBody>
      </p:sp>
      <p:sp>
        <p:nvSpPr>
          <p:cNvPr id="15363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4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alt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549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5713DE-FB08-4F7F-B26A-D4CC4D7D0091}" type="slidenum">
              <a:rPr lang="de-DE" altLang="de-DE" smtClean="0">
                <a:latin typeface="Arial" pitchFamily="34" charset="0"/>
                <a:ea typeface="Osaka"/>
                <a:cs typeface="Osaka"/>
              </a:rPr>
              <a:pPr/>
              <a:t>5</a:t>
            </a:fld>
            <a:endParaRPr lang="de-DE" altLang="de-DE">
              <a:latin typeface="Arial" pitchFamily="34" charset="0"/>
              <a:ea typeface="Osaka"/>
              <a:cs typeface="Osaka"/>
            </a:endParaRPr>
          </a:p>
        </p:txBody>
      </p:sp>
      <p:sp>
        <p:nvSpPr>
          <p:cNvPr id="15363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4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alt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203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5713DE-FB08-4F7F-B26A-D4CC4D7D0091}" type="slidenum">
              <a:rPr lang="de-DE" altLang="de-DE" smtClean="0">
                <a:latin typeface="Arial" pitchFamily="34" charset="0"/>
                <a:ea typeface="Osaka"/>
                <a:cs typeface="Osaka"/>
              </a:rPr>
              <a:pPr/>
              <a:t>6</a:t>
            </a:fld>
            <a:endParaRPr lang="de-DE" altLang="de-DE">
              <a:latin typeface="Arial" pitchFamily="34" charset="0"/>
              <a:ea typeface="Osaka"/>
              <a:cs typeface="Osaka"/>
            </a:endParaRPr>
          </a:p>
        </p:txBody>
      </p:sp>
      <p:sp>
        <p:nvSpPr>
          <p:cNvPr id="15363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4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alt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38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5713DE-FB08-4F7F-B26A-D4CC4D7D0091}" type="slidenum">
              <a:rPr lang="de-DE" altLang="de-DE" smtClean="0">
                <a:latin typeface="Arial" pitchFamily="34" charset="0"/>
                <a:ea typeface="Osaka"/>
                <a:cs typeface="Osaka"/>
              </a:rPr>
              <a:pPr/>
              <a:t>7</a:t>
            </a:fld>
            <a:endParaRPr lang="de-DE" altLang="de-DE">
              <a:latin typeface="Arial" pitchFamily="34" charset="0"/>
              <a:ea typeface="Osaka"/>
              <a:cs typeface="Osaka"/>
            </a:endParaRPr>
          </a:p>
        </p:txBody>
      </p:sp>
      <p:sp>
        <p:nvSpPr>
          <p:cNvPr id="15363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4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alt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107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5713DE-FB08-4F7F-B26A-D4CC4D7D0091}" type="slidenum">
              <a:rPr lang="de-DE" altLang="de-DE" smtClean="0">
                <a:latin typeface="Arial" pitchFamily="34" charset="0"/>
                <a:ea typeface="Osaka"/>
                <a:cs typeface="Osaka"/>
              </a:rPr>
              <a:pPr/>
              <a:t>8</a:t>
            </a:fld>
            <a:endParaRPr lang="de-DE" altLang="de-DE">
              <a:latin typeface="Arial" pitchFamily="34" charset="0"/>
              <a:ea typeface="Osaka"/>
              <a:cs typeface="Osaka"/>
            </a:endParaRPr>
          </a:p>
        </p:txBody>
      </p:sp>
      <p:sp>
        <p:nvSpPr>
          <p:cNvPr id="15363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4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alt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469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5713DE-FB08-4F7F-B26A-D4CC4D7D0091}" type="slidenum">
              <a:rPr lang="de-DE" altLang="de-DE" smtClean="0">
                <a:latin typeface="Arial" pitchFamily="34" charset="0"/>
                <a:ea typeface="Osaka"/>
                <a:cs typeface="Osaka"/>
              </a:rPr>
              <a:pPr/>
              <a:t>9</a:t>
            </a:fld>
            <a:endParaRPr lang="de-DE" altLang="de-DE">
              <a:latin typeface="Arial" pitchFamily="34" charset="0"/>
              <a:ea typeface="Osaka"/>
              <a:cs typeface="Osaka"/>
            </a:endParaRPr>
          </a:p>
        </p:txBody>
      </p:sp>
      <p:sp>
        <p:nvSpPr>
          <p:cNvPr id="15363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4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alt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987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hanagarth\Desktop\POW3R_HG Grafik_quer.jpg"/>
          <p:cNvPicPr>
            <a:picLocks noChangeAspect="1" noChangeArrowheads="1"/>
          </p:cNvPicPr>
          <p:nvPr userDrawn="1"/>
        </p:nvPicPr>
        <p:blipFill rotWithShape="1">
          <a:blip r:embed="rId2"/>
          <a:srcRect t="6960" r="29682"/>
          <a:stretch/>
        </p:blipFill>
        <p:spPr bwMode="auto">
          <a:xfrm>
            <a:off x="1" y="869950"/>
            <a:ext cx="8573105" cy="601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1"/>
          <p:cNvSpPr txBox="1">
            <a:spLocks noChangeArrowheads="1"/>
          </p:cNvSpPr>
          <p:nvPr userDrawn="1"/>
        </p:nvSpPr>
        <p:spPr bwMode="auto">
          <a:xfrm>
            <a:off x="711200" y="2225675"/>
            <a:ext cx="2077364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de-DE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P R Ä S E N T I E R T</a:t>
            </a:r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2819400"/>
            <a:ext cx="10945216" cy="2743200"/>
          </a:xfrm>
          <a:prstGeom prst="rect">
            <a:avLst/>
          </a:prstGeom>
        </p:spPr>
        <p:txBody>
          <a:bodyPr anchor="t"/>
          <a:lstStyle>
            <a:lvl1pPr algn="l">
              <a:defRPr sz="36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23392" y="4648200"/>
            <a:ext cx="10945216" cy="1143000"/>
          </a:xfrm>
          <a:prstGeom prst="rect">
            <a:avLst/>
          </a:prstGeom>
        </p:spPr>
        <p:txBody>
          <a:bodyPr/>
          <a:lstStyle>
            <a:lvl1pPr marL="0" indent="0" algn="l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</a:lstStyle>
          <a:p>
            <a:r>
              <a:rPr lang="de-DE" dirty="0"/>
              <a:t>Master-Untertitelformat bearbeiten</a:t>
            </a: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387" y="117126"/>
            <a:ext cx="5229225" cy="20955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092" y="5915744"/>
            <a:ext cx="1911827" cy="7661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23392" y="332656"/>
            <a:ext cx="10945216" cy="6096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23392" y="1268760"/>
            <a:ext cx="5280587" cy="432048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2pPr>
            <a:lvl3pPr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4pPr>
            <a:lvl5pPr marL="2114550" indent="-285750">
              <a:buFont typeface="Courier New" panose="02070309020205020404" pitchFamily="49" charset="0"/>
              <a:buChar char="o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5pPr>
          </a:lstStyle>
          <a:p>
            <a:pPr lvl="0"/>
            <a:endParaRPr lang="de-DE" dirty="0"/>
          </a:p>
        </p:txBody>
      </p:sp>
      <p:sp>
        <p:nvSpPr>
          <p:cNvPr id="11" name="Content Placeholder 2"/>
          <p:cNvSpPr>
            <a:spLocks noGrp="1"/>
          </p:cNvSpPr>
          <p:nvPr>
            <p:ph idx="12"/>
          </p:nvPr>
        </p:nvSpPr>
        <p:spPr>
          <a:xfrm>
            <a:off x="6288021" y="1268760"/>
            <a:ext cx="5280587" cy="432048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2pPr>
            <a:lvl3pPr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4pPr>
            <a:lvl5pPr marL="2114550" indent="-285750">
              <a:buFont typeface="Courier New" panose="02070309020205020404" pitchFamily="49" charset="0"/>
              <a:buChar char="o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5pPr>
          </a:lstStyle>
          <a:p>
            <a:pPr lvl="0"/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092" y="5915744"/>
            <a:ext cx="1911827" cy="7661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332656"/>
            <a:ext cx="10945216" cy="6096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2" y="1268760"/>
            <a:ext cx="10945216" cy="432048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2pPr>
            <a:lvl3pPr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4pPr>
            <a:lvl5pPr marL="2114550" indent="-285750">
              <a:buFont typeface="Courier New" panose="02070309020205020404" pitchFamily="49" charset="0"/>
              <a:buChar char="o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092" y="5915744"/>
            <a:ext cx="1911827" cy="7661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23392" y="332656"/>
            <a:ext cx="10945216" cy="6096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623392" y="1268760"/>
            <a:ext cx="5280587" cy="432048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2pPr>
            <a:lvl3pPr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4pPr>
            <a:lvl5pPr marL="2114550" indent="-285750">
              <a:buFont typeface="Courier New" panose="02070309020205020404" pitchFamily="49" charset="0"/>
              <a:buChar char="o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2"/>
          </p:nvPr>
        </p:nvSpPr>
        <p:spPr>
          <a:xfrm>
            <a:off x="6288021" y="1268760"/>
            <a:ext cx="5280587" cy="432048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2pPr>
            <a:lvl3pPr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4pPr>
            <a:lvl5pPr marL="2114550" indent="-285750">
              <a:buFont typeface="Courier New" panose="02070309020205020404" pitchFamily="49" charset="0"/>
              <a:buChar char="o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092" y="5975244"/>
            <a:ext cx="1911827" cy="7661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23392" y="332656"/>
            <a:ext cx="10945216" cy="6096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23392" y="1268760"/>
            <a:ext cx="10945216" cy="432048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2pPr>
            <a:lvl3pPr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4pPr>
            <a:lvl5pPr marL="2114550" indent="-285750">
              <a:buFont typeface="Courier New" panose="02070309020205020404" pitchFamily="49" charset="0"/>
              <a:buChar char="o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092" y="5915744"/>
            <a:ext cx="1911827" cy="7661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23392" y="332656"/>
            <a:ext cx="10945216" cy="6096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23392" y="1268760"/>
            <a:ext cx="10945216" cy="432048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2pPr>
            <a:lvl3pPr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4pPr>
            <a:lvl5pPr marL="2114550" indent="-285750">
              <a:buFont typeface="Courier New" panose="02070309020205020404" pitchFamily="49" charset="0"/>
              <a:buChar char="o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092" y="5915744"/>
            <a:ext cx="1911827" cy="7661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3392" y="332656"/>
            <a:ext cx="10945216" cy="6096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23392" y="1268760"/>
            <a:ext cx="5280587" cy="432048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2pPr>
            <a:lvl3pPr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4pPr>
            <a:lvl5pPr marL="2114550" indent="-285750">
              <a:buFont typeface="Courier New" panose="02070309020205020404" pitchFamily="49" charset="0"/>
              <a:buChar char="o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5pPr>
          </a:lstStyle>
          <a:p>
            <a:pPr lvl="0"/>
            <a:endParaRPr lang="de-DE" dirty="0"/>
          </a:p>
        </p:txBody>
      </p:sp>
      <p:sp>
        <p:nvSpPr>
          <p:cNvPr id="13" name="Content Placeholder 2"/>
          <p:cNvSpPr>
            <a:spLocks noGrp="1"/>
          </p:cNvSpPr>
          <p:nvPr>
            <p:ph idx="12"/>
          </p:nvPr>
        </p:nvSpPr>
        <p:spPr>
          <a:xfrm>
            <a:off x="6288021" y="1268760"/>
            <a:ext cx="5280587" cy="432048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2pPr>
            <a:lvl3pPr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4pPr>
            <a:lvl5pPr marL="2114550" indent="-285750">
              <a:buFont typeface="Courier New" panose="02070309020205020404" pitchFamily="49" charset="0"/>
              <a:buChar char="o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5pPr>
          </a:lstStyle>
          <a:p>
            <a:pPr lvl="0"/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3392" y="332656"/>
            <a:ext cx="10945216" cy="6096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23392" y="1268760"/>
            <a:ext cx="5280587" cy="432048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2pPr>
            <a:lvl3pPr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4pPr>
            <a:lvl5pPr marL="2114550" indent="-285750">
              <a:buFont typeface="Courier New" panose="02070309020205020404" pitchFamily="49" charset="0"/>
              <a:buChar char="o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5pPr>
          </a:lstStyle>
          <a:p>
            <a:pPr lvl="0"/>
            <a:endParaRPr lang="de-DE" dirty="0"/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>
          <a:xfrm>
            <a:off x="6288021" y="1268760"/>
            <a:ext cx="5280587" cy="432048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2pPr>
            <a:lvl3pPr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4pPr>
            <a:lvl5pPr marL="2114550" indent="-285750">
              <a:buFont typeface="Courier New" panose="02070309020205020404" pitchFamily="49" charset="0"/>
              <a:buChar char="o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5pPr>
          </a:lstStyle>
          <a:p>
            <a:pPr lvl="0"/>
            <a:endParaRPr lang="de-DE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092" y="5915744"/>
            <a:ext cx="1911827" cy="7661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3392" y="332656"/>
            <a:ext cx="10945216" cy="6096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23392" y="1268760"/>
            <a:ext cx="5280587" cy="432048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2pPr>
            <a:lvl3pPr marL="914400" indent="0">
              <a:buFont typeface="Arial" panose="020B0604020202020204" pitchFamily="34" charset="0"/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3pPr>
            <a:lvl4pPr marL="137160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4pPr>
            <a:lvl5pPr marL="2114550" indent="-285750">
              <a:buFont typeface="Courier New" panose="02070309020205020404" pitchFamily="49" charset="0"/>
              <a:buChar char="o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5pPr>
          </a:lstStyle>
          <a:p>
            <a:pPr lvl="0"/>
            <a:endParaRPr lang="de-DE" dirty="0"/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>
          <a:xfrm>
            <a:off x="6288021" y="1268760"/>
            <a:ext cx="5280587" cy="432048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2pPr>
            <a:lvl3pPr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4pPr>
            <a:lvl5pPr marL="2114550" indent="-285750">
              <a:buFont typeface="Courier New" panose="02070309020205020404" pitchFamily="49" charset="0"/>
              <a:buChar char="o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5pPr>
          </a:lstStyle>
          <a:p>
            <a:pPr lvl="0"/>
            <a:endParaRPr lang="de-DE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092" y="5915744"/>
            <a:ext cx="1911827" cy="7661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23392" y="332656"/>
            <a:ext cx="10945216" cy="6096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23392" y="1268760"/>
            <a:ext cx="5280587" cy="432048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2pPr>
            <a:lvl3pPr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4pPr>
            <a:lvl5pPr marL="2114550" indent="-285750">
              <a:buFont typeface="Courier New" panose="02070309020205020404" pitchFamily="49" charset="0"/>
              <a:buChar char="o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5pPr>
          </a:lstStyle>
          <a:p>
            <a:pPr lvl="0"/>
            <a:endParaRPr lang="de-DE" dirty="0"/>
          </a:p>
        </p:txBody>
      </p:sp>
      <p:sp>
        <p:nvSpPr>
          <p:cNvPr id="11" name="Content Placeholder 2"/>
          <p:cNvSpPr>
            <a:spLocks noGrp="1"/>
          </p:cNvSpPr>
          <p:nvPr>
            <p:ph idx="12"/>
          </p:nvPr>
        </p:nvSpPr>
        <p:spPr>
          <a:xfrm>
            <a:off x="6288021" y="1268760"/>
            <a:ext cx="5280587" cy="432048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2pPr>
            <a:lvl3pPr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4pPr>
            <a:lvl5pPr marL="2114550" indent="-285750">
              <a:buFont typeface="Courier New" panose="02070309020205020404" pitchFamily="49" charset="0"/>
              <a:buChar char="o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5pPr>
          </a:lstStyle>
          <a:p>
            <a:pPr lvl="0"/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092" y="5915744"/>
            <a:ext cx="1911827" cy="76612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anagarth\Desktop\POW3R_HG Grafik_quer.jpg"/>
          <p:cNvPicPr>
            <a:picLocks noChangeAspect="1" noChangeArrowheads="1"/>
          </p:cNvPicPr>
          <p:nvPr userDrawn="1"/>
        </p:nvPicPr>
        <p:blipFill rotWithShape="1">
          <a:blip r:embed="rId12"/>
          <a:srcRect t="6960" r="50000" b="417"/>
          <a:stretch/>
        </p:blipFill>
        <p:spPr bwMode="auto">
          <a:xfrm>
            <a:off x="0" y="869950"/>
            <a:ext cx="6096000" cy="598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0" r:id="rId2"/>
    <p:sldLayoutId id="2147483891" r:id="rId3"/>
    <p:sldLayoutId id="2147483892" r:id="rId4"/>
    <p:sldLayoutId id="2147483899" r:id="rId5"/>
    <p:sldLayoutId id="2147483893" r:id="rId6"/>
    <p:sldLayoutId id="2147483894" r:id="rId7"/>
    <p:sldLayoutId id="2147483895" r:id="rId8"/>
    <p:sldLayoutId id="2147483896" r:id="rId9"/>
    <p:sldLayoutId id="2147483897" r:id="rId10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281C9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281C9"/>
          </a:solidFill>
          <a:latin typeface="Calibri" pitchFamily="34" charset="0"/>
          <a:ea typeface="Osaka" charset="-128"/>
          <a:cs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281C9"/>
          </a:solidFill>
          <a:latin typeface="Calibri" pitchFamily="34" charset="0"/>
          <a:ea typeface="Osaka" charset="-128"/>
          <a:cs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281C9"/>
          </a:solidFill>
          <a:latin typeface="Calibri" pitchFamily="34" charset="0"/>
          <a:ea typeface="Osaka" charset="-128"/>
          <a:cs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281C9"/>
          </a:solidFill>
          <a:latin typeface="Calibri" pitchFamily="34" charset="0"/>
          <a:ea typeface="Osaka" charset="-128"/>
          <a:cs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281C9"/>
          </a:solidFill>
          <a:latin typeface="Verdana" charset="0"/>
          <a:ea typeface="Osaka" charset="-128"/>
          <a:cs typeface="Osaka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281C9"/>
          </a:solidFill>
          <a:latin typeface="Verdana" charset="0"/>
          <a:ea typeface="Osaka" charset="-128"/>
          <a:cs typeface="Osaka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281C9"/>
          </a:solidFill>
          <a:latin typeface="Verdana" charset="0"/>
          <a:ea typeface="Osaka" charset="-128"/>
          <a:cs typeface="Osaka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281C9"/>
          </a:solidFill>
          <a:latin typeface="Verdana" charset="0"/>
          <a:ea typeface="Osaka" charset="-128"/>
          <a:cs typeface="Osaka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D12821"/>
        </a:buClr>
        <a:buFont typeface="Wingdings" pitchFamily="2" charset="2"/>
        <a:buChar char="Ø"/>
        <a:defRPr sz="24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BAD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281C9"/>
        </a:buClr>
        <a:buFont typeface="Times" pitchFamily="18" charset="0"/>
        <a:buChar char="•"/>
        <a:defRPr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74BAE2"/>
        </a:buClr>
        <a:buFont typeface="Times" pitchFamily="18" charset="0"/>
        <a:buChar char="•"/>
        <a:defRPr sz="16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74BAE2"/>
        </a:buClr>
        <a:buFont typeface="Time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74BAE2"/>
        </a:buClr>
        <a:buFont typeface="Time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74BAE2"/>
        </a:buClr>
        <a:buFont typeface="Time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74BAE2"/>
        </a:buClr>
        <a:buFont typeface="Time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support/pages/getting-started-open-source-package-management-ibm-i-ac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992314" y="2819400"/>
            <a:ext cx="8207375" cy="2743200"/>
          </a:xfrm>
        </p:spPr>
        <p:txBody>
          <a:bodyPr/>
          <a:lstStyle/>
          <a:p>
            <a:pPr>
              <a:defRPr/>
            </a:pPr>
            <a:r>
              <a:rPr lang="de-DE" dirty="0"/>
              <a:t>Hybrid-Cloud-Lösung mit RPG, Node.js und NodeRun.com</a:t>
            </a:r>
          </a:p>
        </p:txBody>
      </p:sp>
      <p:sp>
        <p:nvSpPr>
          <p:cNvPr id="11267" name="Untertitel 2"/>
          <p:cNvSpPr>
            <a:spLocks noGrp="1"/>
          </p:cNvSpPr>
          <p:nvPr>
            <p:ph type="subTitle" idx="1"/>
          </p:nvPr>
        </p:nvSpPr>
        <p:spPr bwMode="auto">
          <a:xfrm>
            <a:off x="1992314" y="4648200"/>
            <a:ext cx="8207375" cy="1877144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de-DE" altLang="de-DE" dirty="0"/>
          </a:p>
          <a:p>
            <a:pPr>
              <a:defRPr/>
            </a:pPr>
            <a:endParaRPr lang="de-DE" altLang="de-DE" dirty="0"/>
          </a:p>
          <a:p>
            <a:pPr>
              <a:defRPr/>
            </a:pPr>
            <a:r>
              <a:rPr lang="de-DE" altLang="de-DE" dirty="0"/>
              <a:t>Kerim Güney, Marc Ramus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B2E8D96-139C-4A86-ACB3-26A796DE0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80507" y="4656559"/>
            <a:ext cx="3011437" cy="91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4" y="333375"/>
            <a:ext cx="8207375" cy="609600"/>
          </a:xfrm>
        </p:spPr>
        <p:txBody>
          <a:bodyPr anchor="t"/>
          <a:lstStyle/>
          <a:p>
            <a:pPr eaLnBrk="1" hangingPunct="1">
              <a:defRPr/>
            </a:pPr>
            <a:r>
              <a:rPr lang="de-DE" altLang="de-DE" sz="2400" dirty="0"/>
              <a:t>Beispielprogramm: ISBN Auflösung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1992314" y="1268414"/>
            <a:ext cx="8207375" cy="4321175"/>
          </a:xfrm>
        </p:spPr>
        <p:txBody>
          <a:bodyPr/>
          <a:lstStyle/>
          <a:p>
            <a:r>
              <a:rPr lang="de-DE" sz="2000" dirty="0"/>
              <a:t>(Live Demonstration)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42563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4" y="333375"/>
            <a:ext cx="8207375" cy="609600"/>
          </a:xfrm>
        </p:spPr>
        <p:txBody>
          <a:bodyPr anchor="t"/>
          <a:lstStyle/>
          <a:p>
            <a:pPr eaLnBrk="1" hangingPunct="1">
              <a:defRPr/>
            </a:pPr>
            <a:r>
              <a:rPr lang="de-DE" altLang="de-DE" sz="2400" dirty="0"/>
              <a:t>Weitere Noderun.com Ideen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1992314" y="1268414"/>
            <a:ext cx="8207375" cy="432117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sz="2000" dirty="0"/>
              <a:t>E-Mail Versand  (</a:t>
            </a:r>
            <a:r>
              <a:rPr lang="de-DE" sz="2000" dirty="0" err="1"/>
              <a:t>npm</a:t>
            </a:r>
            <a:r>
              <a:rPr lang="de-DE" sz="2000" dirty="0"/>
              <a:t> Paket </a:t>
            </a:r>
            <a:r>
              <a:rPr lang="de-DE" sz="2000" dirty="0" err="1"/>
              <a:t>Nodemailer</a:t>
            </a:r>
            <a:r>
              <a:rPr lang="de-DE" sz="20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Hashing </a:t>
            </a:r>
            <a:r>
              <a:rPr lang="en-US" sz="2000" dirty="0" err="1"/>
              <a:t>Algorithmen</a:t>
            </a:r>
            <a:r>
              <a:rPr lang="en-US" sz="2000" dirty="0"/>
              <a:t> </a:t>
            </a:r>
            <a:r>
              <a:rPr lang="en-US" sz="2000" dirty="0" err="1"/>
              <a:t>wie</a:t>
            </a:r>
            <a:r>
              <a:rPr lang="en-US" sz="2000" dirty="0"/>
              <a:t> </a:t>
            </a:r>
            <a:r>
              <a:rPr lang="en-US" sz="2000" dirty="0" err="1"/>
              <a:t>z.B</a:t>
            </a:r>
            <a:r>
              <a:rPr lang="en-US" sz="2000" dirty="0"/>
              <a:t>. SHA512, </a:t>
            </a:r>
            <a:r>
              <a:rPr lang="en-US" sz="2000" dirty="0" err="1"/>
              <a:t>bcrypt</a:t>
            </a:r>
            <a:r>
              <a:rPr lang="en-US" sz="2000" dirty="0"/>
              <a:t>, etc.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Barcode </a:t>
            </a:r>
            <a:r>
              <a:rPr lang="en-US" sz="2000" dirty="0" err="1"/>
              <a:t>Erstellung</a:t>
            </a:r>
            <a:r>
              <a:rPr lang="en-US" sz="2000" dirty="0"/>
              <a:t> EAN-13, EAN-128, </a:t>
            </a:r>
            <a:r>
              <a:rPr lang="en-US" sz="2000" dirty="0" err="1"/>
              <a:t>u.s.w.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Kommunikation</a:t>
            </a:r>
            <a:r>
              <a:rPr lang="en-US" sz="2000" dirty="0"/>
              <a:t> </a:t>
            </a:r>
            <a:r>
              <a:rPr lang="en-US" sz="2000" dirty="0" err="1"/>
              <a:t>mit</a:t>
            </a:r>
            <a:r>
              <a:rPr lang="en-US" sz="2000" dirty="0"/>
              <a:t> </a:t>
            </a:r>
            <a:r>
              <a:rPr lang="en-US" sz="2000" dirty="0" err="1"/>
              <a:t>anderen</a:t>
            </a:r>
            <a:r>
              <a:rPr lang="en-US" sz="2000" dirty="0"/>
              <a:t> </a:t>
            </a:r>
            <a:r>
              <a:rPr lang="en-US" sz="2000" dirty="0" err="1"/>
              <a:t>Systemen</a:t>
            </a:r>
            <a:r>
              <a:rPr lang="en-US" sz="2000" dirty="0"/>
              <a:t> (Message Broker)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U. v. m.</a:t>
            </a:r>
          </a:p>
        </p:txBody>
      </p:sp>
    </p:spTree>
    <p:extLst>
      <p:ext uri="{BB962C8B-B14F-4D97-AF65-F5344CB8AC3E}">
        <p14:creationId xmlns:p14="http://schemas.microsoft.com/office/powerpoint/2010/main" val="4194521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2D9E3462-3A51-49D9-A4B2-2CAFA3086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820" y="192088"/>
            <a:ext cx="3240360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C23FAE3A-BA53-4633-8A2E-39B683DFE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420" y="3861048"/>
            <a:ext cx="10441160" cy="1656184"/>
          </a:xfrm>
        </p:spPr>
        <p:txBody>
          <a:bodyPr/>
          <a:lstStyle/>
          <a:p>
            <a:r>
              <a:rPr lang="de-DE" dirty="0"/>
              <a:t>Halt stopp! Wir wollen all diese Goodies aber wir wollen keinen Online-Service verwenden. Gibt es was auch für uns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28207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388DAC-7D67-41BC-9374-5716A7BD1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 gibt gar keine Cloud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9278BB-B0C5-4299-B95F-8DC1E90EF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6237312"/>
            <a:ext cx="10945216" cy="4320480"/>
          </a:xfrm>
        </p:spPr>
        <p:txBody>
          <a:bodyPr/>
          <a:lstStyle/>
          <a:p>
            <a:r>
              <a:rPr lang="en-US" sz="1800" dirty="0"/>
              <a:t>(Licensed under CC-BY-SA 4.0, based on work by Markus Meier)</a:t>
            </a:r>
            <a:endParaRPr lang="de-DE" sz="18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978A566-DB94-4392-B36A-B598193E01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7708" y="1164033"/>
            <a:ext cx="4824536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828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1992314" y="1268414"/>
            <a:ext cx="8207375" cy="4321175"/>
          </a:xfrm>
        </p:spPr>
        <p:txBody>
          <a:bodyPr/>
          <a:lstStyle/>
          <a:p>
            <a:pPr marL="0" indent="0"/>
            <a:r>
              <a:rPr lang="de-DE" sz="2000" dirty="0"/>
              <a:t>Installation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 err="1"/>
              <a:t>yum</a:t>
            </a:r>
            <a:r>
              <a:rPr lang="de-DE" sz="2000" dirty="0"/>
              <a:t> (auf der IBM i) (</a:t>
            </a:r>
            <a:r>
              <a:rPr lang="de-DE" sz="2000" dirty="0">
                <a:hlinkClick r:id="rId3"/>
              </a:rPr>
              <a:t>https://www.ibm.com/support/pages/getting-started-open-source-package-management-ibm-i-acs</a:t>
            </a:r>
            <a:r>
              <a:rPr lang="de-DE" sz="20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/>
              <a:t>Node.js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/>
              <a:t>Profound.js Paket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0" indent="0"/>
            <a:r>
              <a:rPr lang="de-DE" sz="2000" dirty="0"/>
              <a:t>Kommunikation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/>
              <a:t>Profound.js Connector</a:t>
            </a:r>
          </a:p>
          <a:p>
            <a:pPr marL="457200" indent="-457200">
              <a:buFont typeface="+mj-lt"/>
              <a:buAutoNum type="arabicPeriod"/>
            </a:pPr>
            <a:endParaRPr lang="de-DE" sz="20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CE5CA49-42F9-4C92-A700-D122A1586A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4235" y="207233"/>
            <a:ext cx="3282702" cy="85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94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4" y="333375"/>
            <a:ext cx="8207375" cy="609600"/>
          </a:xfrm>
        </p:spPr>
        <p:txBody>
          <a:bodyPr anchor="t"/>
          <a:lstStyle/>
          <a:p>
            <a:pPr eaLnBrk="1" hangingPunct="1">
              <a:defRPr/>
            </a:pPr>
            <a:r>
              <a:rPr lang="de-DE" altLang="de-DE" sz="2400" dirty="0"/>
              <a:t>IBM i von lokaler Instanz ansprechen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1992314" y="1268414"/>
            <a:ext cx="8207375" cy="4321175"/>
          </a:xfrm>
        </p:spPr>
        <p:txBody>
          <a:bodyPr/>
          <a:lstStyle/>
          <a:p>
            <a:r>
              <a:rPr lang="de-DE" sz="2000" dirty="0"/>
              <a:t>(Live Demonstration)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28697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4" y="333375"/>
            <a:ext cx="8207375" cy="609600"/>
          </a:xfrm>
        </p:spPr>
        <p:txBody>
          <a:bodyPr anchor="t"/>
          <a:lstStyle/>
          <a:p>
            <a:pPr eaLnBrk="1" hangingPunct="1">
              <a:defRPr/>
            </a:pPr>
            <a:r>
              <a:rPr lang="de-DE" altLang="de-DE" sz="2400" dirty="0"/>
              <a:t>Lokalen Service von der IBM i ansprechen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1992314" y="1268414"/>
            <a:ext cx="8207375" cy="4321175"/>
          </a:xfrm>
        </p:spPr>
        <p:txBody>
          <a:bodyPr/>
          <a:lstStyle/>
          <a:p>
            <a:r>
              <a:rPr lang="de-DE" sz="2000" dirty="0"/>
              <a:t>(Live Demonstration)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28307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4487EBBD-5B69-4263-9B33-1E02ACF70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387" y="117126"/>
            <a:ext cx="5229225" cy="2095500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417DD94C-04AC-4ACF-973F-751358A57F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1" y="2564904"/>
            <a:ext cx="8207375" cy="609600"/>
          </a:xfrm>
        </p:spPr>
        <p:txBody>
          <a:bodyPr anchor="t"/>
          <a:lstStyle/>
          <a:p>
            <a:pPr eaLnBrk="1" hangingPunct="1">
              <a:defRPr/>
            </a:pPr>
            <a:r>
              <a:rPr lang="de-DE" altLang="de-DE" sz="4800" dirty="0"/>
              <a:t>ENDE</a:t>
            </a:r>
            <a:br>
              <a:rPr lang="de-DE" altLang="de-DE" sz="4800" dirty="0"/>
            </a:br>
            <a:br>
              <a:rPr lang="de-DE" altLang="de-DE" sz="4800" dirty="0"/>
            </a:br>
            <a:r>
              <a:rPr lang="de-DE" altLang="de-DE" sz="2400" dirty="0"/>
              <a:t>Taskforce Webseite: https://taskforce-it.de/</a:t>
            </a:r>
            <a:br>
              <a:rPr lang="de-DE" altLang="de-DE" sz="2400" dirty="0"/>
            </a:br>
            <a:r>
              <a:rPr lang="de-DE" altLang="de-DE" sz="2400"/>
              <a:t>Github</a:t>
            </a:r>
            <a:r>
              <a:rPr lang="de-DE" altLang="de-DE" sz="2400" dirty="0"/>
              <a:t> Repository zum Vortrag: </a:t>
            </a:r>
            <a:br>
              <a:rPr lang="de-DE" altLang="de-DE" sz="2400" dirty="0"/>
            </a:b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014740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282B71F-3D67-49E2-BA8F-E9E8339402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5400" y="469032"/>
            <a:ext cx="3810000" cy="1447800"/>
          </a:xfrm>
        </p:spPr>
      </p:pic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DA96FB3C-3D0F-46DB-890B-A93A96FB4783}"/>
              </a:ext>
            </a:extLst>
          </p:cNvPr>
          <p:cNvGrpSpPr/>
          <p:nvPr/>
        </p:nvGrpSpPr>
        <p:grpSpPr>
          <a:xfrm>
            <a:off x="4464962" y="1484784"/>
            <a:ext cx="3215214" cy="3710748"/>
            <a:chOff x="7498564" y="884303"/>
            <a:chExt cx="3215214" cy="3710748"/>
          </a:xfrm>
        </p:grpSpPr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DECFBB67-D961-4CBD-ACF2-5E37C545A6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14594" y="884303"/>
              <a:ext cx="2983154" cy="3573016"/>
            </a:xfrm>
            <a:prstGeom prst="rect">
              <a:avLst/>
            </a:prstGeom>
          </p:spPr>
        </p:pic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413AD48D-79AE-44B9-842D-528BB9031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98564" y="884303"/>
              <a:ext cx="3215214" cy="3710748"/>
            </a:xfrm>
            <a:prstGeom prst="rect">
              <a:avLst/>
            </a:prstGeom>
          </p:spPr>
        </p:pic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530EEE1B-736B-4204-9902-4FE893AB4684}"/>
              </a:ext>
            </a:extLst>
          </p:cNvPr>
          <p:cNvGrpSpPr/>
          <p:nvPr/>
        </p:nvGrpSpPr>
        <p:grpSpPr>
          <a:xfrm>
            <a:off x="7968208" y="1484784"/>
            <a:ext cx="3215213" cy="3710748"/>
            <a:chOff x="2506441" y="1312953"/>
            <a:chExt cx="3215213" cy="3710748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84F248A1-62B8-4D1D-BFC4-2E6737D50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72408" y="1412776"/>
              <a:ext cx="3049246" cy="3511103"/>
            </a:xfrm>
            <a:prstGeom prst="rect">
              <a:avLst/>
            </a:prstGeom>
          </p:spPr>
        </p:pic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A67F5E50-8FAF-4744-B35B-93508249FD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06441" y="1312953"/>
              <a:ext cx="3215213" cy="3710748"/>
            </a:xfrm>
            <a:prstGeom prst="rect">
              <a:avLst/>
            </a:prstGeom>
          </p:spPr>
        </p:pic>
      </p:grpSp>
      <p:sp>
        <p:nvSpPr>
          <p:cNvPr id="18" name="Textfeld 17">
            <a:extLst>
              <a:ext uri="{FF2B5EF4-FFF2-40B4-BE49-F238E27FC236}">
                <a16:creationId xmlns:a16="http://schemas.microsoft.com/office/drawing/2014/main" id="{9DF813E9-AB85-41B0-811C-62EB1CA7EED6}"/>
              </a:ext>
            </a:extLst>
          </p:cNvPr>
          <p:cNvSpPr txBox="1"/>
          <p:nvPr/>
        </p:nvSpPr>
        <p:spPr>
          <a:xfrm>
            <a:off x="4464962" y="5187252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Andreas Strietholt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D05EFF8D-52FF-4093-A978-4A459B437B71}"/>
              </a:ext>
            </a:extLst>
          </p:cNvPr>
          <p:cNvSpPr txBox="1"/>
          <p:nvPr/>
        </p:nvSpPr>
        <p:spPr>
          <a:xfrm>
            <a:off x="7921346" y="5195532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Frank Hildebrandt</a:t>
            </a:r>
          </a:p>
        </p:txBody>
      </p:sp>
    </p:spTree>
    <p:extLst>
      <p:ext uri="{BB962C8B-B14F-4D97-AF65-F5344CB8AC3E}">
        <p14:creationId xmlns:p14="http://schemas.microsoft.com/office/powerpoint/2010/main" val="692821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1992314" y="1268414"/>
            <a:ext cx="8207375" cy="4321175"/>
          </a:xfrm>
        </p:spPr>
        <p:txBody>
          <a:bodyPr/>
          <a:lstStyle/>
          <a:p>
            <a:pPr eaLnBrk="1" hangingPunct="1">
              <a:defRPr/>
            </a:pPr>
            <a:r>
              <a:rPr lang="de-DE" altLang="de-DE" sz="2000" dirty="0"/>
              <a:t>2009 – Node.js</a:t>
            </a:r>
          </a:p>
          <a:p>
            <a:pPr eaLnBrk="1" hangingPunct="1">
              <a:defRPr/>
            </a:pPr>
            <a:r>
              <a:rPr lang="de-DE" altLang="de-DE" sz="2000" dirty="0"/>
              <a:t>2010 - NPM</a:t>
            </a:r>
          </a:p>
          <a:p>
            <a:pPr eaLnBrk="1" hangingPunct="1">
              <a:defRPr/>
            </a:pPr>
            <a:r>
              <a:rPr lang="de-DE" altLang="de-DE" sz="2000" dirty="0"/>
              <a:t>2011 – erste Windows Version</a:t>
            </a:r>
          </a:p>
          <a:p>
            <a:pPr eaLnBrk="1" hangingPunct="1">
              <a:defRPr/>
            </a:pPr>
            <a:r>
              <a:rPr lang="de-DE" altLang="de-DE" sz="2000" dirty="0"/>
              <a:t>2015 – Node.js auf der IBM i</a:t>
            </a:r>
          </a:p>
          <a:p>
            <a:pPr eaLnBrk="1" hangingPunct="1">
              <a:defRPr/>
            </a:pPr>
            <a:r>
              <a:rPr lang="de-DE" altLang="de-DE" sz="2000" dirty="0"/>
              <a:t>2019 – </a:t>
            </a:r>
            <a:r>
              <a:rPr lang="de-DE" altLang="de-DE" sz="2000" dirty="0" err="1"/>
              <a:t>OpenJs</a:t>
            </a:r>
            <a:r>
              <a:rPr lang="de-DE" altLang="de-DE" sz="2000" dirty="0"/>
              <a:t> </a:t>
            </a:r>
            <a:r>
              <a:rPr lang="de-DE" altLang="de-DE" sz="2000" dirty="0" err="1"/>
              <a:t>Foundation</a:t>
            </a:r>
            <a:r>
              <a:rPr lang="de-DE" altLang="de-DE" sz="2000" dirty="0"/>
              <a:t>, </a:t>
            </a:r>
            <a:r>
              <a:rPr lang="de-DE" altLang="de-DE" sz="2000" dirty="0" err="1"/>
              <a:t>NodeRun</a:t>
            </a:r>
            <a:endParaRPr lang="de-DE" altLang="de-DE" sz="2000" dirty="0"/>
          </a:p>
          <a:p>
            <a:pPr eaLnBrk="1" hangingPunct="1">
              <a:defRPr/>
            </a:pPr>
            <a:r>
              <a:rPr lang="de-DE" altLang="de-DE" sz="2000" dirty="0"/>
              <a:t>2020 – Microsoft kauft NPM</a:t>
            </a:r>
          </a:p>
          <a:p>
            <a:pPr eaLnBrk="1" hangingPunct="1">
              <a:defRPr/>
            </a:pPr>
            <a:endParaRPr lang="de-DE" altLang="de-DE" sz="2000" dirty="0"/>
          </a:p>
          <a:p>
            <a:pPr eaLnBrk="1" hangingPunct="1">
              <a:defRPr/>
            </a:pPr>
            <a:r>
              <a:rPr lang="de-DE" altLang="de-DE" sz="2000" dirty="0"/>
              <a:t>Heute</a:t>
            </a:r>
          </a:p>
          <a:p>
            <a:pPr eaLnBrk="1" hangingPunct="1">
              <a:defRPr/>
            </a:pPr>
            <a:r>
              <a:rPr lang="de-DE" altLang="de-DE" sz="2000" dirty="0"/>
              <a:t>Amazon, Netflix, PayPal und die Task Force IT-Consulting GmbH</a:t>
            </a:r>
          </a:p>
          <a:p>
            <a:pPr eaLnBrk="1" hangingPunct="1">
              <a:defRPr/>
            </a:pPr>
            <a:endParaRPr lang="de-DE" altLang="de-DE" sz="2000" dirty="0"/>
          </a:p>
        </p:txBody>
      </p:sp>
      <p:pic>
        <p:nvPicPr>
          <p:cNvPr id="4" name="Grafik 2">
            <a:extLst>
              <a:ext uri="{FF2B5EF4-FFF2-40B4-BE49-F238E27FC236}">
                <a16:creationId xmlns:a16="http://schemas.microsoft.com/office/drawing/2014/main" id="{CA691A96-2FE8-40AD-9923-2DEB4DE03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250825"/>
            <a:ext cx="1262062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857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2">
            <a:extLst>
              <a:ext uri="{FF2B5EF4-FFF2-40B4-BE49-F238E27FC236}">
                <a16:creationId xmlns:a16="http://schemas.microsoft.com/office/drawing/2014/main" id="{CA691A96-2FE8-40AD-9923-2DEB4DE03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250825"/>
            <a:ext cx="1262062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55F3D9-F527-4C12-9F76-453805AF6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728" y="428152"/>
            <a:ext cx="1080120" cy="420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Diagramm 3">
            <a:extLst>
              <a:ext uri="{FF2B5EF4-FFF2-40B4-BE49-F238E27FC236}">
                <a16:creationId xmlns:a16="http://schemas.microsoft.com/office/drawing/2014/main" id="{849106E0-2FC9-41DF-B83E-8A0CCFE9E7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6717225"/>
              </p:ext>
            </p:extLst>
          </p:nvPr>
        </p:nvGraphicFramePr>
        <p:xfrm>
          <a:off x="1991544" y="1533193"/>
          <a:ext cx="7632848" cy="47761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31102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4" y="333375"/>
            <a:ext cx="8207375" cy="609600"/>
          </a:xfrm>
        </p:spPr>
        <p:txBody>
          <a:bodyPr anchor="t"/>
          <a:lstStyle/>
          <a:p>
            <a:pPr eaLnBrk="1" hangingPunct="1">
              <a:defRPr/>
            </a:pPr>
            <a:r>
              <a:rPr lang="de-DE" altLang="de-DE" sz="2400" dirty="0"/>
              <a:t>Node.js auf der IBM i</a:t>
            </a:r>
            <a:endParaRPr lang="de-DE" altLang="de-DE" dirty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1992314" y="1268414"/>
            <a:ext cx="8207375" cy="4321175"/>
          </a:xfrm>
        </p:spPr>
        <p:txBody>
          <a:bodyPr/>
          <a:lstStyle/>
          <a:p>
            <a:pPr eaLnBrk="1" hangingPunct="1">
              <a:defRPr/>
            </a:pPr>
            <a:r>
              <a:rPr lang="de-DE" altLang="de-DE" sz="2000" dirty="0"/>
              <a:t>Seit 2015 verfügbar, per PTF Gruppe 5733OPS</a:t>
            </a:r>
          </a:p>
          <a:p>
            <a:pPr eaLnBrk="1" hangingPunct="1">
              <a:defRPr/>
            </a:pPr>
            <a:endParaRPr lang="de-DE" altLang="de-DE" sz="2000" dirty="0"/>
          </a:p>
          <a:p>
            <a:pPr eaLnBrk="1" hangingPunct="1">
              <a:defRPr/>
            </a:pPr>
            <a:r>
              <a:rPr lang="de-DE" altLang="de-DE" sz="2000" dirty="0"/>
              <a:t>Seit 2018 werden Open Source Technologien immer mehr auf die IBM i portiert.</a:t>
            </a:r>
          </a:p>
          <a:p>
            <a:pPr eaLnBrk="1" hangingPunct="1">
              <a:defRPr/>
            </a:pPr>
            <a:endParaRPr lang="de-DE" altLang="de-DE" sz="2000" dirty="0"/>
          </a:p>
          <a:p>
            <a:pPr eaLnBrk="1" hangingPunct="1">
              <a:defRPr/>
            </a:pPr>
            <a:r>
              <a:rPr lang="de-DE" altLang="de-DE" sz="2000" dirty="0"/>
              <a:t>Seit 2019 kann man </a:t>
            </a:r>
            <a:r>
              <a:rPr lang="de-DE" altLang="de-DE" sz="2000" dirty="0" err="1"/>
              <a:t>Node</a:t>
            </a:r>
            <a:r>
              <a:rPr lang="de-DE" altLang="de-DE" sz="2000" dirty="0"/>
              <a:t> als RPM Paket mit </a:t>
            </a:r>
            <a:r>
              <a:rPr lang="de-DE" altLang="de-DE" sz="2000" dirty="0" err="1"/>
              <a:t>yum</a:t>
            </a:r>
            <a:r>
              <a:rPr lang="de-DE" altLang="de-DE" sz="2000" dirty="0"/>
              <a:t> installieren.</a:t>
            </a:r>
          </a:p>
          <a:p>
            <a:pPr eaLnBrk="1" hangingPunct="1">
              <a:defRPr/>
            </a:pPr>
            <a:endParaRPr lang="de-DE" altLang="de-DE" sz="2000" dirty="0"/>
          </a:p>
        </p:txBody>
      </p:sp>
    </p:spTree>
    <p:extLst>
      <p:ext uri="{BB962C8B-B14F-4D97-AF65-F5344CB8AC3E}">
        <p14:creationId xmlns:p14="http://schemas.microsoft.com/office/powerpoint/2010/main" val="54335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4" y="333375"/>
            <a:ext cx="8207375" cy="609600"/>
          </a:xfrm>
        </p:spPr>
        <p:txBody>
          <a:bodyPr anchor="t"/>
          <a:lstStyle/>
          <a:p>
            <a:pPr eaLnBrk="1" hangingPunct="1">
              <a:defRPr/>
            </a:pPr>
            <a:r>
              <a:rPr lang="de-DE" altLang="de-DE" sz="2400" dirty="0"/>
              <a:t>Cool und so aber…</a:t>
            </a:r>
            <a:endParaRPr lang="de-DE" altLang="de-DE" dirty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1992314" y="1268414"/>
            <a:ext cx="8207375" cy="4321175"/>
          </a:xfrm>
        </p:spPr>
        <p:txBody>
          <a:bodyPr/>
          <a:lstStyle/>
          <a:p>
            <a:pPr eaLnBrk="1" hangingPunct="1">
              <a:defRPr/>
            </a:pPr>
            <a:r>
              <a:rPr lang="de-DE" altLang="de-DE" sz="2000" dirty="0"/>
              <a:t>…unsere Business Logik besteht doch schon, nämlich in RPG.</a:t>
            </a:r>
          </a:p>
          <a:p>
            <a:pPr eaLnBrk="1" hangingPunct="1">
              <a:defRPr/>
            </a:pPr>
            <a:endParaRPr lang="de-DE" altLang="de-DE" sz="2000" dirty="0"/>
          </a:p>
          <a:p>
            <a:pPr eaLnBrk="1" hangingPunct="1">
              <a:defRPr/>
            </a:pPr>
            <a:r>
              <a:rPr lang="de-DE" altLang="de-DE" sz="2000" dirty="0"/>
              <a:t>Wie kann man diese beiden Wellten vereinen?</a:t>
            </a:r>
          </a:p>
        </p:txBody>
      </p:sp>
    </p:spTree>
    <p:extLst>
      <p:ext uri="{BB962C8B-B14F-4D97-AF65-F5344CB8AC3E}">
        <p14:creationId xmlns:p14="http://schemas.microsoft.com/office/powerpoint/2010/main" val="3202197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D6A62271-3CF3-4BFA-9966-BE7F61095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685" y="620688"/>
            <a:ext cx="6042629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CE2FF436-C7E3-4785-BAFE-A08FB7599542}"/>
              </a:ext>
            </a:extLst>
          </p:cNvPr>
          <p:cNvSpPr txBox="1"/>
          <p:nvPr/>
        </p:nvSpPr>
        <p:spPr>
          <a:xfrm>
            <a:off x="2135620" y="3429000"/>
            <a:ext cx="792075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Eine Node.js Cloud </a:t>
            </a:r>
            <a:r>
              <a:rPr lang="en-US" dirty="0" err="1"/>
              <a:t>Umgebung</a:t>
            </a:r>
            <a:r>
              <a:rPr lang="en-US" dirty="0"/>
              <a:t>, die </a:t>
            </a:r>
            <a:r>
              <a:rPr lang="en-US" dirty="0" err="1"/>
              <a:t>mit</a:t>
            </a:r>
            <a:r>
              <a:rPr lang="en-US" dirty="0"/>
              <a:t> der </a:t>
            </a:r>
            <a:r>
              <a:rPr lang="en-US" b="1" dirty="0">
                <a:solidFill>
                  <a:srgbClr val="006BAD"/>
                </a:solidFill>
              </a:rPr>
              <a:t>IBM </a:t>
            </a:r>
            <a:r>
              <a:rPr lang="en-US" b="1" dirty="0" err="1">
                <a:solidFill>
                  <a:srgbClr val="006BAD"/>
                </a:solidFill>
              </a:rPr>
              <a:t>i</a:t>
            </a:r>
            <a:endParaRPr lang="en-US" b="1" dirty="0">
              <a:solidFill>
                <a:srgbClr val="006BAD"/>
              </a:solidFill>
            </a:endParaRPr>
          </a:p>
          <a:p>
            <a:pPr algn="ctr"/>
            <a:r>
              <a:rPr lang="en-US" dirty="0" err="1"/>
              <a:t>kommunizieren</a:t>
            </a:r>
            <a:r>
              <a:rPr lang="en-US" dirty="0"/>
              <a:t> </a:t>
            </a:r>
            <a:r>
              <a:rPr lang="en-US" dirty="0" err="1"/>
              <a:t>kann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060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158D9E28-852A-4A9D-93F3-39CC15A76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472" y="332656"/>
            <a:ext cx="6112720" cy="3096344"/>
          </a:xfrm>
          <a:prstGeom prst="rect">
            <a:avLst/>
          </a:prstGeom>
          <a:effectLst>
            <a:softEdge rad="0"/>
          </a:effec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C23EDAA-65F4-47A2-80E1-FFBE3A75FE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1624" y="2899589"/>
            <a:ext cx="7128792" cy="362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498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4" y="333375"/>
            <a:ext cx="8207375" cy="609600"/>
          </a:xfrm>
        </p:spPr>
        <p:txBody>
          <a:bodyPr anchor="t"/>
          <a:lstStyle/>
          <a:p>
            <a:pPr eaLnBrk="1" hangingPunct="1">
              <a:defRPr/>
            </a:pPr>
            <a:r>
              <a:rPr lang="de-DE" altLang="de-DE" sz="2400" dirty="0"/>
              <a:t>Was wird benötigt?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1992314" y="1268414"/>
            <a:ext cx="8207375" cy="4321175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de-DE" altLang="de-DE" sz="2000" dirty="0"/>
              <a:t>IBM i mit Node.js und NPM – kostenlos 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de-DE" altLang="de-DE" sz="2000" dirty="0"/>
              <a:t>RPG Grundkenntnisse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de-DE" altLang="de-DE" sz="2000" dirty="0"/>
              <a:t>Profound.js – kostenlos über NPM verfügbar</a:t>
            </a:r>
          </a:p>
          <a:p>
            <a:pPr eaLnBrk="1" hangingPunct="1">
              <a:defRPr/>
            </a:pPr>
            <a:endParaRPr lang="de-DE" altLang="de-DE" sz="2000" dirty="0"/>
          </a:p>
          <a:p>
            <a:pPr eaLnBrk="1" hangingPunct="1">
              <a:defRPr/>
            </a:pPr>
            <a:r>
              <a:rPr lang="de-DE" altLang="de-DE" sz="2000" dirty="0"/>
              <a:t>https://www.npmjs.com/package/profoundjs</a:t>
            </a:r>
          </a:p>
        </p:txBody>
      </p:sp>
    </p:spTree>
    <p:extLst>
      <p:ext uri="{BB962C8B-B14F-4D97-AF65-F5344CB8AC3E}">
        <p14:creationId xmlns:p14="http://schemas.microsoft.com/office/powerpoint/2010/main" val="2328874216"/>
      </p:ext>
    </p:extLst>
  </p:cSld>
  <p:clrMapOvr>
    <a:masterClrMapping/>
  </p:clrMapOvr>
</p:sld>
</file>

<file path=ppt/theme/theme1.xml><?xml version="1.0" encoding="utf-8"?>
<a:theme xmlns:a="http://schemas.openxmlformats.org/drawingml/2006/main" name="Leere Präsentation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enutzerdefiniert 2">
      <a:majorFont>
        <a:latin typeface="DIN"/>
        <a:ea typeface="Osaka"/>
        <a:cs typeface="Osaka"/>
      </a:majorFont>
      <a:minorFont>
        <a:latin typeface="DIN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Osaka" charset="-128"/>
            <a:cs typeface="Osaka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Osaka" charset="-128"/>
            <a:cs typeface="Osaka" charset="-128"/>
          </a:defRPr>
        </a:defPPr>
      </a:lstStyle>
    </a:lnDef>
  </a:objectDefaults>
  <a:extraClrSchemeLst>
    <a:extraClrScheme>
      <a:clrScheme name="Leere Prä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ä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ä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ä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ä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ä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ä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ä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ä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ä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ä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ä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2004:Vorlagen:Präsentationen:Designs:Leere Präsentation</Template>
  <TotalTime>0</TotalTime>
  <Words>376</Words>
  <Application>Microsoft Office PowerPoint</Application>
  <PresentationFormat>Breitbild</PresentationFormat>
  <Paragraphs>73</Paragraphs>
  <Slides>17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10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8" baseType="lpstr">
      <vt:lpstr>MS PGothic</vt:lpstr>
      <vt:lpstr>Arial</vt:lpstr>
      <vt:lpstr>Calibri</vt:lpstr>
      <vt:lpstr>Courier New</vt:lpstr>
      <vt:lpstr>DIN</vt:lpstr>
      <vt:lpstr>Osaka</vt:lpstr>
      <vt:lpstr>Times</vt:lpstr>
      <vt:lpstr>Trebuchet MS</vt:lpstr>
      <vt:lpstr>Verdana</vt:lpstr>
      <vt:lpstr>Wingdings</vt:lpstr>
      <vt:lpstr>Leere Präsentation</vt:lpstr>
      <vt:lpstr>Hybrid-Cloud-Lösung mit RPG, Node.js und NodeRun.com</vt:lpstr>
      <vt:lpstr>PowerPoint-Präsentation</vt:lpstr>
      <vt:lpstr>PowerPoint-Präsentation</vt:lpstr>
      <vt:lpstr>PowerPoint-Präsentation</vt:lpstr>
      <vt:lpstr>Node.js auf der IBM i</vt:lpstr>
      <vt:lpstr>Cool und so aber…</vt:lpstr>
      <vt:lpstr>PowerPoint-Präsentation</vt:lpstr>
      <vt:lpstr>PowerPoint-Präsentation</vt:lpstr>
      <vt:lpstr>Was wird benötigt?</vt:lpstr>
      <vt:lpstr>Beispielprogramm: ISBN Auflösung</vt:lpstr>
      <vt:lpstr>Weitere Noderun.com Ideen</vt:lpstr>
      <vt:lpstr>Halt stopp! Wir wollen all diese Goodies aber wir wollen keinen Online-Service verwenden. Gibt es was auch für uns?</vt:lpstr>
      <vt:lpstr>Es gibt gar keine Cloud</vt:lpstr>
      <vt:lpstr>PowerPoint-Präsentation</vt:lpstr>
      <vt:lpstr>IBM i von lokaler Instanz ansprechen</vt:lpstr>
      <vt:lpstr>Lokalen Service von der IBM i ansprechen</vt:lpstr>
      <vt:lpstr>ENDE  Taskforce Webseite: https://taskforce-it.de/ Github Repository zum Vortrag:  </vt:lpstr>
    </vt:vector>
  </TitlesOfParts>
  <Company>.. ..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.. ..</dc:creator>
  <cp:lastModifiedBy>Marc Ramus</cp:lastModifiedBy>
  <cp:revision>112</cp:revision>
  <cp:lastPrinted>1904-01-01T00:00:00Z</cp:lastPrinted>
  <dcterms:created xsi:type="dcterms:W3CDTF">2010-02-13T14:29:58Z</dcterms:created>
  <dcterms:modified xsi:type="dcterms:W3CDTF">2020-05-04T05:43:00Z</dcterms:modified>
</cp:coreProperties>
</file>