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8" r:id="rId3"/>
    <p:sldId id="290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9" r:id="rId15"/>
    <p:sldId id="284" r:id="rId16"/>
    <p:sldId id="291" r:id="rId17"/>
    <p:sldId id="292" r:id="rId18"/>
    <p:sldId id="287" r:id="rId19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7AE"/>
    <a:srgbClr val="C7DCEA"/>
    <a:srgbClr val="0281C9"/>
    <a:srgbClr val="006BAD"/>
    <a:srgbClr val="7B7877"/>
    <a:srgbClr val="D12821"/>
    <a:srgbClr val="78B5D8"/>
    <a:srgbClr val="74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6" autoAdjust="0"/>
    <p:restoredTop sz="73129" autoAdjust="0"/>
  </p:normalViewPr>
  <p:slideViewPr>
    <p:cSldViewPr showGuides="1">
      <p:cViewPr>
        <p:scale>
          <a:sx n="100" d="100"/>
          <a:sy n="100" d="100"/>
        </p:scale>
        <p:origin x="-234" y="-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82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Von NPM verwaltete Pakete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Indexed packages in NPM</c:v>
                </c:pt>
              </c:strCache>
            </c:strRef>
          </c:tx>
          <c:spPr>
            <a:ln w="2854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400000</c:v>
                </c:pt>
                <c:pt idx="1">
                  <c:v>630000</c:v>
                </c:pt>
                <c:pt idx="2">
                  <c:v>900000</c:v>
                </c:pt>
                <c:pt idx="3">
                  <c:v>1100000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7-4E5E-8C45-0BF0BBAD6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2997280"/>
        <c:axId val="1"/>
      </c:lineChart>
      <c:catAx>
        <c:axId val="185299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1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6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1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6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52997280"/>
        <c:crosses val="autoZero"/>
        <c:crossBetween val="between"/>
        <c:majorUnit val="250000"/>
      </c:valAx>
      <c:spPr>
        <a:noFill/>
        <a:ln w="25373">
          <a:noFill/>
        </a:ln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9CA5D629-B75A-4439-B6EF-3DCFD854F4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7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E94360AF-8CA9-4F38-9226-E7B3D4442E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68E3A-9FDF-4E6D-835E-7CAFA100660A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2291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1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10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87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8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12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47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13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7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15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27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16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7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17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91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CE159-BE9E-48B9-89B8-A7B53741016D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18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843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7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4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5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5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4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6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203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7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8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8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0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713DE-FB08-4F7F-B26A-D4CC4D7D0091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9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5363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4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2"/>
          <a:srcRect t="6960" r="29682"/>
          <a:stretch/>
        </p:blipFill>
        <p:spPr bwMode="auto">
          <a:xfrm>
            <a:off x="1" y="869950"/>
            <a:ext cx="8573105" cy="60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11200" y="2225675"/>
            <a:ext cx="2077364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 R Ä S E N T I E R T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2819400"/>
            <a:ext cx="10945216" cy="27432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3392" y="4648200"/>
            <a:ext cx="10945216" cy="1143000"/>
          </a:xfrm>
          <a:prstGeom prst="rect">
            <a:avLst/>
          </a:prstGeom>
        </p:spPr>
        <p:txBody>
          <a:bodyPr/>
          <a:lstStyle>
            <a:lvl1pPr marL="0" indent="0"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752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 marL="914400" indent="0">
              <a:buFont typeface="Arial" panose="020B0604020202020204" pitchFamily="34" charset="0"/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12"/>
          <a:srcRect t="6960" r="50000" b="417"/>
          <a:stretch/>
        </p:blipFill>
        <p:spPr bwMode="auto">
          <a:xfrm>
            <a:off x="0" y="869950"/>
            <a:ext cx="6096000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0" r:id="rId2"/>
    <p:sldLayoutId id="2147483891" r:id="rId3"/>
    <p:sldLayoutId id="2147483892" r:id="rId4"/>
    <p:sldLayoutId id="2147483899" r:id="rId5"/>
    <p:sldLayoutId id="2147483893" r:id="rId6"/>
    <p:sldLayoutId id="2147483894" r:id="rId7"/>
    <p:sldLayoutId id="2147483895" r:id="rId8"/>
    <p:sldLayoutId id="2147483896" r:id="rId9"/>
    <p:sldLayoutId id="2147483897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12821"/>
        </a:buClr>
        <a:buFont typeface="Wingdings" pitchFamily="2" charset="2"/>
        <a:buChar char="Ø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BAD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1C9"/>
        </a:buClr>
        <a:buFont typeface="Times" pitchFamily="18" charset="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4BAE2"/>
        </a:buClr>
        <a:buFont typeface="Times" pitchFamily="18" charset="0"/>
        <a:buChar char="•"/>
        <a:defRPr sz="16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pages/getting-started-open-source-package-management-ibm-i-a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92314" y="2819400"/>
            <a:ext cx="8207375" cy="2743200"/>
          </a:xfrm>
        </p:spPr>
        <p:txBody>
          <a:bodyPr/>
          <a:lstStyle/>
          <a:p>
            <a:pPr>
              <a:defRPr/>
            </a:pPr>
            <a:r>
              <a:rPr lang="de-DE" dirty="0"/>
              <a:t>Hybrid-Cloud-Lösung mit RPG, Node.js und NodeRun.com</a:t>
            </a:r>
          </a:p>
        </p:txBody>
      </p:sp>
      <p:sp>
        <p:nvSpPr>
          <p:cNvPr id="11267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992314" y="4648200"/>
            <a:ext cx="8207375" cy="18771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de-DE" altLang="de-DE" dirty="0"/>
          </a:p>
          <a:p>
            <a:pPr>
              <a:defRPr/>
            </a:pPr>
            <a:endParaRPr lang="de-DE" altLang="de-DE" dirty="0"/>
          </a:p>
          <a:p>
            <a:pPr>
              <a:defRPr/>
            </a:pPr>
            <a:r>
              <a:rPr lang="de-DE" altLang="de-DE" dirty="0"/>
              <a:t>Kerim Güney, Marc Ramus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B2E8D96-139C-4A86-ACB3-26A796DE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80507" y="4656559"/>
            <a:ext cx="3011437" cy="91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Was wird benötigt?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IBM i mit Node.js und NPM – kostenlos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RPG Grundkenntnisse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de-DE" altLang="de-DE" sz="2000" dirty="0"/>
              <a:t>Profound.js – kostenlos über NPM verfügbar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https://www.npmjs.com/package/profoundjs</a:t>
            </a:r>
          </a:p>
        </p:txBody>
      </p:sp>
    </p:spTree>
    <p:extLst>
      <p:ext uri="{BB962C8B-B14F-4D97-AF65-F5344CB8AC3E}">
        <p14:creationId xmlns:p14="http://schemas.microsoft.com/office/powerpoint/2010/main" val="232887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Beispielprogramm: ISBN Auflösung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r>
              <a:rPr lang="de-DE" sz="2000" dirty="0"/>
              <a:t>(Live Demonstration)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256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Weitere Noderun.com Ideen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E-Mail Versand  (</a:t>
            </a:r>
            <a:r>
              <a:rPr lang="de-DE" sz="2000" dirty="0" err="1"/>
              <a:t>npm</a:t>
            </a:r>
            <a:r>
              <a:rPr lang="de-DE" sz="2000" dirty="0"/>
              <a:t> Paket </a:t>
            </a:r>
            <a:r>
              <a:rPr lang="de-DE" sz="2000" dirty="0" err="1"/>
              <a:t>Nodemailer</a:t>
            </a:r>
            <a:r>
              <a:rPr lang="de-DE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Hashing </a:t>
            </a:r>
            <a:r>
              <a:rPr lang="en-US" sz="2000" dirty="0" err="1"/>
              <a:t>Algorithmen</a:t>
            </a:r>
            <a:r>
              <a:rPr lang="en-US" sz="2000" dirty="0"/>
              <a:t>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dirty="0" err="1"/>
              <a:t>z.B</a:t>
            </a:r>
            <a:r>
              <a:rPr lang="en-US" sz="2000" dirty="0"/>
              <a:t>. SHA512, </a:t>
            </a:r>
            <a:r>
              <a:rPr lang="en-US" sz="2000" dirty="0" err="1"/>
              <a:t>bcrypt</a:t>
            </a:r>
            <a:r>
              <a:rPr lang="en-US" sz="2000" dirty="0"/>
              <a:t>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Barcode </a:t>
            </a:r>
            <a:r>
              <a:rPr lang="en-US" sz="2000" dirty="0" err="1"/>
              <a:t>Erstellung</a:t>
            </a:r>
            <a:r>
              <a:rPr lang="en-US" sz="2000" dirty="0"/>
              <a:t> EAN-13, EAN-128, </a:t>
            </a:r>
            <a:r>
              <a:rPr lang="en-US" sz="2000" dirty="0" err="1"/>
              <a:t>u.s.w.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Kommunikation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anderen</a:t>
            </a:r>
            <a:r>
              <a:rPr lang="en-US" sz="2000" dirty="0"/>
              <a:t> </a:t>
            </a:r>
            <a:r>
              <a:rPr lang="en-US" sz="2000" dirty="0" err="1"/>
              <a:t>Systemen</a:t>
            </a:r>
            <a:r>
              <a:rPr lang="en-US" sz="2000" dirty="0"/>
              <a:t> (Message Broker)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U. v. m.</a:t>
            </a:r>
          </a:p>
        </p:txBody>
      </p:sp>
    </p:spTree>
    <p:extLst>
      <p:ext uri="{BB962C8B-B14F-4D97-AF65-F5344CB8AC3E}">
        <p14:creationId xmlns:p14="http://schemas.microsoft.com/office/powerpoint/2010/main" val="41945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D9E3462-3A51-49D9-A4B2-2CAFA3086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20" y="192088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C23FAE3A-BA53-4633-8A2E-39B683DF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3861048"/>
            <a:ext cx="10441160" cy="1656184"/>
          </a:xfrm>
        </p:spPr>
        <p:txBody>
          <a:bodyPr/>
          <a:lstStyle/>
          <a:p>
            <a:r>
              <a:rPr lang="de-DE" dirty="0"/>
              <a:t>Halt stopp! Wir wollen all diese Goodies aber wir wollen keinen Online-Service verwenden. Gibt es was auch für uns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8207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88DAC-7D67-41BC-9374-5716A7BD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gar keine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278BB-B0C5-4299-B95F-8DC1E90E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6237312"/>
            <a:ext cx="10945216" cy="4320480"/>
          </a:xfrm>
        </p:spPr>
        <p:txBody>
          <a:bodyPr/>
          <a:lstStyle/>
          <a:p>
            <a:r>
              <a:rPr lang="en-US" sz="1800" dirty="0"/>
              <a:t>(Licensed under CC-BY-SA 4.0, based on work by Markus Meier)</a:t>
            </a:r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8A566-DB94-4392-B36A-B598193E0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7708" y="1164033"/>
            <a:ext cx="482453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28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marL="0" indent="0"/>
            <a:r>
              <a:rPr lang="de-DE" sz="2000" dirty="0"/>
              <a:t>Installation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err="1"/>
              <a:t>yum</a:t>
            </a:r>
            <a:r>
              <a:rPr lang="de-DE" sz="2000" dirty="0"/>
              <a:t> (auf der IBM i) (</a:t>
            </a:r>
            <a:r>
              <a:rPr lang="de-DE" sz="2000" dirty="0">
                <a:hlinkClick r:id="rId3"/>
              </a:rPr>
              <a:t>https://www.ibm.com/support/pages/getting-started-open-source-package-management-ibm-i-acs</a:t>
            </a:r>
            <a:r>
              <a:rPr lang="de-DE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Node.js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Profound.js Paket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/>
            <a:r>
              <a:rPr lang="de-DE" sz="2000" dirty="0"/>
              <a:t>Kommunikation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Profound.js Connector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E5CA49-42F9-4C92-A700-D122A158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35" y="207233"/>
            <a:ext cx="3282702" cy="8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95820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IBM i von lokaler Instanz ansprechen</a:t>
            </a:r>
          </a:p>
        </p:txBody>
      </p:sp>
      <p:pic>
        <p:nvPicPr>
          <p:cNvPr id="3" name="Grafik 2" descr="Laptop">
            <a:extLst>
              <a:ext uri="{FF2B5EF4-FFF2-40B4-BE49-F238E27FC236}">
                <a16:creationId xmlns:a16="http://schemas.microsoft.com/office/drawing/2014/main" id="{2CF06326-2462-4E9B-9FE2-9809F2E06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9616" y="907200"/>
            <a:ext cx="2376264" cy="2376264"/>
          </a:xfrm>
          <a:prstGeom prst="rect">
            <a:avLst/>
          </a:prstGeom>
        </p:spPr>
      </p:pic>
      <p:pic>
        <p:nvPicPr>
          <p:cNvPr id="6" name="Grafik 5" descr="Computer">
            <a:extLst>
              <a:ext uri="{FF2B5EF4-FFF2-40B4-BE49-F238E27FC236}">
                <a16:creationId xmlns:a16="http://schemas.microsoft.com/office/drawing/2014/main" id="{57E5F2E6-888F-4C34-BCFB-4107347AB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7227" y="967694"/>
            <a:ext cx="2376265" cy="224528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0944784-6FF3-4D0C-8523-103E307EB039}"/>
              </a:ext>
            </a:extLst>
          </p:cNvPr>
          <p:cNvSpPr txBox="1">
            <a:spLocks noChangeArrowheads="1"/>
          </p:cNvSpPr>
          <p:nvPr/>
        </p:nvSpPr>
        <p:spPr>
          <a:xfrm>
            <a:off x="7837226" y="2840987"/>
            <a:ext cx="2376265" cy="18121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kern="0" dirty="0"/>
              <a:t>IBM i</a:t>
            </a:r>
          </a:p>
          <a:p>
            <a:pPr>
              <a:buFontTx/>
              <a:buChar char="-"/>
            </a:pPr>
            <a:r>
              <a:rPr lang="de-DE" sz="2000" kern="0" dirty="0"/>
              <a:t>SQL-</a:t>
            </a:r>
            <a:r>
              <a:rPr lang="de-DE" sz="2000" kern="0" dirty="0" err="1"/>
              <a:t>Querys</a:t>
            </a:r>
            <a:endParaRPr lang="de-DE" sz="2000" kern="0" dirty="0"/>
          </a:p>
          <a:p>
            <a:pPr>
              <a:buFontTx/>
              <a:buChar char="-"/>
            </a:pPr>
            <a:r>
              <a:rPr lang="de-DE" sz="2000" kern="0" dirty="0"/>
              <a:t>Commands</a:t>
            </a:r>
          </a:p>
          <a:p>
            <a:pPr>
              <a:buFontTx/>
              <a:buChar char="-"/>
            </a:pPr>
            <a:r>
              <a:rPr lang="de-DE" sz="2000" kern="0" dirty="0"/>
              <a:t>RPG-Programme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64D9C7A-CA3D-488C-812D-55D6C242BF3C}"/>
              </a:ext>
            </a:extLst>
          </p:cNvPr>
          <p:cNvSpPr/>
          <p:nvPr/>
        </p:nvSpPr>
        <p:spPr bwMode="auto">
          <a:xfrm rot="10800000">
            <a:off x="5015880" y="3799128"/>
            <a:ext cx="2720434" cy="3546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7DC91B7-6408-4216-9E14-6D95D26D08B6}"/>
              </a:ext>
            </a:extLst>
          </p:cNvPr>
          <p:cNvSpPr txBox="1">
            <a:spLocks noChangeArrowheads="1"/>
          </p:cNvSpPr>
          <p:nvPr/>
        </p:nvSpPr>
        <p:spPr>
          <a:xfrm>
            <a:off x="5015878" y="3535422"/>
            <a:ext cx="2720434" cy="354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kern="0" dirty="0"/>
              <a:t>Antwort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639615" y="2852936"/>
            <a:ext cx="2376265" cy="1080120"/>
          </a:xfrm>
        </p:spPr>
        <p:txBody>
          <a:bodyPr/>
          <a:lstStyle/>
          <a:p>
            <a:pPr algn="ctr"/>
            <a:r>
              <a:rPr lang="de-DE" sz="2000" dirty="0"/>
              <a:t>Lokale Instanz</a:t>
            </a:r>
          </a:p>
          <a:p>
            <a:pPr algn="ctr"/>
            <a:r>
              <a:rPr lang="de-DE" sz="1400" dirty="0"/>
              <a:t>(Windows, Mac, Linux…)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E6805D4-4B73-466D-8E89-63DA9490991B}"/>
              </a:ext>
            </a:extLst>
          </p:cNvPr>
          <p:cNvSpPr txBox="1">
            <a:spLocks noChangeArrowheads="1"/>
          </p:cNvSpPr>
          <p:nvPr/>
        </p:nvSpPr>
        <p:spPr>
          <a:xfrm>
            <a:off x="5015878" y="2559472"/>
            <a:ext cx="2720434" cy="354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kern="0" dirty="0"/>
              <a:t>Aufruf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B7FFA679-58AB-4CF7-8FB4-5C731EA7F529}"/>
              </a:ext>
            </a:extLst>
          </p:cNvPr>
          <p:cNvSpPr/>
          <p:nvPr/>
        </p:nvSpPr>
        <p:spPr bwMode="auto">
          <a:xfrm>
            <a:off x="5015880" y="2823178"/>
            <a:ext cx="2720434" cy="3546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674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95820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IBM i von lokaler Instanz ansprechen</a:t>
            </a:r>
          </a:p>
        </p:txBody>
      </p:sp>
      <p:pic>
        <p:nvPicPr>
          <p:cNvPr id="3" name="Grafik 2" descr="Laptop">
            <a:extLst>
              <a:ext uri="{FF2B5EF4-FFF2-40B4-BE49-F238E27FC236}">
                <a16:creationId xmlns:a16="http://schemas.microsoft.com/office/drawing/2014/main" id="{2CF06326-2462-4E9B-9FE2-9809F2E06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9616" y="908720"/>
            <a:ext cx="2376264" cy="2376264"/>
          </a:xfrm>
          <a:prstGeom prst="rect">
            <a:avLst/>
          </a:prstGeom>
        </p:spPr>
      </p:pic>
      <p:pic>
        <p:nvPicPr>
          <p:cNvPr id="6" name="Grafik 5" descr="Computer">
            <a:extLst>
              <a:ext uri="{FF2B5EF4-FFF2-40B4-BE49-F238E27FC236}">
                <a16:creationId xmlns:a16="http://schemas.microsoft.com/office/drawing/2014/main" id="{57E5F2E6-888F-4C34-BCFB-4107347AB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7227" y="974210"/>
            <a:ext cx="2376265" cy="224528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0944784-6FF3-4D0C-8523-103E307EB039}"/>
              </a:ext>
            </a:extLst>
          </p:cNvPr>
          <p:cNvSpPr txBox="1">
            <a:spLocks noChangeArrowheads="1"/>
          </p:cNvSpPr>
          <p:nvPr/>
        </p:nvSpPr>
        <p:spPr>
          <a:xfrm>
            <a:off x="7837226" y="2847503"/>
            <a:ext cx="2376265" cy="18121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kern="0" dirty="0"/>
              <a:t>IBM i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C6106E5-E06F-4D3A-B0EE-615809DDCEFE}"/>
              </a:ext>
            </a:extLst>
          </p:cNvPr>
          <p:cNvSpPr/>
          <p:nvPr/>
        </p:nvSpPr>
        <p:spPr bwMode="auto">
          <a:xfrm>
            <a:off x="5015880" y="3438970"/>
            <a:ext cx="2720434" cy="3546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4AAAEB-6A5D-4312-BFCE-A872F926953C}"/>
              </a:ext>
            </a:extLst>
          </p:cNvPr>
          <p:cNvSpPr txBox="1">
            <a:spLocks noChangeArrowheads="1"/>
          </p:cNvSpPr>
          <p:nvPr/>
        </p:nvSpPr>
        <p:spPr>
          <a:xfrm>
            <a:off x="5015880" y="3207544"/>
            <a:ext cx="2720434" cy="31701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kern="0" dirty="0"/>
              <a:t>Antwort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64D9C7A-CA3D-488C-812D-55D6C242BF3C}"/>
              </a:ext>
            </a:extLst>
          </p:cNvPr>
          <p:cNvSpPr/>
          <p:nvPr/>
        </p:nvSpPr>
        <p:spPr bwMode="auto">
          <a:xfrm rot="10800000">
            <a:off x="5015880" y="2823178"/>
            <a:ext cx="2720434" cy="3546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7DC91B7-6408-4216-9E14-6D95D26D08B6}"/>
              </a:ext>
            </a:extLst>
          </p:cNvPr>
          <p:cNvSpPr txBox="1">
            <a:spLocks noChangeArrowheads="1"/>
          </p:cNvSpPr>
          <p:nvPr/>
        </p:nvSpPr>
        <p:spPr>
          <a:xfrm>
            <a:off x="5015878" y="2559472"/>
            <a:ext cx="2720434" cy="354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kern="0" dirty="0"/>
              <a:t>Aufruf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639611" y="2852936"/>
            <a:ext cx="2376265" cy="1080120"/>
          </a:xfrm>
        </p:spPr>
        <p:txBody>
          <a:bodyPr/>
          <a:lstStyle/>
          <a:p>
            <a:pPr algn="ctr"/>
            <a:r>
              <a:rPr lang="de-DE" sz="2000" dirty="0"/>
              <a:t>Lokale Instanz</a:t>
            </a:r>
          </a:p>
          <a:p>
            <a:pPr algn="ctr"/>
            <a:r>
              <a:rPr lang="de-DE" sz="1400" dirty="0"/>
              <a:t>(Windows, Mac, Linux…)</a:t>
            </a:r>
          </a:p>
          <a:p>
            <a:r>
              <a:rPr lang="de-DE" sz="2000" dirty="0"/>
              <a:t>- </a:t>
            </a:r>
            <a:r>
              <a:rPr lang="de-DE" sz="2000" dirty="0" err="1"/>
              <a:t>Node</a:t>
            </a:r>
            <a:r>
              <a:rPr lang="de-DE" sz="2000" dirty="0"/>
              <a:t>-Programme</a:t>
            </a:r>
          </a:p>
        </p:txBody>
      </p:sp>
    </p:spTree>
    <p:extLst>
      <p:ext uri="{BB962C8B-B14F-4D97-AF65-F5344CB8AC3E}">
        <p14:creationId xmlns:p14="http://schemas.microsoft.com/office/powerpoint/2010/main" val="327745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487EBBD-5B69-4263-9B33-1E02ACF70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17DD94C-04AC-4ACF-973F-751358A5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1" y="2564904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4800" dirty="0"/>
              <a:t>ENDE</a:t>
            </a:r>
            <a:br>
              <a:rPr lang="de-DE" altLang="de-DE" sz="4800" dirty="0"/>
            </a:br>
            <a:br>
              <a:rPr lang="de-DE" altLang="de-DE" sz="4800" dirty="0"/>
            </a:br>
            <a:r>
              <a:rPr lang="de-DE" altLang="de-DE" sz="2400" dirty="0"/>
              <a:t>Taskforce Webseite: </a:t>
            </a:r>
            <a:br>
              <a:rPr lang="de-DE" altLang="de-DE" sz="2400" dirty="0"/>
            </a:br>
            <a:r>
              <a:rPr lang="de-DE" altLang="de-DE" sz="2400" dirty="0"/>
              <a:t>https://taskforce-it.de/</a:t>
            </a:r>
            <a:br>
              <a:rPr lang="de-DE" altLang="de-DE" sz="2400" dirty="0"/>
            </a:br>
            <a:br>
              <a:rPr lang="de-DE" altLang="de-DE" sz="2400" dirty="0"/>
            </a:br>
            <a:r>
              <a:rPr lang="de-DE" altLang="de-DE" sz="2400" dirty="0" err="1"/>
              <a:t>Github</a:t>
            </a:r>
            <a:r>
              <a:rPr lang="de-DE" altLang="de-DE" sz="2400" dirty="0"/>
              <a:t> Repository zum Vortrag: https://github.com/TaskForceIT/COMMON-Mai-2020</a:t>
            </a:r>
            <a:br>
              <a:rPr lang="de-DE" altLang="de-DE" sz="2400" dirty="0"/>
            </a:b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147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282B71F-3D67-49E2-BA8F-E9E833940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400" y="469032"/>
            <a:ext cx="3810000" cy="1447800"/>
          </a:xfr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A96FB3C-3D0F-46DB-890B-A93A96FB4783}"/>
              </a:ext>
            </a:extLst>
          </p:cNvPr>
          <p:cNvGrpSpPr/>
          <p:nvPr/>
        </p:nvGrpSpPr>
        <p:grpSpPr>
          <a:xfrm>
            <a:off x="4464962" y="1484784"/>
            <a:ext cx="3215214" cy="3710748"/>
            <a:chOff x="7498564" y="884303"/>
            <a:chExt cx="3215214" cy="3710748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CFBB67-D961-4CBD-ACF2-5E37C545A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4594" y="884303"/>
              <a:ext cx="2983154" cy="3573016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13AD48D-79AE-44B9-842D-528BB9031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98564" y="884303"/>
              <a:ext cx="3215214" cy="3710748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30EEE1B-736B-4204-9902-4FE893AB4684}"/>
              </a:ext>
            </a:extLst>
          </p:cNvPr>
          <p:cNvGrpSpPr/>
          <p:nvPr/>
        </p:nvGrpSpPr>
        <p:grpSpPr>
          <a:xfrm>
            <a:off x="7968208" y="1484784"/>
            <a:ext cx="3215213" cy="3710748"/>
            <a:chOff x="2506441" y="1312953"/>
            <a:chExt cx="3215213" cy="371074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84F248A1-62B8-4D1D-BFC4-2E6737D50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72408" y="1412776"/>
              <a:ext cx="3049246" cy="3511103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67F5E50-8FAF-4744-B35B-93508249F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06441" y="1312953"/>
              <a:ext cx="3215213" cy="3710748"/>
            </a:xfrm>
            <a:prstGeom prst="rect">
              <a:avLst/>
            </a:prstGeom>
          </p:spPr>
        </p:pic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9DF813E9-AB85-41B0-811C-62EB1CA7EED6}"/>
              </a:ext>
            </a:extLst>
          </p:cNvPr>
          <p:cNvSpPr txBox="1"/>
          <p:nvPr/>
        </p:nvSpPr>
        <p:spPr>
          <a:xfrm>
            <a:off x="4464962" y="518725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Andreas Strietholt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5EFF8D-52FF-4093-A978-4A459B437B71}"/>
              </a:ext>
            </a:extLst>
          </p:cNvPr>
          <p:cNvSpPr txBox="1"/>
          <p:nvPr/>
        </p:nvSpPr>
        <p:spPr>
          <a:xfrm>
            <a:off x="7921346" y="5195532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Frank Hildebrandt</a:t>
            </a:r>
          </a:p>
        </p:txBody>
      </p:sp>
    </p:spTree>
    <p:extLst>
      <p:ext uri="{BB962C8B-B14F-4D97-AF65-F5344CB8AC3E}">
        <p14:creationId xmlns:p14="http://schemas.microsoft.com/office/powerpoint/2010/main" val="69282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4D9693-0708-4997-9F08-FEA08B8B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9536" y="468490"/>
            <a:ext cx="3509804" cy="227638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7A65291-3230-4243-B913-A4FFED83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254" y="2780928"/>
            <a:ext cx="5735960" cy="1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6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2009 – Node.js</a:t>
            </a:r>
          </a:p>
          <a:p>
            <a:pPr eaLnBrk="1" hangingPunct="1">
              <a:defRPr/>
            </a:pPr>
            <a:r>
              <a:rPr lang="de-DE" altLang="de-DE" sz="2000" dirty="0"/>
              <a:t>2010 - NPM</a:t>
            </a:r>
          </a:p>
          <a:p>
            <a:pPr eaLnBrk="1" hangingPunct="1">
              <a:defRPr/>
            </a:pPr>
            <a:r>
              <a:rPr lang="de-DE" altLang="de-DE" sz="2000" dirty="0"/>
              <a:t>2011 – erste Windows Version</a:t>
            </a:r>
          </a:p>
          <a:p>
            <a:pPr eaLnBrk="1" hangingPunct="1">
              <a:defRPr/>
            </a:pPr>
            <a:r>
              <a:rPr lang="de-DE" altLang="de-DE" sz="2000" dirty="0"/>
              <a:t>2015 – Node.js auf der IBM i</a:t>
            </a:r>
          </a:p>
          <a:p>
            <a:pPr eaLnBrk="1" hangingPunct="1">
              <a:defRPr/>
            </a:pPr>
            <a:r>
              <a:rPr lang="de-DE" altLang="de-DE" sz="2000" dirty="0"/>
              <a:t>2019 – </a:t>
            </a:r>
            <a:r>
              <a:rPr lang="de-DE" altLang="de-DE" sz="2000" dirty="0" err="1"/>
              <a:t>OpenJs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Foundation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NodeRun</a:t>
            </a: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2020 – Microsoft kauft NPM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Heute</a:t>
            </a:r>
          </a:p>
          <a:p>
            <a:pPr eaLnBrk="1" hangingPunct="1">
              <a:defRPr/>
            </a:pPr>
            <a:r>
              <a:rPr lang="de-DE" altLang="de-DE" sz="2000" dirty="0"/>
              <a:t>Amazon, Netflix, PayPal und die Task Force IT-Consulting GmbH</a:t>
            </a:r>
          </a:p>
          <a:p>
            <a:pPr eaLnBrk="1" hangingPunct="1">
              <a:defRPr/>
            </a:pPr>
            <a:endParaRPr lang="de-DE" altLang="de-DE" sz="2000" dirty="0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CA691A96-2FE8-40AD-9923-2DEB4DE0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0825"/>
            <a:ext cx="1262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5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2">
            <a:extLst>
              <a:ext uri="{FF2B5EF4-FFF2-40B4-BE49-F238E27FC236}">
                <a16:creationId xmlns:a16="http://schemas.microsoft.com/office/drawing/2014/main" id="{CA691A96-2FE8-40AD-9923-2DEB4DE0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50825"/>
            <a:ext cx="1262062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5F3D9-F527-4C12-9F76-453805AF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428152"/>
            <a:ext cx="1080120" cy="4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3">
            <a:extLst>
              <a:ext uri="{FF2B5EF4-FFF2-40B4-BE49-F238E27FC236}">
                <a16:creationId xmlns:a16="http://schemas.microsoft.com/office/drawing/2014/main" id="{849106E0-2FC9-41DF-B83E-8A0CCFE9E7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17225"/>
              </p:ext>
            </p:extLst>
          </p:nvPr>
        </p:nvGraphicFramePr>
        <p:xfrm>
          <a:off x="1991544" y="1533193"/>
          <a:ext cx="7632848" cy="477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110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Node.js auf der IBM i</a:t>
            </a:r>
            <a:endParaRPr lang="de-DE" altLang="de-DE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Seit 2015 verfügbar, per PTF Gruppe 5733OPS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Seit 2018 werden Open Source Technologien immer mehr auf die IBM i portiert.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Seit 2019 kann man </a:t>
            </a:r>
            <a:r>
              <a:rPr lang="de-DE" altLang="de-DE" sz="2000" dirty="0" err="1"/>
              <a:t>Node</a:t>
            </a:r>
            <a:r>
              <a:rPr lang="de-DE" altLang="de-DE" sz="2000" dirty="0"/>
              <a:t> als RPM Paket mit </a:t>
            </a:r>
            <a:r>
              <a:rPr lang="de-DE" altLang="de-DE" sz="2000" dirty="0" err="1"/>
              <a:t>yum</a:t>
            </a:r>
            <a:r>
              <a:rPr lang="de-DE" altLang="de-DE" sz="2000" dirty="0"/>
              <a:t> installieren.</a:t>
            </a:r>
          </a:p>
          <a:p>
            <a:pPr eaLnBrk="1" hangingPunct="1">
              <a:defRPr/>
            </a:pP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5433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4" y="333375"/>
            <a:ext cx="8207375" cy="609600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2400" dirty="0"/>
              <a:t>Cool und so aber…</a:t>
            </a:r>
            <a:endParaRPr lang="de-DE" altLang="de-DE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992314" y="1268414"/>
            <a:ext cx="8207375" cy="4321175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000" dirty="0"/>
              <a:t>…unsere Business Logik besteht doch schon, nämlich in RPG.</a:t>
            </a:r>
          </a:p>
          <a:p>
            <a:pPr eaLnBrk="1" hangingPunct="1">
              <a:defRPr/>
            </a:pPr>
            <a:endParaRPr lang="de-DE" altLang="de-DE" sz="2000" dirty="0"/>
          </a:p>
          <a:p>
            <a:pPr eaLnBrk="1" hangingPunct="1">
              <a:defRPr/>
            </a:pPr>
            <a:r>
              <a:rPr lang="de-DE" altLang="de-DE" sz="2000" dirty="0"/>
              <a:t>Wie kann man diese </a:t>
            </a:r>
            <a:r>
              <a:rPr lang="de-DE" altLang="de-DE" sz="2000"/>
              <a:t>beiden Welten </a:t>
            </a:r>
            <a:r>
              <a:rPr lang="de-DE" altLang="de-DE" sz="2000" dirty="0"/>
              <a:t>vereinen?</a:t>
            </a:r>
          </a:p>
        </p:txBody>
      </p:sp>
    </p:spTree>
    <p:extLst>
      <p:ext uri="{BB962C8B-B14F-4D97-AF65-F5344CB8AC3E}">
        <p14:creationId xmlns:p14="http://schemas.microsoft.com/office/powerpoint/2010/main" val="320219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6A62271-3CF3-4BFA-9966-BE7F61095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85" y="620688"/>
            <a:ext cx="604262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E2FF436-C7E3-4785-BAFE-A08FB7599542}"/>
              </a:ext>
            </a:extLst>
          </p:cNvPr>
          <p:cNvSpPr txBox="1"/>
          <p:nvPr/>
        </p:nvSpPr>
        <p:spPr>
          <a:xfrm>
            <a:off x="2135620" y="3429000"/>
            <a:ext cx="79207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Eine Node.js Cloud </a:t>
            </a:r>
            <a:r>
              <a:rPr lang="en-US" dirty="0" err="1"/>
              <a:t>Umgebung</a:t>
            </a:r>
            <a:r>
              <a:rPr lang="en-US" dirty="0"/>
              <a:t>, die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b="1" dirty="0">
                <a:solidFill>
                  <a:srgbClr val="006BAD"/>
                </a:solidFill>
              </a:rPr>
              <a:t>IBM </a:t>
            </a:r>
            <a:r>
              <a:rPr lang="en-US" b="1" dirty="0" err="1">
                <a:solidFill>
                  <a:srgbClr val="006BAD"/>
                </a:solidFill>
              </a:rPr>
              <a:t>i</a:t>
            </a:r>
            <a:endParaRPr lang="en-US" b="1" dirty="0">
              <a:solidFill>
                <a:srgbClr val="006BAD"/>
              </a:solidFill>
            </a:endParaRPr>
          </a:p>
          <a:p>
            <a:pPr algn="ctr"/>
            <a:r>
              <a:rPr lang="en-US" dirty="0" err="1"/>
              <a:t>kommunizieren</a:t>
            </a:r>
            <a:r>
              <a:rPr lang="en-US" dirty="0"/>
              <a:t> </a:t>
            </a:r>
            <a:r>
              <a:rPr lang="en-US" dirty="0" err="1"/>
              <a:t>kann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6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58D9E28-852A-4A9D-93F3-39CC15A7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32656"/>
            <a:ext cx="6112720" cy="309634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23EDAA-65F4-47A2-80E1-FFBE3A75F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2899589"/>
            <a:ext cx="7128792" cy="36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9811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äsentatio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2">
      <a:majorFont>
        <a:latin typeface="DIN"/>
        <a:ea typeface="Osaka"/>
        <a:cs typeface="Osaka"/>
      </a:majorFont>
      <a:minorFont>
        <a:latin typeface="DIN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Leere Prä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2004:Vorlagen:Präsentationen:Designs:Leere Präsentation</Template>
  <TotalTime>0</TotalTime>
  <Words>410</Words>
  <Application>Microsoft Office PowerPoint</Application>
  <PresentationFormat>Breitbild</PresentationFormat>
  <Paragraphs>86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9" baseType="lpstr">
      <vt:lpstr>MS PGothic</vt:lpstr>
      <vt:lpstr>Arial</vt:lpstr>
      <vt:lpstr>Calibri</vt:lpstr>
      <vt:lpstr>Courier New</vt:lpstr>
      <vt:lpstr>DIN</vt:lpstr>
      <vt:lpstr>Osaka</vt:lpstr>
      <vt:lpstr>Times</vt:lpstr>
      <vt:lpstr>Trebuchet MS</vt:lpstr>
      <vt:lpstr>Verdana</vt:lpstr>
      <vt:lpstr>Wingdings</vt:lpstr>
      <vt:lpstr>Leere Präsentation</vt:lpstr>
      <vt:lpstr>Hybrid-Cloud-Lösung mit RPG, Node.js und NodeRun.com</vt:lpstr>
      <vt:lpstr>PowerPoint-Präsentation</vt:lpstr>
      <vt:lpstr>PowerPoint-Präsentation</vt:lpstr>
      <vt:lpstr>PowerPoint-Präsentation</vt:lpstr>
      <vt:lpstr>PowerPoint-Präsentation</vt:lpstr>
      <vt:lpstr>Node.js auf der IBM i</vt:lpstr>
      <vt:lpstr>Cool und so aber…</vt:lpstr>
      <vt:lpstr>PowerPoint-Präsentation</vt:lpstr>
      <vt:lpstr>PowerPoint-Präsentation</vt:lpstr>
      <vt:lpstr>Was wird benötigt?</vt:lpstr>
      <vt:lpstr>Beispielprogramm: ISBN Auflösung</vt:lpstr>
      <vt:lpstr>Weitere Noderun.com Ideen</vt:lpstr>
      <vt:lpstr>Halt stopp! Wir wollen all diese Goodies aber wir wollen keinen Online-Service verwenden. Gibt es was auch für uns?</vt:lpstr>
      <vt:lpstr>Es gibt gar keine Cloud</vt:lpstr>
      <vt:lpstr>PowerPoint-Präsentation</vt:lpstr>
      <vt:lpstr>IBM i von lokaler Instanz ansprechen</vt:lpstr>
      <vt:lpstr>IBM i von lokaler Instanz ansprechen</vt:lpstr>
      <vt:lpstr>ENDE  Taskforce Webseite:  https://taskforce-it.de/  Github Repository zum Vortrag: https://github.com/TaskForceIT/COMMON-Mai-2020 </vt:lpstr>
    </vt:vector>
  </TitlesOfParts>
  <Company>.. ..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.. ..</dc:creator>
  <cp:lastModifiedBy>Marc Ramus</cp:lastModifiedBy>
  <cp:revision>118</cp:revision>
  <cp:lastPrinted>1904-01-01T00:00:00Z</cp:lastPrinted>
  <dcterms:created xsi:type="dcterms:W3CDTF">2010-02-13T14:29:58Z</dcterms:created>
  <dcterms:modified xsi:type="dcterms:W3CDTF">2020-05-06T13:27:33Z</dcterms:modified>
</cp:coreProperties>
</file>