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85" r:id="rId4"/>
    <p:sldId id="286" r:id="rId5"/>
    <p:sldId id="288" r:id="rId6"/>
    <p:sldId id="287" r:id="rId7"/>
    <p:sldId id="289" r:id="rId8"/>
    <p:sldId id="291" r:id="rId9"/>
    <p:sldId id="301" r:id="rId10"/>
    <p:sldId id="302" r:id="rId11"/>
    <p:sldId id="307" r:id="rId12"/>
    <p:sldId id="303" r:id="rId13"/>
    <p:sldId id="304" r:id="rId14"/>
    <p:sldId id="300" r:id="rId15"/>
    <p:sldId id="305" r:id="rId16"/>
    <p:sldId id="279" r:id="rId17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8C97AE"/>
    <a:srgbClr val="C7DCEA"/>
    <a:srgbClr val="0281C9"/>
    <a:srgbClr val="006BAD"/>
    <a:srgbClr val="7B7877"/>
    <a:srgbClr val="D12821"/>
    <a:srgbClr val="78B5D8"/>
    <a:srgbClr val="74B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62081" autoAdjust="0"/>
  </p:normalViewPr>
  <p:slideViewPr>
    <p:cSldViewPr showGuides="1">
      <p:cViewPr varScale="1">
        <p:scale>
          <a:sx n="72" d="100"/>
          <a:sy n="72" d="100"/>
        </p:scale>
        <p:origin x="184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82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fld id="{9CA5D629-B75A-4439-B6EF-3DCFD854F40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577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Placeholder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fld id="{E94360AF-8CA9-4F38-9226-E7B3D4442EA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226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68E3A-9FDF-4E6D-835E-7CAFA100660A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2291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2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01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360AF-8CA9-4F38-9226-E7B3D4442EA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450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360AF-8CA9-4F38-9226-E7B3D4442EA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21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ACE159-BE9E-48B9-89B8-A7B53741016D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16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8435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4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CBB6E9-7222-471D-BFF7-8DF12F56948C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2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3315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6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198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360AF-8CA9-4F38-9226-E7B3D4442EA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539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360AF-8CA9-4F38-9226-E7B3D4442EA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020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360AF-8CA9-4F38-9226-E7B3D4442EA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222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360AF-8CA9-4F38-9226-E7B3D4442EA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756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360AF-8CA9-4F38-9226-E7B3D4442EA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71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360AF-8CA9-4F38-9226-E7B3D4442EA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906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360AF-8CA9-4F38-9226-E7B3D4442EA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7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anagarth\Desktop\POW3R_HG Grafik_quer.jpg"/>
          <p:cNvPicPr>
            <a:picLocks noChangeAspect="1" noChangeArrowheads="1"/>
          </p:cNvPicPr>
          <p:nvPr userDrawn="1"/>
        </p:nvPicPr>
        <p:blipFill rotWithShape="1">
          <a:blip r:embed="rId2"/>
          <a:srcRect t="6960" r="29682"/>
          <a:stretch/>
        </p:blipFill>
        <p:spPr bwMode="auto">
          <a:xfrm>
            <a:off x="1" y="869950"/>
            <a:ext cx="8573105" cy="601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711200" y="2225675"/>
            <a:ext cx="2077364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 R Ä S E N T I E R T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2819400"/>
            <a:ext cx="10945216" cy="2743200"/>
          </a:xfrm>
          <a:prstGeom prst="rect">
            <a:avLst/>
          </a:prstGeom>
        </p:spPr>
        <p:txBody>
          <a:bodyPr anchor="t"/>
          <a:lstStyle>
            <a:lvl1pPr algn="l"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3392" y="4648200"/>
            <a:ext cx="10945216" cy="1143000"/>
          </a:xfrm>
          <a:prstGeom prst="rect">
            <a:avLst/>
          </a:prstGeom>
        </p:spPr>
        <p:txBody>
          <a:bodyPr/>
          <a:lstStyle>
            <a:lvl1pPr marL="0" indent="0" algn="l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Master-Untertitelformat bearbeiten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87" y="117126"/>
            <a:ext cx="5229225" cy="20955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10945216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752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10945216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10945216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 marL="914400" indent="0">
              <a:buFont typeface="Arial" panose="020B0604020202020204" pitchFamily="34" charset="0"/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37160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nagarth\Desktop\POW3R_HG Grafik_quer.jpg"/>
          <p:cNvPicPr>
            <a:picLocks noChangeAspect="1" noChangeArrowheads="1"/>
          </p:cNvPicPr>
          <p:nvPr userDrawn="1"/>
        </p:nvPicPr>
        <p:blipFill rotWithShape="1">
          <a:blip r:embed="rId12"/>
          <a:srcRect t="6960" r="50000" b="417"/>
          <a:stretch/>
        </p:blipFill>
        <p:spPr bwMode="auto">
          <a:xfrm>
            <a:off x="0" y="869950"/>
            <a:ext cx="6096000" cy="598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0" r:id="rId2"/>
    <p:sldLayoutId id="2147483891" r:id="rId3"/>
    <p:sldLayoutId id="2147483892" r:id="rId4"/>
    <p:sldLayoutId id="2147483899" r:id="rId5"/>
    <p:sldLayoutId id="2147483893" r:id="rId6"/>
    <p:sldLayoutId id="2147483894" r:id="rId7"/>
    <p:sldLayoutId id="2147483895" r:id="rId8"/>
    <p:sldLayoutId id="2147483896" r:id="rId9"/>
    <p:sldLayoutId id="2147483897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Calibri" pitchFamily="34" charset="0"/>
          <a:ea typeface="Osaka" charset="-128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Calibri" pitchFamily="34" charset="0"/>
          <a:ea typeface="Osaka" charset="-128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Calibri" pitchFamily="34" charset="0"/>
          <a:ea typeface="Osaka" charset="-128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Calibri" pitchFamily="34" charset="0"/>
          <a:ea typeface="Osaka" charset="-128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Verdana" charset="0"/>
          <a:ea typeface="Osaka" charset="-128"/>
          <a:cs typeface="Osaka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Verdana" charset="0"/>
          <a:ea typeface="Osaka" charset="-128"/>
          <a:cs typeface="Osaka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Verdana" charset="0"/>
          <a:ea typeface="Osaka" charset="-128"/>
          <a:cs typeface="Osaka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Verdana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12821"/>
        </a:buClr>
        <a:buFont typeface="Wingdings" pitchFamily="2" charset="2"/>
        <a:buChar char="Ø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BAD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81C9"/>
        </a:buClr>
        <a:buFont typeface="Times" pitchFamily="18" charset="0"/>
        <a:buChar char="•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4BAE2"/>
        </a:buClr>
        <a:buFont typeface="Times" pitchFamily="18" charset="0"/>
        <a:buChar char="•"/>
        <a:defRPr sz="16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74BAE2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74BAE2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74BAE2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74BAE2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er/Artikel/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er/api1/Artikel/1" TargetMode="External"/><Relationship Id="rId2" Type="http://schemas.openxmlformats.org/officeDocument/2006/relationships/hyperlink" Target="https://server/Artikel/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92314" y="2819400"/>
            <a:ext cx="8207375" cy="2743200"/>
          </a:xfrm>
        </p:spPr>
        <p:txBody>
          <a:bodyPr/>
          <a:lstStyle/>
          <a:p>
            <a:pPr>
              <a:defRPr/>
            </a:pPr>
            <a:r>
              <a:rPr lang="de-DE" dirty="0"/>
              <a:t>GraphQL – eine Alternative zu REST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57AB9-C6E0-4574-9B50-4D9C4B97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GraphQL Erweitert</a:t>
            </a:r>
          </a:p>
        </p:txBody>
      </p:sp>
      <p:pic>
        <p:nvPicPr>
          <p:cNvPr id="5" name="Grafik 4" descr="Datenbank">
            <a:extLst>
              <a:ext uri="{FF2B5EF4-FFF2-40B4-BE49-F238E27FC236}">
                <a16:creationId xmlns:a16="http://schemas.microsoft.com/office/drawing/2014/main" id="{F3541839-7A01-4C06-9060-06A79398A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2896" y="1671216"/>
            <a:ext cx="1837680" cy="1837680"/>
          </a:xfrm>
          <a:prstGeom prst="rect">
            <a:avLst/>
          </a:prstGeom>
        </p:spPr>
      </p:pic>
      <p:pic>
        <p:nvPicPr>
          <p:cNvPr id="7" name="Grafik 6" descr="Laptop">
            <a:extLst>
              <a:ext uri="{FF2B5EF4-FFF2-40B4-BE49-F238E27FC236}">
                <a16:creationId xmlns:a16="http://schemas.microsoft.com/office/drawing/2014/main" id="{966B9674-FE50-4DC7-B066-C39AAB44AE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360" y="1340024"/>
            <a:ext cx="2498576" cy="2498576"/>
          </a:xfrm>
          <a:prstGeom prst="rect">
            <a:avLst/>
          </a:prstGeom>
        </p:spPr>
      </p:pic>
      <p:pic>
        <p:nvPicPr>
          <p:cNvPr id="9" name="Grafik 8" descr="Computer">
            <a:extLst>
              <a:ext uri="{FF2B5EF4-FFF2-40B4-BE49-F238E27FC236}">
                <a16:creationId xmlns:a16="http://schemas.microsoft.com/office/drawing/2014/main" id="{B0EEBACF-BA08-4E3F-9FBE-283BF51C8F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46712" y="1340024"/>
            <a:ext cx="2498576" cy="249857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94B45E8-7957-4667-B61E-18D4F3DBC9AD}"/>
              </a:ext>
            </a:extLst>
          </p:cNvPr>
          <p:cNvSpPr txBox="1"/>
          <p:nvPr/>
        </p:nvSpPr>
        <p:spPr>
          <a:xfrm>
            <a:off x="1055440" y="1271340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Client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2F7C3AE-B479-4F95-BA51-8AB39258DCB1}"/>
              </a:ext>
            </a:extLst>
          </p:cNvPr>
          <p:cNvSpPr txBox="1"/>
          <p:nvPr/>
        </p:nvSpPr>
        <p:spPr>
          <a:xfrm>
            <a:off x="9499065" y="1268760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Datenbank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161078A1-EA02-44F8-939B-FE7C76C7ADCB}"/>
              </a:ext>
            </a:extLst>
          </p:cNvPr>
          <p:cNvSpPr/>
          <p:nvPr/>
        </p:nvSpPr>
        <p:spPr bwMode="auto">
          <a:xfrm>
            <a:off x="2711624" y="2060848"/>
            <a:ext cx="1969368" cy="609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8823F7BD-33AE-44A5-BF00-ADAFC99C0421}"/>
              </a:ext>
            </a:extLst>
          </p:cNvPr>
          <p:cNvSpPr/>
          <p:nvPr/>
        </p:nvSpPr>
        <p:spPr bwMode="auto">
          <a:xfrm rot="10800000">
            <a:off x="2711624" y="2608920"/>
            <a:ext cx="1969368" cy="609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DCF6A97C-BE39-4881-B27B-6403CD7FBD67}"/>
              </a:ext>
            </a:extLst>
          </p:cNvPr>
          <p:cNvSpPr/>
          <p:nvPr/>
        </p:nvSpPr>
        <p:spPr bwMode="auto">
          <a:xfrm>
            <a:off x="7583016" y="2053218"/>
            <a:ext cx="1969368" cy="609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6D6C67A4-866D-4563-B61C-093B17068EDD}"/>
              </a:ext>
            </a:extLst>
          </p:cNvPr>
          <p:cNvSpPr/>
          <p:nvPr/>
        </p:nvSpPr>
        <p:spPr bwMode="auto">
          <a:xfrm rot="10800000">
            <a:off x="7583016" y="2601290"/>
            <a:ext cx="1969368" cy="609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5D58CB6-AB49-45CD-9487-89620350C41F}"/>
              </a:ext>
            </a:extLst>
          </p:cNvPr>
          <p:cNvSpPr txBox="1"/>
          <p:nvPr/>
        </p:nvSpPr>
        <p:spPr>
          <a:xfrm>
            <a:off x="2617579" y="1422682"/>
            <a:ext cx="2237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Erweiterte Schnittstelle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CA88DAA-111E-42EC-8B6F-6269D9275E4E}"/>
              </a:ext>
            </a:extLst>
          </p:cNvPr>
          <p:cNvSpPr txBox="1"/>
          <p:nvPr/>
        </p:nvSpPr>
        <p:spPr>
          <a:xfrm>
            <a:off x="2992470" y="3007603"/>
            <a:ext cx="2095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Minimale Antwort, zusätzliche Informationen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9978FE0-E0C5-4CC9-81CB-DFE820F4B8E3}"/>
              </a:ext>
            </a:extLst>
          </p:cNvPr>
          <p:cNvSpPr txBox="1"/>
          <p:nvPr/>
        </p:nvSpPr>
        <p:spPr>
          <a:xfrm>
            <a:off x="4901202" y="1268760"/>
            <a:ext cx="241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81800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1D3234-ED3B-4C4C-B22D-14183274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Datenmodell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F8CE11-6B7B-4F2B-823D-429B38838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896" y="1412776"/>
            <a:ext cx="2160240" cy="2304256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de-DE" u="sng" dirty="0"/>
              <a:t>Artikel</a:t>
            </a:r>
          </a:p>
          <a:p>
            <a:r>
              <a:rPr lang="de-DE" dirty="0"/>
              <a:t>id (PS)</a:t>
            </a:r>
          </a:p>
          <a:p>
            <a:r>
              <a:rPr lang="de-DE" dirty="0"/>
              <a:t>name</a:t>
            </a:r>
          </a:p>
          <a:p>
            <a:r>
              <a:rPr lang="de-DE" dirty="0"/>
              <a:t>warengrp (FS)</a:t>
            </a:r>
          </a:p>
          <a:p>
            <a:r>
              <a:rPr lang="de-DE" dirty="0"/>
              <a:t>groesse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6A404CB-B3AA-48F5-91A8-4DB89FD88581}"/>
              </a:ext>
            </a:extLst>
          </p:cNvPr>
          <p:cNvSpPr txBox="1">
            <a:spLocks/>
          </p:cNvSpPr>
          <p:nvPr/>
        </p:nvSpPr>
        <p:spPr>
          <a:xfrm>
            <a:off x="304544" y="1412776"/>
            <a:ext cx="2160240" cy="13681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12821"/>
              </a:buClr>
              <a:buFont typeface="Wingdings" pitchFamily="2" charset="2"/>
              <a:buChar char="Ø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BAD"/>
              </a:buClr>
              <a:buFont typeface="Wingdings" pitchFamily="2" charset="2"/>
              <a:buChar char="§"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81C9"/>
              </a:buClr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ea typeface="+mn-ea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u="sng" kern="0" dirty="0"/>
              <a:t>Warengrp</a:t>
            </a:r>
          </a:p>
          <a:p>
            <a:r>
              <a:rPr lang="de-DE" kern="0" dirty="0"/>
              <a:t>id (PS)</a:t>
            </a:r>
          </a:p>
          <a:p>
            <a:r>
              <a:rPr lang="de-DE" kern="0" dirty="0"/>
              <a:t>name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9B0FEB0-86FE-472C-AF5F-7E6BB7DE67CC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2471200" y="2096853"/>
            <a:ext cx="972108" cy="900101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8194B965-7BE4-4DCD-AB01-B18A53767451}"/>
              </a:ext>
            </a:extLst>
          </p:cNvPr>
          <p:cNvSpPr txBox="1">
            <a:spLocks/>
          </p:cNvSpPr>
          <p:nvPr/>
        </p:nvSpPr>
        <p:spPr>
          <a:xfrm>
            <a:off x="6611200" y="1412776"/>
            <a:ext cx="2160240" cy="23042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12821"/>
              </a:buClr>
              <a:buFont typeface="Wingdings" pitchFamily="2" charset="2"/>
              <a:buChar char="Ø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BAD"/>
              </a:buClr>
              <a:buFont typeface="Wingdings" pitchFamily="2" charset="2"/>
              <a:buChar char="§"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81C9"/>
              </a:buClr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ea typeface="+mn-ea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u="sng" kern="0" dirty="0"/>
              <a:t>Kauf</a:t>
            </a:r>
          </a:p>
          <a:p>
            <a:r>
              <a:rPr lang="de-DE" kern="0" dirty="0"/>
              <a:t>id (PS)</a:t>
            </a:r>
          </a:p>
          <a:p>
            <a:r>
              <a:rPr lang="de-DE" kern="0" dirty="0"/>
              <a:t>kunde (FS)</a:t>
            </a:r>
          </a:p>
          <a:p>
            <a:r>
              <a:rPr lang="de-DE" kern="0" dirty="0"/>
              <a:t>artikel (FS)</a:t>
            </a:r>
          </a:p>
          <a:p>
            <a:r>
              <a:rPr lang="de-DE" kern="0" dirty="0"/>
              <a:t>anzahl</a:t>
            </a:r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8860F384-FF24-4193-9CED-48B05C40D6EF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5639200" y="2096855"/>
            <a:ext cx="936102" cy="900101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9A5DD11E-C964-47B4-87FB-0DA32FF2EC6F}"/>
              </a:ext>
            </a:extLst>
          </p:cNvPr>
          <p:cNvSpPr txBox="1">
            <a:spLocks/>
          </p:cNvSpPr>
          <p:nvPr/>
        </p:nvSpPr>
        <p:spPr>
          <a:xfrm>
            <a:off x="9696400" y="1412776"/>
            <a:ext cx="2160240" cy="23042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12821"/>
              </a:buClr>
              <a:buFont typeface="Wingdings" pitchFamily="2" charset="2"/>
              <a:buChar char="Ø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BAD"/>
              </a:buClr>
              <a:buFont typeface="Wingdings" pitchFamily="2" charset="2"/>
              <a:buChar char="§"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81C9"/>
              </a:buClr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ea typeface="+mn-ea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u="sng" kern="0" dirty="0"/>
              <a:t>Kunde</a:t>
            </a:r>
          </a:p>
          <a:p>
            <a:r>
              <a:rPr lang="de-DE" kern="0" dirty="0"/>
              <a:t>id (PS)</a:t>
            </a:r>
          </a:p>
          <a:p>
            <a:r>
              <a:rPr lang="de-DE" kern="0" dirty="0"/>
              <a:t>vname</a:t>
            </a:r>
          </a:p>
          <a:p>
            <a:r>
              <a:rPr lang="de-DE" kern="0" dirty="0"/>
              <a:t>nname</a:t>
            </a:r>
          </a:p>
          <a:p>
            <a:r>
              <a:rPr lang="de-DE" kern="0" dirty="0"/>
              <a:t>email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928D561D-FED3-473F-B113-D0FE58383CCA}"/>
              </a:ext>
            </a:extLst>
          </p:cNvPr>
          <p:cNvCxnSpPr>
            <a:cxnSpLocks/>
          </p:cNvCxnSpPr>
          <p:nvPr/>
        </p:nvCxnSpPr>
        <p:spPr bwMode="auto">
          <a:xfrm flipV="1">
            <a:off x="8782000" y="2096852"/>
            <a:ext cx="894144" cy="468052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808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57AB9-C6E0-4574-9B50-4D9C4B97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GraphQL mit verbundenen Tabellen</a:t>
            </a:r>
          </a:p>
        </p:txBody>
      </p:sp>
      <p:pic>
        <p:nvPicPr>
          <p:cNvPr id="5" name="Grafik 4" descr="Datenbank">
            <a:extLst>
              <a:ext uri="{FF2B5EF4-FFF2-40B4-BE49-F238E27FC236}">
                <a16:creationId xmlns:a16="http://schemas.microsoft.com/office/drawing/2014/main" id="{F3541839-7A01-4C06-9060-06A79398A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2896" y="1671216"/>
            <a:ext cx="1837680" cy="1837680"/>
          </a:xfrm>
          <a:prstGeom prst="rect">
            <a:avLst/>
          </a:prstGeom>
        </p:spPr>
      </p:pic>
      <p:pic>
        <p:nvPicPr>
          <p:cNvPr id="7" name="Grafik 6" descr="Laptop">
            <a:extLst>
              <a:ext uri="{FF2B5EF4-FFF2-40B4-BE49-F238E27FC236}">
                <a16:creationId xmlns:a16="http://schemas.microsoft.com/office/drawing/2014/main" id="{966B9674-FE50-4DC7-B066-C39AAB44AE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360" y="1340024"/>
            <a:ext cx="2498576" cy="2498576"/>
          </a:xfrm>
          <a:prstGeom prst="rect">
            <a:avLst/>
          </a:prstGeom>
        </p:spPr>
      </p:pic>
      <p:pic>
        <p:nvPicPr>
          <p:cNvPr id="9" name="Grafik 8" descr="Computer">
            <a:extLst>
              <a:ext uri="{FF2B5EF4-FFF2-40B4-BE49-F238E27FC236}">
                <a16:creationId xmlns:a16="http://schemas.microsoft.com/office/drawing/2014/main" id="{B0EEBACF-BA08-4E3F-9FBE-283BF51C8F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46712" y="1340024"/>
            <a:ext cx="2498576" cy="249857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94B45E8-7957-4667-B61E-18D4F3DBC9AD}"/>
              </a:ext>
            </a:extLst>
          </p:cNvPr>
          <p:cNvSpPr txBox="1"/>
          <p:nvPr/>
        </p:nvSpPr>
        <p:spPr>
          <a:xfrm>
            <a:off x="1055440" y="1271340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Client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2F7C3AE-B479-4F95-BA51-8AB39258DCB1}"/>
              </a:ext>
            </a:extLst>
          </p:cNvPr>
          <p:cNvSpPr txBox="1"/>
          <p:nvPr/>
        </p:nvSpPr>
        <p:spPr>
          <a:xfrm>
            <a:off x="9499065" y="1268760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Datenbank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161078A1-EA02-44F8-939B-FE7C76C7ADCB}"/>
              </a:ext>
            </a:extLst>
          </p:cNvPr>
          <p:cNvSpPr/>
          <p:nvPr/>
        </p:nvSpPr>
        <p:spPr bwMode="auto">
          <a:xfrm>
            <a:off x="2711624" y="2060848"/>
            <a:ext cx="1969368" cy="609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8823F7BD-33AE-44A5-BF00-ADAFC99C0421}"/>
              </a:ext>
            </a:extLst>
          </p:cNvPr>
          <p:cNvSpPr/>
          <p:nvPr/>
        </p:nvSpPr>
        <p:spPr bwMode="auto">
          <a:xfrm rot="10800000">
            <a:off x="2711624" y="2608920"/>
            <a:ext cx="1969368" cy="609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DCF6A97C-BE39-4881-B27B-6403CD7FBD67}"/>
              </a:ext>
            </a:extLst>
          </p:cNvPr>
          <p:cNvSpPr/>
          <p:nvPr/>
        </p:nvSpPr>
        <p:spPr bwMode="auto">
          <a:xfrm>
            <a:off x="7583016" y="2053218"/>
            <a:ext cx="1969368" cy="609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6D6C67A4-866D-4563-B61C-093B17068EDD}"/>
              </a:ext>
            </a:extLst>
          </p:cNvPr>
          <p:cNvSpPr/>
          <p:nvPr/>
        </p:nvSpPr>
        <p:spPr bwMode="auto">
          <a:xfrm rot="10800000">
            <a:off x="7583016" y="2601290"/>
            <a:ext cx="1969368" cy="609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5D58CB6-AB49-45CD-9487-89620350C41F}"/>
              </a:ext>
            </a:extLst>
          </p:cNvPr>
          <p:cNvSpPr txBox="1"/>
          <p:nvPr/>
        </p:nvSpPr>
        <p:spPr>
          <a:xfrm>
            <a:off x="2423592" y="1422682"/>
            <a:ext cx="2139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ES + nur eine Anfrage nötig</a:t>
            </a:r>
          </a:p>
          <a:p>
            <a:endParaRPr lang="de-DE" sz="24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CA88DAA-111E-42EC-8B6F-6269D9275E4E}"/>
              </a:ext>
            </a:extLst>
          </p:cNvPr>
          <p:cNvSpPr txBox="1"/>
          <p:nvPr/>
        </p:nvSpPr>
        <p:spPr>
          <a:xfrm>
            <a:off x="2992470" y="3007603"/>
            <a:ext cx="22177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Minimale Antwort, zusätzliche Informationen, nur eine Antwort nötig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3735DB2-10B0-47E8-B86D-6C4AF6E1C832}"/>
              </a:ext>
            </a:extLst>
          </p:cNvPr>
          <p:cNvSpPr txBox="1"/>
          <p:nvPr/>
        </p:nvSpPr>
        <p:spPr>
          <a:xfrm>
            <a:off x="4901202" y="1268760"/>
            <a:ext cx="241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71526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57AB9-C6E0-4574-9B50-4D9C4B97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GraphQL – </a:t>
            </a:r>
            <a:r>
              <a:rPr lang="de-DE" dirty="0" err="1"/>
              <a:t>Almighty</a:t>
            </a:r>
            <a:r>
              <a:rPr lang="de-DE" dirty="0"/>
              <a:t> Root Resolver</a:t>
            </a:r>
          </a:p>
        </p:txBody>
      </p:sp>
      <p:pic>
        <p:nvPicPr>
          <p:cNvPr id="5" name="Grafik 4" descr="Datenbank">
            <a:extLst>
              <a:ext uri="{FF2B5EF4-FFF2-40B4-BE49-F238E27FC236}">
                <a16:creationId xmlns:a16="http://schemas.microsoft.com/office/drawing/2014/main" id="{F3541839-7A01-4C06-9060-06A79398A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2896" y="1671216"/>
            <a:ext cx="1837680" cy="1837680"/>
          </a:xfrm>
          <a:prstGeom prst="rect">
            <a:avLst/>
          </a:prstGeom>
        </p:spPr>
      </p:pic>
      <p:pic>
        <p:nvPicPr>
          <p:cNvPr id="7" name="Grafik 6" descr="Laptop">
            <a:extLst>
              <a:ext uri="{FF2B5EF4-FFF2-40B4-BE49-F238E27FC236}">
                <a16:creationId xmlns:a16="http://schemas.microsoft.com/office/drawing/2014/main" id="{966B9674-FE50-4DC7-B066-C39AAB44AE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360" y="1340024"/>
            <a:ext cx="2498576" cy="2498576"/>
          </a:xfrm>
          <a:prstGeom prst="rect">
            <a:avLst/>
          </a:prstGeom>
        </p:spPr>
      </p:pic>
      <p:pic>
        <p:nvPicPr>
          <p:cNvPr id="9" name="Grafik 8" descr="Computer">
            <a:extLst>
              <a:ext uri="{FF2B5EF4-FFF2-40B4-BE49-F238E27FC236}">
                <a16:creationId xmlns:a16="http://schemas.microsoft.com/office/drawing/2014/main" id="{B0EEBACF-BA08-4E3F-9FBE-283BF51C8F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46712" y="1340024"/>
            <a:ext cx="2498576" cy="249857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94B45E8-7957-4667-B61E-18D4F3DBC9AD}"/>
              </a:ext>
            </a:extLst>
          </p:cNvPr>
          <p:cNvSpPr txBox="1"/>
          <p:nvPr/>
        </p:nvSpPr>
        <p:spPr>
          <a:xfrm>
            <a:off x="1055440" y="1271340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Client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2F7C3AE-B479-4F95-BA51-8AB39258DCB1}"/>
              </a:ext>
            </a:extLst>
          </p:cNvPr>
          <p:cNvSpPr txBox="1"/>
          <p:nvPr/>
        </p:nvSpPr>
        <p:spPr>
          <a:xfrm>
            <a:off x="9499065" y="1268760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Datenbank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161078A1-EA02-44F8-939B-FE7C76C7ADCB}"/>
              </a:ext>
            </a:extLst>
          </p:cNvPr>
          <p:cNvSpPr/>
          <p:nvPr/>
        </p:nvSpPr>
        <p:spPr bwMode="auto">
          <a:xfrm>
            <a:off x="2711624" y="2060848"/>
            <a:ext cx="1969368" cy="609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8823F7BD-33AE-44A5-BF00-ADAFC99C0421}"/>
              </a:ext>
            </a:extLst>
          </p:cNvPr>
          <p:cNvSpPr/>
          <p:nvPr/>
        </p:nvSpPr>
        <p:spPr bwMode="auto">
          <a:xfrm rot="10800000">
            <a:off x="2711624" y="2608920"/>
            <a:ext cx="1969368" cy="609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DCF6A97C-BE39-4881-B27B-6403CD7FBD67}"/>
              </a:ext>
            </a:extLst>
          </p:cNvPr>
          <p:cNvSpPr/>
          <p:nvPr/>
        </p:nvSpPr>
        <p:spPr bwMode="auto">
          <a:xfrm>
            <a:off x="7583016" y="2053218"/>
            <a:ext cx="1969368" cy="609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6D6C67A4-866D-4563-B61C-093B17068EDD}"/>
              </a:ext>
            </a:extLst>
          </p:cNvPr>
          <p:cNvSpPr/>
          <p:nvPr/>
        </p:nvSpPr>
        <p:spPr bwMode="auto">
          <a:xfrm rot="10800000">
            <a:off x="7583016" y="2601290"/>
            <a:ext cx="1969368" cy="609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5D58CB6-AB49-45CD-9487-89620350C41F}"/>
              </a:ext>
            </a:extLst>
          </p:cNvPr>
          <p:cNvSpPr txBox="1"/>
          <p:nvPr/>
        </p:nvSpPr>
        <p:spPr>
          <a:xfrm>
            <a:off x="2423592" y="1422682"/>
            <a:ext cx="2139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ES + nur eine Anfrage nötig</a:t>
            </a:r>
          </a:p>
          <a:p>
            <a:endParaRPr lang="de-DE" sz="24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CA88DAA-111E-42EC-8B6F-6269D9275E4E}"/>
              </a:ext>
            </a:extLst>
          </p:cNvPr>
          <p:cNvSpPr txBox="1"/>
          <p:nvPr/>
        </p:nvSpPr>
        <p:spPr>
          <a:xfrm>
            <a:off x="2992470" y="3007603"/>
            <a:ext cx="22177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Minimale Antwort, zusätzliche Informationen, nur eine Antwort nötig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49193CB-C5F0-42DB-ACBD-E584BC09D924}"/>
              </a:ext>
            </a:extLst>
          </p:cNvPr>
          <p:cNvSpPr txBox="1"/>
          <p:nvPr/>
        </p:nvSpPr>
        <p:spPr>
          <a:xfrm>
            <a:off x="7303289" y="1408591"/>
            <a:ext cx="2139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        nur eine Anfrage nötig</a:t>
            </a:r>
          </a:p>
          <a:p>
            <a:endParaRPr lang="de-DE" sz="2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C4BF3DD-633F-491D-993E-0E4DE011E04C}"/>
              </a:ext>
            </a:extLst>
          </p:cNvPr>
          <p:cNvSpPr txBox="1"/>
          <p:nvPr/>
        </p:nvSpPr>
        <p:spPr>
          <a:xfrm>
            <a:off x="7896200" y="3022122"/>
            <a:ext cx="22177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Minimale Antwort, </a:t>
            </a:r>
          </a:p>
          <a:p>
            <a:r>
              <a:rPr lang="de-DE" sz="2400" dirty="0"/>
              <a:t>nur eine Antwort nötig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B148841-A26D-4E36-B744-B277C6FBA130}"/>
              </a:ext>
            </a:extLst>
          </p:cNvPr>
          <p:cNvSpPr txBox="1"/>
          <p:nvPr/>
        </p:nvSpPr>
        <p:spPr>
          <a:xfrm>
            <a:off x="4901202" y="1268760"/>
            <a:ext cx="241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52239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0AC91AC-F531-4C84-AC7A-2B42C642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6"/>
            <a:ext cx="5472608" cy="609600"/>
          </a:xfrm>
        </p:spPr>
        <p:txBody>
          <a:bodyPr/>
          <a:lstStyle/>
          <a:p>
            <a:r>
              <a:rPr lang="de-DE" dirty="0"/>
              <a:t>Warum GraphQL?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031C837-16C3-4B4C-866A-8B359F2A3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268760"/>
            <a:ext cx="5472608" cy="496855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Vermeidbare Probleme: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Overfetching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Underfetching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N+1 Query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Weiterentwicklung ohne Versioning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Typsicherheit</a:t>
            </a:r>
          </a:p>
        </p:txBody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7E534033-20D6-40B0-BA39-7A2262378535}"/>
              </a:ext>
            </a:extLst>
          </p:cNvPr>
          <p:cNvSpPr txBox="1">
            <a:spLocks/>
          </p:cNvSpPr>
          <p:nvPr/>
        </p:nvSpPr>
        <p:spPr>
          <a:xfrm>
            <a:off x="6528048" y="331200"/>
            <a:ext cx="5616624" cy="609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281C9"/>
                </a:solidFill>
                <a:latin typeface="Calibri" pitchFamily="34" charset="0"/>
                <a:ea typeface="Osaka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281C9"/>
                </a:solidFill>
                <a:latin typeface="Calibri" pitchFamily="34" charset="0"/>
                <a:ea typeface="Osaka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281C9"/>
                </a:solidFill>
                <a:latin typeface="Calibri" pitchFamily="34" charset="0"/>
                <a:ea typeface="Osaka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281C9"/>
                </a:solidFill>
                <a:latin typeface="Calibri" pitchFamily="34" charset="0"/>
                <a:ea typeface="Osaka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281C9"/>
                </a:solidFill>
                <a:latin typeface="Verdana" charset="0"/>
                <a:ea typeface="Osaka" charset="-128"/>
                <a:cs typeface="Osaka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281C9"/>
                </a:solidFill>
                <a:latin typeface="Verdana" charset="0"/>
                <a:ea typeface="Osaka" charset="-128"/>
                <a:cs typeface="Osaka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281C9"/>
                </a:solidFill>
                <a:latin typeface="Verdana" charset="0"/>
                <a:ea typeface="Osaka" charset="-128"/>
                <a:cs typeface="Osaka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281C9"/>
                </a:solidFill>
                <a:latin typeface="Verdana" charset="0"/>
                <a:ea typeface="Osaka" charset="-128"/>
                <a:cs typeface="Osaka" charset="-128"/>
              </a:defRPr>
            </a:lvl9pPr>
          </a:lstStyle>
          <a:p>
            <a:r>
              <a:rPr lang="de-DE" kern="0" dirty="0"/>
              <a:t>Warum nicht GraphQL?</a:t>
            </a:r>
          </a:p>
        </p:txBody>
      </p: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E285EC4B-C770-4648-886C-292EDF3EDB36}"/>
              </a:ext>
            </a:extLst>
          </p:cNvPr>
          <p:cNvSpPr txBox="1">
            <a:spLocks/>
          </p:cNvSpPr>
          <p:nvPr/>
        </p:nvSpPr>
        <p:spPr>
          <a:xfrm>
            <a:off x="6960530" y="1267200"/>
            <a:ext cx="4751660" cy="15841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12821"/>
              </a:buClr>
              <a:buFont typeface="Wingdings" pitchFamily="2" charset="2"/>
              <a:buChar char="Ø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BAD"/>
              </a:buClr>
              <a:buFont typeface="Wingdings" pitchFamily="2" charset="2"/>
              <a:buChar char="§"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81C9"/>
              </a:buClr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ea typeface="+mn-ea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kern="0" dirty="0"/>
              <a:t>Mehr Aufwand</a:t>
            </a:r>
          </a:p>
        </p:txBody>
      </p:sp>
    </p:spTree>
    <p:extLst>
      <p:ext uri="{BB962C8B-B14F-4D97-AF65-F5344CB8AC3E}">
        <p14:creationId xmlns:p14="http://schemas.microsoft.com/office/powerpoint/2010/main" val="32627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4E0DA-A3FC-42A9-8C82-A32FBA6D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noch nicht erwähnt wurde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536134-4BD2-4825-A854-D32BDDDA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Mutations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Daten modifizieren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Subscriptions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Datenabfragen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Längerer Zeitraum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Automatische Daten-Updates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Live-Daten </a:t>
            </a:r>
          </a:p>
        </p:txBody>
      </p:sp>
    </p:spTree>
    <p:extLst>
      <p:ext uri="{BB962C8B-B14F-4D97-AF65-F5344CB8AC3E}">
        <p14:creationId xmlns:p14="http://schemas.microsoft.com/office/powerpoint/2010/main" val="136985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487EBBD-5B69-4263-9B33-1E02ACF70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87" y="117126"/>
            <a:ext cx="5229225" cy="209550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417DD94C-04AC-4ACF-973F-751358A57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1" y="2564904"/>
            <a:ext cx="8207375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de-DE" altLang="de-DE" sz="4800" dirty="0"/>
              <a:t>ENDE</a:t>
            </a:r>
            <a:br>
              <a:rPr lang="de-DE" altLang="de-DE" sz="4800" dirty="0"/>
            </a:br>
            <a:br>
              <a:rPr lang="de-DE" altLang="de-DE" sz="4800" dirty="0"/>
            </a:br>
            <a:r>
              <a:rPr lang="de-DE" altLang="de-DE" sz="2400" dirty="0"/>
              <a:t>Taskforce Webseite: </a:t>
            </a:r>
            <a:br>
              <a:rPr lang="de-DE" altLang="de-DE" sz="2400" dirty="0"/>
            </a:br>
            <a:r>
              <a:rPr lang="de-DE" altLang="de-DE" sz="2400" dirty="0"/>
              <a:t>https://taskforce-it.de/</a:t>
            </a:r>
            <a:br>
              <a:rPr lang="de-DE" altLang="de-DE" sz="2400" dirty="0"/>
            </a:b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7632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136330" y="333375"/>
            <a:ext cx="4103686" cy="609600"/>
          </a:xfrm>
        </p:spPr>
        <p:txBody>
          <a:bodyPr/>
          <a:lstStyle/>
          <a:p>
            <a:pPr eaLnBrk="1" hangingPunct="1">
              <a:defRPr/>
            </a:pPr>
            <a:r>
              <a:rPr lang="de-DE" altLang="de-DE" sz="2400" dirty="0"/>
              <a:t>EIN BEITRAG VON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1343472" y="1401275"/>
            <a:ext cx="4536504" cy="4321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de-DE" dirty="0"/>
              <a:t>Marc Ramus </a:t>
            </a:r>
          </a:p>
          <a:p>
            <a:pPr eaLnBrk="1" hangingPunct="1">
              <a:defRPr/>
            </a:pPr>
            <a:r>
              <a:rPr lang="de-DE" altLang="de-DE" dirty="0"/>
              <a:t>Software-Entwickler</a:t>
            </a:r>
          </a:p>
          <a:p>
            <a:pPr eaLnBrk="1" hangingPunct="1">
              <a:defRPr/>
            </a:pPr>
            <a:r>
              <a:rPr lang="de-DE" altLang="de-DE" dirty="0"/>
              <a:t>Task Force </a:t>
            </a:r>
            <a:r>
              <a:rPr lang="de-DE" altLang="de-DE" dirty="0" err="1"/>
              <a:t>IT-Consulting</a:t>
            </a:r>
            <a:r>
              <a:rPr lang="de-DE" altLang="de-DE" dirty="0"/>
              <a:t> GmbH</a:t>
            </a:r>
          </a:p>
          <a:p>
            <a:pPr eaLnBrk="1" hangingPunct="1">
              <a:defRPr/>
            </a:pPr>
            <a:r>
              <a:rPr lang="de-DE" altLang="de-DE" dirty="0"/>
              <a:t>Dortmund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235439"/>
            <a:ext cx="3499018" cy="10679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A077A04-E435-4B35-BFB1-7730CF807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184" y="1401275"/>
            <a:ext cx="3499200" cy="35924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DA415-4F33-49A6-90BB-E3BC2E37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 APIs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F3B063-9BDF-4108-A0ED-B5CB9A335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Paradigma für den Informationsaustausch zwischen Systemen</a:t>
            </a:r>
          </a:p>
          <a:p>
            <a:pPr>
              <a:buFontTx/>
              <a:buChar char="-"/>
            </a:pPr>
            <a:r>
              <a:rPr lang="de-DE" dirty="0"/>
              <a:t>Client-Server</a:t>
            </a:r>
          </a:p>
          <a:p>
            <a:pPr>
              <a:buFontTx/>
              <a:buChar char="-"/>
            </a:pPr>
            <a:r>
              <a:rPr lang="de-DE" dirty="0"/>
              <a:t>Zustandslos</a:t>
            </a:r>
          </a:p>
          <a:p>
            <a:pPr>
              <a:buFontTx/>
              <a:buChar char="-"/>
            </a:pPr>
            <a:r>
              <a:rPr lang="de-DE" dirty="0"/>
              <a:t>Nutzt HTTP-</a:t>
            </a:r>
            <a:r>
              <a:rPr lang="de-DE" dirty="0" err="1"/>
              <a:t>Requests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Weit verbreitet</a:t>
            </a:r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98011E5-21D4-44CE-9827-1D17758E821D}"/>
              </a:ext>
            </a:extLst>
          </p:cNvPr>
          <p:cNvSpPr txBox="1"/>
          <p:nvPr/>
        </p:nvSpPr>
        <p:spPr>
          <a:xfrm>
            <a:off x="4943872" y="2564904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3"/>
                </a:solidFill>
              </a:rPr>
              <a:t>Get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https://server/Artikel/1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46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A64E4-148E-4E2C-A257-2CBA3F1C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200836-1D63-466C-BF9F-60ABBB492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quelloffene Abfragesprache und Laufzeitumgebung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gleiche Voraussetzungen wie 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Präzise Anfrage -&gt; minimale Antwort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Mehrere Ressourcen in einer Anfrage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Stärker standardisiert und typisiert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Wer nutzt GraphQL?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C2BE8FE-DFF7-42B5-9B97-BC0A2E390673}"/>
              </a:ext>
            </a:extLst>
          </p:cNvPr>
          <p:cNvSpPr txBox="1"/>
          <p:nvPr/>
        </p:nvSpPr>
        <p:spPr>
          <a:xfrm>
            <a:off x="6312024" y="2486205"/>
            <a:ext cx="5976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https://server/GraphQl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query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{Artikel(id:1){id, name}}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5054965-4111-41CF-B1CD-1B314535C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6239" y="3441462"/>
            <a:ext cx="2486025" cy="3619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14113B8-904C-42D0-A542-63A0E6EBA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4016892"/>
            <a:ext cx="1763317" cy="5180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AD3AF24-C83A-4262-9A50-ED1B0D5E79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63174" y="4724958"/>
            <a:ext cx="1296143" cy="38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4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1D3234-ED3B-4C4C-B22D-14183274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Datenmodell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F8CE11-6B7B-4F2B-823D-429B38838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896" y="1412776"/>
            <a:ext cx="2160240" cy="2304256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de-DE" u="sng" dirty="0"/>
              <a:t>Artikel</a:t>
            </a:r>
          </a:p>
          <a:p>
            <a:r>
              <a:rPr lang="de-DE" dirty="0"/>
              <a:t>id (PS)</a:t>
            </a:r>
          </a:p>
          <a:p>
            <a:r>
              <a:rPr lang="de-DE" dirty="0"/>
              <a:t>name</a:t>
            </a:r>
          </a:p>
          <a:p>
            <a:r>
              <a:rPr lang="de-DE" dirty="0"/>
              <a:t>warengrp (FS)</a:t>
            </a:r>
          </a:p>
          <a:p>
            <a:r>
              <a:rPr lang="de-DE" dirty="0"/>
              <a:t>groesse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6A404CB-B3AA-48F5-91A8-4DB89FD88581}"/>
              </a:ext>
            </a:extLst>
          </p:cNvPr>
          <p:cNvSpPr txBox="1">
            <a:spLocks/>
          </p:cNvSpPr>
          <p:nvPr/>
        </p:nvSpPr>
        <p:spPr>
          <a:xfrm>
            <a:off x="304544" y="1412776"/>
            <a:ext cx="2160240" cy="13681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12821"/>
              </a:buClr>
              <a:buFont typeface="Wingdings" pitchFamily="2" charset="2"/>
              <a:buChar char="Ø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BAD"/>
              </a:buClr>
              <a:buFont typeface="Wingdings" pitchFamily="2" charset="2"/>
              <a:buChar char="§"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81C9"/>
              </a:buClr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ea typeface="+mn-ea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u="sng" kern="0" dirty="0"/>
              <a:t>Warengrp</a:t>
            </a:r>
          </a:p>
          <a:p>
            <a:r>
              <a:rPr lang="de-DE" kern="0" dirty="0"/>
              <a:t>id (PS)</a:t>
            </a:r>
          </a:p>
          <a:p>
            <a:r>
              <a:rPr lang="de-DE" kern="0" dirty="0"/>
              <a:t>name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9B0FEB0-86FE-472C-AF5F-7E6BB7DE67CC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2471200" y="2096853"/>
            <a:ext cx="972108" cy="900101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8194B965-7BE4-4DCD-AB01-B18A53767451}"/>
              </a:ext>
            </a:extLst>
          </p:cNvPr>
          <p:cNvSpPr txBox="1">
            <a:spLocks/>
          </p:cNvSpPr>
          <p:nvPr/>
        </p:nvSpPr>
        <p:spPr>
          <a:xfrm>
            <a:off x="6611200" y="1412776"/>
            <a:ext cx="2160240" cy="23042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12821"/>
              </a:buClr>
              <a:buFont typeface="Wingdings" pitchFamily="2" charset="2"/>
              <a:buChar char="Ø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BAD"/>
              </a:buClr>
              <a:buFont typeface="Wingdings" pitchFamily="2" charset="2"/>
              <a:buChar char="§"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81C9"/>
              </a:buClr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ea typeface="+mn-ea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u="sng" kern="0" dirty="0"/>
              <a:t>Kauf</a:t>
            </a:r>
          </a:p>
          <a:p>
            <a:r>
              <a:rPr lang="de-DE" kern="0" dirty="0"/>
              <a:t>id (PS)</a:t>
            </a:r>
          </a:p>
          <a:p>
            <a:r>
              <a:rPr lang="de-DE" kern="0" dirty="0"/>
              <a:t>kunde (FS)</a:t>
            </a:r>
          </a:p>
          <a:p>
            <a:r>
              <a:rPr lang="de-DE" kern="0" dirty="0"/>
              <a:t>artikel (FS)</a:t>
            </a:r>
          </a:p>
          <a:p>
            <a:r>
              <a:rPr lang="de-DE" kern="0" dirty="0"/>
              <a:t>anzahl</a:t>
            </a:r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8860F384-FF24-4193-9CED-48B05C40D6EF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5639200" y="2096855"/>
            <a:ext cx="936102" cy="900101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9A5DD11E-C964-47B4-87FB-0DA32FF2EC6F}"/>
              </a:ext>
            </a:extLst>
          </p:cNvPr>
          <p:cNvSpPr txBox="1">
            <a:spLocks/>
          </p:cNvSpPr>
          <p:nvPr/>
        </p:nvSpPr>
        <p:spPr>
          <a:xfrm>
            <a:off x="9696400" y="1412776"/>
            <a:ext cx="2160240" cy="23042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12821"/>
              </a:buClr>
              <a:buFont typeface="Wingdings" pitchFamily="2" charset="2"/>
              <a:buChar char="Ø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BAD"/>
              </a:buClr>
              <a:buFont typeface="Wingdings" pitchFamily="2" charset="2"/>
              <a:buChar char="§"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81C9"/>
              </a:buClr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ea typeface="+mn-ea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u="sng" kern="0" dirty="0"/>
              <a:t>Kunde</a:t>
            </a:r>
          </a:p>
          <a:p>
            <a:r>
              <a:rPr lang="de-DE" kern="0" dirty="0"/>
              <a:t>id (PS)</a:t>
            </a:r>
          </a:p>
          <a:p>
            <a:r>
              <a:rPr lang="de-DE" kern="0" dirty="0"/>
              <a:t>vname</a:t>
            </a:r>
          </a:p>
          <a:p>
            <a:r>
              <a:rPr lang="de-DE" kern="0" dirty="0"/>
              <a:t>nname</a:t>
            </a:r>
          </a:p>
          <a:p>
            <a:r>
              <a:rPr lang="de-DE" kern="0" dirty="0"/>
              <a:t>email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928D561D-FED3-473F-B113-D0FE58383CCA}"/>
              </a:ext>
            </a:extLst>
          </p:cNvPr>
          <p:cNvCxnSpPr>
            <a:cxnSpLocks/>
          </p:cNvCxnSpPr>
          <p:nvPr/>
        </p:nvCxnSpPr>
        <p:spPr bwMode="auto">
          <a:xfrm flipV="1">
            <a:off x="8782000" y="2096852"/>
            <a:ext cx="894144" cy="468052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13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0AC91AC-F531-4C84-AC7A-2B42C642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 Probleme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031C837-16C3-4B4C-866A-8B359F2A3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268760"/>
            <a:ext cx="5472608" cy="432048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Overfetching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Underfetching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N+1 Query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Versioning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DFCF745-486F-453C-9FF0-A75478D4ED18}"/>
              </a:ext>
            </a:extLst>
          </p:cNvPr>
          <p:cNvSpPr txBox="1"/>
          <p:nvPr/>
        </p:nvSpPr>
        <p:spPr>
          <a:xfrm>
            <a:off x="6023992" y="987914"/>
            <a:ext cx="4482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accent3"/>
                </a:solidFill>
              </a:rPr>
              <a:t>Get</a:t>
            </a:r>
            <a:r>
              <a:rPr lang="de-DE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https://server/Artikel/1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2400" dirty="0">
                <a:solidFill>
                  <a:schemeClr val="accent3"/>
                </a:solidFill>
              </a:rPr>
              <a:t>Get</a:t>
            </a:r>
            <a:r>
              <a:rPr lang="de-DE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https://server/Warengrp/[id]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39EE4B1-792A-4903-90E3-89E819C83C70}"/>
              </a:ext>
            </a:extLst>
          </p:cNvPr>
          <p:cNvSpPr txBox="1">
            <a:spLocks/>
          </p:cNvSpPr>
          <p:nvPr/>
        </p:nvSpPr>
        <p:spPr>
          <a:xfrm>
            <a:off x="6813935" y="1556792"/>
            <a:ext cx="2160240" cy="23042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12821"/>
              </a:buClr>
              <a:buFont typeface="Wingdings" pitchFamily="2" charset="2"/>
              <a:buChar char="Ø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BAD"/>
              </a:buClr>
              <a:buFont typeface="Wingdings" pitchFamily="2" charset="2"/>
              <a:buChar char="§"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81C9"/>
              </a:buClr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ea typeface="+mn-ea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u="sng" kern="0" dirty="0"/>
              <a:t>Artikel</a:t>
            </a:r>
          </a:p>
          <a:p>
            <a:r>
              <a:rPr lang="de-DE" kern="0" dirty="0"/>
              <a:t>id (PS)</a:t>
            </a:r>
          </a:p>
          <a:p>
            <a:r>
              <a:rPr lang="de-DE" kern="0" dirty="0"/>
              <a:t>name</a:t>
            </a:r>
          </a:p>
          <a:p>
            <a:r>
              <a:rPr lang="de-DE" kern="0" dirty="0"/>
              <a:t>warengrp (FS)</a:t>
            </a:r>
          </a:p>
          <a:p>
            <a:r>
              <a:rPr lang="de-DE" kern="0" dirty="0"/>
              <a:t>groesse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632BC7A-68A5-4540-A731-2EBA0DAB4082}"/>
              </a:ext>
            </a:extLst>
          </p:cNvPr>
          <p:cNvSpPr txBox="1">
            <a:spLocks/>
          </p:cNvSpPr>
          <p:nvPr/>
        </p:nvSpPr>
        <p:spPr>
          <a:xfrm>
            <a:off x="8328248" y="1916832"/>
            <a:ext cx="2160240" cy="13681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12821"/>
              </a:buClr>
              <a:buFont typeface="Wingdings" pitchFamily="2" charset="2"/>
              <a:buChar char="Ø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BAD"/>
              </a:buClr>
              <a:buFont typeface="Wingdings" pitchFamily="2" charset="2"/>
              <a:buChar char="§"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81C9"/>
              </a:buClr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ea typeface="+mn-ea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u="sng" kern="0" dirty="0"/>
              <a:t>Warengrp</a:t>
            </a:r>
          </a:p>
          <a:p>
            <a:r>
              <a:rPr lang="de-DE" kern="0" dirty="0"/>
              <a:t>id (PS)</a:t>
            </a:r>
          </a:p>
          <a:p>
            <a:r>
              <a:rPr lang="de-DE" kern="0" dirty="0">
                <a:solidFill>
                  <a:srgbClr val="009900"/>
                </a:solidFill>
              </a:rPr>
              <a:t>name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008EF0D-1CF8-4CD3-96EB-DE4A15A880EC}"/>
              </a:ext>
            </a:extLst>
          </p:cNvPr>
          <p:cNvSpPr txBox="1"/>
          <p:nvPr/>
        </p:nvSpPr>
        <p:spPr>
          <a:xfrm>
            <a:off x="6023992" y="987914"/>
            <a:ext cx="4408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accent3"/>
                </a:solidFill>
              </a:rPr>
              <a:t>Get</a:t>
            </a:r>
            <a:r>
              <a:rPr lang="de-DE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https://server/api1/Artikel/1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6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59259E-6 L -0.07657 0.05254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8" y="261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59259E-6 L -0.07657 0.05254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8" y="2616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-0.07656 0.05255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8" y="2616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59259E-6 L -0.07657 0.05254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8" y="2616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-0.07657 0.05255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8" y="2616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59259E-6 L -0.07657 0.05254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8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 build="allAtOnce"/>
      <p:bldP spid="6" grpId="4" uiExpand="1" build="allAtOnce"/>
      <p:bldP spid="6" grpId="5" build="allAtOnce"/>
      <p:bldP spid="8" grpId="0" build="allAtOnce" animBg="1"/>
      <p:bldP spid="8" grpId="1" build="allAtOnce" animBg="1"/>
      <p:bldP spid="8" grpId="2" build="allAtOnce" animBg="1"/>
      <p:bldP spid="8" grpId="3" uiExpand="1" build="allAtOnce" animBg="1"/>
      <p:bldP spid="8" grpId="4" build="allAtOnce" animBg="1"/>
      <p:bldP spid="10" grpId="0" build="allAtOnce" animBg="1"/>
      <p:bldP spid="10" grpId="1" build="allAtOnce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57AB9-C6E0-4574-9B50-4D9C4B97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REST-Call</a:t>
            </a:r>
          </a:p>
        </p:txBody>
      </p:sp>
      <p:pic>
        <p:nvPicPr>
          <p:cNvPr id="5" name="Grafik 4" descr="Datenbank">
            <a:extLst>
              <a:ext uri="{FF2B5EF4-FFF2-40B4-BE49-F238E27FC236}">
                <a16:creationId xmlns:a16="http://schemas.microsoft.com/office/drawing/2014/main" id="{F3541839-7A01-4C06-9060-06A79398A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2896" y="1671216"/>
            <a:ext cx="1837680" cy="1837680"/>
          </a:xfrm>
          <a:prstGeom prst="rect">
            <a:avLst/>
          </a:prstGeom>
        </p:spPr>
      </p:pic>
      <p:pic>
        <p:nvPicPr>
          <p:cNvPr id="7" name="Grafik 6" descr="Laptop">
            <a:extLst>
              <a:ext uri="{FF2B5EF4-FFF2-40B4-BE49-F238E27FC236}">
                <a16:creationId xmlns:a16="http://schemas.microsoft.com/office/drawing/2014/main" id="{966B9674-FE50-4DC7-B066-C39AAB44A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5360" y="1340024"/>
            <a:ext cx="2498576" cy="2498576"/>
          </a:xfrm>
          <a:prstGeom prst="rect">
            <a:avLst/>
          </a:prstGeom>
        </p:spPr>
      </p:pic>
      <p:pic>
        <p:nvPicPr>
          <p:cNvPr id="9" name="Grafik 8" descr="Computer">
            <a:extLst>
              <a:ext uri="{FF2B5EF4-FFF2-40B4-BE49-F238E27FC236}">
                <a16:creationId xmlns:a16="http://schemas.microsoft.com/office/drawing/2014/main" id="{B0EEBACF-BA08-4E3F-9FBE-283BF51C8F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46712" y="1340024"/>
            <a:ext cx="2498576" cy="249857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94B45E8-7957-4667-B61E-18D4F3DBC9AD}"/>
              </a:ext>
            </a:extLst>
          </p:cNvPr>
          <p:cNvSpPr txBox="1"/>
          <p:nvPr/>
        </p:nvSpPr>
        <p:spPr>
          <a:xfrm>
            <a:off x="1055440" y="1271340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Client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FDF5C2-0C0F-42A4-9E4E-E6F0033816D0}"/>
              </a:ext>
            </a:extLst>
          </p:cNvPr>
          <p:cNvSpPr txBox="1"/>
          <p:nvPr/>
        </p:nvSpPr>
        <p:spPr>
          <a:xfrm>
            <a:off x="4901202" y="1268760"/>
            <a:ext cx="241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Server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2F7C3AE-B479-4F95-BA51-8AB39258DCB1}"/>
              </a:ext>
            </a:extLst>
          </p:cNvPr>
          <p:cNvSpPr txBox="1"/>
          <p:nvPr/>
        </p:nvSpPr>
        <p:spPr>
          <a:xfrm>
            <a:off x="9499065" y="1268760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Datenbank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161078A1-EA02-44F8-939B-FE7C76C7ADCB}"/>
              </a:ext>
            </a:extLst>
          </p:cNvPr>
          <p:cNvSpPr/>
          <p:nvPr/>
        </p:nvSpPr>
        <p:spPr bwMode="auto">
          <a:xfrm>
            <a:off x="2711624" y="2060848"/>
            <a:ext cx="1969368" cy="609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8823F7BD-33AE-44A5-BF00-ADAFC99C0421}"/>
              </a:ext>
            </a:extLst>
          </p:cNvPr>
          <p:cNvSpPr/>
          <p:nvPr/>
        </p:nvSpPr>
        <p:spPr bwMode="auto">
          <a:xfrm rot="10800000">
            <a:off x="2711624" y="2608920"/>
            <a:ext cx="1969368" cy="609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52EC01-CBA1-46A1-BF2A-C214C0BF5439}"/>
              </a:ext>
            </a:extLst>
          </p:cNvPr>
          <p:cNvSpPr txBox="1"/>
          <p:nvPr/>
        </p:nvSpPr>
        <p:spPr>
          <a:xfrm>
            <a:off x="2708175" y="1660738"/>
            <a:ext cx="1969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HTTP Request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5546C1A-55DF-494D-A8A0-8665E7383A42}"/>
              </a:ext>
            </a:extLst>
          </p:cNvPr>
          <p:cNvSpPr txBox="1"/>
          <p:nvPr/>
        </p:nvSpPr>
        <p:spPr>
          <a:xfrm>
            <a:off x="7583016" y="1732746"/>
            <a:ext cx="1969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DB Request</a:t>
            </a: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DCF6A97C-BE39-4881-B27B-6403CD7FBD67}"/>
              </a:ext>
            </a:extLst>
          </p:cNvPr>
          <p:cNvSpPr/>
          <p:nvPr/>
        </p:nvSpPr>
        <p:spPr bwMode="auto">
          <a:xfrm>
            <a:off x="7583016" y="2053218"/>
            <a:ext cx="1969368" cy="609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6D6C67A4-866D-4563-B61C-093B17068EDD}"/>
              </a:ext>
            </a:extLst>
          </p:cNvPr>
          <p:cNvSpPr/>
          <p:nvPr/>
        </p:nvSpPr>
        <p:spPr bwMode="auto">
          <a:xfrm rot="10800000">
            <a:off x="7583016" y="2601290"/>
            <a:ext cx="1969368" cy="609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544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57AB9-C6E0-4574-9B50-4D9C4B97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GraphQL auf REST</a:t>
            </a:r>
          </a:p>
        </p:txBody>
      </p:sp>
      <p:pic>
        <p:nvPicPr>
          <p:cNvPr id="5" name="Grafik 4" descr="Datenbank">
            <a:extLst>
              <a:ext uri="{FF2B5EF4-FFF2-40B4-BE49-F238E27FC236}">
                <a16:creationId xmlns:a16="http://schemas.microsoft.com/office/drawing/2014/main" id="{F3541839-7A01-4C06-9060-06A79398A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2896" y="1671216"/>
            <a:ext cx="1837680" cy="1837680"/>
          </a:xfrm>
          <a:prstGeom prst="rect">
            <a:avLst/>
          </a:prstGeom>
        </p:spPr>
      </p:pic>
      <p:pic>
        <p:nvPicPr>
          <p:cNvPr id="7" name="Grafik 6" descr="Laptop">
            <a:extLst>
              <a:ext uri="{FF2B5EF4-FFF2-40B4-BE49-F238E27FC236}">
                <a16:creationId xmlns:a16="http://schemas.microsoft.com/office/drawing/2014/main" id="{966B9674-FE50-4DC7-B066-C39AAB44AE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360" y="1340024"/>
            <a:ext cx="2498576" cy="2498576"/>
          </a:xfrm>
          <a:prstGeom prst="rect">
            <a:avLst/>
          </a:prstGeom>
        </p:spPr>
      </p:pic>
      <p:pic>
        <p:nvPicPr>
          <p:cNvPr id="9" name="Grafik 8" descr="Computer">
            <a:extLst>
              <a:ext uri="{FF2B5EF4-FFF2-40B4-BE49-F238E27FC236}">
                <a16:creationId xmlns:a16="http://schemas.microsoft.com/office/drawing/2014/main" id="{B0EEBACF-BA08-4E3F-9FBE-283BF51C8F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46712" y="1340024"/>
            <a:ext cx="2498576" cy="249857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94B45E8-7957-4667-B61E-18D4F3DBC9AD}"/>
              </a:ext>
            </a:extLst>
          </p:cNvPr>
          <p:cNvSpPr txBox="1"/>
          <p:nvPr/>
        </p:nvSpPr>
        <p:spPr>
          <a:xfrm>
            <a:off x="1055440" y="1271340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Client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2F7C3AE-B479-4F95-BA51-8AB39258DCB1}"/>
              </a:ext>
            </a:extLst>
          </p:cNvPr>
          <p:cNvSpPr txBox="1"/>
          <p:nvPr/>
        </p:nvSpPr>
        <p:spPr>
          <a:xfrm>
            <a:off x="9499065" y="1268760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Datenbank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161078A1-EA02-44F8-939B-FE7C76C7ADCB}"/>
              </a:ext>
            </a:extLst>
          </p:cNvPr>
          <p:cNvSpPr/>
          <p:nvPr/>
        </p:nvSpPr>
        <p:spPr bwMode="auto">
          <a:xfrm>
            <a:off x="2711624" y="2060848"/>
            <a:ext cx="1969368" cy="609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8823F7BD-33AE-44A5-BF00-ADAFC99C0421}"/>
              </a:ext>
            </a:extLst>
          </p:cNvPr>
          <p:cNvSpPr/>
          <p:nvPr/>
        </p:nvSpPr>
        <p:spPr bwMode="auto">
          <a:xfrm rot="10800000">
            <a:off x="2711624" y="2608920"/>
            <a:ext cx="1969368" cy="609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DCF6A97C-BE39-4881-B27B-6403CD7FBD67}"/>
              </a:ext>
            </a:extLst>
          </p:cNvPr>
          <p:cNvSpPr/>
          <p:nvPr/>
        </p:nvSpPr>
        <p:spPr bwMode="auto">
          <a:xfrm>
            <a:off x="7583016" y="2053218"/>
            <a:ext cx="1969368" cy="609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6D6C67A4-866D-4563-B61C-093B17068EDD}"/>
              </a:ext>
            </a:extLst>
          </p:cNvPr>
          <p:cNvSpPr/>
          <p:nvPr/>
        </p:nvSpPr>
        <p:spPr bwMode="auto">
          <a:xfrm rot="10800000">
            <a:off x="7583016" y="2601290"/>
            <a:ext cx="1969368" cy="609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F22F605-C6D1-4443-B8B4-D6DEF0F82E60}"/>
              </a:ext>
            </a:extLst>
          </p:cNvPr>
          <p:cNvSpPr txBox="1"/>
          <p:nvPr/>
        </p:nvSpPr>
        <p:spPr>
          <a:xfrm>
            <a:off x="5206542" y="3386644"/>
            <a:ext cx="1664238" cy="523220"/>
          </a:xfrm>
          <a:prstGeom prst="rect">
            <a:avLst/>
          </a:prstGeom>
          <a:noFill/>
          <a:ln w="1905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GraphQL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F54C3A5-800F-4F64-A0B8-C482DB0DA7C8}"/>
              </a:ext>
            </a:extLst>
          </p:cNvPr>
          <p:cNvSpPr txBox="1"/>
          <p:nvPr/>
        </p:nvSpPr>
        <p:spPr>
          <a:xfrm>
            <a:off x="5467831" y="4910044"/>
            <a:ext cx="1141659" cy="523220"/>
          </a:xfrm>
          <a:prstGeom prst="rect">
            <a:avLst/>
          </a:prstGeom>
          <a:noFill/>
          <a:ln w="1905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REST</a:t>
            </a:r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26C35943-3F48-4C28-90C0-2B8FC00BAB4E}"/>
              </a:ext>
            </a:extLst>
          </p:cNvPr>
          <p:cNvSpPr/>
          <p:nvPr/>
        </p:nvSpPr>
        <p:spPr bwMode="auto">
          <a:xfrm>
            <a:off x="5611847" y="4005064"/>
            <a:ext cx="484153" cy="81528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6560B5F1-8FF3-4E9D-A70B-4D381FB02C2E}"/>
              </a:ext>
            </a:extLst>
          </p:cNvPr>
          <p:cNvSpPr/>
          <p:nvPr/>
        </p:nvSpPr>
        <p:spPr bwMode="auto">
          <a:xfrm rot="10800000">
            <a:off x="6043895" y="3981871"/>
            <a:ext cx="484153" cy="81528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5D58CB6-AB49-45CD-9487-89620350C41F}"/>
              </a:ext>
            </a:extLst>
          </p:cNvPr>
          <p:cNvSpPr txBox="1"/>
          <p:nvPr/>
        </p:nvSpPr>
        <p:spPr>
          <a:xfrm>
            <a:off x="2617579" y="1422682"/>
            <a:ext cx="2237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Erweiterte Schnittstelle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CA88DAA-111E-42EC-8B6F-6269D9275E4E}"/>
              </a:ext>
            </a:extLst>
          </p:cNvPr>
          <p:cNvSpPr txBox="1"/>
          <p:nvPr/>
        </p:nvSpPr>
        <p:spPr>
          <a:xfrm>
            <a:off x="2992470" y="3007603"/>
            <a:ext cx="1843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Minimale Antwort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72051B4-8B9A-484B-8274-07EFF99391E4}"/>
              </a:ext>
            </a:extLst>
          </p:cNvPr>
          <p:cNvSpPr txBox="1"/>
          <p:nvPr/>
        </p:nvSpPr>
        <p:spPr>
          <a:xfrm>
            <a:off x="4901202" y="1268760"/>
            <a:ext cx="241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93366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57AB9-C6E0-4574-9B50-4D9C4B97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GraphQL</a:t>
            </a:r>
          </a:p>
        </p:txBody>
      </p:sp>
      <p:pic>
        <p:nvPicPr>
          <p:cNvPr id="5" name="Grafik 4" descr="Datenbank">
            <a:extLst>
              <a:ext uri="{FF2B5EF4-FFF2-40B4-BE49-F238E27FC236}">
                <a16:creationId xmlns:a16="http://schemas.microsoft.com/office/drawing/2014/main" id="{F3541839-7A01-4C06-9060-06A79398A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2896" y="1671216"/>
            <a:ext cx="1837680" cy="1837680"/>
          </a:xfrm>
          <a:prstGeom prst="rect">
            <a:avLst/>
          </a:prstGeom>
        </p:spPr>
      </p:pic>
      <p:pic>
        <p:nvPicPr>
          <p:cNvPr id="7" name="Grafik 6" descr="Laptop">
            <a:extLst>
              <a:ext uri="{FF2B5EF4-FFF2-40B4-BE49-F238E27FC236}">
                <a16:creationId xmlns:a16="http://schemas.microsoft.com/office/drawing/2014/main" id="{966B9674-FE50-4DC7-B066-C39AAB44AE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360" y="1340024"/>
            <a:ext cx="2498576" cy="2498576"/>
          </a:xfrm>
          <a:prstGeom prst="rect">
            <a:avLst/>
          </a:prstGeom>
        </p:spPr>
      </p:pic>
      <p:pic>
        <p:nvPicPr>
          <p:cNvPr id="9" name="Grafik 8" descr="Computer">
            <a:extLst>
              <a:ext uri="{FF2B5EF4-FFF2-40B4-BE49-F238E27FC236}">
                <a16:creationId xmlns:a16="http://schemas.microsoft.com/office/drawing/2014/main" id="{B0EEBACF-BA08-4E3F-9FBE-283BF51C8F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46712" y="1340024"/>
            <a:ext cx="2498576" cy="249857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94B45E8-7957-4667-B61E-18D4F3DBC9AD}"/>
              </a:ext>
            </a:extLst>
          </p:cNvPr>
          <p:cNvSpPr txBox="1"/>
          <p:nvPr/>
        </p:nvSpPr>
        <p:spPr>
          <a:xfrm>
            <a:off x="1055440" y="1271340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Client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2F7C3AE-B479-4F95-BA51-8AB39258DCB1}"/>
              </a:ext>
            </a:extLst>
          </p:cNvPr>
          <p:cNvSpPr txBox="1"/>
          <p:nvPr/>
        </p:nvSpPr>
        <p:spPr>
          <a:xfrm>
            <a:off x="9499065" y="1268760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Datenbank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161078A1-EA02-44F8-939B-FE7C76C7ADCB}"/>
              </a:ext>
            </a:extLst>
          </p:cNvPr>
          <p:cNvSpPr/>
          <p:nvPr/>
        </p:nvSpPr>
        <p:spPr bwMode="auto">
          <a:xfrm>
            <a:off x="2711624" y="2060848"/>
            <a:ext cx="1969368" cy="609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8823F7BD-33AE-44A5-BF00-ADAFC99C0421}"/>
              </a:ext>
            </a:extLst>
          </p:cNvPr>
          <p:cNvSpPr/>
          <p:nvPr/>
        </p:nvSpPr>
        <p:spPr bwMode="auto">
          <a:xfrm rot="10800000">
            <a:off x="2711624" y="2608920"/>
            <a:ext cx="1969368" cy="609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DCF6A97C-BE39-4881-B27B-6403CD7FBD67}"/>
              </a:ext>
            </a:extLst>
          </p:cNvPr>
          <p:cNvSpPr/>
          <p:nvPr/>
        </p:nvSpPr>
        <p:spPr bwMode="auto">
          <a:xfrm>
            <a:off x="7583016" y="2053218"/>
            <a:ext cx="1969368" cy="609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6D6C67A4-866D-4563-B61C-093B17068EDD}"/>
              </a:ext>
            </a:extLst>
          </p:cNvPr>
          <p:cNvSpPr/>
          <p:nvPr/>
        </p:nvSpPr>
        <p:spPr bwMode="auto">
          <a:xfrm rot="10800000">
            <a:off x="7583016" y="2601290"/>
            <a:ext cx="1969368" cy="609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5D58CB6-AB49-45CD-9487-89620350C41F}"/>
              </a:ext>
            </a:extLst>
          </p:cNvPr>
          <p:cNvSpPr txBox="1"/>
          <p:nvPr/>
        </p:nvSpPr>
        <p:spPr>
          <a:xfrm>
            <a:off x="2617579" y="1422682"/>
            <a:ext cx="2237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Erweiterte Schnittstelle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CA88DAA-111E-42EC-8B6F-6269D9275E4E}"/>
              </a:ext>
            </a:extLst>
          </p:cNvPr>
          <p:cNvSpPr txBox="1"/>
          <p:nvPr/>
        </p:nvSpPr>
        <p:spPr>
          <a:xfrm>
            <a:off x="2992470" y="3007603"/>
            <a:ext cx="1843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Minimale Antwort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BB7244C-1202-448B-AB69-F801C548E454}"/>
              </a:ext>
            </a:extLst>
          </p:cNvPr>
          <p:cNvSpPr txBox="1"/>
          <p:nvPr/>
        </p:nvSpPr>
        <p:spPr>
          <a:xfrm>
            <a:off x="4901202" y="1268760"/>
            <a:ext cx="241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84611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theme/theme1.xml><?xml version="1.0" encoding="utf-8"?>
<a:theme xmlns:a="http://schemas.openxmlformats.org/drawingml/2006/main" name="Leere Präsentation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nutzerdefiniert 2">
      <a:majorFont>
        <a:latin typeface="DIN"/>
        <a:ea typeface="Osaka"/>
        <a:cs typeface="Osaka"/>
      </a:majorFont>
      <a:minorFont>
        <a:latin typeface="DIN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lnDef>
  </a:objectDefaults>
  <a:extraClrSchemeLst>
    <a:extraClrScheme>
      <a:clrScheme name="Leere Prä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ä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ä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ä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ä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ä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2004:Vorlagen:Präsentationen:Designs:Leere Präsentation</Template>
  <TotalTime>0</TotalTime>
  <Words>384</Words>
  <Application>Microsoft Office PowerPoint</Application>
  <PresentationFormat>Breitbild</PresentationFormat>
  <Paragraphs>148</Paragraphs>
  <Slides>16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7" baseType="lpstr">
      <vt:lpstr>MS PGothic</vt:lpstr>
      <vt:lpstr>Arial</vt:lpstr>
      <vt:lpstr>Calibri</vt:lpstr>
      <vt:lpstr>Courier New</vt:lpstr>
      <vt:lpstr>DIN</vt:lpstr>
      <vt:lpstr>Osaka</vt:lpstr>
      <vt:lpstr>Times</vt:lpstr>
      <vt:lpstr>Trebuchet MS</vt:lpstr>
      <vt:lpstr>Verdana</vt:lpstr>
      <vt:lpstr>Wingdings</vt:lpstr>
      <vt:lpstr>Leere Präsentation</vt:lpstr>
      <vt:lpstr>GraphQL – eine Alternative zu REST </vt:lpstr>
      <vt:lpstr>EIN BEITRAG VON</vt:lpstr>
      <vt:lpstr>REST APIs</vt:lpstr>
      <vt:lpstr>GraphQL</vt:lpstr>
      <vt:lpstr>Datenmodell </vt:lpstr>
      <vt:lpstr>REST Probleme</vt:lpstr>
      <vt:lpstr>REST-Call</vt:lpstr>
      <vt:lpstr>GraphQL auf REST</vt:lpstr>
      <vt:lpstr>GraphQL</vt:lpstr>
      <vt:lpstr>GraphQL Erweitert</vt:lpstr>
      <vt:lpstr>Datenmodell </vt:lpstr>
      <vt:lpstr>GraphQL mit verbundenen Tabellen</vt:lpstr>
      <vt:lpstr>GraphQL – Almighty Root Resolver</vt:lpstr>
      <vt:lpstr>Warum GraphQL?</vt:lpstr>
      <vt:lpstr>Was noch nicht erwähnt wurde</vt:lpstr>
      <vt:lpstr>ENDE  Taskforce Webseite:  https://taskforce-it.de/ </vt:lpstr>
    </vt:vector>
  </TitlesOfParts>
  <Company>.. ..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.. ..</dc:creator>
  <cp:lastModifiedBy>Marc Ramus</cp:lastModifiedBy>
  <cp:revision>218</cp:revision>
  <cp:lastPrinted>1904-01-01T00:00:00Z</cp:lastPrinted>
  <dcterms:created xsi:type="dcterms:W3CDTF">2010-02-13T14:29:58Z</dcterms:created>
  <dcterms:modified xsi:type="dcterms:W3CDTF">2021-04-27T10:14:53Z</dcterms:modified>
</cp:coreProperties>
</file>