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76" r:id="rId2"/>
    <p:sldId id="266" r:id="rId3"/>
    <p:sldId id="267" r:id="rId4"/>
    <p:sldId id="268" r:id="rId5"/>
    <p:sldId id="271" r:id="rId6"/>
    <p:sldId id="269" r:id="rId7"/>
    <p:sldId id="270" r:id="rId8"/>
    <p:sldId id="256" r:id="rId9"/>
    <p:sldId id="257" r:id="rId10"/>
    <p:sldId id="258" r:id="rId11"/>
    <p:sldId id="259" r:id="rId12"/>
    <p:sldId id="260" r:id="rId13"/>
    <p:sldId id="261" r:id="rId14"/>
    <p:sldId id="262" r:id="rId15"/>
    <p:sldId id="277" r:id="rId16"/>
    <p:sldId id="263" r:id="rId17"/>
    <p:sldId id="272" r:id="rId18"/>
    <p:sldId id="273" r:id="rId19"/>
    <p:sldId id="275" r:id="rId20"/>
    <p:sldId id="27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1042" autoAdjust="0"/>
    <p:restoredTop sz="94624" autoAdjust="0"/>
  </p:normalViewPr>
  <p:slideViewPr>
    <p:cSldViewPr>
      <p:cViewPr>
        <p:scale>
          <a:sx n="69" d="100"/>
          <a:sy n="69" d="100"/>
        </p:scale>
        <p:origin x="-1428" y="-21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D4058D-3530-47E2-8F3D-0C1F8DEFE890}" type="datetimeFigureOut">
              <a:rPr lang="en-US" smtClean="0"/>
              <a:t>4/4/2017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F87095-782A-444B-940A-12D362EE4424}"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DEF87095-782A-444B-940A-12D362EE4424}" type="slidenum">
              <a:rPr lang="en-IN" smtClean="0"/>
              <a:t>19</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E2F5AC90-BF85-4979-A6F8-ECF563D367C0}" type="datetimeFigureOut">
              <a:rPr lang="en-US" smtClean="0"/>
              <a:pPr/>
              <a:t>4/4/2017</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8A2197D1-C8CC-40E3-948E-EC7927373BCE}" type="slidenum">
              <a:rPr lang="en-IN" smtClean="0"/>
              <a:pPr/>
              <a:t>‹#›</a:t>
            </a:fld>
            <a:endParaRPr lang="en-IN"/>
          </a:p>
        </p:txBody>
      </p:sp>
    </p:spTree>
  </p:cSld>
  <p:clrMapOvr>
    <a:masterClrMapping/>
  </p:clrMapOvr>
  <p:transition>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2F5AC90-BF85-4979-A6F8-ECF563D367C0}" type="datetimeFigureOut">
              <a:rPr lang="en-US" smtClean="0"/>
              <a:pPr/>
              <a:t>4/4/2017</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8A2197D1-C8CC-40E3-948E-EC7927373BCE}" type="slidenum">
              <a:rPr lang="en-IN" smtClean="0"/>
              <a:pPr/>
              <a:t>‹#›</a:t>
            </a:fld>
            <a:endParaRPr lang="en-IN"/>
          </a:p>
        </p:txBody>
      </p:sp>
    </p:spTree>
  </p:cSld>
  <p:clrMapOvr>
    <a:masterClrMapping/>
  </p:clrMapOvr>
  <p:transition>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2F5AC90-BF85-4979-A6F8-ECF563D367C0}" type="datetimeFigureOut">
              <a:rPr lang="en-US" smtClean="0"/>
              <a:pPr/>
              <a:t>4/4/2017</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8A2197D1-C8CC-40E3-948E-EC7927373BCE}" type="slidenum">
              <a:rPr lang="en-IN" smtClean="0"/>
              <a:pPr/>
              <a:t>‹#›</a:t>
            </a:fld>
            <a:endParaRPr lang="en-IN"/>
          </a:p>
        </p:txBody>
      </p:sp>
    </p:spTree>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2F5AC90-BF85-4979-A6F8-ECF563D367C0}" type="datetimeFigureOut">
              <a:rPr lang="en-US" smtClean="0"/>
              <a:pPr/>
              <a:t>4/4/2017</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8A2197D1-C8CC-40E3-948E-EC7927373BCE}" type="slidenum">
              <a:rPr lang="en-IN" smtClean="0"/>
              <a:pPr/>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transition>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2F5AC90-BF85-4979-A6F8-ECF563D367C0}" type="datetimeFigureOut">
              <a:rPr lang="en-US" smtClean="0"/>
              <a:pPr/>
              <a:t>4/4/2017</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8A2197D1-C8CC-40E3-948E-EC7927373BCE}" type="slidenum">
              <a:rPr lang="en-IN" smtClean="0"/>
              <a:pPr/>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2F5AC90-BF85-4979-A6F8-ECF563D367C0}" type="datetimeFigureOut">
              <a:rPr lang="en-US" smtClean="0"/>
              <a:pPr/>
              <a:t>4/4/2017</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8A2197D1-C8CC-40E3-948E-EC7927373BCE}" type="slidenum">
              <a:rPr lang="en-IN" smtClean="0"/>
              <a:pPr/>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2F5AC90-BF85-4979-A6F8-ECF563D367C0}" type="datetimeFigureOut">
              <a:rPr lang="en-US" smtClean="0"/>
              <a:pPr/>
              <a:t>4/4/2017</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8A2197D1-C8CC-40E3-948E-EC7927373BCE}"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transition>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E2F5AC90-BF85-4979-A6F8-ECF563D367C0}" type="datetimeFigureOut">
              <a:rPr lang="en-US" smtClean="0"/>
              <a:pPr/>
              <a:t>4/4/2017</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8A2197D1-C8CC-40E3-948E-EC7927373BCE}" type="slidenum">
              <a:rPr lang="en-IN" smtClean="0"/>
              <a:pPr/>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E2F5AC90-BF85-4979-A6F8-ECF563D367C0}" type="datetimeFigureOut">
              <a:rPr lang="en-US" smtClean="0"/>
              <a:pPr/>
              <a:t>4/4/2017</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8A2197D1-C8CC-40E3-948E-EC7927373BCE}" type="slidenum">
              <a:rPr lang="en-IN" smtClean="0"/>
              <a:pPr/>
              <a:t>‹#›</a:t>
            </a:fld>
            <a:endParaRPr lang="en-IN"/>
          </a:p>
        </p:txBody>
      </p:sp>
    </p:spTree>
  </p:cSld>
  <p:clrMapOvr>
    <a:masterClrMapping/>
  </p:clrMapOvr>
  <p:transition>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E2F5AC90-BF85-4979-A6F8-ECF563D367C0}" type="datetimeFigureOut">
              <a:rPr lang="en-US" smtClean="0"/>
              <a:pPr/>
              <a:t>4/4/2017</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8A2197D1-C8CC-40E3-948E-EC7927373BCE}"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transition>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E2F5AC90-BF85-4979-A6F8-ECF563D367C0}" type="datetimeFigureOut">
              <a:rPr lang="en-US" smtClean="0"/>
              <a:pPr/>
              <a:t>4/4/2017</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8A2197D1-C8CC-40E3-948E-EC7927373BCE}" type="slidenum">
              <a:rPr lang="en-IN" smtClean="0"/>
              <a:pPr/>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E2F5AC90-BF85-4979-A6F8-ECF563D367C0}" type="datetimeFigureOut">
              <a:rPr lang="en-US" smtClean="0"/>
              <a:pPr/>
              <a:t>4/4/2017</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8A2197D1-C8CC-40E3-948E-EC7927373BCE}"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dissolve/>
  </p:transition>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gif"/><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7.gif"/></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42976" y="357166"/>
            <a:ext cx="7500990" cy="461665"/>
          </a:xfrm>
          <a:prstGeom prst="rect">
            <a:avLst/>
          </a:prstGeom>
          <a:noFill/>
        </p:spPr>
        <p:txBody>
          <a:bodyPr wrap="square" lIns="91440" tIns="45720" rIns="91440" bIns="45720">
            <a:spAutoFit/>
          </a:bodyPr>
          <a:lstStyle/>
          <a:p>
            <a:pPr algn="ctr"/>
            <a:r>
              <a:rPr 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Smart grid in renewable energy system</a:t>
            </a:r>
            <a:endParaRPr lang="en-US" sz="2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5" name="Rectangle 4"/>
          <p:cNvSpPr/>
          <p:nvPr/>
        </p:nvSpPr>
        <p:spPr>
          <a:xfrm>
            <a:off x="5429256" y="5429264"/>
            <a:ext cx="3202633" cy="1169551"/>
          </a:xfrm>
          <a:prstGeom prst="rect">
            <a:avLst/>
          </a:prstGeom>
          <a:noFill/>
        </p:spPr>
        <p:txBody>
          <a:bodyPr wrap="square" lIns="91440" tIns="45720" rIns="91440" bIns="45720">
            <a:spAutoFit/>
          </a:bodyPr>
          <a:lstStyle/>
          <a:p>
            <a:pPr algn="ctr"/>
            <a:r>
              <a:rPr lang="en-IN" sz="1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Presented by:</a:t>
            </a:r>
          </a:p>
          <a:p>
            <a:pPr algn="ctr"/>
            <a:r>
              <a:rPr lang="en-IN" sz="1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Suchismita roy(1303124)</a:t>
            </a:r>
          </a:p>
          <a:p>
            <a:pPr algn="ctr"/>
            <a:r>
              <a:rPr lang="en-IN" sz="1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Anee pritam(1303128)</a:t>
            </a:r>
          </a:p>
          <a:p>
            <a:pPr algn="ctr"/>
            <a:r>
              <a:rPr lang="en-IN" sz="1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Oindrila mukherjee(1303129)</a:t>
            </a:r>
          </a:p>
          <a:p>
            <a:pPr algn="ctr"/>
            <a:r>
              <a:rPr lang="en-IN" sz="1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Debjit bhowmick(1303130)</a:t>
            </a:r>
            <a:endParaRPr lang="en-IN" sz="1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pic>
        <p:nvPicPr>
          <p:cNvPr id="6" name="Picture 5" descr="smart-grid-1.png"/>
          <p:cNvPicPr>
            <a:picLocks noChangeAspect="1"/>
          </p:cNvPicPr>
          <p:nvPr/>
        </p:nvPicPr>
        <p:blipFill>
          <a:blip r:embed="rId2"/>
          <a:stretch>
            <a:fillRect/>
          </a:stretch>
        </p:blipFill>
        <p:spPr>
          <a:xfrm>
            <a:off x="785786" y="1500174"/>
            <a:ext cx="7453965" cy="3601442"/>
          </a:xfrm>
          <a:prstGeom prst="rect">
            <a:avLst/>
          </a:prstGeom>
        </p:spPr>
      </p:pic>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ChangeArrowheads="1"/>
          </p:cNvSpPr>
          <p:nvPr/>
        </p:nvSpPr>
        <p:spPr bwMode="auto">
          <a:xfrm>
            <a:off x="0" y="285728"/>
            <a:ext cx="914400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accent4">
                    <a:lumMod val="50000"/>
                  </a:schemeClr>
                </a:solidFill>
                <a:effectLst/>
                <a:latin typeface="Times New Roman" pitchFamily="18" charset="0"/>
                <a:ea typeface="Calibri" pitchFamily="34" charset="0"/>
                <a:cs typeface="Times New Roman" pitchFamily="18" charset="0"/>
              </a:rPr>
              <a:t>IMPLEMENTATION: AUTOMATIC POWER SWITCHING IN SMART GRID</a:t>
            </a:r>
            <a:endParaRPr kumimoji="0" lang="en-US" sz="2000" b="0" i="0" u="none" strike="noStrike" cap="none" normalizeH="0" baseline="0" dirty="0" smtClean="0">
              <a:ln>
                <a:noFill/>
              </a:ln>
              <a:solidFill>
                <a:schemeClr val="accent4">
                  <a:lumMod val="50000"/>
                </a:schemeClr>
              </a:solidFill>
              <a:effectLst/>
              <a:latin typeface="Arial" pitchFamily="34" charset="0"/>
              <a:cs typeface="Arial" pitchFamily="34" charset="0"/>
            </a:endParaRPr>
          </a:p>
        </p:txBody>
      </p:sp>
      <p:sp>
        <p:nvSpPr>
          <p:cNvPr id="3" name="Rectangle 2"/>
          <p:cNvSpPr/>
          <p:nvPr/>
        </p:nvSpPr>
        <p:spPr>
          <a:xfrm>
            <a:off x="500034" y="1071546"/>
            <a:ext cx="3429024" cy="461665"/>
          </a:xfrm>
          <a:prstGeom prst="rect">
            <a:avLst/>
          </a:prstGeom>
        </p:spPr>
        <p:txBody>
          <a:bodyPr wrap="square">
            <a:spAutoFit/>
          </a:bodyPr>
          <a:lstStyle/>
          <a:p>
            <a:r>
              <a:rPr kumimoji="0" lang="en-US" sz="2400" b="0" i="0" u="none" strike="noStrike" cap="none" normalizeH="0" baseline="0" dirty="0" smtClean="0">
                <a:ln>
                  <a:noFill/>
                </a:ln>
                <a:solidFill>
                  <a:srgbClr val="002060"/>
                </a:solidFill>
                <a:effectLst/>
                <a:latin typeface="Times New Roman" pitchFamily="18" charset="0"/>
                <a:ea typeface="Calibri" pitchFamily="34" charset="0"/>
                <a:cs typeface="Times New Roman" pitchFamily="18" charset="0"/>
              </a:rPr>
              <a:t>Components Required</a:t>
            </a:r>
            <a:endParaRPr lang="en-IN" sz="2400" dirty="0"/>
          </a:p>
        </p:txBody>
      </p:sp>
      <p:sp>
        <p:nvSpPr>
          <p:cNvPr id="29698" name="Rectangle 2"/>
          <p:cNvSpPr>
            <a:spLocks noChangeArrowheads="1"/>
          </p:cNvSpPr>
          <p:nvPr/>
        </p:nvSpPr>
        <p:spPr bwMode="auto">
          <a:xfrm>
            <a:off x="500034" y="1857364"/>
            <a:ext cx="392909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Char char="Ø"/>
              <a:tabLst/>
            </a:pP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STEP DOWN TRANSFORMER 230/12 V</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29699" name="Rectangle 3"/>
          <p:cNvSpPr>
            <a:spLocks noChangeArrowheads="1"/>
          </p:cNvSpPr>
          <p:nvPr/>
        </p:nvSpPr>
        <p:spPr bwMode="auto">
          <a:xfrm>
            <a:off x="214282" y="2357430"/>
            <a:ext cx="250033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Char char="Ø"/>
              <a:tabLst/>
            </a:pP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RECTIFIER  AC-DC</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5"/>
          <p:cNvSpPr/>
          <p:nvPr/>
        </p:nvSpPr>
        <p:spPr>
          <a:xfrm>
            <a:off x="500034" y="3000372"/>
            <a:ext cx="2254143" cy="307777"/>
          </a:xfrm>
          <a:prstGeom prst="rect">
            <a:avLst/>
          </a:prstGeom>
        </p:spPr>
        <p:txBody>
          <a:bodyPr wrap="none">
            <a:spAutoFit/>
          </a:bodyPr>
          <a:lstStyle/>
          <a:p>
            <a:pPr>
              <a:buFont typeface="Wingdings" pitchFamily="2" charset="2"/>
              <a:buChar char="Ø"/>
            </a:pPr>
            <a:r>
              <a:rPr lang="en-IN" sz="1400" dirty="0"/>
              <a:t>VOLTAGE REGULATOR</a:t>
            </a:r>
          </a:p>
        </p:txBody>
      </p:sp>
      <p:sp>
        <p:nvSpPr>
          <p:cNvPr id="29700" name="Rectangle 4"/>
          <p:cNvSpPr>
            <a:spLocks noChangeArrowheads="1"/>
          </p:cNvSpPr>
          <p:nvPr/>
        </p:nvSpPr>
        <p:spPr bwMode="auto">
          <a:xfrm>
            <a:off x="500034" y="3643314"/>
            <a:ext cx="2334165"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Char char="Ø"/>
              <a:tabLst/>
            </a:pP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MICRO-CONTROLLER</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Rectangle 7"/>
          <p:cNvSpPr/>
          <p:nvPr/>
        </p:nvSpPr>
        <p:spPr>
          <a:xfrm>
            <a:off x="500034" y="4214818"/>
            <a:ext cx="966931" cy="338554"/>
          </a:xfrm>
          <a:prstGeom prst="rect">
            <a:avLst/>
          </a:prstGeom>
        </p:spPr>
        <p:txBody>
          <a:bodyPr wrap="none">
            <a:spAutoFit/>
          </a:bodyPr>
          <a:lstStyle/>
          <a:p>
            <a:pPr>
              <a:buFont typeface="Wingdings" pitchFamily="2" charset="2"/>
              <a:buChar char="Ø"/>
            </a:pPr>
            <a:r>
              <a:rPr lang="en-IN" sz="1600" dirty="0"/>
              <a:t>RELAY</a:t>
            </a:r>
          </a:p>
        </p:txBody>
      </p:sp>
      <p:sp>
        <p:nvSpPr>
          <p:cNvPr id="29702" name="Rectangle 6"/>
          <p:cNvSpPr>
            <a:spLocks noChangeArrowheads="1"/>
          </p:cNvSpPr>
          <p:nvPr/>
        </p:nvSpPr>
        <p:spPr bwMode="auto">
          <a:xfrm>
            <a:off x="-142908" y="4714884"/>
            <a:ext cx="3286148"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Char char="Ø"/>
              <a:tabLst/>
            </a:pP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16×2 LCD DISPLAY</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500034" y="5357826"/>
            <a:ext cx="968535" cy="338554"/>
          </a:xfrm>
          <a:prstGeom prst="rect">
            <a:avLst/>
          </a:prstGeom>
        </p:spPr>
        <p:txBody>
          <a:bodyPr wrap="none">
            <a:spAutoFit/>
          </a:bodyPr>
          <a:lstStyle/>
          <a:p>
            <a:pPr>
              <a:buFont typeface="Wingdings" pitchFamily="2" charset="2"/>
              <a:buChar char="Ø"/>
            </a:pPr>
            <a:r>
              <a:rPr lang="en-IN" sz="1600" dirty="0"/>
              <a:t> </a:t>
            </a:r>
            <a:r>
              <a:rPr lang="en-IN" sz="1600" dirty="0" smtClean="0"/>
              <a:t>BULB </a:t>
            </a:r>
            <a:endParaRPr lang="en-IN" sz="1600" dirty="0"/>
          </a:p>
        </p:txBody>
      </p:sp>
    </p:spTree>
  </p:cSld>
  <p:clrMapOvr>
    <a:masterClrMapping/>
  </p:clrMapOvr>
  <p:transition>
    <p:dissolv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Operation of a Bridge Rectifier"/>
          <p:cNvPicPr/>
          <p:nvPr/>
        </p:nvPicPr>
        <p:blipFill>
          <a:blip r:embed="rId2"/>
          <a:srcRect/>
          <a:stretch>
            <a:fillRect/>
          </a:stretch>
        </p:blipFill>
        <p:spPr bwMode="auto">
          <a:xfrm>
            <a:off x="785786" y="714356"/>
            <a:ext cx="2857519" cy="2357454"/>
          </a:xfrm>
          <a:prstGeom prst="rect">
            <a:avLst/>
          </a:prstGeom>
          <a:noFill/>
          <a:ln w="9525">
            <a:noFill/>
            <a:miter lim="800000"/>
            <a:headEnd/>
            <a:tailEnd/>
          </a:ln>
        </p:spPr>
      </p:pic>
      <p:pic>
        <p:nvPicPr>
          <p:cNvPr id="3" name="Picture 2"/>
          <p:cNvPicPr/>
          <p:nvPr/>
        </p:nvPicPr>
        <p:blipFill>
          <a:blip r:embed="rId3"/>
          <a:srcRect/>
          <a:stretch>
            <a:fillRect/>
          </a:stretch>
        </p:blipFill>
        <p:spPr bwMode="auto">
          <a:xfrm>
            <a:off x="5143504" y="714356"/>
            <a:ext cx="2857520" cy="2428867"/>
          </a:xfrm>
          <a:prstGeom prst="rect">
            <a:avLst/>
          </a:prstGeom>
          <a:noFill/>
          <a:ln w="9525">
            <a:noFill/>
            <a:miter lim="800000"/>
            <a:headEnd/>
            <a:tailEnd/>
          </a:ln>
        </p:spPr>
      </p:pic>
      <p:sp>
        <p:nvSpPr>
          <p:cNvPr id="5" name="Rectangle 4"/>
          <p:cNvSpPr/>
          <p:nvPr/>
        </p:nvSpPr>
        <p:spPr>
          <a:xfrm>
            <a:off x="2786050" y="142852"/>
            <a:ext cx="2600391" cy="369332"/>
          </a:xfrm>
          <a:prstGeom prst="rect">
            <a:avLst/>
          </a:prstGeom>
          <a:noFill/>
        </p:spPr>
        <p:txBody>
          <a:bodyPr wrap="none" lIns="91440" tIns="45720" rIns="91440" bIns="45720">
            <a:spAutoFit/>
          </a:bodyPr>
          <a:lstStyle/>
          <a:p>
            <a:pPr algn="ctr"/>
            <a:r>
              <a:rPr lang="en-US"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Full wave rectifier</a:t>
            </a:r>
            <a:endParaRPr lang="en-IN"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pic>
        <p:nvPicPr>
          <p:cNvPr id="6" name="Picture 5" descr="Voltage regulator"/>
          <p:cNvPicPr/>
          <p:nvPr/>
        </p:nvPicPr>
        <p:blipFill>
          <a:blip r:embed="rId4"/>
          <a:srcRect/>
          <a:stretch>
            <a:fillRect/>
          </a:stretch>
        </p:blipFill>
        <p:spPr bwMode="auto">
          <a:xfrm>
            <a:off x="1785918" y="4214818"/>
            <a:ext cx="1785950" cy="1785950"/>
          </a:xfrm>
          <a:prstGeom prst="rect">
            <a:avLst/>
          </a:prstGeom>
          <a:noFill/>
          <a:ln w="9525">
            <a:noFill/>
            <a:miter lim="800000"/>
            <a:headEnd/>
            <a:tailEnd/>
          </a:ln>
        </p:spPr>
      </p:pic>
      <p:pic>
        <p:nvPicPr>
          <p:cNvPr id="7" name="Picture 6" descr="Voltage regulator, photograph © Rapid Electronics"/>
          <p:cNvPicPr/>
          <p:nvPr/>
        </p:nvPicPr>
        <p:blipFill>
          <a:blip r:embed="rId5"/>
          <a:srcRect/>
          <a:stretch>
            <a:fillRect/>
          </a:stretch>
        </p:blipFill>
        <p:spPr bwMode="auto">
          <a:xfrm>
            <a:off x="5072066" y="4000504"/>
            <a:ext cx="1809753" cy="1928826"/>
          </a:xfrm>
          <a:prstGeom prst="rect">
            <a:avLst/>
          </a:prstGeom>
          <a:noFill/>
          <a:ln w="9525">
            <a:noFill/>
            <a:miter lim="800000"/>
            <a:headEnd/>
            <a:tailEnd/>
          </a:ln>
        </p:spPr>
      </p:pic>
      <p:sp>
        <p:nvSpPr>
          <p:cNvPr id="8" name="Rectangle 7"/>
          <p:cNvSpPr/>
          <p:nvPr/>
        </p:nvSpPr>
        <p:spPr>
          <a:xfrm>
            <a:off x="2571736" y="3357562"/>
            <a:ext cx="3088330" cy="369332"/>
          </a:xfrm>
          <a:prstGeom prst="rect">
            <a:avLst/>
          </a:prstGeom>
          <a:noFill/>
        </p:spPr>
        <p:txBody>
          <a:bodyPr wrap="square" lIns="91440" tIns="45720" rIns="91440" bIns="45720">
            <a:spAutoFit/>
          </a:bodyPr>
          <a:lstStyle/>
          <a:p>
            <a:pPr algn="ctr"/>
            <a:r>
              <a:rPr 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Voltage regulator</a:t>
            </a:r>
            <a:endParaRPr lang="en-US"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transition>
    <p:dissolv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AutoShape 2" descr="Image result for atmega-16 diagram"/>
          <p:cNvSpPr>
            <a:spLocks noChangeAspect="1" noChangeArrowheads="1"/>
          </p:cNvSpPr>
          <p:nvPr/>
        </p:nvSpPr>
        <p:spPr bwMode="auto">
          <a:xfrm>
            <a:off x="155575" y="-1919288"/>
            <a:ext cx="3305175" cy="4010026"/>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33795" name="Picture 3" descr="C:\Users\1303129.KIITUNIVERSITY\Downloads\atmega 16.jpg"/>
          <p:cNvPicPr>
            <a:picLocks noChangeAspect="1" noChangeArrowheads="1"/>
          </p:cNvPicPr>
          <p:nvPr/>
        </p:nvPicPr>
        <p:blipFill>
          <a:blip r:embed="rId2"/>
          <a:srcRect/>
          <a:stretch>
            <a:fillRect/>
          </a:stretch>
        </p:blipFill>
        <p:spPr bwMode="auto">
          <a:xfrm>
            <a:off x="1928794" y="1357298"/>
            <a:ext cx="5286412" cy="5072098"/>
          </a:xfrm>
          <a:prstGeom prst="rect">
            <a:avLst/>
          </a:prstGeom>
          <a:noFill/>
        </p:spPr>
      </p:pic>
      <p:sp>
        <p:nvSpPr>
          <p:cNvPr id="4" name="Rectangle 3"/>
          <p:cNvSpPr/>
          <p:nvPr/>
        </p:nvSpPr>
        <p:spPr>
          <a:xfrm>
            <a:off x="2643174" y="428604"/>
            <a:ext cx="3257623" cy="707886"/>
          </a:xfrm>
          <a:prstGeom prst="rect">
            <a:avLst/>
          </a:prstGeom>
          <a:noFill/>
        </p:spPr>
        <p:txBody>
          <a:bodyPr wrap="none" lIns="91440" tIns="45720" rIns="91440" bIns="45720">
            <a:spAutoFit/>
          </a:bodyPr>
          <a:lstStyle/>
          <a:p>
            <a:pPr algn="ctr"/>
            <a:r>
              <a:rPr lang="en-US" sz="4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Atmega-16</a:t>
            </a:r>
            <a:endParaRPr lang="en-US" sz="40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transition>
    <p:dissolv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PDT-relay-diagram.png"/>
          <p:cNvPicPr/>
          <p:nvPr/>
        </p:nvPicPr>
        <p:blipFill>
          <a:blip r:embed="rId2"/>
          <a:stretch>
            <a:fillRect/>
          </a:stretch>
        </p:blipFill>
        <p:spPr>
          <a:xfrm>
            <a:off x="785786" y="1785926"/>
            <a:ext cx="3143272" cy="2928958"/>
          </a:xfrm>
          <a:prstGeom prst="rect">
            <a:avLst/>
          </a:prstGeom>
        </p:spPr>
      </p:pic>
      <p:pic>
        <p:nvPicPr>
          <p:cNvPr id="3" name="Picture 2" descr="Protection diode for a relay"/>
          <p:cNvPicPr/>
          <p:nvPr/>
        </p:nvPicPr>
        <p:blipFill>
          <a:blip r:embed="rId3"/>
          <a:srcRect/>
          <a:stretch>
            <a:fillRect/>
          </a:stretch>
        </p:blipFill>
        <p:spPr bwMode="auto">
          <a:xfrm>
            <a:off x="4429124" y="1857364"/>
            <a:ext cx="4159758" cy="2571768"/>
          </a:xfrm>
          <a:prstGeom prst="rect">
            <a:avLst/>
          </a:prstGeom>
          <a:noFill/>
          <a:ln w="9525">
            <a:noFill/>
            <a:miter lim="800000"/>
            <a:headEnd/>
            <a:tailEnd/>
          </a:ln>
        </p:spPr>
      </p:pic>
      <p:sp>
        <p:nvSpPr>
          <p:cNvPr id="4" name="Rectangle 3"/>
          <p:cNvSpPr/>
          <p:nvPr/>
        </p:nvSpPr>
        <p:spPr>
          <a:xfrm>
            <a:off x="2428860" y="571480"/>
            <a:ext cx="3786214" cy="646331"/>
          </a:xfrm>
          <a:prstGeom prst="rect">
            <a:avLst/>
          </a:prstGeom>
          <a:noFill/>
        </p:spPr>
        <p:txBody>
          <a:bodyPr wrap="square" lIns="91440" tIns="45720" rIns="91440" bIns="45720">
            <a:spAutoFit/>
          </a:bodyPr>
          <a:lstStyle/>
          <a:p>
            <a:pPr algn="ctr"/>
            <a:r>
              <a:rPr lang="en-US" sz="36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relay</a:t>
            </a:r>
            <a:endParaRPr lang="en-US" sz="36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transition>
    <p:dissolv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43240" y="142852"/>
            <a:ext cx="2643206" cy="584775"/>
          </a:xfrm>
          <a:prstGeom prst="rect">
            <a:avLst/>
          </a:prstGeom>
          <a:noFill/>
        </p:spPr>
        <p:txBody>
          <a:bodyPr wrap="square" lIns="91440" tIns="45720" rIns="91440" bIns="45720">
            <a:spAutoFit/>
          </a:bodyPr>
          <a:lstStyle/>
          <a:p>
            <a:pPr algn="ctr"/>
            <a:r>
              <a:rPr lang="en-US" sz="32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16x2 lcd </a:t>
            </a:r>
            <a:endParaRPr lang="en-US" sz="32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pic>
        <p:nvPicPr>
          <p:cNvPr id="3" name="Picture 2" descr="lcd.jpg"/>
          <p:cNvPicPr/>
          <p:nvPr/>
        </p:nvPicPr>
        <p:blipFill>
          <a:blip r:embed="rId2"/>
          <a:stretch>
            <a:fillRect/>
          </a:stretch>
        </p:blipFill>
        <p:spPr>
          <a:xfrm>
            <a:off x="1214414" y="1071546"/>
            <a:ext cx="2933700" cy="1285884"/>
          </a:xfrm>
          <a:prstGeom prst="rect">
            <a:avLst/>
          </a:prstGeom>
        </p:spPr>
      </p:pic>
      <p:pic>
        <p:nvPicPr>
          <p:cNvPr id="4" name="Picture 3" descr="lcdconnections.jpg"/>
          <p:cNvPicPr/>
          <p:nvPr/>
        </p:nvPicPr>
        <p:blipFill>
          <a:blip r:embed="rId3"/>
          <a:stretch>
            <a:fillRect/>
          </a:stretch>
        </p:blipFill>
        <p:spPr>
          <a:xfrm>
            <a:off x="4857752" y="1643050"/>
            <a:ext cx="3571900" cy="3143272"/>
          </a:xfrm>
          <a:prstGeom prst="rect">
            <a:avLst/>
          </a:prstGeom>
        </p:spPr>
      </p:pic>
      <p:pic>
        <p:nvPicPr>
          <p:cNvPr id="5" name="Picture 4" descr="lcddisp.jpg"/>
          <p:cNvPicPr/>
          <p:nvPr/>
        </p:nvPicPr>
        <p:blipFill>
          <a:blip r:embed="rId4"/>
          <a:stretch>
            <a:fillRect/>
          </a:stretch>
        </p:blipFill>
        <p:spPr>
          <a:xfrm>
            <a:off x="428596" y="3143248"/>
            <a:ext cx="4357718" cy="2286016"/>
          </a:xfrm>
          <a:prstGeom prst="rect">
            <a:avLst/>
          </a:prstGeom>
        </p:spPr>
      </p:pic>
    </p:spTree>
  </p:cSld>
  <p:clrMapOvr>
    <a:masterClrMapping/>
  </p:clrMapOvr>
  <p:transition>
    <p:dissolv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descr="C:\Users\1303129.KIITUNIVERSITY\Downloads\20170404_204658.jpg"/>
          <p:cNvPicPr>
            <a:picLocks noChangeAspect="1" noChangeArrowheads="1"/>
          </p:cNvPicPr>
          <p:nvPr/>
        </p:nvPicPr>
        <p:blipFill>
          <a:blip r:embed="rId2" cstate="print"/>
          <a:srcRect/>
          <a:stretch>
            <a:fillRect/>
          </a:stretch>
        </p:blipFill>
        <p:spPr bwMode="auto">
          <a:xfrm>
            <a:off x="1428728" y="1144876"/>
            <a:ext cx="6066954" cy="3443884"/>
          </a:xfrm>
          <a:prstGeom prst="rect">
            <a:avLst/>
          </a:prstGeom>
          <a:noFill/>
        </p:spPr>
      </p:pic>
      <p:sp>
        <p:nvSpPr>
          <p:cNvPr id="3" name="Rectangle 2"/>
          <p:cNvSpPr/>
          <p:nvPr/>
        </p:nvSpPr>
        <p:spPr>
          <a:xfrm>
            <a:off x="1357290" y="357166"/>
            <a:ext cx="6572296" cy="461665"/>
          </a:xfrm>
          <a:prstGeom prst="rect">
            <a:avLst/>
          </a:prstGeom>
          <a:noFill/>
        </p:spPr>
        <p:txBody>
          <a:bodyPr wrap="square" lIns="91440" tIns="45720" rIns="91440" bIns="45720">
            <a:spAutoFit/>
          </a:bodyPr>
          <a:lstStyle/>
          <a:p>
            <a:pPr algn="ctr"/>
            <a:r>
              <a:rPr 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Automatic power switching model</a:t>
            </a:r>
            <a:endParaRPr lang="en-US" sz="2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transition>
    <p:dissolv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20170403_001451.jpg"/>
          <p:cNvPicPr/>
          <p:nvPr/>
        </p:nvPicPr>
        <p:blipFill>
          <a:blip r:embed="rId2" cstate="print"/>
          <a:stretch>
            <a:fillRect/>
          </a:stretch>
        </p:blipFill>
        <p:spPr>
          <a:xfrm>
            <a:off x="1357290" y="1285860"/>
            <a:ext cx="6357982" cy="4857784"/>
          </a:xfrm>
          <a:prstGeom prst="rect">
            <a:avLst/>
          </a:prstGeom>
        </p:spPr>
      </p:pic>
      <p:sp>
        <p:nvSpPr>
          <p:cNvPr id="3" name="Rectangle 2"/>
          <p:cNvSpPr/>
          <p:nvPr/>
        </p:nvSpPr>
        <p:spPr>
          <a:xfrm>
            <a:off x="2500298" y="500042"/>
            <a:ext cx="3828292" cy="584775"/>
          </a:xfrm>
          <a:prstGeom prst="rect">
            <a:avLst/>
          </a:prstGeom>
          <a:noFill/>
        </p:spPr>
        <p:txBody>
          <a:bodyPr wrap="none" lIns="91440" tIns="45720" rIns="91440" bIns="45720">
            <a:spAutoFit/>
          </a:bodyPr>
          <a:lstStyle/>
          <a:p>
            <a:pPr algn="ctr"/>
            <a:r>
              <a:rPr lang="en-US" sz="32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Circuit diagram</a:t>
            </a:r>
            <a:endParaRPr lang="en-US" sz="32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transition>
    <p:dissolv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8628" y="1436922"/>
            <a:ext cx="7929586" cy="4278094"/>
          </a:xfrm>
          <a:prstGeom prst="rect">
            <a:avLst/>
          </a:prstGeom>
        </p:spPr>
        <p:txBody>
          <a:bodyPr wrap="square">
            <a:spAutoFit/>
          </a:bodyPr>
          <a:lstStyle/>
          <a:p>
            <a:r>
              <a:rPr lang="en-IN" sz="1600" b="1" dirty="0" smtClean="0"/>
              <a:t>TECHNICAL CHALLENGES:</a:t>
            </a:r>
          </a:p>
          <a:p>
            <a:r>
              <a:rPr lang="en-IN" sz="1600" b="1" dirty="0" smtClean="0"/>
              <a:t> </a:t>
            </a:r>
          </a:p>
          <a:p>
            <a:r>
              <a:rPr lang="en-IN" sz="1600" b="1" dirty="0" smtClean="0"/>
              <a:t>Managing variability and uncertainty during the continuous balancing of the system</a:t>
            </a:r>
            <a:r>
              <a:rPr lang="en-IN" sz="1600" dirty="0" smtClean="0"/>
              <a:t> .</a:t>
            </a:r>
          </a:p>
          <a:p>
            <a:endParaRPr lang="en-IN" sz="1600" dirty="0" smtClean="0"/>
          </a:p>
          <a:p>
            <a:r>
              <a:rPr lang="en-IN" sz="1600" b="1" dirty="0" smtClean="0"/>
              <a:t>Balancing supply and demand during generation scarcity and surplus situations.</a:t>
            </a:r>
          </a:p>
          <a:p>
            <a:endParaRPr lang="en-IN" sz="1600" b="1" dirty="0" smtClean="0"/>
          </a:p>
          <a:p>
            <a:endParaRPr lang="en-IN" sz="1600" b="1" dirty="0" smtClean="0"/>
          </a:p>
          <a:p>
            <a:endParaRPr lang="en-IN" sz="1600" b="1" dirty="0" smtClean="0"/>
          </a:p>
          <a:p>
            <a:r>
              <a:rPr lang="en-IN" sz="1600" b="1" dirty="0" smtClean="0"/>
              <a:t>ECONOMIC, POLICY AND REGULATORY CHALLENGES:</a:t>
            </a:r>
          </a:p>
          <a:p>
            <a:endParaRPr lang="en-IN" sz="1600" b="1" dirty="0" smtClean="0"/>
          </a:p>
          <a:p>
            <a:r>
              <a:rPr lang="en-IN" sz="1600" b="1" dirty="0" smtClean="0"/>
              <a:t>Capital-intensive grid upgrades.</a:t>
            </a:r>
          </a:p>
          <a:p>
            <a:endParaRPr lang="en-IN" sz="1600" dirty="0" smtClean="0"/>
          </a:p>
          <a:p>
            <a:r>
              <a:rPr lang="en-IN" sz="1600" b="1" dirty="0" smtClean="0"/>
              <a:t>Uncertain RE project costs and cash flows.</a:t>
            </a:r>
            <a:endParaRPr lang="en-IN" sz="1600" dirty="0" smtClean="0"/>
          </a:p>
          <a:p>
            <a:endParaRPr lang="en-IN" sz="1600" dirty="0" smtClean="0"/>
          </a:p>
          <a:p>
            <a:endParaRPr lang="en-IN" sz="1600" dirty="0"/>
          </a:p>
        </p:txBody>
      </p:sp>
      <p:sp>
        <p:nvSpPr>
          <p:cNvPr id="4" name="Rectangle 3"/>
          <p:cNvSpPr/>
          <p:nvPr/>
        </p:nvSpPr>
        <p:spPr>
          <a:xfrm>
            <a:off x="857224" y="357166"/>
            <a:ext cx="6654386" cy="523220"/>
          </a:xfrm>
          <a:prstGeom prst="rect">
            <a:avLst/>
          </a:prstGeom>
          <a:noFill/>
        </p:spPr>
        <p:txBody>
          <a:bodyPr wrap="none" lIns="91440" tIns="45720" rIns="91440" bIns="45720">
            <a:spAutoFit/>
          </a:bodyPr>
          <a:lstStyle/>
          <a:p>
            <a:pPr algn="ctr"/>
            <a:r>
              <a:rPr kumimoji="0" lang="en-US" sz="2800" b="1" i="0" u="none" strike="noStrike" cap="all" spc="0" normalizeH="0" baseline="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           Challenges</a:t>
            </a:r>
            <a:r>
              <a:rPr kumimoji="0" lang="en-US" sz="2800" b="1" i="0" u="none" strike="noStrike" cap="all" spc="0" normalizeH="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 To Smart Grid</a:t>
            </a:r>
            <a:endParaRPr lang="en-IN" sz="28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transition>
    <p:dissolv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428860" y="571481"/>
            <a:ext cx="4000528"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2060"/>
                </a:solidFill>
                <a:effectLst/>
                <a:latin typeface="Times New Roman" pitchFamily="18" charset="0"/>
                <a:cs typeface="Times New Roman" pitchFamily="18" charset="0"/>
              </a:rPr>
              <a:t>     </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3" name="Rectangle 2"/>
          <p:cNvSpPr/>
          <p:nvPr/>
        </p:nvSpPr>
        <p:spPr>
          <a:xfrm>
            <a:off x="1214414" y="1571612"/>
            <a:ext cx="6215074" cy="3170099"/>
          </a:xfrm>
          <a:prstGeom prst="rect">
            <a:avLst/>
          </a:prstGeom>
        </p:spPr>
        <p:txBody>
          <a:bodyPr wrap="square">
            <a:spAutoFit/>
          </a:bodyPr>
          <a:lstStyle/>
          <a:p>
            <a:pPr marL="342900" indent="-342900">
              <a:buAutoNum type="arabicPeriod"/>
            </a:pPr>
            <a:r>
              <a:rPr lang="en-IN" sz="2000" dirty="0" smtClean="0"/>
              <a:t>Future energy sustainability</a:t>
            </a:r>
          </a:p>
          <a:p>
            <a:pPr marL="342900" indent="-342900">
              <a:buAutoNum type="arabicPeriod"/>
            </a:pPr>
            <a:endParaRPr lang="en-IN" sz="2000" dirty="0" smtClean="0"/>
          </a:p>
          <a:p>
            <a:pPr marL="342900" indent="-342900">
              <a:buAutoNum type="arabicPeriod"/>
            </a:pPr>
            <a:r>
              <a:rPr lang="en-IN" sz="2000" dirty="0" smtClean="0"/>
              <a:t>Empowering grid in peak hours</a:t>
            </a:r>
          </a:p>
          <a:p>
            <a:pPr marL="342900" indent="-342900">
              <a:buAutoNum type="arabicPeriod"/>
            </a:pPr>
            <a:endParaRPr lang="en-IN" sz="2000" dirty="0" smtClean="0"/>
          </a:p>
          <a:p>
            <a:pPr marL="342900" indent="-342900">
              <a:buAutoNum type="arabicPeriod"/>
            </a:pPr>
            <a:r>
              <a:rPr lang="en-IN" sz="2000" dirty="0" smtClean="0"/>
              <a:t>Energy management </a:t>
            </a:r>
          </a:p>
          <a:p>
            <a:pPr marL="342900" indent="-342900">
              <a:buAutoNum type="arabicPeriod"/>
            </a:pPr>
            <a:endParaRPr lang="en-IN" sz="2000" dirty="0" smtClean="0"/>
          </a:p>
          <a:p>
            <a:pPr marL="342900" indent="-342900">
              <a:buAutoNum type="arabicPeriod"/>
            </a:pPr>
            <a:r>
              <a:rPr lang="en-IN" sz="2000" dirty="0" smtClean="0"/>
              <a:t>Independent systems</a:t>
            </a:r>
          </a:p>
          <a:p>
            <a:pPr marL="342900" indent="-342900">
              <a:buAutoNum type="arabicPeriod"/>
            </a:pPr>
            <a:endParaRPr lang="en-IN" sz="2000" dirty="0" smtClean="0"/>
          </a:p>
          <a:p>
            <a:pPr marL="342900" indent="-342900">
              <a:buAutoNum type="arabicPeriod"/>
            </a:pPr>
            <a:r>
              <a:rPr lang="en-IN" sz="2000" dirty="0" smtClean="0"/>
              <a:t>Upgrading Electrical market</a:t>
            </a:r>
          </a:p>
          <a:p>
            <a:pPr marL="342900" indent="-342900">
              <a:buAutoNum type="arabicPeriod"/>
            </a:pPr>
            <a:endParaRPr lang="en-IN" sz="2000" dirty="0"/>
          </a:p>
        </p:txBody>
      </p:sp>
      <p:sp>
        <p:nvSpPr>
          <p:cNvPr id="4" name="Rectangle 3"/>
          <p:cNvSpPr/>
          <p:nvPr/>
        </p:nvSpPr>
        <p:spPr>
          <a:xfrm>
            <a:off x="1643042" y="428604"/>
            <a:ext cx="5378011" cy="523220"/>
          </a:xfrm>
          <a:prstGeom prst="rect">
            <a:avLst/>
          </a:prstGeom>
          <a:noFill/>
        </p:spPr>
        <p:txBody>
          <a:bodyPr wrap="none" lIns="91440" tIns="45720" rIns="91440" bIns="45720">
            <a:spAutoFit/>
          </a:bodyPr>
          <a:lstStyle/>
          <a:p>
            <a:pPr algn="ctr"/>
            <a:r>
              <a:rPr kumimoji="0" lang="en-US" sz="2800" b="1" i="0" u="none" strike="noStrike" cap="all" spc="0" normalizeH="0" baseline="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     Benefits </a:t>
            </a:r>
            <a:r>
              <a:rPr lang="en-US" sz="2800" b="1" cap="all" spc="0" baseline="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Of</a:t>
            </a:r>
            <a:r>
              <a:rPr kumimoji="0" lang="en-US" sz="2800" b="1" i="0" u="none" strike="noStrike" cap="all" spc="0" normalizeH="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 Smart Grid</a:t>
            </a:r>
            <a:endParaRPr lang="en-IN" sz="28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transition>
    <p:dissolv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43042" y="214290"/>
            <a:ext cx="5357850" cy="523220"/>
          </a:xfrm>
          <a:prstGeom prst="rect">
            <a:avLst/>
          </a:prstGeom>
          <a:noFill/>
        </p:spPr>
        <p:txBody>
          <a:bodyPr wrap="square" lIns="91440" tIns="45720" rIns="91440" bIns="45720">
            <a:spAutoFit/>
          </a:bodyPr>
          <a:lstStyle/>
          <a:p>
            <a:pPr algn="ctr"/>
            <a:r>
              <a:rPr kumimoji="0" lang="en-US" sz="2800" b="1" i="0" u="none" strike="noStrike" cap="all" spc="0" normalizeH="0" baseline="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ea typeface="Calibri" pitchFamily="34" charset="0"/>
                <a:cs typeface="Times New Roman" pitchFamily="18" charset="0"/>
              </a:rPr>
              <a:t>FUTURE PROSPECTS</a:t>
            </a:r>
            <a:endParaRPr lang="en-IN" sz="28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30722" name="Rectangle 2"/>
          <p:cNvSpPr>
            <a:spLocks noChangeArrowheads="1"/>
          </p:cNvSpPr>
          <p:nvPr/>
        </p:nvSpPr>
        <p:spPr bwMode="auto">
          <a:xfrm>
            <a:off x="142844" y="857232"/>
            <a:ext cx="8215370"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Char char="Ø"/>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Many renewable energy systems have been installed over the years. </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Ø"/>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Countries are preferring smarter grids because of low carbon emission and automated control. </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Ø"/>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Countries like china, European Union, Japan, UK and USA have taken a lot of national initiatives for implementation of smart grid. </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Ø"/>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Many start-up companies have come up to modernize the present grid system of India. </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Ø"/>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India is planning $21.6 billion on smart grid infrastructure by 2025.</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Power Grid Corporation of India has prepared report on overall distribution system improvement through smart grid technologies in Firozabad, Biduna, Shikohabad, Katra, Jammu-Gandhinagar, Baghat etc. </a:t>
            </a: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 lot of business opportunities could be facilitated by this.</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00034" y="1071546"/>
            <a:ext cx="8001056" cy="2000548"/>
          </a:xfrm>
          <a:prstGeom prst="rect">
            <a:avLst/>
          </a:prstGeom>
        </p:spPr>
        <p:txBody>
          <a:bodyPr wrap="square">
            <a:spAutoFit/>
          </a:bodyPr>
          <a:lstStyle/>
          <a:p>
            <a:r>
              <a:rPr lang="en-IN" sz="2800" smtClean="0">
                <a:latin typeface="Arial Black" pitchFamily="34" charset="0"/>
              </a:rPr>
              <a:t>Smart </a:t>
            </a:r>
            <a:r>
              <a:rPr lang="en-IN" sz="2800" dirty="0" smtClean="0">
                <a:latin typeface="Arial Black" pitchFamily="34" charset="0"/>
              </a:rPr>
              <a:t>Grid </a:t>
            </a:r>
            <a:r>
              <a:rPr lang="en-IN" sz="2800" dirty="0" smtClean="0"/>
              <a:t> </a:t>
            </a:r>
            <a:r>
              <a:rPr lang="en-IN" sz="1600" dirty="0" smtClean="0"/>
              <a:t>:</a:t>
            </a:r>
          </a:p>
          <a:p>
            <a:endParaRPr lang="en-IN" sz="1600" dirty="0" smtClean="0"/>
          </a:p>
          <a:p>
            <a:r>
              <a:rPr lang="en-IN" sz="1600" dirty="0" smtClean="0"/>
              <a:t>“A Smart Grid is an electricity network that can intelligently integrate the actions of all users connected to it – generators, consumers and those that do both – in order to efficiently deliver sustainable, economic and secure electricity supplies.”</a:t>
            </a:r>
          </a:p>
          <a:p>
            <a:endParaRPr lang="en-IN" sz="1600" dirty="0"/>
          </a:p>
        </p:txBody>
      </p:sp>
      <p:sp>
        <p:nvSpPr>
          <p:cNvPr id="5" name="Rectangle 4"/>
          <p:cNvSpPr/>
          <p:nvPr/>
        </p:nvSpPr>
        <p:spPr>
          <a:xfrm>
            <a:off x="571472" y="3357562"/>
            <a:ext cx="7715304" cy="2369880"/>
          </a:xfrm>
          <a:prstGeom prst="rect">
            <a:avLst/>
          </a:prstGeom>
        </p:spPr>
        <p:txBody>
          <a:bodyPr wrap="square">
            <a:spAutoFit/>
          </a:bodyPr>
          <a:lstStyle/>
          <a:p>
            <a:r>
              <a:rPr lang="en-IN" sz="2000" dirty="0" smtClean="0">
                <a:latin typeface="Arial Black" pitchFamily="34" charset="0"/>
              </a:rPr>
              <a:t>Includes</a:t>
            </a:r>
            <a:r>
              <a:rPr lang="en-IN" sz="1600" dirty="0" smtClean="0"/>
              <a:t>:</a:t>
            </a:r>
          </a:p>
          <a:p>
            <a:pPr>
              <a:buFont typeface="Wingdings" pitchFamily="2" charset="2"/>
              <a:buChar char="Ø"/>
            </a:pPr>
            <a:r>
              <a:rPr lang="en-IN" sz="1600" dirty="0" smtClean="0"/>
              <a:t> Sensing</a:t>
            </a:r>
          </a:p>
          <a:p>
            <a:pPr>
              <a:buFont typeface="Wingdings" pitchFamily="2" charset="2"/>
              <a:buChar char="Ø"/>
            </a:pPr>
            <a:r>
              <a:rPr lang="en-IN" sz="1600" dirty="0" smtClean="0"/>
              <a:t> Embedded processing</a:t>
            </a:r>
          </a:p>
          <a:p>
            <a:pPr>
              <a:buFont typeface="Wingdings" pitchFamily="2" charset="2"/>
              <a:buChar char="Ø"/>
            </a:pPr>
            <a:r>
              <a:rPr lang="en-IN" sz="1600" dirty="0" smtClean="0"/>
              <a:t>Digital communications</a:t>
            </a:r>
          </a:p>
          <a:p>
            <a:pPr>
              <a:buFont typeface="Wingdings" pitchFamily="2" charset="2"/>
              <a:buChar char="Ø"/>
            </a:pPr>
            <a:r>
              <a:rPr lang="en-IN" sz="1600" dirty="0" smtClean="0"/>
              <a:t> Controllable (able to manipulated and optimised), </a:t>
            </a:r>
          </a:p>
          <a:p>
            <a:pPr>
              <a:buFont typeface="Wingdings" pitchFamily="2" charset="2"/>
              <a:buChar char="Ø"/>
            </a:pPr>
            <a:r>
              <a:rPr lang="en-IN" sz="1600" dirty="0" smtClean="0"/>
              <a:t>Automated (able to adapt and self-heal),</a:t>
            </a:r>
          </a:p>
          <a:p>
            <a:pPr>
              <a:buFont typeface="Wingdings" pitchFamily="2" charset="2"/>
              <a:buChar char="Ø"/>
            </a:pPr>
            <a:r>
              <a:rPr lang="en-IN" sz="1600" dirty="0" smtClean="0"/>
              <a:t> Fully integrated (fully interoperable with existing systems and with the capacity to incorporate a diverse set of energy sources).”</a:t>
            </a:r>
          </a:p>
          <a:p>
            <a:endParaRPr lang="en-IN" sz="1600" dirty="0"/>
          </a:p>
        </p:txBody>
      </p:sp>
      <p:sp>
        <p:nvSpPr>
          <p:cNvPr id="6" name="Rectangle 5"/>
          <p:cNvSpPr/>
          <p:nvPr/>
        </p:nvSpPr>
        <p:spPr>
          <a:xfrm>
            <a:off x="1071538" y="214290"/>
            <a:ext cx="6286544" cy="461665"/>
          </a:xfrm>
          <a:prstGeom prst="rect">
            <a:avLst/>
          </a:prstGeom>
          <a:noFill/>
        </p:spPr>
        <p:txBody>
          <a:bodyPr wrap="square" lIns="91440" tIns="45720" rIns="91440" bIns="45720">
            <a:spAutoFit/>
          </a:bodyPr>
          <a:lstStyle/>
          <a:p>
            <a:pPr algn="ctr"/>
            <a:r>
              <a:rPr lang="en-US" sz="2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           What Is Smart Grid ?</a:t>
            </a:r>
            <a:endParaRPr lang="en-IN" sz="2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transition>
    <p:dissolv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71538" y="285728"/>
            <a:ext cx="7449974" cy="523220"/>
          </a:xfrm>
          <a:prstGeom prst="rect">
            <a:avLst/>
          </a:prstGeom>
          <a:noFill/>
        </p:spPr>
        <p:txBody>
          <a:bodyPr wrap="square" lIns="91440" tIns="45720" rIns="91440" bIns="45720">
            <a:spAutoFit/>
          </a:bodyPr>
          <a:lstStyle/>
          <a:p>
            <a:pPr algn="ctr"/>
            <a:r>
              <a:rPr kumimoji="0" lang="en-US" sz="2800" b="1" i="0" u="none" strike="noStrike" cap="all" spc="0" normalizeH="0" baseline="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ea typeface="Calibri" pitchFamily="34" charset="0"/>
                <a:cs typeface="Times New Roman" pitchFamily="18" charset="0"/>
              </a:rPr>
              <a:t>CONCLUSION</a:t>
            </a:r>
            <a:endParaRPr lang="en-IN" sz="28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1026" name="Rectangle 2"/>
          <p:cNvSpPr>
            <a:spLocks noChangeArrowheads="1"/>
          </p:cNvSpPr>
          <p:nvPr/>
        </p:nvSpPr>
        <p:spPr bwMode="auto">
          <a:xfrm>
            <a:off x="0" y="1142984"/>
            <a:ext cx="9144000" cy="169277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Char char="Ø"/>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Smart grid technology can control renewable resources to effect changes in the grid’s operating conditions and can provide additional benefits as distributed generation assets or when installed at the transmission level</a:t>
            </a:r>
            <a:r>
              <a:rPr kumimoji="0" lang="en-US" sz="1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tabLst/>
            </a:pPr>
            <a:endParaRPr lang="en-US" sz="1200" dirty="0" smtClean="0">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tabLst/>
            </a:pPr>
            <a:endParaRPr kumimoji="0" lang="en-US" sz="12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tabLst/>
            </a:pP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7" name="Rectangle 3"/>
          <p:cNvSpPr>
            <a:spLocks noChangeArrowheads="1"/>
          </p:cNvSpPr>
          <p:nvPr/>
        </p:nvSpPr>
        <p:spPr bwMode="auto">
          <a:xfrm>
            <a:off x="0" y="2500306"/>
            <a:ext cx="8501090" cy="175432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Char char="Ø"/>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Distributed generation can support weak grids, adding grid voltage and improving power quality.</a:t>
            </a:r>
          </a:p>
          <a:p>
            <a:pPr marL="0" marR="0" lvl="0" indent="0" algn="l" defTabSz="914400" rtl="0" eaLnBrk="1" fontAlgn="base" latinLnBrk="0" hangingPunct="1">
              <a:lnSpc>
                <a:spcPct val="100000"/>
              </a:lnSpc>
              <a:spcBef>
                <a:spcPct val="0"/>
              </a:spcBef>
              <a:spcAft>
                <a:spcPct val="0"/>
              </a:spcAft>
              <a:buClrTx/>
              <a:buSzTx/>
              <a:tabLst/>
            </a:pPr>
            <a:endParaRPr lang="en-US" dirty="0" smtClean="0">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tabLst/>
            </a:pP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If harvested and taken care of control system, </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“Renewable Resources will act as Smart Grid Assets.”</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857224" y="1643046"/>
          <a:ext cx="7358114" cy="4572036"/>
        </p:xfrm>
        <a:graphic>
          <a:graphicData uri="http://schemas.openxmlformats.org/drawingml/2006/table">
            <a:tbl>
              <a:tblPr/>
              <a:tblGrid>
                <a:gridCol w="3679057"/>
                <a:gridCol w="3679057"/>
              </a:tblGrid>
              <a:tr h="457200">
                <a:tc>
                  <a:txBody>
                    <a:bodyPr/>
                    <a:lstStyle/>
                    <a:p>
                      <a:pPr>
                        <a:lnSpc>
                          <a:spcPct val="115000"/>
                        </a:lnSpc>
                        <a:spcAft>
                          <a:spcPts val="0"/>
                        </a:spcAft>
                      </a:pPr>
                      <a:r>
                        <a:rPr lang="en-IN" sz="1600" dirty="0">
                          <a:latin typeface="Arial Black" pitchFamily="34" charset="0"/>
                          <a:ea typeface="Calibri"/>
                          <a:cs typeface="Times New Roman"/>
                        </a:rPr>
                        <a:t>                           Existing Grid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dirty="0">
                          <a:latin typeface="+mn-lt"/>
                          <a:ea typeface="Calibri"/>
                          <a:cs typeface="Times New Roman"/>
                        </a:rPr>
                        <a:t>                             </a:t>
                      </a:r>
                      <a:r>
                        <a:rPr lang="en-IN" sz="1600" dirty="0">
                          <a:latin typeface="Arial Black" pitchFamily="34" charset="0"/>
                          <a:ea typeface="Calibri"/>
                          <a:cs typeface="Times New Roman"/>
                        </a:rPr>
                        <a:t>Smart Grid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204">
                <a:tc>
                  <a:txBody>
                    <a:bodyPr/>
                    <a:lstStyle/>
                    <a:p>
                      <a:pPr>
                        <a:lnSpc>
                          <a:spcPct val="115000"/>
                        </a:lnSpc>
                        <a:spcAft>
                          <a:spcPts val="0"/>
                        </a:spcAft>
                      </a:pPr>
                      <a:r>
                        <a:rPr lang="en-IN" sz="1600" dirty="0">
                          <a:latin typeface="+mn-lt"/>
                          <a:ea typeface="Calibri"/>
                          <a:cs typeface="Times New Roman"/>
                        </a:rPr>
                        <a:t>Electromechanical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mn-lt"/>
                          <a:ea typeface="Calibri"/>
                          <a:cs typeface="Times New Roman"/>
                        </a:rPr>
                        <a:t>Digital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204">
                <a:tc>
                  <a:txBody>
                    <a:bodyPr/>
                    <a:lstStyle/>
                    <a:p>
                      <a:pPr>
                        <a:lnSpc>
                          <a:spcPct val="115000"/>
                        </a:lnSpc>
                        <a:spcAft>
                          <a:spcPts val="0"/>
                        </a:spcAft>
                      </a:pPr>
                      <a:r>
                        <a:rPr lang="en-IN" sz="1600">
                          <a:latin typeface="+mn-lt"/>
                          <a:ea typeface="Calibri"/>
                          <a:cs typeface="Times New Roman"/>
                        </a:rPr>
                        <a:t>One-way communication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mn-lt"/>
                          <a:ea typeface="Calibri"/>
                          <a:cs typeface="Times New Roman"/>
                        </a:rPr>
                        <a:t>Two-way communication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204">
                <a:tc>
                  <a:txBody>
                    <a:bodyPr/>
                    <a:lstStyle/>
                    <a:p>
                      <a:pPr>
                        <a:lnSpc>
                          <a:spcPct val="115000"/>
                        </a:lnSpc>
                        <a:spcAft>
                          <a:spcPts val="0"/>
                        </a:spcAft>
                      </a:pPr>
                      <a:r>
                        <a:rPr lang="en-IN" sz="1600">
                          <a:latin typeface="+mn-lt"/>
                          <a:ea typeface="Calibri"/>
                          <a:cs typeface="Times New Roman"/>
                        </a:rPr>
                        <a:t>Centralized generation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mn-lt"/>
                          <a:ea typeface="Calibri"/>
                          <a:cs typeface="Times New Roman"/>
                        </a:rPr>
                        <a:t>Distributed generation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204">
                <a:tc>
                  <a:txBody>
                    <a:bodyPr/>
                    <a:lstStyle/>
                    <a:p>
                      <a:pPr>
                        <a:lnSpc>
                          <a:spcPct val="115000"/>
                        </a:lnSpc>
                        <a:spcAft>
                          <a:spcPts val="0"/>
                        </a:spcAft>
                      </a:pPr>
                      <a:r>
                        <a:rPr lang="en-IN" sz="1600">
                          <a:latin typeface="+mn-lt"/>
                          <a:ea typeface="Calibri"/>
                          <a:cs typeface="Times New Roman"/>
                        </a:rPr>
                        <a:t>Few sensors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mn-lt"/>
                          <a:ea typeface="Calibri"/>
                          <a:cs typeface="Times New Roman"/>
                        </a:rPr>
                        <a:t>Sensors throughout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204">
                <a:tc>
                  <a:txBody>
                    <a:bodyPr/>
                    <a:lstStyle/>
                    <a:p>
                      <a:pPr>
                        <a:lnSpc>
                          <a:spcPct val="115000"/>
                        </a:lnSpc>
                        <a:spcAft>
                          <a:spcPts val="0"/>
                        </a:spcAft>
                      </a:pPr>
                      <a:r>
                        <a:rPr lang="en-IN" sz="1600">
                          <a:latin typeface="+mn-lt"/>
                          <a:ea typeface="Calibri"/>
                          <a:cs typeface="Times New Roman"/>
                        </a:rPr>
                        <a:t>Manual monitoring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mn-lt"/>
                          <a:ea typeface="Calibri"/>
                          <a:cs typeface="Times New Roman"/>
                        </a:rPr>
                        <a:t>Self monitoring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204">
                <a:tc>
                  <a:txBody>
                    <a:bodyPr/>
                    <a:lstStyle/>
                    <a:p>
                      <a:pPr>
                        <a:lnSpc>
                          <a:spcPct val="115000"/>
                        </a:lnSpc>
                        <a:spcAft>
                          <a:spcPts val="0"/>
                        </a:spcAft>
                      </a:pPr>
                      <a:r>
                        <a:rPr lang="en-IN" sz="1600">
                          <a:latin typeface="+mn-lt"/>
                          <a:ea typeface="Calibri"/>
                          <a:cs typeface="Times New Roman"/>
                        </a:rPr>
                        <a:t>Manual restoration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mn-lt"/>
                          <a:ea typeface="Calibri"/>
                          <a:cs typeface="Times New Roman"/>
                        </a:rPr>
                        <a:t>Self healing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204">
                <a:tc>
                  <a:txBody>
                    <a:bodyPr/>
                    <a:lstStyle/>
                    <a:p>
                      <a:pPr>
                        <a:lnSpc>
                          <a:spcPct val="115000"/>
                        </a:lnSpc>
                        <a:spcAft>
                          <a:spcPts val="0"/>
                        </a:spcAft>
                      </a:pPr>
                      <a:r>
                        <a:rPr lang="en-IN" sz="1600">
                          <a:latin typeface="+mn-lt"/>
                          <a:ea typeface="Calibri"/>
                          <a:cs typeface="Times New Roman"/>
                        </a:rPr>
                        <a:t>Failures and blackouts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mn-lt"/>
                          <a:ea typeface="Calibri"/>
                          <a:cs typeface="Times New Roman"/>
                        </a:rPr>
                        <a:t>Adaptive and islanding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204">
                <a:tc>
                  <a:txBody>
                    <a:bodyPr/>
                    <a:lstStyle/>
                    <a:p>
                      <a:pPr>
                        <a:lnSpc>
                          <a:spcPct val="115000"/>
                        </a:lnSpc>
                        <a:spcAft>
                          <a:spcPts val="0"/>
                        </a:spcAft>
                      </a:pPr>
                      <a:r>
                        <a:rPr lang="en-IN" sz="1600">
                          <a:latin typeface="+mn-lt"/>
                          <a:ea typeface="Calibri"/>
                          <a:cs typeface="Times New Roman"/>
                        </a:rPr>
                        <a:t>Limited control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mn-lt"/>
                          <a:ea typeface="Calibri"/>
                          <a:cs typeface="Times New Roman"/>
                        </a:rPr>
                        <a:t>Pervasive control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204">
                <a:tc>
                  <a:txBody>
                    <a:bodyPr/>
                    <a:lstStyle/>
                    <a:p>
                      <a:pPr>
                        <a:lnSpc>
                          <a:spcPct val="115000"/>
                        </a:lnSpc>
                        <a:spcAft>
                          <a:spcPts val="0"/>
                        </a:spcAft>
                      </a:pPr>
                      <a:r>
                        <a:rPr lang="en-IN" sz="1600">
                          <a:latin typeface="+mn-lt"/>
                          <a:ea typeface="Calibri"/>
                          <a:cs typeface="Times New Roman"/>
                        </a:rPr>
                        <a:t>Few customer choices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dirty="0">
                          <a:latin typeface="+mn-lt"/>
                          <a:ea typeface="Calibri"/>
                          <a:cs typeface="Times New Roman"/>
                        </a:rPr>
                        <a:t>Many customer choices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Rectangle 2"/>
          <p:cNvSpPr>
            <a:spLocks noChangeArrowheads="1"/>
          </p:cNvSpPr>
          <p:nvPr/>
        </p:nvSpPr>
        <p:spPr bwMode="auto">
          <a:xfrm>
            <a:off x="1285852" y="609881"/>
            <a:ext cx="71438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400" dirty="0" smtClean="0">
                <a:solidFill>
                  <a:srgbClr val="002060"/>
                </a:solidFill>
                <a:latin typeface="Times New Roman" pitchFamily="18" charset="0"/>
                <a:cs typeface="Times New Roman" pitchFamily="18" charset="0"/>
              </a:rPr>
              <a:t>Difference Between Existing Grid And Smart Grid.</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57158" y="1357298"/>
            <a:ext cx="8358246" cy="5509200"/>
          </a:xfrm>
          <a:prstGeom prst="rect">
            <a:avLst/>
          </a:prstGeom>
        </p:spPr>
        <p:txBody>
          <a:bodyPr wrap="square">
            <a:spAutoFit/>
          </a:bodyPr>
          <a:lstStyle/>
          <a:p>
            <a:pPr>
              <a:buFont typeface="Wingdings" pitchFamily="2" charset="2"/>
              <a:buChar char="Ø"/>
            </a:pPr>
            <a:r>
              <a:rPr lang="en-IN" sz="1600" dirty="0" smtClean="0"/>
              <a:t>   Renewable energy sources are being developed in many countries</a:t>
            </a:r>
          </a:p>
          <a:p>
            <a:pPr>
              <a:buFont typeface="Arial" pitchFamily="34" charset="0"/>
              <a:buChar char="•"/>
            </a:pPr>
            <a:r>
              <a:rPr lang="en-IN" sz="1600" dirty="0" smtClean="0"/>
              <a:t> to reduce CO</a:t>
            </a:r>
            <a:r>
              <a:rPr lang="en-IN" sz="1600" baseline="-25000" dirty="0" smtClean="0"/>
              <a:t>2</a:t>
            </a:r>
            <a:r>
              <a:rPr lang="en-IN" sz="1600" dirty="0" smtClean="0"/>
              <a:t> emissions </a:t>
            </a:r>
          </a:p>
          <a:p>
            <a:pPr>
              <a:buFont typeface="Arial" pitchFamily="34" charset="0"/>
              <a:buChar char="•"/>
            </a:pPr>
            <a:r>
              <a:rPr lang="en-IN" sz="1600" dirty="0" smtClean="0"/>
              <a:t> provide sustainable electrical power. </a:t>
            </a:r>
          </a:p>
          <a:p>
            <a:endParaRPr lang="en-IN" sz="1600" dirty="0" smtClean="0"/>
          </a:p>
          <a:p>
            <a:pPr>
              <a:buFont typeface="Wingdings" pitchFamily="2" charset="2"/>
              <a:buChar char="Ø"/>
            </a:pPr>
            <a:r>
              <a:rPr lang="en-IN" sz="1600" dirty="0" smtClean="0"/>
              <a:t>The balance of particular technologies and their scale changes from country to country.</a:t>
            </a:r>
          </a:p>
          <a:p>
            <a:endParaRPr lang="en-IN" sz="1600" dirty="0" smtClean="0"/>
          </a:p>
          <a:p>
            <a:endParaRPr lang="en-IN" sz="1600" dirty="0" smtClean="0"/>
          </a:p>
          <a:p>
            <a:pPr>
              <a:buFont typeface="Wingdings" pitchFamily="2" charset="2"/>
              <a:buChar char="Ø"/>
            </a:pPr>
            <a:r>
              <a:rPr lang="en-IN" sz="1600" dirty="0" smtClean="0"/>
              <a:t> However, hydro, wind, biomass (solid biomass, bio liquids and biogas), tidal stream, and photovoltaic (PV) are common choices.</a:t>
            </a:r>
          </a:p>
          <a:p>
            <a:endParaRPr lang="en-IN" sz="1600" dirty="0" smtClean="0"/>
          </a:p>
          <a:p>
            <a:endParaRPr lang="en-IN" sz="1600" dirty="0" smtClean="0"/>
          </a:p>
          <a:p>
            <a:pPr>
              <a:buFont typeface="Wingdings" pitchFamily="2" charset="2"/>
              <a:buChar char="Ø"/>
            </a:pPr>
            <a:r>
              <a:rPr lang="en-IN" sz="1600" dirty="0" smtClean="0"/>
              <a:t>   Generating electricity from renewable energy rather than fossil fuels offers significant public health benefits. </a:t>
            </a:r>
          </a:p>
          <a:p>
            <a:endParaRPr lang="en-IN" sz="1600" dirty="0" smtClean="0"/>
          </a:p>
          <a:p>
            <a:endParaRPr lang="en-IN" sz="1600" dirty="0" smtClean="0"/>
          </a:p>
          <a:p>
            <a:pPr>
              <a:buFont typeface="Wingdings" pitchFamily="2" charset="2"/>
              <a:buChar char="Ø"/>
            </a:pPr>
            <a:r>
              <a:rPr lang="en-IN" sz="1600" dirty="0" smtClean="0"/>
              <a:t>The air and water pollution emitted by coal and natural gas plants is linked to breathing problems, neurological damage, heart attacks, and cancer.</a:t>
            </a:r>
          </a:p>
          <a:p>
            <a:endParaRPr lang="en-IN" sz="1600" dirty="0" smtClean="0"/>
          </a:p>
          <a:p>
            <a:endParaRPr lang="en-IN" sz="1600" dirty="0" smtClean="0"/>
          </a:p>
          <a:p>
            <a:endParaRPr lang="en-IN" sz="1600" dirty="0" smtClean="0"/>
          </a:p>
          <a:p>
            <a:endParaRPr lang="en-IN" sz="1600" dirty="0"/>
          </a:p>
        </p:txBody>
      </p:sp>
      <p:sp>
        <p:nvSpPr>
          <p:cNvPr id="4" name="Rectangle 3"/>
          <p:cNvSpPr/>
          <p:nvPr/>
        </p:nvSpPr>
        <p:spPr>
          <a:xfrm>
            <a:off x="1357290" y="285728"/>
            <a:ext cx="5876673" cy="523220"/>
          </a:xfrm>
          <a:prstGeom prst="rect">
            <a:avLst/>
          </a:prstGeom>
          <a:noFill/>
        </p:spPr>
        <p:txBody>
          <a:bodyPr wrap="none" lIns="91440" tIns="45720" rIns="91440" bIns="45720">
            <a:spAutoFit/>
          </a:bodyPr>
          <a:lstStyle/>
          <a:p>
            <a:pPr algn="ctr"/>
            <a:r>
              <a:rPr lang="en-US" sz="28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Renewable Energy Sources</a:t>
            </a:r>
            <a:endParaRPr lang="en-IN" sz="28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transition>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785918" y="571481"/>
            <a:ext cx="5786478"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2060"/>
                </a:solidFill>
                <a:effectLst/>
                <a:latin typeface="Times New Roman" pitchFamily="18" charset="0"/>
                <a:cs typeface="Times New Roman" pitchFamily="18" charset="0"/>
              </a:rPr>
              <a:t>       Integration</a:t>
            </a:r>
            <a:r>
              <a:rPr kumimoji="0" lang="en-US" sz="2400" b="0" i="0" u="none" strike="noStrike" cap="none" normalizeH="0" dirty="0" smtClean="0">
                <a:ln>
                  <a:noFill/>
                </a:ln>
                <a:solidFill>
                  <a:srgbClr val="002060"/>
                </a:solidFill>
                <a:effectLst/>
                <a:latin typeface="Times New Roman" pitchFamily="18" charset="0"/>
                <a:cs typeface="Times New Roman" pitchFamily="18" charset="0"/>
              </a:rPr>
              <a:t> Of Renewable Energy</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4" name="Rectangle 3"/>
          <p:cNvSpPr/>
          <p:nvPr/>
        </p:nvSpPr>
        <p:spPr>
          <a:xfrm>
            <a:off x="642910" y="1357298"/>
            <a:ext cx="8215370" cy="584775"/>
          </a:xfrm>
          <a:prstGeom prst="rect">
            <a:avLst/>
          </a:prstGeom>
        </p:spPr>
        <p:txBody>
          <a:bodyPr wrap="square">
            <a:spAutoFit/>
          </a:bodyPr>
          <a:lstStyle/>
          <a:p>
            <a:r>
              <a:rPr lang="en-IN" sz="1600" b="1" dirty="0" smtClean="0"/>
              <a:t>GOAL: To advance system design, planning, and operation of the electric grid to:</a:t>
            </a:r>
          </a:p>
          <a:p>
            <a:endParaRPr lang="en-IN" sz="1600" dirty="0"/>
          </a:p>
        </p:txBody>
      </p:sp>
      <p:sp>
        <p:nvSpPr>
          <p:cNvPr id="6" name="Rectangle 5"/>
          <p:cNvSpPr/>
          <p:nvPr/>
        </p:nvSpPr>
        <p:spPr>
          <a:xfrm>
            <a:off x="714348" y="2214555"/>
            <a:ext cx="8134408" cy="4770537"/>
          </a:xfrm>
          <a:prstGeom prst="rect">
            <a:avLst/>
          </a:prstGeom>
        </p:spPr>
        <p:txBody>
          <a:bodyPr wrap="square">
            <a:spAutoFit/>
          </a:bodyPr>
          <a:lstStyle/>
          <a:p>
            <a:pPr lvl="0">
              <a:buFont typeface="Arial" pitchFamily="34" charset="0"/>
              <a:buChar char="•"/>
            </a:pPr>
            <a:r>
              <a:rPr lang="en-IN" sz="1600" dirty="0" smtClean="0"/>
              <a:t>Reduce carbon emissions  through increased use of renewable energy</a:t>
            </a:r>
          </a:p>
          <a:p>
            <a:pPr lvl="0"/>
            <a:endParaRPr lang="en-IN" sz="1600" dirty="0" smtClean="0"/>
          </a:p>
          <a:p>
            <a:pPr>
              <a:buFont typeface="Arial" pitchFamily="34" charset="0"/>
              <a:buChar char="•"/>
            </a:pPr>
            <a:r>
              <a:rPr lang="en-IN" sz="1600" dirty="0" smtClean="0"/>
              <a:t>Increase asset use through integration of distributed systems and customer loads </a:t>
            </a:r>
          </a:p>
          <a:p>
            <a:pPr>
              <a:buFont typeface="Arial" pitchFamily="34" charset="0"/>
              <a:buChar char="•"/>
            </a:pPr>
            <a:r>
              <a:rPr lang="en-IN" sz="1600" dirty="0" smtClean="0"/>
              <a:t> Reduces peak load and thus lowers the cost of electricity.</a:t>
            </a:r>
          </a:p>
          <a:p>
            <a:endParaRPr lang="en-IN" sz="1600" dirty="0" smtClean="0"/>
          </a:p>
          <a:p>
            <a:pPr lvl="0">
              <a:buFont typeface="Arial" pitchFamily="34" charset="0"/>
              <a:buChar char="•"/>
            </a:pPr>
            <a:r>
              <a:rPr lang="en-IN" sz="1600" dirty="0" smtClean="0"/>
              <a:t>Enhance reliability, security, and resiliency from microgrid applications in critical infrastructure protection and highly constrained areas of the electric grid.</a:t>
            </a:r>
          </a:p>
          <a:p>
            <a:pPr lvl="0"/>
            <a:endParaRPr lang="en-IN" sz="1600" dirty="0" smtClean="0"/>
          </a:p>
          <a:p>
            <a:pPr>
              <a:buFont typeface="Arial" pitchFamily="34" charset="0"/>
              <a:buChar char="•"/>
            </a:pPr>
            <a:r>
              <a:rPr lang="en-IN" sz="1600" dirty="0" smtClean="0"/>
              <a:t>Support reductions in oil use by enabling plug-in electric vehicle (PHEV) operations with the grid.</a:t>
            </a:r>
          </a:p>
          <a:p>
            <a:endParaRPr lang="en-IN" sz="1600" dirty="0" smtClean="0"/>
          </a:p>
          <a:p>
            <a:endParaRPr lang="en-IN" sz="1600" dirty="0" smtClean="0"/>
          </a:p>
          <a:p>
            <a:pPr lvl="0"/>
            <a:endParaRPr lang="en-IN" sz="1600" dirty="0" smtClean="0"/>
          </a:p>
          <a:p>
            <a:endParaRPr lang="en-IN" sz="1600" dirty="0" smtClean="0"/>
          </a:p>
          <a:p>
            <a:pPr lvl="0"/>
            <a:endParaRPr lang="en-IN" sz="1600" dirty="0" smtClean="0"/>
          </a:p>
          <a:p>
            <a:endParaRPr lang="en-IN" sz="1600" dirty="0" smtClean="0"/>
          </a:p>
          <a:p>
            <a:endParaRPr lang="en-IN" sz="1600" dirty="0"/>
          </a:p>
        </p:txBody>
      </p:sp>
    </p:spTree>
  </p:cSld>
  <p:clrMapOvr>
    <a:masterClrMapping/>
  </p:clrMapOvr>
  <p:transition>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071670" y="214290"/>
            <a:ext cx="4786346"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2060"/>
                </a:solidFill>
                <a:effectLst/>
                <a:latin typeface="Times New Roman" pitchFamily="18" charset="0"/>
                <a:cs typeface="Times New Roman" pitchFamily="18" charset="0"/>
              </a:rPr>
              <a:t>  </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4" name="Picture 3"/>
          <p:cNvPicPr/>
          <p:nvPr/>
        </p:nvPicPr>
        <p:blipFill>
          <a:blip r:embed="rId2"/>
          <a:srcRect/>
          <a:stretch>
            <a:fillRect/>
          </a:stretch>
        </p:blipFill>
        <p:spPr bwMode="auto">
          <a:xfrm>
            <a:off x="857224" y="1357298"/>
            <a:ext cx="7143800" cy="4786346"/>
          </a:xfrm>
          <a:prstGeom prst="rect">
            <a:avLst/>
          </a:prstGeom>
          <a:noFill/>
        </p:spPr>
      </p:pic>
      <p:sp>
        <p:nvSpPr>
          <p:cNvPr id="5" name="Rectangle 4"/>
          <p:cNvSpPr/>
          <p:nvPr/>
        </p:nvSpPr>
        <p:spPr>
          <a:xfrm>
            <a:off x="1785918" y="357166"/>
            <a:ext cx="4798621" cy="523220"/>
          </a:xfrm>
          <a:prstGeom prst="rect">
            <a:avLst/>
          </a:prstGeom>
          <a:noFill/>
        </p:spPr>
        <p:txBody>
          <a:bodyPr wrap="none" lIns="91440" tIns="45720" rIns="91440" bIns="45720">
            <a:spAutoFit/>
          </a:bodyPr>
          <a:lstStyle/>
          <a:p>
            <a:pPr algn="ctr"/>
            <a:r>
              <a:rPr kumimoji="0" lang="en-US" sz="2800" b="1" i="0" u="none" strike="noStrike" cap="all" spc="0" normalizeH="0" baseline="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  PV</a:t>
            </a:r>
            <a:r>
              <a:rPr kumimoji="0" lang="en-US" sz="2800" b="1" i="0" u="none" strike="noStrike" cap="all" spc="0" normalizeH="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 Power Generation</a:t>
            </a:r>
            <a:endParaRPr lang="en-IN" sz="28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transition>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1303124\Desktop\wind.png"/>
          <p:cNvPicPr/>
          <p:nvPr/>
        </p:nvPicPr>
        <p:blipFill>
          <a:blip r:embed="rId2"/>
          <a:srcRect/>
          <a:stretch>
            <a:fillRect/>
          </a:stretch>
        </p:blipFill>
        <p:spPr bwMode="auto">
          <a:xfrm>
            <a:off x="642910" y="1357299"/>
            <a:ext cx="8001056" cy="2928957"/>
          </a:xfrm>
          <a:prstGeom prst="rect">
            <a:avLst/>
          </a:prstGeom>
          <a:noFill/>
          <a:ln w="9525">
            <a:noFill/>
            <a:miter lim="800000"/>
            <a:headEnd/>
            <a:tailEnd/>
          </a:ln>
        </p:spPr>
      </p:pic>
      <p:sp>
        <p:nvSpPr>
          <p:cNvPr id="4" name="Rectangle 3"/>
          <p:cNvSpPr/>
          <p:nvPr/>
        </p:nvSpPr>
        <p:spPr>
          <a:xfrm>
            <a:off x="642910" y="4598267"/>
            <a:ext cx="8286808" cy="830997"/>
          </a:xfrm>
          <a:prstGeom prst="rect">
            <a:avLst/>
          </a:prstGeom>
        </p:spPr>
        <p:txBody>
          <a:bodyPr wrap="square">
            <a:spAutoFit/>
          </a:bodyPr>
          <a:lstStyle/>
          <a:p>
            <a:r>
              <a:rPr lang="en-IN" sz="1600" dirty="0" smtClean="0"/>
              <a:t>   Wind, hydro and tidal generation systems all involve converting the potential and/or kinetic energy in water or air into electrical energy.</a:t>
            </a:r>
          </a:p>
          <a:p>
            <a:endParaRPr lang="en-IN" sz="1600" dirty="0"/>
          </a:p>
        </p:txBody>
      </p:sp>
      <p:sp>
        <p:nvSpPr>
          <p:cNvPr id="5" name="Rectangle 4"/>
          <p:cNvSpPr/>
          <p:nvPr/>
        </p:nvSpPr>
        <p:spPr>
          <a:xfrm>
            <a:off x="1928794" y="285728"/>
            <a:ext cx="5164171" cy="523220"/>
          </a:xfrm>
          <a:prstGeom prst="rect">
            <a:avLst/>
          </a:prstGeom>
          <a:noFill/>
        </p:spPr>
        <p:txBody>
          <a:bodyPr wrap="none" lIns="91440" tIns="45720" rIns="91440" bIns="45720">
            <a:spAutoFit/>
          </a:bodyPr>
          <a:lstStyle/>
          <a:p>
            <a:pPr algn="ctr"/>
            <a:r>
              <a:rPr kumimoji="0" lang="en-US" sz="2800" b="1" i="0" u="none" strike="noStrike" cap="all" spc="0" normalizeH="0" baseline="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Wind</a:t>
            </a:r>
            <a:r>
              <a:rPr kumimoji="0" lang="en-US" sz="2800" b="1" i="0" u="none" strike="noStrike" cap="all" spc="0" normalizeH="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 Power Generation</a:t>
            </a:r>
            <a:endParaRPr lang="en-IN" sz="28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transition>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1857356" y="500042"/>
            <a:ext cx="4929222"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2060"/>
                </a:solidFill>
                <a:effectLst/>
                <a:latin typeface="Times New Roman" pitchFamily="18" charset="0"/>
                <a:ea typeface="Calibri" pitchFamily="34" charset="0"/>
                <a:cs typeface="Times New Roman" pitchFamily="18" charset="0"/>
              </a:rPr>
              <a:t>     </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4" name="Rectangle 3"/>
          <p:cNvSpPr/>
          <p:nvPr/>
        </p:nvSpPr>
        <p:spPr>
          <a:xfrm>
            <a:off x="285720" y="1571612"/>
            <a:ext cx="3786214" cy="369332"/>
          </a:xfrm>
          <a:prstGeom prst="rect">
            <a:avLst/>
          </a:prstGeom>
        </p:spPr>
        <p:txBody>
          <a:bodyPr wrap="square">
            <a:spAutoFit/>
          </a:bodyPr>
          <a:lstStyle/>
          <a:p>
            <a:r>
              <a:rPr lang="en-IN" dirty="0">
                <a:latin typeface="Arial Black" pitchFamily="34" charset="0"/>
              </a:rPr>
              <a:t>1.Intelligent appliances</a:t>
            </a:r>
          </a:p>
        </p:txBody>
      </p:sp>
      <p:sp>
        <p:nvSpPr>
          <p:cNvPr id="5" name="Rectangle 4"/>
          <p:cNvSpPr/>
          <p:nvPr/>
        </p:nvSpPr>
        <p:spPr>
          <a:xfrm>
            <a:off x="4000496" y="1643050"/>
            <a:ext cx="4857784" cy="338554"/>
          </a:xfrm>
          <a:prstGeom prst="rect">
            <a:avLst/>
          </a:prstGeom>
        </p:spPr>
        <p:txBody>
          <a:bodyPr wrap="square">
            <a:spAutoFit/>
          </a:bodyPr>
          <a:lstStyle/>
          <a:p>
            <a:r>
              <a:rPr lang="en-IN" sz="1600" dirty="0" smtClean="0"/>
              <a:t>Used for reducing </a:t>
            </a:r>
            <a:r>
              <a:rPr lang="en-IN" sz="1600" dirty="0"/>
              <a:t>peak loads </a:t>
            </a:r>
          </a:p>
        </p:txBody>
      </p:sp>
      <p:sp>
        <p:nvSpPr>
          <p:cNvPr id="6" name="Rectangle 5"/>
          <p:cNvSpPr/>
          <p:nvPr/>
        </p:nvSpPr>
        <p:spPr>
          <a:xfrm>
            <a:off x="357158" y="2357430"/>
            <a:ext cx="3080587" cy="369332"/>
          </a:xfrm>
          <a:prstGeom prst="rect">
            <a:avLst/>
          </a:prstGeom>
        </p:spPr>
        <p:txBody>
          <a:bodyPr wrap="none">
            <a:spAutoFit/>
          </a:bodyPr>
          <a:lstStyle/>
          <a:p>
            <a:r>
              <a:rPr lang="en-IN" dirty="0">
                <a:latin typeface="Arial Black" pitchFamily="34" charset="0"/>
              </a:rPr>
              <a:t>2.Smart power meters </a:t>
            </a:r>
          </a:p>
        </p:txBody>
      </p:sp>
      <p:sp>
        <p:nvSpPr>
          <p:cNvPr id="7" name="Rectangle 6"/>
          <p:cNvSpPr/>
          <p:nvPr/>
        </p:nvSpPr>
        <p:spPr>
          <a:xfrm>
            <a:off x="4000496" y="2285992"/>
            <a:ext cx="4572000" cy="830997"/>
          </a:xfrm>
          <a:prstGeom prst="rect">
            <a:avLst/>
          </a:prstGeom>
        </p:spPr>
        <p:txBody>
          <a:bodyPr>
            <a:spAutoFit/>
          </a:bodyPr>
          <a:lstStyle/>
          <a:p>
            <a:r>
              <a:rPr lang="en-IN" sz="1600" dirty="0" smtClean="0"/>
              <a:t>Features </a:t>
            </a:r>
            <a:r>
              <a:rPr lang="en-IN" sz="1600" dirty="0"/>
              <a:t>two-way communications between consumers and power providers to automate billing data collection</a:t>
            </a:r>
          </a:p>
        </p:txBody>
      </p:sp>
      <p:sp>
        <p:nvSpPr>
          <p:cNvPr id="8" name="Rectangle 7"/>
          <p:cNvSpPr/>
          <p:nvPr/>
        </p:nvSpPr>
        <p:spPr>
          <a:xfrm>
            <a:off x="357158" y="3286124"/>
            <a:ext cx="2808269" cy="369332"/>
          </a:xfrm>
          <a:prstGeom prst="rect">
            <a:avLst/>
          </a:prstGeom>
        </p:spPr>
        <p:txBody>
          <a:bodyPr wrap="none">
            <a:spAutoFit/>
          </a:bodyPr>
          <a:lstStyle/>
          <a:p>
            <a:r>
              <a:rPr lang="en-IN" dirty="0">
                <a:latin typeface="Arial Black" pitchFamily="34" charset="0"/>
              </a:rPr>
              <a:t>3.Smart substations </a:t>
            </a:r>
          </a:p>
        </p:txBody>
      </p:sp>
      <p:sp>
        <p:nvSpPr>
          <p:cNvPr id="9" name="Rectangle 8"/>
          <p:cNvSpPr/>
          <p:nvPr/>
        </p:nvSpPr>
        <p:spPr>
          <a:xfrm>
            <a:off x="3929058" y="3214686"/>
            <a:ext cx="4572000" cy="584775"/>
          </a:xfrm>
          <a:prstGeom prst="rect">
            <a:avLst/>
          </a:prstGeom>
        </p:spPr>
        <p:txBody>
          <a:bodyPr>
            <a:spAutoFit/>
          </a:bodyPr>
          <a:lstStyle/>
          <a:p>
            <a:r>
              <a:rPr lang="en-IN" sz="1600" dirty="0" smtClean="0"/>
              <a:t>Monitors </a:t>
            </a:r>
            <a:r>
              <a:rPr lang="en-IN" sz="1600" dirty="0"/>
              <a:t>and </a:t>
            </a:r>
            <a:r>
              <a:rPr lang="en-IN" sz="1600" dirty="0" smtClean="0"/>
              <a:t>controls the </a:t>
            </a:r>
            <a:r>
              <a:rPr lang="en-IN" sz="1600" dirty="0"/>
              <a:t>critical and non-critical operational data</a:t>
            </a:r>
          </a:p>
        </p:txBody>
      </p:sp>
      <p:sp>
        <p:nvSpPr>
          <p:cNvPr id="10" name="Rectangle 9"/>
          <p:cNvSpPr/>
          <p:nvPr/>
        </p:nvSpPr>
        <p:spPr>
          <a:xfrm>
            <a:off x="357158" y="4071942"/>
            <a:ext cx="2786597" cy="369332"/>
          </a:xfrm>
          <a:prstGeom prst="rect">
            <a:avLst/>
          </a:prstGeom>
        </p:spPr>
        <p:txBody>
          <a:bodyPr wrap="none">
            <a:spAutoFit/>
          </a:bodyPr>
          <a:lstStyle/>
          <a:p>
            <a:r>
              <a:rPr lang="en-IN" dirty="0">
                <a:latin typeface="Arial Black" pitchFamily="34" charset="0"/>
              </a:rPr>
              <a:t>4.Smart distribution </a:t>
            </a:r>
          </a:p>
        </p:txBody>
      </p:sp>
      <p:sp>
        <p:nvSpPr>
          <p:cNvPr id="11" name="Rectangle 10"/>
          <p:cNvSpPr/>
          <p:nvPr/>
        </p:nvSpPr>
        <p:spPr>
          <a:xfrm>
            <a:off x="3929058" y="4000504"/>
            <a:ext cx="4572000" cy="584775"/>
          </a:xfrm>
          <a:prstGeom prst="rect">
            <a:avLst/>
          </a:prstGeom>
        </p:spPr>
        <p:txBody>
          <a:bodyPr>
            <a:spAutoFit/>
          </a:bodyPr>
          <a:lstStyle/>
          <a:p>
            <a:r>
              <a:rPr lang="en-IN" sz="1600" dirty="0" smtClean="0"/>
              <a:t>Used for self-healing</a:t>
            </a:r>
            <a:r>
              <a:rPr lang="en-IN" sz="1600" dirty="0"/>
              <a:t>, self-balancing and self-optimizing </a:t>
            </a:r>
          </a:p>
        </p:txBody>
      </p:sp>
      <p:sp>
        <p:nvSpPr>
          <p:cNvPr id="12" name="Rectangle 11"/>
          <p:cNvSpPr/>
          <p:nvPr/>
        </p:nvSpPr>
        <p:spPr>
          <a:xfrm>
            <a:off x="357158" y="4857761"/>
            <a:ext cx="3357586" cy="369332"/>
          </a:xfrm>
          <a:prstGeom prst="rect">
            <a:avLst/>
          </a:prstGeom>
        </p:spPr>
        <p:txBody>
          <a:bodyPr wrap="square">
            <a:spAutoFit/>
          </a:bodyPr>
          <a:lstStyle/>
          <a:p>
            <a:r>
              <a:rPr lang="en-IN" dirty="0">
                <a:latin typeface="Arial Black" pitchFamily="34" charset="0"/>
              </a:rPr>
              <a:t>5.Smart generation</a:t>
            </a:r>
            <a:r>
              <a:rPr lang="en-IN" dirty="0"/>
              <a:t> </a:t>
            </a:r>
          </a:p>
        </p:txBody>
      </p:sp>
      <p:sp>
        <p:nvSpPr>
          <p:cNvPr id="13" name="Rectangle 12"/>
          <p:cNvSpPr/>
          <p:nvPr/>
        </p:nvSpPr>
        <p:spPr>
          <a:xfrm>
            <a:off x="3929058" y="4786322"/>
            <a:ext cx="4572000" cy="830997"/>
          </a:xfrm>
          <a:prstGeom prst="rect">
            <a:avLst/>
          </a:prstGeom>
        </p:spPr>
        <p:txBody>
          <a:bodyPr>
            <a:spAutoFit/>
          </a:bodyPr>
          <a:lstStyle/>
          <a:p>
            <a:r>
              <a:rPr lang="en-IN" sz="1600" dirty="0"/>
              <a:t>L</a:t>
            </a:r>
            <a:r>
              <a:rPr lang="en-IN" sz="1600" dirty="0" smtClean="0"/>
              <a:t>earns </a:t>
            </a:r>
            <a:r>
              <a:rPr lang="en-IN" sz="1600" dirty="0"/>
              <a:t>the unique behavior of power generation resources to optimize energy production</a:t>
            </a:r>
          </a:p>
        </p:txBody>
      </p:sp>
      <p:sp>
        <p:nvSpPr>
          <p:cNvPr id="14" name="Rectangle 13"/>
          <p:cNvSpPr/>
          <p:nvPr/>
        </p:nvSpPr>
        <p:spPr>
          <a:xfrm>
            <a:off x="428596" y="5786454"/>
            <a:ext cx="2659511" cy="369332"/>
          </a:xfrm>
          <a:prstGeom prst="rect">
            <a:avLst/>
          </a:prstGeom>
        </p:spPr>
        <p:txBody>
          <a:bodyPr wrap="none">
            <a:spAutoFit/>
          </a:bodyPr>
          <a:lstStyle/>
          <a:p>
            <a:r>
              <a:rPr lang="en-IN" dirty="0">
                <a:latin typeface="Arial Black" pitchFamily="34" charset="0"/>
              </a:rPr>
              <a:t>6.Universal access </a:t>
            </a:r>
          </a:p>
        </p:txBody>
      </p:sp>
      <p:sp>
        <p:nvSpPr>
          <p:cNvPr id="15" name="Rectangle 14"/>
          <p:cNvSpPr/>
          <p:nvPr/>
        </p:nvSpPr>
        <p:spPr>
          <a:xfrm>
            <a:off x="3929058" y="5786454"/>
            <a:ext cx="4572000" cy="584775"/>
          </a:xfrm>
          <a:prstGeom prst="rect">
            <a:avLst/>
          </a:prstGeom>
        </p:spPr>
        <p:txBody>
          <a:bodyPr>
            <a:spAutoFit/>
          </a:bodyPr>
          <a:lstStyle/>
          <a:p>
            <a:r>
              <a:rPr lang="en-IN" sz="1600" dirty="0" smtClean="0"/>
              <a:t>Used for </a:t>
            </a:r>
            <a:r>
              <a:rPr lang="en-IN" sz="1600" dirty="0"/>
              <a:t>low-carbon electrical power generation</a:t>
            </a:r>
          </a:p>
        </p:txBody>
      </p:sp>
      <p:sp>
        <p:nvSpPr>
          <p:cNvPr id="16" name="Rectangle 15"/>
          <p:cNvSpPr/>
          <p:nvPr/>
        </p:nvSpPr>
        <p:spPr>
          <a:xfrm>
            <a:off x="1000100" y="0"/>
            <a:ext cx="6593087" cy="923330"/>
          </a:xfrm>
          <a:prstGeom prst="rect">
            <a:avLst/>
          </a:prstGeom>
          <a:noFill/>
        </p:spPr>
        <p:txBody>
          <a:bodyPr wrap="none" lIns="91440" tIns="45720" rIns="91440" bIns="45720">
            <a:spAutoFit/>
          </a:bodyPr>
          <a:lstStyle/>
          <a:p>
            <a:pPr algn="ctr"/>
            <a:r>
              <a:rPr kumimoji="0" lang="en-US" sz="5400" b="1" i="0" u="none" strike="noStrike" cap="all" spc="0" normalizeH="0" baseline="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ea typeface="Calibri" pitchFamily="34" charset="0"/>
                <a:cs typeface="Times New Roman" pitchFamily="18" charset="0"/>
              </a:rPr>
              <a:t>     </a:t>
            </a:r>
            <a:r>
              <a:rPr kumimoji="0" lang="en-US" sz="2800" b="1" i="0" u="none" strike="noStrike" cap="all" spc="0" normalizeH="0" baseline="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ea typeface="Calibri" pitchFamily="34" charset="0"/>
                <a:cs typeface="Times New Roman" pitchFamily="18" charset="0"/>
              </a:rPr>
              <a:t>Components of Smart Grid</a:t>
            </a:r>
            <a:endParaRPr lang="en-IN" sz="28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transition>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2844" y="1571612"/>
            <a:ext cx="4089133" cy="369332"/>
          </a:xfrm>
          <a:prstGeom prst="rect">
            <a:avLst/>
          </a:prstGeom>
        </p:spPr>
        <p:txBody>
          <a:bodyPr wrap="none">
            <a:spAutoFit/>
          </a:bodyPr>
          <a:lstStyle/>
          <a:p>
            <a:r>
              <a:rPr lang="en-IN" dirty="0">
                <a:latin typeface="Arial Black" pitchFamily="34" charset="0"/>
              </a:rPr>
              <a:t>1. Integrated Communications </a:t>
            </a:r>
          </a:p>
        </p:txBody>
      </p:sp>
      <p:sp>
        <p:nvSpPr>
          <p:cNvPr id="4" name="Rectangle 3"/>
          <p:cNvSpPr/>
          <p:nvPr/>
        </p:nvSpPr>
        <p:spPr>
          <a:xfrm>
            <a:off x="4429124" y="1571612"/>
            <a:ext cx="4572000" cy="584775"/>
          </a:xfrm>
          <a:prstGeom prst="rect">
            <a:avLst/>
          </a:prstGeom>
        </p:spPr>
        <p:txBody>
          <a:bodyPr>
            <a:spAutoFit/>
          </a:bodyPr>
          <a:lstStyle/>
          <a:p>
            <a:r>
              <a:rPr lang="en-IN" sz="1600" dirty="0"/>
              <a:t>I</a:t>
            </a:r>
            <a:r>
              <a:rPr lang="en-IN" sz="1600" dirty="0" smtClean="0"/>
              <a:t>ncludes </a:t>
            </a:r>
            <a:r>
              <a:rPr lang="en-IN" sz="1600" dirty="0"/>
              <a:t>data acquisition, protection, and control, </a:t>
            </a:r>
          </a:p>
        </p:txBody>
      </p:sp>
      <p:sp>
        <p:nvSpPr>
          <p:cNvPr id="5" name="Rectangle 4"/>
          <p:cNvSpPr/>
          <p:nvPr/>
        </p:nvSpPr>
        <p:spPr>
          <a:xfrm>
            <a:off x="142844" y="2357431"/>
            <a:ext cx="4000528" cy="646331"/>
          </a:xfrm>
          <a:prstGeom prst="rect">
            <a:avLst/>
          </a:prstGeom>
        </p:spPr>
        <p:txBody>
          <a:bodyPr wrap="square">
            <a:spAutoFit/>
          </a:bodyPr>
          <a:lstStyle/>
          <a:p>
            <a:r>
              <a:rPr lang="en-IN" dirty="0"/>
              <a:t> </a:t>
            </a:r>
            <a:r>
              <a:rPr lang="en-IN" dirty="0">
                <a:latin typeface="Arial Black" pitchFamily="34" charset="0"/>
              </a:rPr>
              <a:t>2. Sensing and Measurement technologies</a:t>
            </a:r>
          </a:p>
        </p:txBody>
      </p:sp>
      <p:sp>
        <p:nvSpPr>
          <p:cNvPr id="6" name="Rectangle 5"/>
          <p:cNvSpPr/>
          <p:nvPr/>
        </p:nvSpPr>
        <p:spPr>
          <a:xfrm>
            <a:off x="4429124" y="2428868"/>
            <a:ext cx="4572000" cy="584775"/>
          </a:xfrm>
          <a:prstGeom prst="rect">
            <a:avLst/>
          </a:prstGeom>
        </p:spPr>
        <p:txBody>
          <a:bodyPr>
            <a:spAutoFit/>
          </a:bodyPr>
          <a:lstStyle/>
          <a:p>
            <a:r>
              <a:rPr lang="en-IN" sz="1600" dirty="0" smtClean="0"/>
              <a:t>Supports </a:t>
            </a:r>
            <a:r>
              <a:rPr lang="en-IN" sz="1600" dirty="0"/>
              <a:t>acquiring data to evaluate the health and integrity of the grid </a:t>
            </a:r>
          </a:p>
        </p:txBody>
      </p:sp>
      <p:sp>
        <p:nvSpPr>
          <p:cNvPr id="7" name="Rectangle 6"/>
          <p:cNvSpPr/>
          <p:nvPr/>
        </p:nvSpPr>
        <p:spPr>
          <a:xfrm>
            <a:off x="214282" y="3429000"/>
            <a:ext cx="3467616" cy="369332"/>
          </a:xfrm>
          <a:prstGeom prst="rect">
            <a:avLst/>
          </a:prstGeom>
        </p:spPr>
        <p:txBody>
          <a:bodyPr wrap="none">
            <a:spAutoFit/>
          </a:bodyPr>
          <a:lstStyle/>
          <a:p>
            <a:r>
              <a:rPr lang="en-IN" dirty="0">
                <a:latin typeface="Arial Black" pitchFamily="34" charset="0"/>
              </a:rPr>
              <a:t>3. Advanced Components </a:t>
            </a:r>
          </a:p>
        </p:txBody>
      </p:sp>
      <p:sp>
        <p:nvSpPr>
          <p:cNvPr id="8" name="Rectangle 7"/>
          <p:cNvSpPr/>
          <p:nvPr/>
        </p:nvSpPr>
        <p:spPr>
          <a:xfrm>
            <a:off x="4429124" y="3214686"/>
            <a:ext cx="4572000" cy="584775"/>
          </a:xfrm>
          <a:prstGeom prst="rect">
            <a:avLst/>
          </a:prstGeom>
        </p:spPr>
        <p:txBody>
          <a:bodyPr>
            <a:spAutoFit/>
          </a:bodyPr>
          <a:lstStyle/>
          <a:p>
            <a:r>
              <a:rPr lang="en-IN" sz="1600" dirty="0" smtClean="0"/>
              <a:t>Used </a:t>
            </a:r>
            <a:r>
              <a:rPr lang="en-IN" sz="1600" dirty="0"/>
              <a:t>to determine the electrical behaviour of the grid </a:t>
            </a:r>
          </a:p>
        </p:txBody>
      </p:sp>
      <p:sp>
        <p:nvSpPr>
          <p:cNvPr id="9" name="Rectangle 8"/>
          <p:cNvSpPr/>
          <p:nvPr/>
        </p:nvSpPr>
        <p:spPr>
          <a:xfrm>
            <a:off x="142844" y="4214818"/>
            <a:ext cx="3971472" cy="369332"/>
          </a:xfrm>
          <a:prstGeom prst="rect">
            <a:avLst/>
          </a:prstGeom>
        </p:spPr>
        <p:txBody>
          <a:bodyPr wrap="none">
            <a:spAutoFit/>
          </a:bodyPr>
          <a:lstStyle/>
          <a:p>
            <a:r>
              <a:rPr lang="en-IN" dirty="0">
                <a:latin typeface="Arial Black" pitchFamily="34" charset="0"/>
              </a:rPr>
              <a:t>4. Advanced Control Methods </a:t>
            </a:r>
          </a:p>
        </p:txBody>
      </p:sp>
      <p:sp>
        <p:nvSpPr>
          <p:cNvPr id="10" name="Rectangle 9"/>
          <p:cNvSpPr/>
          <p:nvPr/>
        </p:nvSpPr>
        <p:spPr>
          <a:xfrm>
            <a:off x="4572000" y="4143380"/>
            <a:ext cx="4572000" cy="830997"/>
          </a:xfrm>
          <a:prstGeom prst="rect">
            <a:avLst/>
          </a:prstGeom>
        </p:spPr>
        <p:txBody>
          <a:bodyPr>
            <a:spAutoFit/>
          </a:bodyPr>
          <a:lstStyle/>
          <a:p>
            <a:r>
              <a:rPr lang="en-IN" sz="1600" dirty="0" smtClean="0"/>
              <a:t>Are </a:t>
            </a:r>
            <a:r>
              <a:rPr lang="en-IN" sz="1600" dirty="0"/>
              <a:t>the devices and algorithms that will analyze, diagnose, and predict grid conditions</a:t>
            </a:r>
          </a:p>
        </p:txBody>
      </p:sp>
      <p:sp>
        <p:nvSpPr>
          <p:cNvPr id="11" name="Rectangle 10"/>
          <p:cNvSpPr/>
          <p:nvPr/>
        </p:nvSpPr>
        <p:spPr>
          <a:xfrm>
            <a:off x="142844" y="5357826"/>
            <a:ext cx="4572000" cy="646331"/>
          </a:xfrm>
          <a:prstGeom prst="rect">
            <a:avLst/>
          </a:prstGeom>
        </p:spPr>
        <p:txBody>
          <a:bodyPr>
            <a:spAutoFit/>
          </a:bodyPr>
          <a:lstStyle/>
          <a:p>
            <a:r>
              <a:rPr lang="en-IN" dirty="0">
                <a:latin typeface="Arial Black" pitchFamily="34" charset="0"/>
              </a:rPr>
              <a:t>5.Improved Interfaces and Decision Support </a:t>
            </a:r>
          </a:p>
        </p:txBody>
      </p:sp>
      <p:sp>
        <p:nvSpPr>
          <p:cNvPr id="16386" name="Rectangle 2"/>
          <p:cNvSpPr>
            <a:spLocks noChangeArrowheads="1"/>
          </p:cNvSpPr>
          <p:nvPr/>
        </p:nvSpPr>
        <p:spPr bwMode="auto">
          <a:xfrm>
            <a:off x="4500562" y="5214950"/>
            <a:ext cx="4643438" cy="9233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dirty="0" smtClean="0">
                <a:latin typeface="Times New Roman" pitchFamily="18" charset="0"/>
                <a:ea typeface="Calibri" pitchFamily="34" charset="0"/>
                <a:cs typeface="Times New Roman" pitchFamily="18" charset="0"/>
              </a:rPr>
              <a:t>C</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onverts complex power-system data into information that can be easily understood by grid operators.</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13" name="Rectangle 12"/>
          <p:cNvSpPr/>
          <p:nvPr/>
        </p:nvSpPr>
        <p:spPr>
          <a:xfrm>
            <a:off x="1785918" y="357166"/>
            <a:ext cx="5184496" cy="523220"/>
          </a:xfrm>
          <a:prstGeom prst="rect">
            <a:avLst/>
          </a:prstGeom>
          <a:noFill/>
        </p:spPr>
        <p:txBody>
          <a:bodyPr wrap="none" lIns="91440" tIns="45720" rIns="91440" bIns="45720">
            <a:spAutoFit/>
          </a:bodyPr>
          <a:lstStyle/>
          <a:p>
            <a:pPr algn="ctr"/>
            <a:r>
              <a:rPr kumimoji="0" lang="en-US" sz="2800" b="1" i="0" u="none" strike="noStrike" cap="all" spc="0" normalizeH="0" baseline="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ea typeface="Calibri" pitchFamily="34" charset="0"/>
                <a:cs typeface="Times New Roman" pitchFamily="18" charset="0"/>
              </a:rPr>
              <a:t>Smart Grid Technology</a:t>
            </a:r>
            <a:endParaRPr lang="en-IN" sz="28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transition>
    <p:dissolv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390</TotalTime>
  <Words>822</Words>
  <Application>Microsoft Office PowerPoint</Application>
  <PresentationFormat>On-screen Show (4:3)</PresentationFormat>
  <Paragraphs>158</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Concourse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1303129</dc:creator>
  <cp:lastModifiedBy>1303129</cp:lastModifiedBy>
  <cp:revision>51</cp:revision>
  <dcterms:created xsi:type="dcterms:W3CDTF">2017-04-03T14:46:46Z</dcterms:created>
  <dcterms:modified xsi:type="dcterms:W3CDTF">2017-04-04T18:00:01Z</dcterms:modified>
</cp:coreProperties>
</file>