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5" r:id="rId5"/>
  </p:sldMasterIdLst>
  <p:notesMasterIdLst>
    <p:notesMasterId r:id="rId38"/>
  </p:notesMasterIdLst>
  <p:handoutMasterIdLst>
    <p:handoutMasterId r:id="rId39"/>
  </p:handoutMasterIdLst>
  <p:sldIdLst>
    <p:sldId id="417" r:id="rId6"/>
    <p:sldId id="540" r:id="rId7"/>
    <p:sldId id="552" r:id="rId8"/>
    <p:sldId id="553" r:id="rId9"/>
    <p:sldId id="555" r:id="rId10"/>
    <p:sldId id="554" r:id="rId11"/>
    <p:sldId id="556" r:id="rId12"/>
    <p:sldId id="574" r:id="rId13"/>
    <p:sldId id="558" r:id="rId14"/>
    <p:sldId id="557" r:id="rId15"/>
    <p:sldId id="559" r:id="rId16"/>
    <p:sldId id="575" r:id="rId17"/>
    <p:sldId id="576" r:id="rId18"/>
    <p:sldId id="577" r:id="rId19"/>
    <p:sldId id="541" r:id="rId20"/>
    <p:sldId id="542" r:id="rId21"/>
    <p:sldId id="543" r:id="rId22"/>
    <p:sldId id="560" r:id="rId23"/>
    <p:sldId id="561" r:id="rId24"/>
    <p:sldId id="562" r:id="rId25"/>
    <p:sldId id="563" r:id="rId26"/>
    <p:sldId id="564" r:id="rId27"/>
    <p:sldId id="565" r:id="rId28"/>
    <p:sldId id="566" r:id="rId29"/>
    <p:sldId id="568" r:id="rId30"/>
    <p:sldId id="567" r:id="rId31"/>
    <p:sldId id="569" r:id="rId32"/>
    <p:sldId id="570" r:id="rId33"/>
    <p:sldId id="571" r:id="rId34"/>
    <p:sldId id="572" r:id="rId35"/>
    <p:sldId id="573" r:id="rId36"/>
    <p:sldId id="539" r:id="rId37"/>
  </p:sldIdLst>
  <p:sldSz cx="9144000" cy="6858000" type="screen4x3"/>
  <p:notesSz cx="7010400" cy="9296400"/>
  <p:defaultTextStyle>
    <a:defPPr>
      <a:defRPr lang="en-US"/>
    </a:defPPr>
    <a:lvl1pPr algn="l" rtl="0" fontAlgn="base">
      <a:spcBef>
        <a:spcPct val="0"/>
      </a:spcBef>
      <a:spcAft>
        <a:spcPct val="0"/>
      </a:spcAft>
      <a:defRPr sz="2000" b="1" kern="1200">
        <a:solidFill>
          <a:schemeClr val="tx1"/>
        </a:solidFill>
        <a:latin typeface="Times"/>
        <a:ea typeface="+mn-ea"/>
        <a:cs typeface="Arial" pitchFamily="34" charset="0"/>
      </a:defRPr>
    </a:lvl1pPr>
    <a:lvl2pPr marL="457200" algn="l" rtl="0" fontAlgn="base">
      <a:spcBef>
        <a:spcPct val="0"/>
      </a:spcBef>
      <a:spcAft>
        <a:spcPct val="0"/>
      </a:spcAft>
      <a:defRPr sz="2000" b="1" kern="1200">
        <a:solidFill>
          <a:schemeClr val="tx1"/>
        </a:solidFill>
        <a:latin typeface="Times"/>
        <a:ea typeface="+mn-ea"/>
        <a:cs typeface="Arial" pitchFamily="34" charset="0"/>
      </a:defRPr>
    </a:lvl2pPr>
    <a:lvl3pPr marL="914400" algn="l" rtl="0" fontAlgn="base">
      <a:spcBef>
        <a:spcPct val="0"/>
      </a:spcBef>
      <a:spcAft>
        <a:spcPct val="0"/>
      </a:spcAft>
      <a:defRPr sz="2000" b="1" kern="1200">
        <a:solidFill>
          <a:schemeClr val="tx1"/>
        </a:solidFill>
        <a:latin typeface="Times"/>
        <a:ea typeface="+mn-ea"/>
        <a:cs typeface="Arial" pitchFamily="34" charset="0"/>
      </a:defRPr>
    </a:lvl3pPr>
    <a:lvl4pPr marL="1371600" algn="l" rtl="0" fontAlgn="base">
      <a:spcBef>
        <a:spcPct val="0"/>
      </a:spcBef>
      <a:spcAft>
        <a:spcPct val="0"/>
      </a:spcAft>
      <a:defRPr sz="2000" b="1" kern="1200">
        <a:solidFill>
          <a:schemeClr val="tx1"/>
        </a:solidFill>
        <a:latin typeface="Times"/>
        <a:ea typeface="+mn-ea"/>
        <a:cs typeface="Arial" pitchFamily="34" charset="0"/>
      </a:defRPr>
    </a:lvl4pPr>
    <a:lvl5pPr marL="1828800" algn="l" rtl="0" fontAlgn="base">
      <a:spcBef>
        <a:spcPct val="0"/>
      </a:spcBef>
      <a:spcAft>
        <a:spcPct val="0"/>
      </a:spcAft>
      <a:defRPr sz="2000" b="1" kern="1200">
        <a:solidFill>
          <a:schemeClr val="tx1"/>
        </a:solidFill>
        <a:latin typeface="Times"/>
        <a:ea typeface="+mn-ea"/>
        <a:cs typeface="Arial" pitchFamily="34" charset="0"/>
      </a:defRPr>
    </a:lvl5pPr>
    <a:lvl6pPr marL="2286000" algn="l" defTabSz="914400" rtl="0" eaLnBrk="1" latinLnBrk="0" hangingPunct="1">
      <a:defRPr sz="2000" b="1" kern="1200">
        <a:solidFill>
          <a:schemeClr val="tx1"/>
        </a:solidFill>
        <a:latin typeface="Times"/>
        <a:ea typeface="+mn-ea"/>
        <a:cs typeface="Arial" pitchFamily="34" charset="0"/>
      </a:defRPr>
    </a:lvl6pPr>
    <a:lvl7pPr marL="2743200" algn="l" defTabSz="914400" rtl="0" eaLnBrk="1" latinLnBrk="0" hangingPunct="1">
      <a:defRPr sz="2000" b="1" kern="1200">
        <a:solidFill>
          <a:schemeClr val="tx1"/>
        </a:solidFill>
        <a:latin typeface="Times"/>
        <a:ea typeface="+mn-ea"/>
        <a:cs typeface="Arial" pitchFamily="34" charset="0"/>
      </a:defRPr>
    </a:lvl7pPr>
    <a:lvl8pPr marL="3200400" algn="l" defTabSz="914400" rtl="0" eaLnBrk="1" latinLnBrk="0" hangingPunct="1">
      <a:defRPr sz="2000" b="1" kern="1200">
        <a:solidFill>
          <a:schemeClr val="tx1"/>
        </a:solidFill>
        <a:latin typeface="Times"/>
        <a:ea typeface="+mn-ea"/>
        <a:cs typeface="Arial" pitchFamily="34" charset="0"/>
      </a:defRPr>
    </a:lvl8pPr>
    <a:lvl9pPr marL="3657600" algn="l" defTabSz="914400" rtl="0" eaLnBrk="1" latinLnBrk="0" hangingPunct="1">
      <a:defRPr sz="2000" b="1" kern="1200">
        <a:solidFill>
          <a:schemeClr val="tx1"/>
        </a:solidFill>
        <a:latin typeface="Times"/>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6699"/>
    <a:srgbClr val="D45C22"/>
    <a:srgbClr val="FFC000"/>
    <a:srgbClr val="000000"/>
    <a:srgbClr val="FFCB05"/>
    <a:srgbClr val="00CCFF"/>
    <a:srgbClr val="FFF1B3"/>
    <a:srgbClr val="99CCFF"/>
    <a:srgbClr val="66B3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36" autoAdjust="0"/>
    <p:restoredTop sz="97429" autoAdjust="0"/>
  </p:normalViewPr>
  <p:slideViewPr>
    <p:cSldViewPr snapToGrid="0">
      <p:cViewPr>
        <p:scale>
          <a:sx n="73" d="100"/>
          <a:sy n="73" d="100"/>
        </p:scale>
        <p:origin x="-876" y="30"/>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74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571" tIns="46785" rIns="93571" bIns="46785" numCol="1" anchor="t" anchorCtr="0" compatLnSpc="1">
            <a:prstTxWarp prst="textNoShape">
              <a:avLst/>
            </a:prstTxWarp>
          </a:bodyPr>
          <a:lstStyle>
            <a:lvl1pPr eaLnBrk="0" hangingPunct="0">
              <a:defRPr sz="1200" b="0">
                <a:latin typeface="Times" pitchFamily="18" charset="0"/>
                <a:cs typeface="+mn-cs"/>
              </a:defRPr>
            </a:lvl1pPr>
          </a:lstStyle>
          <a:p>
            <a:pPr>
              <a:defRPr/>
            </a:pPr>
            <a:endParaRPr lang="en-US"/>
          </a:p>
        </p:txBody>
      </p:sp>
      <p:sp>
        <p:nvSpPr>
          <p:cNvPr id="159747"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571" tIns="46785" rIns="93571" bIns="46785" numCol="1" anchor="t" anchorCtr="0" compatLnSpc="1">
            <a:prstTxWarp prst="textNoShape">
              <a:avLst/>
            </a:prstTxWarp>
          </a:bodyPr>
          <a:lstStyle>
            <a:lvl1pPr algn="r" eaLnBrk="0" hangingPunct="0">
              <a:defRPr sz="1200" b="0">
                <a:latin typeface="Times" pitchFamily="18" charset="0"/>
                <a:cs typeface="+mn-cs"/>
              </a:defRPr>
            </a:lvl1pPr>
          </a:lstStyle>
          <a:p>
            <a:pPr>
              <a:defRPr/>
            </a:pPr>
            <a:endParaRPr lang="en-US"/>
          </a:p>
        </p:txBody>
      </p:sp>
      <p:sp>
        <p:nvSpPr>
          <p:cNvPr id="159748"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571" tIns="46785" rIns="93571" bIns="46785" numCol="1" anchor="b" anchorCtr="0" compatLnSpc="1">
            <a:prstTxWarp prst="textNoShape">
              <a:avLst/>
            </a:prstTxWarp>
          </a:bodyPr>
          <a:lstStyle>
            <a:lvl1pPr eaLnBrk="0" hangingPunct="0">
              <a:defRPr sz="1200" b="0">
                <a:latin typeface="Times" pitchFamily="18" charset="0"/>
                <a:cs typeface="+mn-cs"/>
              </a:defRPr>
            </a:lvl1pPr>
          </a:lstStyle>
          <a:p>
            <a:pPr>
              <a:defRPr/>
            </a:pPr>
            <a:endParaRPr lang="en-US"/>
          </a:p>
        </p:txBody>
      </p:sp>
      <p:sp>
        <p:nvSpPr>
          <p:cNvPr id="159749"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571" tIns="46785" rIns="93571" bIns="46785" numCol="1" anchor="b" anchorCtr="0" compatLnSpc="1">
            <a:prstTxWarp prst="textNoShape">
              <a:avLst/>
            </a:prstTxWarp>
          </a:bodyPr>
          <a:lstStyle>
            <a:lvl1pPr algn="r" eaLnBrk="0" hangingPunct="0">
              <a:defRPr sz="1200" b="0">
                <a:latin typeface="Times" pitchFamily="18" charset="0"/>
                <a:cs typeface="+mn-cs"/>
              </a:defRPr>
            </a:lvl1pPr>
          </a:lstStyle>
          <a:p>
            <a:pPr>
              <a:defRPr/>
            </a:pPr>
            <a:fld id="{1E3197F5-0F20-43F3-A323-1C28EAEC1368}" type="slidenum">
              <a:rPr lang="en-US"/>
              <a:pPr>
                <a:defRPr/>
              </a:pPr>
              <a:t>‹#›</a:t>
            </a:fld>
            <a:endParaRPr lang="en-US"/>
          </a:p>
        </p:txBody>
      </p:sp>
    </p:spTree>
    <p:extLst>
      <p:ext uri="{BB962C8B-B14F-4D97-AF65-F5344CB8AC3E}">
        <p14:creationId xmlns:p14="http://schemas.microsoft.com/office/powerpoint/2010/main" val="40069278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571" tIns="46785" rIns="93571" bIns="46785" numCol="1" anchor="t" anchorCtr="0" compatLnSpc="1">
            <a:prstTxWarp prst="textNoShape">
              <a:avLst/>
            </a:prstTxWarp>
          </a:bodyPr>
          <a:lstStyle>
            <a:lvl1pPr eaLnBrk="0" hangingPunct="0">
              <a:defRPr sz="1200" b="0">
                <a:latin typeface="Times" pitchFamily="18" charset="0"/>
                <a:cs typeface="+mn-cs"/>
              </a:defRPr>
            </a:lvl1pPr>
          </a:lstStyle>
          <a:p>
            <a:pPr>
              <a:defRPr/>
            </a:pPr>
            <a:endParaRPr lang="en-US"/>
          </a:p>
        </p:txBody>
      </p:sp>
      <p:sp>
        <p:nvSpPr>
          <p:cNvPr id="8195"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571" tIns="46785" rIns="93571" bIns="46785" numCol="1" anchor="t" anchorCtr="0" compatLnSpc="1">
            <a:prstTxWarp prst="textNoShape">
              <a:avLst/>
            </a:prstTxWarp>
          </a:bodyPr>
          <a:lstStyle>
            <a:lvl1pPr algn="r" eaLnBrk="0" hangingPunct="0">
              <a:defRPr sz="1200" b="0">
                <a:latin typeface="Times" pitchFamily="18" charset="0"/>
                <a:cs typeface="+mn-cs"/>
              </a:defRPr>
            </a:lvl1pPr>
          </a:lstStyle>
          <a:p>
            <a:pPr>
              <a:defRPr/>
            </a:pPr>
            <a:endParaRPr lang="en-US"/>
          </a:p>
        </p:txBody>
      </p:sp>
      <p:sp>
        <p:nvSpPr>
          <p:cNvPr id="4198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571" tIns="46785" rIns="93571" bIns="4678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571" tIns="46785" rIns="93571" bIns="46785" numCol="1" anchor="b" anchorCtr="0" compatLnSpc="1">
            <a:prstTxWarp prst="textNoShape">
              <a:avLst/>
            </a:prstTxWarp>
          </a:bodyPr>
          <a:lstStyle>
            <a:lvl1pPr eaLnBrk="0" hangingPunct="0">
              <a:defRPr sz="1200" b="0">
                <a:latin typeface="Times" pitchFamily="18" charset="0"/>
                <a:cs typeface="+mn-cs"/>
              </a:defRPr>
            </a:lvl1pPr>
          </a:lstStyle>
          <a:p>
            <a:pPr>
              <a:defRPr/>
            </a:pPr>
            <a:endParaRPr lang="en-US"/>
          </a:p>
        </p:txBody>
      </p:sp>
      <p:sp>
        <p:nvSpPr>
          <p:cNvPr id="8199"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571" tIns="46785" rIns="93571" bIns="46785" numCol="1" anchor="b" anchorCtr="0" compatLnSpc="1">
            <a:prstTxWarp prst="textNoShape">
              <a:avLst/>
            </a:prstTxWarp>
          </a:bodyPr>
          <a:lstStyle>
            <a:lvl1pPr algn="r" eaLnBrk="0" hangingPunct="0">
              <a:defRPr sz="1200" b="0">
                <a:latin typeface="Times" pitchFamily="18" charset="0"/>
                <a:cs typeface="+mn-cs"/>
              </a:defRPr>
            </a:lvl1pPr>
          </a:lstStyle>
          <a:p>
            <a:pPr>
              <a:defRPr/>
            </a:pPr>
            <a:fld id="{B85BF8F3-9847-4BF0-9DB6-EAA6F13A51FA}" type="slidenum">
              <a:rPr lang="en-US"/>
              <a:pPr>
                <a:defRPr/>
              </a:pPr>
              <a:t>‹#›</a:t>
            </a:fld>
            <a:endParaRPr lang="en-US"/>
          </a:p>
        </p:txBody>
      </p:sp>
    </p:spTree>
    <p:extLst>
      <p:ext uri="{BB962C8B-B14F-4D97-AF65-F5344CB8AC3E}">
        <p14:creationId xmlns:p14="http://schemas.microsoft.com/office/powerpoint/2010/main" val="12044319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testcracker.in/"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9563099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28216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28216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2821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1" name="Rectangle 29"/>
          <p:cNvSpPr>
            <a:spLocks noChangeArrowheads="1"/>
          </p:cNvSpPr>
          <p:nvPr userDrawn="1"/>
        </p:nvSpPr>
        <p:spPr bwMode="auto">
          <a:xfrm>
            <a:off x="10969" y="6571740"/>
            <a:ext cx="9143271" cy="283556"/>
          </a:xfrm>
          <a:prstGeom prst="rect">
            <a:avLst/>
          </a:prstGeom>
          <a:gradFill rotWithShape="1">
            <a:gsLst>
              <a:gs pos="0">
                <a:srgbClr val="FFCB05"/>
              </a:gs>
              <a:gs pos="100000">
                <a:srgbClr val="765D00">
                  <a:alpha val="25000"/>
                </a:srgbClr>
              </a:gs>
            </a:gsLst>
            <a:lin ang="0" scaled="1"/>
          </a:gradFill>
          <a:ln w="9525" algn="ctr">
            <a:noFill/>
            <a:round/>
            <a:headEnd/>
            <a:tailEnd/>
          </a:ln>
        </p:spPr>
        <p:txBody>
          <a:bodyPr/>
          <a:lstStyle/>
          <a:p>
            <a:pPr eaLnBrk="0" hangingPunct="0"/>
            <a:endParaRPr lang="en-US"/>
          </a:p>
        </p:txBody>
      </p:sp>
      <p:sp>
        <p:nvSpPr>
          <p:cNvPr id="2" name="Rectangle 7"/>
          <p:cNvSpPr txBox="1">
            <a:spLocks noChangeArrowheads="1"/>
          </p:cNvSpPr>
          <p:nvPr userDrawn="1"/>
        </p:nvSpPr>
        <p:spPr bwMode="auto">
          <a:xfrm>
            <a:off x="76489" y="6586568"/>
            <a:ext cx="2396548" cy="24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l" rtl="0" eaLnBrk="0" fontAlgn="base" hangingPunct="0">
              <a:spcBef>
                <a:spcPct val="0"/>
              </a:spcBef>
              <a:spcAft>
                <a:spcPct val="0"/>
              </a:spcAft>
              <a:defRPr sz="900" b="0" kern="1200">
                <a:solidFill>
                  <a:schemeClr val="tx1"/>
                </a:solidFill>
                <a:latin typeface="Trebuchet MS" pitchFamily="36" charset="0"/>
                <a:ea typeface="+mn-ea"/>
                <a:cs typeface="+mn-cs"/>
              </a:defRPr>
            </a:lvl1pPr>
            <a:lvl2pPr marL="457200" algn="l" rtl="0" fontAlgn="base">
              <a:spcBef>
                <a:spcPct val="0"/>
              </a:spcBef>
              <a:spcAft>
                <a:spcPct val="0"/>
              </a:spcAft>
              <a:defRPr sz="2000" b="1" kern="1200">
                <a:solidFill>
                  <a:schemeClr val="tx1"/>
                </a:solidFill>
                <a:latin typeface="Times"/>
                <a:ea typeface="+mn-ea"/>
                <a:cs typeface="Arial" pitchFamily="34" charset="0"/>
              </a:defRPr>
            </a:lvl2pPr>
            <a:lvl3pPr marL="914400" algn="l" rtl="0" fontAlgn="base">
              <a:spcBef>
                <a:spcPct val="0"/>
              </a:spcBef>
              <a:spcAft>
                <a:spcPct val="0"/>
              </a:spcAft>
              <a:defRPr sz="2000" b="1" kern="1200">
                <a:solidFill>
                  <a:schemeClr val="tx1"/>
                </a:solidFill>
                <a:latin typeface="Times"/>
                <a:ea typeface="+mn-ea"/>
                <a:cs typeface="Arial" pitchFamily="34" charset="0"/>
              </a:defRPr>
            </a:lvl3pPr>
            <a:lvl4pPr marL="1371600" algn="l" rtl="0" fontAlgn="base">
              <a:spcBef>
                <a:spcPct val="0"/>
              </a:spcBef>
              <a:spcAft>
                <a:spcPct val="0"/>
              </a:spcAft>
              <a:defRPr sz="2000" b="1" kern="1200">
                <a:solidFill>
                  <a:schemeClr val="tx1"/>
                </a:solidFill>
                <a:latin typeface="Times"/>
                <a:ea typeface="+mn-ea"/>
                <a:cs typeface="Arial" pitchFamily="34" charset="0"/>
              </a:defRPr>
            </a:lvl4pPr>
            <a:lvl5pPr marL="1828800" algn="l" rtl="0" fontAlgn="base">
              <a:spcBef>
                <a:spcPct val="0"/>
              </a:spcBef>
              <a:spcAft>
                <a:spcPct val="0"/>
              </a:spcAft>
              <a:defRPr sz="2000" b="1" kern="1200">
                <a:solidFill>
                  <a:schemeClr val="tx1"/>
                </a:solidFill>
                <a:latin typeface="Times"/>
                <a:ea typeface="+mn-ea"/>
                <a:cs typeface="Arial" pitchFamily="34" charset="0"/>
              </a:defRPr>
            </a:lvl5pPr>
            <a:lvl6pPr marL="2286000" algn="l" defTabSz="914400" rtl="0" eaLnBrk="1" latinLnBrk="0" hangingPunct="1">
              <a:defRPr sz="2000" b="1" kern="1200">
                <a:solidFill>
                  <a:schemeClr val="tx1"/>
                </a:solidFill>
                <a:latin typeface="Times"/>
                <a:ea typeface="+mn-ea"/>
                <a:cs typeface="Arial" pitchFamily="34" charset="0"/>
              </a:defRPr>
            </a:lvl6pPr>
            <a:lvl7pPr marL="2743200" algn="l" defTabSz="914400" rtl="0" eaLnBrk="1" latinLnBrk="0" hangingPunct="1">
              <a:defRPr sz="2000" b="1" kern="1200">
                <a:solidFill>
                  <a:schemeClr val="tx1"/>
                </a:solidFill>
                <a:latin typeface="Times"/>
                <a:ea typeface="+mn-ea"/>
                <a:cs typeface="Arial" pitchFamily="34" charset="0"/>
              </a:defRPr>
            </a:lvl7pPr>
            <a:lvl8pPr marL="3200400" algn="l" defTabSz="914400" rtl="0" eaLnBrk="1" latinLnBrk="0" hangingPunct="1">
              <a:defRPr sz="2000" b="1" kern="1200">
                <a:solidFill>
                  <a:schemeClr val="tx1"/>
                </a:solidFill>
                <a:latin typeface="Times"/>
                <a:ea typeface="+mn-ea"/>
                <a:cs typeface="Arial" pitchFamily="34" charset="0"/>
              </a:defRPr>
            </a:lvl8pPr>
            <a:lvl9pPr marL="3657600" algn="l" defTabSz="914400" rtl="0" eaLnBrk="1" latinLnBrk="0" hangingPunct="1">
              <a:defRPr sz="2000" b="1" kern="1200">
                <a:solidFill>
                  <a:schemeClr val="tx1"/>
                </a:solidFill>
                <a:latin typeface="Times"/>
                <a:ea typeface="+mn-ea"/>
                <a:cs typeface="Arial" pitchFamily="34" charset="0"/>
              </a:defRPr>
            </a:lvl9pPr>
          </a:lstStyle>
          <a:p>
            <a:pPr>
              <a:defRPr/>
            </a:pPr>
            <a:r>
              <a:rPr lang="en-US" sz="1100" dirty="0" smtClean="0"/>
              <a:t>Confidential  |  Copyright </a:t>
            </a:r>
            <a:endParaRPr lang="en-US" sz="1100" dirty="0"/>
          </a:p>
        </p:txBody>
      </p:sp>
      <p:sp>
        <p:nvSpPr>
          <p:cNvPr id="3" name="Rectangle 7"/>
          <p:cNvSpPr txBox="1">
            <a:spLocks noChangeArrowheads="1"/>
          </p:cNvSpPr>
          <p:nvPr userDrawn="1"/>
        </p:nvSpPr>
        <p:spPr bwMode="auto">
          <a:xfrm>
            <a:off x="3325380" y="6557064"/>
            <a:ext cx="2396548" cy="24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l" rtl="0" eaLnBrk="0" fontAlgn="base" hangingPunct="0">
              <a:spcBef>
                <a:spcPct val="0"/>
              </a:spcBef>
              <a:spcAft>
                <a:spcPct val="0"/>
              </a:spcAft>
              <a:defRPr sz="900" b="0" kern="1200">
                <a:solidFill>
                  <a:schemeClr val="tx1"/>
                </a:solidFill>
                <a:latin typeface="Trebuchet MS" pitchFamily="36" charset="0"/>
                <a:ea typeface="+mn-ea"/>
                <a:cs typeface="+mn-cs"/>
              </a:defRPr>
            </a:lvl1pPr>
            <a:lvl2pPr marL="457200" algn="l" rtl="0" fontAlgn="base">
              <a:spcBef>
                <a:spcPct val="0"/>
              </a:spcBef>
              <a:spcAft>
                <a:spcPct val="0"/>
              </a:spcAft>
              <a:defRPr sz="2000" b="1" kern="1200">
                <a:solidFill>
                  <a:schemeClr val="tx1"/>
                </a:solidFill>
                <a:latin typeface="Times"/>
                <a:ea typeface="+mn-ea"/>
                <a:cs typeface="Arial" pitchFamily="34" charset="0"/>
              </a:defRPr>
            </a:lvl2pPr>
            <a:lvl3pPr marL="914400" algn="l" rtl="0" fontAlgn="base">
              <a:spcBef>
                <a:spcPct val="0"/>
              </a:spcBef>
              <a:spcAft>
                <a:spcPct val="0"/>
              </a:spcAft>
              <a:defRPr sz="2000" b="1" kern="1200">
                <a:solidFill>
                  <a:schemeClr val="tx1"/>
                </a:solidFill>
                <a:latin typeface="Times"/>
                <a:ea typeface="+mn-ea"/>
                <a:cs typeface="Arial" pitchFamily="34" charset="0"/>
              </a:defRPr>
            </a:lvl3pPr>
            <a:lvl4pPr marL="1371600" algn="l" rtl="0" fontAlgn="base">
              <a:spcBef>
                <a:spcPct val="0"/>
              </a:spcBef>
              <a:spcAft>
                <a:spcPct val="0"/>
              </a:spcAft>
              <a:defRPr sz="2000" b="1" kern="1200">
                <a:solidFill>
                  <a:schemeClr val="tx1"/>
                </a:solidFill>
                <a:latin typeface="Times"/>
                <a:ea typeface="+mn-ea"/>
                <a:cs typeface="Arial" pitchFamily="34" charset="0"/>
              </a:defRPr>
            </a:lvl4pPr>
            <a:lvl5pPr marL="1828800" algn="l" rtl="0" fontAlgn="base">
              <a:spcBef>
                <a:spcPct val="0"/>
              </a:spcBef>
              <a:spcAft>
                <a:spcPct val="0"/>
              </a:spcAft>
              <a:defRPr sz="2000" b="1" kern="1200">
                <a:solidFill>
                  <a:schemeClr val="tx1"/>
                </a:solidFill>
                <a:latin typeface="Times"/>
                <a:ea typeface="+mn-ea"/>
                <a:cs typeface="Arial" pitchFamily="34" charset="0"/>
              </a:defRPr>
            </a:lvl5pPr>
            <a:lvl6pPr marL="2286000" algn="l" defTabSz="914400" rtl="0" eaLnBrk="1" latinLnBrk="0" hangingPunct="1">
              <a:defRPr sz="2000" b="1" kern="1200">
                <a:solidFill>
                  <a:schemeClr val="tx1"/>
                </a:solidFill>
                <a:latin typeface="Times"/>
                <a:ea typeface="+mn-ea"/>
                <a:cs typeface="Arial" pitchFamily="34" charset="0"/>
              </a:defRPr>
            </a:lvl6pPr>
            <a:lvl7pPr marL="2743200" algn="l" defTabSz="914400" rtl="0" eaLnBrk="1" latinLnBrk="0" hangingPunct="1">
              <a:defRPr sz="2000" b="1" kern="1200">
                <a:solidFill>
                  <a:schemeClr val="tx1"/>
                </a:solidFill>
                <a:latin typeface="Times"/>
                <a:ea typeface="+mn-ea"/>
                <a:cs typeface="Arial" pitchFamily="34" charset="0"/>
              </a:defRPr>
            </a:lvl7pPr>
            <a:lvl8pPr marL="3200400" algn="l" defTabSz="914400" rtl="0" eaLnBrk="1" latinLnBrk="0" hangingPunct="1">
              <a:defRPr sz="2000" b="1" kern="1200">
                <a:solidFill>
                  <a:schemeClr val="tx1"/>
                </a:solidFill>
                <a:latin typeface="Times"/>
                <a:ea typeface="+mn-ea"/>
                <a:cs typeface="Arial" pitchFamily="34" charset="0"/>
              </a:defRPr>
            </a:lvl8pPr>
            <a:lvl9pPr marL="3657600" algn="l" defTabSz="914400" rtl="0" eaLnBrk="1" latinLnBrk="0" hangingPunct="1">
              <a:defRPr sz="2000" b="1" kern="1200">
                <a:solidFill>
                  <a:schemeClr val="tx1"/>
                </a:solidFill>
                <a:latin typeface="Times"/>
                <a:ea typeface="+mn-ea"/>
                <a:cs typeface="Arial" pitchFamily="34" charset="0"/>
              </a:defRPr>
            </a:lvl9pPr>
          </a:lstStyle>
          <a:p>
            <a:pPr algn="ctr">
              <a:defRPr/>
            </a:pPr>
            <a:r>
              <a:rPr lang="en-US" sz="1200" dirty="0" smtClean="0">
                <a:solidFill>
                  <a:schemeClr val="bg1"/>
                </a:solidFill>
                <a:hlinkClick r:id="rId2"/>
              </a:rPr>
              <a:t>www.testcracker.in</a:t>
            </a:r>
            <a:r>
              <a:rPr lang="en-US" sz="1200" dirty="0" smtClean="0">
                <a:solidFill>
                  <a:schemeClr val="bg1"/>
                </a:solidFill>
              </a:rPr>
              <a:t> </a:t>
            </a:r>
            <a:endParaRPr lang="en-US" sz="1200" dirty="0">
              <a:solidFill>
                <a:schemeClr val="bg1"/>
              </a:solidFill>
            </a:endParaRPr>
          </a:p>
        </p:txBody>
      </p:sp>
      <p:grpSp>
        <p:nvGrpSpPr>
          <p:cNvPr id="4" name="Group 3"/>
          <p:cNvGrpSpPr/>
          <p:nvPr userDrawn="1"/>
        </p:nvGrpSpPr>
        <p:grpSpPr>
          <a:xfrm>
            <a:off x="6928212" y="154740"/>
            <a:ext cx="2146611" cy="772200"/>
            <a:chOff x="6848500" y="5978770"/>
            <a:chExt cx="2146611" cy="772200"/>
          </a:xfrm>
        </p:grpSpPr>
        <p:pic>
          <p:nvPicPr>
            <p:cNvPr id="5" name="Picture 2" descr="F:\YASHASWI 2012\Test Cracker\LOGO\TC -_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8212" y="5978770"/>
              <a:ext cx="1987188" cy="53061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7"/>
            <p:cNvSpPr txBox="1">
              <a:spLocks noChangeArrowheads="1"/>
            </p:cNvSpPr>
            <p:nvPr/>
          </p:nvSpPr>
          <p:spPr bwMode="auto">
            <a:xfrm>
              <a:off x="6848500" y="6572606"/>
              <a:ext cx="2146611" cy="1783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l" rtl="0" eaLnBrk="0" fontAlgn="base" hangingPunct="0">
                <a:spcBef>
                  <a:spcPct val="0"/>
                </a:spcBef>
                <a:spcAft>
                  <a:spcPct val="0"/>
                </a:spcAft>
                <a:defRPr sz="900" b="0" kern="1200">
                  <a:solidFill>
                    <a:schemeClr val="tx1"/>
                  </a:solidFill>
                  <a:latin typeface="Trebuchet MS" pitchFamily="36" charset="0"/>
                  <a:ea typeface="+mn-ea"/>
                  <a:cs typeface="+mn-cs"/>
                </a:defRPr>
              </a:lvl1pPr>
              <a:lvl2pPr marL="457200" algn="l" rtl="0" fontAlgn="base">
                <a:spcBef>
                  <a:spcPct val="0"/>
                </a:spcBef>
                <a:spcAft>
                  <a:spcPct val="0"/>
                </a:spcAft>
                <a:defRPr sz="2000" b="1" kern="1200">
                  <a:solidFill>
                    <a:schemeClr val="tx1"/>
                  </a:solidFill>
                  <a:latin typeface="Times"/>
                  <a:ea typeface="+mn-ea"/>
                  <a:cs typeface="Arial" pitchFamily="34" charset="0"/>
                </a:defRPr>
              </a:lvl2pPr>
              <a:lvl3pPr marL="914400" algn="l" rtl="0" fontAlgn="base">
                <a:spcBef>
                  <a:spcPct val="0"/>
                </a:spcBef>
                <a:spcAft>
                  <a:spcPct val="0"/>
                </a:spcAft>
                <a:defRPr sz="2000" b="1" kern="1200">
                  <a:solidFill>
                    <a:schemeClr val="tx1"/>
                  </a:solidFill>
                  <a:latin typeface="Times"/>
                  <a:ea typeface="+mn-ea"/>
                  <a:cs typeface="Arial" pitchFamily="34" charset="0"/>
                </a:defRPr>
              </a:lvl3pPr>
              <a:lvl4pPr marL="1371600" algn="l" rtl="0" fontAlgn="base">
                <a:spcBef>
                  <a:spcPct val="0"/>
                </a:spcBef>
                <a:spcAft>
                  <a:spcPct val="0"/>
                </a:spcAft>
                <a:defRPr sz="2000" b="1" kern="1200">
                  <a:solidFill>
                    <a:schemeClr val="tx1"/>
                  </a:solidFill>
                  <a:latin typeface="Times"/>
                  <a:ea typeface="+mn-ea"/>
                  <a:cs typeface="Arial" pitchFamily="34" charset="0"/>
                </a:defRPr>
              </a:lvl4pPr>
              <a:lvl5pPr marL="1828800" algn="l" rtl="0" fontAlgn="base">
                <a:spcBef>
                  <a:spcPct val="0"/>
                </a:spcBef>
                <a:spcAft>
                  <a:spcPct val="0"/>
                </a:spcAft>
                <a:defRPr sz="2000" b="1" kern="1200">
                  <a:solidFill>
                    <a:schemeClr val="tx1"/>
                  </a:solidFill>
                  <a:latin typeface="Times"/>
                  <a:ea typeface="+mn-ea"/>
                  <a:cs typeface="Arial" pitchFamily="34" charset="0"/>
                </a:defRPr>
              </a:lvl5pPr>
              <a:lvl6pPr marL="2286000" algn="l" defTabSz="914400" rtl="0" eaLnBrk="1" latinLnBrk="0" hangingPunct="1">
                <a:defRPr sz="2000" b="1" kern="1200">
                  <a:solidFill>
                    <a:schemeClr val="tx1"/>
                  </a:solidFill>
                  <a:latin typeface="Times"/>
                  <a:ea typeface="+mn-ea"/>
                  <a:cs typeface="Arial" pitchFamily="34" charset="0"/>
                </a:defRPr>
              </a:lvl6pPr>
              <a:lvl7pPr marL="2743200" algn="l" defTabSz="914400" rtl="0" eaLnBrk="1" latinLnBrk="0" hangingPunct="1">
                <a:defRPr sz="2000" b="1" kern="1200">
                  <a:solidFill>
                    <a:schemeClr val="tx1"/>
                  </a:solidFill>
                  <a:latin typeface="Times"/>
                  <a:ea typeface="+mn-ea"/>
                  <a:cs typeface="Arial" pitchFamily="34" charset="0"/>
                </a:defRPr>
              </a:lvl7pPr>
              <a:lvl8pPr marL="3200400" algn="l" defTabSz="914400" rtl="0" eaLnBrk="1" latinLnBrk="0" hangingPunct="1">
                <a:defRPr sz="2000" b="1" kern="1200">
                  <a:solidFill>
                    <a:schemeClr val="tx1"/>
                  </a:solidFill>
                  <a:latin typeface="Times"/>
                  <a:ea typeface="+mn-ea"/>
                  <a:cs typeface="Arial" pitchFamily="34" charset="0"/>
                </a:defRPr>
              </a:lvl8pPr>
              <a:lvl9pPr marL="3657600" algn="l" defTabSz="914400" rtl="0" eaLnBrk="1" latinLnBrk="0" hangingPunct="1">
                <a:defRPr sz="2000" b="1" kern="1200">
                  <a:solidFill>
                    <a:schemeClr val="tx1"/>
                  </a:solidFill>
                  <a:latin typeface="Times"/>
                  <a:ea typeface="+mn-ea"/>
                  <a:cs typeface="Arial" pitchFamily="34" charset="0"/>
                </a:defRPr>
              </a:lvl9pPr>
            </a:lstStyle>
            <a:p>
              <a:pPr algn="ctr">
                <a:defRPr/>
              </a:pPr>
              <a:r>
                <a:rPr lang="en-US" sz="1000" i="1" dirty="0" smtClean="0">
                  <a:solidFill>
                    <a:schemeClr val="tx1">
                      <a:lumMod val="75000"/>
                      <a:lumOff val="25000"/>
                    </a:schemeClr>
                  </a:solidFill>
                  <a:latin typeface="+mn-lt"/>
                  <a:ea typeface="Segoe UI Symbol" pitchFamily="34" charset="0"/>
                </a:rPr>
                <a:t>For the maniacs, by the maniacs…</a:t>
              </a:r>
              <a:endParaRPr lang="en-US" sz="1000" i="1" dirty="0">
                <a:solidFill>
                  <a:schemeClr val="tx1">
                    <a:lumMod val="75000"/>
                    <a:lumOff val="25000"/>
                  </a:schemeClr>
                </a:solidFill>
                <a:latin typeface="+mn-lt"/>
                <a:ea typeface="Segoe UI Symbol" pitchFamily="34" charset="0"/>
              </a:endParaRPr>
            </a:p>
          </p:txBody>
        </p:sp>
      </p:grpSp>
      <p:sp>
        <p:nvSpPr>
          <p:cNvPr id="14" name="Rectangle 29"/>
          <p:cNvSpPr>
            <a:spLocks noChangeArrowheads="1"/>
          </p:cNvSpPr>
          <p:nvPr/>
        </p:nvSpPr>
        <p:spPr bwMode="auto">
          <a:xfrm>
            <a:off x="0" y="1026630"/>
            <a:ext cx="9143271" cy="283556"/>
          </a:xfrm>
          <a:prstGeom prst="rect">
            <a:avLst/>
          </a:prstGeom>
          <a:gradFill rotWithShape="1">
            <a:gsLst>
              <a:gs pos="0">
                <a:srgbClr val="FFCB05"/>
              </a:gs>
              <a:gs pos="100000">
                <a:srgbClr val="765D00">
                  <a:alpha val="25000"/>
                </a:srgbClr>
              </a:gs>
            </a:gsLst>
            <a:lin ang="0" scaled="1"/>
          </a:gradFill>
          <a:ln w="9525" algn="ctr">
            <a:noFill/>
            <a:round/>
            <a:headEnd/>
            <a:tailEnd/>
          </a:ln>
        </p:spPr>
        <p:txBody>
          <a:bodyPr/>
          <a:lstStyle/>
          <a:p>
            <a:pPr eaLnBrk="0" hangingPunct="0"/>
            <a:endParaRPr lang="en-US"/>
          </a:p>
        </p:txBody>
      </p:sp>
      <p:sp>
        <p:nvSpPr>
          <p:cNvPr id="15" name="Rectangle 14"/>
          <p:cNvSpPr/>
          <p:nvPr/>
        </p:nvSpPr>
        <p:spPr bwMode="auto">
          <a:xfrm>
            <a:off x="-3799" y="1052401"/>
            <a:ext cx="9144000" cy="5534167"/>
          </a:xfrm>
          <a:prstGeom prst="rect">
            <a:avLst/>
          </a:prstGeom>
          <a:gradFill>
            <a:gsLst>
              <a:gs pos="0">
                <a:srgbClr val="FFCB05">
                  <a:alpha val="10000"/>
                </a:srgbClr>
              </a:gs>
              <a:gs pos="100000">
                <a:srgbClr val="FFCB05">
                  <a:alpha val="10000"/>
                </a:srgbClr>
              </a:gs>
            </a:gsLst>
            <a:lin ang="5400000" scaled="0"/>
          </a:gradFill>
          <a:ln w="9525" cap="flat" cmpd="sng" algn="ctr">
            <a:noFill/>
            <a:prstDash val="solid"/>
            <a:round/>
            <a:headEnd type="none" w="med" len="med"/>
            <a:tailEnd type="none" w="med" len="med"/>
          </a:ln>
          <a:effectLst/>
        </p:spPr>
        <p:txBody>
          <a:bodyPr lIns="182880" tIns="182880"/>
          <a:lstStyle/>
          <a:p>
            <a:pPr marL="231775" indent="-231775" eaLnBrk="0" hangingPunct="0">
              <a:spcAft>
                <a:spcPts val="400"/>
              </a:spcAft>
              <a:buFont typeface="Wingdings" pitchFamily="2" charset="2"/>
              <a:buChar char="§"/>
              <a:defRPr/>
            </a:pPr>
            <a:endParaRPr lang="en-US" sz="1400" b="0" dirty="0">
              <a:latin typeface="+mj-lt"/>
              <a:ea typeface="Calibri" pitchFamily="34" charset="0"/>
              <a:cs typeface="Times New Roman" pitchFamily="18" charset="0"/>
            </a:endParaRPr>
          </a:p>
        </p:txBody>
      </p:sp>
      <p:grpSp>
        <p:nvGrpSpPr>
          <p:cNvPr id="26" name="Group 25"/>
          <p:cNvGrpSpPr/>
          <p:nvPr userDrawn="1"/>
        </p:nvGrpSpPr>
        <p:grpSpPr>
          <a:xfrm rot="16200000">
            <a:off x="-3377" y="1028776"/>
            <a:ext cx="871340" cy="867047"/>
            <a:chOff x="7050465" y="914624"/>
            <a:chExt cx="871340" cy="867047"/>
          </a:xfrm>
        </p:grpSpPr>
        <p:sp>
          <p:nvSpPr>
            <p:cNvPr id="17" name="Rectangle 16"/>
            <p:cNvSpPr/>
            <p:nvPr/>
          </p:nvSpPr>
          <p:spPr bwMode="auto">
            <a:xfrm>
              <a:off x="7647507" y="915420"/>
              <a:ext cx="274298" cy="274271"/>
            </a:xfrm>
            <a:prstGeom prst="rect">
              <a:avLst/>
            </a:prstGeom>
            <a:solidFill>
              <a:schemeClr val="tx1"/>
            </a:solidFill>
            <a:ln w="0" cap="flat" cmpd="sng" algn="ctr">
              <a:noFill/>
              <a:prstDash val="solid"/>
              <a:round/>
              <a:headEnd type="none" w="med" len="med"/>
              <a:tailEnd type="none" w="med" len="med"/>
            </a:ln>
            <a:effectLst/>
          </p:spPr>
          <p:txBody>
            <a:bodyPr/>
            <a:lstStyle/>
            <a:p>
              <a:pPr eaLnBrk="0" hangingPunct="0">
                <a:defRPr/>
              </a:pPr>
              <a:endParaRPr lang="en-US">
                <a:solidFill>
                  <a:schemeClr val="tx1"/>
                </a:solidFill>
                <a:latin typeface="Times" pitchFamily="36" charset="0"/>
                <a:cs typeface="Arial" charset="0"/>
              </a:endParaRPr>
            </a:p>
          </p:txBody>
        </p:sp>
        <p:sp>
          <p:nvSpPr>
            <p:cNvPr id="18" name="Rectangle 17"/>
            <p:cNvSpPr/>
            <p:nvPr/>
          </p:nvSpPr>
          <p:spPr bwMode="auto">
            <a:xfrm>
              <a:off x="7647507" y="1218232"/>
              <a:ext cx="274298" cy="274271"/>
            </a:xfrm>
            <a:prstGeom prst="rect">
              <a:avLst/>
            </a:prstGeom>
            <a:solidFill>
              <a:srgbClr val="FFC000"/>
            </a:solidFill>
            <a:ln w="0" cap="flat" cmpd="sng" algn="ctr">
              <a:noFill/>
              <a:prstDash val="solid"/>
              <a:round/>
              <a:headEnd type="none" w="med" len="med"/>
              <a:tailEnd type="none" w="med" len="med"/>
            </a:ln>
            <a:effectLst/>
          </p:spPr>
          <p:txBody>
            <a:bodyPr/>
            <a:lstStyle/>
            <a:p>
              <a:pPr eaLnBrk="0" hangingPunct="0">
                <a:defRPr/>
              </a:pPr>
              <a:endParaRPr lang="en-US">
                <a:latin typeface="Times" pitchFamily="36" charset="0"/>
                <a:cs typeface="Arial" charset="0"/>
              </a:endParaRPr>
            </a:p>
          </p:txBody>
        </p:sp>
        <p:sp>
          <p:nvSpPr>
            <p:cNvPr id="19" name="Rectangle 18"/>
            <p:cNvSpPr/>
            <p:nvPr/>
          </p:nvSpPr>
          <p:spPr bwMode="auto">
            <a:xfrm>
              <a:off x="7647507" y="1507400"/>
              <a:ext cx="274298" cy="274271"/>
            </a:xfrm>
            <a:prstGeom prst="rect">
              <a:avLst/>
            </a:prstGeom>
            <a:solidFill>
              <a:schemeClr val="tx1"/>
            </a:solidFill>
            <a:ln w="0" cap="flat" cmpd="sng" algn="ctr">
              <a:noFill/>
              <a:prstDash val="solid"/>
              <a:round/>
              <a:headEnd type="none" w="med" len="med"/>
              <a:tailEnd type="none" w="med" len="med"/>
            </a:ln>
            <a:effectLst/>
          </p:spPr>
          <p:txBody>
            <a:bodyPr/>
            <a:lstStyle/>
            <a:p>
              <a:pPr eaLnBrk="0" hangingPunct="0">
                <a:defRPr/>
              </a:pPr>
              <a:endParaRPr lang="en-US">
                <a:latin typeface="Times" pitchFamily="36" charset="0"/>
                <a:cs typeface="Arial" charset="0"/>
              </a:endParaRPr>
            </a:p>
          </p:txBody>
        </p:sp>
        <p:sp>
          <p:nvSpPr>
            <p:cNvPr id="20" name="Rectangle 19"/>
            <p:cNvSpPr/>
            <p:nvPr/>
          </p:nvSpPr>
          <p:spPr bwMode="auto">
            <a:xfrm>
              <a:off x="7350464" y="915420"/>
              <a:ext cx="274298" cy="274271"/>
            </a:xfrm>
            <a:prstGeom prst="rect">
              <a:avLst/>
            </a:prstGeom>
            <a:solidFill>
              <a:srgbClr val="FFC000">
                <a:alpha val="60000"/>
              </a:srgbClr>
            </a:solidFill>
            <a:ln w="0" cap="flat" cmpd="sng" algn="ctr">
              <a:noFill/>
              <a:prstDash val="solid"/>
              <a:round/>
              <a:headEnd type="none" w="med" len="med"/>
              <a:tailEnd type="none" w="med" len="med"/>
            </a:ln>
            <a:effectLst/>
          </p:spPr>
          <p:txBody>
            <a:bodyPr/>
            <a:lstStyle/>
            <a:p>
              <a:pPr eaLnBrk="0" hangingPunct="0">
                <a:defRPr/>
              </a:pPr>
              <a:endParaRPr lang="en-US">
                <a:latin typeface="Times" pitchFamily="36" charset="0"/>
                <a:cs typeface="Arial" charset="0"/>
              </a:endParaRPr>
            </a:p>
          </p:txBody>
        </p:sp>
        <p:sp>
          <p:nvSpPr>
            <p:cNvPr id="21" name="Rectangle 20"/>
            <p:cNvSpPr/>
            <p:nvPr/>
          </p:nvSpPr>
          <p:spPr bwMode="auto">
            <a:xfrm>
              <a:off x="7350464" y="1218232"/>
              <a:ext cx="274298" cy="274271"/>
            </a:xfrm>
            <a:prstGeom prst="rect">
              <a:avLst/>
            </a:prstGeom>
            <a:solidFill>
              <a:schemeClr val="tx1">
                <a:lumMod val="50000"/>
                <a:lumOff val="50000"/>
                <a:alpha val="60000"/>
              </a:schemeClr>
            </a:solidFill>
            <a:ln w="0" cap="flat" cmpd="sng" algn="ctr">
              <a:noFill/>
              <a:prstDash val="solid"/>
              <a:round/>
              <a:headEnd type="none" w="med" len="med"/>
              <a:tailEnd type="none" w="med" len="med"/>
            </a:ln>
            <a:effectLst>
              <a:reflection blurRad="6350" stA="52000" endA="300" endPos="35000" dir="5400000" sy="-100000" algn="bl" rotWithShape="0"/>
            </a:effectLst>
          </p:spPr>
          <p:txBody>
            <a:bodyPr/>
            <a:lstStyle/>
            <a:p>
              <a:pPr eaLnBrk="0" hangingPunct="0">
                <a:defRPr/>
              </a:pPr>
              <a:endParaRPr lang="en-US">
                <a:latin typeface="Times" pitchFamily="36" charset="0"/>
                <a:cs typeface="Arial" charset="0"/>
              </a:endParaRPr>
            </a:p>
          </p:txBody>
        </p:sp>
        <p:sp>
          <p:nvSpPr>
            <p:cNvPr id="22" name="Rectangle 21"/>
            <p:cNvSpPr/>
            <p:nvPr/>
          </p:nvSpPr>
          <p:spPr bwMode="auto">
            <a:xfrm>
              <a:off x="7050465" y="914624"/>
              <a:ext cx="274298" cy="274271"/>
            </a:xfrm>
            <a:prstGeom prst="rect">
              <a:avLst/>
            </a:prstGeom>
            <a:solidFill>
              <a:srgbClr val="000000"/>
            </a:solidFill>
            <a:ln w="0" cap="flat" cmpd="sng" algn="ctr">
              <a:noFill/>
              <a:prstDash val="solid"/>
              <a:round/>
              <a:headEnd type="none" w="med" len="med"/>
              <a:tailEnd type="none" w="med" len="med"/>
            </a:ln>
            <a:effectLst/>
          </p:spPr>
          <p:txBody>
            <a:bodyPr/>
            <a:lstStyle/>
            <a:p>
              <a:pPr eaLnBrk="0" hangingPunct="0">
                <a:defRPr/>
              </a:pPr>
              <a:endParaRPr lang="en-US">
                <a:latin typeface="Times" pitchFamily="36" charset="0"/>
                <a:cs typeface="Arial" charset="0"/>
              </a:endParaRPr>
            </a:p>
          </p:txBody>
        </p:sp>
        <p:sp>
          <p:nvSpPr>
            <p:cNvPr id="23" name="Rectangle 22"/>
            <p:cNvSpPr/>
            <p:nvPr/>
          </p:nvSpPr>
          <p:spPr bwMode="auto">
            <a:xfrm>
              <a:off x="7050465" y="1218232"/>
              <a:ext cx="274298" cy="274271"/>
            </a:xfrm>
            <a:prstGeom prst="rect">
              <a:avLst/>
            </a:prstGeom>
            <a:solidFill>
              <a:srgbClr val="F2F2F2">
                <a:alpha val="40000"/>
              </a:srgbClr>
            </a:solidFill>
            <a:ln w="0" cap="flat" cmpd="sng" algn="ctr">
              <a:noFill/>
              <a:prstDash val="solid"/>
              <a:round/>
              <a:headEnd type="none" w="med" len="med"/>
              <a:tailEnd type="none" w="med" len="med"/>
            </a:ln>
            <a:effectLst>
              <a:reflection blurRad="6350" stA="52000" endA="300" endPos="35000" dir="5400000" sy="-100000" algn="bl" rotWithShape="0"/>
            </a:effectLst>
          </p:spPr>
          <p:txBody>
            <a:bodyPr/>
            <a:lstStyle/>
            <a:p>
              <a:pPr eaLnBrk="0" hangingPunct="0">
                <a:defRPr/>
              </a:pPr>
              <a:endParaRPr lang="en-US">
                <a:latin typeface="Times" pitchFamily="36" charset="0"/>
                <a:cs typeface="Arial" charset="0"/>
              </a:endParaRPr>
            </a:p>
          </p:txBody>
        </p:sp>
      </p:grpSp>
      <p:grpSp>
        <p:nvGrpSpPr>
          <p:cNvPr id="27" name="Group 26"/>
          <p:cNvGrpSpPr/>
          <p:nvPr userDrawn="1"/>
        </p:nvGrpSpPr>
        <p:grpSpPr>
          <a:xfrm>
            <a:off x="8272660" y="1036679"/>
            <a:ext cx="871340" cy="867047"/>
            <a:chOff x="7050465" y="914624"/>
            <a:chExt cx="871340" cy="867047"/>
          </a:xfrm>
        </p:grpSpPr>
        <p:sp>
          <p:nvSpPr>
            <p:cNvPr id="28" name="Rectangle 27"/>
            <p:cNvSpPr/>
            <p:nvPr/>
          </p:nvSpPr>
          <p:spPr bwMode="auto">
            <a:xfrm>
              <a:off x="7647507" y="915420"/>
              <a:ext cx="274298" cy="274271"/>
            </a:xfrm>
            <a:prstGeom prst="rect">
              <a:avLst/>
            </a:prstGeom>
            <a:solidFill>
              <a:schemeClr val="tx1"/>
            </a:solidFill>
            <a:ln w="0" cap="flat" cmpd="sng" algn="ctr">
              <a:noFill/>
              <a:prstDash val="solid"/>
              <a:round/>
              <a:headEnd type="none" w="med" len="med"/>
              <a:tailEnd type="none" w="med" len="med"/>
            </a:ln>
            <a:effectLst/>
          </p:spPr>
          <p:txBody>
            <a:bodyPr/>
            <a:lstStyle/>
            <a:p>
              <a:pPr eaLnBrk="0" hangingPunct="0">
                <a:defRPr/>
              </a:pPr>
              <a:endParaRPr lang="en-US">
                <a:solidFill>
                  <a:schemeClr val="tx1"/>
                </a:solidFill>
                <a:latin typeface="Times" pitchFamily="36" charset="0"/>
                <a:cs typeface="Arial" charset="0"/>
              </a:endParaRPr>
            </a:p>
          </p:txBody>
        </p:sp>
        <p:sp>
          <p:nvSpPr>
            <p:cNvPr id="29" name="Rectangle 28"/>
            <p:cNvSpPr/>
            <p:nvPr/>
          </p:nvSpPr>
          <p:spPr bwMode="auto">
            <a:xfrm>
              <a:off x="7647507" y="1218232"/>
              <a:ext cx="274298" cy="274271"/>
            </a:xfrm>
            <a:prstGeom prst="rect">
              <a:avLst/>
            </a:prstGeom>
            <a:solidFill>
              <a:srgbClr val="FFC000"/>
            </a:solidFill>
            <a:ln w="0" cap="flat" cmpd="sng" algn="ctr">
              <a:noFill/>
              <a:prstDash val="solid"/>
              <a:round/>
              <a:headEnd type="none" w="med" len="med"/>
              <a:tailEnd type="none" w="med" len="med"/>
            </a:ln>
            <a:effectLst/>
          </p:spPr>
          <p:txBody>
            <a:bodyPr/>
            <a:lstStyle/>
            <a:p>
              <a:pPr eaLnBrk="0" hangingPunct="0">
                <a:defRPr/>
              </a:pPr>
              <a:endParaRPr lang="en-US">
                <a:latin typeface="Times" pitchFamily="36" charset="0"/>
                <a:cs typeface="Arial" charset="0"/>
              </a:endParaRPr>
            </a:p>
          </p:txBody>
        </p:sp>
        <p:sp>
          <p:nvSpPr>
            <p:cNvPr id="30" name="Rectangle 29"/>
            <p:cNvSpPr/>
            <p:nvPr/>
          </p:nvSpPr>
          <p:spPr bwMode="auto">
            <a:xfrm>
              <a:off x="7647507" y="1507400"/>
              <a:ext cx="274298" cy="274271"/>
            </a:xfrm>
            <a:prstGeom prst="rect">
              <a:avLst/>
            </a:prstGeom>
            <a:solidFill>
              <a:schemeClr val="tx1"/>
            </a:solidFill>
            <a:ln w="0" cap="flat" cmpd="sng" algn="ctr">
              <a:noFill/>
              <a:prstDash val="solid"/>
              <a:round/>
              <a:headEnd type="none" w="med" len="med"/>
              <a:tailEnd type="none" w="med" len="med"/>
            </a:ln>
            <a:effectLst/>
          </p:spPr>
          <p:txBody>
            <a:bodyPr/>
            <a:lstStyle/>
            <a:p>
              <a:pPr eaLnBrk="0" hangingPunct="0">
                <a:defRPr/>
              </a:pPr>
              <a:endParaRPr lang="en-US">
                <a:latin typeface="Times" pitchFamily="36" charset="0"/>
                <a:cs typeface="Arial" charset="0"/>
              </a:endParaRPr>
            </a:p>
          </p:txBody>
        </p:sp>
        <p:sp>
          <p:nvSpPr>
            <p:cNvPr id="31" name="Rectangle 30"/>
            <p:cNvSpPr/>
            <p:nvPr/>
          </p:nvSpPr>
          <p:spPr bwMode="auto">
            <a:xfrm>
              <a:off x="7350464" y="915420"/>
              <a:ext cx="274298" cy="274271"/>
            </a:xfrm>
            <a:prstGeom prst="rect">
              <a:avLst/>
            </a:prstGeom>
            <a:solidFill>
              <a:srgbClr val="FFC000">
                <a:alpha val="60000"/>
              </a:srgbClr>
            </a:solidFill>
            <a:ln w="0" cap="flat" cmpd="sng" algn="ctr">
              <a:noFill/>
              <a:prstDash val="solid"/>
              <a:round/>
              <a:headEnd type="none" w="med" len="med"/>
              <a:tailEnd type="none" w="med" len="med"/>
            </a:ln>
            <a:effectLst/>
          </p:spPr>
          <p:txBody>
            <a:bodyPr/>
            <a:lstStyle/>
            <a:p>
              <a:pPr eaLnBrk="0" hangingPunct="0">
                <a:defRPr/>
              </a:pPr>
              <a:endParaRPr lang="en-US">
                <a:latin typeface="Times" pitchFamily="36" charset="0"/>
                <a:cs typeface="Arial" charset="0"/>
              </a:endParaRPr>
            </a:p>
          </p:txBody>
        </p:sp>
        <p:sp>
          <p:nvSpPr>
            <p:cNvPr id="32" name="Rectangle 31"/>
            <p:cNvSpPr/>
            <p:nvPr/>
          </p:nvSpPr>
          <p:spPr bwMode="auto">
            <a:xfrm>
              <a:off x="7350464" y="1218232"/>
              <a:ext cx="274298" cy="274271"/>
            </a:xfrm>
            <a:prstGeom prst="rect">
              <a:avLst/>
            </a:prstGeom>
            <a:solidFill>
              <a:schemeClr val="tx1">
                <a:lumMod val="50000"/>
                <a:lumOff val="50000"/>
                <a:alpha val="60000"/>
              </a:schemeClr>
            </a:solidFill>
            <a:ln w="0" cap="flat" cmpd="sng" algn="ctr">
              <a:noFill/>
              <a:prstDash val="solid"/>
              <a:round/>
              <a:headEnd type="none" w="med" len="med"/>
              <a:tailEnd type="none" w="med" len="med"/>
            </a:ln>
            <a:effectLst>
              <a:reflection blurRad="6350" stA="52000" endA="300" endPos="35000" dir="5400000" sy="-100000" algn="bl" rotWithShape="0"/>
            </a:effectLst>
          </p:spPr>
          <p:txBody>
            <a:bodyPr/>
            <a:lstStyle/>
            <a:p>
              <a:pPr eaLnBrk="0" hangingPunct="0">
                <a:defRPr/>
              </a:pPr>
              <a:endParaRPr lang="en-US">
                <a:latin typeface="Times" pitchFamily="36" charset="0"/>
                <a:cs typeface="Arial" charset="0"/>
              </a:endParaRPr>
            </a:p>
          </p:txBody>
        </p:sp>
        <p:sp>
          <p:nvSpPr>
            <p:cNvPr id="33" name="Rectangle 32"/>
            <p:cNvSpPr/>
            <p:nvPr/>
          </p:nvSpPr>
          <p:spPr bwMode="auto">
            <a:xfrm>
              <a:off x="7050465" y="914624"/>
              <a:ext cx="274298" cy="274271"/>
            </a:xfrm>
            <a:prstGeom prst="rect">
              <a:avLst/>
            </a:prstGeom>
            <a:solidFill>
              <a:srgbClr val="000000"/>
            </a:solidFill>
            <a:ln w="0" cap="flat" cmpd="sng" algn="ctr">
              <a:noFill/>
              <a:prstDash val="solid"/>
              <a:round/>
              <a:headEnd type="none" w="med" len="med"/>
              <a:tailEnd type="none" w="med" len="med"/>
            </a:ln>
            <a:effectLst/>
          </p:spPr>
          <p:txBody>
            <a:bodyPr/>
            <a:lstStyle/>
            <a:p>
              <a:pPr eaLnBrk="0" hangingPunct="0">
                <a:defRPr/>
              </a:pPr>
              <a:endParaRPr lang="en-US">
                <a:latin typeface="Times" pitchFamily="36" charset="0"/>
                <a:cs typeface="Arial" charset="0"/>
              </a:endParaRPr>
            </a:p>
          </p:txBody>
        </p:sp>
        <p:sp>
          <p:nvSpPr>
            <p:cNvPr id="34" name="Rectangle 33"/>
            <p:cNvSpPr/>
            <p:nvPr/>
          </p:nvSpPr>
          <p:spPr bwMode="auto">
            <a:xfrm>
              <a:off x="7050465" y="1218232"/>
              <a:ext cx="274298" cy="274271"/>
            </a:xfrm>
            <a:prstGeom prst="rect">
              <a:avLst/>
            </a:prstGeom>
            <a:solidFill>
              <a:srgbClr val="F2F2F2">
                <a:alpha val="40000"/>
              </a:srgbClr>
            </a:solidFill>
            <a:ln w="0" cap="flat" cmpd="sng" algn="ctr">
              <a:noFill/>
              <a:prstDash val="solid"/>
              <a:round/>
              <a:headEnd type="none" w="med" len="med"/>
              <a:tailEnd type="none" w="med" len="med"/>
            </a:ln>
            <a:effectLst>
              <a:reflection blurRad="6350" stA="52000" endA="300" endPos="35000" dir="5400000" sy="-100000" algn="bl" rotWithShape="0"/>
            </a:effectLst>
          </p:spPr>
          <p:txBody>
            <a:bodyPr/>
            <a:lstStyle/>
            <a:p>
              <a:pPr eaLnBrk="0" hangingPunct="0">
                <a:defRPr/>
              </a:pPr>
              <a:endParaRPr lang="en-US">
                <a:latin typeface="Times" pitchFamily="36" charset="0"/>
                <a:cs typeface="Arial" charset="0"/>
              </a:endParaRPr>
            </a:p>
          </p:txBody>
        </p:sp>
      </p:grpSp>
      <p:grpSp>
        <p:nvGrpSpPr>
          <p:cNvPr id="35" name="Group 34"/>
          <p:cNvGrpSpPr/>
          <p:nvPr userDrawn="1"/>
        </p:nvGrpSpPr>
        <p:grpSpPr>
          <a:xfrm rot="10800000">
            <a:off x="-5523" y="5631553"/>
            <a:ext cx="871340" cy="867047"/>
            <a:chOff x="7050465" y="914624"/>
            <a:chExt cx="871340" cy="867047"/>
          </a:xfrm>
        </p:grpSpPr>
        <p:sp>
          <p:nvSpPr>
            <p:cNvPr id="36" name="Rectangle 35"/>
            <p:cNvSpPr/>
            <p:nvPr/>
          </p:nvSpPr>
          <p:spPr bwMode="auto">
            <a:xfrm>
              <a:off x="7647507" y="915420"/>
              <a:ext cx="274298" cy="274271"/>
            </a:xfrm>
            <a:prstGeom prst="rect">
              <a:avLst/>
            </a:prstGeom>
            <a:solidFill>
              <a:schemeClr val="tx1"/>
            </a:solidFill>
            <a:ln w="0" cap="flat" cmpd="sng" algn="ctr">
              <a:noFill/>
              <a:prstDash val="solid"/>
              <a:round/>
              <a:headEnd type="none" w="med" len="med"/>
              <a:tailEnd type="none" w="med" len="med"/>
            </a:ln>
            <a:effectLst/>
          </p:spPr>
          <p:txBody>
            <a:bodyPr/>
            <a:lstStyle/>
            <a:p>
              <a:pPr eaLnBrk="0" hangingPunct="0">
                <a:defRPr/>
              </a:pPr>
              <a:endParaRPr lang="en-US">
                <a:solidFill>
                  <a:schemeClr val="tx1"/>
                </a:solidFill>
                <a:latin typeface="Times" pitchFamily="36" charset="0"/>
                <a:cs typeface="Arial" charset="0"/>
              </a:endParaRPr>
            </a:p>
          </p:txBody>
        </p:sp>
        <p:sp>
          <p:nvSpPr>
            <p:cNvPr id="37" name="Rectangle 36"/>
            <p:cNvSpPr/>
            <p:nvPr/>
          </p:nvSpPr>
          <p:spPr bwMode="auto">
            <a:xfrm>
              <a:off x="7647507" y="1218232"/>
              <a:ext cx="274298" cy="274271"/>
            </a:xfrm>
            <a:prstGeom prst="rect">
              <a:avLst/>
            </a:prstGeom>
            <a:solidFill>
              <a:srgbClr val="FFC000"/>
            </a:solidFill>
            <a:ln w="0" cap="flat" cmpd="sng" algn="ctr">
              <a:noFill/>
              <a:prstDash val="solid"/>
              <a:round/>
              <a:headEnd type="none" w="med" len="med"/>
              <a:tailEnd type="none" w="med" len="med"/>
            </a:ln>
            <a:effectLst/>
          </p:spPr>
          <p:txBody>
            <a:bodyPr/>
            <a:lstStyle/>
            <a:p>
              <a:pPr eaLnBrk="0" hangingPunct="0">
                <a:defRPr/>
              </a:pPr>
              <a:endParaRPr lang="en-US">
                <a:latin typeface="Times" pitchFamily="36" charset="0"/>
                <a:cs typeface="Arial" charset="0"/>
              </a:endParaRPr>
            </a:p>
          </p:txBody>
        </p:sp>
        <p:sp>
          <p:nvSpPr>
            <p:cNvPr id="38" name="Rectangle 37"/>
            <p:cNvSpPr/>
            <p:nvPr/>
          </p:nvSpPr>
          <p:spPr bwMode="auto">
            <a:xfrm>
              <a:off x="7647507" y="1507400"/>
              <a:ext cx="274298" cy="274271"/>
            </a:xfrm>
            <a:prstGeom prst="rect">
              <a:avLst/>
            </a:prstGeom>
            <a:solidFill>
              <a:schemeClr val="tx1"/>
            </a:solidFill>
            <a:ln w="0" cap="flat" cmpd="sng" algn="ctr">
              <a:noFill/>
              <a:prstDash val="solid"/>
              <a:round/>
              <a:headEnd type="none" w="med" len="med"/>
              <a:tailEnd type="none" w="med" len="med"/>
            </a:ln>
            <a:effectLst/>
          </p:spPr>
          <p:txBody>
            <a:bodyPr/>
            <a:lstStyle/>
            <a:p>
              <a:pPr eaLnBrk="0" hangingPunct="0">
                <a:defRPr/>
              </a:pPr>
              <a:endParaRPr lang="en-US">
                <a:latin typeface="Times" pitchFamily="36" charset="0"/>
                <a:cs typeface="Arial" charset="0"/>
              </a:endParaRPr>
            </a:p>
          </p:txBody>
        </p:sp>
        <p:sp>
          <p:nvSpPr>
            <p:cNvPr id="39" name="Rectangle 38"/>
            <p:cNvSpPr/>
            <p:nvPr/>
          </p:nvSpPr>
          <p:spPr bwMode="auto">
            <a:xfrm>
              <a:off x="7350464" y="915420"/>
              <a:ext cx="274298" cy="274271"/>
            </a:xfrm>
            <a:prstGeom prst="rect">
              <a:avLst/>
            </a:prstGeom>
            <a:solidFill>
              <a:srgbClr val="FFC000">
                <a:alpha val="60000"/>
              </a:srgbClr>
            </a:solidFill>
            <a:ln w="0" cap="flat" cmpd="sng" algn="ctr">
              <a:noFill/>
              <a:prstDash val="solid"/>
              <a:round/>
              <a:headEnd type="none" w="med" len="med"/>
              <a:tailEnd type="none" w="med" len="med"/>
            </a:ln>
            <a:effectLst/>
          </p:spPr>
          <p:txBody>
            <a:bodyPr/>
            <a:lstStyle/>
            <a:p>
              <a:pPr eaLnBrk="0" hangingPunct="0">
                <a:defRPr/>
              </a:pPr>
              <a:endParaRPr lang="en-US">
                <a:latin typeface="Times" pitchFamily="36" charset="0"/>
                <a:cs typeface="Arial" charset="0"/>
              </a:endParaRPr>
            </a:p>
          </p:txBody>
        </p:sp>
        <p:sp>
          <p:nvSpPr>
            <p:cNvPr id="40" name="Rectangle 39"/>
            <p:cNvSpPr/>
            <p:nvPr/>
          </p:nvSpPr>
          <p:spPr bwMode="auto">
            <a:xfrm>
              <a:off x="7350464" y="1218232"/>
              <a:ext cx="274298" cy="274271"/>
            </a:xfrm>
            <a:prstGeom prst="rect">
              <a:avLst/>
            </a:prstGeom>
            <a:solidFill>
              <a:schemeClr val="tx1">
                <a:alpha val="60000"/>
              </a:schemeClr>
            </a:solidFill>
            <a:ln w="0" cap="flat" cmpd="sng" algn="ctr">
              <a:noFill/>
              <a:prstDash val="solid"/>
              <a:round/>
              <a:headEnd type="none" w="med" len="med"/>
              <a:tailEnd type="none" w="med" len="med"/>
            </a:ln>
            <a:effectLst>
              <a:reflection blurRad="6350" stA="52000" endA="300" endPos="35000" dir="5400000" sy="-100000" algn="bl" rotWithShape="0"/>
            </a:effectLst>
          </p:spPr>
          <p:txBody>
            <a:bodyPr/>
            <a:lstStyle/>
            <a:p>
              <a:pPr eaLnBrk="0" hangingPunct="0">
                <a:defRPr/>
              </a:pPr>
              <a:endParaRPr lang="en-US">
                <a:latin typeface="Times" pitchFamily="36" charset="0"/>
                <a:cs typeface="Arial" charset="0"/>
              </a:endParaRPr>
            </a:p>
          </p:txBody>
        </p:sp>
        <p:sp>
          <p:nvSpPr>
            <p:cNvPr id="41" name="Rectangle 40"/>
            <p:cNvSpPr/>
            <p:nvPr/>
          </p:nvSpPr>
          <p:spPr bwMode="auto">
            <a:xfrm>
              <a:off x="7050465" y="914624"/>
              <a:ext cx="274298" cy="274271"/>
            </a:xfrm>
            <a:prstGeom prst="rect">
              <a:avLst/>
            </a:prstGeom>
            <a:solidFill>
              <a:schemeClr val="tx1">
                <a:alpha val="60000"/>
              </a:schemeClr>
            </a:solidFill>
            <a:ln w="0" cap="flat" cmpd="sng" algn="ctr">
              <a:noFill/>
              <a:prstDash val="solid"/>
              <a:round/>
              <a:headEnd type="none" w="med" len="med"/>
              <a:tailEnd type="none" w="med" len="med"/>
            </a:ln>
            <a:effectLst/>
          </p:spPr>
          <p:txBody>
            <a:bodyPr/>
            <a:lstStyle/>
            <a:p>
              <a:pPr eaLnBrk="0" hangingPunct="0">
                <a:defRPr/>
              </a:pPr>
              <a:endParaRPr lang="en-US">
                <a:latin typeface="Times" pitchFamily="36" charset="0"/>
                <a:cs typeface="Arial" charset="0"/>
              </a:endParaRPr>
            </a:p>
          </p:txBody>
        </p:sp>
        <p:sp>
          <p:nvSpPr>
            <p:cNvPr id="42" name="Rectangle 41"/>
            <p:cNvSpPr/>
            <p:nvPr/>
          </p:nvSpPr>
          <p:spPr bwMode="auto">
            <a:xfrm>
              <a:off x="7050465" y="1218232"/>
              <a:ext cx="274298" cy="274271"/>
            </a:xfrm>
            <a:prstGeom prst="rect">
              <a:avLst/>
            </a:prstGeom>
            <a:solidFill>
              <a:srgbClr val="F2F2F2">
                <a:alpha val="40000"/>
              </a:srgbClr>
            </a:solidFill>
            <a:ln w="0" cap="flat" cmpd="sng" algn="ctr">
              <a:noFill/>
              <a:prstDash val="solid"/>
              <a:round/>
              <a:headEnd type="none" w="med" len="med"/>
              <a:tailEnd type="none" w="med" len="med"/>
            </a:ln>
            <a:effectLst>
              <a:reflection blurRad="6350" stA="52000" endA="300" endPos="35000" dir="5400000" sy="-100000" algn="bl" rotWithShape="0"/>
            </a:effectLst>
          </p:spPr>
          <p:txBody>
            <a:bodyPr/>
            <a:lstStyle/>
            <a:p>
              <a:pPr eaLnBrk="0" hangingPunct="0">
                <a:defRPr/>
              </a:pPr>
              <a:endParaRPr lang="en-US">
                <a:latin typeface="Times" pitchFamily="36" charset="0"/>
                <a:cs typeface="Arial" charset="0"/>
              </a:endParaRPr>
            </a:p>
          </p:txBody>
        </p:sp>
      </p:grpSp>
      <p:grpSp>
        <p:nvGrpSpPr>
          <p:cNvPr id="43" name="Group 42"/>
          <p:cNvGrpSpPr/>
          <p:nvPr userDrawn="1"/>
        </p:nvGrpSpPr>
        <p:grpSpPr>
          <a:xfrm rot="5400000">
            <a:off x="8262941" y="5632475"/>
            <a:ext cx="871340" cy="867047"/>
            <a:chOff x="7050465" y="914624"/>
            <a:chExt cx="871340" cy="867047"/>
          </a:xfrm>
        </p:grpSpPr>
        <p:sp>
          <p:nvSpPr>
            <p:cNvPr id="44" name="Rectangle 43"/>
            <p:cNvSpPr/>
            <p:nvPr/>
          </p:nvSpPr>
          <p:spPr bwMode="auto">
            <a:xfrm>
              <a:off x="7647507" y="915420"/>
              <a:ext cx="274298" cy="274271"/>
            </a:xfrm>
            <a:prstGeom prst="rect">
              <a:avLst/>
            </a:prstGeom>
            <a:solidFill>
              <a:schemeClr val="tx1"/>
            </a:solidFill>
            <a:ln w="0" cap="flat" cmpd="sng" algn="ctr">
              <a:noFill/>
              <a:prstDash val="solid"/>
              <a:round/>
              <a:headEnd type="none" w="med" len="med"/>
              <a:tailEnd type="none" w="med" len="med"/>
            </a:ln>
            <a:effectLst/>
          </p:spPr>
          <p:txBody>
            <a:bodyPr/>
            <a:lstStyle/>
            <a:p>
              <a:pPr eaLnBrk="0" hangingPunct="0">
                <a:defRPr/>
              </a:pPr>
              <a:endParaRPr lang="en-US">
                <a:solidFill>
                  <a:schemeClr val="tx1"/>
                </a:solidFill>
                <a:latin typeface="Times" pitchFamily="36" charset="0"/>
                <a:cs typeface="Arial" charset="0"/>
              </a:endParaRPr>
            </a:p>
          </p:txBody>
        </p:sp>
        <p:sp>
          <p:nvSpPr>
            <p:cNvPr id="45" name="Rectangle 44"/>
            <p:cNvSpPr/>
            <p:nvPr/>
          </p:nvSpPr>
          <p:spPr bwMode="auto">
            <a:xfrm>
              <a:off x="7647507" y="1218232"/>
              <a:ext cx="274298" cy="274271"/>
            </a:xfrm>
            <a:prstGeom prst="rect">
              <a:avLst/>
            </a:prstGeom>
            <a:solidFill>
              <a:srgbClr val="FFC000"/>
            </a:solidFill>
            <a:ln w="0" cap="flat" cmpd="sng" algn="ctr">
              <a:noFill/>
              <a:prstDash val="solid"/>
              <a:round/>
              <a:headEnd type="none" w="med" len="med"/>
              <a:tailEnd type="none" w="med" len="med"/>
            </a:ln>
            <a:effectLst/>
          </p:spPr>
          <p:txBody>
            <a:bodyPr/>
            <a:lstStyle/>
            <a:p>
              <a:pPr eaLnBrk="0" hangingPunct="0">
                <a:defRPr/>
              </a:pPr>
              <a:endParaRPr lang="en-US">
                <a:latin typeface="Times" pitchFamily="36" charset="0"/>
                <a:cs typeface="Arial" charset="0"/>
              </a:endParaRPr>
            </a:p>
          </p:txBody>
        </p:sp>
        <p:sp>
          <p:nvSpPr>
            <p:cNvPr id="46" name="Rectangle 45"/>
            <p:cNvSpPr/>
            <p:nvPr/>
          </p:nvSpPr>
          <p:spPr bwMode="auto">
            <a:xfrm>
              <a:off x="7647507" y="1507400"/>
              <a:ext cx="274298" cy="274271"/>
            </a:xfrm>
            <a:prstGeom prst="rect">
              <a:avLst/>
            </a:prstGeom>
            <a:solidFill>
              <a:schemeClr val="tx1"/>
            </a:solidFill>
            <a:ln w="0" cap="flat" cmpd="sng" algn="ctr">
              <a:noFill/>
              <a:prstDash val="solid"/>
              <a:round/>
              <a:headEnd type="none" w="med" len="med"/>
              <a:tailEnd type="none" w="med" len="med"/>
            </a:ln>
            <a:effectLst/>
          </p:spPr>
          <p:txBody>
            <a:bodyPr/>
            <a:lstStyle/>
            <a:p>
              <a:pPr eaLnBrk="0" hangingPunct="0">
                <a:defRPr/>
              </a:pPr>
              <a:endParaRPr lang="en-US">
                <a:latin typeface="Times" pitchFamily="36" charset="0"/>
                <a:cs typeface="Arial" charset="0"/>
              </a:endParaRPr>
            </a:p>
          </p:txBody>
        </p:sp>
        <p:sp>
          <p:nvSpPr>
            <p:cNvPr id="47" name="Rectangle 46"/>
            <p:cNvSpPr/>
            <p:nvPr/>
          </p:nvSpPr>
          <p:spPr bwMode="auto">
            <a:xfrm>
              <a:off x="7350464" y="915420"/>
              <a:ext cx="274298" cy="274271"/>
            </a:xfrm>
            <a:prstGeom prst="rect">
              <a:avLst/>
            </a:prstGeom>
            <a:solidFill>
              <a:srgbClr val="FFC000">
                <a:alpha val="60000"/>
              </a:srgbClr>
            </a:solidFill>
            <a:ln w="0" cap="flat" cmpd="sng" algn="ctr">
              <a:noFill/>
              <a:prstDash val="solid"/>
              <a:round/>
              <a:headEnd type="none" w="med" len="med"/>
              <a:tailEnd type="none" w="med" len="med"/>
            </a:ln>
            <a:effectLst/>
          </p:spPr>
          <p:txBody>
            <a:bodyPr/>
            <a:lstStyle/>
            <a:p>
              <a:pPr eaLnBrk="0" hangingPunct="0">
                <a:defRPr/>
              </a:pPr>
              <a:endParaRPr lang="en-US">
                <a:latin typeface="Times" pitchFamily="36" charset="0"/>
                <a:cs typeface="Arial" charset="0"/>
              </a:endParaRPr>
            </a:p>
          </p:txBody>
        </p:sp>
        <p:sp>
          <p:nvSpPr>
            <p:cNvPr id="48" name="Rectangle 47"/>
            <p:cNvSpPr/>
            <p:nvPr/>
          </p:nvSpPr>
          <p:spPr bwMode="auto">
            <a:xfrm>
              <a:off x="7350464" y="1218232"/>
              <a:ext cx="274298" cy="274271"/>
            </a:xfrm>
            <a:prstGeom prst="rect">
              <a:avLst/>
            </a:prstGeom>
            <a:solidFill>
              <a:schemeClr val="tx1">
                <a:alpha val="60000"/>
              </a:schemeClr>
            </a:solidFill>
            <a:ln w="0" cap="flat" cmpd="sng" algn="ctr">
              <a:noFill/>
              <a:prstDash val="solid"/>
              <a:round/>
              <a:headEnd type="none" w="med" len="med"/>
              <a:tailEnd type="none" w="med" len="med"/>
            </a:ln>
            <a:effectLst>
              <a:reflection blurRad="6350" stA="52000" endA="300" endPos="35000" dir="5400000" sy="-100000" algn="bl" rotWithShape="0"/>
            </a:effectLst>
          </p:spPr>
          <p:txBody>
            <a:bodyPr/>
            <a:lstStyle/>
            <a:p>
              <a:pPr eaLnBrk="0" hangingPunct="0">
                <a:defRPr/>
              </a:pPr>
              <a:endParaRPr lang="en-US">
                <a:latin typeface="Times" pitchFamily="36" charset="0"/>
                <a:cs typeface="Arial" charset="0"/>
              </a:endParaRPr>
            </a:p>
          </p:txBody>
        </p:sp>
        <p:sp>
          <p:nvSpPr>
            <p:cNvPr id="49" name="Rectangle 48"/>
            <p:cNvSpPr/>
            <p:nvPr/>
          </p:nvSpPr>
          <p:spPr bwMode="auto">
            <a:xfrm>
              <a:off x="7050465" y="914624"/>
              <a:ext cx="274298" cy="274271"/>
            </a:xfrm>
            <a:prstGeom prst="rect">
              <a:avLst/>
            </a:prstGeom>
            <a:solidFill>
              <a:schemeClr val="tx1">
                <a:alpha val="60000"/>
              </a:schemeClr>
            </a:solidFill>
            <a:ln w="0" cap="flat" cmpd="sng" algn="ctr">
              <a:noFill/>
              <a:prstDash val="solid"/>
              <a:round/>
              <a:headEnd type="none" w="med" len="med"/>
              <a:tailEnd type="none" w="med" len="med"/>
            </a:ln>
            <a:effectLst/>
          </p:spPr>
          <p:txBody>
            <a:bodyPr/>
            <a:lstStyle/>
            <a:p>
              <a:pPr eaLnBrk="0" hangingPunct="0">
                <a:defRPr/>
              </a:pPr>
              <a:endParaRPr lang="en-US">
                <a:latin typeface="Times" pitchFamily="36" charset="0"/>
                <a:cs typeface="Arial" charset="0"/>
              </a:endParaRPr>
            </a:p>
          </p:txBody>
        </p:sp>
        <p:sp>
          <p:nvSpPr>
            <p:cNvPr id="50" name="Rectangle 49"/>
            <p:cNvSpPr/>
            <p:nvPr/>
          </p:nvSpPr>
          <p:spPr bwMode="auto">
            <a:xfrm>
              <a:off x="7050465" y="1218232"/>
              <a:ext cx="274298" cy="274271"/>
            </a:xfrm>
            <a:prstGeom prst="rect">
              <a:avLst/>
            </a:prstGeom>
            <a:solidFill>
              <a:srgbClr val="F2F2F2">
                <a:alpha val="40000"/>
              </a:srgbClr>
            </a:solidFill>
            <a:ln w="0" cap="flat" cmpd="sng" algn="ctr">
              <a:noFill/>
              <a:prstDash val="solid"/>
              <a:round/>
              <a:headEnd type="none" w="med" len="med"/>
              <a:tailEnd type="none" w="med" len="med"/>
            </a:ln>
            <a:effectLst>
              <a:reflection blurRad="6350" stA="52000" endA="300" endPos="35000" dir="5400000" sy="-100000" algn="bl" rotWithShape="0"/>
            </a:effectLst>
          </p:spPr>
          <p:txBody>
            <a:bodyPr/>
            <a:lstStyle/>
            <a:p>
              <a:pPr eaLnBrk="0" hangingPunct="0">
                <a:defRPr/>
              </a:pPr>
              <a:endParaRPr lang="en-US">
                <a:latin typeface="Times" pitchFamily="36" charset="0"/>
                <a:cs typeface="Arial" charset="0"/>
              </a:endParaRPr>
            </a:p>
          </p:txBody>
        </p:sp>
      </p:grpSp>
      <p:sp>
        <p:nvSpPr>
          <p:cNvPr id="52" name="Rectangle 51"/>
          <p:cNvSpPr/>
          <p:nvPr userDrawn="1"/>
        </p:nvSpPr>
        <p:spPr bwMode="auto">
          <a:xfrm>
            <a:off x="94850" y="124510"/>
            <a:ext cx="783419" cy="783342"/>
          </a:xfrm>
          <a:prstGeom prst="rect">
            <a:avLst/>
          </a:prstGeom>
          <a:solidFill>
            <a:srgbClr val="FFC000"/>
          </a:solidFill>
          <a:ln w="0" cap="flat" cmpd="sng" algn="ctr">
            <a:noFill/>
            <a:prstDash val="solid"/>
            <a:round/>
            <a:headEnd type="none" w="med" len="med"/>
            <a:tailEnd type="none" w="med" len="med"/>
          </a:ln>
          <a:effectLst>
            <a:reflection blurRad="6350" stA="52000" endA="300" endPos="35000" dir="5400000" sy="-100000" algn="bl" rotWithShape="0"/>
          </a:effectLst>
        </p:spPr>
        <p:txBody>
          <a:bodyPr anchor="t"/>
          <a:lstStyle/>
          <a:p>
            <a:pPr algn="ctr" eaLnBrk="0" hangingPunct="0">
              <a:defRPr/>
            </a:pPr>
            <a:r>
              <a:rPr lang="en-US" sz="6000" b="1" dirty="0" smtClean="0">
                <a:solidFill>
                  <a:schemeClr val="tx1">
                    <a:lumMod val="50000"/>
                    <a:lumOff val="50000"/>
                  </a:schemeClr>
                </a:solidFill>
                <a:latin typeface="Wingdings 2" pitchFamily="18" charset="2"/>
                <a:cs typeface="Arial" charset="0"/>
              </a:rPr>
              <a:t>P</a:t>
            </a:r>
            <a:endParaRPr lang="en-US" sz="6000" b="1" dirty="0">
              <a:solidFill>
                <a:schemeClr val="tx1">
                  <a:lumMod val="50000"/>
                  <a:lumOff val="50000"/>
                </a:schemeClr>
              </a:solidFill>
              <a:latin typeface="Wingdings 2" pitchFamily="18" charset="2"/>
              <a:cs typeface="Arial" charset="0"/>
            </a:endParaRPr>
          </a:p>
        </p:txBody>
      </p:sp>
      <p:sp>
        <p:nvSpPr>
          <p:cNvPr id="53" name="Rectangle 7"/>
          <p:cNvSpPr txBox="1">
            <a:spLocks noChangeArrowheads="1"/>
          </p:cNvSpPr>
          <p:nvPr userDrawn="1"/>
        </p:nvSpPr>
        <p:spPr bwMode="auto">
          <a:xfrm>
            <a:off x="6313260" y="6571740"/>
            <a:ext cx="2396548" cy="24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l" rtl="0" eaLnBrk="0" fontAlgn="base" hangingPunct="0">
              <a:spcBef>
                <a:spcPct val="0"/>
              </a:spcBef>
              <a:spcAft>
                <a:spcPct val="0"/>
              </a:spcAft>
              <a:defRPr sz="900" b="0" kern="1200">
                <a:solidFill>
                  <a:schemeClr val="tx1"/>
                </a:solidFill>
                <a:latin typeface="Trebuchet MS" pitchFamily="36" charset="0"/>
                <a:ea typeface="+mn-ea"/>
                <a:cs typeface="+mn-cs"/>
              </a:defRPr>
            </a:lvl1pPr>
            <a:lvl2pPr marL="457200" algn="l" rtl="0" fontAlgn="base">
              <a:spcBef>
                <a:spcPct val="0"/>
              </a:spcBef>
              <a:spcAft>
                <a:spcPct val="0"/>
              </a:spcAft>
              <a:defRPr sz="2000" b="1" kern="1200">
                <a:solidFill>
                  <a:schemeClr val="tx1"/>
                </a:solidFill>
                <a:latin typeface="Times"/>
                <a:ea typeface="+mn-ea"/>
                <a:cs typeface="Arial" pitchFamily="34" charset="0"/>
              </a:defRPr>
            </a:lvl2pPr>
            <a:lvl3pPr marL="914400" algn="l" rtl="0" fontAlgn="base">
              <a:spcBef>
                <a:spcPct val="0"/>
              </a:spcBef>
              <a:spcAft>
                <a:spcPct val="0"/>
              </a:spcAft>
              <a:defRPr sz="2000" b="1" kern="1200">
                <a:solidFill>
                  <a:schemeClr val="tx1"/>
                </a:solidFill>
                <a:latin typeface="Times"/>
                <a:ea typeface="+mn-ea"/>
                <a:cs typeface="Arial" pitchFamily="34" charset="0"/>
              </a:defRPr>
            </a:lvl3pPr>
            <a:lvl4pPr marL="1371600" algn="l" rtl="0" fontAlgn="base">
              <a:spcBef>
                <a:spcPct val="0"/>
              </a:spcBef>
              <a:spcAft>
                <a:spcPct val="0"/>
              </a:spcAft>
              <a:defRPr sz="2000" b="1" kern="1200">
                <a:solidFill>
                  <a:schemeClr val="tx1"/>
                </a:solidFill>
                <a:latin typeface="Times"/>
                <a:ea typeface="+mn-ea"/>
                <a:cs typeface="Arial" pitchFamily="34" charset="0"/>
              </a:defRPr>
            </a:lvl4pPr>
            <a:lvl5pPr marL="1828800" algn="l" rtl="0" fontAlgn="base">
              <a:spcBef>
                <a:spcPct val="0"/>
              </a:spcBef>
              <a:spcAft>
                <a:spcPct val="0"/>
              </a:spcAft>
              <a:defRPr sz="2000" b="1" kern="1200">
                <a:solidFill>
                  <a:schemeClr val="tx1"/>
                </a:solidFill>
                <a:latin typeface="Times"/>
                <a:ea typeface="+mn-ea"/>
                <a:cs typeface="Arial" pitchFamily="34" charset="0"/>
              </a:defRPr>
            </a:lvl5pPr>
            <a:lvl6pPr marL="2286000" algn="l" defTabSz="914400" rtl="0" eaLnBrk="1" latinLnBrk="0" hangingPunct="1">
              <a:defRPr sz="2000" b="1" kern="1200">
                <a:solidFill>
                  <a:schemeClr val="tx1"/>
                </a:solidFill>
                <a:latin typeface="Times"/>
                <a:ea typeface="+mn-ea"/>
                <a:cs typeface="Arial" pitchFamily="34" charset="0"/>
              </a:defRPr>
            </a:lvl6pPr>
            <a:lvl7pPr marL="2743200" algn="l" defTabSz="914400" rtl="0" eaLnBrk="1" latinLnBrk="0" hangingPunct="1">
              <a:defRPr sz="2000" b="1" kern="1200">
                <a:solidFill>
                  <a:schemeClr val="tx1"/>
                </a:solidFill>
                <a:latin typeface="Times"/>
                <a:ea typeface="+mn-ea"/>
                <a:cs typeface="Arial" pitchFamily="34" charset="0"/>
              </a:defRPr>
            </a:lvl7pPr>
            <a:lvl8pPr marL="3200400" algn="l" defTabSz="914400" rtl="0" eaLnBrk="1" latinLnBrk="0" hangingPunct="1">
              <a:defRPr sz="2000" b="1" kern="1200">
                <a:solidFill>
                  <a:schemeClr val="tx1"/>
                </a:solidFill>
                <a:latin typeface="Times"/>
                <a:ea typeface="+mn-ea"/>
                <a:cs typeface="Arial" pitchFamily="34" charset="0"/>
              </a:defRPr>
            </a:lvl8pPr>
            <a:lvl9pPr marL="3657600" algn="l" defTabSz="914400" rtl="0" eaLnBrk="1" latinLnBrk="0" hangingPunct="1">
              <a:defRPr sz="2000" b="1" kern="1200">
                <a:solidFill>
                  <a:schemeClr val="tx1"/>
                </a:solidFill>
                <a:latin typeface="Times"/>
                <a:ea typeface="+mn-ea"/>
                <a:cs typeface="Arial" pitchFamily="34" charset="0"/>
              </a:defRPr>
            </a:lvl9pPr>
          </a:lstStyle>
          <a:p>
            <a:pPr algn="ctr">
              <a:defRPr/>
            </a:pPr>
            <a:r>
              <a:rPr lang="en-US" sz="1200" b="1" dirty="0" smtClean="0">
                <a:solidFill>
                  <a:schemeClr val="tx1"/>
                </a:solidFill>
              </a:rPr>
              <a:t>+91 9035001996</a:t>
            </a:r>
            <a:endParaRPr lang="en-US" sz="1200" b="1" dirty="0">
              <a:solidFill>
                <a:schemeClr val="tx1"/>
              </a:solidFill>
            </a:endParaRPr>
          </a:p>
        </p:txBody>
      </p:sp>
    </p:spTree>
    <p:extLst>
      <p:ext uri="{BB962C8B-B14F-4D97-AF65-F5344CB8AC3E}">
        <p14:creationId xmlns:p14="http://schemas.microsoft.com/office/powerpoint/2010/main" val="1452821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2821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2821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28216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2821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2821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52" r:id="rId1"/>
    <p:sldLayoutId id="2147484055" r:id="rId2"/>
    <p:sldLayoutId id="2147484070" r:id="rId3"/>
    <p:sldLayoutId id="2147484071" r:id="rId4"/>
    <p:sldLayoutId id="2147484084" r:id="rId5"/>
    <p:sldLayoutId id="2147484085" r:id="rId6"/>
    <p:sldLayoutId id="2147484098" r:id="rId7"/>
    <p:sldLayoutId id="2147484099" r:id="rId8"/>
    <p:sldLayoutId id="2147484112" r:id="rId9"/>
    <p:sldLayoutId id="2147484113" r:id="rId10"/>
  </p:sldLayoutIdLst>
  <p:timing>
    <p:tnLst>
      <p:par>
        <p:cTn id="1" dur="indefinite" restart="never" nodeType="tmRoot"/>
      </p:par>
    </p:tnLst>
  </p:timing>
  <p:hf hdr="0" ftr="0" dt="0"/>
  <p:txStyles>
    <p:titleStyle>
      <a:lvl1pPr algn="l" rtl="0" eaLnBrk="1" fontAlgn="base" hangingPunct="1">
        <a:spcBef>
          <a:spcPct val="0"/>
        </a:spcBef>
        <a:spcAft>
          <a:spcPct val="0"/>
        </a:spcAft>
        <a:defRPr sz="2400">
          <a:solidFill>
            <a:schemeClr val="tx2"/>
          </a:solidFill>
          <a:latin typeface="+mj-lt"/>
          <a:ea typeface="+mj-ea"/>
          <a:cs typeface="+mj-cs"/>
        </a:defRPr>
      </a:lvl1pPr>
      <a:lvl2pPr algn="l" rtl="0" eaLnBrk="1" fontAlgn="base" hangingPunct="1">
        <a:spcBef>
          <a:spcPct val="0"/>
        </a:spcBef>
        <a:spcAft>
          <a:spcPct val="0"/>
        </a:spcAft>
        <a:defRPr sz="2400">
          <a:solidFill>
            <a:schemeClr val="tx2"/>
          </a:solidFill>
          <a:latin typeface="Trebuchet MS" pitchFamily="36" charset="0"/>
        </a:defRPr>
      </a:lvl2pPr>
      <a:lvl3pPr algn="l" rtl="0" eaLnBrk="1" fontAlgn="base" hangingPunct="1">
        <a:spcBef>
          <a:spcPct val="0"/>
        </a:spcBef>
        <a:spcAft>
          <a:spcPct val="0"/>
        </a:spcAft>
        <a:defRPr sz="2400">
          <a:solidFill>
            <a:schemeClr val="tx2"/>
          </a:solidFill>
          <a:latin typeface="Trebuchet MS" pitchFamily="36" charset="0"/>
        </a:defRPr>
      </a:lvl3pPr>
      <a:lvl4pPr algn="l" rtl="0" eaLnBrk="1" fontAlgn="base" hangingPunct="1">
        <a:spcBef>
          <a:spcPct val="0"/>
        </a:spcBef>
        <a:spcAft>
          <a:spcPct val="0"/>
        </a:spcAft>
        <a:defRPr sz="2400">
          <a:solidFill>
            <a:schemeClr val="tx2"/>
          </a:solidFill>
          <a:latin typeface="Trebuchet MS" pitchFamily="36" charset="0"/>
        </a:defRPr>
      </a:lvl4pPr>
      <a:lvl5pPr algn="l" rtl="0" eaLnBrk="1" fontAlgn="base" hangingPunct="1">
        <a:spcBef>
          <a:spcPct val="0"/>
        </a:spcBef>
        <a:spcAft>
          <a:spcPct val="0"/>
        </a:spcAft>
        <a:defRPr sz="2400">
          <a:solidFill>
            <a:schemeClr val="tx2"/>
          </a:solidFill>
          <a:latin typeface="Trebuchet MS" pitchFamily="36" charset="0"/>
        </a:defRPr>
      </a:lvl5pPr>
      <a:lvl6pPr marL="457200" algn="l" rtl="0" eaLnBrk="1" fontAlgn="base" hangingPunct="1">
        <a:spcBef>
          <a:spcPct val="0"/>
        </a:spcBef>
        <a:spcAft>
          <a:spcPct val="0"/>
        </a:spcAft>
        <a:defRPr sz="2400">
          <a:solidFill>
            <a:schemeClr val="tx2"/>
          </a:solidFill>
          <a:latin typeface="Trebuchet MS" pitchFamily="36" charset="0"/>
        </a:defRPr>
      </a:lvl6pPr>
      <a:lvl7pPr marL="914400" algn="l" rtl="0" eaLnBrk="1" fontAlgn="base" hangingPunct="1">
        <a:spcBef>
          <a:spcPct val="0"/>
        </a:spcBef>
        <a:spcAft>
          <a:spcPct val="0"/>
        </a:spcAft>
        <a:defRPr sz="2400">
          <a:solidFill>
            <a:schemeClr val="tx2"/>
          </a:solidFill>
          <a:latin typeface="Trebuchet MS" pitchFamily="36" charset="0"/>
        </a:defRPr>
      </a:lvl7pPr>
      <a:lvl8pPr marL="1371600" algn="l" rtl="0" eaLnBrk="1" fontAlgn="base" hangingPunct="1">
        <a:spcBef>
          <a:spcPct val="0"/>
        </a:spcBef>
        <a:spcAft>
          <a:spcPct val="0"/>
        </a:spcAft>
        <a:defRPr sz="2400">
          <a:solidFill>
            <a:schemeClr val="tx2"/>
          </a:solidFill>
          <a:latin typeface="Trebuchet MS" pitchFamily="36" charset="0"/>
        </a:defRPr>
      </a:lvl8pPr>
      <a:lvl9pPr marL="1828800" algn="l" rtl="0" eaLnBrk="1" fontAlgn="base" hangingPunct="1">
        <a:spcBef>
          <a:spcPct val="0"/>
        </a:spcBef>
        <a:spcAft>
          <a:spcPct val="0"/>
        </a:spcAft>
        <a:defRPr sz="2400">
          <a:solidFill>
            <a:schemeClr val="tx2"/>
          </a:solidFill>
          <a:latin typeface="Trebuchet MS" pitchFamily="36"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Arial" charset="0"/>
        </a:defRPr>
      </a:lvl2pPr>
      <a:lvl3pPr marL="1143000" indent="-228600" algn="l" rtl="0" eaLnBrk="1" fontAlgn="base" hangingPunct="1">
        <a:spcBef>
          <a:spcPct val="20000"/>
        </a:spcBef>
        <a:spcAft>
          <a:spcPct val="0"/>
        </a:spcAft>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gif"/><Relationship Id="rId4" Type="http://schemas.openxmlformats.org/officeDocument/2006/relationships/hyperlink" Target="http://www.testcracker.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hyperlink" Target="mailto:support@testcracker.in"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pSp>
        <p:nvGrpSpPr>
          <p:cNvPr id="6" name="Group 5"/>
          <p:cNvGrpSpPr/>
          <p:nvPr/>
        </p:nvGrpSpPr>
        <p:grpSpPr>
          <a:xfrm>
            <a:off x="-40007" y="2006221"/>
            <a:ext cx="9184006" cy="4851779"/>
            <a:chOff x="-18044" y="4520821"/>
            <a:chExt cx="9184006" cy="4851779"/>
          </a:xfrm>
        </p:grpSpPr>
        <p:sp>
          <p:nvSpPr>
            <p:cNvPr id="2" name="Rectangle 1"/>
            <p:cNvSpPr/>
            <p:nvPr/>
          </p:nvSpPr>
          <p:spPr bwMode="auto">
            <a:xfrm>
              <a:off x="-1" y="4520821"/>
              <a:ext cx="9165963" cy="257942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Times" pitchFamily="36" charset="0"/>
              </a:endParaRPr>
            </a:p>
          </p:txBody>
        </p:sp>
        <p:sp>
          <p:nvSpPr>
            <p:cNvPr id="49" name="Rectangle 7"/>
            <p:cNvSpPr txBox="1">
              <a:spLocks noChangeArrowheads="1"/>
            </p:cNvSpPr>
            <p:nvPr/>
          </p:nvSpPr>
          <p:spPr bwMode="auto">
            <a:xfrm>
              <a:off x="-18044" y="9131300"/>
              <a:ext cx="2396548" cy="24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l" rtl="0" eaLnBrk="0" fontAlgn="base" hangingPunct="0">
                <a:spcBef>
                  <a:spcPct val="0"/>
                </a:spcBef>
                <a:spcAft>
                  <a:spcPct val="0"/>
                </a:spcAft>
                <a:defRPr sz="900" b="0" kern="1200">
                  <a:solidFill>
                    <a:schemeClr val="tx1"/>
                  </a:solidFill>
                  <a:latin typeface="Trebuchet MS" pitchFamily="36" charset="0"/>
                  <a:ea typeface="+mn-ea"/>
                  <a:cs typeface="+mn-cs"/>
                </a:defRPr>
              </a:lvl1pPr>
              <a:lvl2pPr marL="457200" algn="l" rtl="0" fontAlgn="base">
                <a:spcBef>
                  <a:spcPct val="0"/>
                </a:spcBef>
                <a:spcAft>
                  <a:spcPct val="0"/>
                </a:spcAft>
                <a:defRPr sz="2000" b="1" kern="1200">
                  <a:solidFill>
                    <a:schemeClr val="tx1"/>
                  </a:solidFill>
                  <a:latin typeface="Times"/>
                  <a:ea typeface="+mn-ea"/>
                  <a:cs typeface="Arial" pitchFamily="34" charset="0"/>
                </a:defRPr>
              </a:lvl2pPr>
              <a:lvl3pPr marL="914400" algn="l" rtl="0" fontAlgn="base">
                <a:spcBef>
                  <a:spcPct val="0"/>
                </a:spcBef>
                <a:spcAft>
                  <a:spcPct val="0"/>
                </a:spcAft>
                <a:defRPr sz="2000" b="1" kern="1200">
                  <a:solidFill>
                    <a:schemeClr val="tx1"/>
                  </a:solidFill>
                  <a:latin typeface="Times"/>
                  <a:ea typeface="+mn-ea"/>
                  <a:cs typeface="Arial" pitchFamily="34" charset="0"/>
                </a:defRPr>
              </a:lvl3pPr>
              <a:lvl4pPr marL="1371600" algn="l" rtl="0" fontAlgn="base">
                <a:spcBef>
                  <a:spcPct val="0"/>
                </a:spcBef>
                <a:spcAft>
                  <a:spcPct val="0"/>
                </a:spcAft>
                <a:defRPr sz="2000" b="1" kern="1200">
                  <a:solidFill>
                    <a:schemeClr val="tx1"/>
                  </a:solidFill>
                  <a:latin typeface="Times"/>
                  <a:ea typeface="+mn-ea"/>
                  <a:cs typeface="Arial" pitchFamily="34" charset="0"/>
                </a:defRPr>
              </a:lvl4pPr>
              <a:lvl5pPr marL="1828800" algn="l" rtl="0" fontAlgn="base">
                <a:spcBef>
                  <a:spcPct val="0"/>
                </a:spcBef>
                <a:spcAft>
                  <a:spcPct val="0"/>
                </a:spcAft>
                <a:defRPr sz="2000" b="1" kern="1200">
                  <a:solidFill>
                    <a:schemeClr val="tx1"/>
                  </a:solidFill>
                  <a:latin typeface="Times"/>
                  <a:ea typeface="+mn-ea"/>
                  <a:cs typeface="Arial" pitchFamily="34" charset="0"/>
                </a:defRPr>
              </a:lvl5pPr>
              <a:lvl6pPr marL="2286000" algn="l" defTabSz="914400" rtl="0" eaLnBrk="1" latinLnBrk="0" hangingPunct="1">
                <a:defRPr sz="2000" b="1" kern="1200">
                  <a:solidFill>
                    <a:schemeClr val="tx1"/>
                  </a:solidFill>
                  <a:latin typeface="Times"/>
                  <a:ea typeface="+mn-ea"/>
                  <a:cs typeface="Arial" pitchFamily="34" charset="0"/>
                </a:defRPr>
              </a:lvl6pPr>
              <a:lvl7pPr marL="2743200" algn="l" defTabSz="914400" rtl="0" eaLnBrk="1" latinLnBrk="0" hangingPunct="1">
                <a:defRPr sz="2000" b="1" kern="1200">
                  <a:solidFill>
                    <a:schemeClr val="tx1"/>
                  </a:solidFill>
                  <a:latin typeface="Times"/>
                  <a:ea typeface="+mn-ea"/>
                  <a:cs typeface="Arial" pitchFamily="34" charset="0"/>
                </a:defRPr>
              </a:lvl7pPr>
              <a:lvl8pPr marL="3200400" algn="l" defTabSz="914400" rtl="0" eaLnBrk="1" latinLnBrk="0" hangingPunct="1">
                <a:defRPr sz="2000" b="1" kern="1200">
                  <a:solidFill>
                    <a:schemeClr val="tx1"/>
                  </a:solidFill>
                  <a:latin typeface="Times"/>
                  <a:ea typeface="+mn-ea"/>
                  <a:cs typeface="Arial" pitchFamily="34" charset="0"/>
                </a:defRPr>
              </a:lvl8pPr>
              <a:lvl9pPr marL="3657600" algn="l" defTabSz="914400" rtl="0" eaLnBrk="1" latinLnBrk="0" hangingPunct="1">
                <a:defRPr sz="2000" b="1" kern="1200">
                  <a:solidFill>
                    <a:schemeClr val="tx1"/>
                  </a:solidFill>
                  <a:latin typeface="Times"/>
                  <a:ea typeface="+mn-ea"/>
                  <a:cs typeface="Arial" pitchFamily="34" charset="0"/>
                </a:defRPr>
              </a:lvl9pPr>
            </a:lstStyle>
            <a:p>
              <a:pPr>
                <a:defRPr/>
              </a:pPr>
              <a:r>
                <a:rPr lang="en-US" sz="1200" dirty="0" smtClean="0">
                  <a:solidFill>
                    <a:schemeClr val="bg1"/>
                  </a:solidFill>
                </a:rPr>
                <a:t>Confidential  |  Copyright </a:t>
              </a:r>
              <a:endParaRPr lang="en-US" sz="1200" dirty="0">
                <a:solidFill>
                  <a:schemeClr val="bg1"/>
                </a:solidFill>
              </a:endParaRPr>
            </a:p>
          </p:txBody>
        </p:sp>
        <p:sp>
          <p:nvSpPr>
            <p:cNvPr id="48" name="Rectangle 7"/>
            <p:cNvSpPr txBox="1">
              <a:spLocks noChangeArrowheads="1"/>
            </p:cNvSpPr>
            <p:nvPr/>
          </p:nvSpPr>
          <p:spPr bwMode="auto">
            <a:xfrm>
              <a:off x="-1" y="6683322"/>
              <a:ext cx="2542886" cy="40979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l" rtl="0" eaLnBrk="0" fontAlgn="base" hangingPunct="0">
                <a:spcBef>
                  <a:spcPct val="0"/>
                </a:spcBef>
                <a:spcAft>
                  <a:spcPct val="0"/>
                </a:spcAft>
                <a:defRPr sz="900" b="0" kern="1200">
                  <a:solidFill>
                    <a:schemeClr val="tx1"/>
                  </a:solidFill>
                  <a:latin typeface="Trebuchet MS" pitchFamily="36" charset="0"/>
                  <a:ea typeface="+mn-ea"/>
                  <a:cs typeface="+mn-cs"/>
                </a:defRPr>
              </a:lvl1pPr>
              <a:lvl2pPr marL="457200" algn="l" rtl="0" fontAlgn="base">
                <a:spcBef>
                  <a:spcPct val="0"/>
                </a:spcBef>
                <a:spcAft>
                  <a:spcPct val="0"/>
                </a:spcAft>
                <a:defRPr sz="2000" b="1" kern="1200">
                  <a:solidFill>
                    <a:schemeClr val="tx1"/>
                  </a:solidFill>
                  <a:latin typeface="Times"/>
                  <a:ea typeface="+mn-ea"/>
                  <a:cs typeface="Arial" pitchFamily="34" charset="0"/>
                </a:defRPr>
              </a:lvl2pPr>
              <a:lvl3pPr marL="914400" algn="l" rtl="0" fontAlgn="base">
                <a:spcBef>
                  <a:spcPct val="0"/>
                </a:spcBef>
                <a:spcAft>
                  <a:spcPct val="0"/>
                </a:spcAft>
                <a:defRPr sz="2000" b="1" kern="1200">
                  <a:solidFill>
                    <a:schemeClr val="tx1"/>
                  </a:solidFill>
                  <a:latin typeface="Times"/>
                  <a:ea typeface="+mn-ea"/>
                  <a:cs typeface="Arial" pitchFamily="34" charset="0"/>
                </a:defRPr>
              </a:lvl3pPr>
              <a:lvl4pPr marL="1371600" algn="l" rtl="0" fontAlgn="base">
                <a:spcBef>
                  <a:spcPct val="0"/>
                </a:spcBef>
                <a:spcAft>
                  <a:spcPct val="0"/>
                </a:spcAft>
                <a:defRPr sz="2000" b="1" kern="1200">
                  <a:solidFill>
                    <a:schemeClr val="tx1"/>
                  </a:solidFill>
                  <a:latin typeface="Times"/>
                  <a:ea typeface="+mn-ea"/>
                  <a:cs typeface="Arial" pitchFamily="34" charset="0"/>
                </a:defRPr>
              </a:lvl4pPr>
              <a:lvl5pPr marL="1828800" algn="l" rtl="0" fontAlgn="base">
                <a:spcBef>
                  <a:spcPct val="0"/>
                </a:spcBef>
                <a:spcAft>
                  <a:spcPct val="0"/>
                </a:spcAft>
                <a:defRPr sz="2000" b="1" kern="1200">
                  <a:solidFill>
                    <a:schemeClr val="tx1"/>
                  </a:solidFill>
                  <a:latin typeface="Times"/>
                  <a:ea typeface="+mn-ea"/>
                  <a:cs typeface="Arial" pitchFamily="34" charset="0"/>
                </a:defRPr>
              </a:lvl5pPr>
              <a:lvl6pPr marL="2286000" algn="l" defTabSz="914400" rtl="0" eaLnBrk="1" latinLnBrk="0" hangingPunct="1">
                <a:defRPr sz="2000" b="1" kern="1200">
                  <a:solidFill>
                    <a:schemeClr val="tx1"/>
                  </a:solidFill>
                  <a:latin typeface="Times"/>
                  <a:ea typeface="+mn-ea"/>
                  <a:cs typeface="Arial" pitchFamily="34" charset="0"/>
                </a:defRPr>
              </a:lvl6pPr>
              <a:lvl7pPr marL="2743200" algn="l" defTabSz="914400" rtl="0" eaLnBrk="1" latinLnBrk="0" hangingPunct="1">
                <a:defRPr sz="2000" b="1" kern="1200">
                  <a:solidFill>
                    <a:schemeClr val="tx1"/>
                  </a:solidFill>
                  <a:latin typeface="Times"/>
                  <a:ea typeface="+mn-ea"/>
                  <a:cs typeface="Arial" pitchFamily="34" charset="0"/>
                </a:defRPr>
              </a:lvl7pPr>
              <a:lvl8pPr marL="3200400" algn="l" defTabSz="914400" rtl="0" eaLnBrk="1" latinLnBrk="0" hangingPunct="1">
                <a:defRPr sz="2000" b="1" kern="1200">
                  <a:solidFill>
                    <a:schemeClr val="tx1"/>
                  </a:solidFill>
                  <a:latin typeface="Times"/>
                  <a:ea typeface="+mn-ea"/>
                  <a:cs typeface="Arial" pitchFamily="34" charset="0"/>
                </a:defRPr>
              </a:lvl8pPr>
              <a:lvl9pPr marL="3657600" algn="l" defTabSz="914400" rtl="0" eaLnBrk="1" latinLnBrk="0" hangingPunct="1">
                <a:defRPr sz="2000" b="1" kern="1200">
                  <a:solidFill>
                    <a:schemeClr val="tx1"/>
                  </a:solidFill>
                  <a:latin typeface="Times"/>
                  <a:ea typeface="+mn-ea"/>
                  <a:cs typeface="Arial" pitchFamily="34" charset="0"/>
                </a:defRPr>
              </a:lvl9pPr>
            </a:lstStyle>
            <a:p>
              <a:pPr algn="ctr">
                <a:defRPr/>
              </a:pPr>
              <a:r>
                <a:rPr lang="en-US" sz="1800" dirty="0" smtClean="0">
                  <a:solidFill>
                    <a:schemeClr val="bg1"/>
                  </a:solidFill>
                  <a:hlinkClick r:id="rId4"/>
                </a:rPr>
                <a:t>www.testcracker.in</a:t>
              </a:r>
              <a:r>
                <a:rPr lang="en-US" sz="1800" dirty="0" smtClean="0">
                  <a:solidFill>
                    <a:schemeClr val="bg1"/>
                  </a:solidFill>
                </a:rPr>
                <a:t> </a:t>
              </a:r>
              <a:endParaRPr lang="en-US" sz="1800" dirty="0">
                <a:solidFill>
                  <a:schemeClr val="bg1"/>
                </a:solidFill>
              </a:endParaRPr>
            </a:p>
          </p:txBody>
        </p:sp>
      </p:grpSp>
      <p:pic>
        <p:nvPicPr>
          <p:cNvPr id="13" name="Picture 11" descr="F:\OFFICE OFFICE\CREATIVES\Animation Clipart\pencils_writing_in_circle_300_wht.gif"/>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6565898" y="2165509"/>
            <a:ext cx="2385695" cy="21471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7"/>
          <p:cNvSpPr txBox="1">
            <a:spLocks noChangeArrowheads="1"/>
          </p:cNvSpPr>
          <p:nvPr/>
        </p:nvSpPr>
        <p:spPr bwMode="auto">
          <a:xfrm rot="16200000">
            <a:off x="7050130" y="4762228"/>
            <a:ext cx="3997236" cy="19430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l" rtl="0" eaLnBrk="0" fontAlgn="base" hangingPunct="0">
              <a:spcBef>
                <a:spcPct val="0"/>
              </a:spcBef>
              <a:spcAft>
                <a:spcPct val="0"/>
              </a:spcAft>
              <a:defRPr sz="900" b="0" kern="1200">
                <a:solidFill>
                  <a:schemeClr val="tx1"/>
                </a:solidFill>
                <a:latin typeface="Trebuchet MS" pitchFamily="36" charset="0"/>
                <a:ea typeface="+mn-ea"/>
                <a:cs typeface="+mn-cs"/>
              </a:defRPr>
            </a:lvl1pPr>
            <a:lvl2pPr marL="457200" algn="l" rtl="0" fontAlgn="base">
              <a:spcBef>
                <a:spcPct val="0"/>
              </a:spcBef>
              <a:spcAft>
                <a:spcPct val="0"/>
              </a:spcAft>
              <a:defRPr sz="2000" b="1" kern="1200">
                <a:solidFill>
                  <a:schemeClr val="tx1"/>
                </a:solidFill>
                <a:latin typeface="Times"/>
                <a:ea typeface="+mn-ea"/>
                <a:cs typeface="Arial" pitchFamily="34" charset="0"/>
              </a:defRPr>
            </a:lvl2pPr>
            <a:lvl3pPr marL="914400" algn="l" rtl="0" fontAlgn="base">
              <a:spcBef>
                <a:spcPct val="0"/>
              </a:spcBef>
              <a:spcAft>
                <a:spcPct val="0"/>
              </a:spcAft>
              <a:defRPr sz="2000" b="1" kern="1200">
                <a:solidFill>
                  <a:schemeClr val="tx1"/>
                </a:solidFill>
                <a:latin typeface="Times"/>
                <a:ea typeface="+mn-ea"/>
                <a:cs typeface="Arial" pitchFamily="34" charset="0"/>
              </a:defRPr>
            </a:lvl3pPr>
            <a:lvl4pPr marL="1371600" algn="l" rtl="0" fontAlgn="base">
              <a:spcBef>
                <a:spcPct val="0"/>
              </a:spcBef>
              <a:spcAft>
                <a:spcPct val="0"/>
              </a:spcAft>
              <a:defRPr sz="2000" b="1" kern="1200">
                <a:solidFill>
                  <a:schemeClr val="tx1"/>
                </a:solidFill>
                <a:latin typeface="Times"/>
                <a:ea typeface="+mn-ea"/>
                <a:cs typeface="Arial" pitchFamily="34" charset="0"/>
              </a:defRPr>
            </a:lvl4pPr>
            <a:lvl5pPr marL="1828800" algn="l" rtl="0" fontAlgn="base">
              <a:spcBef>
                <a:spcPct val="0"/>
              </a:spcBef>
              <a:spcAft>
                <a:spcPct val="0"/>
              </a:spcAft>
              <a:defRPr sz="2000" b="1" kern="1200">
                <a:solidFill>
                  <a:schemeClr val="tx1"/>
                </a:solidFill>
                <a:latin typeface="Times"/>
                <a:ea typeface="+mn-ea"/>
                <a:cs typeface="Arial" pitchFamily="34" charset="0"/>
              </a:defRPr>
            </a:lvl5pPr>
            <a:lvl6pPr marL="2286000" algn="l" defTabSz="914400" rtl="0" eaLnBrk="1" latinLnBrk="0" hangingPunct="1">
              <a:defRPr sz="2000" b="1" kern="1200">
                <a:solidFill>
                  <a:schemeClr val="tx1"/>
                </a:solidFill>
                <a:latin typeface="Times"/>
                <a:ea typeface="+mn-ea"/>
                <a:cs typeface="Arial" pitchFamily="34" charset="0"/>
              </a:defRPr>
            </a:lvl6pPr>
            <a:lvl7pPr marL="2743200" algn="l" defTabSz="914400" rtl="0" eaLnBrk="1" latinLnBrk="0" hangingPunct="1">
              <a:defRPr sz="2000" b="1" kern="1200">
                <a:solidFill>
                  <a:schemeClr val="tx1"/>
                </a:solidFill>
                <a:latin typeface="Times"/>
                <a:ea typeface="+mn-ea"/>
                <a:cs typeface="Arial" pitchFamily="34" charset="0"/>
              </a:defRPr>
            </a:lvl7pPr>
            <a:lvl8pPr marL="3200400" algn="l" defTabSz="914400" rtl="0" eaLnBrk="1" latinLnBrk="0" hangingPunct="1">
              <a:defRPr sz="2000" b="1" kern="1200">
                <a:solidFill>
                  <a:schemeClr val="tx1"/>
                </a:solidFill>
                <a:latin typeface="Times"/>
                <a:ea typeface="+mn-ea"/>
                <a:cs typeface="Arial" pitchFamily="34" charset="0"/>
              </a:defRPr>
            </a:lvl8pPr>
            <a:lvl9pPr marL="3657600" algn="l" defTabSz="914400" rtl="0" eaLnBrk="1" latinLnBrk="0" hangingPunct="1">
              <a:defRPr sz="2000" b="1" kern="1200">
                <a:solidFill>
                  <a:schemeClr val="tx1"/>
                </a:solidFill>
                <a:latin typeface="Times"/>
                <a:ea typeface="+mn-ea"/>
                <a:cs typeface="Arial" pitchFamily="34" charset="0"/>
              </a:defRPr>
            </a:lvl9pPr>
          </a:lstStyle>
          <a:p>
            <a:pPr>
              <a:defRPr/>
            </a:pPr>
            <a:r>
              <a:rPr lang="en-US" sz="600" b="1" dirty="0" smtClean="0">
                <a:solidFill>
                  <a:schemeClr val="tx1">
                    <a:lumMod val="50000"/>
                    <a:lumOff val="50000"/>
                  </a:schemeClr>
                </a:solidFill>
              </a:rPr>
              <a:t>Image source: </a:t>
            </a:r>
            <a:r>
              <a:rPr lang="en-US" sz="600" dirty="0" smtClean="0">
                <a:solidFill>
                  <a:schemeClr val="tx1">
                    <a:lumMod val="50000"/>
                    <a:lumOff val="50000"/>
                  </a:schemeClr>
                </a:solidFill>
              </a:rPr>
              <a:t>Internet [</a:t>
            </a:r>
            <a:r>
              <a:rPr lang="en-US" sz="600" dirty="0" err="1" smtClean="0">
                <a:solidFill>
                  <a:schemeClr val="tx1">
                    <a:lumMod val="50000"/>
                    <a:lumOff val="50000"/>
                  </a:schemeClr>
                </a:solidFill>
              </a:rPr>
              <a:t>PowerPlugs</a:t>
            </a:r>
            <a:r>
              <a:rPr lang="en-US" sz="600" dirty="0" smtClean="0">
                <a:solidFill>
                  <a:schemeClr val="tx1">
                    <a:lumMod val="50000"/>
                    <a:lumOff val="50000"/>
                  </a:schemeClr>
                </a:solidFill>
              </a:rPr>
              <a:t> – Template for PowerPoint</a:t>
            </a:r>
            <a:endParaRPr lang="en-US" sz="600" dirty="0">
              <a:solidFill>
                <a:schemeClr val="tx1">
                  <a:lumMod val="50000"/>
                  <a:lumOff val="50000"/>
                </a:schemeClr>
              </a:solidFill>
            </a:endParaRPr>
          </a:p>
        </p:txBody>
      </p:sp>
      <p:grpSp>
        <p:nvGrpSpPr>
          <p:cNvPr id="4" name="Group 3"/>
          <p:cNvGrpSpPr/>
          <p:nvPr/>
        </p:nvGrpSpPr>
        <p:grpSpPr>
          <a:xfrm>
            <a:off x="1390334" y="4859382"/>
            <a:ext cx="3610408" cy="1442782"/>
            <a:chOff x="122237" y="408782"/>
            <a:chExt cx="3610408" cy="1442782"/>
          </a:xfrm>
        </p:grpSpPr>
        <p:pic>
          <p:nvPicPr>
            <p:cNvPr id="1028" name="Picture 4" descr="F:\YASHASWI 2012\Test Cracker\LOGO\TC_White_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2237" y="408782"/>
              <a:ext cx="3610408" cy="108605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7"/>
            <p:cNvSpPr txBox="1">
              <a:spLocks noChangeArrowheads="1"/>
            </p:cNvSpPr>
            <p:nvPr/>
          </p:nvSpPr>
          <p:spPr bwMode="auto">
            <a:xfrm>
              <a:off x="202694" y="1494835"/>
              <a:ext cx="3449493" cy="3567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l" rtl="0" eaLnBrk="0" fontAlgn="base" hangingPunct="0">
                <a:spcBef>
                  <a:spcPct val="0"/>
                </a:spcBef>
                <a:spcAft>
                  <a:spcPct val="0"/>
                </a:spcAft>
                <a:defRPr sz="900" b="0" kern="1200">
                  <a:solidFill>
                    <a:schemeClr val="tx1"/>
                  </a:solidFill>
                  <a:latin typeface="Trebuchet MS" pitchFamily="36" charset="0"/>
                  <a:ea typeface="+mn-ea"/>
                  <a:cs typeface="+mn-cs"/>
                </a:defRPr>
              </a:lvl1pPr>
              <a:lvl2pPr marL="457200" algn="l" rtl="0" fontAlgn="base">
                <a:spcBef>
                  <a:spcPct val="0"/>
                </a:spcBef>
                <a:spcAft>
                  <a:spcPct val="0"/>
                </a:spcAft>
                <a:defRPr sz="2000" b="1" kern="1200">
                  <a:solidFill>
                    <a:schemeClr val="tx1"/>
                  </a:solidFill>
                  <a:latin typeface="Times"/>
                  <a:ea typeface="+mn-ea"/>
                  <a:cs typeface="Arial" pitchFamily="34" charset="0"/>
                </a:defRPr>
              </a:lvl2pPr>
              <a:lvl3pPr marL="914400" algn="l" rtl="0" fontAlgn="base">
                <a:spcBef>
                  <a:spcPct val="0"/>
                </a:spcBef>
                <a:spcAft>
                  <a:spcPct val="0"/>
                </a:spcAft>
                <a:defRPr sz="2000" b="1" kern="1200">
                  <a:solidFill>
                    <a:schemeClr val="tx1"/>
                  </a:solidFill>
                  <a:latin typeface="Times"/>
                  <a:ea typeface="+mn-ea"/>
                  <a:cs typeface="Arial" pitchFamily="34" charset="0"/>
                </a:defRPr>
              </a:lvl3pPr>
              <a:lvl4pPr marL="1371600" algn="l" rtl="0" fontAlgn="base">
                <a:spcBef>
                  <a:spcPct val="0"/>
                </a:spcBef>
                <a:spcAft>
                  <a:spcPct val="0"/>
                </a:spcAft>
                <a:defRPr sz="2000" b="1" kern="1200">
                  <a:solidFill>
                    <a:schemeClr val="tx1"/>
                  </a:solidFill>
                  <a:latin typeface="Times"/>
                  <a:ea typeface="+mn-ea"/>
                  <a:cs typeface="Arial" pitchFamily="34" charset="0"/>
                </a:defRPr>
              </a:lvl4pPr>
              <a:lvl5pPr marL="1828800" algn="l" rtl="0" fontAlgn="base">
                <a:spcBef>
                  <a:spcPct val="0"/>
                </a:spcBef>
                <a:spcAft>
                  <a:spcPct val="0"/>
                </a:spcAft>
                <a:defRPr sz="2000" b="1" kern="1200">
                  <a:solidFill>
                    <a:schemeClr val="tx1"/>
                  </a:solidFill>
                  <a:latin typeface="Times"/>
                  <a:ea typeface="+mn-ea"/>
                  <a:cs typeface="Arial" pitchFamily="34" charset="0"/>
                </a:defRPr>
              </a:lvl5pPr>
              <a:lvl6pPr marL="2286000" algn="l" defTabSz="914400" rtl="0" eaLnBrk="1" latinLnBrk="0" hangingPunct="1">
                <a:defRPr sz="2000" b="1" kern="1200">
                  <a:solidFill>
                    <a:schemeClr val="tx1"/>
                  </a:solidFill>
                  <a:latin typeface="Times"/>
                  <a:ea typeface="+mn-ea"/>
                  <a:cs typeface="Arial" pitchFamily="34" charset="0"/>
                </a:defRPr>
              </a:lvl6pPr>
              <a:lvl7pPr marL="2743200" algn="l" defTabSz="914400" rtl="0" eaLnBrk="1" latinLnBrk="0" hangingPunct="1">
                <a:defRPr sz="2000" b="1" kern="1200">
                  <a:solidFill>
                    <a:schemeClr val="tx1"/>
                  </a:solidFill>
                  <a:latin typeface="Times"/>
                  <a:ea typeface="+mn-ea"/>
                  <a:cs typeface="Arial" pitchFamily="34" charset="0"/>
                </a:defRPr>
              </a:lvl7pPr>
              <a:lvl8pPr marL="3200400" algn="l" defTabSz="914400" rtl="0" eaLnBrk="1" latinLnBrk="0" hangingPunct="1">
                <a:defRPr sz="2000" b="1" kern="1200">
                  <a:solidFill>
                    <a:schemeClr val="tx1"/>
                  </a:solidFill>
                  <a:latin typeface="Times"/>
                  <a:ea typeface="+mn-ea"/>
                  <a:cs typeface="Arial" pitchFamily="34" charset="0"/>
                </a:defRPr>
              </a:lvl8pPr>
              <a:lvl9pPr marL="3657600" algn="l" defTabSz="914400" rtl="0" eaLnBrk="1" latinLnBrk="0" hangingPunct="1">
                <a:defRPr sz="2000" b="1" kern="1200">
                  <a:solidFill>
                    <a:schemeClr val="tx1"/>
                  </a:solidFill>
                  <a:latin typeface="Times"/>
                  <a:ea typeface="+mn-ea"/>
                  <a:cs typeface="Arial" pitchFamily="34" charset="0"/>
                </a:defRPr>
              </a:lvl9pPr>
            </a:lstStyle>
            <a:p>
              <a:pPr algn="ctr">
                <a:defRPr/>
              </a:pPr>
              <a:r>
                <a:rPr lang="en-US" sz="1600" i="1" dirty="0" smtClean="0">
                  <a:solidFill>
                    <a:schemeClr val="bg1">
                      <a:lumMod val="95000"/>
                    </a:schemeClr>
                  </a:solidFill>
                  <a:latin typeface="+mn-lt"/>
                  <a:ea typeface="Segoe UI Symbol" pitchFamily="34" charset="0"/>
                </a:rPr>
                <a:t>For the maniacs, by the maniacs…</a:t>
              </a:r>
              <a:endParaRPr lang="en-US" sz="1600" i="1" dirty="0">
                <a:solidFill>
                  <a:schemeClr val="bg1">
                    <a:lumMod val="95000"/>
                  </a:schemeClr>
                </a:solidFill>
                <a:latin typeface="+mn-lt"/>
                <a:ea typeface="Segoe UI Symbol" pitchFamily="34" charset="0"/>
              </a:endParaRPr>
            </a:p>
          </p:txBody>
        </p:sp>
      </p:grpSp>
      <p:sp>
        <p:nvSpPr>
          <p:cNvPr id="47" name="TextBox 46"/>
          <p:cNvSpPr txBox="1"/>
          <p:nvPr/>
        </p:nvSpPr>
        <p:spPr>
          <a:xfrm>
            <a:off x="100274" y="2603695"/>
            <a:ext cx="6097326" cy="1107921"/>
          </a:xfrm>
          <a:prstGeom prst="rect">
            <a:avLst/>
          </a:prstGeom>
          <a:noFill/>
        </p:spPr>
        <p:txBody>
          <a:bodyPr wrap="square" rtlCol="0" anchor="ctr">
            <a:noAutofit/>
          </a:bodyPr>
          <a:lstStyle/>
          <a:p>
            <a:r>
              <a:rPr lang="en-US" sz="4000" dirty="0" smtClean="0">
                <a:effectLst>
                  <a:outerShdw blurRad="38100" dist="38100" dir="2700000" algn="tl">
                    <a:srgbClr val="000000">
                      <a:alpha val="43137"/>
                    </a:srgbClr>
                  </a:outerShdw>
                </a:effectLst>
                <a:latin typeface="Arial" pitchFamily="34" charset="0"/>
              </a:rPr>
              <a:t>THE FRAMEWORKS OF</a:t>
            </a:r>
            <a:endParaRPr lang="en-US" sz="4000" dirty="0" smtClean="0">
              <a:solidFill>
                <a:srgbClr val="FF0000"/>
              </a:solidFill>
              <a:effectLst>
                <a:outerShdw blurRad="38100" dist="38100" dir="2700000" algn="tl">
                  <a:srgbClr val="000000">
                    <a:alpha val="43137"/>
                  </a:srgbClr>
                </a:outerShdw>
              </a:effectLst>
              <a:latin typeface="Arial" pitchFamily="34" charset="0"/>
            </a:endParaRPr>
          </a:p>
          <a:p>
            <a:r>
              <a:rPr lang="en-US" sz="4800" dirty="0" smtClean="0">
                <a:solidFill>
                  <a:srgbClr val="006699"/>
                </a:solidFill>
                <a:effectLst>
                  <a:outerShdw blurRad="38100" dist="38100" dir="2700000" algn="tl">
                    <a:srgbClr val="000000">
                      <a:alpha val="43137"/>
                    </a:srgbClr>
                  </a:outerShdw>
                </a:effectLst>
                <a:latin typeface="Arial" pitchFamily="34" charset="0"/>
              </a:rPr>
              <a:t>ETHICS</a:t>
            </a:r>
            <a:endParaRPr lang="en-US" sz="4800" dirty="0">
              <a:solidFill>
                <a:srgbClr val="006699"/>
              </a:solidFill>
              <a:effectLst>
                <a:outerShdw blurRad="38100" dist="38100" dir="2700000" algn="tl">
                  <a:srgbClr val="000000">
                    <a:alpha val="43137"/>
                  </a:srgbClr>
                </a:outerShdw>
              </a:effectLst>
              <a:latin typeface="Arial" pitchFamily="34" charset="0"/>
            </a:endParaRPr>
          </a:p>
        </p:txBody>
      </p:sp>
      <p:sp>
        <p:nvSpPr>
          <p:cNvPr id="50" name="TextBox 49"/>
          <p:cNvSpPr txBox="1">
            <a:spLocks noChangeArrowheads="1"/>
          </p:cNvSpPr>
          <p:nvPr/>
        </p:nvSpPr>
        <p:spPr bwMode="auto">
          <a:xfrm>
            <a:off x="6924253" y="3300569"/>
            <a:ext cx="1923726" cy="431800"/>
          </a:xfrm>
          <a:prstGeom prst="rect">
            <a:avLst/>
          </a:prstGeom>
          <a:noFill/>
          <a:ln w="9525">
            <a:noFill/>
            <a:miter lim="800000"/>
            <a:headEnd/>
            <a:tailEnd/>
          </a:ln>
        </p:spPr>
        <p:txBody>
          <a:bodyPr/>
          <a:lstStyle>
            <a:defPPr>
              <a:defRPr lang="en-US"/>
            </a:defPPr>
            <a:lvl1pPr algn="l" rtl="0" eaLnBrk="0" fontAlgn="base" hangingPunct="0">
              <a:spcBef>
                <a:spcPct val="0"/>
              </a:spcBef>
              <a:spcAft>
                <a:spcPct val="0"/>
              </a:spcAft>
              <a:defRPr sz="2000" b="1" kern="1200">
                <a:solidFill>
                  <a:schemeClr val="tx1"/>
                </a:solidFill>
                <a:latin typeface="Trebuchet MS" pitchFamily="34" charset="0"/>
                <a:ea typeface="+mn-ea"/>
                <a:cs typeface="+mn-cs"/>
              </a:defRPr>
            </a:lvl1pPr>
            <a:lvl2pPr marL="457200" algn="l" rtl="0" eaLnBrk="0" fontAlgn="base" hangingPunct="0">
              <a:spcBef>
                <a:spcPct val="0"/>
              </a:spcBef>
              <a:spcAft>
                <a:spcPct val="0"/>
              </a:spcAft>
              <a:defRPr sz="2000" b="1" kern="1200">
                <a:solidFill>
                  <a:schemeClr val="tx1"/>
                </a:solidFill>
                <a:latin typeface="Trebuchet MS" pitchFamily="34" charset="0"/>
                <a:ea typeface="+mn-ea"/>
                <a:cs typeface="+mn-cs"/>
              </a:defRPr>
            </a:lvl2pPr>
            <a:lvl3pPr marL="914400" algn="l" rtl="0" eaLnBrk="0" fontAlgn="base" hangingPunct="0">
              <a:spcBef>
                <a:spcPct val="0"/>
              </a:spcBef>
              <a:spcAft>
                <a:spcPct val="0"/>
              </a:spcAft>
              <a:defRPr sz="2000" b="1" kern="1200">
                <a:solidFill>
                  <a:schemeClr val="tx1"/>
                </a:solidFill>
                <a:latin typeface="Trebuchet MS" pitchFamily="34" charset="0"/>
                <a:ea typeface="+mn-ea"/>
                <a:cs typeface="+mn-cs"/>
              </a:defRPr>
            </a:lvl3pPr>
            <a:lvl4pPr marL="1371600" algn="l" rtl="0" eaLnBrk="0" fontAlgn="base" hangingPunct="0">
              <a:spcBef>
                <a:spcPct val="0"/>
              </a:spcBef>
              <a:spcAft>
                <a:spcPct val="0"/>
              </a:spcAft>
              <a:defRPr sz="2000" b="1" kern="1200">
                <a:solidFill>
                  <a:schemeClr val="tx1"/>
                </a:solidFill>
                <a:latin typeface="Trebuchet MS" pitchFamily="34" charset="0"/>
                <a:ea typeface="+mn-ea"/>
                <a:cs typeface="+mn-cs"/>
              </a:defRPr>
            </a:lvl4pPr>
            <a:lvl5pPr marL="1828800" algn="l" rtl="0" eaLnBrk="0" fontAlgn="base" hangingPunct="0">
              <a:spcBef>
                <a:spcPct val="0"/>
              </a:spcBef>
              <a:spcAft>
                <a:spcPct val="0"/>
              </a:spcAft>
              <a:defRPr sz="2000" b="1" kern="1200">
                <a:solidFill>
                  <a:schemeClr val="tx1"/>
                </a:solidFill>
                <a:latin typeface="Trebuchet MS" pitchFamily="34" charset="0"/>
                <a:ea typeface="+mn-ea"/>
                <a:cs typeface="+mn-cs"/>
              </a:defRPr>
            </a:lvl5pPr>
            <a:lvl6pPr marL="2286000" algn="l" defTabSz="914400" rtl="0" eaLnBrk="1" latinLnBrk="0" hangingPunct="1">
              <a:defRPr sz="2000" b="1" kern="1200">
                <a:solidFill>
                  <a:schemeClr val="tx1"/>
                </a:solidFill>
                <a:latin typeface="Trebuchet MS" pitchFamily="34" charset="0"/>
                <a:ea typeface="+mn-ea"/>
                <a:cs typeface="+mn-cs"/>
              </a:defRPr>
            </a:lvl6pPr>
            <a:lvl7pPr marL="2743200" algn="l" defTabSz="914400" rtl="0" eaLnBrk="1" latinLnBrk="0" hangingPunct="1">
              <a:defRPr sz="2000" b="1" kern="1200">
                <a:solidFill>
                  <a:schemeClr val="tx1"/>
                </a:solidFill>
                <a:latin typeface="Trebuchet MS" pitchFamily="34" charset="0"/>
                <a:ea typeface="+mn-ea"/>
                <a:cs typeface="+mn-cs"/>
              </a:defRPr>
            </a:lvl7pPr>
            <a:lvl8pPr marL="3200400" algn="l" defTabSz="914400" rtl="0" eaLnBrk="1" latinLnBrk="0" hangingPunct="1">
              <a:defRPr sz="2000" b="1" kern="1200">
                <a:solidFill>
                  <a:schemeClr val="tx1"/>
                </a:solidFill>
                <a:latin typeface="Trebuchet MS" pitchFamily="34" charset="0"/>
                <a:ea typeface="+mn-ea"/>
                <a:cs typeface="+mn-cs"/>
              </a:defRPr>
            </a:lvl8pPr>
            <a:lvl9pPr marL="3657600" algn="l" defTabSz="914400" rtl="0" eaLnBrk="1" latinLnBrk="0" hangingPunct="1">
              <a:defRPr sz="2000" b="1" kern="1200">
                <a:solidFill>
                  <a:schemeClr val="tx1"/>
                </a:solidFill>
                <a:latin typeface="Trebuchet MS" pitchFamily="34" charset="0"/>
                <a:ea typeface="+mn-ea"/>
                <a:cs typeface="+mn-cs"/>
              </a:defRPr>
            </a:lvl9pPr>
          </a:lstStyle>
          <a:p>
            <a:pPr marL="342900" indent="-342900" algn="ctr" eaLnBrk="0" hangingPunct="0">
              <a:defRPr/>
            </a:pPr>
            <a:fld id="{0985B6F3-18E5-4A3F-8C2C-5B17A2C86A78}" type="datetime4">
              <a:rPr lang="en-US" sz="1800" kern="0" smtClean="0">
                <a:solidFill>
                  <a:srgbClr val="000000"/>
                </a:solidFill>
                <a:latin typeface="Trebuchet MS" pitchFamily="34" charset="0"/>
              </a:rPr>
              <a:pPr marL="342900" indent="-342900" algn="ctr" eaLnBrk="0" hangingPunct="0">
                <a:defRPr/>
              </a:pPr>
              <a:t>September 21, 2013</a:t>
            </a:fld>
            <a:endParaRPr lang="en-US" sz="1800" kern="0" dirty="0">
              <a:solidFill>
                <a:srgbClr val="000000"/>
              </a:solidFill>
              <a:latin typeface="Trebuchet MS" pitchFamily="34" charset="0"/>
            </a:endParaRPr>
          </a:p>
        </p:txBody>
      </p:sp>
    </p:spTree>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933" y="244273"/>
            <a:ext cx="7494563" cy="576775"/>
          </a:xfrm>
          <a:prstGeom prst="rect">
            <a:avLst/>
          </a:prstGeom>
          <a:noFill/>
        </p:spPr>
        <p:txBody>
          <a:bodyPr wrap="square" rtlCol="0" anchor="ctr">
            <a:noAutofit/>
          </a:bodyPr>
          <a:lstStyle/>
          <a:p>
            <a:endParaRPr lang="en-US" sz="2400" dirty="0">
              <a:latin typeface="Arial" pitchFamily="34" charset="0"/>
            </a:endParaRPr>
          </a:p>
        </p:txBody>
      </p:sp>
      <p:sp>
        <p:nvSpPr>
          <p:cNvPr id="5" name="TextBox 4"/>
          <p:cNvSpPr txBox="1"/>
          <p:nvPr/>
        </p:nvSpPr>
        <p:spPr>
          <a:xfrm>
            <a:off x="607888" y="1407885"/>
            <a:ext cx="7646603" cy="6401753"/>
          </a:xfrm>
          <a:prstGeom prst="rect">
            <a:avLst/>
          </a:prstGeom>
          <a:noFill/>
        </p:spPr>
        <p:txBody>
          <a:bodyPr wrap="square" rtlCol="0">
            <a:spAutoFit/>
          </a:bodyPr>
          <a:lstStyle/>
          <a:p>
            <a:pPr algn="just"/>
            <a:r>
              <a:rPr lang="en-IN" sz="1800" i="1" dirty="0" smtClean="0">
                <a:solidFill>
                  <a:schemeClr val="tx2"/>
                </a:solidFill>
                <a:latin typeface="Calibri" pitchFamily="34" charset="0"/>
              </a:rPr>
              <a:t>“A </a:t>
            </a:r>
            <a:r>
              <a:rPr lang="en-IN" sz="1800" i="1" dirty="0">
                <a:solidFill>
                  <a:schemeClr val="tx2"/>
                </a:solidFill>
                <a:latin typeface="Calibri" pitchFamily="34" charset="0"/>
              </a:rPr>
              <a:t>system of moral principles and a branch of philosophy which defines what is good for individuals and society</a:t>
            </a:r>
            <a:r>
              <a:rPr lang="en-IN" sz="1800" i="1" dirty="0" smtClean="0">
                <a:solidFill>
                  <a:schemeClr val="tx2"/>
                </a:solidFill>
                <a:latin typeface="Calibri" pitchFamily="34" charset="0"/>
              </a:rPr>
              <a:t>.”</a:t>
            </a:r>
            <a:endParaRPr lang="en-IN" sz="1800" i="1" dirty="0">
              <a:solidFill>
                <a:schemeClr val="tx2"/>
              </a:solidFill>
              <a:latin typeface="Calibri" pitchFamily="34" charset="0"/>
            </a:endParaRPr>
          </a:p>
          <a:p>
            <a:pPr algn="just"/>
            <a:endParaRPr lang="en-IN" sz="1800" i="1" dirty="0">
              <a:solidFill>
                <a:srgbClr val="FF0000"/>
              </a:solidFill>
              <a:latin typeface="Calibri" pitchFamily="34" charset="0"/>
            </a:endParaRPr>
          </a:p>
          <a:p>
            <a:pPr algn="just"/>
            <a:r>
              <a:rPr lang="en-IN" sz="1800" i="1" dirty="0" smtClean="0">
                <a:solidFill>
                  <a:srgbClr val="FF0000"/>
                </a:solidFill>
                <a:latin typeface="Calibri" pitchFamily="34" charset="0"/>
              </a:rPr>
              <a:t>“Moral </a:t>
            </a:r>
            <a:r>
              <a:rPr lang="en-IN" sz="1800" i="1" dirty="0">
                <a:solidFill>
                  <a:srgbClr val="FF0000"/>
                </a:solidFill>
                <a:latin typeface="Calibri" pitchFamily="34" charset="0"/>
              </a:rPr>
              <a:t>principles that govern a person's or group's behaviour</a:t>
            </a:r>
            <a:r>
              <a:rPr lang="en-IN" sz="1800" i="1" dirty="0" smtClean="0">
                <a:solidFill>
                  <a:srgbClr val="FF0000"/>
                </a:solidFill>
                <a:latin typeface="Calibri" pitchFamily="34" charset="0"/>
              </a:rPr>
              <a:t>.”</a:t>
            </a:r>
          </a:p>
          <a:p>
            <a:pPr algn="just"/>
            <a:endParaRPr lang="en-US" sz="1800" i="1" dirty="0" smtClean="0">
              <a:solidFill>
                <a:srgbClr val="FF0000"/>
              </a:solidFill>
              <a:latin typeface="Calibri" pitchFamily="34" charset="0"/>
            </a:endParaRPr>
          </a:p>
          <a:p>
            <a:pPr algn="just"/>
            <a:r>
              <a:rPr lang="en-IN" sz="1800" i="1" dirty="0">
                <a:solidFill>
                  <a:schemeClr val="tx2"/>
                </a:solidFill>
                <a:latin typeface="Calibri" pitchFamily="34" charset="0"/>
              </a:rPr>
              <a:t>“Ethics is </a:t>
            </a:r>
            <a:r>
              <a:rPr lang="en-IN" sz="2400" i="1" dirty="0">
                <a:solidFill>
                  <a:srgbClr val="FF0000"/>
                </a:solidFill>
                <a:latin typeface="Calibri" pitchFamily="34" charset="0"/>
              </a:rPr>
              <a:t>the </a:t>
            </a:r>
            <a:r>
              <a:rPr lang="en-IN" sz="2400" i="1" dirty="0" smtClean="0">
                <a:solidFill>
                  <a:srgbClr val="FF0000"/>
                </a:solidFill>
                <a:latin typeface="Calibri" pitchFamily="34" charset="0"/>
              </a:rPr>
              <a:t>philosophical study </a:t>
            </a:r>
            <a:r>
              <a:rPr lang="en-IN" sz="2400" i="1" dirty="0">
                <a:solidFill>
                  <a:srgbClr val="FF0000"/>
                </a:solidFill>
                <a:latin typeface="Calibri" pitchFamily="34" charset="0"/>
              </a:rPr>
              <a:t>of morality</a:t>
            </a:r>
            <a:r>
              <a:rPr lang="en-IN" sz="1800" i="1" dirty="0" smtClean="0">
                <a:solidFill>
                  <a:schemeClr val="tx2"/>
                </a:solidFill>
                <a:latin typeface="Calibri" pitchFamily="34" charset="0"/>
              </a:rPr>
              <a:t>. It </a:t>
            </a:r>
            <a:r>
              <a:rPr lang="en-IN" sz="1800" i="1" dirty="0">
                <a:solidFill>
                  <a:schemeClr val="tx2"/>
                </a:solidFill>
                <a:latin typeface="Calibri" pitchFamily="34" charset="0"/>
              </a:rPr>
              <a:t>is a study of what are </a:t>
            </a:r>
            <a:r>
              <a:rPr lang="en-IN" sz="2400" i="1" dirty="0">
                <a:solidFill>
                  <a:srgbClr val="FF0000"/>
                </a:solidFill>
                <a:latin typeface="Calibri" pitchFamily="34" charset="0"/>
              </a:rPr>
              <a:t>good and bad </a:t>
            </a:r>
            <a:r>
              <a:rPr lang="en-IN" sz="1800" i="1" dirty="0">
                <a:solidFill>
                  <a:srgbClr val="FF0000"/>
                </a:solidFill>
                <a:latin typeface="Calibri" pitchFamily="34" charset="0"/>
              </a:rPr>
              <a:t>ends to pursue in life </a:t>
            </a:r>
            <a:r>
              <a:rPr lang="en-IN" sz="1800" i="1" dirty="0">
                <a:solidFill>
                  <a:schemeClr val="tx2"/>
                </a:solidFill>
                <a:latin typeface="Calibri" pitchFamily="34" charset="0"/>
              </a:rPr>
              <a:t>and what it is </a:t>
            </a:r>
            <a:r>
              <a:rPr lang="en-IN" sz="2400" i="1" dirty="0">
                <a:solidFill>
                  <a:srgbClr val="FF0000"/>
                </a:solidFill>
                <a:latin typeface="Calibri" pitchFamily="34" charset="0"/>
              </a:rPr>
              <a:t>right and wrong </a:t>
            </a:r>
            <a:r>
              <a:rPr lang="en-IN" sz="1800" i="1" dirty="0">
                <a:solidFill>
                  <a:srgbClr val="FF0000"/>
                </a:solidFill>
                <a:latin typeface="Calibri" pitchFamily="34" charset="0"/>
              </a:rPr>
              <a:t>to do </a:t>
            </a:r>
            <a:r>
              <a:rPr lang="en-IN" sz="1800" i="1" dirty="0">
                <a:solidFill>
                  <a:schemeClr val="tx2"/>
                </a:solidFill>
                <a:latin typeface="Calibri" pitchFamily="34" charset="0"/>
              </a:rPr>
              <a:t>in the conduct of life. </a:t>
            </a:r>
            <a:r>
              <a:rPr lang="en-IN" sz="1800" i="1" dirty="0">
                <a:solidFill>
                  <a:schemeClr val="tx2"/>
                </a:solidFill>
                <a:latin typeface="Calibri" pitchFamily="34" charset="0"/>
              </a:rPr>
              <a:t>It is therefore, above all, a practical discipline. </a:t>
            </a:r>
            <a:r>
              <a:rPr lang="en-IN" sz="1800" i="1" dirty="0">
                <a:solidFill>
                  <a:schemeClr val="tx2"/>
                </a:solidFill>
                <a:latin typeface="Calibri" pitchFamily="34" charset="0"/>
              </a:rPr>
              <a:t>Its primary aim is to determine </a:t>
            </a:r>
            <a:r>
              <a:rPr lang="en-IN" sz="1800" i="1" dirty="0">
                <a:solidFill>
                  <a:srgbClr val="FF0000"/>
                </a:solidFill>
                <a:latin typeface="Calibri" pitchFamily="34" charset="0"/>
              </a:rPr>
              <a:t>how one ought to live </a:t>
            </a:r>
            <a:r>
              <a:rPr lang="en-IN" sz="1800" i="1" dirty="0">
                <a:solidFill>
                  <a:schemeClr val="tx2"/>
                </a:solidFill>
                <a:latin typeface="Calibri" pitchFamily="34" charset="0"/>
              </a:rPr>
              <a:t>and </a:t>
            </a:r>
            <a:r>
              <a:rPr lang="en-IN" sz="1800" i="1" dirty="0">
                <a:solidFill>
                  <a:srgbClr val="FF0000"/>
                </a:solidFill>
                <a:latin typeface="Calibri" pitchFamily="34" charset="0"/>
              </a:rPr>
              <a:t>what actions one ought to do </a:t>
            </a:r>
            <a:r>
              <a:rPr lang="en-IN" sz="1800" i="1" dirty="0">
                <a:solidFill>
                  <a:schemeClr val="tx2"/>
                </a:solidFill>
                <a:latin typeface="Calibri" pitchFamily="34" charset="0"/>
              </a:rPr>
              <a:t>in the conduct of one’s life</a:t>
            </a:r>
            <a:r>
              <a:rPr lang="en-IN" sz="1800" i="1" dirty="0">
                <a:solidFill>
                  <a:schemeClr val="tx2"/>
                </a:solidFill>
                <a:latin typeface="Calibri" pitchFamily="34" charset="0"/>
              </a:rPr>
              <a:t>. </a:t>
            </a:r>
            <a:r>
              <a:rPr lang="en-IN" sz="1800" i="1" dirty="0" smtClean="0">
                <a:solidFill>
                  <a:schemeClr val="tx2"/>
                </a:solidFill>
                <a:latin typeface="Calibri" pitchFamily="34" charset="0"/>
              </a:rPr>
              <a:t>It thus </a:t>
            </a:r>
            <a:r>
              <a:rPr lang="en-IN" sz="1800" i="1" dirty="0">
                <a:solidFill>
                  <a:schemeClr val="tx2"/>
                </a:solidFill>
                <a:latin typeface="Calibri" pitchFamily="34" charset="0"/>
              </a:rPr>
              <a:t>differs from studies in anthropology, sociology, and empirical </a:t>
            </a:r>
            <a:r>
              <a:rPr lang="en-IN" sz="1800" i="1" dirty="0" smtClean="0">
                <a:solidFill>
                  <a:schemeClr val="tx2"/>
                </a:solidFill>
                <a:latin typeface="Calibri" pitchFamily="34" charset="0"/>
              </a:rPr>
              <a:t>psychology that </a:t>
            </a:r>
            <a:r>
              <a:rPr lang="en-IN" sz="1800" i="1" dirty="0">
                <a:solidFill>
                  <a:schemeClr val="tx2"/>
                </a:solidFill>
                <a:latin typeface="Calibri" pitchFamily="34" charset="0"/>
              </a:rPr>
              <a:t>also examine human pursuits and social norms. These </a:t>
            </a:r>
            <a:r>
              <a:rPr lang="en-IN" sz="1800" i="1" dirty="0" smtClean="0">
                <a:solidFill>
                  <a:schemeClr val="tx2"/>
                </a:solidFill>
                <a:latin typeface="Calibri" pitchFamily="34" charset="0"/>
              </a:rPr>
              <a:t>studies belong </a:t>
            </a:r>
            <a:r>
              <a:rPr lang="en-IN" sz="1800" i="1" dirty="0">
                <a:solidFill>
                  <a:schemeClr val="tx2"/>
                </a:solidFill>
                <a:latin typeface="Calibri" pitchFamily="34" charset="0"/>
              </a:rPr>
              <a:t>to positive science. </a:t>
            </a:r>
            <a:r>
              <a:rPr lang="en-IN" sz="1800" i="1" dirty="0">
                <a:solidFill>
                  <a:srgbClr val="FF0000"/>
                </a:solidFill>
                <a:latin typeface="Calibri" pitchFamily="34" charset="0"/>
              </a:rPr>
              <a:t>Their primary aim is not to prescribe action </a:t>
            </a:r>
            <a:r>
              <a:rPr lang="en-IN" sz="1800" i="1" dirty="0" smtClean="0">
                <a:solidFill>
                  <a:srgbClr val="FF0000"/>
                </a:solidFill>
                <a:latin typeface="Calibri" pitchFamily="34" charset="0"/>
              </a:rPr>
              <a:t>but rather </a:t>
            </a:r>
            <a:r>
              <a:rPr lang="en-IN" sz="1800" i="1" dirty="0">
                <a:solidFill>
                  <a:srgbClr val="FF0000"/>
                </a:solidFill>
                <a:latin typeface="Calibri" pitchFamily="34" charset="0"/>
              </a:rPr>
              <a:t>to describe</a:t>
            </a:r>
            <a:r>
              <a:rPr lang="en-IN" sz="1800" i="1" dirty="0">
                <a:solidFill>
                  <a:schemeClr val="tx2"/>
                </a:solidFill>
                <a:latin typeface="Calibri" pitchFamily="34" charset="0"/>
              </a:rPr>
              <a:t>, </a:t>
            </a:r>
            <a:r>
              <a:rPr lang="en-IN" sz="1800" i="1" dirty="0" err="1">
                <a:solidFill>
                  <a:schemeClr val="tx2"/>
                </a:solidFill>
                <a:latin typeface="Calibri" pitchFamily="34" charset="0"/>
              </a:rPr>
              <a:t>analyze</a:t>
            </a:r>
            <a:r>
              <a:rPr lang="en-IN" sz="1800" i="1" dirty="0">
                <a:solidFill>
                  <a:schemeClr val="tx2"/>
                </a:solidFill>
                <a:latin typeface="Calibri" pitchFamily="34" charset="0"/>
              </a:rPr>
              <a:t>, and explain certain phenomena of human life</a:t>
            </a:r>
            <a:r>
              <a:rPr lang="en-IN" sz="1800" i="1" dirty="0" smtClean="0">
                <a:solidFill>
                  <a:schemeClr val="tx2"/>
                </a:solidFill>
                <a:latin typeface="Calibri" pitchFamily="34" charset="0"/>
              </a:rPr>
              <a:t>, including </a:t>
            </a:r>
            <a:r>
              <a:rPr lang="en-IN" sz="1800" i="1" dirty="0">
                <a:solidFill>
                  <a:schemeClr val="tx2"/>
                </a:solidFill>
                <a:latin typeface="Calibri" pitchFamily="34" charset="0"/>
              </a:rPr>
              <a:t>the goal-directed activities of individuals and groups and </a:t>
            </a:r>
            <a:r>
              <a:rPr lang="en-IN" sz="1800" i="1" dirty="0" smtClean="0">
                <a:solidFill>
                  <a:schemeClr val="tx2"/>
                </a:solidFill>
                <a:latin typeface="Calibri" pitchFamily="34" charset="0"/>
              </a:rPr>
              <a:t>the regulation </a:t>
            </a:r>
            <a:r>
              <a:rPr lang="en-IN" sz="1800" i="1" dirty="0">
                <a:solidFill>
                  <a:schemeClr val="tx2"/>
                </a:solidFill>
                <a:latin typeface="Calibri" pitchFamily="34" charset="0"/>
              </a:rPr>
              <a:t>of social life by norms that constitute the conventional </a:t>
            </a:r>
            <a:r>
              <a:rPr lang="en-IN" sz="1800" i="1" dirty="0" smtClean="0">
                <a:solidFill>
                  <a:schemeClr val="tx2"/>
                </a:solidFill>
                <a:latin typeface="Calibri" pitchFamily="34" charset="0"/>
              </a:rPr>
              <a:t>morality of </a:t>
            </a:r>
            <a:r>
              <a:rPr lang="en-IN" sz="1800" i="1" dirty="0">
                <a:solidFill>
                  <a:schemeClr val="tx2"/>
                </a:solidFill>
                <a:latin typeface="Calibri" pitchFamily="34" charset="0"/>
              </a:rPr>
              <a:t>a community.”</a:t>
            </a:r>
            <a:endParaRPr lang="en-IN" sz="1800" i="1" dirty="0" smtClean="0">
              <a:solidFill>
                <a:schemeClr val="tx2"/>
              </a:solidFill>
              <a:latin typeface="Calibri" pitchFamily="34" charset="0"/>
            </a:endParaRPr>
          </a:p>
          <a:p>
            <a:pPr algn="just"/>
            <a:endParaRPr lang="en-US" sz="1800" i="1" dirty="0">
              <a:solidFill>
                <a:schemeClr val="tx2"/>
              </a:solidFill>
              <a:latin typeface="Calibri" pitchFamily="34" charset="0"/>
            </a:endParaRPr>
          </a:p>
          <a:p>
            <a:pPr algn="just"/>
            <a:endParaRPr lang="en-US" sz="1800" i="1" dirty="0">
              <a:solidFill>
                <a:schemeClr val="tx2"/>
              </a:solidFill>
              <a:latin typeface="Calibri" pitchFamily="34" charset="0"/>
            </a:endParaRPr>
          </a:p>
          <a:p>
            <a:pPr algn="just"/>
            <a:endParaRPr lang="en-IN" sz="1800" i="1" dirty="0">
              <a:solidFill>
                <a:srgbClr val="FF0000"/>
              </a:solidFill>
              <a:latin typeface="Calibri" pitchFamily="34" charset="0"/>
            </a:endParaRPr>
          </a:p>
          <a:p>
            <a:pPr algn="just"/>
            <a:endParaRPr lang="en-US" sz="1800" dirty="0" smtClean="0">
              <a:solidFill>
                <a:schemeClr val="tx2"/>
              </a:solidFill>
              <a:latin typeface="Calibri" pitchFamily="34" charset="0"/>
            </a:endParaRPr>
          </a:p>
          <a:p>
            <a:pPr algn="just"/>
            <a:endParaRPr lang="en-US" sz="1600" b="0" dirty="0" smtClean="0">
              <a:solidFill>
                <a:schemeClr val="tx2"/>
              </a:solidFill>
              <a:latin typeface="Calibri" pitchFamily="34" charset="0"/>
            </a:endParaRPr>
          </a:p>
          <a:p>
            <a:pPr algn="just"/>
            <a:endParaRPr lang="en-US" sz="1600" b="0" dirty="0" smtClean="0">
              <a:solidFill>
                <a:schemeClr val="tx2"/>
              </a:solidFill>
              <a:latin typeface="Calibri" pitchFamily="34" charset="0"/>
            </a:endParaRPr>
          </a:p>
        </p:txBody>
      </p:sp>
      <p:sp>
        <p:nvSpPr>
          <p:cNvPr id="4" name="TextBox 3"/>
          <p:cNvSpPr txBox="1"/>
          <p:nvPr/>
        </p:nvSpPr>
        <p:spPr>
          <a:xfrm>
            <a:off x="968932" y="264565"/>
            <a:ext cx="5793817" cy="576775"/>
          </a:xfrm>
          <a:prstGeom prst="rect">
            <a:avLst/>
          </a:prstGeom>
          <a:solidFill>
            <a:schemeClr val="tx1">
              <a:lumMod val="50000"/>
              <a:lumOff val="50000"/>
            </a:schemeClr>
          </a:solidFill>
        </p:spPr>
        <p:txBody>
          <a:bodyPr wrap="square" rtlCol="0" anchor="ctr">
            <a:noAutofit/>
          </a:bodyPr>
          <a:lstStyle/>
          <a:p>
            <a:r>
              <a:rPr lang="en-US" sz="2400" dirty="0" smtClean="0">
                <a:solidFill>
                  <a:schemeClr val="bg1"/>
                </a:solidFill>
                <a:latin typeface="Arial" pitchFamily="34" charset="0"/>
              </a:rPr>
              <a:t>What is </a:t>
            </a:r>
            <a:r>
              <a:rPr lang="en-US" sz="2400" dirty="0" smtClean="0">
                <a:solidFill>
                  <a:srgbClr val="FFFF00"/>
                </a:solidFill>
                <a:latin typeface="Arial" pitchFamily="34" charset="0"/>
              </a:rPr>
              <a:t>ethics?</a:t>
            </a:r>
            <a:endParaRPr lang="en-US" sz="2400" dirty="0">
              <a:solidFill>
                <a:schemeClr val="bg1"/>
              </a:solidFill>
              <a:latin typeface="Arial" pitchFamily="34" charset="0"/>
            </a:endParaRPr>
          </a:p>
        </p:txBody>
      </p:sp>
    </p:spTree>
    <p:extLst>
      <p:ext uri="{BB962C8B-B14F-4D97-AF65-F5344CB8AC3E}">
        <p14:creationId xmlns:p14="http://schemas.microsoft.com/office/powerpoint/2010/main" val="175620529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wipe(down)">
                                      <p:cBhvr>
                                        <p:cTn id="7" dur="580">
                                          <p:stCondLst>
                                            <p:cond delay="0"/>
                                          </p:stCondLst>
                                        </p:cTn>
                                        <p:tgtEl>
                                          <p:spTgt spid="5">
                                            <p:txEl>
                                              <p:pRg st="4" end="4"/>
                                            </p:txEl>
                                          </p:spTgt>
                                        </p:tgtEl>
                                      </p:cBhvr>
                                    </p:animEffect>
                                    <p:anim calcmode="lin" valueType="num">
                                      <p:cBhvr>
                                        <p:cTn id="8" dur="1822" tmFilter="0,0; 0.14,0.36; 0.43,0.73; 0.71,0.91; 1.0,1.0">
                                          <p:stCondLst>
                                            <p:cond delay="0"/>
                                          </p:stCondLst>
                                        </p:cTn>
                                        <p:tgtEl>
                                          <p:spTgt spid="5">
                                            <p:txEl>
                                              <p:pRg st="4" end="4"/>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4" end="4"/>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4" end="4"/>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4" end="4"/>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4" end="4"/>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4" end="4"/>
                                            </p:txEl>
                                          </p:spTgt>
                                        </p:tgtEl>
                                      </p:cBhvr>
                                      <p:to x="100000" y="60000"/>
                                    </p:animScale>
                                    <p:animScale>
                                      <p:cBhvr>
                                        <p:cTn id="14" dur="166" decel="50000">
                                          <p:stCondLst>
                                            <p:cond delay="676"/>
                                          </p:stCondLst>
                                        </p:cTn>
                                        <p:tgtEl>
                                          <p:spTgt spid="5">
                                            <p:txEl>
                                              <p:pRg st="4" end="4"/>
                                            </p:txEl>
                                          </p:spTgt>
                                        </p:tgtEl>
                                      </p:cBhvr>
                                      <p:to x="100000" y="100000"/>
                                    </p:animScale>
                                    <p:animScale>
                                      <p:cBhvr>
                                        <p:cTn id="15" dur="26">
                                          <p:stCondLst>
                                            <p:cond delay="1312"/>
                                          </p:stCondLst>
                                        </p:cTn>
                                        <p:tgtEl>
                                          <p:spTgt spid="5">
                                            <p:txEl>
                                              <p:pRg st="4" end="4"/>
                                            </p:txEl>
                                          </p:spTgt>
                                        </p:tgtEl>
                                      </p:cBhvr>
                                      <p:to x="100000" y="80000"/>
                                    </p:animScale>
                                    <p:animScale>
                                      <p:cBhvr>
                                        <p:cTn id="16" dur="166" decel="50000">
                                          <p:stCondLst>
                                            <p:cond delay="1338"/>
                                          </p:stCondLst>
                                        </p:cTn>
                                        <p:tgtEl>
                                          <p:spTgt spid="5">
                                            <p:txEl>
                                              <p:pRg st="4" end="4"/>
                                            </p:txEl>
                                          </p:spTgt>
                                        </p:tgtEl>
                                      </p:cBhvr>
                                      <p:to x="100000" y="100000"/>
                                    </p:animScale>
                                    <p:animScale>
                                      <p:cBhvr>
                                        <p:cTn id="17" dur="26">
                                          <p:stCondLst>
                                            <p:cond delay="1642"/>
                                          </p:stCondLst>
                                        </p:cTn>
                                        <p:tgtEl>
                                          <p:spTgt spid="5">
                                            <p:txEl>
                                              <p:pRg st="4" end="4"/>
                                            </p:txEl>
                                          </p:spTgt>
                                        </p:tgtEl>
                                      </p:cBhvr>
                                      <p:to x="100000" y="90000"/>
                                    </p:animScale>
                                    <p:animScale>
                                      <p:cBhvr>
                                        <p:cTn id="18" dur="166" decel="50000">
                                          <p:stCondLst>
                                            <p:cond delay="1668"/>
                                          </p:stCondLst>
                                        </p:cTn>
                                        <p:tgtEl>
                                          <p:spTgt spid="5">
                                            <p:txEl>
                                              <p:pRg st="4" end="4"/>
                                            </p:txEl>
                                          </p:spTgt>
                                        </p:tgtEl>
                                      </p:cBhvr>
                                      <p:to x="100000" y="100000"/>
                                    </p:animScale>
                                    <p:animScale>
                                      <p:cBhvr>
                                        <p:cTn id="19" dur="26">
                                          <p:stCondLst>
                                            <p:cond delay="1808"/>
                                          </p:stCondLst>
                                        </p:cTn>
                                        <p:tgtEl>
                                          <p:spTgt spid="5">
                                            <p:txEl>
                                              <p:pRg st="4" end="4"/>
                                            </p:txEl>
                                          </p:spTgt>
                                        </p:tgtEl>
                                      </p:cBhvr>
                                      <p:to x="100000" y="95000"/>
                                    </p:animScale>
                                    <p:animScale>
                                      <p:cBhvr>
                                        <p:cTn id="20" dur="166" decel="50000">
                                          <p:stCondLst>
                                            <p:cond delay="1834"/>
                                          </p:stCondLst>
                                        </p:cTn>
                                        <p:tgtEl>
                                          <p:spTgt spid="5">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933" y="244273"/>
            <a:ext cx="7494563" cy="576775"/>
          </a:xfrm>
          <a:prstGeom prst="rect">
            <a:avLst/>
          </a:prstGeom>
          <a:noFill/>
        </p:spPr>
        <p:txBody>
          <a:bodyPr wrap="square" rtlCol="0" anchor="ctr">
            <a:noAutofit/>
          </a:bodyPr>
          <a:lstStyle/>
          <a:p>
            <a:endParaRPr lang="en-US" sz="2400" dirty="0">
              <a:latin typeface="Arial" pitchFamily="34" charset="0"/>
            </a:endParaRPr>
          </a:p>
        </p:txBody>
      </p:sp>
      <p:sp>
        <p:nvSpPr>
          <p:cNvPr id="5" name="TextBox 4"/>
          <p:cNvSpPr txBox="1"/>
          <p:nvPr/>
        </p:nvSpPr>
        <p:spPr>
          <a:xfrm>
            <a:off x="607888" y="1407885"/>
            <a:ext cx="7646603" cy="6124754"/>
          </a:xfrm>
          <a:prstGeom prst="rect">
            <a:avLst/>
          </a:prstGeom>
          <a:noFill/>
        </p:spPr>
        <p:txBody>
          <a:bodyPr wrap="square" rtlCol="0">
            <a:spAutoFit/>
          </a:bodyPr>
          <a:lstStyle/>
          <a:p>
            <a:pPr algn="just"/>
            <a:r>
              <a:rPr lang="en-US" sz="1800" i="1" dirty="0" smtClean="0">
                <a:solidFill>
                  <a:schemeClr val="tx2"/>
                </a:solidFill>
                <a:latin typeface="Calibri" pitchFamily="34" charset="0"/>
              </a:rPr>
              <a:t>There are two accepted meanings of Morality: </a:t>
            </a:r>
          </a:p>
          <a:p>
            <a:pPr algn="just"/>
            <a:endParaRPr lang="en-US" sz="1800" i="1" dirty="0">
              <a:solidFill>
                <a:schemeClr val="tx2"/>
              </a:solidFill>
              <a:latin typeface="Calibri" pitchFamily="34" charset="0"/>
            </a:endParaRPr>
          </a:p>
          <a:p>
            <a:pPr marL="400050" indent="-400050" algn="just">
              <a:lnSpc>
                <a:spcPct val="200000"/>
              </a:lnSpc>
              <a:buFont typeface="+mj-lt"/>
              <a:buAutoNum type="romanUcPeriod"/>
            </a:pPr>
            <a:r>
              <a:rPr lang="en-IN" sz="1800" i="1" dirty="0">
                <a:solidFill>
                  <a:schemeClr val="tx2"/>
                </a:solidFill>
                <a:latin typeface="Calibri" pitchFamily="34" charset="0"/>
              </a:rPr>
              <a:t>One is that of morality as </a:t>
            </a:r>
            <a:r>
              <a:rPr lang="en-IN" sz="1800" i="1" dirty="0">
                <a:solidFill>
                  <a:srgbClr val="FF0000"/>
                </a:solidFill>
                <a:latin typeface="Calibri" pitchFamily="34" charset="0"/>
              </a:rPr>
              <a:t>an existing </a:t>
            </a:r>
            <a:r>
              <a:rPr lang="en-IN" sz="1800" i="1" dirty="0" smtClean="0">
                <a:solidFill>
                  <a:srgbClr val="FF0000"/>
                </a:solidFill>
                <a:latin typeface="Calibri" pitchFamily="34" charset="0"/>
              </a:rPr>
              <a:t>institution of </a:t>
            </a:r>
            <a:r>
              <a:rPr lang="en-IN" sz="1800" i="1" dirty="0">
                <a:solidFill>
                  <a:srgbClr val="FF0000"/>
                </a:solidFill>
                <a:latin typeface="Calibri" pitchFamily="34" charset="0"/>
              </a:rPr>
              <a:t>a particular society</a:t>
            </a:r>
            <a:r>
              <a:rPr lang="en-IN" sz="1800" i="1" dirty="0">
                <a:solidFill>
                  <a:schemeClr val="tx2"/>
                </a:solidFill>
                <a:latin typeface="Calibri" pitchFamily="34" charset="0"/>
              </a:rPr>
              <a:t>, what is commonly called the </a:t>
            </a:r>
            <a:r>
              <a:rPr lang="en-IN" sz="1800" i="1" dirty="0" smtClean="0">
                <a:solidFill>
                  <a:schemeClr val="tx2"/>
                </a:solidFill>
                <a:latin typeface="Calibri" pitchFamily="34" charset="0"/>
              </a:rPr>
              <a:t>society's conventional morality</a:t>
            </a:r>
            <a:r>
              <a:rPr lang="en-IN" sz="1800" i="1" dirty="0">
                <a:solidFill>
                  <a:schemeClr val="tx2"/>
                </a:solidFill>
                <a:latin typeface="Calibri" pitchFamily="34" charset="0"/>
              </a:rPr>
              <a:t>. </a:t>
            </a:r>
            <a:endParaRPr lang="en-IN" sz="1800" i="1" dirty="0" smtClean="0">
              <a:solidFill>
                <a:schemeClr val="tx2"/>
              </a:solidFill>
              <a:latin typeface="Calibri" pitchFamily="34" charset="0"/>
            </a:endParaRPr>
          </a:p>
          <a:p>
            <a:pPr marL="400050" indent="-400050" algn="just">
              <a:lnSpc>
                <a:spcPct val="200000"/>
              </a:lnSpc>
              <a:buFont typeface="+mj-lt"/>
              <a:buAutoNum type="romanUcPeriod"/>
            </a:pPr>
            <a:r>
              <a:rPr lang="en-IN" sz="1800" i="1" dirty="0" smtClean="0">
                <a:solidFill>
                  <a:schemeClr val="tx2"/>
                </a:solidFill>
                <a:latin typeface="Calibri" pitchFamily="34" charset="0"/>
              </a:rPr>
              <a:t>The </a:t>
            </a:r>
            <a:r>
              <a:rPr lang="en-IN" sz="1800" i="1" dirty="0">
                <a:solidFill>
                  <a:schemeClr val="tx2"/>
                </a:solidFill>
                <a:latin typeface="Calibri" pitchFamily="34" charset="0"/>
              </a:rPr>
              <a:t>other is that of morality as </a:t>
            </a:r>
            <a:r>
              <a:rPr lang="en-IN" sz="1800" i="1" dirty="0">
                <a:solidFill>
                  <a:srgbClr val="FF0000"/>
                </a:solidFill>
                <a:latin typeface="Calibri" pitchFamily="34" charset="0"/>
              </a:rPr>
              <a:t>a universal ideal </a:t>
            </a:r>
            <a:r>
              <a:rPr lang="en-IN" sz="1800" i="1" dirty="0">
                <a:solidFill>
                  <a:schemeClr val="tx2"/>
                </a:solidFill>
                <a:latin typeface="Calibri" pitchFamily="34" charset="0"/>
              </a:rPr>
              <a:t>grounded </a:t>
            </a:r>
            <a:r>
              <a:rPr lang="en-IN" sz="1800" i="1" dirty="0" smtClean="0">
                <a:solidFill>
                  <a:schemeClr val="tx2"/>
                </a:solidFill>
                <a:latin typeface="Calibri" pitchFamily="34" charset="0"/>
              </a:rPr>
              <a:t>in reason</a:t>
            </a:r>
            <a:r>
              <a:rPr lang="en-IN" sz="1800" i="1" dirty="0">
                <a:solidFill>
                  <a:schemeClr val="tx2"/>
                </a:solidFill>
                <a:latin typeface="Calibri" pitchFamily="34" charset="0"/>
              </a:rPr>
              <a:t>. Its basis must consist instead of standards that derive </a:t>
            </a:r>
            <a:r>
              <a:rPr lang="en-IN" sz="1800" i="1" dirty="0" smtClean="0">
                <a:solidFill>
                  <a:schemeClr val="tx2"/>
                </a:solidFill>
                <a:latin typeface="Calibri" pitchFamily="34" charset="0"/>
              </a:rPr>
              <a:t>their authority </a:t>
            </a:r>
            <a:r>
              <a:rPr lang="en-IN" sz="1800" i="1" dirty="0">
                <a:solidFill>
                  <a:schemeClr val="tx2"/>
                </a:solidFill>
                <a:latin typeface="Calibri" pitchFamily="34" charset="0"/>
              </a:rPr>
              <a:t>from a source that is independent of custom.</a:t>
            </a:r>
            <a:endParaRPr lang="en-IN" sz="1800" i="1" dirty="0" smtClean="0">
              <a:solidFill>
                <a:schemeClr val="tx2"/>
              </a:solidFill>
              <a:latin typeface="Calibri" pitchFamily="34" charset="0"/>
            </a:endParaRPr>
          </a:p>
          <a:p>
            <a:pPr algn="just"/>
            <a:endParaRPr lang="en-IN" sz="1800" i="1" dirty="0" smtClean="0">
              <a:solidFill>
                <a:schemeClr val="tx2"/>
              </a:solidFill>
              <a:latin typeface="Calibri" pitchFamily="34" charset="0"/>
            </a:endParaRPr>
          </a:p>
          <a:p>
            <a:pPr algn="just"/>
            <a:endParaRPr lang="en-IN" sz="1800" i="1" dirty="0">
              <a:solidFill>
                <a:schemeClr val="tx2"/>
              </a:solidFill>
              <a:latin typeface="Calibri" pitchFamily="34" charset="0"/>
            </a:endParaRPr>
          </a:p>
          <a:p>
            <a:pPr marL="285750" indent="-285750" algn="just">
              <a:buFont typeface="Wingdings" panose="05000000000000000000" pitchFamily="2" charset="2"/>
              <a:buChar char="F"/>
            </a:pPr>
            <a:r>
              <a:rPr lang="en-IN" sz="1800" i="1" dirty="0" smtClean="0">
                <a:solidFill>
                  <a:schemeClr val="tx2"/>
                </a:solidFill>
                <a:latin typeface="Calibri" pitchFamily="34" charset="0"/>
              </a:rPr>
              <a:t>The </a:t>
            </a:r>
            <a:r>
              <a:rPr lang="en-IN" sz="1800" i="1" dirty="0">
                <a:solidFill>
                  <a:schemeClr val="tx2"/>
                </a:solidFill>
                <a:latin typeface="Calibri" pitchFamily="34" charset="0"/>
              </a:rPr>
              <a:t>first covers phenomena studied in anthropology and sociology</a:t>
            </a:r>
            <a:r>
              <a:rPr lang="en-IN" sz="1800" i="1" dirty="0" smtClean="0">
                <a:solidFill>
                  <a:schemeClr val="tx2"/>
                </a:solidFill>
                <a:latin typeface="Calibri" pitchFamily="34" charset="0"/>
              </a:rPr>
              <a:t>. </a:t>
            </a:r>
          </a:p>
          <a:p>
            <a:pPr marL="285750" indent="-285750" algn="just">
              <a:buFont typeface="Wingdings" panose="05000000000000000000" pitchFamily="2" charset="2"/>
              <a:buChar char="F"/>
            </a:pPr>
            <a:r>
              <a:rPr lang="en-IN" sz="1800" i="1" dirty="0" smtClean="0">
                <a:solidFill>
                  <a:schemeClr val="tx2"/>
                </a:solidFill>
                <a:latin typeface="Calibri" pitchFamily="34" charset="0"/>
              </a:rPr>
              <a:t>The </a:t>
            </a:r>
            <a:r>
              <a:rPr lang="en-IN" sz="1800" i="1" dirty="0">
                <a:solidFill>
                  <a:schemeClr val="tx2"/>
                </a:solidFill>
                <a:latin typeface="Calibri" pitchFamily="34" charset="0"/>
              </a:rPr>
              <a:t>second defines the subject of </a:t>
            </a:r>
            <a:r>
              <a:rPr lang="en-IN" sz="1800" i="1" dirty="0">
                <a:solidFill>
                  <a:srgbClr val="FF0000"/>
                </a:solidFill>
                <a:latin typeface="Calibri" pitchFamily="34" charset="0"/>
              </a:rPr>
              <a:t>ethics</a:t>
            </a:r>
            <a:r>
              <a:rPr lang="en-IN" sz="1800" i="1" dirty="0">
                <a:solidFill>
                  <a:schemeClr val="tx2"/>
                </a:solidFill>
                <a:latin typeface="Calibri" pitchFamily="34" charset="0"/>
              </a:rPr>
              <a:t>.</a:t>
            </a:r>
            <a:endParaRPr lang="en-IN" sz="1800" i="1" dirty="0" smtClean="0">
              <a:solidFill>
                <a:schemeClr val="tx2"/>
              </a:solidFill>
              <a:latin typeface="Calibri" pitchFamily="34" charset="0"/>
            </a:endParaRPr>
          </a:p>
          <a:p>
            <a:pPr algn="just"/>
            <a:endParaRPr lang="en-US" sz="1800" i="1" dirty="0">
              <a:solidFill>
                <a:schemeClr val="tx2"/>
              </a:solidFill>
              <a:latin typeface="Calibri" pitchFamily="34" charset="0"/>
            </a:endParaRPr>
          </a:p>
          <a:p>
            <a:pPr algn="just"/>
            <a:endParaRPr lang="en-US" sz="1800" i="1" dirty="0">
              <a:solidFill>
                <a:schemeClr val="tx2"/>
              </a:solidFill>
              <a:latin typeface="Calibri" pitchFamily="34" charset="0"/>
            </a:endParaRPr>
          </a:p>
          <a:p>
            <a:pPr algn="just"/>
            <a:endParaRPr lang="en-IN" sz="1800" i="1" dirty="0">
              <a:solidFill>
                <a:srgbClr val="FF0000"/>
              </a:solidFill>
              <a:latin typeface="Calibri" pitchFamily="34" charset="0"/>
            </a:endParaRPr>
          </a:p>
          <a:p>
            <a:pPr algn="just"/>
            <a:endParaRPr lang="en-US" sz="1800" dirty="0" smtClean="0">
              <a:solidFill>
                <a:schemeClr val="tx2"/>
              </a:solidFill>
              <a:latin typeface="Calibri" pitchFamily="34" charset="0"/>
            </a:endParaRPr>
          </a:p>
          <a:p>
            <a:pPr algn="just"/>
            <a:endParaRPr lang="en-US" sz="1600" b="0" dirty="0" smtClean="0">
              <a:solidFill>
                <a:schemeClr val="tx2"/>
              </a:solidFill>
              <a:latin typeface="Calibri" pitchFamily="34" charset="0"/>
            </a:endParaRPr>
          </a:p>
          <a:p>
            <a:pPr algn="just"/>
            <a:endParaRPr lang="en-US" sz="1600" b="0" dirty="0" smtClean="0">
              <a:solidFill>
                <a:schemeClr val="tx2"/>
              </a:solidFill>
              <a:latin typeface="Calibri" pitchFamily="34" charset="0"/>
            </a:endParaRPr>
          </a:p>
        </p:txBody>
      </p:sp>
      <p:sp>
        <p:nvSpPr>
          <p:cNvPr id="4" name="TextBox 3"/>
          <p:cNvSpPr txBox="1"/>
          <p:nvPr/>
        </p:nvSpPr>
        <p:spPr>
          <a:xfrm>
            <a:off x="968932" y="264565"/>
            <a:ext cx="5793817" cy="576775"/>
          </a:xfrm>
          <a:prstGeom prst="rect">
            <a:avLst/>
          </a:prstGeom>
          <a:solidFill>
            <a:schemeClr val="tx1">
              <a:lumMod val="50000"/>
              <a:lumOff val="50000"/>
            </a:schemeClr>
          </a:solidFill>
        </p:spPr>
        <p:txBody>
          <a:bodyPr wrap="square" rtlCol="0" anchor="ctr">
            <a:noAutofit/>
          </a:bodyPr>
          <a:lstStyle/>
          <a:p>
            <a:r>
              <a:rPr lang="en-US" sz="2400" dirty="0" smtClean="0">
                <a:solidFill>
                  <a:schemeClr val="bg1"/>
                </a:solidFill>
                <a:latin typeface="Arial" pitchFamily="34" charset="0"/>
              </a:rPr>
              <a:t>What is </a:t>
            </a:r>
            <a:r>
              <a:rPr lang="en-US" sz="2400" dirty="0" smtClean="0">
                <a:solidFill>
                  <a:srgbClr val="FFFF00"/>
                </a:solidFill>
                <a:latin typeface="Arial" pitchFamily="34" charset="0"/>
              </a:rPr>
              <a:t>morality?</a:t>
            </a:r>
            <a:endParaRPr lang="en-US" sz="2400" dirty="0">
              <a:solidFill>
                <a:schemeClr val="bg1"/>
              </a:solidFill>
              <a:latin typeface="Arial" pitchFamily="34" charset="0"/>
            </a:endParaRPr>
          </a:p>
        </p:txBody>
      </p:sp>
    </p:spTree>
    <p:extLst>
      <p:ext uri="{BB962C8B-B14F-4D97-AF65-F5344CB8AC3E}">
        <p14:creationId xmlns:p14="http://schemas.microsoft.com/office/powerpoint/2010/main" val="290413076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7" end="7"/>
                                            </p:txEl>
                                          </p:spTgt>
                                        </p:tgtEl>
                                        <p:attrNameLst>
                                          <p:attrName>style.visibility</p:attrName>
                                        </p:attrNameLst>
                                      </p:cBhvr>
                                      <p:to>
                                        <p:strVal val="visible"/>
                                      </p:to>
                                    </p:set>
                                    <p:animEffect transition="in" filter="fade">
                                      <p:cBhvr>
                                        <p:cTn id="1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0"/>
          <p:cNvSpPr>
            <a:spLocks noChangeArrowheads="1"/>
          </p:cNvSpPr>
          <p:nvPr/>
        </p:nvSpPr>
        <p:spPr bwMode="auto">
          <a:xfrm>
            <a:off x="2372993" y="333375"/>
            <a:ext cx="4608513" cy="1368425"/>
          </a:xfrm>
          <a:prstGeom prst="rect">
            <a:avLst/>
          </a:prstGeom>
          <a:solidFill>
            <a:schemeClr val="accent1"/>
          </a:solidFill>
          <a:ln w="9525">
            <a:solidFill>
              <a:schemeClr val="tx1"/>
            </a:solidFill>
            <a:miter lim="800000"/>
            <a:headEnd/>
            <a:tailEnd/>
          </a:ln>
          <a:effectLst/>
        </p:spPr>
        <p:txBody>
          <a:bodyPr wrap="none" anchor="ctr"/>
          <a:lstStyle/>
          <a:p>
            <a:pPr algn="ctr" eaLnBrk="1" hangingPunct="1">
              <a:defRPr/>
            </a:pPr>
            <a:r>
              <a:rPr lang="en-US" sz="2800" dirty="0">
                <a:solidFill>
                  <a:srgbClr val="FF6600"/>
                </a:solidFill>
                <a:effectLst>
                  <a:outerShdw blurRad="38100" dist="38100" dir="2700000" algn="tl">
                    <a:srgbClr val="000000"/>
                  </a:outerShdw>
                </a:effectLst>
                <a:latin typeface="Calibri" panose="020F0502020204030204" pitchFamily="34" charset="0"/>
              </a:rPr>
              <a:t>Normative </a:t>
            </a:r>
            <a:r>
              <a:rPr lang="en-US" sz="2800" b="1" dirty="0">
                <a:solidFill>
                  <a:srgbClr val="FF6600"/>
                </a:solidFill>
                <a:effectLst>
                  <a:outerShdw blurRad="38100" dist="38100" dir="2700000" algn="tl">
                    <a:srgbClr val="000000"/>
                  </a:outerShdw>
                </a:effectLst>
                <a:latin typeface="Calibri" panose="020F0502020204030204" pitchFamily="34" charset="0"/>
              </a:rPr>
              <a:t>Ethics</a:t>
            </a:r>
            <a:r>
              <a:rPr lang="en-US" sz="2800" dirty="0">
                <a:solidFill>
                  <a:srgbClr val="FF6600"/>
                </a:solidFill>
                <a:effectLst>
                  <a:outerShdw blurRad="38100" dist="38100" dir="2700000" algn="tl">
                    <a:srgbClr val="000000"/>
                  </a:outerShdw>
                </a:effectLst>
                <a:latin typeface="Calibri" panose="020F0502020204030204" pitchFamily="34" charset="0"/>
              </a:rPr>
              <a:t> </a:t>
            </a:r>
          </a:p>
        </p:txBody>
      </p:sp>
      <p:sp>
        <p:nvSpPr>
          <p:cNvPr id="3" name="Line 21"/>
          <p:cNvSpPr>
            <a:spLocks noChangeShapeType="1"/>
          </p:cNvSpPr>
          <p:nvPr/>
        </p:nvSpPr>
        <p:spPr bwMode="auto">
          <a:xfrm>
            <a:off x="4611959" y="1700213"/>
            <a:ext cx="0" cy="12239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sz="1800">
              <a:latin typeface="Calibri" panose="020F0502020204030204" pitchFamily="34" charset="0"/>
            </a:endParaRPr>
          </a:p>
        </p:txBody>
      </p:sp>
      <p:sp>
        <p:nvSpPr>
          <p:cNvPr id="4" name="Line 22"/>
          <p:cNvSpPr>
            <a:spLocks noChangeShapeType="1"/>
          </p:cNvSpPr>
          <p:nvPr/>
        </p:nvSpPr>
        <p:spPr bwMode="auto">
          <a:xfrm flipH="1">
            <a:off x="2116183" y="2997200"/>
            <a:ext cx="24957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sz="1800">
              <a:latin typeface="Calibri" panose="020F0502020204030204" pitchFamily="34" charset="0"/>
            </a:endParaRPr>
          </a:p>
        </p:txBody>
      </p:sp>
      <p:sp>
        <p:nvSpPr>
          <p:cNvPr id="5" name="Line 23"/>
          <p:cNvSpPr>
            <a:spLocks noChangeShapeType="1"/>
          </p:cNvSpPr>
          <p:nvPr/>
        </p:nvSpPr>
        <p:spPr bwMode="auto">
          <a:xfrm>
            <a:off x="4611959" y="2997200"/>
            <a:ext cx="25193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sz="1800">
              <a:latin typeface="Calibri" panose="020F0502020204030204" pitchFamily="34" charset="0"/>
            </a:endParaRPr>
          </a:p>
        </p:txBody>
      </p:sp>
      <p:sp>
        <p:nvSpPr>
          <p:cNvPr id="6" name="Rectangle 24"/>
          <p:cNvSpPr>
            <a:spLocks noChangeArrowheads="1"/>
          </p:cNvSpPr>
          <p:nvPr/>
        </p:nvSpPr>
        <p:spPr bwMode="auto">
          <a:xfrm>
            <a:off x="1154384" y="3644900"/>
            <a:ext cx="1584325" cy="10795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endParaRPr lang="en-US" altLang="en-US" sz="1800">
              <a:latin typeface="Calibri" panose="020F0502020204030204" pitchFamily="34" charset="0"/>
            </a:endParaRPr>
          </a:p>
        </p:txBody>
      </p:sp>
      <p:sp>
        <p:nvSpPr>
          <p:cNvPr id="7" name="Line 25"/>
          <p:cNvSpPr>
            <a:spLocks noChangeShapeType="1"/>
          </p:cNvSpPr>
          <p:nvPr/>
        </p:nvSpPr>
        <p:spPr bwMode="auto">
          <a:xfrm>
            <a:off x="2116183" y="2997200"/>
            <a:ext cx="0"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sz="1800">
              <a:latin typeface="Calibri" panose="020F0502020204030204" pitchFamily="34" charset="0"/>
            </a:endParaRPr>
          </a:p>
        </p:txBody>
      </p:sp>
      <p:sp>
        <p:nvSpPr>
          <p:cNvPr id="8" name="Line 26"/>
          <p:cNvSpPr>
            <a:spLocks noChangeShapeType="1"/>
          </p:cNvSpPr>
          <p:nvPr/>
        </p:nvSpPr>
        <p:spPr bwMode="auto">
          <a:xfrm>
            <a:off x="7131321" y="2997200"/>
            <a:ext cx="0"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sz="1800">
              <a:latin typeface="Calibri" panose="020F0502020204030204" pitchFamily="34" charset="0"/>
            </a:endParaRPr>
          </a:p>
        </p:txBody>
      </p:sp>
      <p:sp>
        <p:nvSpPr>
          <p:cNvPr id="9" name="Rectangle 27"/>
          <p:cNvSpPr>
            <a:spLocks noChangeArrowheads="1"/>
          </p:cNvSpPr>
          <p:nvPr/>
        </p:nvSpPr>
        <p:spPr bwMode="auto">
          <a:xfrm>
            <a:off x="6233934" y="3644900"/>
            <a:ext cx="1944687" cy="93503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sz="2400" b="1" dirty="0">
                <a:solidFill>
                  <a:srgbClr val="FF0000"/>
                </a:solidFill>
                <a:effectLst>
                  <a:outerShdw blurRad="38100" dist="38100" dir="2700000" algn="tl">
                    <a:srgbClr val="000000">
                      <a:alpha val="43137"/>
                    </a:srgbClr>
                  </a:outerShdw>
                </a:effectLst>
                <a:latin typeface="Calibri" panose="020F0502020204030204" pitchFamily="34" charset="0"/>
              </a:rPr>
              <a:t>Deontological</a:t>
            </a:r>
            <a:endParaRPr lang="en-US" altLang="en-US" b="1" dirty="0">
              <a:solidFill>
                <a:srgbClr val="FF0000"/>
              </a:solidFill>
              <a:effectLst>
                <a:outerShdw blurRad="38100" dist="38100" dir="2700000" algn="tl">
                  <a:srgbClr val="000000">
                    <a:alpha val="43137"/>
                  </a:srgbClr>
                </a:outerShdw>
              </a:effectLst>
              <a:latin typeface="Calibri" panose="020F0502020204030204" pitchFamily="34" charset="0"/>
            </a:endParaRPr>
          </a:p>
          <a:p>
            <a:pPr algn="ctr" eaLnBrk="1" hangingPunct="1"/>
            <a:r>
              <a:rPr lang="en-US" altLang="en-US" b="1" dirty="0">
                <a:latin typeface="Calibri" panose="020F0502020204030204" pitchFamily="34" charset="0"/>
              </a:rPr>
              <a:t>Theory</a:t>
            </a:r>
            <a:endParaRPr lang="en-IN" altLang="en-US" b="1" dirty="0">
              <a:latin typeface="Calibri" panose="020F0502020204030204" pitchFamily="34" charset="0"/>
            </a:endParaRPr>
          </a:p>
        </p:txBody>
      </p:sp>
      <p:sp>
        <p:nvSpPr>
          <p:cNvPr id="10" name="Rectangle 28"/>
          <p:cNvSpPr>
            <a:spLocks noChangeArrowheads="1"/>
          </p:cNvSpPr>
          <p:nvPr/>
        </p:nvSpPr>
        <p:spPr bwMode="auto">
          <a:xfrm>
            <a:off x="1154384" y="3644900"/>
            <a:ext cx="1728787" cy="10795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sz="2400" b="1" dirty="0">
                <a:solidFill>
                  <a:srgbClr val="FF0000"/>
                </a:solidFill>
                <a:effectLst>
                  <a:outerShdw blurRad="38100" dist="38100" dir="2700000" algn="tl">
                    <a:srgbClr val="000000">
                      <a:alpha val="43137"/>
                    </a:srgbClr>
                  </a:outerShdw>
                </a:effectLst>
                <a:latin typeface="Calibri" panose="020F0502020204030204" pitchFamily="34" charset="0"/>
              </a:rPr>
              <a:t>Teleological</a:t>
            </a:r>
            <a:endParaRPr lang="en-US" altLang="en-US" sz="1800" b="1" dirty="0">
              <a:solidFill>
                <a:srgbClr val="FF0000"/>
              </a:solidFill>
              <a:effectLst>
                <a:outerShdw blurRad="38100" dist="38100" dir="2700000" algn="tl">
                  <a:srgbClr val="000000">
                    <a:alpha val="43137"/>
                  </a:srgbClr>
                </a:outerShdw>
              </a:effectLst>
              <a:latin typeface="Calibri" panose="020F0502020204030204" pitchFamily="34" charset="0"/>
            </a:endParaRPr>
          </a:p>
          <a:p>
            <a:pPr algn="ctr" eaLnBrk="1" hangingPunct="1"/>
            <a:r>
              <a:rPr lang="en-US" altLang="en-US" sz="1800" b="1" dirty="0">
                <a:latin typeface="Calibri" panose="020F0502020204030204" pitchFamily="34" charset="0"/>
              </a:rPr>
              <a:t>Theory</a:t>
            </a:r>
            <a:endParaRPr lang="en-IN" altLang="en-US" sz="1800" b="1" dirty="0">
              <a:latin typeface="Calibri" panose="020F0502020204030204" pitchFamily="34" charset="0"/>
            </a:endParaRPr>
          </a:p>
        </p:txBody>
      </p:sp>
      <p:sp>
        <p:nvSpPr>
          <p:cNvPr id="11" name="Rectangle 29"/>
          <p:cNvSpPr>
            <a:spLocks noChangeArrowheads="1"/>
          </p:cNvSpPr>
          <p:nvPr/>
        </p:nvSpPr>
        <p:spPr bwMode="auto">
          <a:xfrm>
            <a:off x="13063" y="5412876"/>
            <a:ext cx="1187450" cy="1066437"/>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endParaRPr lang="en-US" altLang="en-US" sz="1800" b="1" dirty="0" smtClean="0">
              <a:latin typeface="Calibri" panose="020F0502020204030204" pitchFamily="34" charset="0"/>
            </a:endParaRPr>
          </a:p>
          <a:p>
            <a:pPr algn="ctr" eaLnBrk="1" hangingPunct="1"/>
            <a:r>
              <a:rPr lang="en-US" altLang="en-US" sz="1800" b="1" dirty="0" smtClean="0">
                <a:latin typeface="Calibri" panose="020F0502020204030204" pitchFamily="34" charset="0"/>
              </a:rPr>
              <a:t>Ethical</a:t>
            </a:r>
            <a:endParaRPr lang="en-US" altLang="en-US" sz="1800" b="1" dirty="0">
              <a:latin typeface="Calibri" panose="020F0502020204030204" pitchFamily="34" charset="0"/>
            </a:endParaRPr>
          </a:p>
          <a:p>
            <a:pPr algn="ctr" eaLnBrk="1" hangingPunct="1"/>
            <a:r>
              <a:rPr lang="en-US" altLang="en-US" sz="1800" b="1" dirty="0">
                <a:latin typeface="Calibri" panose="020F0502020204030204" pitchFamily="34" charset="0"/>
              </a:rPr>
              <a:t>Egoism</a:t>
            </a:r>
            <a:endParaRPr lang="en-IN" altLang="en-US" sz="1800" b="1" dirty="0">
              <a:latin typeface="Calibri" panose="020F0502020204030204" pitchFamily="34" charset="0"/>
            </a:endParaRPr>
          </a:p>
          <a:p>
            <a:pPr algn="ctr" eaLnBrk="1" hangingPunct="1"/>
            <a:endParaRPr lang="en-IN" altLang="en-US" sz="1800" dirty="0">
              <a:latin typeface="Calibri" panose="020F0502020204030204" pitchFamily="34" charset="0"/>
            </a:endParaRPr>
          </a:p>
        </p:txBody>
      </p:sp>
      <p:sp>
        <p:nvSpPr>
          <p:cNvPr id="12" name="Rectangle 30"/>
          <p:cNvSpPr>
            <a:spLocks noChangeArrowheads="1"/>
          </p:cNvSpPr>
          <p:nvPr/>
        </p:nvSpPr>
        <p:spPr bwMode="auto">
          <a:xfrm>
            <a:off x="1285014" y="5386751"/>
            <a:ext cx="1223962" cy="10795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sz="1800" b="1" dirty="0">
                <a:latin typeface="Calibri" panose="020F0502020204030204" pitchFamily="34" charset="0"/>
              </a:rPr>
              <a:t>Utilitarian</a:t>
            </a:r>
          </a:p>
          <a:p>
            <a:pPr algn="ctr" eaLnBrk="1" hangingPunct="1"/>
            <a:r>
              <a:rPr lang="en-US" altLang="en-US" sz="1800" b="1" dirty="0">
                <a:latin typeface="Calibri" panose="020F0502020204030204" pitchFamily="34" charset="0"/>
              </a:rPr>
              <a:t>Principle</a:t>
            </a:r>
            <a:endParaRPr lang="en-IN" altLang="en-US" sz="1800" b="1" dirty="0">
              <a:latin typeface="Calibri" panose="020F0502020204030204" pitchFamily="34" charset="0"/>
            </a:endParaRPr>
          </a:p>
        </p:txBody>
      </p:sp>
      <p:sp>
        <p:nvSpPr>
          <p:cNvPr id="13" name="Rectangle 31"/>
          <p:cNvSpPr>
            <a:spLocks noChangeArrowheads="1"/>
          </p:cNvSpPr>
          <p:nvPr/>
        </p:nvSpPr>
        <p:spPr bwMode="auto">
          <a:xfrm>
            <a:off x="5546996" y="5412059"/>
            <a:ext cx="1728788" cy="10795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sz="1800" b="1" dirty="0">
                <a:latin typeface="Calibri" panose="020F0502020204030204" pitchFamily="34" charset="0"/>
              </a:rPr>
              <a:t>Kantianism</a:t>
            </a:r>
          </a:p>
        </p:txBody>
      </p:sp>
      <p:sp>
        <p:nvSpPr>
          <p:cNvPr id="14" name="Rectangle 32"/>
          <p:cNvSpPr>
            <a:spLocks noChangeArrowheads="1"/>
          </p:cNvSpPr>
          <p:nvPr/>
        </p:nvSpPr>
        <p:spPr bwMode="auto">
          <a:xfrm>
            <a:off x="7455171" y="5412059"/>
            <a:ext cx="1584325" cy="10795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endParaRPr lang="en-US" altLang="en-US" sz="1800" b="1" dirty="0" smtClean="0">
              <a:latin typeface="Calibri" panose="020F0502020204030204" pitchFamily="34" charset="0"/>
            </a:endParaRPr>
          </a:p>
          <a:p>
            <a:pPr algn="ctr" eaLnBrk="1" hangingPunct="1"/>
            <a:r>
              <a:rPr lang="en-US" altLang="en-US" sz="1800" b="1" dirty="0" smtClean="0">
                <a:latin typeface="Calibri" panose="020F0502020204030204" pitchFamily="34" charset="0"/>
              </a:rPr>
              <a:t>Moral </a:t>
            </a:r>
          </a:p>
          <a:p>
            <a:pPr algn="ctr" eaLnBrk="1" hangingPunct="1"/>
            <a:r>
              <a:rPr lang="en-US" altLang="en-US" sz="1800" b="1" dirty="0" smtClean="0">
                <a:latin typeface="Calibri" panose="020F0502020204030204" pitchFamily="34" charset="0"/>
              </a:rPr>
              <a:t>Absolutism</a:t>
            </a:r>
            <a:endParaRPr lang="en-IN" altLang="en-US" sz="1800" b="1" dirty="0">
              <a:latin typeface="Calibri" panose="020F0502020204030204" pitchFamily="34" charset="0"/>
            </a:endParaRPr>
          </a:p>
          <a:p>
            <a:pPr algn="ctr" eaLnBrk="1" hangingPunct="1"/>
            <a:endParaRPr lang="en-IN" altLang="en-US" sz="1800" dirty="0">
              <a:latin typeface="Calibri" panose="020F0502020204030204" pitchFamily="34" charset="0"/>
            </a:endParaRPr>
          </a:p>
        </p:txBody>
      </p:sp>
      <p:sp>
        <p:nvSpPr>
          <p:cNvPr id="15" name="Line 33"/>
          <p:cNvSpPr>
            <a:spLocks noChangeShapeType="1"/>
          </p:cNvSpPr>
          <p:nvPr/>
        </p:nvSpPr>
        <p:spPr bwMode="auto">
          <a:xfrm>
            <a:off x="2097178" y="4772185"/>
            <a:ext cx="0" cy="238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sz="1800">
              <a:latin typeface="Calibri" panose="020F0502020204030204" pitchFamily="34" charset="0"/>
            </a:endParaRPr>
          </a:p>
        </p:txBody>
      </p:sp>
      <p:sp>
        <p:nvSpPr>
          <p:cNvPr id="16" name="Line 34"/>
          <p:cNvSpPr>
            <a:spLocks noChangeShapeType="1"/>
          </p:cNvSpPr>
          <p:nvPr/>
        </p:nvSpPr>
        <p:spPr bwMode="auto">
          <a:xfrm flipH="1">
            <a:off x="795609" y="5013325"/>
            <a:ext cx="20875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sz="1800">
              <a:latin typeface="Calibri" panose="020F0502020204030204" pitchFamily="34" charset="0"/>
            </a:endParaRPr>
          </a:p>
        </p:txBody>
      </p:sp>
      <p:sp>
        <p:nvSpPr>
          <p:cNvPr id="17" name="Line 35"/>
          <p:cNvSpPr>
            <a:spLocks noChangeShapeType="1"/>
          </p:cNvSpPr>
          <p:nvPr/>
        </p:nvSpPr>
        <p:spPr bwMode="auto">
          <a:xfrm>
            <a:off x="795609" y="5013325"/>
            <a:ext cx="0" cy="360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sz="1800">
              <a:latin typeface="Calibri" panose="020F0502020204030204" pitchFamily="34" charset="0"/>
            </a:endParaRPr>
          </a:p>
        </p:txBody>
      </p:sp>
      <p:sp>
        <p:nvSpPr>
          <p:cNvPr id="18" name="Line 36"/>
          <p:cNvSpPr>
            <a:spLocks noChangeShapeType="1"/>
          </p:cNvSpPr>
          <p:nvPr/>
        </p:nvSpPr>
        <p:spPr bwMode="auto">
          <a:xfrm flipH="1">
            <a:off x="1725293" y="5013326"/>
            <a:ext cx="0" cy="360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sz="1800">
              <a:latin typeface="Calibri" panose="020F0502020204030204" pitchFamily="34" charset="0"/>
            </a:endParaRPr>
          </a:p>
        </p:txBody>
      </p:sp>
      <p:sp>
        <p:nvSpPr>
          <p:cNvPr id="19" name="Line 37"/>
          <p:cNvSpPr>
            <a:spLocks noChangeShapeType="1"/>
          </p:cNvSpPr>
          <p:nvPr/>
        </p:nvSpPr>
        <p:spPr bwMode="auto">
          <a:xfrm>
            <a:off x="7204345" y="4581526"/>
            <a:ext cx="1931"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sz="1800">
              <a:latin typeface="Calibri" panose="020F0502020204030204" pitchFamily="34" charset="0"/>
            </a:endParaRPr>
          </a:p>
        </p:txBody>
      </p:sp>
      <p:sp>
        <p:nvSpPr>
          <p:cNvPr id="20" name="Line 38"/>
          <p:cNvSpPr>
            <a:spLocks noChangeShapeType="1"/>
          </p:cNvSpPr>
          <p:nvPr/>
        </p:nvSpPr>
        <p:spPr bwMode="auto">
          <a:xfrm flipH="1">
            <a:off x="6270170" y="5010624"/>
            <a:ext cx="17977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sz="1800">
              <a:latin typeface="Calibri" panose="020F0502020204030204" pitchFamily="34" charset="0"/>
            </a:endParaRPr>
          </a:p>
        </p:txBody>
      </p:sp>
      <p:sp>
        <p:nvSpPr>
          <p:cNvPr id="21" name="Line 39"/>
          <p:cNvSpPr>
            <a:spLocks noChangeShapeType="1"/>
          </p:cNvSpPr>
          <p:nvPr/>
        </p:nvSpPr>
        <p:spPr bwMode="auto">
          <a:xfrm flipH="1">
            <a:off x="6270171" y="5040221"/>
            <a:ext cx="0" cy="358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sz="1800">
              <a:latin typeface="Calibri" panose="020F0502020204030204" pitchFamily="34" charset="0"/>
            </a:endParaRPr>
          </a:p>
        </p:txBody>
      </p:sp>
      <p:sp>
        <p:nvSpPr>
          <p:cNvPr id="22" name="Line 40"/>
          <p:cNvSpPr>
            <a:spLocks noChangeShapeType="1"/>
          </p:cNvSpPr>
          <p:nvPr/>
        </p:nvSpPr>
        <p:spPr bwMode="auto">
          <a:xfrm>
            <a:off x="8067946" y="5040221"/>
            <a:ext cx="0" cy="358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sz="1800">
              <a:latin typeface="Calibri" panose="020F0502020204030204" pitchFamily="34" charset="0"/>
            </a:endParaRPr>
          </a:p>
        </p:txBody>
      </p:sp>
      <p:sp>
        <p:nvSpPr>
          <p:cNvPr id="23" name="Line 43"/>
          <p:cNvSpPr>
            <a:spLocks noChangeShapeType="1"/>
          </p:cNvSpPr>
          <p:nvPr/>
        </p:nvSpPr>
        <p:spPr bwMode="auto">
          <a:xfrm>
            <a:off x="4611959" y="2420938"/>
            <a:ext cx="0" cy="576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sz="1800">
              <a:latin typeface="Calibri" panose="020F0502020204030204" pitchFamily="34" charset="0"/>
            </a:endParaRPr>
          </a:p>
        </p:txBody>
      </p:sp>
      <p:sp>
        <p:nvSpPr>
          <p:cNvPr id="24" name="Rectangle 44"/>
          <p:cNvSpPr>
            <a:spLocks noChangeArrowheads="1"/>
          </p:cNvSpPr>
          <p:nvPr/>
        </p:nvSpPr>
        <p:spPr bwMode="auto">
          <a:xfrm>
            <a:off x="2595064" y="5386751"/>
            <a:ext cx="1150938" cy="10795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sz="1800" dirty="0" smtClean="0">
                <a:latin typeface="Calibri" panose="020F0502020204030204" pitchFamily="34" charset="0"/>
              </a:rPr>
              <a:t>Altruism</a:t>
            </a:r>
            <a:endParaRPr lang="en-IN" altLang="en-US" sz="1800" dirty="0">
              <a:latin typeface="Calibri" panose="020F0502020204030204" pitchFamily="34" charset="0"/>
            </a:endParaRPr>
          </a:p>
        </p:txBody>
      </p:sp>
      <p:sp>
        <p:nvSpPr>
          <p:cNvPr id="25" name="Line 45"/>
          <p:cNvSpPr>
            <a:spLocks noChangeShapeType="1"/>
          </p:cNvSpPr>
          <p:nvPr/>
        </p:nvSpPr>
        <p:spPr bwMode="auto">
          <a:xfrm flipH="1">
            <a:off x="795605" y="5010624"/>
            <a:ext cx="2447927" cy="2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sz="1800">
              <a:latin typeface="Calibri" panose="020F0502020204030204" pitchFamily="34" charset="0"/>
            </a:endParaRPr>
          </a:p>
        </p:txBody>
      </p:sp>
      <p:sp>
        <p:nvSpPr>
          <p:cNvPr id="26" name="Line 46"/>
          <p:cNvSpPr>
            <a:spLocks noChangeShapeType="1"/>
          </p:cNvSpPr>
          <p:nvPr/>
        </p:nvSpPr>
        <p:spPr bwMode="auto">
          <a:xfrm>
            <a:off x="3243534" y="5013325"/>
            <a:ext cx="0" cy="360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sz="1800">
              <a:latin typeface="Calibri" panose="020F0502020204030204" pitchFamily="34" charset="0"/>
            </a:endParaRPr>
          </a:p>
        </p:txBody>
      </p:sp>
    </p:spTree>
    <p:extLst>
      <p:ext uri="{BB962C8B-B14F-4D97-AF65-F5344CB8AC3E}">
        <p14:creationId xmlns:p14="http://schemas.microsoft.com/office/powerpoint/2010/main" val="31460412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933" y="244273"/>
            <a:ext cx="7494563" cy="576775"/>
          </a:xfrm>
          <a:prstGeom prst="rect">
            <a:avLst/>
          </a:prstGeom>
          <a:noFill/>
        </p:spPr>
        <p:txBody>
          <a:bodyPr wrap="square" rtlCol="0" anchor="ctr">
            <a:noAutofit/>
          </a:bodyPr>
          <a:lstStyle/>
          <a:p>
            <a:endParaRPr lang="en-US" sz="2400" dirty="0">
              <a:latin typeface="Arial" pitchFamily="34" charset="0"/>
            </a:endParaRPr>
          </a:p>
        </p:txBody>
      </p:sp>
      <p:sp>
        <p:nvSpPr>
          <p:cNvPr id="5" name="TextBox 4"/>
          <p:cNvSpPr txBox="1"/>
          <p:nvPr/>
        </p:nvSpPr>
        <p:spPr>
          <a:xfrm>
            <a:off x="607888" y="1407885"/>
            <a:ext cx="7646603" cy="6678751"/>
          </a:xfrm>
          <a:prstGeom prst="rect">
            <a:avLst/>
          </a:prstGeom>
          <a:noFill/>
        </p:spPr>
        <p:txBody>
          <a:bodyPr wrap="square" rtlCol="0">
            <a:spAutoFit/>
          </a:bodyPr>
          <a:lstStyle/>
          <a:p>
            <a:pPr algn="just"/>
            <a:r>
              <a:rPr lang="en-US" sz="1800" i="1" dirty="0" err="1" smtClean="0">
                <a:solidFill>
                  <a:schemeClr val="tx2"/>
                </a:solidFill>
                <a:latin typeface="Calibri" pitchFamily="34" charset="0"/>
              </a:rPr>
              <a:t>Teleos</a:t>
            </a:r>
            <a:r>
              <a:rPr lang="en-US" sz="1800" i="1" dirty="0" smtClean="0">
                <a:solidFill>
                  <a:schemeClr val="tx2"/>
                </a:solidFill>
                <a:latin typeface="Calibri" pitchFamily="34" charset="0"/>
              </a:rPr>
              <a:t> means ‘end’. These theories are concerned with the consequences of the action. </a:t>
            </a:r>
          </a:p>
          <a:p>
            <a:pPr marL="285750" indent="-285750" algn="just">
              <a:buFont typeface="Wingdings" panose="05000000000000000000" pitchFamily="2" charset="2"/>
              <a:buChar char="q"/>
            </a:pPr>
            <a:r>
              <a:rPr lang="en-IN" sz="1800" i="1" dirty="0" smtClean="0">
                <a:solidFill>
                  <a:srgbClr val="FF0000"/>
                </a:solidFill>
                <a:latin typeface="Calibri" pitchFamily="34" charset="0"/>
              </a:rPr>
              <a:t>Ethical </a:t>
            </a:r>
            <a:r>
              <a:rPr lang="en-IN" sz="1800" i="1" dirty="0">
                <a:solidFill>
                  <a:srgbClr val="FF0000"/>
                </a:solidFill>
                <a:latin typeface="Calibri" pitchFamily="34" charset="0"/>
              </a:rPr>
              <a:t>egoism contrasts with ethical altruism</a:t>
            </a:r>
            <a:r>
              <a:rPr lang="en-IN" sz="1800" i="1" dirty="0">
                <a:solidFill>
                  <a:schemeClr val="tx2"/>
                </a:solidFill>
                <a:latin typeface="Calibri" pitchFamily="34" charset="0"/>
              </a:rPr>
              <a:t>, which holds that moral agents have an obligation to help others. </a:t>
            </a:r>
            <a:endParaRPr lang="en-IN" sz="1800" i="1" dirty="0" smtClean="0">
              <a:solidFill>
                <a:schemeClr val="tx2"/>
              </a:solidFill>
              <a:latin typeface="Calibri" pitchFamily="34" charset="0"/>
            </a:endParaRPr>
          </a:p>
          <a:p>
            <a:pPr marL="285750" indent="-285750" algn="just">
              <a:buFont typeface="Wingdings" panose="05000000000000000000" pitchFamily="2" charset="2"/>
              <a:buChar char="q"/>
            </a:pPr>
            <a:r>
              <a:rPr lang="en-IN" sz="1800" i="1" dirty="0" smtClean="0">
                <a:solidFill>
                  <a:srgbClr val="FF0000"/>
                </a:solidFill>
                <a:latin typeface="Calibri" pitchFamily="34" charset="0"/>
              </a:rPr>
              <a:t>Egoism </a:t>
            </a:r>
            <a:r>
              <a:rPr lang="en-IN" sz="1800" i="1" dirty="0">
                <a:solidFill>
                  <a:srgbClr val="FF0000"/>
                </a:solidFill>
                <a:latin typeface="Calibri" pitchFamily="34" charset="0"/>
              </a:rPr>
              <a:t>and altruism both contrast with ethical utilitarianism</a:t>
            </a:r>
            <a:r>
              <a:rPr lang="en-IN" sz="1800" i="1" dirty="0">
                <a:solidFill>
                  <a:schemeClr val="tx2"/>
                </a:solidFill>
                <a:latin typeface="Calibri" pitchFamily="34" charset="0"/>
              </a:rPr>
              <a:t>, which holds that </a:t>
            </a:r>
            <a:r>
              <a:rPr lang="en-IN" sz="1800" i="1" u="sng" dirty="0">
                <a:solidFill>
                  <a:schemeClr val="tx2"/>
                </a:solidFill>
                <a:latin typeface="Calibri" pitchFamily="34" charset="0"/>
              </a:rPr>
              <a:t>a moral agent should treat one's self </a:t>
            </a:r>
            <a:r>
              <a:rPr lang="en-IN" sz="1800" i="1" u="sng" dirty="0" smtClean="0">
                <a:solidFill>
                  <a:schemeClr val="tx2"/>
                </a:solidFill>
                <a:latin typeface="Calibri" pitchFamily="34" charset="0"/>
              </a:rPr>
              <a:t>with </a:t>
            </a:r>
            <a:r>
              <a:rPr lang="en-IN" sz="1800" i="1" u="sng" dirty="0">
                <a:solidFill>
                  <a:schemeClr val="tx2"/>
                </a:solidFill>
                <a:latin typeface="Calibri" pitchFamily="34" charset="0"/>
              </a:rPr>
              <a:t>no higher regard than one has for others</a:t>
            </a:r>
            <a:r>
              <a:rPr lang="en-IN" sz="1800" i="1" dirty="0">
                <a:solidFill>
                  <a:schemeClr val="tx2"/>
                </a:solidFill>
                <a:latin typeface="Calibri" pitchFamily="34" charset="0"/>
              </a:rPr>
              <a:t> (as egoism does, by elevating self-interests and "the self" to a status not granted to others), </a:t>
            </a:r>
            <a:r>
              <a:rPr lang="en-IN" sz="1800" i="1" u="sng" dirty="0">
                <a:solidFill>
                  <a:schemeClr val="tx2"/>
                </a:solidFill>
                <a:latin typeface="Calibri" pitchFamily="34" charset="0"/>
              </a:rPr>
              <a:t>but that one also should not (as altruism does) sacrifice one's own interests to help others' interests</a:t>
            </a:r>
            <a:r>
              <a:rPr lang="en-IN" sz="1800" i="1" dirty="0">
                <a:solidFill>
                  <a:schemeClr val="tx2"/>
                </a:solidFill>
                <a:latin typeface="Calibri" pitchFamily="34" charset="0"/>
              </a:rPr>
              <a:t>, so long as one's own interests (i.e. one's own desires or well-being) are substantially equivalent to the others' interests and well-being. </a:t>
            </a:r>
            <a:endParaRPr lang="en-IN" sz="1800" i="1" dirty="0" smtClean="0">
              <a:solidFill>
                <a:schemeClr val="tx2"/>
              </a:solidFill>
              <a:latin typeface="Calibri" pitchFamily="34" charset="0"/>
            </a:endParaRPr>
          </a:p>
          <a:p>
            <a:pPr marL="285750" indent="-285750" algn="just">
              <a:buFont typeface="Wingdings" panose="05000000000000000000" pitchFamily="2" charset="2"/>
              <a:buChar char="q"/>
            </a:pPr>
            <a:r>
              <a:rPr lang="en-IN" sz="1800" i="1" dirty="0" smtClean="0">
                <a:solidFill>
                  <a:srgbClr val="FF0000"/>
                </a:solidFill>
                <a:latin typeface="Calibri" pitchFamily="34" charset="0"/>
              </a:rPr>
              <a:t>Egoism</a:t>
            </a:r>
            <a:r>
              <a:rPr lang="en-IN" sz="1800" i="1" dirty="0">
                <a:solidFill>
                  <a:srgbClr val="FF0000"/>
                </a:solidFill>
                <a:latin typeface="Calibri" pitchFamily="34" charset="0"/>
              </a:rPr>
              <a:t>, utilitarianism, and altruism are all forms of consequentialism</a:t>
            </a:r>
            <a:r>
              <a:rPr lang="en-IN" sz="1800" i="1" dirty="0">
                <a:solidFill>
                  <a:schemeClr val="tx2"/>
                </a:solidFill>
                <a:latin typeface="Calibri" pitchFamily="34" charset="0"/>
              </a:rPr>
              <a:t>, but egoism and altruism contrast with utilitarianism, in that egoism and altruism are both agent-focused forms of consequentialism (i.e. subject-focused or subjective), but </a:t>
            </a:r>
            <a:r>
              <a:rPr lang="en-IN" sz="1800" i="1" dirty="0">
                <a:solidFill>
                  <a:srgbClr val="FF0000"/>
                </a:solidFill>
                <a:latin typeface="Calibri" pitchFamily="34" charset="0"/>
              </a:rPr>
              <a:t>utilitarianism is called agent-neutral </a:t>
            </a:r>
            <a:r>
              <a:rPr lang="en-IN" sz="1800" i="1" dirty="0">
                <a:solidFill>
                  <a:schemeClr val="tx2"/>
                </a:solidFill>
                <a:latin typeface="Calibri" pitchFamily="34" charset="0"/>
              </a:rPr>
              <a:t>(i.e. objective and impartial) as it does not treat the subject's (i.e. the self's, i.e. the moral "agent's") own interests as being more or less important than the interests, desires, or well-being of others.</a:t>
            </a:r>
            <a:endParaRPr lang="en-IN" sz="1800" i="1" dirty="0" smtClean="0">
              <a:solidFill>
                <a:schemeClr val="tx2"/>
              </a:solidFill>
              <a:latin typeface="Calibri" pitchFamily="34" charset="0"/>
            </a:endParaRPr>
          </a:p>
          <a:p>
            <a:pPr algn="just"/>
            <a:endParaRPr lang="en-US" sz="1800" i="1" dirty="0">
              <a:solidFill>
                <a:schemeClr val="tx2"/>
              </a:solidFill>
              <a:latin typeface="Calibri" pitchFamily="34" charset="0"/>
            </a:endParaRPr>
          </a:p>
          <a:p>
            <a:pPr algn="just"/>
            <a:endParaRPr lang="en-US" sz="1800" i="1" dirty="0">
              <a:solidFill>
                <a:schemeClr val="tx2"/>
              </a:solidFill>
              <a:latin typeface="Calibri" pitchFamily="34" charset="0"/>
            </a:endParaRPr>
          </a:p>
          <a:p>
            <a:pPr algn="just"/>
            <a:endParaRPr lang="en-IN" sz="1800" i="1" dirty="0">
              <a:solidFill>
                <a:srgbClr val="FF0000"/>
              </a:solidFill>
              <a:latin typeface="Calibri" pitchFamily="34" charset="0"/>
            </a:endParaRPr>
          </a:p>
          <a:p>
            <a:pPr algn="just"/>
            <a:endParaRPr lang="en-US" sz="1800" dirty="0" smtClean="0">
              <a:solidFill>
                <a:schemeClr val="tx2"/>
              </a:solidFill>
              <a:latin typeface="Calibri" pitchFamily="34" charset="0"/>
            </a:endParaRPr>
          </a:p>
          <a:p>
            <a:pPr algn="just"/>
            <a:endParaRPr lang="en-US" sz="1600" b="0" dirty="0" smtClean="0">
              <a:solidFill>
                <a:schemeClr val="tx2"/>
              </a:solidFill>
              <a:latin typeface="Calibri" pitchFamily="34" charset="0"/>
            </a:endParaRPr>
          </a:p>
          <a:p>
            <a:pPr algn="just"/>
            <a:endParaRPr lang="en-US" sz="1600" b="0" dirty="0" smtClean="0">
              <a:solidFill>
                <a:schemeClr val="tx2"/>
              </a:solidFill>
              <a:latin typeface="Calibri" pitchFamily="34" charset="0"/>
            </a:endParaRPr>
          </a:p>
        </p:txBody>
      </p:sp>
      <p:sp>
        <p:nvSpPr>
          <p:cNvPr id="4" name="TextBox 3"/>
          <p:cNvSpPr txBox="1"/>
          <p:nvPr/>
        </p:nvSpPr>
        <p:spPr>
          <a:xfrm>
            <a:off x="968932" y="264565"/>
            <a:ext cx="5793817" cy="576775"/>
          </a:xfrm>
          <a:prstGeom prst="rect">
            <a:avLst/>
          </a:prstGeom>
          <a:solidFill>
            <a:schemeClr val="tx1">
              <a:lumMod val="50000"/>
              <a:lumOff val="50000"/>
            </a:schemeClr>
          </a:solidFill>
        </p:spPr>
        <p:txBody>
          <a:bodyPr wrap="square" rtlCol="0" anchor="ctr">
            <a:noAutofit/>
          </a:bodyPr>
          <a:lstStyle/>
          <a:p>
            <a:r>
              <a:rPr lang="en-US" sz="2400" dirty="0" smtClean="0">
                <a:solidFill>
                  <a:schemeClr val="bg1"/>
                </a:solidFill>
                <a:latin typeface="Arial" pitchFamily="34" charset="0"/>
              </a:rPr>
              <a:t>Teleological theories</a:t>
            </a:r>
            <a:endParaRPr lang="en-US" sz="2400" dirty="0">
              <a:solidFill>
                <a:schemeClr val="bg1"/>
              </a:solidFill>
              <a:latin typeface="Arial" pitchFamily="34" charset="0"/>
            </a:endParaRPr>
          </a:p>
        </p:txBody>
      </p:sp>
    </p:spTree>
    <p:extLst>
      <p:ext uri="{BB962C8B-B14F-4D97-AF65-F5344CB8AC3E}">
        <p14:creationId xmlns:p14="http://schemas.microsoft.com/office/powerpoint/2010/main" val="284533171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933" y="244273"/>
            <a:ext cx="7494563" cy="576775"/>
          </a:xfrm>
          <a:prstGeom prst="rect">
            <a:avLst/>
          </a:prstGeom>
          <a:noFill/>
        </p:spPr>
        <p:txBody>
          <a:bodyPr wrap="square" rtlCol="0" anchor="ctr">
            <a:noAutofit/>
          </a:bodyPr>
          <a:lstStyle/>
          <a:p>
            <a:endParaRPr lang="en-US" sz="2400" dirty="0">
              <a:latin typeface="Arial" pitchFamily="34" charset="0"/>
            </a:endParaRPr>
          </a:p>
        </p:txBody>
      </p:sp>
      <p:sp>
        <p:nvSpPr>
          <p:cNvPr id="5" name="TextBox 4"/>
          <p:cNvSpPr txBox="1"/>
          <p:nvPr/>
        </p:nvSpPr>
        <p:spPr>
          <a:xfrm>
            <a:off x="607888" y="1407885"/>
            <a:ext cx="7646603" cy="5570756"/>
          </a:xfrm>
          <a:prstGeom prst="rect">
            <a:avLst/>
          </a:prstGeom>
          <a:noFill/>
        </p:spPr>
        <p:txBody>
          <a:bodyPr wrap="square" rtlCol="0">
            <a:spAutoFit/>
          </a:bodyPr>
          <a:lstStyle/>
          <a:p>
            <a:pPr algn="just"/>
            <a:r>
              <a:rPr lang="en-IN" sz="1800" dirty="0">
                <a:solidFill>
                  <a:schemeClr val="tx2"/>
                </a:solidFill>
                <a:latin typeface="Calibri" pitchFamily="34" charset="0"/>
              </a:rPr>
              <a:t>Derived from </a:t>
            </a:r>
            <a:r>
              <a:rPr lang="en-IN" sz="1800" dirty="0" err="1">
                <a:solidFill>
                  <a:schemeClr val="tx2"/>
                </a:solidFill>
                <a:latin typeface="Calibri" pitchFamily="34" charset="0"/>
              </a:rPr>
              <a:t>greek</a:t>
            </a:r>
            <a:r>
              <a:rPr lang="en-IN" sz="1800" dirty="0">
                <a:solidFill>
                  <a:schemeClr val="tx2"/>
                </a:solidFill>
                <a:latin typeface="Calibri" pitchFamily="34" charset="0"/>
              </a:rPr>
              <a:t> word ‘</a:t>
            </a:r>
            <a:r>
              <a:rPr lang="en-IN" sz="1800" dirty="0" err="1">
                <a:solidFill>
                  <a:schemeClr val="tx2"/>
                </a:solidFill>
                <a:latin typeface="Calibri" pitchFamily="34" charset="0"/>
              </a:rPr>
              <a:t>deon</a:t>
            </a:r>
            <a:r>
              <a:rPr lang="en-IN" sz="1800" dirty="0">
                <a:solidFill>
                  <a:schemeClr val="tx2"/>
                </a:solidFill>
                <a:latin typeface="Calibri" pitchFamily="34" charset="0"/>
              </a:rPr>
              <a:t>’ </a:t>
            </a:r>
            <a:r>
              <a:rPr lang="en-IN" sz="1800" dirty="0" smtClean="0">
                <a:solidFill>
                  <a:schemeClr val="tx2"/>
                </a:solidFill>
                <a:latin typeface="Calibri" pitchFamily="34" charset="0"/>
              </a:rPr>
              <a:t>which </a:t>
            </a:r>
            <a:r>
              <a:rPr lang="en-IN" sz="1800" dirty="0">
                <a:solidFill>
                  <a:schemeClr val="tx2"/>
                </a:solidFill>
                <a:latin typeface="Calibri" pitchFamily="34" charset="0"/>
              </a:rPr>
              <a:t>means duty. This approach believes we have a duty not to do bad</a:t>
            </a:r>
          </a:p>
          <a:p>
            <a:pPr algn="just"/>
            <a:endParaRPr lang="en-IN" sz="1800" dirty="0">
              <a:solidFill>
                <a:schemeClr val="tx2"/>
              </a:solidFill>
              <a:latin typeface="Calibri" pitchFamily="34" charset="0"/>
            </a:endParaRPr>
          </a:p>
          <a:p>
            <a:pPr marL="285750" indent="-285750" algn="just">
              <a:buFont typeface="Wingdings" panose="05000000000000000000" pitchFamily="2" charset="2"/>
              <a:buChar char="q"/>
            </a:pPr>
            <a:r>
              <a:rPr lang="en-IN" sz="1800" dirty="0">
                <a:solidFill>
                  <a:srgbClr val="FF0000"/>
                </a:solidFill>
                <a:latin typeface="Calibri" pitchFamily="34" charset="0"/>
              </a:rPr>
              <a:t>Kant argued that it was not the consequences of actions that make them right or wrong but </a:t>
            </a:r>
            <a:r>
              <a:rPr lang="en-IN" sz="1800" dirty="0">
                <a:solidFill>
                  <a:schemeClr val="tx2"/>
                </a:solidFill>
                <a:latin typeface="Calibri" pitchFamily="34" charset="0"/>
              </a:rPr>
              <a:t>the motives of the person who carries out the action</a:t>
            </a:r>
            <a:r>
              <a:rPr lang="en-IN" sz="1800" dirty="0" smtClean="0">
                <a:solidFill>
                  <a:srgbClr val="FF0000"/>
                </a:solidFill>
                <a:latin typeface="Calibri" pitchFamily="34" charset="0"/>
              </a:rPr>
              <a:t>.</a:t>
            </a:r>
          </a:p>
          <a:p>
            <a:pPr marL="742950" lvl="1" indent="-285750" algn="just">
              <a:buFont typeface="Wingdings" panose="05000000000000000000" pitchFamily="2" charset="2"/>
              <a:buChar char="ü"/>
            </a:pPr>
            <a:r>
              <a:rPr lang="en-IN" sz="1800" dirty="0" smtClean="0">
                <a:solidFill>
                  <a:schemeClr val="tx2"/>
                </a:solidFill>
                <a:latin typeface="Calibri" pitchFamily="34" charset="0"/>
              </a:rPr>
              <a:t>To act </a:t>
            </a:r>
            <a:r>
              <a:rPr lang="en-IN" sz="1800" dirty="0">
                <a:solidFill>
                  <a:schemeClr val="tx2"/>
                </a:solidFill>
                <a:latin typeface="Calibri" pitchFamily="34" charset="0"/>
              </a:rPr>
              <a:t>in the morally right way one must act purely from duty begins with an argument that the highest good must be both </a:t>
            </a:r>
            <a:r>
              <a:rPr lang="en-IN" sz="1800" dirty="0">
                <a:solidFill>
                  <a:srgbClr val="FF0000"/>
                </a:solidFill>
                <a:latin typeface="Calibri" pitchFamily="34" charset="0"/>
              </a:rPr>
              <a:t>good in itself and good without </a:t>
            </a:r>
            <a:r>
              <a:rPr lang="en-IN" sz="1800" dirty="0" smtClean="0">
                <a:solidFill>
                  <a:srgbClr val="FF0000"/>
                </a:solidFill>
                <a:latin typeface="Calibri" pitchFamily="34" charset="0"/>
              </a:rPr>
              <a:t>qualification</a:t>
            </a:r>
          </a:p>
          <a:p>
            <a:pPr marL="742950" lvl="1" indent="-285750" algn="just">
              <a:buFont typeface="Wingdings" panose="05000000000000000000" pitchFamily="2" charset="2"/>
              <a:buChar char="ü"/>
            </a:pPr>
            <a:r>
              <a:rPr lang="en-IN" sz="1800" dirty="0">
                <a:solidFill>
                  <a:srgbClr val="FF0000"/>
                </a:solidFill>
                <a:latin typeface="Calibri" pitchFamily="34" charset="0"/>
              </a:rPr>
              <a:t>He concludes that there is only one thing that is truly good:</a:t>
            </a:r>
          </a:p>
          <a:p>
            <a:pPr marL="1200150" lvl="2" indent="-285750" algn="just">
              <a:buFont typeface="Wingdings" panose="05000000000000000000" pitchFamily="2" charset="2"/>
              <a:buChar char=""/>
            </a:pPr>
            <a:r>
              <a:rPr lang="en-IN" sz="1800" i="1" dirty="0" smtClean="0">
                <a:solidFill>
                  <a:schemeClr val="tx2"/>
                </a:solidFill>
                <a:latin typeface="Calibri" pitchFamily="34" charset="0"/>
              </a:rPr>
              <a:t>“Nothing </a:t>
            </a:r>
            <a:r>
              <a:rPr lang="en-IN" sz="1800" i="1" dirty="0">
                <a:solidFill>
                  <a:schemeClr val="tx2"/>
                </a:solidFill>
                <a:latin typeface="Calibri" pitchFamily="34" charset="0"/>
              </a:rPr>
              <a:t>in the world—indeed nothing even beyond the world—can possibly be conceived which could be called good without qualification except a </a:t>
            </a:r>
            <a:r>
              <a:rPr lang="en-IN" sz="1800" i="1" dirty="0">
                <a:solidFill>
                  <a:srgbClr val="FF0000"/>
                </a:solidFill>
                <a:latin typeface="Calibri" pitchFamily="34" charset="0"/>
              </a:rPr>
              <a:t>good </a:t>
            </a:r>
            <a:r>
              <a:rPr lang="en-IN" sz="1800" i="1" dirty="0" smtClean="0">
                <a:solidFill>
                  <a:srgbClr val="FF0000"/>
                </a:solidFill>
                <a:latin typeface="Calibri" pitchFamily="34" charset="0"/>
              </a:rPr>
              <a:t>will</a:t>
            </a:r>
            <a:r>
              <a:rPr lang="en-IN" sz="1800" i="1" dirty="0" smtClean="0">
                <a:solidFill>
                  <a:schemeClr val="tx2"/>
                </a:solidFill>
                <a:latin typeface="Calibri" pitchFamily="34" charset="0"/>
              </a:rPr>
              <a:t>”</a:t>
            </a:r>
            <a:endParaRPr lang="en-US" sz="1800" i="1" dirty="0">
              <a:solidFill>
                <a:schemeClr val="tx2"/>
              </a:solidFill>
              <a:latin typeface="Calibri" pitchFamily="34" charset="0"/>
            </a:endParaRPr>
          </a:p>
          <a:p>
            <a:pPr marL="285750" indent="-285750" algn="just">
              <a:buFont typeface="Wingdings" panose="05000000000000000000" pitchFamily="2" charset="2"/>
              <a:buChar char="q"/>
            </a:pPr>
            <a:r>
              <a:rPr lang="en-US" sz="1800" dirty="0" smtClean="0">
                <a:solidFill>
                  <a:srgbClr val="FF0000"/>
                </a:solidFill>
                <a:latin typeface="Calibri" pitchFamily="34" charset="0"/>
              </a:rPr>
              <a:t>Moral Absolutism - </a:t>
            </a:r>
            <a:r>
              <a:rPr lang="en-IN" sz="1800" dirty="0" smtClean="0">
                <a:solidFill>
                  <a:schemeClr val="tx2"/>
                </a:solidFill>
                <a:latin typeface="Calibri" pitchFamily="34" charset="0"/>
              </a:rPr>
              <a:t>Certain actions </a:t>
            </a:r>
            <a:r>
              <a:rPr lang="en-IN" sz="1800" dirty="0">
                <a:solidFill>
                  <a:schemeClr val="tx2"/>
                </a:solidFill>
                <a:latin typeface="Calibri" pitchFamily="34" charset="0"/>
              </a:rPr>
              <a:t>are absolutely right or wrong, regardless of the intentions behind them as well as the </a:t>
            </a:r>
            <a:r>
              <a:rPr lang="en-IN" sz="1800" dirty="0" smtClean="0">
                <a:solidFill>
                  <a:schemeClr val="tx2"/>
                </a:solidFill>
                <a:latin typeface="Calibri" pitchFamily="34" charset="0"/>
              </a:rPr>
              <a:t>consequences</a:t>
            </a:r>
          </a:p>
          <a:p>
            <a:pPr marL="285750" indent="-285750" algn="just">
              <a:buFont typeface="Wingdings" panose="05000000000000000000" pitchFamily="2" charset="2"/>
              <a:buChar char="q"/>
            </a:pPr>
            <a:r>
              <a:rPr lang="en-US" sz="1800" dirty="0" smtClean="0">
                <a:solidFill>
                  <a:srgbClr val="FF0000"/>
                </a:solidFill>
                <a:latin typeface="Calibri" pitchFamily="34" charset="0"/>
              </a:rPr>
              <a:t>Divine Command Theory </a:t>
            </a:r>
            <a:r>
              <a:rPr lang="en-US" sz="1800" dirty="0" smtClean="0">
                <a:solidFill>
                  <a:schemeClr val="tx2"/>
                </a:solidFill>
                <a:latin typeface="Calibri" pitchFamily="34" charset="0"/>
              </a:rPr>
              <a:t>- </a:t>
            </a:r>
            <a:r>
              <a:rPr lang="en-IN" sz="1800" dirty="0" smtClean="0">
                <a:solidFill>
                  <a:schemeClr val="tx2"/>
                </a:solidFill>
                <a:latin typeface="Calibri" pitchFamily="34" charset="0"/>
              </a:rPr>
              <a:t>An action </a:t>
            </a:r>
            <a:r>
              <a:rPr lang="en-IN" sz="1800" dirty="0">
                <a:solidFill>
                  <a:schemeClr val="tx2"/>
                </a:solidFill>
                <a:latin typeface="Calibri" pitchFamily="34" charset="0"/>
              </a:rPr>
              <a:t>is right if God has decreed that it is </a:t>
            </a:r>
            <a:r>
              <a:rPr lang="en-IN" sz="1800" dirty="0" smtClean="0">
                <a:solidFill>
                  <a:schemeClr val="tx2"/>
                </a:solidFill>
                <a:latin typeface="Calibri" pitchFamily="34" charset="0"/>
              </a:rPr>
              <a:t>right</a:t>
            </a:r>
            <a:r>
              <a:rPr lang="en-IN" sz="1800" dirty="0" smtClean="0">
                <a:solidFill>
                  <a:schemeClr val="tx2"/>
                </a:solidFill>
                <a:latin typeface="Calibri" pitchFamily="34" charset="0"/>
                <a:sym typeface="Wingdings" panose="05000000000000000000" pitchFamily="2" charset="2"/>
              </a:rPr>
              <a:t></a:t>
            </a:r>
            <a:endParaRPr lang="en-US" sz="1800" dirty="0">
              <a:solidFill>
                <a:schemeClr val="tx2"/>
              </a:solidFill>
              <a:latin typeface="Calibri" pitchFamily="34" charset="0"/>
            </a:endParaRPr>
          </a:p>
          <a:p>
            <a:pPr algn="just"/>
            <a:endParaRPr lang="en-IN" sz="1800" i="1" dirty="0">
              <a:solidFill>
                <a:srgbClr val="FF0000"/>
              </a:solidFill>
              <a:latin typeface="Calibri" pitchFamily="34" charset="0"/>
            </a:endParaRPr>
          </a:p>
          <a:p>
            <a:pPr algn="just"/>
            <a:endParaRPr lang="en-US" sz="1800" dirty="0" smtClean="0">
              <a:solidFill>
                <a:schemeClr val="tx2"/>
              </a:solidFill>
              <a:latin typeface="Calibri" pitchFamily="34" charset="0"/>
            </a:endParaRPr>
          </a:p>
          <a:p>
            <a:pPr algn="just"/>
            <a:endParaRPr lang="en-US" sz="1600" b="0" dirty="0" smtClean="0">
              <a:solidFill>
                <a:schemeClr val="tx2"/>
              </a:solidFill>
              <a:latin typeface="Calibri" pitchFamily="34" charset="0"/>
            </a:endParaRPr>
          </a:p>
          <a:p>
            <a:pPr algn="just"/>
            <a:endParaRPr lang="en-US" sz="1600" b="0" dirty="0" smtClean="0">
              <a:solidFill>
                <a:schemeClr val="tx2"/>
              </a:solidFill>
              <a:latin typeface="Calibri" pitchFamily="34" charset="0"/>
            </a:endParaRPr>
          </a:p>
        </p:txBody>
      </p:sp>
      <p:sp>
        <p:nvSpPr>
          <p:cNvPr id="4" name="TextBox 3"/>
          <p:cNvSpPr txBox="1"/>
          <p:nvPr/>
        </p:nvSpPr>
        <p:spPr>
          <a:xfrm>
            <a:off x="968932" y="264565"/>
            <a:ext cx="5793817" cy="576775"/>
          </a:xfrm>
          <a:prstGeom prst="rect">
            <a:avLst/>
          </a:prstGeom>
          <a:solidFill>
            <a:schemeClr val="tx1">
              <a:lumMod val="50000"/>
              <a:lumOff val="50000"/>
            </a:schemeClr>
          </a:solidFill>
        </p:spPr>
        <p:txBody>
          <a:bodyPr wrap="square" rtlCol="0" anchor="ctr">
            <a:noAutofit/>
          </a:bodyPr>
          <a:lstStyle/>
          <a:p>
            <a:r>
              <a:rPr lang="en-US" sz="2400" dirty="0" smtClean="0">
                <a:solidFill>
                  <a:schemeClr val="bg1"/>
                </a:solidFill>
                <a:latin typeface="Arial" pitchFamily="34" charset="0"/>
              </a:rPr>
              <a:t>Deontological theories</a:t>
            </a:r>
            <a:endParaRPr lang="en-US" sz="2400" dirty="0">
              <a:solidFill>
                <a:schemeClr val="bg1"/>
              </a:solidFill>
              <a:latin typeface="Arial" pitchFamily="34" charset="0"/>
            </a:endParaRPr>
          </a:p>
        </p:txBody>
      </p:sp>
    </p:spTree>
    <p:extLst>
      <p:ext uri="{BB962C8B-B14F-4D97-AF65-F5344CB8AC3E}">
        <p14:creationId xmlns:p14="http://schemas.microsoft.com/office/powerpoint/2010/main" val="46004301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14343" y="252368"/>
            <a:ext cx="5793817" cy="576775"/>
          </a:xfrm>
          <a:prstGeom prst="rect">
            <a:avLst/>
          </a:prstGeom>
          <a:solidFill>
            <a:schemeClr val="tx1">
              <a:lumMod val="50000"/>
              <a:lumOff val="50000"/>
            </a:schemeClr>
          </a:solidFill>
        </p:spPr>
        <p:txBody>
          <a:bodyPr wrap="square" rtlCol="0" anchor="ctr">
            <a:noAutofit/>
          </a:bodyPr>
          <a:lstStyle/>
          <a:p>
            <a:r>
              <a:rPr lang="en-US" sz="2400" dirty="0" smtClean="0">
                <a:solidFill>
                  <a:schemeClr val="bg1"/>
                </a:solidFill>
                <a:latin typeface="Arial" pitchFamily="34" charset="0"/>
              </a:rPr>
              <a:t>The Approaches to Ethical Conduct</a:t>
            </a:r>
            <a:endParaRPr lang="en-US" sz="2400" dirty="0">
              <a:solidFill>
                <a:schemeClr val="bg1"/>
              </a:solidFill>
              <a:latin typeface="Arial" pitchFamily="34" charset="0"/>
            </a:endParaRPr>
          </a:p>
        </p:txBody>
      </p:sp>
      <p:sp>
        <p:nvSpPr>
          <p:cNvPr id="8" name="TextBox 7"/>
          <p:cNvSpPr txBox="1"/>
          <p:nvPr/>
        </p:nvSpPr>
        <p:spPr>
          <a:xfrm>
            <a:off x="607888" y="1407885"/>
            <a:ext cx="7646603" cy="6494085"/>
          </a:xfrm>
          <a:prstGeom prst="rect">
            <a:avLst/>
          </a:prstGeom>
          <a:noFill/>
        </p:spPr>
        <p:txBody>
          <a:bodyPr wrap="square" rtlCol="0">
            <a:spAutoFit/>
          </a:bodyPr>
          <a:lstStyle/>
          <a:p>
            <a:pPr marL="400050" indent="-400050" algn="just">
              <a:lnSpc>
                <a:spcPct val="200000"/>
              </a:lnSpc>
              <a:buFont typeface="+mj-lt"/>
              <a:buAutoNum type="romanUcPeriod"/>
            </a:pPr>
            <a:r>
              <a:rPr lang="en-IN" sz="2400" i="1" dirty="0">
                <a:solidFill>
                  <a:schemeClr val="tx2"/>
                </a:solidFill>
                <a:effectLst>
                  <a:outerShdw blurRad="38100" dist="38100" dir="2700000" algn="tl">
                    <a:srgbClr val="000000">
                      <a:alpha val="43137"/>
                    </a:srgbClr>
                  </a:outerShdw>
                </a:effectLst>
                <a:latin typeface="Calibri" pitchFamily="34" charset="0"/>
              </a:rPr>
              <a:t>The Utilitarian Approach </a:t>
            </a:r>
            <a:endParaRPr lang="en-IN" sz="2400" i="1" dirty="0" smtClean="0">
              <a:solidFill>
                <a:schemeClr val="tx2"/>
              </a:solidFill>
              <a:effectLst>
                <a:outerShdw blurRad="38100" dist="38100" dir="2700000" algn="tl">
                  <a:srgbClr val="000000">
                    <a:alpha val="43137"/>
                  </a:srgbClr>
                </a:outerShdw>
              </a:effectLst>
              <a:latin typeface="Calibri" pitchFamily="34" charset="0"/>
            </a:endParaRPr>
          </a:p>
          <a:p>
            <a:pPr marL="400050" indent="-400050" algn="just">
              <a:lnSpc>
                <a:spcPct val="200000"/>
              </a:lnSpc>
              <a:buFont typeface="+mj-lt"/>
              <a:buAutoNum type="romanUcPeriod"/>
            </a:pPr>
            <a:r>
              <a:rPr lang="en-IN" sz="2400" i="1" dirty="0" smtClean="0">
                <a:solidFill>
                  <a:schemeClr val="accent2">
                    <a:lumMod val="75000"/>
                  </a:schemeClr>
                </a:solidFill>
                <a:effectLst>
                  <a:outerShdw blurRad="38100" dist="38100" dir="2700000" algn="tl">
                    <a:srgbClr val="000000">
                      <a:alpha val="43137"/>
                    </a:srgbClr>
                  </a:outerShdw>
                </a:effectLst>
                <a:latin typeface="Calibri" pitchFamily="34" charset="0"/>
              </a:rPr>
              <a:t>The Rights Approach</a:t>
            </a:r>
          </a:p>
          <a:p>
            <a:pPr marL="400050" indent="-400050" algn="just">
              <a:lnSpc>
                <a:spcPct val="200000"/>
              </a:lnSpc>
              <a:buFont typeface="+mj-lt"/>
              <a:buAutoNum type="romanUcPeriod"/>
            </a:pPr>
            <a:r>
              <a:rPr lang="en-US" sz="2400" i="1" dirty="0" smtClean="0">
                <a:solidFill>
                  <a:srgbClr val="7030A0"/>
                </a:solidFill>
                <a:effectLst>
                  <a:outerShdw blurRad="38100" dist="38100" dir="2700000" algn="tl">
                    <a:srgbClr val="000000">
                      <a:alpha val="43137"/>
                    </a:srgbClr>
                  </a:outerShdw>
                </a:effectLst>
                <a:latin typeface="Calibri" pitchFamily="34" charset="0"/>
              </a:rPr>
              <a:t>The Fairness (Justice) Approach</a:t>
            </a:r>
          </a:p>
          <a:p>
            <a:pPr marL="400050" indent="-400050" algn="just">
              <a:lnSpc>
                <a:spcPct val="200000"/>
              </a:lnSpc>
              <a:buFont typeface="+mj-lt"/>
              <a:buAutoNum type="romanUcPeriod"/>
            </a:pPr>
            <a:r>
              <a:rPr lang="en-US" sz="2400" i="1" dirty="0" smtClean="0">
                <a:solidFill>
                  <a:srgbClr val="00B050"/>
                </a:solidFill>
                <a:effectLst>
                  <a:outerShdw blurRad="38100" dist="38100" dir="2700000" algn="tl">
                    <a:srgbClr val="000000">
                      <a:alpha val="43137"/>
                    </a:srgbClr>
                  </a:outerShdw>
                </a:effectLst>
                <a:latin typeface="Calibri" pitchFamily="34" charset="0"/>
              </a:rPr>
              <a:t>The Common Good Approach</a:t>
            </a:r>
          </a:p>
          <a:p>
            <a:pPr marL="400050" indent="-400050" algn="just">
              <a:lnSpc>
                <a:spcPct val="200000"/>
              </a:lnSpc>
              <a:buFont typeface="+mj-lt"/>
              <a:buAutoNum type="romanUcPeriod"/>
            </a:pPr>
            <a:r>
              <a:rPr lang="en-US" sz="2400" i="1" dirty="0" smtClean="0">
                <a:solidFill>
                  <a:srgbClr val="006699"/>
                </a:solidFill>
                <a:effectLst>
                  <a:outerShdw blurRad="38100" dist="38100" dir="2700000" algn="tl">
                    <a:srgbClr val="000000">
                      <a:alpha val="43137"/>
                    </a:srgbClr>
                  </a:outerShdw>
                </a:effectLst>
                <a:latin typeface="Calibri" pitchFamily="34" charset="0"/>
              </a:rPr>
              <a:t>The Virtue Approach</a:t>
            </a:r>
            <a:endParaRPr lang="en-IN" sz="2400" i="1" dirty="0" smtClean="0">
              <a:solidFill>
                <a:srgbClr val="006699"/>
              </a:solidFill>
              <a:effectLst>
                <a:outerShdw blurRad="38100" dist="38100" dir="2700000" algn="tl">
                  <a:srgbClr val="000000">
                    <a:alpha val="43137"/>
                  </a:srgbClr>
                </a:outerShdw>
              </a:effectLst>
              <a:latin typeface="Calibri" pitchFamily="34" charset="0"/>
            </a:endParaRPr>
          </a:p>
          <a:p>
            <a:pPr marL="400050" indent="-400050" algn="just">
              <a:lnSpc>
                <a:spcPct val="200000"/>
              </a:lnSpc>
              <a:buFont typeface="+mj-lt"/>
              <a:buAutoNum type="romanUcPeriod"/>
            </a:pPr>
            <a:endParaRPr lang="en-IN" sz="1800" i="1" dirty="0" smtClean="0">
              <a:solidFill>
                <a:schemeClr val="tx2"/>
              </a:solidFill>
              <a:latin typeface="Calibri" pitchFamily="34" charset="0"/>
            </a:endParaRPr>
          </a:p>
          <a:p>
            <a:pPr algn="just"/>
            <a:endParaRPr lang="en-IN" sz="1800" i="1" dirty="0" smtClean="0">
              <a:solidFill>
                <a:schemeClr val="tx2"/>
              </a:solidFill>
              <a:latin typeface="Calibri" pitchFamily="34" charset="0"/>
            </a:endParaRPr>
          </a:p>
          <a:p>
            <a:pPr algn="just"/>
            <a:endParaRPr lang="en-IN" sz="1800" i="1" dirty="0">
              <a:solidFill>
                <a:schemeClr val="tx2"/>
              </a:solidFill>
              <a:latin typeface="Calibri" pitchFamily="34" charset="0"/>
            </a:endParaRPr>
          </a:p>
          <a:p>
            <a:pPr algn="just"/>
            <a:endParaRPr lang="en-US" sz="1800" i="1" dirty="0">
              <a:solidFill>
                <a:schemeClr val="tx2"/>
              </a:solidFill>
              <a:latin typeface="Calibri" pitchFamily="34" charset="0"/>
            </a:endParaRPr>
          </a:p>
          <a:p>
            <a:pPr algn="just"/>
            <a:endParaRPr lang="en-US" sz="1800" i="1" dirty="0">
              <a:solidFill>
                <a:schemeClr val="tx2"/>
              </a:solidFill>
              <a:latin typeface="Calibri" pitchFamily="34" charset="0"/>
            </a:endParaRPr>
          </a:p>
          <a:p>
            <a:pPr algn="just"/>
            <a:endParaRPr lang="en-IN" sz="1800" i="1" dirty="0">
              <a:solidFill>
                <a:srgbClr val="FF0000"/>
              </a:solidFill>
              <a:latin typeface="Calibri" pitchFamily="34" charset="0"/>
            </a:endParaRPr>
          </a:p>
          <a:p>
            <a:pPr algn="just"/>
            <a:endParaRPr lang="en-US" sz="1800" dirty="0" smtClean="0">
              <a:solidFill>
                <a:schemeClr val="tx2"/>
              </a:solidFill>
              <a:latin typeface="Calibri" pitchFamily="34" charset="0"/>
            </a:endParaRPr>
          </a:p>
          <a:p>
            <a:pPr algn="just"/>
            <a:endParaRPr lang="en-US" sz="1600" b="0" dirty="0" smtClean="0">
              <a:solidFill>
                <a:schemeClr val="tx2"/>
              </a:solidFill>
              <a:latin typeface="Calibri" pitchFamily="34" charset="0"/>
            </a:endParaRPr>
          </a:p>
          <a:p>
            <a:pPr algn="just"/>
            <a:endParaRPr lang="en-US" sz="1600" b="0" dirty="0" smtClean="0">
              <a:solidFill>
                <a:schemeClr val="tx2"/>
              </a:solidFill>
              <a:latin typeface="Calibri" pitchFamily="34" charset="0"/>
            </a:endParaRPr>
          </a:p>
        </p:txBody>
      </p:sp>
    </p:spTree>
    <p:extLst>
      <p:ext uri="{BB962C8B-B14F-4D97-AF65-F5344CB8AC3E}">
        <p14:creationId xmlns:p14="http://schemas.microsoft.com/office/powerpoint/2010/main" val="3184144415"/>
      </p:ext>
    </p:extLst>
  </p:cSld>
  <p:clrMapOvr>
    <a:masterClrMapping/>
  </p:clrMapOvr>
  <p:transition spd="slow">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933" y="244273"/>
            <a:ext cx="5793817" cy="576775"/>
          </a:xfrm>
          <a:prstGeom prst="rect">
            <a:avLst/>
          </a:prstGeom>
          <a:solidFill>
            <a:schemeClr val="tx1">
              <a:lumMod val="50000"/>
              <a:lumOff val="50000"/>
            </a:schemeClr>
          </a:solidFill>
        </p:spPr>
        <p:txBody>
          <a:bodyPr wrap="square" rtlCol="0" anchor="ctr">
            <a:noAutofit/>
          </a:bodyPr>
          <a:lstStyle/>
          <a:p>
            <a:r>
              <a:rPr lang="en-US" sz="2400" dirty="0" smtClean="0">
                <a:solidFill>
                  <a:schemeClr val="bg1"/>
                </a:solidFill>
                <a:latin typeface="Arial" pitchFamily="34" charset="0"/>
              </a:rPr>
              <a:t>The Utilitarian Approach</a:t>
            </a:r>
            <a:endParaRPr lang="en-US" sz="2400" dirty="0">
              <a:solidFill>
                <a:schemeClr val="bg1"/>
              </a:solidFill>
              <a:latin typeface="Arial" pitchFamily="34" charset="0"/>
            </a:endParaRPr>
          </a:p>
        </p:txBody>
      </p:sp>
      <p:sp>
        <p:nvSpPr>
          <p:cNvPr id="3" name="Rectangle 2"/>
          <p:cNvSpPr/>
          <p:nvPr/>
        </p:nvSpPr>
        <p:spPr>
          <a:xfrm>
            <a:off x="733798" y="1468748"/>
            <a:ext cx="7698817" cy="5099601"/>
          </a:xfrm>
          <a:prstGeom prst="rect">
            <a:avLst/>
          </a:prstGeom>
        </p:spPr>
        <p:txBody>
          <a:bodyPr wrap="square">
            <a:spAutoFit/>
          </a:bodyPr>
          <a:lstStyle/>
          <a:p>
            <a:pPr marL="285750" indent="-285750" algn="just">
              <a:lnSpc>
                <a:spcPct val="114000"/>
              </a:lnSpc>
              <a:spcBef>
                <a:spcPts val="600"/>
              </a:spcBef>
              <a:spcAft>
                <a:spcPts val="600"/>
              </a:spcAft>
              <a:buFont typeface="Wingdings" panose="05000000000000000000" pitchFamily="2" charset="2"/>
              <a:buChar char=""/>
            </a:pPr>
            <a:r>
              <a:rPr lang="en-IN" sz="1600" dirty="0">
                <a:latin typeface="Calibri" panose="020F0502020204030204" pitchFamily="34" charset="0"/>
              </a:rPr>
              <a:t>Focuses on </a:t>
            </a:r>
            <a:r>
              <a:rPr lang="en-IN" sz="1600" dirty="0">
                <a:solidFill>
                  <a:srgbClr val="FF0000"/>
                </a:solidFill>
                <a:latin typeface="Calibri" panose="020F0502020204030204" pitchFamily="34" charset="0"/>
              </a:rPr>
              <a:t>the consequences that actions or policies have on the well-being of all persons directly or indirectly affected by the action or policy</a:t>
            </a:r>
            <a:r>
              <a:rPr lang="en-IN" sz="1600" dirty="0">
                <a:latin typeface="Calibri" panose="020F0502020204030204" pitchFamily="34" charset="0"/>
              </a:rPr>
              <a:t>. </a:t>
            </a:r>
          </a:p>
          <a:p>
            <a:pPr marL="285750" indent="-285750" algn="just">
              <a:lnSpc>
                <a:spcPct val="114000"/>
              </a:lnSpc>
              <a:spcBef>
                <a:spcPts val="600"/>
              </a:spcBef>
              <a:spcAft>
                <a:spcPts val="600"/>
              </a:spcAft>
              <a:buFont typeface="Wingdings" panose="05000000000000000000" pitchFamily="2" charset="2"/>
              <a:buChar char=""/>
            </a:pPr>
            <a:r>
              <a:rPr lang="en-IN" sz="1600" dirty="0">
                <a:latin typeface="Calibri" panose="020F0502020204030204" pitchFamily="34" charset="0"/>
              </a:rPr>
              <a:t>The principle states: "</a:t>
            </a:r>
            <a:r>
              <a:rPr lang="en-IN" sz="1600" i="1" dirty="0">
                <a:solidFill>
                  <a:srgbClr val="FF0000"/>
                </a:solidFill>
                <a:latin typeface="Calibri" panose="020F0502020204030204" pitchFamily="34" charset="0"/>
              </a:rPr>
              <a:t>Of any two actions, the most ethical one will produce the greatest balance of benefits over harms</a:t>
            </a:r>
            <a:r>
              <a:rPr lang="en-IN" sz="1600" dirty="0">
                <a:latin typeface="Calibri" panose="020F0502020204030204" pitchFamily="34" charset="0"/>
              </a:rPr>
              <a:t>." </a:t>
            </a:r>
            <a:endParaRPr lang="en-IN" sz="1600" dirty="0" smtClean="0">
              <a:latin typeface="Calibri" panose="020F0502020204030204" pitchFamily="34" charset="0"/>
            </a:endParaRPr>
          </a:p>
          <a:p>
            <a:pPr marL="285750" indent="-285750" algn="just">
              <a:lnSpc>
                <a:spcPct val="114000"/>
              </a:lnSpc>
              <a:spcBef>
                <a:spcPts val="600"/>
              </a:spcBef>
              <a:spcAft>
                <a:spcPts val="600"/>
              </a:spcAft>
              <a:buFont typeface="Wingdings" panose="05000000000000000000" pitchFamily="2" charset="2"/>
              <a:buChar char=""/>
            </a:pPr>
            <a:r>
              <a:rPr lang="en-IN" sz="1600" dirty="0">
                <a:latin typeface="Calibri" panose="020F0502020204030204" pitchFamily="34" charset="0"/>
              </a:rPr>
              <a:t>Utilitarianism was conceived in the 19th century by </a:t>
            </a:r>
            <a:r>
              <a:rPr lang="en-IN" sz="1600" dirty="0">
                <a:solidFill>
                  <a:srgbClr val="FF0000"/>
                </a:solidFill>
                <a:latin typeface="Calibri" panose="020F0502020204030204" pitchFamily="34" charset="0"/>
              </a:rPr>
              <a:t>Jeremy Bentham </a:t>
            </a:r>
            <a:r>
              <a:rPr lang="en-IN" sz="1600" dirty="0">
                <a:latin typeface="Calibri" panose="020F0502020204030204" pitchFamily="34" charset="0"/>
              </a:rPr>
              <a:t>and </a:t>
            </a:r>
            <a:r>
              <a:rPr lang="en-IN" sz="1600" dirty="0">
                <a:solidFill>
                  <a:srgbClr val="FF0000"/>
                </a:solidFill>
                <a:latin typeface="Calibri" panose="020F0502020204030204" pitchFamily="34" charset="0"/>
              </a:rPr>
              <a:t>John Stuart Mill </a:t>
            </a:r>
            <a:r>
              <a:rPr lang="en-IN" sz="1600" dirty="0">
                <a:latin typeface="Calibri" panose="020F0502020204030204" pitchFamily="34" charset="0"/>
              </a:rPr>
              <a:t>to help legislators determine which laws were morally best. </a:t>
            </a:r>
          </a:p>
          <a:p>
            <a:pPr algn="just">
              <a:lnSpc>
                <a:spcPct val="114000"/>
              </a:lnSpc>
              <a:spcBef>
                <a:spcPts val="600"/>
              </a:spcBef>
              <a:spcAft>
                <a:spcPts val="600"/>
              </a:spcAft>
              <a:buFont typeface="Wingdings" pitchFamily="2" charset="2"/>
              <a:buChar char="§"/>
            </a:pPr>
            <a:endParaRPr lang="en-US" sz="1600" dirty="0" smtClean="0">
              <a:solidFill>
                <a:srgbClr val="006699"/>
              </a:solidFill>
              <a:latin typeface="Calibri" panose="020F0502020204030204" pitchFamily="34" charset="0"/>
            </a:endParaRPr>
          </a:p>
          <a:p>
            <a:pPr lvl="0" algn="just">
              <a:lnSpc>
                <a:spcPct val="114000"/>
              </a:lnSpc>
              <a:spcBef>
                <a:spcPts val="600"/>
              </a:spcBef>
              <a:spcAft>
                <a:spcPts val="600"/>
              </a:spcAft>
            </a:pPr>
            <a:r>
              <a:rPr lang="en-IN" sz="1600" dirty="0">
                <a:latin typeface="Calibri" panose="020F0502020204030204" pitchFamily="34" charset="0"/>
              </a:rPr>
              <a:t>To </a:t>
            </a:r>
            <a:r>
              <a:rPr lang="en-IN" sz="1600" dirty="0" err="1">
                <a:latin typeface="Calibri" panose="020F0502020204030204" pitchFamily="34" charset="0"/>
              </a:rPr>
              <a:t>analyze</a:t>
            </a:r>
            <a:r>
              <a:rPr lang="en-IN" sz="1600" dirty="0">
                <a:latin typeface="Calibri" panose="020F0502020204030204" pitchFamily="34" charset="0"/>
              </a:rPr>
              <a:t> an issue using the utilitarian approach, we </a:t>
            </a:r>
            <a:r>
              <a:rPr lang="en-IN" sz="1600" dirty="0">
                <a:solidFill>
                  <a:srgbClr val="FF0000"/>
                </a:solidFill>
                <a:latin typeface="Calibri" panose="020F0502020204030204" pitchFamily="34" charset="0"/>
              </a:rPr>
              <a:t>first</a:t>
            </a:r>
            <a:r>
              <a:rPr lang="en-IN" sz="1600" dirty="0">
                <a:latin typeface="Calibri" panose="020F0502020204030204" pitchFamily="34" charset="0"/>
              </a:rPr>
              <a:t> identify the various courses of action available to us. </a:t>
            </a:r>
            <a:r>
              <a:rPr lang="en-IN" sz="1600" dirty="0">
                <a:solidFill>
                  <a:srgbClr val="FF0000"/>
                </a:solidFill>
                <a:latin typeface="Calibri" panose="020F0502020204030204" pitchFamily="34" charset="0"/>
              </a:rPr>
              <a:t>Second</a:t>
            </a:r>
            <a:r>
              <a:rPr lang="en-IN" sz="1600" dirty="0">
                <a:latin typeface="Calibri" panose="020F0502020204030204" pitchFamily="34" charset="0"/>
              </a:rPr>
              <a:t>, we ask who will be affected by each action and what benefits or harms will be derived from each. And </a:t>
            </a:r>
            <a:r>
              <a:rPr lang="en-IN" sz="1600" dirty="0">
                <a:solidFill>
                  <a:srgbClr val="FF0000"/>
                </a:solidFill>
                <a:latin typeface="Calibri" panose="020F0502020204030204" pitchFamily="34" charset="0"/>
              </a:rPr>
              <a:t>third</a:t>
            </a:r>
            <a:r>
              <a:rPr lang="en-IN" sz="1600" dirty="0">
                <a:latin typeface="Calibri" panose="020F0502020204030204" pitchFamily="34" charset="0"/>
              </a:rPr>
              <a:t>, we choose the action that will produce the greatest benefits and the least harm. </a:t>
            </a:r>
            <a:endParaRPr lang="en-IN" sz="1600" dirty="0" smtClean="0">
              <a:latin typeface="Calibri" panose="020F0502020204030204" pitchFamily="34" charset="0"/>
            </a:endParaRPr>
          </a:p>
          <a:p>
            <a:pPr lvl="0" algn="just">
              <a:lnSpc>
                <a:spcPct val="114000"/>
              </a:lnSpc>
              <a:spcBef>
                <a:spcPts val="600"/>
              </a:spcBef>
              <a:spcAft>
                <a:spcPts val="600"/>
              </a:spcAft>
            </a:pPr>
            <a:r>
              <a:rPr lang="en-IN" sz="1600" dirty="0" smtClean="0">
                <a:solidFill>
                  <a:srgbClr val="FF0000"/>
                </a:solidFill>
                <a:latin typeface="Calibri" panose="020F0502020204030204" pitchFamily="34" charset="0"/>
              </a:rPr>
              <a:t>The </a:t>
            </a:r>
            <a:r>
              <a:rPr lang="en-IN" sz="1600" dirty="0">
                <a:solidFill>
                  <a:srgbClr val="FF0000"/>
                </a:solidFill>
                <a:latin typeface="Calibri" panose="020F0502020204030204" pitchFamily="34" charset="0"/>
              </a:rPr>
              <a:t>ethical action is the one that provides the greatest good for the greatest number</a:t>
            </a:r>
            <a:r>
              <a:rPr lang="en-IN" sz="1600" dirty="0">
                <a:latin typeface="Calibri" panose="020F0502020204030204" pitchFamily="34" charset="0"/>
              </a:rPr>
              <a:t>. </a:t>
            </a:r>
            <a:endParaRPr lang="en-US" sz="1600" dirty="0" smtClean="0">
              <a:latin typeface="Calibri" panose="020F0502020204030204" pitchFamily="34" charset="0"/>
            </a:endParaRPr>
          </a:p>
          <a:p>
            <a:pPr algn="just">
              <a:lnSpc>
                <a:spcPct val="114000"/>
              </a:lnSpc>
              <a:spcBef>
                <a:spcPts val="600"/>
              </a:spcBef>
              <a:spcAft>
                <a:spcPts val="600"/>
              </a:spcAft>
              <a:buFont typeface="Wingdings" pitchFamily="2" charset="2"/>
              <a:buChar char="§"/>
            </a:pPr>
            <a:endParaRPr lang="en-US" sz="1600" dirty="0" smtClean="0">
              <a:latin typeface="Calibri" panose="020F0502020204030204" pitchFamily="34" charset="0"/>
            </a:endParaRPr>
          </a:p>
          <a:p>
            <a:pPr algn="just">
              <a:lnSpc>
                <a:spcPct val="114000"/>
              </a:lnSpc>
              <a:spcBef>
                <a:spcPts val="600"/>
              </a:spcBef>
              <a:spcAft>
                <a:spcPts val="600"/>
              </a:spcAft>
            </a:pPr>
            <a:endParaRPr lang="en-IN" sz="1600" dirty="0">
              <a:latin typeface="Calibri" panose="020F0502020204030204" pitchFamily="34" charset="0"/>
            </a:endParaRPr>
          </a:p>
        </p:txBody>
      </p:sp>
    </p:spTree>
    <p:extLst>
      <p:ext uri="{BB962C8B-B14F-4D97-AF65-F5344CB8AC3E}">
        <p14:creationId xmlns:p14="http://schemas.microsoft.com/office/powerpoint/2010/main" val="201779604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3">
                                            <p:txEl>
                                              <p:pRg st="4" end="4"/>
                                            </p:txEl>
                                          </p:spTgt>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34" presetClass="emph" presetSubtype="0" fill="hold" nodeType="clickEffect">
                                  <p:stCondLst>
                                    <p:cond delay="0"/>
                                  </p:stCondLst>
                                  <p:iterate type="lt">
                                    <p:tmPct val="10000"/>
                                  </p:iterate>
                                  <p:childTnLst>
                                    <p:animMotion origin="layout" path="M 0.0 0.0 L 0.0 -0.07213" pathEditMode="relative" ptsTypes="">
                                      <p:cBhvr>
                                        <p:cTn id="10" dur="250" accel="50000" decel="50000" autoRev="1" fill="hold">
                                          <p:stCondLst>
                                            <p:cond delay="0"/>
                                          </p:stCondLst>
                                        </p:cTn>
                                        <p:tgtEl>
                                          <p:spTgt spid="3">
                                            <p:txEl>
                                              <p:pRg st="5" end="5"/>
                                            </p:txEl>
                                          </p:spTgt>
                                        </p:tgtEl>
                                        <p:attrNameLst>
                                          <p:attrName>ppt_x</p:attrName>
                                          <p:attrName>ppt_y</p:attrName>
                                        </p:attrNameLst>
                                      </p:cBhvr>
                                    </p:animMotion>
                                    <p:animRot by="1500000">
                                      <p:cBhvr>
                                        <p:cTn id="11" dur="125" fill="hold">
                                          <p:stCondLst>
                                            <p:cond delay="0"/>
                                          </p:stCondLst>
                                        </p:cTn>
                                        <p:tgtEl>
                                          <p:spTgt spid="3">
                                            <p:txEl>
                                              <p:pRg st="5" end="5"/>
                                            </p:txEl>
                                          </p:spTgt>
                                        </p:tgtEl>
                                        <p:attrNameLst>
                                          <p:attrName>r</p:attrName>
                                        </p:attrNameLst>
                                      </p:cBhvr>
                                    </p:animRot>
                                    <p:animRot by="-1500000">
                                      <p:cBhvr>
                                        <p:cTn id="12" dur="125" fill="hold">
                                          <p:stCondLst>
                                            <p:cond delay="125"/>
                                          </p:stCondLst>
                                        </p:cTn>
                                        <p:tgtEl>
                                          <p:spTgt spid="3">
                                            <p:txEl>
                                              <p:pRg st="5" end="5"/>
                                            </p:txEl>
                                          </p:spTgt>
                                        </p:tgtEl>
                                        <p:attrNameLst>
                                          <p:attrName>r</p:attrName>
                                        </p:attrNameLst>
                                      </p:cBhvr>
                                    </p:animRot>
                                    <p:animRot by="-1500000">
                                      <p:cBhvr>
                                        <p:cTn id="13" dur="125" fill="hold">
                                          <p:stCondLst>
                                            <p:cond delay="250"/>
                                          </p:stCondLst>
                                        </p:cTn>
                                        <p:tgtEl>
                                          <p:spTgt spid="3">
                                            <p:txEl>
                                              <p:pRg st="5" end="5"/>
                                            </p:txEl>
                                          </p:spTgt>
                                        </p:tgtEl>
                                        <p:attrNameLst>
                                          <p:attrName>r</p:attrName>
                                        </p:attrNameLst>
                                      </p:cBhvr>
                                    </p:animRot>
                                    <p:animRot by="1500000">
                                      <p:cBhvr>
                                        <p:cTn id="14" dur="125" fill="hold">
                                          <p:stCondLst>
                                            <p:cond delay="375"/>
                                          </p:stCondLst>
                                        </p:cTn>
                                        <p:tgtEl>
                                          <p:spTgt spid="3">
                                            <p:txEl>
                                              <p:pRg st="5" end="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933" y="244273"/>
            <a:ext cx="5793817" cy="576775"/>
          </a:xfrm>
          <a:prstGeom prst="rect">
            <a:avLst/>
          </a:prstGeom>
          <a:solidFill>
            <a:schemeClr val="tx1">
              <a:lumMod val="50000"/>
              <a:lumOff val="50000"/>
            </a:schemeClr>
          </a:solidFill>
        </p:spPr>
        <p:txBody>
          <a:bodyPr wrap="square" rtlCol="0" anchor="ctr">
            <a:noAutofit/>
          </a:bodyPr>
          <a:lstStyle/>
          <a:p>
            <a:r>
              <a:rPr lang="en-US" sz="2400" dirty="0" smtClean="0">
                <a:solidFill>
                  <a:schemeClr val="bg1"/>
                </a:solidFill>
                <a:latin typeface="Arial" pitchFamily="34" charset="0"/>
              </a:rPr>
              <a:t>The Trolley Problem</a:t>
            </a:r>
            <a:endParaRPr lang="en-US" sz="2400" dirty="0">
              <a:solidFill>
                <a:schemeClr val="bg1"/>
              </a:solidFill>
              <a:latin typeface="Arial" pitchFamily="34" charset="0"/>
            </a:endParaRPr>
          </a:p>
        </p:txBody>
      </p:sp>
      <p:sp>
        <p:nvSpPr>
          <p:cNvPr id="3" name="TextBox 2"/>
          <p:cNvSpPr txBox="1"/>
          <p:nvPr/>
        </p:nvSpPr>
        <p:spPr>
          <a:xfrm>
            <a:off x="966650" y="4010295"/>
            <a:ext cx="7197636" cy="255454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marL="0" lvl="1" algn="just"/>
            <a:r>
              <a:rPr lang="en-IN" u="sng" dirty="0" smtClean="0">
                <a:solidFill>
                  <a:srgbClr val="7030A0"/>
                </a:solidFill>
              </a:rPr>
              <a:t>Situation I</a:t>
            </a:r>
            <a:r>
              <a:rPr lang="en-IN" dirty="0" smtClean="0"/>
              <a:t>: Suppose </a:t>
            </a:r>
            <a:r>
              <a:rPr lang="en-IN" dirty="0"/>
              <a:t>that a trolley is running down a hill at a fast speed, heading towards five people at the bottom of the street. When it reaches them it will surely kill all of them. You notice that there is a switch next to you that could direct the trolley to a side path where there is one man standing and once you do, it will be the one man that dies. </a:t>
            </a:r>
            <a:r>
              <a:rPr lang="en-IN" dirty="0">
                <a:solidFill>
                  <a:srgbClr val="FF0000"/>
                </a:solidFill>
              </a:rPr>
              <a:t>What will you do and why</a:t>
            </a:r>
            <a:r>
              <a:rPr lang="en-IN" dirty="0"/>
              <a:t>?</a:t>
            </a:r>
            <a:endParaRPr lang="en-IN" sz="3200" dirty="0"/>
          </a:p>
          <a:p>
            <a:pPr algn="just"/>
            <a:endParaRPr lang="en-IN" dirty="0"/>
          </a:p>
        </p:txBody>
      </p:sp>
      <p:sp>
        <p:nvSpPr>
          <p:cNvPr id="6" name="AutoShape 2" descr="http://www.google.co.in/url?sa=i&amp;source=images&amp;cd=&amp;docid=CU6joSr_BtiHyM&amp;tbnid=BOXq7pk7VDoiCM:&amp;ved=0CAUQjBwwAA&amp;url=http%3A%2F%2Fwww.wjh.harvard.edu%2F~jgreene%2FGreeneWJH%2Fimage005.gif&amp;ei=Jxc9UpOYDcvPiAe3yYDoAw&amp;psig=AFQjCNEBUSM__YdW61DsxzriFnV-ggns7Q&amp;ust=1379821735270653"/>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descr="http://3.bp.blogspot.com/-2iAnyi0aNf4/UM5qvgDElsI/AAAAAAAACek/3Pnl1BctPZ8/s1600/Trolley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922" y="1052195"/>
            <a:ext cx="5605988" cy="295810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5150044"/>
      </p:ext>
    </p:extLst>
  </p:cSld>
  <p:clrMapOvr>
    <a:masterClrMapping/>
  </p:clrMapOvr>
  <p:transition spd="slow">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933" y="244273"/>
            <a:ext cx="5793817" cy="576775"/>
          </a:xfrm>
          <a:prstGeom prst="rect">
            <a:avLst/>
          </a:prstGeom>
          <a:solidFill>
            <a:schemeClr val="tx1">
              <a:lumMod val="50000"/>
              <a:lumOff val="50000"/>
            </a:schemeClr>
          </a:solidFill>
        </p:spPr>
        <p:txBody>
          <a:bodyPr wrap="square" rtlCol="0" anchor="ctr">
            <a:noAutofit/>
          </a:bodyPr>
          <a:lstStyle/>
          <a:p>
            <a:r>
              <a:rPr lang="en-US" sz="2400" dirty="0" smtClean="0">
                <a:solidFill>
                  <a:schemeClr val="bg1"/>
                </a:solidFill>
                <a:latin typeface="Arial" pitchFamily="34" charset="0"/>
              </a:rPr>
              <a:t>The Trolley Problem - II</a:t>
            </a:r>
            <a:endParaRPr lang="en-US" sz="2400" dirty="0">
              <a:solidFill>
                <a:schemeClr val="bg1"/>
              </a:solidFill>
              <a:latin typeface="Arial" pitchFamily="34" charset="0"/>
            </a:endParaRPr>
          </a:p>
        </p:txBody>
      </p:sp>
      <p:sp>
        <p:nvSpPr>
          <p:cNvPr id="3" name="TextBox 2"/>
          <p:cNvSpPr txBox="1"/>
          <p:nvPr/>
        </p:nvSpPr>
        <p:spPr>
          <a:xfrm>
            <a:off x="901334" y="4010295"/>
            <a:ext cx="7315201" cy="255454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marL="0" lvl="1" algn="just"/>
            <a:r>
              <a:rPr lang="en-IN" u="sng" dirty="0">
                <a:solidFill>
                  <a:srgbClr val="7030A0"/>
                </a:solidFill>
              </a:rPr>
              <a:t>Situation </a:t>
            </a:r>
            <a:r>
              <a:rPr lang="en-IN" u="sng" dirty="0" smtClean="0">
                <a:solidFill>
                  <a:srgbClr val="7030A0"/>
                </a:solidFill>
              </a:rPr>
              <a:t>II</a:t>
            </a:r>
            <a:r>
              <a:rPr lang="en-IN" dirty="0"/>
              <a:t>: </a:t>
            </a:r>
            <a:r>
              <a:rPr lang="en-IN" dirty="0" smtClean="0"/>
              <a:t>Suppose </a:t>
            </a:r>
            <a:r>
              <a:rPr lang="en-IN" dirty="0"/>
              <a:t>that a trolley is running down a hill at a fast speed, heading towards five people at the bottom of the street. When it reaches them it will surely kill all of them. You notice that there is a </a:t>
            </a:r>
            <a:r>
              <a:rPr lang="en-IN" dirty="0" smtClean="0"/>
              <a:t>fat man on just next to you. If you push the fat man on the track, his body is large enough to stop the trolley in its tracks. But the fat man will surely die. </a:t>
            </a:r>
            <a:r>
              <a:rPr lang="en-IN" dirty="0" smtClean="0">
                <a:solidFill>
                  <a:srgbClr val="FF0000"/>
                </a:solidFill>
              </a:rPr>
              <a:t>Will you kill the fat man to save the five men</a:t>
            </a:r>
            <a:r>
              <a:rPr lang="en-IN" dirty="0" smtClean="0"/>
              <a:t>?</a:t>
            </a:r>
            <a:endParaRPr lang="en-IN" sz="3200" dirty="0"/>
          </a:p>
          <a:p>
            <a:pPr algn="just"/>
            <a:endParaRPr lang="en-IN" dirty="0"/>
          </a:p>
        </p:txBody>
      </p:sp>
      <p:sp>
        <p:nvSpPr>
          <p:cNvPr id="6" name="AutoShape 2" descr="http://www.google.co.in/url?sa=i&amp;source=images&amp;cd=&amp;docid=CU6joSr_BtiHyM&amp;tbnid=BOXq7pk7VDoiCM:&amp;ved=0CAUQjBwwAA&amp;url=http%3A%2F%2Fwww.wjh.harvard.edu%2F~jgreene%2FGreeneWJH%2Fimage005.gif&amp;ei=Jxc9UpOYDcvPiAe3yYDoAw&amp;psig=AFQjCNEBUSM__YdW61DsxzriFnV-ggns7Q&amp;ust=1379821735270653"/>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4" name="Picture 2" descr="http://yesbutstill.files.wordpress.com/2010/07/trolley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8923" y="1062080"/>
            <a:ext cx="5545713" cy="2948215"/>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980627"/>
      </p:ext>
    </p:extLst>
  </p:cSld>
  <p:clrMapOvr>
    <a:masterClrMapping/>
  </p:clrMapOvr>
  <p:transition spd="slow">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933" y="244273"/>
            <a:ext cx="7494563" cy="576775"/>
          </a:xfrm>
          <a:prstGeom prst="rect">
            <a:avLst/>
          </a:prstGeom>
          <a:noFill/>
        </p:spPr>
        <p:txBody>
          <a:bodyPr wrap="square" rtlCol="0" anchor="ctr">
            <a:noAutofit/>
          </a:bodyPr>
          <a:lstStyle/>
          <a:p>
            <a:endParaRPr lang="en-US" sz="2400" dirty="0">
              <a:latin typeface="Arial" pitchFamily="34" charset="0"/>
            </a:endParaRPr>
          </a:p>
        </p:txBody>
      </p:sp>
      <p:sp>
        <p:nvSpPr>
          <p:cNvPr id="5" name="TextBox 4"/>
          <p:cNvSpPr txBox="1"/>
          <p:nvPr/>
        </p:nvSpPr>
        <p:spPr>
          <a:xfrm>
            <a:off x="607888" y="1407885"/>
            <a:ext cx="7646603" cy="4739759"/>
          </a:xfrm>
          <a:prstGeom prst="rect">
            <a:avLst/>
          </a:prstGeom>
          <a:noFill/>
        </p:spPr>
        <p:txBody>
          <a:bodyPr wrap="square" rtlCol="0">
            <a:spAutoFit/>
          </a:bodyPr>
          <a:lstStyle/>
          <a:p>
            <a:pPr algn="just"/>
            <a:r>
              <a:rPr lang="en-US" sz="1800" i="1" dirty="0" smtClean="0">
                <a:solidFill>
                  <a:schemeClr val="tx2"/>
                </a:solidFill>
                <a:latin typeface="Calibri" pitchFamily="34" charset="0"/>
              </a:rPr>
              <a:t>There is </a:t>
            </a:r>
            <a:r>
              <a:rPr lang="en-US" sz="1800" i="1" dirty="0" smtClean="0">
                <a:solidFill>
                  <a:srgbClr val="FF0000"/>
                </a:solidFill>
                <a:latin typeface="Calibri" pitchFamily="34" charset="0"/>
              </a:rPr>
              <a:t>NO ONE SOLUTION </a:t>
            </a:r>
            <a:r>
              <a:rPr lang="en-US" sz="1800" i="1" dirty="0" smtClean="0">
                <a:solidFill>
                  <a:schemeClr val="tx2"/>
                </a:solidFill>
                <a:latin typeface="Calibri" pitchFamily="34" charset="0"/>
              </a:rPr>
              <a:t>to this problem</a:t>
            </a:r>
          </a:p>
          <a:p>
            <a:pPr algn="just"/>
            <a:endParaRPr lang="en-US" sz="1800" i="1" dirty="0">
              <a:solidFill>
                <a:schemeClr val="tx2"/>
              </a:solidFill>
              <a:latin typeface="Calibri" pitchFamily="34" charset="0"/>
            </a:endParaRPr>
          </a:p>
          <a:p>
            <a:pPr marL="285750" indent="-285750" algn="just">
              <a:lnSpc>
                <a:spcPct val="150000"/>
              </a:lnSpc>
              <a:buFont typeface="Wingdings" panose="05000000000000000000" pitchFamily="2" charset="2"/>
              <a:buChar char="q"/>
            </a:pPr>
            <a:r>
              <a:rPr lang="en-IN" sz="1800" i="1" dirty="0">
                <a:solidFill>
                  <a:schemeClr val="tx2"/>
                </a:solidFill>
                <a:latin typeface="Calibri" pitchFamily="34" charset="0"/>
              </a:rPr>
              <a:t>Those who subscribe to the philosophical theory of </a:t>
            </a:r>
            <a:r>
              <a:rPr lang="en-IN" sz="1800" i="1" dirty="0">
                <a:solidFill>
                  <a:srgbClr val="FF0000"/>
                </a:solidFill>
                <a:latin typeface="Calibri" pitchFamily="34" charset="0"/>
              </a:rPr>
              <a:t>utilitarianism</a:t>
            </a:r>
            <a:r>
              <a:rPr lang="en-IN" sz="1800" i="1" dirty="0">
                <a:solidFill>
                  <a:schemeClr val="tx2"/>
                </a:solidFill>
                <a:latin typeface="Calibri" pitchFamily="34" charset="0"/>
              </a:rPr>
              <a:t> would say that both are justified. Utilitarianism is a no-frills view of consequences. </a:t>
            </a:r>
            <a:r>
              <a:rPr lang="en-IN" sz="1800" i="1" dirty="0">
                <a:solidFill>
                  <a:srgbClr val="FF0000"/>
                </a:solidFill>
                <a:latin typeface="Calibri" pitchFamily="34" charset="0"/>
              </a:rPr>
              <a:t>If the outcome for five people is good and the outcome is bad for one, the action is justified, permissible and even </a:t>
            </a:r>
            <a:r>
              <a:rPr lang="en-IN" sz="1800" i="1" dirty="0" smtClean="0">
                <a:solidFill>
                  <a:srgbClr val="FF0000"/>
                </a:solidFill>
                <a:latin typeface="Calibri" pitchFamily="34" charset="0"/>
              </a:rPr>
              <a:t>obligatory</a:t>
            </a:r>
            <a:r>
              <a:rPr lang="en-IN" sz="1800" i="1" dirty="0" smtClean="0">
                <a:solidFill>
                  <a:schemeClr val="tx2"/>
                </a:solidFill>
                <a:latin typeface="Calibri" pitchFamily="34" charset="0"/>
              </a:rPr>
              <a:t>!</a:t>
            </a:r>
          </a:p>
          <a:p>
            <a:pPr algn="just"/>
            <a:endParaRPr lang="en-US" sz="1800" i="1" dirty="0" smtClean="0">
              <a:solidFill>
                <a:schemeClr val="tx2"/>
              </a:solidFill>
              <a:latin typeface="Calibri" pitchFamily="34" charset="0"/>
            </a:endParaRPr>
          </a:p>
          <a:p>
            <a:pPr algn="just"/>
            <a:r>
              <a:rPr lang="en-US" sz="1800" i="1" dirty="0" smtClean="0">
                <a:solidFill>
                  <a:schemeClr val="tx2"/>
                </a:solidFill>
                <a:latin typeface="Calibri" pitchFamily="34" charset="0"/>
              </a:rPr>
              <a:t>Most people say they will pull the lever in the first case but won’t push the fat man on the tracks in the second case, although the outcome is the same – saving 5 lives, letting go of 1! </a:t>
            </a:r>
            <a:endParaRPr lang="en-US" sz="1800" i="1" dirty="0">
              <a:solidFill>
                <a:schemeClr val="tx2"/>
              </a:solidFill>
              <a:latin typeface="Calibri" pitchFamily="34" charset="0"/>
            </a:endParaRPr>
          </a:p>
          <a:p>
            <a:pPr algn="just"/>
            <a:endParaRPr lang="en-US" sz="1800" i="1" dirty="0">
              <a:solidFill>
                <a:schemeClr val="tx2"/>
              </a:solidFill>
              <a:latin typeface="Calibri" pitchFamily="34" charset="0"/>
            </a:endParaRPr>
          </a:p>
          <a:p>
            <a:pPr algn="just"/>
            <a:endParaRPr lang="en-IN" sz="1800" i="1" dirty="0">
              <a:solidFill>
                <a:srgbClr val="FF0000"/>
              </a:solidFill>
              <a:latin typeface="Calibri" pitchFamily="34" charset="0"/>
            </a:endParaRPr>
          </a:p>
          <a:p>
            <a:pPr algn="just"/>
            <a:endParaRPr lang="en-US" sz="1800" dirty="0" smtClean="0">
              <a:solidFill>
                <a:schemeClr val="tx2"/>
              </a:solidFill>
              <a:latin typeface="Calibri" pitchFamily="34" charset="0"/>
            </a:endParaRPr>
          </a:p>
          <a:p>
            <a:pPr algn="just"/>
            <a:endParaRPr lang="en-US" sz="1600" b="0" dirty="0" smtClean="0">
              <a:solidFill>
                <a:schemeClr val="tx2"/>
              </a:solidFill>
              <a:latin typeface="Calibri" pitchFamily="34" charset="0"/>
            </a:endParaRPr>
          </a:p>
          <a:p>
            <a:pPr algn="just"/>
            <a:endParaRPr lang="en-US" sz="1600" b="0" dirty="0" smtClean="0">
              <a:solidFill>
                <a:schemeClr val="tx2"/>
              </a:solidFill>
              <a:latin typeface="Calibri" pitchFamily="34" charset="0"/>
            </a:endParaRPr>
          </a:p>
        </p:txBody>
      </p:sp>
      <p:sp>
        <p:nvSpPr>
          <p:cNvPr id="4" name="TextBox 3"/>
          <p:cNvSpPr txBox="1"/>
          <p:nvPr/>
        </p:nvSpPr>
        <p:spPr>
          <a:xfrm>
            <a:off x="968932" y="264565"/>
            <a:ext cx="5793817" cy="576775"/>
          </a:xfrm>
          <a:prstGeom prst="rect">
            <a:avLst/>
          </a:prstGeom>
          <a:solidFill>
            <a:schemeClr val="tx1">
              <a:lumMod val="50000"/>
              <a:lumOff val="50000"/>
            </a:schemeClr>
          </a:solidFill>
        </p:spPr>
        <p:txBody>
          <a:bodyPr wrap="square" rtlCol="0" anchor="ctr">
            <a:noAutofit/>
          </a:bodyPr>
          <a:lstStyle/>
          <a:p>
            <a:r>
              <a:rPr lang="en-US" dirty="0" smtClean="0">
                <a:solidFill>
                  <a:schemeClr val="bg1"/>
                </a:solidFill>
                <a:latin typeface="Arial" pitchFamily="34" charset="0"/>
              </a:rPr>
              <a:t>The Trolley Problem (Utilitarian Solution)</a:t>
            </a:r>
            <a:endParaRPr lang="en-US" dirty="0">
              <a:solidFill>
                <a:schemeClr val="bg1"/>
              </a:solidFill>
              <a:latin typeface="Arial" pitchFamily="34" charset="0"/>
            </a:endParaRPr>
          </a:p>
        </p:txBody>
      </p:sp>
    </p:spTree>
    <p:extLst>
      <p:ext uri="{BB962C8B-B14F-4D97-AF65-F5344CB8AC3E}">
        <p14:creationId xmlns:p14="http://schemas.microsoft.com/office/powerpoint/2010/main" val="348036134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wheel(1)">
                                      <p:cBhvr>
                                        <p:cTn id="7" dur="2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933" y="244273"/>
            <a:ext cx="7494563" cy="576775"/>
          </a:xfrm>
          <a:prstGeom prst="rect">
            <a:avLst/>
          </a:prstGeom>
          <a:noFill/>
        </p:spPr>
        <p:txBody>
          <a:bodyPr wrap="square" rtlCol="0" anchor="ctr">
            <a:noAutofit/>
          </a:bodyPr>
          <a:lstStyle/>
          <a:p>
            <a:endParaRPr lang="en-US" sz="2400" dirty="0">
              <a:latin typeface="Arial" pitchFamily="34" charset="0"/>
            </a:endParaRPr>
          </a:p>
        </p:txBody>
      </p:sp>
      <p:sp>
        <p:nvSpPr>
          <p:cNvPr id="5" name="TextBox 4"/>
          <p:cNvSpPr txBox="1"/>
          <p:nvPr/>
        </p:nvSpPr>
        <p:spPr>
          <a:xfrm>
            <a:off x="607888" y="1407885"/>
            <a:ext cx="7646603" cy="5570756"/>
          </a:xfrm>
          <a:prstGeom prst="rect">
            <a:avLst/>
          </a:prstGeom>
          <a:noFill/>
        </p:spPr>
        <p:txBody>
          <a:bodyPr wrap="square" rtlCol="0">
            <a:spAutoFit/>
          </a:bodyPr>
          <a:lstStyle/>
          <a:p>
            <a:pPr algn="just"/>
            <a:r>
              <a:rPr lang="en-IN" sz="1800" i="1" dirty="0" smtClean="0">
                <a:solidFill>
                  <a:schemeClr val="tx2"/>
                </a:solidFill>
                <a:latin typeface="Calibri" pitchFamily="34" charset="0"/>
              </a:rPr>
              <a:t>It is 5 am and you are on the way to airport. You think you may be late by 5 minutes for your flight which departs exactly at 6 am. The cab driver halts at a traffic signal which you know will take 5 minutes to turn green. </a:t>
            </a:r>
            <a:r>
              <a:rPr lang="en-IN" sz="1800" i="1" dirty="0" smtClean="0">
                <a:solidFill>
                  <a:schemeClr val="tx2"/>
                </a:solidFill>
                <a:latin typeface="Calibri" pitchFamily="34" charset="0"/>
              </a:rPr>
              <a:t>Absolutely n</a:t>
            </a:r>
            <a:r>
              <a:rPr lang="en-IN" sz="1800" i="1" dirty="0" smtClean="0">
                <a:solidFill>
                  <a:schemeClr val="tx2"/>
                </a:solidFill>
                <a:latin typeface="Calibri" pitchFamily="34" charset="0"/>
              </a:rPr>
              <a:t>o one is there on the streets. Would you ask the driver to jump the signal to help you reach in time? </a:t>
            </a:r>
            <a:endParaRPr lang="en-IN" sz="1800" i="1" dirty="0" smtClean="0">
              <a:solidFill>
                <a:schemeClr val="tx2"/>
              </a:solidFill>
              <a:latin typeface="Calibri" pitchFamily="34" charset="0"/>
            </a:endParaRPr>
          </a:p>
          <a:p>
            <a:pPr algn="just"/>
            <a:r>
              <a:rPr lang="en-IN" sz="1800" i="1" dirty="0" smtClean="0">
                <a:solidFill>
                  <a:srgbClr val="FF0000"/>
                </a:solidFill>
                <a:latin typeface="Calibri" pitchFamily="34" charset="0"/>
              </a:rPr>
              <a:t>Mahatma Gandhi cancelled the Non Cooperation Movement at its peak because of the </a:t>
            </a:r>
            <a:r>
              <a:rPr lang="en-IN" sz="1800" i="1" dirty="0" err="1" smtClean="0">
                <a:solidFill>
                  <a:srgbClr val="FF0000"/>
                </a:solidFill>
                <a:latin typeface="Calibri" pitchFamily="34" charset="0"/>
              </a:rPr>
              <a:t>Chauri</a:t>
            </a:r>
            <a:r>
              <a:rPr lang="en-IN" sz="1800" i="1" dirty="0" smtClean="0">
                <a:solidFill>
                  <a:srgbClr val="FF0000"/>
                </a:solidFill>
                <a:latin typeface="Calibri" pitchFamily="34" charset="0"/>
              </a:rPr>
              <a:t> </a:t>
            </a:r>
            <a:r>
              <a:rPr lang="en-IN" sz="1800" i="1" dirty="0" err="1" smtClean="0">
                <a:solidFill>
                  <a:srgbClr val="FF0000"/>
                </a:solidFill>
                <a:latin typeface="Calibri" pitchFamily="34" charset="0"/>
              </a:rPr>
              <a:t>Chaura</a:t>
            </a:r>
            <a:r>
              <a:rPr lang="en-IN" sz="1800" i="1" dirty="0" smtClean="0">
                <a:solidFill>
                  <a:srgbClr val="FF0000"/>
                </a:solidFill>
                <a:latin typeface="Calibri" pitchFamily="34" charset="0"/>
              </a:rPr>
              <a:t> incident only because few Indians killed few British policemen. He believed in zero tolerance towards violence in his followers. But if the movement had continued, India could have achieved independence much earlier! Which schoo</a:t>
            </a:r>
            <a:r>
              <a:rPr lang="en-IN" sz="1800" i="1" dirty="0" smtClean="0">
                <a:solidFill>
                  <a:srgbClr val="FF0000"/>
                </a:solidFill>
                <a:latin typeface="Calibri" pitchFamily="34" charset="0"/>
              </a:rPr>
              <a:t>l of ethics was he following in calling off the NCM?</a:t>
            </a:r>
          </a:p>
          <a:p>
            <a:pPr algn="just"/>
            <a:r>
              <a:rPr lang="en-US" sz="1800" i="1" dirty="0" smtClean="0">
                <a:solidFill>
                  <a:schemeClr val="tx2"/>
                </a:solidFill>
                <a:latin typeface="Calibri" pitchFamily="34" charset="0"/>
              </a:rPr>
              <a:t>You </a:t>
            </a:r>
            <a:r>
              <a:rPr lang="en-US" sz="1800" i="1" dirty="0">
                <a:solidFill>
                  <a:schemeClr val="tx2"/>
                </a:solidFill>
                <a:latin typeface="Calibri" pitchFamily="34" charset="0"/>
              </a:rPr>
              <a:t>give </a:t>
            </a:r>
            <a:r>
              <a:rPr lang="en-US" sz="1800" i="1" dirty="0">
                <a:solidFill>
                  <a:schemeClr val="tx2"/>
                </a:solidFill>
                <a:latin typeface="Calibri" pitchFamily="34" charset="0"/>
              </a:rPr>
              <a:t>a very impressive answer </a:t>
            </a:r>
            <a:r>
              <a:rPr lang="en-US" sz="1800" i="1" dirty="0">
                <a:solidFill>
                  <a:schemeClr val="tx2"/>
                </a:solidFill>
                <a:latin typeface="Calibri" pitchFamily="34" charset="0"/>
              </a:rPr>
              <a:t>to a certain question in the Civil Services Interview. </a:t>
            </a:r>
            <a:r>
              <a:rPr lang="en-US" sz="1800" i="1" dirty="0" smtClean="0">
                <a:solidFill>
                  <a:schemeClr val="tx2"/>
                </a:solidFill>
                <a:latin typeface="Calibri" pitchFamily="34" charset="0"/>
              </a:rPr>
              <a:t>It was sheer luck that one of your friends had already made you prepare for this question. The interview board seems very impressed. The </a:t>
            </a:r>
            <a:r>
              <a:rPr lang="en-US" sz="1800" i="1" dirty="0">
                <a:solidFill>
                  <a:schemeClr val="tx2"/>
                </a:solidFill>
                <a:latin typeface="Calibri" pitchFamily="34" charset="0"/>
              </a:rPr>
              <a:t>Chairman asks you if you had </a:t>
            </a:r>
            <a:r>
              <a:rPr lang="en-US" sz="1800" i="1" dirty="0" smtClean="0">
                <a:solidFill>
                  <a:schemeClr val="tx2"/>
                </a:solidFill>
                <a:latin typeface="Calibri" pitchFamily="34" charset="0"/>
              </a:rPr>
              <a:t>heard </a:t>
            </a:r>
            <a:r>
              <a:rPr lang="en-US" sz="1800" i="1" dirty="0">
                <a:solidFill>
                  <a:schemeClr val="tx2"/>
                </a:solidFill>
                <a:latin typeface="Calibri" pitchFamily="34" charset="0"/>
              </a:rPr>
              <a:t>this </a:t>
            </a:r>
            <a:r>
              <a:rPr lang="en-US" sz="1800" i="1" dirty="0" smtClean="0">
                <a:solidFill>
                  <a:schemeClr val="tx2"/>
                </a:solidFill>
                <a:latin typeface="Calibri" pitchFamily="34" charset="0"/>
              </a:rPr>
              <a:t>question before. If you say Yes, the chances of your selection will reduce drastically. What will you say – </a:t>
            </a:r>
            <a:r>
              <a:rPr lang="en-US" sz="1800" i="1" dirty="0" smtClean="0">
                <a:solidFill>
                  <a:srgbClr val="FF0000"/>
                </a:solidFill>
                <a:latin typeface="Calibri" pitchFamily="34" charset="0"/>
              </a:rPr>
              <a:t>Yes</a:t>
            </a:r>
            <a:r>
              <a:rPr lang="en-US" sz="1800" i="1" dirty="0" smtClean="0">
                <a:solidFill>
                  <a:schemeClr val="tx2"/>
                </a:solidFill>
                <a:latin typeface="Calibri" pitchFamily="34" charset="0"/>
              </a:rPr>
              <a:t> or </a:t>
            </a:r>
            <a:r>
              <a:rPr lang="en-US" sz="1800" i="1" dirty="0" smtClean="0">
                <a:solidFill>
                  <a:srgbClr val="FF0000"/>
                </a:solidFill>
                <a:latin typeface="Calibri" pitchFamily="34" charset="0"/>
              </a:rPr>
              <a:t>No</a:t>
            </a:r>
            <a:r>
              <a:rPr lang="en-US" sz="1800" i="1" dirty="0" smtClean="0">
                <a:solidFill>
                  <a:schemeClr val="tx2"/>
                </a:solidFill>
                <a:latin typeface="Calibri" pitchFamily="34" charset="0"/>
              </a:rPr>
              <a:t>?</a:t>
            </a:r>
            <a:endParaRPr lang="en-IN" sz="1800" i="1" dirty="0">
              <a:solidFill>
                <a:schemeClr val="tx2"/>
              </a:solidFill>
              <a:latin typeface="Calibri" pitchFamily="34" charset="0"/>
            </a:endParaRPr>
          </a:p>
          <a:p>
            <a:pPr algn="just"/>
            <a:endParaRPr lang="en-US" sz="1800" dirty="0" smtClean="0">
              <a:solidFill>
                <a:schemeClr val="tx2"/>
              </a:solidFill>
              <a:latin typeface="Calibri" pitchFamily="34" charset="0"/>
            </a:endParaRPr>
          </a:p>
          <a:p>
            <a:pPr algn="just"/>
            <a:endParaRPr lang="en-US" sz="1600" b="0" dirty="0" smtClean="0">
              <a:solidFill>
                <a:schemeClr val="tx2"/>
              </a:solidFill>
              <a:latin typeface="Calibri" pitchFamily="34" charset="0"/>
            </a:endParaRPr>
          </a:p>
          <a:p>
            <a:pPr algn="just"/>
            <a:endParaRPr lang="en-US" sz="1600" b="0" dirty="0" smtClean="0">
              <a:solidFill>
                <a:schemeClr val="tx2"/>
              </a:solidFill>
              <a:latin typeface="Calibri" pitchFamily="34" charset="0"/>
            </a:endParaRPr>
          </a:p>
        </p:txBody>
      </p:sp>
      <p:sp>
        <p:nvSpPr>
          <p:cNvPr id="4" name="TextBox 3"/>
          <p:cNvSpPr txBox="1"/>
          <p:nvPr/>
        </p:nvSpPr>
        <p:spPr>
          <a:xfrm>
            <a:off x="968932" y="264565"/>
            <a:ext cx="5793817" cy="576775"/>
          </a:xfrm>
          <a:prstGeom prst="rect">
            <a:avLst/>
          </a:prstGeom>
          <a:solidFill>
            <a:schemeClr val="tx1">
              <a:lumMod val="50000"/>
              <a:lumOff val="50000"/>
            </a:schemeClr>
          </a:solidFill>
        </p:spPr>
        <p:txBody>
          <a:bodyPr wrap="square" rtlCol="0" anchor="ctr">
            <a:noAutofit/>
          </a:bodyPr>
          <a:lstStyle/>
          <a:p>
            <a:r>
              <a:rPr lang="en-US" sz="2400" dirty="0" smtClean="0">
                <a:solidFill>
                  <a:schemeClr val="bg1"/>
                </a:solidFill>
                <a:latin typeface="Arial" pitchFamily="34" charset="0"/>
              </a:rPr>
              <a:t>What will you do?!</a:t>
            </a:r>
            <a:endParaRPr lang="en-US" sz="2400" dirty="0">
              <a:solidFill>
                <a:schemeClr val="bg1"/>
              </a:solidFill>
              <a:latin typeface="Arial" pitchFamily="34" charset="0"/>
            </a:endParaRPr>
          </a:p>
        </p:txBody>
      </p:sp>
    </p:spTree>
    <p:extLst>
      <p:ext uri="{BB962C8B-B14F-4D97-AF65-F5344CB8AC3E}">
        <p14:creationId xmlns:p14="http://schemas.microsoft.com/office/powerpoint/2010/main" val="231184852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 calcmode="lin" valueType="num">
                                      <p:cBhvr additive="base">
                                        <p:cTn id="18"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 calcmode="lin" valueType="num">
                                      <p:cBhvr additive="base">
                                        <p:cTn id="24"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933" y="244273"/>
            <a:ext cx="7494563" cy="576775"/>
          </a:xfrm>
          <a:prstGeom prst="rect">
            <a:avLst/>
          </a:prstGeom>
          <a:noFill/>
        </p:spPr>
        <p:txBody>
          <a:bodyPr wrap="square" rtlCol="0" anchor="ctr">
            <a:noAutofit/>
          </a:bodyPr>
          <a:lstStyle/>
          <a:p>
            <a:endParaRPr lang="en-US" sz="2400" dirty="0">
              <a:latin typeface="Arial" pitchFamily="34" charset="0"/>
            </a:endParaRPr>
          </a:p>
        </p:txBody>
      </p:sp>
      <p:sp>
        <p:nvSpPr>
          <p:cNvPr id="5" name="TextBox 4"/>
          <p:cNvSpPr txBox="1"/>
          <p:nvPr/>
        </p:nvSpPr>
        <p:spPr>
          <a:xfrm>
            <a:off x="607888" y="1407885"/>
            <a:ext cx="7646603" cy="6494085"/>
          </a:xfrm>
          <a:prstGeom prst="rect">
            <a:avLst/>
          </a:prstGeom>
          <a:noFill/>
        </p:spPr>
        <p:txBody>
          <a:bodyPr wrap="square" rtlCol="0">
            <a:spAutoFit/>
          </a:bodyPr>
          <a:lstStyle/>
          <a:p>
            <a:pPr algn="just"/>
            <a:r>
              <a:rPr lang="en-IN" sz="1800" i="1" dirty="0">
                <a:solidFill>
                  <a:schemeClr val="tx2"/>
                </a:solidFill>
                <a:latin typeface="Calibri" pitchFamily="34" charset="0"/>
              </a:rPr>
              <a:t>This doctrine says that for an act to be morally permissible, it has to fit certain criteria. </a:t>
            </a:r>
            <a:endParaRPr lang="en-IN" sz="1800" i="1" dirty="0" smtClean="0">
              <a:solidFill>
                <a:schemeClr val="tx2"/>
              </a:solidFill>
              <a:latin typeface="Calibri" pitchFamily="34" charset="0"/>
            </a:endParaRPr>
          </a:p>
          <a:p>
            <a:pPr marL="285750" indent="-285750" algn="just">
              <a:buFont typeface="Wingdings" panose="05000000000000000000" pitchFamily="2" charset="2"/>
              <a:buChar char="ü"/>
            </a:pPr>
            <a:r>
              <a:rPr lang="en-IN" sz="1800" i="1" dirty="0" smtClean="0">
                <a:solidFill>
                  <a:srgbClr val="FF0000"/>
                </a:solidFill>
                <a:latin typeface="Calibri" pitchFamily="34" charset="0"/>
              </a:rPr>
              <a:t>First</a:t>
            </a:r>
            <a:r>
              <a:rPr lang="en-IN" sz="1800" i="1" dirty="0" smtClean="0">
                <a:solidFill>
                  <a:schemeClr val="tx2"/>
                </a:solidFill>
                <a:latin typeface="Calibri" pitchFamily="34" charset="0"/>
              </a:rPr>
              <a:t>, </a:t>
            </a:r>
            <a:r>
              <a:rPr lang="en-IN" sz="1800" i="1" dirty="0">
                <a:solidFill>
                  <a:schemeClr val="tx2"/>
                </a:solidFill>
                <a:latin typeface="Calibri" pitchFamily="34" charset="0"/>
              </a:rPr>
              <a:t>the outcome has to be a good one. Both examples in the trolley problem have that -- five people survive a terrible accident. </a:t>
            </a:r>
            <a:endParaRPr lang="en-IN" sz="1800" i="1" dirty="0" smtClean="0">
              <a:solidFill>
                <a:schemeClr val="tx2"/>
              </a:solidFill>
              <a:latin typeface="Calibri" pitchFamily="34" charset="0"/>
            </a:endParaRPr>
          </a:p>
          <a:p>
            <a:pPr marL="285750" indent="-285750" algn="just">
              <a:buFont typeface="Wingdings" panose="05000000000000000000" pitchFamily="2" charset="2"/>
              <a:buChar char="ü"/>
            </a:pPr>
            <a:r>
              <a:rPr lang="en-IN" sz="1800" i="1" dirty="0" smtClean="0">
                <a:solidFill>
                  <a:srgbClr val="FF0000"/>
                </a:solidFill>
                <a:latin typeface="Calibri" pitchFamily="34" charset="0"/>
              </a:rPr>
              <a:t>Secondly</a:t>
            </a:r>
            <a:r>
              <a:rPr lang="en-IN" sz="1800" i="1" dirty="0">
                <a:solidFill>
                  <a:schemeClr val="tx2"/>
                </a:solidFill>
                <a:latin typeface="Calibri" pitchFamily="34" charset="0"/>
              </a:rPr>
              <a:t>, the outcome has to be at least as important as the action taken. Both examples cover that, too -- five lives outweigh one. </a:t>
            </a:r>
            <a:endParaRPr lang="en-IN" sz="1800" i="1" dirty="0" smtClean="0">
              <a:solidFill>
                <a:schemeClr val="tx2"/>
              </a:solidFill>
              <a:latin typeface="Calibri" pitchFamily="34" charset="0"/>
            </a:endParaRPr>
          </a:p>
          <a:p>
            <a:pPr marL="285750" indent="-285750" algn="just">
              <a:buFont typeface="Wingdings" panose="05000000000000000000" pitchFamily="2" charset="2"/>
              <a:buChar char="ü"/>
            </a:pPr>
            <a:r>
              <a:rPr lang="en-IN" sz="1800" i="1" dirty="0" smtClean="0">
                <a:solidFill>
                  <a:srgbClr val="FF0000"/>
                </a:solidFill>
                <a:latin typeface="Calibri" pitchFamily="34" charset="0"/>
              </a:rPr>
              <a:t>Thirdly</a:t>
            </a:r>
            <a:r>
              <a:rPr lang="en-IN" sz="1800" i="1" dirty="0">
                <a:solidFill>
                  <a:schemeClr val="tx2"/>
                </a:solidFill>
                <a:latin typeface="Calibri" pitchFamily="34" charset="0"/>
              </a:rPr>
              <a:t>, the action can't be taken for the purposes of evil, even if it does result in beneficial good. In other words, you can't pull the lever just because you want to kill the man standing in front of the sand pit.</a:t>
            </a:r>
          </a:p>
          <a:p>
            <a:pPr marL="285750" indent="-285750" algn="just">
              <a:buFont typeface="Wingdings" panose="05000000000000000000" pitchFamily="2" charset="2"/>
              <a:buChar char="ü"/>
            </a:pPr>
            <a:r>
              <a:rPr lang="en-IN" sz="1800" i="1" dirty="0" smtClean="0">
                <a:solidFill>
                  <a:srgbClr val="FF0000"/>
                </a:solidFill>
                <a:latin typeface="Calibri" pitchFamily="34" charset="0"/>
              </a:rPr>
              <a:t>Lastly</a:t>
            </a:r>
            <a:r>
              <a:rPr lang="en-IN" sz="1800" i="1" dirty="0">
                <a:solidFill>
                  <a:schemeClr val="tx2"/>
                </a:solidFill>
                <a:latin typeface="Calibri" pitchFamily="34" charset="0"/>
              </a:rPr>
              <a:t>, the good effect has to be produced by the action taken, not by the bad effect. And here we reach the reason why pulling the switch is preferable to pushing the man onto the tracks. </a:t>
            </a:r>
            <a:endParaRPr lang="en-IN" sz="1800" i="1" dirty="0" smtClean="0">
              <a:solidFill>
                <a:schemeClr val="tx2"/>
              </a:solidFill>
              <a:latin typeface="Calibri" pitchFamily="34" charset="0"/>
            </a:endParaRPr>
          </a:p>
          <a:p>
            <a:pPr algn="just"/>
            <a:endParaRPr lang="en-IN" sz="1800" i="1" dirty="0" smtClean="0">
              <a:solidFill>
                <a:schemeClr val="tx2"/>
              </a:solidFill>
              <a:latin typeface="Calibri" pitchFamily="34" charset="0"/>
            </a:endParaRPr>
          </a:p>
          <a:p>
            <a:pPr marL="742950" lvl="1" indent="-285750" algn="just">
              <a:buSzPct val="167000"/>
              <a:buFont typeface="Wingdings" panose="05000000000000000000" pitchFamily="2" charset="2"/>
              <a:buChar char="F"/>
            </a:pPr>
            <a:r>
              <a:rPr lang="en-IN" sz="1800" i="1" dirty="0">
                <a:solidFill>
                  <a:schemeClr val="tx2"/>
                </a:solidFill>
                <a:latin typeface="Calibri" pitchFamily="34" charset="0"/>
              </a:rPr>
              <a:t>By pulling the lever, we are taking </a:t>
            </a:r>
            <a:r>
              <a:rPr lang="en-IN" sz="1800" i="1" dirty="0">
                <a:solidFill>
                  <a:srgbClr val="FF0000"/>
                </a:solidFill>
                <a:latin typeface="Calibri" pitchFamily="34" charset="0"/>
              </a:rPr>
              <a:t>an action that indirectly results </a:t>
            </a:r>
            <a:r>
              <a:rPr lang="en-IN" sz="1800" i="1" dirty="0">
                <a:solidFill>
                  <a:schemeClr val="tx2"/>
                </a:solidFill>
                <a:latin typeface="Calibri" pitchFamily="34" charset="0"/>
              </a:rPr>
              <a:t>in the death of the man on the track. In the second example, we are </a:t>
            </a:r>
            <a:r>
              <a:rPr lang="en-IN" sz="1800" i="1" dirty="0">
                <a:solidFill>
                  <a:srgbClr val="FF0000"/>
                </a:solidFill>
                <a:latin typeface="Calibri" pitchFamily="34" charset="0"/>
              </a:rPr>
              <a:t>intentionally pushing the man </a:t>
            </a:r>
            <a:r>
              <a:rPr lang="en-IN" sz="1800" i="1" dirty="0">
                <a:solidFill>
                  <a:schemeClr val="tx2"/>
                </a:solidFill>
                <a:latin typeface="Calibri" pitchFamily="34" charset="0"/>
              </a:rPr>
              <a:t>to his death. Although five people's lives will still be saved, according to Aquinas (and to many philosophers), </a:t>
            </a:r>
            <a:r>
              <a:rPr lang="en-IN" sz="2400" i="1" dirty="0">
                <a:solidFill>
                  <a:srgbClr val="FF0000"/>
                </a:solidFill>
                <a:effectLst>
                  <a:outerShdw blurRad="38100" dist="38100" dir="2700000" algn="tl">
                    <a:srgbClr val="000000">
                      <a:alpha val="43137"/>
                    </a:srgbClr>
                  </a:outerShdw>
                </a:effectLst>
                <a:latin typeface="Calibri" pitchFamily="34" charset="0"/>
              </a:rPr>
              <a:t>an evil act never justifies a greater good</a:t>
            </a:r>
            <a:r>
              <a:rPr lang="en-IN" sz="1800" i="1" dirty="0">
                <a:solidFill>
                  <a:schemeClr val="tx2"/>
                </a:solidFill>
                <a:latin typeface="Calibri" pitchFamily="34" charset="0"/>
              </a:rPr>
              <a:t>.</a:t>
            </a:r>
          </a:p>
          <a:p>
            <a:pPr algn="just"/>
            <a:endParaRPr lang="en-US" sz="1800" i="1" dirty="0">
              <a:solidFill>
                <a:schemeClr val="tx2"/>
              </a:solidFill>
              <a:latin typeface="Calibri" pitchFamily="34" charset="0"/>
            </a:endParaRPr>
          </a:p>
          <a:p>
            <a:pPr algn="just"/>
            <a:endParaRPr lang="en-IN" sz="1800" i="1" dirty="0">
              <a:solidFill>
                <a:srgbClr val="FF0000"/>
              </a:solidFill>
              <a:latin typeface="Calibri" pitchFamily="34" charset="0"/>
            </a:endParaRPr>
          </a:p>
          <a:p>
            <a:pPr algn="just"/>
            <a:endParaRPr lang="en-US" sz="1800" dirty="0" smtClean="0">
              <a:solidFill>
                <a:schemeClr val="tx2"/>
              </a:solidFill>
              <a:latin typeface="Calibri" pitchFamily="34" charset="0"/>
            </a:endParaRPr>
          </a:p>
          <a:p>
            <a:pPr algn="just"/>
            <a:endParaRPr lang="en-US" sz="1600" b="0" dirty="0" smtClean="0">
              <a:solidFill>
                <a:schemeClr val="tx2"/>
              </a:solidFill>
              <a:latin typeface="Calibri" pitchFamily="34" charset="0"/>
            </a:endParaRPr>
          </a:p>
          <a:p>
            <a:pPr algn="just"/>
            <a:endParaRPr lang="en-US" sz="1600" b="0" dirty="0" smtClean="0">
              <a:solidFill>
                <a:schemeClr val="tx2"/>
              </a:solidFill>
              <a:latin typeface="Calibri" pitchFamily="34" charset="0"/>
            </a:endParaRPr>
          </a:p>
        </p:txBody>
      </p:sp>
      <p:sp>
        <p:nvSpPr>
          <p:cNvPr id="4" name="TextBox 3"/>
          <p:cNvSpPr txBox="1"/>
          <p:nvPr/>
        </p:nvSpPr>
        <p:spPr>
          <a:xfrm>
            <a:off x="968932" y="264565"/>
            <a:ext cx="6045822" cy="576775"/>
          </a:xfrm>
          <a:prstGeom prst="rect">
            <a:avLst/>
          </a:prstGeom>
          <a:solidFill>
            <a:schemeClr val="tx1">
              <a:lumMod val="50000"/>
              <a:lumOff val="50000"/>
            </a:schemeClr>
          </a:solidFill>
        </p:spPr>
        <p:txBody>
          <a:bodyPr wrap="square" rtlCol="0" anchor="ctr">
            <a:noAutofit/>
          </a:bodyPr>
          <a:lstStyle/>
          <a:p>
            <a:r>
              <a:rPr lang="en-US" dirty="0" smtClean="0">
                <a:solidFill>
                  <a:schemeClr val="bg1"/>
                </a:solidFill>
                <a:latin typeface="Arial" pitchFamily="34" charset="0"/>
              </a:rPr>
              <a:t>The Doctrine of </a:t>
            </a:r>
            <a:r>
              <a:rPr lang="en-US" dirty="0" smtClean="0">
                <a:solidFill>
                  <a:srgbClr val="FFFF00"/>
                </a:solidFill>
                <a:latin typeface="Arial" pitchFamily="34" charset="0"/>
              </a:rPr>
              <a:t>Double Effect </a:t>
            </a:r>
            <a:r>
              <a:rPr lang="en-US" dirty="0" smtClean="0">
                <a:solidFill>
                  <a:schemeClr val="bg1"/>
                </a:solidFill>
                <a:latin typeface="Arial" pitchFamily="34" charset="0"/>
              </a:rPr>
              <a:t>(Thomas Aquinas)</a:t>
            </a:r>
            <a:endParaRPr lang="en-US" dirty="0">
              <a:solidFill>
                <a:schemeClr val="bg1"/>
              </a:solidFill>
              <a:latin typeface="Arial" pitchFamily="34" charset="0"/>
            </a:endParaRPr>
          </a:p>
        </p:txBody>
      </p:sp>
    </p:spTree>
    <p:extLst>
      <p:ext uri="{BB962C8B-B14F-4D97-AF65-F5344CB8AC3E}">
        <p14:creationId xmlns:p14="http://schemas.microsoft.com/office/powerpoint/2010/main" val="329798490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933" y="244273"/>
            <a:ext cx="5793817" cy="576775"/>
          </a:xfrm>
          <a:prstGeom prst="rect">
            <a:avLst/>
          </a:prstGeom>
          <a:solidFill>
            <a:schemeClr val="tx1">
              <a:lumMod val="50000"/>
              <a:lumOff val="50000"/>
            </a:schemeClr>
          </a:solidFill>
        </p:spPr>
        <p:txBody>
          <a:bodyPr wrap="square" rtlCol="0" anchor="ctr">
            <a:noAutofit/>
          </a:bodyPr>
          <a:lstStyle/>
          <a:p>
            <a:r>
              <a:rPr lang="en-US" sz="2400" dirty="0" smtClean="0">
                <a:solidFill>
                  <a:schemeClr val="bg1"/>
                </a:solidFill>
                <a:latin typeface="Arial" pitchFamily="34" charset="0"/>
              </a:rPr>
              <a:t>The Rights Approach</a:t>
            </a:r>
            <a:endParaRPr lang="en-US" sz="2400" dirty="0">
              <a:solidFill>
                <a:schemeClr val="bg1"/>
              </a:solidFill>
              <a:latin typeface="Arial" pitchFamily="34" charset="0"/>
            </a:endParaRPr>
          </a:p>
        </p:txBody>
      </p:sp>
      <p:sp>
        <p:nvSpPr>
          <p:cNvPr id="3" name="Rectangle 2"/>
          <p:cNvSpPr/>
          <p:nvPr/>
        </p:nvSpPr>
        <p:spPr>
          <a:xfrm>
            <a:off x="733798" y="1468748"/>
            <a:ext cx="7698817" cy="4462440"/>
          </a:xfrm>
          <a:prstGeom prst="rect">
            <a:avLst/>
          </a:prstGeom>
        </p:spPr>
        <p:txBody>
          <a:bodyPr wrap="square">
            <a:spAutoFit/>
          </a:bodyPr>
          <a:lstStyle/>
          <a:p>
            <a:pPr marL="285750" indent="-285750" algn="just">
              <a:lnSpc>
                <a:spcPct val="114000"/>
              </a:lnSpc>
              <a:spcBef>
                <a:spcPts val="600"/>
              </a:spcBef>
              <a:spcAft>
                <a:spcPts val="600"/>
              </a:spcAft>
              <a:buFont typeface="Wingdings" panose="05000000000000000000" pitchFamily="2" charset="2"/>
              <a:buChar char=""/>
            </a:pPr>
            <a:r>
              <a:rPr lang="en-IN" sz="1600" dirty="0">
                <a:latin typeface="Calibri" panose="020F0502020204030204" pitchFamily="34" charset="0"/>
              </a:rPr>
              <a:t>Ethical action is the one </a:t>
            </a:r>
            <a:r>
              <a:rPr lang="en-IN" sz="1800" dirty="0">
                <a:solidFill>
                  <a:srgbClr val="FF0000"/>
                </a:solidFill>
                <a:latin typeface="Calibri" panose="020F0502020204030204" pitchFamily="34" charset="0"/>
              </a:rPr>
              <a:t>that best protects and respects the moral rights of those affected</a:t>
            </a:r>
            <a:r>
              <a:rPr lang="en-IN" sz="1600" dirty="0">
                <a:latin typeface="Calibri" panose="020F0502020204030204" pitchFamily="34" charset="0"/>
              </a:rPr>
              <a:t>.</a:t>
            </a:r>
          </a:p>
          <a:p>
            <a:pPr marL="285750" indent="-285750" algn="just">
              <a:lnSpc>
                <a:spcPct val="114000"/>
              </a:lnSpc>
              <a:spcBef>
                <a:spcPts val="600"/>
              </a:spcBef>
              <a:spcAft>
                <a:spcPts val="600"/>
              </a:spcAft>
              <a:buFont typeface="Wingdings" panose="05000000000000000000" pitchFamily="2" charset="2"/>
              <a:buChar char=""/>
            </a:pPr>
            <a:r>
              <a:rPr lang="en-IN" sz="1600" dirty="0">
                <a:solidFill>
                  <a:srgbClr val="FF0000"/>
                </a:solidFill>
                <a:latin typeface="Calibri" panose="020F0502020204030204" pitchFamily="34" charset="0"/>
              </a:rPr>
              <a:t>Each person has a fundamental right to be respected and treated as a free and equal rational person </a:t>
            </a:r>
            <a:r>
              <a:rPr lang="en-IN" sz="1600" dirty="0">
                <a:latin typeface="Calibri" panose="020F0502020204030204" pitchFamily="34" charset="0"/>
              </a:rPr>
              <a:t>capable of making his or her own decisions.</a:t>
            </a:r>
          </a:p>
          <a:p>
            <a:pPr algn="just">
              <a:lnSpc>
                <a:spcPct val="114000"/>
              </a:lnSpc>
              <a:spcBef>
                <a:spcPts val="600"/>
              </a:spcBef>
              <a:spcAft>
                <a:spcPts val="600"/>
              </a:spcAft>
              <a:buFont typeface="Wingdings" pitchFamily="2" charset="2"/>
              <a:buChar char="§"/>
            </a:pPr>
            <a:endParaRPr lang="en-US" sz="1600" dirty="0" smtClean="0">
              <a:solidFill>
                <a:srgbClr val="006699"/>
              </a:solidFill>
              <a:latin typeface="Calibri" panose="020F0502020204030204" pitchFamily="34" charset="0"/>
            </a:endParaRPr>
          </a:p>
          <a:p>
            <a:pPr lvl="0" algn="just">
              <a:lnSpc>
                <a:spcPct val="114000"/>
              </a:lnSpc>
              <a:spcBef>
                <a:spcPts val="600"/>
              </a:spcBef>
              <a:spcAft>
                <a:spcPts val="600"/>
              </a:spcAft>
            </a:pPr>
            <a:r>
              <a:rPr lang="en-IN" sz="1600" dirty="0" smtClean="0">
                <a:latin typeface="Calibri" panose="020F0502020204030204" pitchFamily="34" charset="0"/>
              </a:rPr>
              <a:t>It has </a:t>
            </a:r>
            <a:r>
              <a:rPr lang="en-IN" sz="1600" dirty="0">
                <a:latin typeface="Calibri" panose="020F0502020204030204" pitchFamily="34" charset="0"/>
              </a:rPr>
              <a:t>its roots in the philosophy of the 18th-century thinker </a:t>
            </a:r>
            <a:r>
              <a:rPr lang="en-IN" sz="1800" dirty="0">
                <a:solidFill>
                  <a:srgbClr val="FF0000"/>
                </a:solidFill>
                <a:latin typeface="Calibri" panose="020F0502020204030204" pitchFamily="34" charset="0"/>
              </a:rPr>
              <a:t>Immanuel Kant </a:t>
            </a:r>
            <a:r>
              <a:rPr lang="en-IN" sz="1600" dirty="0" smtClean="0">
                <a:latin typeface="Calibri" panose="020F0502020204030204" pitchFamily="34" charset="0"/>
              </a:rPr>
              <a:t>who </a:t>
            </a:r>
            <a:r>
              <a:rPr lang="en-IN" sz="1600" dirty="0">
                <a:latin typeface="Calibri" panose="020F0502020204030204" pitchFamily="34" charset="0"/>
              </a:rPr>
              <a:t>focused on the individual's right to choose for herself or himself. According to </a:t>
            </a:r>
            <a:r>
              <a:rPr lang="en-IN" sz="1600" dirty="0" smtClean="0">
                <a:latin typeface="Calibri" panose="020F0502020204030204" pitchFamily="34" charset="0"/>
              </a:rPr>
              <a:t>him, </a:t>
            </a:r>
            <a:r>
              <a:rPr lang="en-IN" sz="1600" dirty="0">
                <a:solidFill>
                  <a:srgbClr val="FF0000"/>
                </a:solidFill>
                <a:latin typeface="Calibri" panose="020F0502020204030204" pitchFamily="34" charset="0"/>
              </a:rPr>
              <a:t>what makes human beings different from mere things is that people have dignity based on their ability to choose freely what they will do with their lives</a:t>
            </a:r>
            <a:r>
              <a:rPr lang="en-IN" sz="1600" dirty="0">
                <a:latin typeface="Calibri" panose="020F0502020204030204" pitchFamily="34" charset="0"/>
              </a:rPr>
              <a:t>, and they have a fundamental moral right to have these choices respected. </a:t>
            </a:r>
            <a:r>
              <a:rPr lang="en-IN" sz="1600" dirty="0">
                <a:solidFill>
                  <a:srgbClr val="FF0000"/>
                </a:solidFill>
                <a:latin typeface="Calibri" panose="020F0502020204030204" pitchFamily="34" charset="0"/>
              </a:rPr>
              <a:t>People are not objects to be manipulated</a:t>
            </a:r>
            <a:r>
              <a:rPr lang="en-IN" sz="1600" dirty="0">
                <a:latin typeface="Calibri" panose="020F0502020204030204" pitchFamily="34" charset="0"/>
              </a:rPr>
              <a:t>; it is a violation of human dignity to use people in ways they do not freely choose. </a:t>
            </a:r>
            <a:endParaRPr lang="en-US" sz="1600" dirty="0" smtClean="0">
              <a:latin typeface="Calibri" panose="020F0502020204030204" pitchFamily="34" charset="0"/>
            </a:endParaRPr>
          </a:p>
          <a:p>
            <a:pPr algn="just">
              <a:lnSpc>
                <a:spcPct val="114000"/>
              </a:lnSpc>
              <a:spcBef>
                <a:spcPts val="600"/>
              </a:spcBef>
              <a:spcAft>
                <a:spcPts val="600"/>
              </a:spcAft>
            </a:pPr>
            <a:endParaRPr lang="en-IN" sz="1600" dirty="0">
              <a:latin typeface="Calibri" panose="020F0502020204030204" pitchFamily="34" charset="0"/>
            </a:endParaRPr>
          </a:p>
        </p:txBody>
      </p:sp>
    </p:spTree>
    <p:extLst>
      <p:ext uri="{BB962C8B-B14F-4D97-AF65-F5344CB8AC3E}">
        <p14:creationId xmlns:p14="http://schemas.microsoft.com/office/powerpoint/2010/main" val="405022781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933" y="244273"/>
            <a:ext cx="5793817" cy="576775"/>
          </a:xfrm>
          <a:prstGeom prst="rect">
            <a:avLst/>
          </a:prstGeom>
          <a:solidFill>
            <a:schemeClr val="tx1">
              <a:lumMod val="50000"/>
              <a:lumOff val="50000"/>
            </a:schemeClr>
          </a:solidFill>
        </p:spPr>
        <p:txBody>
          <a:bodyPr wrap="square" rtlCol="0" anchor="ctr">
            <a:noAutofit/>
          </a:bodyPr>
          <a:lstStyle/>
          <a:p>
            <a:r>
              <a:rPr lang="en-US" sz="2400" dirty="0" smtClean="0">
                <a:solidFill>
                  <a:schemeClr val="bg1"/>
                </a:solidFill>
                <a:latin typeface="Arial" pitchFamily="34" charset="0"/>
              </a:rPr>
              <a:t>The Rights Approach</a:t>
            </a:r>
            <a:endParaRPr lang="en-US" sz="2400" dirty="0">
              <a:solidFill>
                <a:schemeClr val="bg1"/>
              </a:solidFill>
              <a:latin typeface="Arial" pitchFamily="34" charset="0"/>
            </a:endParaRPr>
          </a:p>
        </p:txBody>
      </p:sp>
      <p:sp>
        <p:nvSpPr>
          <p:cNvPr id="3" name="Rectangle 2"/>
          <p:cNvSpPr/>
          <p:nvPr/>
        </p:nvSpPr>
        <p:spPr>
          <a:xfrm>
            <a:off x="733798" y="1468748"/>
            <a:ext cx="7698817" cy="6557308"/>
          </a:xfrm>
          <a:prstGeom prst="rect">
            <a:avLst/>
          </a:prstGeom>
        </p:spPr>
        <p:txBody>
          <a:bodyPr wrap="square">
            <a:spAutoFit/>
          </a:bodyPr>
          <a:lstStyle/>
          <a:p>
            <a:pPr marL="285750" indent="-285750" algn="just">
              <a:lnSpc>
                <a:spcPct val="114000"/>
              </a:lnSpc>
              <a:spcBef>
                <a:spcPts val="600"/>
              </a:spcBef>
              <a:spcAft>
                <a:spcPts val="600"/>
              </a:spcAft>
              <a:buFont typeface="Wingdings" panose="05000000000000000000" pitchFamily="2" charset="2"/>
              <a:buChar char=""/>
            </a:pPr>
            <a:r>
              <a:rPr lang="en-IN" sz="1600" dirty="0">
                <a:latin typeface="Calibri" panose="020F0502020204030204" pitchFamily="34" charset="0"/>
              </a:rPr>
              <a:t>The right to the </a:t>
            </a:r>
            <a:r>
              <a:rPr lang="en-IN" sz="1600" dirty="0" smtClean="0">
                <a:latin typeface="Calibri" panose="020F0502020204030204" pitchFamily="34" charset="0"/>
              </a:rPr>
              <a:t>truth</a:t>
            </a:r>
          </a:p>
          <a:p>
            <a:pPr marL="742950" lvl="1" indent="-285750" algn="just">
              <a:lnSpc>
                <a:spcPct val="114000"/>
              </a:lnSpc>
              <a:spcBef>
                <a:spcPts val="600"/>
              </a:spcBef>
              <a:spcAft>
                <a:spcPts val="600"/>
              </a:spcAft>
              <a:buFont typeface="Wingdings" panose="05000000000000000000" pitchFamily="2" charset="2"/>
              <a:buChar char="q"/>
            </a:pPr>
            <a:r>
              <a:rPr lang="en-IN" sz="1600" dirty="0">
                <a:latin typeface="Calibri" panose="020F0502020204030204" pitchFamily="34" charset="0"/>
              </a:rPr>
              <a:t>We have a right to be told the truth and to be informed about matters that significantly affect our choices. </a:t>
            </a:r>
            <a:endParaRPr lang="en-IN" sz="1600" dirty="0" smtClean="0">
              <a:latin typeface="Calibri" panose="020F0502020204030204" pitchFamily="34" charset="0"/>
            </a:endParaRPr>
          </a:p>
          <a:p>
            <a:pPr marL="285750" indent="-285750" algn="just">
              <a:lnSpc>
                <a:spcPct val="114000"/>
              </a:lnSpc>
              <a:spcBef>
                <a:spcPts val="600"/>
              </a:spcBef>
              <a:spcAft>
                <a:spcPts val="600"/>
              </a:spcAft>
              <a:buFont typeface="Wingdings" panose="05000000000000000000" pitchFamily="2" charset="2"/>
              <a:buChar char=""/>
            </a:pPr>
            <a:r>
              <a:rPr lang="en-US" sz="1600" dirty="0">
                <a:solidFill>
                  <a:srgbClr val="006699"/>
                </a:solidFill>
                <a:latin typeface="Calibri" panose="020F0502020204030204" pitchFamily="34" charset="0"/>
              </a:rPr>
              <a:t>The right of </a:t>
            </a:r>
            <a:r>
              <a:rPr lang="en-US" sz="1600" dirty="0" smtClean="0">
                <a:solidFill>
                  <a:srgbClr val="006699"/>
                </a:solidFill>
                <a:latin typeface="Calibri" panose="020F0502020204030204" pitchFamily="34" charset="0"/>
              </a:rPr>
              <a:t>privacy</a:t>
            </a:r>
          </a:p>
          <a:p>
            <a:pPr marL="742950" lvl="1" indent="-285750" algn="just">
              <a:lnSpc>
                <a:spcPct val="114000"/>
              </a:lnSpc>
              <a:spcBef>
                <a:spcPts val="600"/>
              </a:spcBef>
              <a:spcAft>
                <a:spcPts val="600"/>
              </a:spcAft>
              <a:buFont typeface="Wingdings" panose="05000000000000000000" pitchFamily="2" charset="2"/>
              <a:buChar char="q"/>
            </a:pPr>
            <a:r>
              <a:rPr lang="en-IN" sz="1600" dirty="0">
                <a:solidFill>
                  <a:srgbClr val="006699"/>
                </a:solidFill>
                <a:latin typeface="Calibri" panose="020F0502020204030204" pitchFamily="34" charset="0"/>
              </a:rPr>
              <a:t>We have the right to do, believe, and say whatever we choose in our personal lives so long as we do not violate the rights of others. </a:t>
            </a:r>
            <a:endParaRPr lang="en-IN" sz="1600" dirty="0" smtClean="0">
              <a:solidFill>
                <a:srgbClr val="006699"/>
              </a:solidFill>
              <a:latin typeface="Calibri" panose="020F0502020204030204" pitchFamily="34" charset="0"/>
            </a:endParaRPr>
          </a:p>
          <a:p>
            <a:pPr marL="285750" indent="-285750" algn="just">
              <a:lnSpc>
                <a:spcPct val="114000"/>
              </a:lnSpc>
              <a:spcBef>
                <a:spcPts val="600"/>
              </a:spcBef>
              <a:spcAft>
                <a:spcPts val="600"/>
              </a:spcAft>
              <a:buFont typeface="Wingdings" panose="05000000000000000000" pitchFamily="2" charset="2"/>
              <a:buChar char=""/>
            </a:pPr>
            <a:r>
              <a:rPr lang="en-IN" sz="1600" dirty="0">
                <a:latin typeface="Calibri" panose="020F0502020204030204" pitchFamily="34" charset="0"/>
              </a:rPr>
              <a:t>The </a:t>
            </a:r>
            <a:r>
              <a:rPr lang="en-IN" sz="1600" dirty="0">
                <a:latin typeface="Calibri" panose="020F0502020204030204" pitchFamily="34" charset="0"/>
              </a:rPr>
              <a:t>right not to be </a:t>
            </a:r>
            <a:r>
              <a:rPr lang="en-IN" sz="1600" dirty="0">
                <a:latin typeface="Calibri" panose="020F0502020204030204" pitchFamily="34" charset="0"/>
              </a:rPr>
              <a:t>injured</a:t>
            </a:r>
          </a:p>
          <a:p>
            <a:pPr marL="742950" lvl="1" indent="-285750" algn="just">
              <a:lnSpc>
                <a:spcPct val="114000"/>
              </a:lnSpc>
              <a:spcBef>
                <a:spcPts val="600"/>
              </a:spcBef>
              <a:spcAft>
                <a:spcPts val="600"/>
              </a:spcAft>
              <a:buFont typeface="Wingdings" panose="05000000000000000000" pitchFamily="2" charset="2"/>
              <a:buChar char="q"/>
            </a:pPr>
            <a:r>
              <a:rPr lang="en-IN" sz="1600" dirty="0" smtClean="0">
                <a:latin typeface="Calibri" panose="020F0502020204030204" pitchFamily="34" charset="0"/>
              </a:rPr>
              <a:t>We </a:t>
            </a:r>
            <a:r>
              <a:rPr lang="en-IN" sz="1600" dirty="0">
                <a:latin typeface="Calibri" panose="020F0502020204030204" pitchFamily="34" charset="0"/>
              </a:rPr>
              <a:t>have the right not to be harmed or injured unless we freely and knowingly do something to deserve punishment or we freely and knowingly choose to risk such injuries. </a:t>
            </a:r>
          </a:p>
          <a:p>
            <a:pPr marL="285750" indent="-285750" algn="just">
              <a:lnSpc>
                <a:spcPct val="114000"/>
              </a:lnSpc>
              <a:spcBef>
                <a:spcPts val="600"/>
              </a:spcBef>
              <a:spcAft>
                <a:spcPts val="600"/>
              </a:spcAft>
              <a:buFont typeface="Wingdings" panose="05000000000000000000" pitchFamily="2" charset="2"/>
              <a:buChar char=""/>
            </a:pPr>
            <a:r>
              <a:rPr lang="en-IN" sz="1600" dirty="0">
                <a:solidFill>
                  <a:srgbClr val="006699"/>
                </a:solidFill>
                <a:latin typeface="Calibri" panose="020F0502020204030204" pitchFamily="34" charset="0"/>
              </a:rPr>
              <a:t>The </a:t>
            </a:r>
            <a:r>
              <a:rPr lang="en-IN" sz="1600" dirty="0">
                <a:solidFill>
                  <a:srgbClr val="006699"/>
                </a:solidFill>
                <a:latin typeface="Calibri" panose="020F0502020204030204" pitchFamily="34" charset="0"/>
              </a:rPr>
              <a:t>right to what is </a:t>
            </a:r>
            <a:r>
              <a:rPr lang="en-IN" sz="1600" dirty="0">
                <a:solidFill>
                  <a:srgbClr val="006699"/>
                </a:solidFill>
                <a:latin typeface="Calibri" panose="020F0502020204030204" pitchFamily="34" charset="0"/>
              </a:rPr>
              <a:t>agreed</a:t>
            </a:r>
          </a:p>
          <a:p>
            <a:pPr marL="742950" lvl="1" indent="-285750" algn="just">
              <a:lnSpc>
                <a:spcPct val="114000"/>
              </a:lnSpc>
              <a:spcBef>
                <a:spcPts val="600"/>
              </a:spcBef>
              <a:spcAft>
                <a:spcPts val="600"/>
              </a:spcAft>
              <a:buFont typeface="Wingdings" panose="05000000000000000000" pitchFamily="2" charset="2"/>
              <a:buChar char="q"/>
            </a:pPr>
            <a:r>
              <a:rPr lang="en-IN" sz="1600" dirty="0" smtClean="0">
                <a:solidFill>
                  <a:srgbClr val="006699"/>
                </a:solidFill>
                <a:latin typeface="Calibri" panose="020F0502020204030204" pitchFamily="34" charset="0"/>
              </a:rPr>
              <a:t>We </a:t>
            </a:r>
            <a:r>
              <a:rPr lang="en-IN" sz="1600" dirty="0">
                <a:solidFill>
                  <a:srgbClr val="006699"/>
                </a:solidFill>
                <a:latin typeface="Calibri" panose="020F0502020204030204" pitchFamily="34" charset="0"/>
              </a:rPr>
              <a:t>have a right to what has been promised by those with whom we have freely entered into a contract or agreement. </a:t>
            </a:r>
          </a:p>
          <a:p>
            <a:pPr marL="285750" indent="-285750" algn="just">
              <a:lnSpc>
                <a:spcPct val="114000"/>
              </a:lnSpc>
              <a:spcBef>
                <a:spcPts val="600"/>
              </a:spcBef>
              <a:spcAft>
                <a:spcPts val="600"/>
              </a:spcAft>
              <a:buFont typeface="Wingdings" panose="05000000000000000000" pitchFamily="2" charset="2"/>
              <a:buChar char="q"/>
            </a:pPr>
            <a:endParaRPr lang="en-IN" sz="1600" dirty="0">
              <a:solidFill>
                <a:srgbClr val="006699"/>
              </a:solidFill>
              <a:latin typeface="Calibri" panose="020F0502020204030204" pitchFamily="34" charset="0"/>
            </a:endParaRPr>
          </a:p>
          <a:p>
            <a:pPr marL="285750" indent="-285750" algn="just">
              <a:lnSpc>
                <a:spcPct val="114000"/>
              </a:lnSpc>
              <a:spcBef>
                <a:spcPts val="600"/>
              </a:spcBef>
              <a:spcAft>
                <a:spcPts val="600"/>
              </a:spcAft>
              <a:buFont typeface="Wingdings" panose="05000000000000000000" pitchFamily="2" charset="2"/>
              <a:buChar char="q"/>
            </a:pPr>
            <a:endParaRPr lang="en-US" sz="1600" dirty="0" smtClean="0">
              <a:solidFill>
                <a:srgbClr val="006699"/>
              </a:solidFill>
              <a:latin typeface="Calibri" panose="020F0502020204030204" pitchFamily="34" charset="0"/>
            </a:endParaRPr>
          </a:p>
          <a:p>
            <a:pPr marL="285750" indent="-285750" algn="just">
              <a:lnSpc>
                <a:spcPct val="114000"/>
              </a:lnSpc>
              <a:spcBef>
                <a:spcPts val="600"/>
              </a:spcBef>
              <a:spcAft>
                <a:spcPts val="600"/>
              </a:spcAft>
              <a:buFont typeface="Wingdings" panose="05000000000000000000" pitchFamily="2" charset="2"/>
              <a:buChar char=""/>
            </a:pPr>
            <a:endParaRPr lang="en-US" sz="1600" dirty="0" smtClean="0">
              <a:solidFill>
                <a:srgbClr val="006699"/>
              </a:solidFill>
              <a:latin typeface="Calibri" panose="020F0502020204030204" pitchFamily="34" charset="0"/>
            </a:endParaRPr>
          </a:p>
          <a:p>
            <a:pPr algn="just">
              <a:lnSpc>
                <a:spcPct val="114000"/>
              </a:lnSpc>
              <a:spcBef>
                <a:spcPts val="600"/>
              </a:spcBef>
              <a:spcAft>
                <a:spcPts val="600"/>
              </a:spcAft>
            </a:pPr>
            <a:endParaRPr lang="en-IN" sz="1600" dirty="0">
              <a:latin typeface="Calibri" panose="020F0502020204030204" pitchFamily="34" charset="0"/>
            </a:endParaRPr>
          </a:p>
        </p:txBody>
      </p:sp>
    </p:spTree>
    <p:extLst>
      <p:ext uri="{BB962C8B-B14F-4D97-AF65-F5344CB8AC3E}">
        <p14:creationId xmlns:p14="http://schemas.microsoft.com/office/powerpoint/2010/main" val="1346776302"/>
      </p:ext>
    </p:extLst>
  </p:cSld>
  <p:clrMapOvr>
    <a:masterClrMapping/>
  </p:clrMapOvr>
  <p:transition spd="slow">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933" y="244273"/>
            <a:ext cx="5793817" cy="576775"/>
          </a:xfrm>
          <a:prstGeom prst="rect">
            <a:avLst/>
          </a:prstGeom>
          <a:solidFill>
            <a:schemeClr val="tx1">
              <a:lumMod val="50000"/>
              <a:lumOff val="50000"/>
            </a:schemeClr>
          </a:solidFill>
        </p:spPr>
        <p:txBody>
          <a:bodyPr wrap="square" rtlCol="0" anchor="ctr">
            <a:noAutofit/>
          </a:bodyPr>
          <a:lstStyle/>
          <a:p>
            <a:r>
              <a:rPr lang="en-US" sz="2400" dirty="0">
                <a:solidFill>
                  <a:schemeClr val="bg1"/>
                </a:solidFill>
                <a:latin typeface="Arial" pitchFamily="34" charset="0"/>
              </a:rPr>
              <a:t>The </a:t>
            </a:r>
            <a:r>
              <a:rPr lang="en-US" sz="2400" dirty="0" smtClean="0">
                <a:solidFill>
                  <a:schemeClr val="bg1"/>
                </a:solidFill>
                <a:latin typeface="Arial" pitchFamily="34" charset="0"/>
              </a:rPr>
              <a:t>Fairness/Justice </a:t>
            </a:r>
            <a:r>
              <a:rPr lang="en-US" sz="2400" dirty="0">
                <a:solidFill>
                  <a:schemeClr val="bg1"/>
                </a:solidFill>
                <a:latin typeface="Arial" pitchFamily="34" charset="0"/>
              </a:rPr>
              <a:t>Approach </a:t>
            </a:r>
            <a:endParaRPr lang="en-US" sz="2400" dirty="0">
              <a:solidFill>
                <a:schemeClr val="bg1"/>
              </a:solidFill>
              <a:latin typeface="Arial" pitchFamily="34" charset="0"/>
            </a:endParaRPr>
          </a:p>
        </p:txBody>
      </p:sp>
      <p:sp>
        <p:nvSpPr>
          <p:cNvPr id="3" name="Rectangle 2"/>
          <p:cNvSpPr/>
          <p:nvPr/>
        </p:nvSpPr>
        <p:spPr>
          <a:xfrm>
            <a:off x="733798" y="1468748"/>
            <a:ext cx="7698817" cy="4735142"/>
          </a:xfrm>
          <a:prstGeom prst="rect">
            <a:avLst/>
          </a:prstGeom>
        </p:spPr>
        <p:txBody>
          <a:bodyPr wrap="square">
            <a:spAutoFit/>
          </a:bodyPr>
          <a:lstStyle/>
          <a:p>
            <a:pPr marL="285750" indent="-285750" algn="just">
              <a:lnSpc>
                <a:spcPct val="114000"/>
              </a:lnSpc>
              <a:spcBef>
                <a:spcPts val="600"/>
              </a:spcBef>
              <a:spcAft>
                <a:spcPts val="600"/>
              </a:spcAft>
              <a:buFont typeface="Wingdings" panose="05000000000000000000" pitchFamily="2" charset="2"/>
              <a:buChar char=""/>
            </a:pPr>
            <a:r>
              <a:rPr lang="en-IN" sz="1600" dirty="0">
                <a:latin typeface="Calibri" panose="020F0502020204030204" pitchFamily="34" charset="0"/>
              </a:rPr>
              <a:t>Focuses on </a:t>
            </a:r>
            <a:r>
              <a:rPr lang="en-IN" sz="1800" dirty="0">
                <a:solidFill>
                  <a:srgbClr val="FF0000"/>
                </a:solidFill>
                <a:latin typeface="Calibri" panose="020F0502020204030204" pitchFamily="34" charset="0"/>
              </a:rPr>
              <a:t>how fairly or unfairly our actions distribute </a:t>
            </a:r>
            <a:r>
              <a:rPr lang="en-IN" sz="1800" u="sng" dirty="0">
                <a:solidFill>
                  <a:srgbClr val="FF0000"/>
                </a:solidFill>
                <a:latin typeface="Calibri" panose="020F0502020204030204" pitchFamily="34" charset="0"/>
              </a:rPr>
              <a:t>benefits and burdens </a:t>
            </a:r>
            <a:r>
              <a:rPr lang="en-IN" sz="1600" dirty="0">
                <a:latin typeface="Calibri" panose="020F0502020204030204" pitchFamily="34" charset="0"/>
              </a:rPr>
              <a:t>among the members of a group. </a:t>
            </a:r>
          </a:p>
          <a:p>
            <a:pPr marL="285750" indent="-285750" algn="just">
              <a:lnSpc>
                <a:spcPct val="114000"/>
              </a:lnSpc>
              <a:spcBef>
                <a:spcPts val="600"/>
              </a:spcBef>
              <a:spcAft>
                <a:spcPts val="600"/>
              </a:spcAft>
              <a:buFont typeface="Wingdings" panose="05000000000000000000" pitchFamily="2" charset="2"/>
              <a:buChar char=""/>
            </a:pPr>
            <a:r>
              <a:rPr lang="en-IN" sz="1600" dirty="0">
                <a:latin typeface="Calibri" panose="020F0502020204030204" pitchFamily="34" charset="0"/>
              </a:rPr>
              <a:t>Fairness requires consistency in the way people are treated. </a:t>
            </a:r>
          </a:p>
          <a:p>
            <a:pPr marL="285750" indent="-285750" algn="just">
              <a:lnSpc>
                <a:spcPct val="114000"/>
              </a:lnSpc>
              <a:spcBef>
                <a:spcPts val="600"/>
              </a:spcBef>
              <a:spcAft>
                <a:spcPts val="600"/>
              </a:spcAft>
              <a:buFont typeface="Wingdings" panose="05000000000000000000" pitchFamily="2" charset="2"/>
              <a:buChar char=""/>
            </a:pPr>
            <a:r>
              <a:rPr lang="en-IN" sz="1600" dirty="0">
                <a:latin typeface="Calibri" panose="020F0502020204030204" pitchFamily="34" charset="0"/>
              </a:rPr>
              <a:t>The principle states: "</a:t>
            </a:r>
            <a:r>
              <a:rPr lang="en-IN" sz="1600" i="1" dirty="0">
                <a:solidFill>
                  <a:srgbClr val="FF0000"/>
                </a:solidFill>
                <a:latin typeface="Calibri" panose="020F0502020204030204" pitchFamily="34" charset="0"/>
              </a:rPr>
              <a:t>Treat people the same </a:t>
            </a:r>
            <a:r>
              <a:rPr lang="en-IN" sz="1600" i="1" u="sng" dirty="0">
                <a:solidFill>
                  <a:srgbClr val="FF0000"/>
                </a:solidFill>
                <a:latin typeface="Calibri" panose="020F0502020204030204" pitchFamily="34" charset="0"/>
              </a:rPr>
              <a:t>unless there are morally relevant differences between them</a:t>
            </a:r>
            <a:r>
              <a:rPr lang="en-IN" sz="1600" i="1" dirty="0">
                <a:solidFill>
                  <a:srgbClr val="FF0000"/>
                </a:solidFill>
                <a:latin typeface="Calibri" panose="020F0502020204030204" pitchFamily="34" charset="0"/>
              </a:rPr>
              <a:t>." </a:t>
            </a:r>
          </a:p>
          <a:p>
            <a:pPr algn="just">
              <a:lnSpc>
                <a:spcPct val="114000"/>
              </a:lnSpc>
              <a:spcBef>
                <a:spcPts val="600"/>
              </a:spcBef>
              <a:spcAft>
                <a:spcPts val="600"/>
              </a:spcAft>
              <a:buFont typeface="Wingdings" pitchFamily="2" charset="2"/>
              <a:buChar char="§"/>
            </a:pPr>
            <a:endParaRPr lang="en-US" sz="1600" dirty="0" smtClean="0">
              <a:solidFill>
                <a:srgbClr val="006699"/>
              </a:solidFill>
              <a:latin typeface="Calibri" panose="020F0502020204030204" pitchFamily="34" charset="0"/>
            </a:endParaRPr>
          </a:p>
          <a:p>
            <a:pPr lvl="0" algn="just">
              <a:lnSpc>
                <a:spcPct val="114000"/>
              </a:lnSpc>
              <a:spcBef>
                <a:spcPts val="600"/>
              </a:spcBef>
              <a:spcAft>
                <a:spcPts val="600"/>
              </a:spcAft>
            </a:pPr>
            <a:r>
              <a:rPr lang="en-IN" sz="1600" dirty="0">
                <a:latin typeface="Calibri" panose="020F0502020204030204" pitchFamily="34" charset="0"/>
              </a:rPr>
              <a:t>It has its roots in the teachings of the ancient Greek philosopher </a:t>
            </a:r>
            <a:r>
              <a:rPr lang="en-IN" sz="1600" dirty="0">
                <a:solidFill>
                  <a:srgbClr val="FF0000"/>
                </a:solidFill>
                <a:latin typeface="Calibri" panose="020F0502020204030204" pitchFamily="34" charset="0"/>
              </a:rPr>
              <a:t>Aristotle</a:t>
            </a:r>
            <a:r>
              <a:rPr lang="en-IN" sz="1600" dirty="0">
                <a:latin typeface="Calibri" panose="020F0502020204030204" pitchFamily="34" charset="0"/>
              </a:rPr>
              <a:t>, who said that "</a:t>
            </a:r>
            <a:r>
              <a:rPr lang="en-IN" sz="1800" i="1" dirty="0">
                <a:solidFill>
                  <a:srgbClr val="FF0000"/>
                </a:solidFill>
                <a:latin typeface="Calibri" panose="020F0502020204030204" pitchFamily="34" charset="0"/>
              </a:rPr>
              <a:t>equals should be treated equally and </a:t>
            </a:r>
            <a:r>
              <a:rPr lang="en-IN" sz="1800" i="1" dirty="0" err="1">
                <a:solidFill>
                  <a:srgbClr val="FF0000"/>
                </a:solidFill>
                <a:latin typeface="Calibri" panose="020F0502020204030204" pitchFamily="34" charset="0"/>
              </a:rPr>
              <a:t>unequals</a:t>
            </a:r>
            <a:r>
              <a:rPr lang="en-IN" sz="1800" i="1" dirty="0">
                <a:solidFill>
                  <a:srgbClr val="FF0000"/>
                </a:solidFill>
                <a:latin typeface="Calibri" panose="020F0502020204030204" pitchFamily="34" charset="0"/>
              </a:rPr>
              <a:t> unequally</a:t>
            </a:r>
            <a:r>
              <a:rPr lang="en-IN" sz="1600" dirty="0">
                <a:latin typeface="Calibri" panose="020F0502020204030204" pitchFamily="34" charset="0"/>
              </a:rPr>
              <a:t>." </a:t>
            </a:r>
            <a:endParaRPr lang="en-IN" sz="1600" dirty="0" smtClean="0">
              <a:latin typeface="Calibri" panose="020F0502020204030204" pitchFamily="34" charset="0"/>
            </a:endParaRPr>
          </a:p>
          <a:p>
            <a:pPr marL="285750" lvl="0" indent="-285750" algn="just">
              <a:lnSpc>
                <a:spcPct val="114000"/>
              </a:lnSpc>
              <a:spcBef>
                <a:spcPts val="600"/>
              </a:spcBef>
              <a:spcAft>
                <a:spcPts val="600"/>
              </a:spcAft>
              <a:buFont typeface="Wingdings" panose="05000000000000000000" pitchFamily="2" charset="2"/>
              <a:buChar char="ü"/>
            </a:pPr>
            <a:r>
              <a:rPr lang="en-IN" sz="1600" dirty="0" err="1">
                <a:latin typeface="Calibri" panose="020F0502020204030204" pitchFamily="34" charset="0"/>
              </a:rPr>
              <a:t>Favoritism</a:t>
            </a:r>
            <a:r>
              <a:rPr lang="en-IN" sz="1600" dirty="0">
                <a:latin typeface="Calibri" panose="020F0502020204030204" pitchFamily="34" charset="0"/>
              </a:rPr>
              <a:t> gives benefits to some people without a justifiable reason for singling them out; discrimination imposes burdens on people who are no different from those on whom burdens are not imposed. </a:t>
            </a:r>
            <a:r>
              <a:rPr lang="en-IN" sz="1600" dirty="0">
                <a:solidFill>
                  <a:srgbClr val="FF0000"/>
                </a:solidFill>
                <a:latin typeface="Calibri" panose="020F0502020204030204" pitchFamily="34" charset="0"/>
              </a:rPr>
              <a:t>Both </a:t>
            </a:r>
            <a:r>
              <a:rPr lang="en-IN" sz="1600" dirty="0" err="1">
                <a:solidFill>
                  <a:srgbClr val="FF0000"/>
                </a:solidFill>
                <a:latin typeface="Calibri" panose="020F0502020204030204" pitchFamily="34" charset="0"/>
              </a:rPr>
              <a:t>favoritism</a:t>
            </a:r>
            <a:r>
              <a:rPr lang="en-IN" sz="1600" dirty="0">
                <a:solidFill>
                  <a:srgbClr val="FF0000"/>
                </a:solidFill>
                <a:latin typeface="Calibri" panose="020F0502020204030204" pitchFamily="34" charset="0"/>
              </a:rPr>
              <a:t> and discrimination are unjust and wrong</a:t>
            </a:r>
            <a:r>
              <a:rPr lang="en-IN" sz="1600" dirty="0">
                <a:latin typeface="Calibri" panose="020F0502020204030204" pitchFamily="34" charset="0"/>
              </a:rPr>
              <a:t>. </a:t>
            </a:r>
            <a:endParaRPr lang="en-IN" sz="1600" dirty="0" smtClean="0">
              <a:latin typeface="Calibri" panose="020F0502020204030204" pitchFamily="34" charset="0"/>
            </a:endParaRPr>
          </a:p>
          <a:p>
            <a:pPr marL="285750" lvl="0" indent="-285750" algn="just">
              <a:lnSpc>
                <a:spcPct val="114000"/>
              </a:lnSpc>
              <a:spcBef>
                <a:spcPts val="600"/>
              </a:spcBef>
              <a:spcAft>
                <a:spcPts val="600"/>
              </a:spcAft>
              <a:buFont typeface="Wingdings" panose="05000000000000000000" pitchFamily="2" charset="2"/>
              <a:buChar char="ü"/>
            </a:pPr>
            <a:r>
              <a:rPr lang="en-US" sz="1600" dirty="0" smtClean="0">
                <a:latin typeface="Calibri" panose="020F0502020204030204" pitchFamily="34" charset="0"/>
              </a:rPr>
              <a:t>What about giving food subsidies to the poor people?</a:t>
            </a:r>
            <a:endParaRPr lang="en-IN" sz="1600" dirty="0">
              <a:latin typeface="Calibri" panose="020F0502020204030204" pitchFamily="34" charset="0"/>
            </a:endParaRPr>
          </a:p>
        </p:txBody>
      </p:sp>
    </p:spTree>
    <p:extLst>
      <p:ext uri="{BB962C8B-B14F-4D97-AF65-F5344CB8AC3E}">
        <p14:creationId xmlns:p14="http://schemas.microsoft.com/office/powerpoint/2010/main" val="147848458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933" y="244273"/>
            <a:ext cx="5793817" cy="576775"/>
          </a:xfrm>
          <a:prstGeom prst="rect">
            <a:avLst/>
          </a:prstGeom>
          <a:solidFill>
            <a:schemeClr val="tx1">
              <a:lumMod val="50000"/>
              <a:lumOff val="50000"/>
            </a:schemeClr>
          </a:solidFill>
        </p:spPr>
        <p:txBody>
          <a:bodyPr wrap="square" rtlCol="0" anchor="ctr">
            <a:noAutofit/>
          </a:bodyPr>
          <a:lstStyle/>
          <a:p>
            <a:endParaRPr lang="en-US" sz="2400" dirty="0" smtClean="0">
              <a:solidFill>
                <a:schemeClr val="bg1"/>
              </a:solidFill>
              <a:latin typeface="Arial" pitchFamily="34" charset="0"/>
            </a:endParaRPr>
          </a:p>
          <a:p>
            <a:r>
              <a:rPr lang="en-US" sz="2400" dirty="0" smtClean="0">
                <a:solidFill>
                  <a:schemeClr val="bg1"/>
                </a:solidFill>
                <a:latin typeface="Arial" pitchFamily="34" charset="0"/>
              </a:rPr>
              <a:t>The </a:t>
            </a:r>
            <a:r>
              <a:rPr lang="en-US" sz="2400" dirty="0">
                <a:solidFill>
                  <a:schemeClr val="bg1"/>
                </a:solidFill>
                <a:latin typeface="Arial" pitchFamily="34" charset="0"/>
              </a:rPr>
              <a:t>Common Good Approach </a:t>
            </a:r>
            <a:br>
              <a:rPr lang="en-US" sz="2400" dirty="0">
                <a:solidFill>
                  <a:schemeClr val="bg1"/>
                </a:solidFill>
                <a:latin typeface="Arial" pitchFamily="34" charset="0"/>
              </a:rPr>
            </a:br>
            <a:endParaRPr lang="en-US" sz="2400" dirty="0">
              <a:solidFill>
                <a:schemeClr val="bg1"/>
              </a:solidFill>
              <a:latin typeface="Arial" pitchFamily="34" charset="0"/>
            </a:endParaRPr>
          </a:p>
        </p:txBody>
      </p:sp>
      <p:sp>
        <p:nvSpPr>
          <p:cNvPr id="3" name="Rectangle 2"/>
          <p:cNvSpPr/>
          <p:nvPr/>
        </p:nvSpPr>
        <p:spPr>
          <a:xfrm>
            <a:off x="733798" y="1468748"/>
            <a:ext cx="7698817" cy="4861972"/>
          </a:xfrm>
          <a:prstGeom prst="rect">
            <a:avLst/>
          </a:prstGeom>
        </p:spPr>
        <p:txBody>
          <a:bodyPr wrap="square">
            <a:spAutoFit/>
          </a:bodyPr>
          <a:lstStyle/>
          <a:p>
            <a:pPr marL="285750" indent="-285750" algn="just">
              <a:lnSpc>
                <a:spcPct val="114000"/>
              </a:lnSpc>
              <a:spcBef>
                <a:spcPts val="600"/>
              </a:spcBef>
              <a:spcAft>
                <a:spcPts val="600"/>
              </a:spcAft>
              <a:buFont typeface="Wingdings" panose="05000000000000000000" pitchFamily="2" charset="2"/>
              <a:buChar char=""/>
            </a:pPr>
            <a:r>
              <a:rPr lang="en-IN" sz="1600" dirty="0">
                <a:latin typeface="Calibri" panose="020F0502020204030204" pitchFamily="34" charset="0"/>
              </a:rPr>
              <a:t>Presents </a:t>
            </a:r>
            <a:r>
              <a:rPr lang="en-IN" sz="1800" dirty="0">
                <a:solidFill>
                  <a:srgbClr val="FF0000"/>
                </a:solidFill>
                <a:latin typeface="Calibri" panose="020F0502020204030204" pitchFamily="34" charset="0"/>
              </a:rPr>
              <a:t>a vision of society as a community whose members are joined in a shared pursuit of values and goals </a:t>
            </a:r>
            <a:r>
              <a:rPr lang="en-IN" sz="1600" dirty="0">
                <a:latin typeface="Calibri" panose="020F0502020204030204" pitchFamily="34" charset="0"/>
              </a:rPr>
              <a:t>they hold in common. </a:t>
            </a:r>
          </a:p>
          <a:p>
            <a:pPr marL="285750" indent="-285750" algn="just">
              <a:lnSpc>
                <a:spcPct val="114000"/>
              </a:lnSpc>
              <a:spcBef>
                <a:spcPts val="600"/>
              </a:spcBef>
              <a:spcAft>
                <a:spcPts val="600"/>
              </a:spcAft>
              <a:buFont typeface="Wingdings" panose="05000000000000000000" pitchFamily="2" charset="2"/>
              <a:buChar char=""/>
            </a:pPr>
            <a:r>
              <a:rPr lang="en-IN" sz="1600" dirty="0">
                <a:latin typeface="Calibri" panose="020F0502020204030204" pitchFamily="34" charset="0"/>
              </a:rPr>
              <a:t>The community is comprised of </a:t>
            </a:r>
            <a:r>
              <a:rPr lang="en-IN" sz="1600" dirty="0">
                <a:solidFill>
                  <a:srgbClr val="FF0000"/>
                </a:solidFill>
                <a:latin typeface="Calibri" panose="020F0502020204030204" pitchFamily="34" charset="0"/>
              </a:rPr>
              <a:t>individuals whose own good is inextricably bound to the good of the whole</a:t>
            </a:r>
            <a:r>
              <a:rPr lang="en-IN" sz="1600" dirty="0">
                <a:latin typeface="Calibri" panose="020F0502020204030204" pitchFamily="34" charset="0"/>
              </a:rPr>
              <a:t>. </a:t>
            </a:r>
          </a:p>
          <a:p>
            <a:pPr marL="285750" indent="-285750" algn="just">
              <a:lnSpc>
                <a:spcPct val="114000"/>
              </a:lnSpc>
              <a:spcBef>
                <a:spcPts val="600"/>
              </a:spcBef>
              <a:spcAft>
                <a:spcPts val="600"/>
              </a:spcAft>
              <a:buFont typeface="Wingdings" panose="05000000000000000000" pitchFamily="2" charset="2"/>
              <a:buChar char=""/>
            </a:pPr>
            <a:r>
              <a:rPr lang="en-IN" sz="1600" dirty="0">
                <a:latin typeface="Calibri" panose="020F0502020204030204" pitchFamily="34" charset="0"/>
              </a:rPr>
              <a:t>The principle states: "</a:t>
            </a:r>
            <a:r>
              <a:rPr lang="en-IN" sz="1600" i="1" dirty="0">
                <a:solidFill>
                  <a:srgbClr val="FF0000"/>
                </a:solidFill>
                <a:latin typeface="Calibri" panose="020F0502020204030204" pitchFamily="34" charset="0"/>
              </a:rPr>
              <a:t>What is ethical is what advances the common good</a:t>
            </a:r>
            <a:r>
              <a:rPr lang="en-IN" sz="1600" dirty="0">
                <a:latin typeface="Calibri" panose="020F0502020204030204" pitchFamily="34" charset="0"/>
              </a:rPr>
              <a:t>." </a:t>
            </a:r>
          </a:p>
          <a:p>
            <a:pPr algn="just">
              <a:lnSpc>
                <a:spcPct val="114000"/>
              </a:lnSpc>
              <a:spcBef>
                <a:spcPts val="600"/>
              </a:spcBef>
              <a:spcAft>
                <a:spcPts val="600"/>
              </a:spcAft>
              <a:buFont typeface="Wingdings" pitchFamily="2" charset="2"/>
              <a:buChar char="§"/>
            </a:pPr>
            <a:endParaRPr lang="en-US" sz="1600" dirty="0" smtClean="0">
              <a:solidFill>
                <a:srgbClr val="006699"/>
              </a:solidFill>
              <a:latin typeface="Calibri" panose="020F0502020204030204" pitchFamily="34" charset="0"/>
            </a:endParaRPr>
          </a:p>
          <a:p>
            <a:pPr lvl="0" algn="just">
              <a:lnSpc>
                <a:spcPct val="114000"/>
              </a:lnSpc>
              <a:spcBef>
                <a:spcPts val="600"/>
              </a:spcBef>
              <a:spcAft>
                <a:spcPts val="600"/>
              </a:spcAft>
            </a:pPr>
            <a:r>
              <a:rPr lang="en-IN" sz="1600" dirty="0">
                <a:latin typeface="Calibri" panose="020F0502020204030204" pitchFamily="34" charset="0"/>
              </a:rPr>
              <a:t>The common good is a notion that originated more than 2,000 years ago in the writings of </a:t>
            </a:r>
            <a:r>
              <a:rPr lang="en-IN" sz="1600" dirty="0">
                <a:solidFill>
                  <a:srgbClr val="FF0000"/>
                </a:solidFill>
                <a:latin typeface="Calibri" panose="020F0502020204030204" pitchFamily="34" charset="0"/>
              </a:rPr>
              <a:t>Plato, Aristotle, and Cicero</a:t>
            </a:r>
            <a:r>
              <a:rPr lang="en-IN" sz="1600" dirty="0">
                <a:latin typeface="Calibri" panose="020F0502020204030204" pitchFamily="34" charset="0"/>
              </a:rPr>
              <a:t>. More recently, contemporary ethicist </a:t>
            </a:r>
            <a:r>
              <a:rPr lang="en-IN" sz="1600" dirty="0">
                <a:solidFill>
                  <a:srgbClr val="FF0000"/>
                </a:solidFill>
                <a:latin typeface="Calibri" panose="020F0502020204030204" pitchFamily="34" charset="0"/>
              </a:rPr>
              <a:t>John Rawls </a:t>
            </a:r>
            <a:r>
              <a:rPr lang="en-IN" sz="1600" dirty="0">
                <a:latin typeface="Calibri" panose="020F0502020204030204" pitchFamily="34" charset="0"/>
              </a:rPr>
              <a:t>defined the common good as "</a:t>
            </a:r>
            <a:r>
              <a:rPr lang="en-IN" sz="1600" i="1" dirty="0">
                <a:solidFill>
                  <a:srgbClr val="FF0000"/>
                </a:solidFill>
                <a:latin typeface="Calibri" panose="020F0502020204030204" pitchFamily="34" charset="0"/>
              </a:rPr>
              <a:t>certain general conditions that are...equally to everyone's advantage</a:t>
            </a:r>
            <a:r>
              <a:rPr lang="en-IN" sz="1600" dirty="0">
                <a:latin typeface="Calibri" panose="020F0502020204030204" pitchFamily="34" charset="0"/>
              </a:rPr>
              <a:t>." </a:t>
            </a:r>
            <a:endParaRPr lang="en-IN" sz="1600" dirty="0" smtClean="0">
              <a:latin typeface="Calibri" panose="020F0502020204030204" pitchFamily="34" charset="0"/>
            </a:endParaRPr>
          </a:p>
          <a:p>
            <a:pPr marL="285750" lvl="0" indent="-285750" algn="just">
              <a:lnSpc>
                <a:spcPct val="114000"/>
              </a:lnSpc>
              <a:spcBef>
                <a:spcPts val="600"/>
              </a:spcBef>
              <a:spcAft>
                <a:spcPts val="600"/>
              </a:spcAft>
              <a:buFont typeface="Wingdings" panose="05000000000000000000" pitchFamily="2" charset="2"/>
              <a:buChar char="ü"/>
            </a:pPr>
            <a:r>
              <a:rPr lang="en-IN" sz="1600" dirty="0" smtClean="0">
                <a:latin typeface="Calibri" panose="020F0502020204030204" pitchFamily="34" charset="0"/>
              </a:rPr>
              <a:t>We focus </a:t>
            </a:r>
            <a:r>
              <a:rPr lang="en-IN" sz="1600" dirty="0">
                <a:latin typeface="Calibri" panose="020F0502020204030204" pitchFamily="34" charset="0"/>
              </a:rPr>
              <a:t>on ensuring that the </a:t>
            </a:r>
            <a:r>
              <a:rPr lang="en-IN" sz="1600" dirty="0">
                <a:solidFill>
                  <a:srgbClr val="FF0000"/>
                </a:solidFill>
                <a:latin typeface="Calibri" panose="020F0502020204030204" pitchFamily="34" charset="0"/>
              </a:rPr>
              <a:t>social policies, social systems, institutions, and environments</a:t>
            </a:r>
            <a:r>
              <a:rPr lang="en-IN" sz="1600" dirty="0">
                <a:latin typeface="Calibri" panose="020F0502020204030204" pitchFamily="34" charset="0"/>
              </a:rPr>
              <a:t> on which we depend are beneficial to all. Examples of goods common to all include </a:t>
            </a:r>
            <a:r>
              <a:rPr lang="en-IN" sz="1600" dirty="0">
                <a:solidFill>
                  <a:srgbClr val="FF0000"/>
                </a:solidFill>
                <a:latin typeface="Calibri" panose="020F0502020204030204" pitchFamily="34" charset="0"/>
              </a:rPr>
              <a:t>affordable health care, effective public safety, peace among nations, a just legal system, and an unpolluted environment</a:t>
            </a:r>
            <a:r>
              <a:rPr lang="en-IN" sz="1600" dirty="0">
                <a:latin typeface="Calibri" panose="020F0502020204030204" pitchFamily="34" charset="0"/>
              </a:rPr>
              <a:t>. </a:t>
            </a:r>
            <a:endParaRPr lang="en-IN" sz="1600" dirty="0" smtClean="0">
              <a:latin typeface="Calibri" panose="020F0502020204030204" pitchFamily="34" charset="0"/>
            </a:endParaRPr>
          </a:p>
        </p:txBody>
      </p:sp>
    </p:spTree>
    <p:extLst>
      <p:ext uri="{BB962C8B-B14F-4D97-AF65-F5344CB8AC3E}">
        <p14:creationId xmlns:p14="http://schemas.microsoft.com/office/powerpoint/2010/main" val="87836055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sphotos-b-ord.xx.fbcdn.net/hphotos-prn2/p480x480/254623_378134478928768_2006791115_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56" y="1699986"/>
            <a:ext cx="8572230" cy="4152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49709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933" y="244273"/>
            <a:ext cx="5793817" cy="576775"/>
          </a:xfrm>
          <a:prstGeom prst="rect">
            <a:avLst/>
          </a:prstGeom>
          <a:solidFill>
            <a:schemeClr val="tx1">
              <a:lumMod val="50000"/>
              <a:lumOff val="50000"/>
            </a:schemeClr>
          </a:solidFill>
        </p:spPr>
        <p:txBody>
          <a:bodyPr wrap="square" rtlCol="0" anchor="ctr">
            <a:noAutofit/>
          </a:bodyPr>
          <a:lstStyle/>
          <a:p>
            <a:r>
              <a:rPr lang="en-US" sz="2400" dirty="0" smtClean="0">
                <a:solidFill>
                  <a:schemeClr val="bg1"/>
                </a:solidFill>
                <a:latin typeface="Arial" pitchFamily="34" charset="0"/>
              </a:rPr>
              <a:t>The </a:t>
            </a:r>
            <a:r>
              <a:rPr lang="en-US" sz="2400" dirty="0">
                <a:solidFill>
                  <a:schemeClr val="bg1"/>
                </a:solidFill>
                <a:latin typeface="Arial" pitchFamily="34" charset="0"/>
              </a:rPr>
              <a:t>Virtue Approach </a:t>
            </a:r>
            <a:endParaRPr lang="en-US" sz="2400" dirty="0">
              <a:solidFill>
                <a:schemeClr val="bg1"/>
              </a:solidFill>
              <a:latin typeface="Arial" pitchFamily="34" charset="0"/>
            </a:endParaRPr>
          </a:p>
        </p:txBody>
      </p:sp>
      <p:sp>
        <p:nvSpPr>
          <p:cNvPr id="3" name="Rectangle 2"/>
          <p:cNvSpPr/>
          <p:nvPr/>
        </p:nvSpPr>
        <p:spPr>
          <a:xfrm>
            <a:off x="733798" y="1468748"/>
            <a:ext cx="7698817" cy="4146648"/>
          </a:xfrm>
          <a:prstGeom prst="rect">
            <a:avLst/>
          </a:prstGeom>
        </p:spPr>
        <p:txBody>
          <a:bodyPr wrap="square">
            <a:spAutoFit/>
          </a:bodyPr>
          <a:lstStyle/>
          <a:p>
            <a:pPr marL="285750" indent="-285750" algn="just">
              <a:lnSpc>
                <a:spcPct val="114000"/>
              </a:lnSpc>
              <a:spcBef>
                <a:spcPts val="600"/>
              </a:spcBef>
              <a:spcAft>
                <a:spcPts val="600"/>
              </a:spcAft>
              <a:buFont typeface="Wingdings" panose="05000000000000000000" pitchFamily="2" charset="2"/>
              <a:buChar char=""/>
            </a:pPr>
            <a:r>
              <a:rPr lang="en-IN" sz="1600" dirty="0">
                <a:latin typeface="Calibri" panose="020F0502020204030204" pitchFamily="34" charset="0"/>
              </a:rPr>
              <a:t>Focuses on </a:t>
            </a:r>
            <a:r>
              <a:rPr lang="en-IN" sz="1800" dirty="0">
                <a:solidFill>
                  <a:srgbClr val="FF0000"/>
                </a:solidFill>
                <a:latin typeface="Calibri" panose="020F0502020204030204" pitchFamily="34" charset="0"/>
              </a:rPr>
              <a:t>attitudes, dispositions, or character traits that enable us to be and to act in ways that develop our human potential</a:t>
            </a:r>
            <a:r>
              <a:rPr lang="en-IN" sz="1600" dirty="0">
                <a:latin typeface="Calibri" panose="020F0502020204030204" pitchFamily="34" charset="0"/>
              </a:rPr>
              <a:t>. These ideals are discovered through thoughtful reflection on what kind of people we have the potential to become. </a:t>
            </a:r>
          </a:p>
          <a:p>
            <a:pPr marL="285750" indent="-285750" algn="just">
              <a:lnSpc>
                <a:spcPct val="114000"/>
              </a:lnSpc>
              <a:spcBef>
                <a:spcPts val="600"/>
              </a:spcBef>
              <a:spcAft>
                <a:spcPts val="600"/>
              </a:spcAft>
              <a:buFont typeface="Wingdings" panose="05000000000000000000" pitchFamily="2" charset="2"/>
              <a:buChar char=""/>
            </a:pPr>
            <a:r>
              <a:rPr lang="en-IN" sz="1600" dirty="0">
                <a:latin typeface="Calibri" panose="020F0502020204030204" pitchFamily="34" charset="0"/>
              </a:rPr>
              <a:t>Examples: </a:t>
            </a:r>
            <a:r>
              <a:rPr lang="en-IN" sz="1600" dirty="0">
                <a:solidFill>
                  <a:srgbClr val="FF0000"/>
                </a:solidFill>
                <a:latin typeface="Calibri" panose="020F0502020204030204" pitchFamily="34" charset="0"/>
              </a:rPr>
              <a:t>honesty, courage, faithfulness, trustworthiness, </a:t>
            </a:r>
            <a:r>
              <a:rPr lang="en-IN" sz="1600" dirty="0" smtClean="0">
                <a:solidFill>
                  <a:srgbClr val="FF0000"/>
                </a:solidFill>
                <a:latin typeface="Calibri" panose="020F0502020204030204" pitchFamily="34" charset="0"/>
              </a:rPr>
              <a:t>integrity, self-control</a:t>
            </a:r>
            <a:r>
              <a:rPr lang="en-IN" sz="1600" dirty="0" smtClean="0">
                <a:latin typeface="Calibri" panose="020F0502020204030204" pitchFamily="34" charset="0"/>
              </a:rPr>
              <a:t>, </a:t>
            </a:r>
            <a:r>
              <a:rPr lang="en-IN" sz="1600" dirty="0">
                <a:latin typeface="Calibri" panose="020F0502020204030204" pitchFamily="34" charset="0"/>
              </a:rPr>
              <a:t>etc. </a:t>
            </a:r>
          </a:p>
          <a:p>
            <a:pPr marL="285750" indent="-285750" algn="just">
              <a:lnSpc>
                <a:spcPct val="114000"/>
              </a:lnSpc>
              <a:spcBef>
                <a:spcPts val="600"/>
              </a:spcBef>
              <a:spcAft>
                <a:spcPts val="600"/>
              </a:spcAft>
              <a:buFont typeface="Wingdings" panose="05000000000000000000" pitchFamily="2" charset="2"/>
              <a:buChar char=""/>
            </a:pPr>
            <a:r>
              <a:rPr lang="en-IN" sz="1600" dirty="0">
                <a:latin typeface="Calibri" panose="020F0502020204030204" pitchFamily="34" charset="0"/>
              </a:rPr>
              <a:t>The principle states: "</a:t>
            </a:r>
            <a:r>
              <a:rPr lang="en-IN" sz="1600" i="1" dirty="0">
                <a:solidFill>
                  <a:srgbClr val="FF0000"/>
                </a:solidFill>
                <a:latin typeface="Calibri" panose="020F0502020204030204" pitchFamily="34" charset="0"/>
              </a:rPr>
              <a:t>What is ethical is what develops moral virtues in ourselves and our communities</a:t>
            </a:r>
            <a:r>
              <a:rPr lang="en-IN" sz="1600" dirty="0">
                <a:latin typeface="Calibri" panose="020F0502020204030204" pitchFamily="34" charset="0"/>
              </a:rPr>
              <a:t>." </a:t>
            </a:r>
          </a:p>
          <a:p>
            <a:pPr lvl="0" algn="just">
              <a:lnSpc>
                <a:spcPct val="114000"/>
              </a:lnSpc>
              <a:spcBef>
                <a:spcPts val="600"/>
              </a:spcBef>
              <a:spcAft>
                <a:spcPts val="600"/>
              </a:spcAft>
            </a:pPr>
            <a:r>
              <a:rPr lang="en-IN" sz="1600" dirty="0">
                <a:latin typeface="Calibri" panose="020F0502020204030204" pitchFamily="34" charset="0"/>
              </a:rPr>
              <a:t>Virtues are like habits; that is, </a:t>
            </a:r>
            <a:r>
              <a:rPr lang="en-IN" sz="1600" dirty="0">
                <a:solidFill>
                  <a:srgbClr val="FF0000"/>
                </a:solidFill>
                <a:latin typeface="Calibri" panose="020F0502020204030204" pitchFamily="34" charset="0"/>
              </a:rPr>
              <a:t>once acquired, they become characteristic of a person</a:t>
            </a:r>
            <a:r>
              <a:rPr lang="en-IN" sz="1600" dirty="0">
                <a:latin typeface="Calibri" panose="020F0502020204030204" pitchFamily="34" charset="0"/>
              </a:rPr>
              <a:t>. Moreover, a person who has developed virtues will be naturally disposed to act in ways consistent with moral principles. </a:t>
            </a:r>
            <a:r>
              <a:rPr lang="en-IN" sz="1600" u="sng" dirty="0">
                <a:solidFill>
                  <a:srgbClr val="FF0000"/>
                </a:solidFill>
                <a:latin typeface="Calibri" panose="020F0502020204030204" pitchFamily="34" charset="0"/>
              </a:rPr>
              <a:t>The virtuous person is the ethical person</a:t>
            </a:r>
            <a:r>
              <a:rPr lang="en-IN" sz="1600" dirty="0">
                <a:latin typeface="Calibri" panose="020F0502020204030204" pitchFamily="34" charset="0"/>
              </a:rPr>
              <a:t>. </a:t>
            </a:r>
          </a:p>
          <a:p>
            <a:pPr marL="285750" lvl="0" indent="-285750" algn="just">
              <a:lnSpc>
                <a:spcPct val="114000"/>
              </a:lnSpc>
              <a:spcBef>
                <a:spcPts val="600"/>
              </a:spcBef>
              <a:spcAft>
                <a:spcPts val="600"/>
              </a:spcAft>
              <a:buFont typeface="Wingdings" panose="05000000000000000000" pitchFamily="2" charset="2"/>
              <a:buChar char="ü"/>
            </a:pPr>
            <a:r>
              <a:rPr lang="en-IN" sz="1600" dirty="0" smtClean="0">
                <a:latin typeface="Calibri" panose="020F0502020204030204" pitchFamily="34" charset="0"/>
              </a:rPr>
              <a:t>In </a:t>
            </a:r>
            <a:r>
              <a:rPr lang="en-IN" sz="1600" dirty="0">
                <a:latin typeface="Calibri" panose="020F0502020204030204" pitchFamily="34" charset="0"/>
              </a:rPr>
              <a:t>dealing with an ethical problem using the virtue approach, we might ask, </a:t>
            </a:r>
            <a:r>
              <a:rPr lang="en-IN" sz="1600" i="1" dirty="0">
                <a:solidFill>
                  <a:srgbClr val="FF0000"/>
                </a:solidFill>
                <a:latin typeface="Calibri" panose="020F0502020204030204" pitchFamily="34" charset="0"/>
              </a:rPr>
              <a:t>What kind of person should I be</a:t>
            </a:r>
            <a:r>
              <a:rPr lang="en-IN" sz="1600" dirty="0" smtClean="0">
                <a:latin typeface="Calibri" panose="020F0502020204030204" pitchFamily="34" charset="0"/>
              </a:rPr>
              <a:t>?</a:t>
            </a:r>
            <a:endParaRPr lang="en-IN" sz="1600" dirty="0">
              <a:latin typeface="Calibri" panose="020F0502020204030204" pitchFamily="34" charset="0"/>
            </a:endParaRPr>
          </a:p>
        </p:txBody>
      </p:sp>
    </p:spTree>
    <p:extLst>
      <p:ext uri="{BB962C8B-B14F-4D97-AF65-F5344CB8AC3E}">
        <p14:creationId xmlns:p14="http://schemas.microsoft.com/office/powerpoint/2010/main" val="29101643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933" y="244273"/>
            <a:ext cx="5793817" cy="576775"/>
          </a:xfrm>
          <a:prstGeom prst="rect">
            <a:avLst/>
          </a:prstGeom>
          <a:solidFill>
            <a:schemeClr val="tx1">
              <a:lumMod val="50000"/>
              <a:lumOff val="50000"/>
            </a:schemeClr>
          </a:solidFill>
        </p:spPr>
        <p:txBody>
          <a:bodyPr wrap="square" rtlCol="0" anchor="ctr">
            <a:noAutofit/>
          </a:bodyPr>
          <a:lstStyle/>
          <a:p>
            <a:r>
              <a:rPr lang="en-US" sz="2400" dirty="0">
                <a:solidFill>
                  <a:schemeClr val="bg1"/>
                </a:solidFill>
                <a:latin typeface="Arial" pitchFamily="34" charset="0"/>
              </a:rPr>
              <a:t>Problems With These Approaches</a:t>
            </a:r>
            <a:endParaRPr lang="en-US" sz="2400" dirty="0">
              <a:solidFill>
                <a:schemeClr val="bg1"/>
              </a:solidFill>
              <a:latin typeface="Arial" pitchFamily="34" charset="0"/>
            </a:endParaRPr>
          </a:p>
        </p:txBody>
      </p:sp>
      <p:sp>
        <p:nvSpPr>
          <p:cNvPr id="3" name="Rectangle 2"/>
          <p:cNvSpPr/>
          <p:nvPr/>
        </p:nvSpPr>
        <p:spPr>
          <a:xfrm>
            <a:off x="733798" y="1468748"/>
            <a:ext cx="7698817" cy="2068259"/>
          </a:xfrm>
          <a:prstGeom prst="rect">
            <a:avLst/>
          </a:prstGeom>
        </p:spPr>
        <p:txBody>
          <a:bodyPr wrap="square">
            <a:spAutoFit/>
          </a:bodyPr>
          <a:lstStyle/>
          <a:p>
            <a:pPr marL="285750" indent="-285750" algn="just">
              <a:lnSpc>
                <a:spcPct val="114000"/>
              </a:lnSpc>
              <a:spcBef>
                <a:spcPts val="600"/>
              </a:spcBef>
              <a:spcAft>
                <a:spcPts val="600"/>
              </a:spcAft>
              <a:buFont typeface="Wingdings" panose="05000000000000000000" pitchFamily="2" charset="2"/>
              <a:buChar char=""/>
            </a:pPr>
            <a:r>
              <a:rPr lang="en-IN" dirty="0">
                <a:solidFill>
                  <a:srgbClr val="FF0000"/>
                </a:solidFill>
                <a:latin typeface="Calibri" panose="020F0502020204030204" pitchFamily="34" charset="0"/>
              </a:rPr>
              <a:t>We may not agree on the same set</a:t>
            </a:r>
            <a:r>
              <a:rPr lang="en-IN" dirty="0">
                <a:latin typeface="Calibri" panose="020F0502020204030204" pitchFamily="34" charset="0"/>
              </a:rPr>
              <a:t> of human and civil rights, what constitutes the common good, what is good and what is harmful.</a:t>
            </a:r>
          </a:p>
          <a:p>
            <a:pPr marL="285750" indent="-285750" algn="just">
              <a:lnSpc>
                <a:spcPct val="114000"/>
              </a:lnSpc>
              <a:spcBef>
                <a:spcPts val="600"/>
              </a:spcBef>
              <a:spcAft>
                <a:spcPts val="600"/>
              </a:spcAft>
              <a:buFont typeface="Wingdings" panose="05000000000000000000" pitchFamily="2" charset="2"/>
              <a:buChar char=""/>
            </a:pPr>
            <a:r>
              <a:rPr lang="en-IN" dirty="0">
                <a:latin typeface="Calibri" panose="020F0502020204030204" pitchFamily="34" charset="0"/>
              </a:rPr>
              <a:t>The different approaches may not answer the question “</a:t>
            </a:r>
            <a:r>
              <a:rPr lang="en-IN" i="1" dirty="0">
                <a:latin typeface="Calibri" panose="020F0502020204030204" pitchFamily="34" charset="0"/>
              </a:rPr>
              <a:t>What is ethical</a:t>
            </a:r>
            <a:r>
              <a:rPr lang="en-IN" dirty="0">
                <a:latin typeface="Calibri" panose="020F0502020204030204" pitchFamily="34" charset="0"/>
              </a:rPr>
              <a:t>?” in the same way</a:t>
            </a:r>
            <a:r>
              <a:rPr lang="en-IN" dirty="0" smtClean="0">
                <a:latin typeface="Calibri" panose="020F0502020204030204" pitchFamily="34" charset="0"/>
              </a:rPr>
              <a:t>.</a:t>
            </a:r>
          </a:p>
          <a:p>
            <a:pPr marL="285750" indent="-285750" algn="just">
              <a:lnSpc>
                <a:spcPct val="114000"/>
              </a:lnSpc>
              <a:spcBef>
                <a:spcPts val="600"/>
              </a:spcBef>
              <a:spcAft>
                <a:spcPts val="600"/>
              </a:spcAft>
              <a:buFont typeface="Wingdings" panose="05000000000000000000" pitchFamily="2" charset="2"/>
              <a:buChar char=""/>
            </a:pPr>
            <a:endParaRPr lang="en-IN" sz="1600" dirty="0">
              <a:latin typeface="Calibri" panose="020F0502020204030204" pitchFamily="34" charset="0"/>
            </a:endParaRPr>
          </a:p>
        </p:txBody>
      </p:sp>
    </p:spTree>
    <p:extLst>
      <p:ext uri="{BB962C8B-B14F-4D97-AF65-F5344CB8AC3E}">
        <p14:creationId xmlns:p14="http://schemas.microsoft.com/office/powerpoint/2010/main" val="55760416"/>
      </p:ext>
    </p:extLst>
  </p:cSld>
  <p:clrMapOvr>
    <a:masterClrMapping/>
  </p:clrMapOvr>
  <p:transition spd="slow">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9531" y="2625635"/>
            <a:ext cx="6309360" cy="1227908"/>
          </a:xfrm>
          <a:prstGeom prst="rect">
            <a:avLst/>
          </a:prstGeom>
          <a:solidFill>
            <a:schemeClr val="tx1">
              <a:lumMod val="50000"/>
              <a:lumOff val="50000"/>
            </a:schemeClr>
          </a:solidFill>
        </p:spPr>
        <p:txBody>
          <a:bodyPr wrap="square" rtlCol="0" anchor="ctr">
            <a:noAutofit/>
          </a:bodyPr>
          <a:lstStyle/>
          <a:p>
            <a:pPr algn="ctr"/>
            <a:r>
              <a:rPr lang="en-US" sz="3200" dirty="0" smtClean="0">
                <a:solidFill>
                  <a:schemeClr val="bg1"/>
                </a:solidFill>
                <a:latin typeface="Arial" pitchFamily="34" charset="0"/>
              </a:rPr>
              <a:t>How to </a:t>
            </a:r>
            <a:r>
              <a:rPr lang="en-US" sz="3200" dirty="0" smtClean="0">
                <a:solidFill>
                  <a:srgbClr val="FFFF00"/>
                </a:solidFill>
                <a:latin typeface="Arial" pitchFamily="34" charset="0"/>
              </a:rPr>
              <a:t>Resolve Ethical Issues</a:t>
            </a:r>
            <a:r>
              <a:rPr lang="en-US" sz="3200" dirty="0" smtClean="0">
                <a:solidFill>
                  <a:schemeClr val="bg1"/>
                </a:solidFill>
                <a:latin typeface="Arial" pitchFamily="34" charset="0"/>
              </a:rPr>
              <a:t>?</a:t>
            </a:r>
            <a:endParaRPr lang="en-US" sz="3200" dirty="0">
              <a:solidFill>
                <a:schemeClr val="bg1"/>
              </a:solidFill>
              <a:latin typeface="Arial" pitchFamily="34" charset="0"/>
            </a:endParaRPr>
          </a:p>
        </p:txBody>
      </p:sp>
    </p:spTree>
    <p:extLst>
      <p:ext uri="{BB962C8B-B14F-4D97-AF65-F5344CB8AC3E}">
        <p14:creationId xmlns:p14="http://schemas.microsoft.com/office/powerpoint/2010/main" val="582866071"/>
      </p:ext>
    </p:extLst>
  </p:cSld>
  <p:clrMapOvr>
    <a:masterClrMapping/>
  </p:clrMapOvr>
  <p:transition spd="slow">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933" y="244273"/>
            <a:ext cx="5793817" cy="576775"/>
          </a:xfrm>
          <a:prstGeom prst="rect">
            <a:avLst/>
          </a:prstGeom>
          <a:solidFill>
            <a:schemeClr val="tx1">
              <a:lumMod val="50000"/>
              <a:lumOff val="50000"/>
            </a:schemeClr>
          </a:solidFill>
        </p:spPr>
        <p:txBody>
          <a:bodyPr wrap="square" rtlCol="0" anchor="ctr">
            <a:noAutofit/>
          </a:bodyPr>
          <a:lstStyle/>
          <a:p>
            <a:r>
              <a:rPr lang="en-US" sz="2400" dirty="0">
                <a:solidFill>
                  <a:schemeClr val="bg1"/>
                </a:solidFill>
                <a:latin typeface="Arial" pitchFamily="34" charset="0"/>
              </a:rPr>
              <a:t>Step I</a:t>
            </a:r>
            <a:r>
              <a:rPr lang="en-US" sz="2400" dirty="0" smtClean="0">
                <a:solidFill>
                  <a:schemeClr val="bg1"/>
                </a:solidFill>
                <a:latin typeface="Arial" pitchFamily="34" charset="0"/>
              </a:rPr>
              <a:t>: Get </a:t>
            </a:r>
            <a:r>
              <a:rPr lang="en-US" sz="2400" dirty="0">
                <a:solidFill>
                  <a:schemeClr val="bg1"/>
                </a:solidFill>
                <a:latin typeface="Arial" pitchFamily="34" charset="0"/>
              </a:rPr>
              <a:t>the Facts </a:t>
            </a:r>
            <a:endParaRPr lang="en-US" sz="2400" dirty="0">
              <a:solidFill>
                <a:schemeClr val="bg1"/>
              </a:solidFill>
              <a:latin typeface="Arial" pitchFamily="34" charset="0"/>
            </a:endParaRPr>
          </a:p>
        </p:txBody>
      </p:sp>
      <p:sp>
        <p:nvSpPr>
          <p:cNvPr id="3" name="Rectangle 2"/>
          <p:cNvSpPr/>
          <p:nvPr/>
        </p:nvSpPr>
        <p:spPr>
          <a:xfrm>
            <a:off x="733798" y="1468748"/>
            <a:ext cx="7698817" cy="3274743"/>
          </a:xfrm>
          <a:prstGeom prst="rect">
            <a:avLst/>
          </a:prstGeom>
        </p:spPr>
        <p:txBody>
          <a:bodyPr wrap="square">
            <a:spAutoFit/>
          </a:bodyPr>
          <a:lstStyle/>
          <a:p>
            <a:pPr marL="285750" indent="-285750" algn="just">
              <a:lnSpc>
                <a:spcPct val="114000"/>
              </a:lnSpc>
              <a:spcBef>
                <a:spcPts val="600"/>
              </a:spcBef>
              <a:spcAft>
                <a:spcPts val="600"/>
              </a:spcAft>
              <a:buFont typeface="Wingdings" panose="05000000000000000000" pitchFamily="2" charset="2"/>
              <a:buChar char=""/>
            </a:pPr>
            <a:r>
              <a:rPr lang="en-IN" dirty="0">
                <a:solidFill>
                  <a:srgbClr val="FF0000"/>
                </a:solidFill>
                <a:latin typeface="Calibri" panose="020F0502020204030204" pitchFamily="34" charset="0"/>
              </a:rPr>
              <a:t>What are the </a:t>
            </a:r>
            <a:r>
              <a:rPr lang="en-IN" u="sng" dirty="0">
                <a:solidFill>
                  <a:srgbClr val="FF0000"/>
                </a:solidFill>
                <a:latin typeface="Calibri" panose="020F0502020204030204" pitchFamily="34" charset="0"/>
              </a:rPr>
              <a:t>relevant facts </a:t>
            </a:r>
            <a:r>
              <a:rPr lang="en-IN" dirty="0">
                <a:solidFill>
                  <a:srgbClr val="FF0000"/>
                </a:solidFill>
                <a:latin typeface="Calibri" panose="020F0502020204030204" pitchFamily="34" charset="0"/>
              </a:rPr>
              <a:t>of the case? What facts are </a:t>
            </a:r>
            <a:r>
              <a:rPr lang="en-IN" u="sng" dirty="0">
                <a:solidFill>
                  <a:srgbClr val="FF0000"/>
                </a:solidFill>
                <a:latin typeface="Calibri" panose="020F0502020204030204" pitchFamily="34" charset="0"/>
              </a:rPr>
              <a:t>unknown</a:t>
            </a:r>
            <a:r>
              <a:rPr lang="en-IN" dirty="0">
                <a:solidFill>
                  <a:srgbClr val="FF0000"/>
                </a:solidFill>
                <a:latin typeface="Calibri" panose="020F0502020204030204" pitchFamily="34" charset="0"/>
              </a:rPr>
              <a:t>?</a:t>
            </a:r>
          </a:p>
          <a:p>
            <a:pPr marL="285750" indent="-285750" algn="just">
              <a:lnSpc>
                <a:spcPct val="114000"/>
              </a:lnSpc>
              <a:spcBef>
                <a:spcPts val="600"/>
              </a:spcBef>
              <a:spcAft>
                <a:spcPts val="600"/>
              </a:spcAft>
              <a:buFont typeface="Wingdings" panose="05000000000000000000" pitchFamily="2" charset="2"/>
              <a:buChar char=""/>
            </a:pPr>
            <a:r>
              <a:rPr lang="en-IN" dirty="0">
                <a:latin typeface="Calibri" panose="020F0502020204030204" pitchFamily="34" charset="0"/>
              </a:rPr>
              <a:t>What individuals and groups have an important stake in the outcome? Do some have </a:t>
            </a:r>
            <a:r>
              <a:rPr lang="en-IN" u="sng" dirty="0">
                <a:latin typeface="Calibri" panose="020F0502020204030204" pitchFamily="34" charset="0"/>
              </a:rPr>
              <a:t>a greater stake </a:t>
            </a:r>
            <a:r>
              <a:rPr lang="en-IN" dirty="0">
                <a:latin typeface="Calibri" panose="020F0502020204030204" pitchFamily="34" charset="0"/>
              </a:rPr>
              <a:t>because they have </a:t>
            </a:r>
            <a:r>
              <a:rPr lang="en-IN" u="sng" dirty="0">
                <a:latin typeface="Calibri" panose="020F0502020204030204" pitchFamily="34" charset="0"/>
              </a:rPr>
              <a:t>a special need </a:t>
            </a:r>
            <a:r>
              <a:rPr lang="en-IN" dirty="0">
                <a:latin typeface="Calibri" panose="020F0502020204030204" pitchFamily="34" charset="0"/>
              </a:rPr>
              <a:t>or because we have </a:t>
            </a:r>
            <a:r>
              <a:rPr lang="en-IN" u="sng" dirty="0">
                <a:latin typeface="Calibri" panose="020F0502020204030204" pitchFamily="34" charset="0"/>
              </a:rPr>
              <a:t>special obligations </a:t>
            </a:r>
            <a:r>
              <a:rPr lang="en-IN" dirty="0">
                <a:latin typeface="Calibri" panose="020F0502020204030204" pitchFamily="34" charset="0"/>
              </a:rPr>
              <a:t>to them?</a:t>
            </a:r>
          </a:p>
          <a:p>
            <a:pPr marL="285750" indent="-285750" algn="just">
              <a:lnSpc>
                <a:spcPct val="114000"/>
              </a:lnSpc>
              <a:spcBef>
                <a:spcPts val="600"/>
              </a:spcBef>
              <a:spcAft>
                <a:spcPts val="600"/>
              </a:spcAft>
              <a:buFont typeface="Wingdings" panose="05000000000000000000" pitchFamily="2" charset="2"/>
              <a:buChar char=""/>
            </a:pPr>
            <a:r>
              <a:rPr lang="en-IN" dirty="0">
                <a:solidFill>
                  <a:srgbClr val="FF0000"/>
                </a:solidFill>
                <a:latin typeface="Calibri" panose="020F0502020204030204" pitchFamily="34" charset="0"/>
              </a:rPr>
              <a:t>What are the </a:t>
            </a:r>
            <a:r>
              <a:rPr lang="en-IN" u="sng" dirty="0">
                <a:solidFill>
                  <a:srgbClr val="FF0000"/>
                </a:solidFill>
                <a:latin typeface="Calibri" panose="020F0502020204030204" pitchFamily="34" charset="0"/>
              </a:rPr>
              <a:t>options for acting</a:t>
            </a:r>
            <a:r>
              <a:rPr lang="en-IN" dirty="0">
                <a:solidFill>
                  <a:srgbClr val="FF0000"/>
                </a:solidFill>
                <a:latin typeface="Calibri" panose="020F0502020204030204" pitchFamily="34" charset="0"/>
              </a:rPr>
              <a:t>? Have all the relevant persons and groups been consulted? If you showed your list of options to someone you respect, what would that person say?</a:t>
            </a:r>
          </a:p>
          <a:p>
            <a:pPr marL="285750" indent="-285750" algn="just">
              <a:lnSpc>
                <a:spcPct val="114000"/>
              </a:lnSpc>
              <a:spcBef>
                <a:spcPts val="600"/>
              </a:spcBef>
              <a:spcAft>
                <a:spcPts val="600"/>
              </a:spcAft>
              <a:buFont typeface="Wingdings" panose="05000000000000000000" pitchFamily="2" charset="2"/>
              <a:buChar char=""/>
            </a:pPr>
            <a:endParaRPr lang="en-IN" sz="1600" dirty="0">
              <a:latin typeface="Calibri" panose="020F0502020204030204" pitchFamily="34" charset="0"/>
            </a:endParaRPr>
          </a:p>
        </p:txBody>
      </p:sp>
    </p:spTree>
    <p:extLst>
      <p:ext uri="{BB962C8B-B14F-4D97-AF65-F5344CB8AC3E}">
        <p14:creationId xmlns:p14="http://schemas.microsoft.com/office/powerpoint/2010/main" val="1235530943"/>
      </p:ext>
    </p:extLst>
  </p:cSld>
  <p:clrMapOvr>
    <a:masterClrMapping/>
  </p:clrMapOvr>
  <p:transition spd="slow">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933" y="244273"/>
            <a:ext cx="7494563" cy="576775"/>
          </a:xfrm>
          <a:prstGeom prst="rect">
            <a:avLst/>
          </a:prstGeom>
          <a:noFill/>
        </p:spPr>
        <p:txBody>
          <a:bodyPr wrap="square" rtlCol="0" anchor="ctr">
            <a:noAutofit/>
          </a:bodyPr>
          <a:lstStyle/>
          <a:p>
            <a:endParaRPr lang="en-US" sz="2400" dirty="0">
              <a:latin typeface="Arial" pitchFamily="34" charset="0"/>
            </a:endParaRPr>
          </a:p>
        </p:txBody>
      </p:sp>
      <p:sp>
        <p:nvSpPr>
          <p:cNvPr id="5" name="TextBox 4"/>
          <p:cNvSpPr txBox="1"/>
          <p:nvPr/>
        </p:nvSpPr>
        <p:spPr>
          <a:xfrm>
            <a:off x="607888" y="1407885"/>
            <a:ext cx="7646603" cy="4185761"/>
          </a:xfrm>
          <a:prstGeom prst="rect">
            <a:avLst/>
          </a:prstGeom>
          <a:noFill/>
        </p:spPr>
        <p:txBody>
          <a:bodyPr wrap="square" rtlCol="0">
            <a:spAutoFit/>
          </a:bodyPr>
          <a:lstStyle/>
          <a:p>
            <a:pPr marL="514350" indent="-514350" algn="just">
              <a:lnSpc>
                <a:spcPct val="300000"/>
              </a:lnSpc>
              <a:buFont typeface="+mj-lt"/>
              <a:buAutoNum type="romanUcPeriod"/>
            </a:pPr>
            <a:r>
              <a:rPr lang="en-IN" sz="2400" i="1" dirty="0">
                <a:solidFill>
                  <a:srgbClr val="FF0000"/>
                </a:solidFill>
                <a:latin typeface="Calibri" pitchFamily="34" charset="0"/>
              </a:rPr>
              <a:t>There is too much to gain.</a:t>
            </a:r>
          </a:p>
          <a:p>
            <a:pPr marL="514350" indent="-514350" algn="just">
              <a:lnSpc>
                <a:spcPct val="300000"/>
              </a:lnSpc>
              <a:buFont typeface="+mj-lt"/>
              <a:buAutoNum type="romanUcPeriod"/>
            </a:pPr>
            <a:r>
              <a:rPr lang="en-IN" sz="2400" i="1" dirty="0">
                <a:solidFill>
                  <a:schemeClr val="tx2"/>
                </a:solidFill>
                <a:latin typeface="Calibri" pitchFamily="34" charset="0"/>
              </a:rPr>
              <a:t>There is too much to lose.</a:t>
            </a:r>
          </a:p>
          <a:p>
            <a:pPr marL="514350" indent="-514350" algn="just">
              <a:lnSpc>
                <a:spcPct val="300000"/>
              </a:lnSpc>
              <a:buFont typeface="+mj-lt"/>
              <a:buAutoNum type="romanUcPeriod"/>
            </a:pPr>
            <a:r>
              <a:rPr lang="en-IN" sz="2400" i="1" dirty="0">
                <a:solidFill>
                  <a:srgbClr val="FF0000"/>
                </a:solidFill>
                <a:latin typeface="Calibri" pitchFamily="34" charset="0"/>
              </a:rPr>
              <a:t>The watchdogs are asleep.</a:t>
            </a:r>
          </a:p>
          <a:p>
            <a:pPr algn="just"/>
            <a:endParaRPr lang="en-US" sz="1800" dirty="0" smtClean="0">
              <a:solidFill>
                <a:schemeClr val="tx2"/>
              </a:solidFill>
              <a:latin typeface="Calibri" pitchFamily="34" charset="0"/>
            </a:endParaRPr>
          </a:p>
          <a:p>
            <a:pPr algn="just"/>
            <a:endParaRPr lang="en-US" sz="1600" b="0" dirty="0" smtClean="0">
              <a:solidFill>
                <a:schemeClr val="tx2"/>
              </a:solidFill>
              <a:latin typeface="Calibri" pitchFamily="34" charset="0"/>
            </a:endParaRPr>
          </a:p>
          <a:p>
            <a:pPr algn="just"/>
            <a:endParaRPr lang="en-US" sz="1600" b="0" dirty="0" smtClean="0">
              <a:solidFill>
                <a:schemeClr val="tx2"/>
              </a:solidFill>
              <a:latin typeface="Calibri" pitchFamily="34" charset="0"/>
            </a:endParaRPr>
          </a:p>
        </p:txBody>
      </p:sp>
      <p:sp>
        <p:nvSpPr>
          <p:cNvPr id="4" name="TextBox 3"/>
          <p:cNvSpPr txBox="1"/>
          <p:nvPr/>
        </p:nvSpPr>
        <p:spPr>
          <a:xfrm>
            <a:off x="968932" y="264565"/>
            <a:ext cx="5793817" cy="576775"/>
          </a:xfrm>
          <a:prstGeom prst="rect">
            <a:avLst/>
          </a:prstGeom>
          <a:solidFill>
            <a:schemeClr val="tx1">
              <a:lumMod val="50000"/>
              <a:lumOff val="50000"/>
            </a:schemeClr>
          </a:solidFill>
        </p:spPr>
        <p:txBody>
          <a:bodyPr wrap="square" rtlCol="0" anchor="ctr">
            <a:noAutofit/>
          </a:bodyPr>
          <a:lstStyle/>
          <a:p>
            <a:r>
              <a:rPr lang="en-US" sz="2400" dirty="0" smtClean="0">
                <a:solidFill>
                  <a:schemeClr val="bg1"/>
                </a:solidFill>
                <a:latin typeface="Arial" pitchFamily="34" charset="0"/>
              </a:rPr>
              <a:t>Why do we </a:t>
            </a:r>
            <a:r>
              <a:rPr lang="en-US" sz="2400" dirty="0" smtClean="0">
                <a:solidFill>
                  <a:srgbClr val="FFFF00"/>
                </a:solidFill>
                <a:latin typeface="Arial" pitchFamily="34" charset="0"/>
              </a:rPr>
              <a:t>compromise</a:t>
            </a:r>
            <a:r>
              <a:rPr lang="en-US" sz="2400" dirty="0" smtClean="0">
                <a:solidFill>
                  <a:schemeClr val="bg1"/>
                </a:solidFill>
                <a:latin typeface="Arial" pitchFamily="34" charset="0"/>
              </a:rPr>
              <a:t>?</a:t>
            </a:r>
            <a:endParaRPr lang="en-US" sz="2400" dirty="0">
              <a:solidFill>
                <a:schemeClr val="bg1"/>
              </a:solidFill>
              <a:latin typeface="Arial" pitchFamily="34" charset="0"/>
            </a:endParaRPr>
          </a:p>
        </p:txBody>
      </p:sp>
    </p:spTree>
    <p:extLst>
      <p:ext uri="{BB962C8B-B14F-4D97-AF65-F5344CB8AC3E}">
        <p14:creationId xmlns:p14="http://schemas.microsoft.com/office/powerpoint/2010/main" val="2776386415"/>
      </p:ext>
    </p:extLst>
  </p:cSld>
  <p:clrMapOvr>
    <a:masterClrMapping/>
  </p:clrMapOvr>
  <p:transition spd="slow">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933" y="244273"/>
            <a:ext cx="5902130" cy="748504"/>
          </a:xfrm>
          <a:prstGeom prst="rect">
            <a:avLst/>
          </a:prstGeom>
          <a:solidFill>
            <a:schemeClr val="tx1">
              <a:lumMod val="50000"/>
              <a:lumOff val="50000"/>
            </a:schemeClr>
          </a:solidFill>
        </p:spPr>
        <p:txBody>
          <a:bodyPr wrap="square" rtlCol="0" anchor="ctr">
            <a:noAutofit/>
          </a:bodyPr>
          <a:lstStyle/>
          <a:p>
            <a:r>
              <a:rPr lang="en-US" sz="2400" dirty="0">
                <a:solidFill>
                  <a:schemeClr val="bg1"/>
                </a:solidFill>
                <a:latin typeface="Arial" pitchFamily="34" charset="0"/>
              </a:rPr>
              <a:t>Step </a:t>
            </a:r>
            <a:r>
              <a:rPr lang="en-US" sz="2400" dirty="0" smtClean="0">
                <a:solidFill>
                  <a:schemeClr val="bg1"/>
                </a:solidFill>
                <a:latin typeface="Arial" pitchFamily="34" charset="0"/>
              </a:rPr>
              <a:t>II</a:t>
            </a:r>
            <a:r>
              <a:rPr lang="en-US" sz="2400" dirty="0">
                <a:solidFill>
                  <a:schemeClr val="bg1"/>
                </a:solidFill>
                <a:latin typeface="Arial" pitchFamily="34" charset="0"/>
              </a:rPr>
              <a:t>: Evaluate Alternative Responses</a:t>
            </a:r>
            <a:endParaRPr lang="en-US" sz="2400" dirty="0">
              <a:solidFill>
                <a:schemeClr val="bg1"/>
              </a:solidFill>
              <a:latin typeface="Arial" pitchFamily="34" charset="0"/>
            </a:endParaRPr>
          </a:p>
        </p:txBody>
      </p:sp>
      <p:sp>
        <p:nvSpPr>
          <p:cNvPr id="3" name="Rectangle 2"/>
          <p:cNvSpPr/>
          <p:nvPr/>
        </p:nvSpPr>
        <p:spPr>
          <a:xfrm>
            <a:off x="733798" y="1272803"/>
            <a:ext cx="7698817" cy="6520631"/>
          </a:xfrm>
          <a:prstGeom prst="rect">
            <a:avLst/>
          </a:prstGeom>
        </p:spPr>
        <p:txBody>
          <a:bodyPr wrap="square">
            <a:spAutoFit/>
          </a:bodyPr>
          <a:lstStyle/>
          <a:p>
            <a:pPr marL="285750" indent="-285750" algn="just">
              <a:lnSpc>
                <a:spcPct val="114000"/>
              </a:lnSpc>
              <a:spcBef>
                <a:spcPts val="600"/>
              </a:spcBef>
              <a:spcAft>
                <a:spcPts val="600"/>
              </a:spcAft>
              <a:buFont typeface="Wingdings" panose="05000000000000000000" pitchFamily="2" charset="2"/>
              <a:buChar char=""/>
            </a:pPr>
            <a:r>
              <a:rPr lang="en-IN" sz="1700" dirty="0">
                <a:solidFill>
                  <a:srgbClr val="FF0000"/>
                </a:solidFill>
                <a:effectLst>
                  <a:outerShdw blurRad="38100" dist="38100" dir="2700000" algn="tl">
                    <a:srgbClr val="000000">
                      <a:alpha val="43137"/>
                    </a:srgbClr>
                  </a:outerShdw>
                </a:effectLst>
                <a:latin typeface="Calibri" panose="020F0502020204030204" pitchFamily="34" charset="0"/>
              </a:rPr>
              <a:t>Utilitarian Approach</a:t>
            </a:r>
            <a:r>
              <a:rPr lang="en-IN" sz="1700" dirty="0" smtClean="0">
                <a:solidFill>
                  <a:srgbClr val="FF0000"/>
                </a:solidFill>
                <a:latin typeface="Calibri" panose="020F0502020204030204" pitchFamily="34" charset="0"/>
              </a:rPr>
              <a:t>: The </a:t>
            </a:r>
            <a:r>
              <a:rPr lang="en-IN" sz="1700" dirty="0">
                <a:solidFill>
                  <a:srgbClr val="FF0000"/>
                </a:solidFill>
                <a:latin typeface="Calibri" panose="020F0502020204030204" pitchFamily="34" charset="0"/>
              </a:rPr>
              <a:t>ethical action is the one that will produce the greatest balance of benefits over harms. </a:t>
            </a:r>
            <a:r>
              <a:rPr lang="en-IN" sz="1700" dirty="0">
                <a:latin typeface="Calibri" panose="020F0502020204030204" pitchFamily="34" charset="0"/>
              </a:rPr>
              <a:t>Which option will produce the most good and do the least harm? </a:t>
            </a:r>
          </a:p>
          <a:p>
            <a:pPr marL="285750" indent="-285750" algn="just">
              <a:lnSpc>
                <a:spcPct val="114000"/>
              </a:lnSpc>
              <a:spcBef>
                <a:spcPts val="600"/>
              </a:spcBef>
              <a:spcAft>
                <a:spcPts val="600"/>
              </a:spcAft>
              <a:buFont typeface="Wingdings" panose="05000000000000000000" pitchFamily="2" charset="2"/>
              <a:buChar char=""/>
            </a:pPr>
            <a:r>
              <a:rPr lang="en-IN" sz="1700" dirty="0">
                <a:solidFill>
                  <a:srgbClr val="FF0000"/>
                </a:solidFill>
                <a:effectLst>
                  <a:outerShdw blurRad="38100" dist="38100" dir="2700000" algn="tl">
                    <a:srgbClr val="000000">
                      <a:alpha val="43137"/>
                    </a:srgbClr>
                  </a:outerShdw>
                </a:effectLst>
                <a:latin typeface="Calibri" panose="020F0502020204030204" pitchFamily="34" charset="0"/>
              </a:rPr>
              <a:t>Rights </a:t>
            </a:r>
            <a:r>
              <a:rPr lang="en-IN" sz="1700" dirty="0" smtClean="0">
                <a:solidFill>
                  <a:srgbClr val="FF0000"/>
                </a:solidFill>
                <a:effectLst>
                  <a:outerShdw blurRad="38100" dist="38100" dir="2700000" algn="tl">
                    <a:srgbClr val="000000">
                      <a:alpha val="43137"/>
                    </a:srgbClr>
                  </a:outerShdw>
                </a:effectLst>
                <a:latin typeface="Calibri" panose="020F0502020204030204" pitchFamily="34" charset="0"/>
              </a:rPr>
              <a:t>Approach: </a:t>
            </a:r>
            <a:r>
              <a:rPr lang="en-IN" sz="1700" dirty="0" smtClean="0">
                <a:solidFill>
                  <a:srgbClr val="FF0000"/>
                </a:solidFill>
                <a:latin typeface="Calibri" panose="020F0502020204030204" pitchFamily="34" charset="0"/>
              </a:rPr>
              <a:t>The </a:t>
            </a:r>
            <a:r>
              <a:rPr lang="en-IN" sz="1700" dirty="0">
                <a:solidFill>
                  <a:srgbClr val="FF0000"/>
                </a:solidFill>
                <a:latin typeface="Calibri" panose="020F0502020204030204" pitchFamily="34" charset="0"/>
              </a:rPr>
              <a:t>ethical action is the </a:t>
            </a:r>
            <a:r>
              <a:rPr lang="en-IN" sz="1700" dirty="0" smtClean="0">
                <a:solidFill>
                  <a:srgbClr val="FF0000"/>
                </a:solidFill>
                <a:latin typeface="Calibri" panose="020F0502020204030204" pitchFamily="34" charset="0"/>
              </a:rPr>
              <a:t>one that </a:t>
            </a:r>
            <a:r>
              <a:rPr lang="en-IN" sz="1700" dirty="0">
                <a:solidFill>
                  <a:srgbClr val="FF0000"/>
                </a:solidFill>
                <a:latin typeface="Calibri" panose="020F0502020204030204" pitchFamily="34" charset="0"/>
              </a:rPr>
              <a:t>most dutifully </a:t>
            </a:r>
            <a:r>
              <a:rPr lang="en-IN" sz="1700" dirty="0" smtClean="0">
                <a:solidFill>
                  <a:srgbClr val="FF0000"/>
                </a:solidFill>
                <a:latin typeface="Calibri" panose="020F0502020204030204" pitchFamily="34" charset="0"/>
              </a:rPr>
              <a:t>respects the </a:t>
            </a:r>
            <a:r>
              <a:rPr lang="en-IN" sz="1700" dirty="0">
                <a:solidFill>
                  <a:srgbClr val="FF0000"/>
                </a:solidFill>
                <a:latin typeface="Calibri" panose="020F0502020204030204" pitchFamily="34" charset="0"/>
              </a:rPr>
              <a:t>rights of all affected. </a:t>
            </a:r>
            <a:r>
              <a:rPr lang="en-IN" sz="1700" dirty="0">
                <a:latin typeface="Calibri" panose="020F0502020204030204" pitchFamily="34" charset="0"/>
              </a:rPr>
              <a:t>Even if not everyone gets all they want, will everyone's rights and dignity still be respected</a:t>
            </a:r>
            <a:r>
              <a:rPr lang="en-IN" sz="1700" dirty="0" smtClean="0">
                <a:latin typeface="Calibri" panose="020F0502020204030204" pitchFamily="34" charset="0"/>
              </a:rPr>
              <a:t>?</a:t>
            </a:r>
          </a:p>
          <a:p>
            <a:pPr marL="285750" indent="-285750" algn="just">
              <a:lnSpc>
                <a:spcPct val="114000"/>
              </a:lnSpc>
              <a:spcBef>
                <a:spcPts val="600"/>
              </a:spcBef>
              <a:spcAft>
                <a:spcPts val="600"/>
              </a:spcAft>
              <a:buFont typeface="Wingdings" panose="05000000000000000000" pitchFamily="2" charset="2"/>
              <a:buChar char=""/>
            </a:pPr>
            <a:r>
              <a:rPr lang="en-IN" sz="1700" dirty="0">
                <a:solidFill>
                  <a:srgbClr val="FF0000"/>
                </a:solidFill>
                <a:effectLst>
                  <a:outerShdw blurRad="38100" dist="38100" dir="2700000" algn="tl">
                    <a:srgbClr val="000000">
                      <a:alpha val="43137"/>
                    </a:srgbClr>
                  </a:outerShdw>
                </a:effectLst>
                <a:latin typeface="Calibri" panose="020F0502020204030204" pitchFamily="34" charset="0"/>
              </a:rPr>
              <a:t>Fairness or Justice Approach</a:t>
            </a:r>
            <a:r>
              <a:rPr lang="en-IN" sz="1700" dirty="0" smtClean="0">
                <a:solidFill>
                  <a:srgbClr val="FF0000"/>
                </a:solidFill>
                <a:latin typeface="Calibri" panose="020F0502020204030204" pitchFamily="34" charset="0"/>
              </a:rPr>
              <a:t>: The </a:t>
            </a:r>
            <a:r>
              <a:rPr lang="en-IN" sz="1700" dirty="0">
                <a:solidFill>
                  <a:srgbClr val="FF0000"/>
                </a:solidFill>
                <a:latin typeface="Calibri" panose="020F0502020204030204" pitchFamily="34" charset="0"/>
              </a:rPr>
              <a:t>ethical action is the one that treats people equally, or if unequally, that treats people proportionately and fairly. </a:t>
            </a:r>
            <a:r>
              <a:rPr lang="en-IN" sz="1700" dirty="0">
                <a:solidFill>
                  <a:schemeClr val="tx2"/>
                </a:solidFill>
                <a:latin typeface="Calibri" panose="020F0502020204030204" pitchFamily="34" charset="0"/>
              </a:rPr>
              <a:t>Which option is fair to all stakeholders?</a:t>
            </a:r>
          </a:p>
          <a:p>
            <a:pPr marL="285750" indent="-285750" algn="just">
              <a:lnSpc>
                <a:spcPct val="114000"/>
              </a:lnSpc>
              <a:spcBef>
                <a:spcPts val="600"/>
              </a:spcBef>
              <a:spcAft>
                <a:spcPts val="600"/>
              </a:spcAft>
              <a:buFont typeface="Wingdings" panose="05000000000000000000" pitchFamily="2" charset="2"/>
              <a:buChar char=""/>
            </a:pPr>
            <a:r>
              <a:rPr lang="en-IN" sz="1700" dirty="0">
                <a:solidFill>
                  <a:srgbClr val="FF0000"/>
                </a:solidFill>
                <a:effectLst>
                  <a:outerShdw blurRad="38100" dist="38100" dir="2700000" algn="tl">
                    <a:srgbClr val="000000">
                      <a:alpha val="43137"/>
                    </a:srgbClr>
                  </a:outerShdw>
                </a:effectLst>
                <a:latin typeface="Calibri" panose="020F0502020204030204" pitchFamily="34" charset="0"/>
              </a:rPr>
              <a:t>Common Good Approach</a:t>
            </a:r>
            <a:r>
              <a:rPr lang="en-IN" sz="1700" dirty="0" smtClean="0">
                <a:solidFill>
                  <a:srgbClr val="FF0000"/>
                </a:solidFill>
                <a:effectLst>
                  <a:outerShdw blurRad="38100" dist="38100" dir="2700000" algn="tl">
                    <a:srgbClr val="000000">
                      <a:alpha val="43137"/>
                    </a:srgbClr>
                  </a:outerShdw>
                </a:effectLst>
                <a:latin typeface="Calibri" panose="020F0502020204030204" pitchFamily="34" charset="0"/>
              </a:rPr>
              <a:t>: </a:t>
            </a:r>
            <a:r>
              <a:rPr lang="en-IN" sz="1700" dirty="0" smtClean="0">
                <a:solidFill>
                  <a:srgbClr val="FF0000"/>
                </a:solidFill>
                <a:latin typeface="Calibri" panose="020F0502020204030204" pitchFamily="34" charset="0"/>
              </a:rPr>
              <a:t>The </a:t>
            </a:r>
            <a:r>
              <a:rPr lang="en-IN" sz="1700" dirty="0">
                <a:solidFill>
                  <a:srgbClr val="FF0000"/>
                </a:solidFill>
                <a:latin typeface="Calibri" panose="020F0502020204030204" pitchFamily="34" charset="0"/>
              </a:rPr>
              <a:t>ethical action is the one that contributes most to the achievement of a quality common life together. </a:t>
            </a:r>
            <a:r>
              <a:rPr lang="en-IN" sz="1700" dirty="0">
                <a:solidFill>
                  <a:schemeClr val="tx2"/>
                </a:solidFill>
                <a:latin typeface="Calibri" panose="020F0502020204030204" pitchFamily="34" charset="0"/>
              </a:rPr>
              <a:t>Which option would help all participate more fully in the life we share as a family, community, society?</a:t>
            </a:r>
          </a:p>
          <a:p>
            <a:pPr marL="285750" indent="-285750" algn="just">
              <a:lnSpc>
                <a:spcPct val="114000"/>
              </a:lnSpc>
              <a:spcBef>
                <a:spcPts val="600"/>
              </a:spcBef>
              <a:spcAft>
                <a:spcPts val="600"/>
              </a:spcAft>
              <a:buFont typeface="Wingdings" panose="05000000000000000000" pitchFamily="2" charset="2"/>
              <a:buChar char=""/>
            </a:pPr>
            <a:r>
              <a:rPr lang="en-IN" sz="1700" dirty="0">
                <a:solidFill>
                  <a:srgbClr val="FF0000"/>
                </a:solidFill>
                <a:effectLst>
                  <a:outerShdw blurRad="38100" dist="38100" dir="2700000" algn="tl">
                    <a:srgbClr val="000000">
                      <a:alpha val="43137"/>
                    </a:srgbClr>
                  </a:outerShdw>
                </a:effectLst>
                <a:latin typeface="Calibri" panose="020F0502020204030204" pitchFamily="34" charset="0"/>
              </a:rPr>
              <a:t>Virtue Approach: </a:t>
            </a:r>
            <a:r>
              <a:rPr lang="en-IN" sz="1700" dirty="0">
                <a:solidFill>
                  <a:srgbClr val="FF0000"/>
                </a:solidFill>
                <a:latin typeface="Calibri" panose="020F0502020204030204" pitchFamily="34" charset="0"/>
              </a:rPr>
              <a:t>The ethical action is the one that embodies the habits and values of humans at their best. </a:t>
            </a:r>
            <a:r>
              <a:rPr lang="en-IN" sz="1700" dirty="0">
                <a:solidFill>
                  <a:schemeClr val="tx2"/>
                </a:solidFill>
                <a:latin typeface="Calibri" panose="020F0502020204030204" pitchFamily="34" charset="0"/>
              </a:rPr>
              <a:t>Would you want to become the sort of person who acts this way (e.g., a person of courage or compassion)? </a:t>
            </a:r>
          </a:p>
          <a:p>
            <a:pPr marL="285750" indent="-285750" algn="just">
              <a:lnSpc>
                <a:spcPct val="114000"/>
              </a:lnSpc>
              <a:spcBef>
                <a:spcPts val="600"/>
              </a:spcBef>
              <a:spcAft>
                <a:spcPts val="600"/>
              </a:spcAft>
              <a:buFont typeface="Wingdings" panose="05000000000000000000" pitchFamily="2" charset="2"/>
              <a:buChar char=""/>
            </a:pPr>
            <a:endParaRPr lang="en-IN" sz="1700" dirty="0">
              <a:solidFill>
                <a:srgbClr val="FF0000"/>
              </a:solidFill>
              <a:latin typeface="Calibri" panose="020F0502020204030204" pitchFamily="34" charset="0"/>
            </a:endParaRPr>
          </a:p>
          <a:p>
            <a:pPr marL="285750" indent="-285750" algn="just">
              <a:lnSpc>
                <a:spcPct val="114000"/>
              </a:lnSpc>
              <a:spcBef>
                <a:spcPts val="600"/>
              </a:spcBef>
              <a:spcAft>
                <a:spcPts val="600"/>
              </a:spcAft>
              <a:buFont typeface="Wingdings" panose="05000000000000000000" pitchFamily="2" charset="2"/>
              <a:buChar char=""/>
            </a:pPr>
            <a:endParaRPr lang="en-IN" sz="1700" dirty="0" smtClean="0">
              <a:solidFill>
                <a:srgbClr val="FF0000"/>
              </a:solidFill>
              <a:latin typeface="Calibri" panose="020F0502020204030204" pitchFamily="34" charset="0"/>
            </a:endParaRPr>
          </a:p>
          <a:p>
            <a:pPr marL="285750" indent="-285750" algn="just">
              <a:lnSpc>
                <a:spcPct val="114000"/>
              </a:lnSpc>
              <a:spcBef>
                <a:spcPts val="600"/>
              </a:spcBef>
              <a:spcAft>
                <a:spcPts val="600"/>
              </a:spcAft>
              <a:buFont typeface="Wingdings" panose="05000000000000000000" pitchFamily="2" charset="2"/>
              <a:buChar char=""/>
            </a:pPr>
            <a:endParaRPr lang="en-IN" sz="1700" dirty="0">
              <a:latin typeface="Calibri" panose="020F0502020204030204" pitchFamily="34" charset="0"/>
            </a:endParaRPr>
          </a:p>
        </p:txBody>
      </p:sp>
    </p:spTree>
    <p:extLst>
      <p:ext uri="{BB962C8B-B14F-4D97-AF65-F5344CB8AC3E}">
        <p14:creationId xmlns:p14="http://schemas.microsoft.com/office/powerpoint/2010/main" val="308113762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933" y="244273"/>
            <a:ext cx="5793817" cy="576775"/>
          </a:xfrm>
          <a:prstGeom prst="rect">
            <a:avLst/>
          </a:prstGeom>
          <a:solidFill>
            <a:schemeClr val="tx1">
              <a:lumMod val="50000"/>
              <a:lumOff val="50000"/>
            </a:schemeClr>
          </a:solidFill>
        </p:spPr>
        <p:txBody>
          <a:bodyPr wrap="square" rtlCol="0" anchor="ctr">
            <a:noAutofit/>
          </a:bodyPr>
          <a:lstStyle/>
          <a:p>
            <a:r>
              <a:rPr lang="en-US" sz="2400" dirty="0">
                <a:solidFill>
                  <a:schemeClr val="bg1"/>
                </a:solidFill>
                <a:latin typeface="Arial" pitchFamily="34" charset="0"/>
              </a:rPr>
              <a:t>Step </a:t>
            </a:r>
            <a:r>
              <a:rPr lang="en-US" sz="2400" dirty="0" smtClean="0">
                <a:solidFill>
                  <a:schemeClr val="bg1"/>
                </a:solidFill>
                <a:latin typeface="Arial" pitchFamily="34" charset="0"/>
              </a:rPr>
              <a:t>III: Decide! </a:t>
            </a:r>
            <a:endParaRPr lang="en-US" sz="2400" dirty="0">
              <a:solidFill>
                <a:schemeClr val="bg1"/>
              </a:solidFill>
              <a:latin typeface="Arial" pitchFamily="34" charset="0"/>
            </a:endParaRPr>
          </a:p>
        </p:txBody>
      </p:sp>
      <p:sp>
        <p:nvSpPr>
          <p:cNvPr id="3" name="Rectangle 2"/>
          <p:cNvSpPr/>
          <p:nvPr/>
        </p:nvSpPr>
        <p:spPr>
          <a:xfrm>
            <a:off x="733798" y="1468748"/>
            <a:ext cx="7698817" cy="2939779"/>
          </a:xfrm>
          <a:prstGeom prst="rect">
            <a:avLst/>
          </a:prstGeom>
        </p:spPr>
        <p:txBody>
          <a:bodyPr wrap="square">
            <a:spAutoFit/>
          </a:bodyPr>
          <a:lstStyle/>
          <a:p>
            <a:pPr marL="285750" indent="-285750" algn="just">
              <a:lnSpc>
                <a:spcPct val="114000"/>
              </a:lnSpc>
              <a:spcBef>
                <a:spcPts val="600"/>
              </a:spcBef>
              <a:spcAft>
                <a:spcPts val="600"/>
              </a:spcAft>
              <a:buFont typeface="Wingdings" panose="05000000000000000000" pitchFamily="2" charset="2"/>
              <a:buChar char=""/>
            </a:pPr>
            <a:r>
              <a:rPr lang="en-IN" sz="2400" dirty="0">
                <a:solidFill>
                  <a:srgbClr val="FF0000"/>
                </a:solidFill>
                <a:latin typeface="Calibri" panose="020F0502020204030204" pitchFamily="34" charset="0"/>
              </a:rPr>
              <a:t>Considering all these perspectives, which of the options is the right or best thing to do?</a:t>
            </a:r>
          </a:p>
          <a:p>
            <a:pPr marL="285750" indent="-285750" algn="just">
              <a:lnSpc>
                <a:spcPct val="114000"/>
              </a:lnSpc>
              <a:spcBef>
                <a:spcPts val="600"/>
              </a:spcBef>
              <a:spcAft>
                <a:spcPts val="600"/>
              </a:spcAft>
              <a:buFont typeface="Wingdings" panose="05000000000000000000" pitchFamily="2" charset="2"/>
              <a:buChar char=""/>
            </a:pPr>
            <a:r>
              <a:rPr lang="en-IN" sz="2400" dirty="0">
                <a:solidFill>
                  <a:schemeClr val="tx2"/>
                </a:solidFill>
                <a:latin typeface="Calibri" panose="020F0502020204030204" pitchFamily="34" charset="0"/>
              </a:rPr>
              <a:t>If you told someone you respect why you chose this option, what would that person say? </a:t>
            </a:r>
            <a:endParaRPr lang="en-IN" sz="2400" dirty="0" smtClean="0">
              <a:solidFill>
                <a:schemeClr val="tx2"/>
              </a:solidFill>
              <a:latin typeface="Calibri" panose="020F0502020204030204" pitchFamily="34" charset="0"/>
            </a:endParaRPr>
          </a:p>
          <a:p>
            <a:pPr marL="285750" indent="-285750" algn="just">
              <a:lnSpc>
                <a:spcPct val="114000"/>
              </a:lnSpc>
              <a:spcBef>
                <a:spcPts val="600"/>
              </a:spcBef>
              <a:spcAft>
                <a:spcPts val="600"/>
              </a:spcAft>
              <a:buFont typeface="Wingdings" panose="05000000000000000000" pitchFamily="2" charset="2"/>
              <a:buChar char=""/>
            </a:pPr>
            <a:r>
              <a:rPr lang="en-US" sz="2400" dirty="0" smtClean="0">
                <a:solidFill>
                  <a:srgbClr val="FF0000"/>
                </a:solidFill>
                <a:latin typeface="Calibri" panose="020F0502020204030204" pitchFamily="34" charset="0"/>
              </a:rPr>
              <a:t>Implement…</a:t>
            </a:r>
            <a:endParaRPr lang="en-IN" sz="2400" dirty="0" smtClean="0">
              <a:solidFill>
                <a:srgbClr val="FF0000"/>
              </a:solidFill>
              <a:latin typeface="Calibri" panose="020F0502020204030204" pitchFamily="34" charset="0"/>
            </a:endParaRPr>
          </a:p>
          <a:p>
            <a:pPr algn="just">
              <a:lnSpc>
                <a:spcPct val="114000"/>
              </a:lnSpc>
              <a:spcBef>
                <a:spcPts val="600"/>
              </a:spcBef>
              <a:spcAft>
                <a:spcPts val="600"/>
              </a:spcAft>
            </a:pPr>
            <a:endParaRPr lang="en-IN" sz="1600" dirty="0">
              <a:latin typeface="Calibri" panose="020F0502020204030204" pitchFamily="34" charset="0"/>
            </a:endParaRPr>
          </a:p>
        </p:txBody>
      </p:sp>
    </p:spTree>
    <p:extLst>
      <p:ext uri="{BB962C8B-B14F-4D97-AF65-F5344CB8AC3E}">
        <p14:creationId xmlns:p14="http://schemas.microsoft.com/office/powerpoint/2010/main" val="3115763877"/>
      </p:ext>
    </p:extLst>
  </p:cSld>
  <p:clrMapOvr>
    <a:masterClrMapping/>
  </p:clrMapOvr>
  <p:transition spd="slow">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933" y="244273"/>
            <a:ext cx="7494563" cy="576775"/>
          </a:xfrm>
          <a:prstGeom prst="rect">
            <a:avLst/>
          </a:prstGeom>
          <a:noFill/>
        </p:spPr>
        <p:txBody>
          <a:bodyPr wrap="square" rtlCol="0" anchor="ctr">
            <a:noAutofit/>
          </a:bodyPr>
          <a:lstStyle/>
          <a:p>
            <a:r>
              <a:rPr lang="en-US" sz="4000" dirty="0" smtClean="0">
                <a:latin typeface="Arial" pitchFamily="34" charset="0"/>
              </a:rPr>
              <a:t>To be continued…</a:t>
            </a:r>
            <a:endParaRPr lang="en-US" sz="4000" dirty="0">
              <a:latin typeface="Arial" pitchFamily="34" charset="0"/>
            </a:endParaRPr>
          </a:p>
        </p:txBody>
      </p:sp>
      <p:sp>
        <p:nvSpPr>
          <p:cNvPr id="4" name="TextBox 3"/>
          <p:cNvSpPr txBox="1"/>
          <p:nvPr/>
        </p:nvSpPr>
        <p:spPr>
          <a:xfrm>
            <a:off x="302468" y="3426475"/>
            <a:ext cx="7494563" cy="576775"/>
          </a:xfrm>
          <a:prstGeom prst="rect">
            <a:avLst/>
          </a:prstGeom>
          <a:noFill/>
        </p:spPr>
        <p:txBody>
          <a:bodyPr wrap="square" rtlCol="0" anchor="ctr">
            <a:noAutofit/>
          </a:bodyPr>
          <a:lstStyle/>
          <a:p>
            <a:r>
              <a:rPr lang="en-US" sz="2400" dirty="0" smtClean="0">
                <a:latin typeface="Arial" pitchFamily="34" charset="0"/>
              </a:rPr>
              <a:t>Email your doubts to: </a:t>
            </a:r>
            <a:r>
              <a:rPr lang="en-US" sz="2400" dirty="0" smtClean="0">
                <a:latin typeface="Arial" pitchFamily="34" charset="0"/>
                <a:hlinkClick r:id="rId2"/>
              </a:rPr>
              <a:t>support@testcracker.in</a:t>
            </a:r>
            <a:r>
              <a:rPr lang="en-US" sz="2400" dirty="0" smtClean="0">
                <a:latin typeface="Arial" pitchFamily="34" charset="0"/>
              </a:rPr>
              <a:t> </a:t>
            </a:r>
            <a:endParaRPr lang="en-US" sz="2400" dirty="0">
              <a:latin typeface="Arial" pitchFamily="34" charset="0"/>
            </a:endParaRPr>
          </a:p>
        </p:txBody>
      </p:sp>
    </p:spTree>
    <p:extLst>
      <p:ext uri="{BB962C8B-B14F-4D97-AF65-F5344CB8AC3E}">
        <p14:creationId xmlns:p14="http://schemas.microsoft.com/office/powerpoint/2010/main" val="3814178951"/>
      </p:ext>
    </p:extLst>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933" y="244273"/>
            <a:ext cx="7494563" cy="576775"/>
          </a:xfrm>
          <a:prstGeom prst="rect">
            <a:avLst/>
          </a:prstGeom>
          <a:noFill/>
        </p:spPr>
        <p:txBody>
          <a:bodyPr wrap="square" rtlCol="0" anchor="ctr">
            <a:noAutofit/>
          </a:bodyPr>
          <a:lstStyle/>
          <a:p>
            <a:endParaRPr lang="en-US" sz="2400" dirty="0">
              <a:latin typeface="Arial" pitchFamily="34" charset="0"/>
            </a:endParaRPr>
          </a:p>
        </p:txBody>
      </p:sp>
      <p:sp>
        <p:nvSpPr>
          <p:cNvPr id="5" name="TextBox 4"/>
          <p:cNvSpPr txBox="1"/>
          <p:nvPr/>
        </p:nvSpPr>
        <p:spPr>
          <a:xfrm>
            <a:off x="607888" y="1407885"/>
            <a:ext cx="7646603" cy="5847755"/>
          </a:xfrm>
          <a:prstGeom prst="rect">
            <a:avLst/>
          </a:prstGeom>
          <a:noFill/>
        </p:spPr>
        <p:txBody>
          <a:bodyPr wrap="square" rtlCol="0">
            <a:spAutoFit/>
          </a:bodyPr>
          <a:lstStyle/>
          <a:p>
            <a:pPr marL="571500" indent="-571500" algn="just">
              <a:lnSpc>
                <a:spcPct val="150000"/>
              </a:lnSpc>
              <a:buFont typeface="Wingdings" panose="05000000000000000000" pitchFamily="2" charset="2"/>
              <a:buChar char=""/>
            </a:pPr>
            <a:r>
              <a:rPr lang="en-IN" sz="3200" i="1" dirty="0">
                <a:solidFill>
                  <a:schemeClr val="tx2"/>
                </a:solidFill>
                <a:latin typeface="Calibri" pitchFamily="34" charset="0"/>
              </a:rPr>
              <a:t>Ethics is </a:t>
            </a:r>
            <a:r>
              <a:rPr lang="en-IN" sz="3200" i="1" dirty="0" smtClean="0">
                <a:solidFill>
                  <a:srgbClr val="FF0000"/>
                </a:solidFill>
                <a:latin typeface="Calibri" pitchFamily="34" charset="0"/>
              </a:rPr>
              <a:t>NOT</a:t>
            </a:r>
            <a:r>
              <a:rPr lang="en-IN" sz="3200" i="1" dirty="0" smtClean="0">
                <a:solidFill>
                  <a:schemeClr val="tx2"/>
                </a:solidFill>
                <a:latin typeface="Calibri" pitchFamily="34" charset="0"/>
              </a:rPr>
              <a:t> the </a:t>
            </a:r>
            <a:r>
              <a:rPr lang="en-IN" sz="3200" i="1" dirty="0">
                <a:solidFill>
                  <a:schemeClr val="tx2"/>
                </a:solidFill>
                <a:latin typeface="Calibri" pitchFamily="34" charset="0"/>
              </a:rPr>
              <a:t>same as feelings.</a:t>
            </a:r>
          </a:p>
          <a:p>
            <a:pPr marL="571500" indent="-571500" algn="just">
              <a:lnSpc>
                <a:spcPct val="150000"/>
              </a:lnSpc>
              <a:buFont typeface="Wingdings" panose="05000000000000000000" pitchFamily="2" charset="2"/>
              <a:buChar char=""/>
            </a:pPr>
            <a:r>
              <a:rPr lang="en-IN" sz="3200" i="1" dirty="0">
                <a:solidFill>
                  <a:schemeClr val="tx2"/>
                </a:solidFill>
                <a:latin typeface="Calibri" pitchFamily="34" charset="0"/>
              </a:rPr>
              <a:t>Ethics is </a:t>
            </a:r>
            <a:r>
              <a:rPr lang="en-IN" sz="3200" i="1" dirty="0" smtClean="0">
                <a:solidFill>
                  <a:srgbClr val="FF0000"/>
                </a:solidFill>
                <a:latin typeface="Calibri" pitchFamily="34" charset="0"/>
              </a:rPr>
              <a:t>NOT</a:t>
            </a:r>
            <a:r>
              <a:rPr lang="en-IN" sz="3200" i="1" dirty="0" smtClean="0">
                <a:solidFill>
                  <a:schemeClr val="tx2"/>
                </a:solidFill>
                <a:latin typeface="Calibri" pitchFamily="34" charset="0"/>
              </a:rPr>
              <a:t> religion</a:t>
            </a:r>
            <a:r>
              <a:rPr lang="en-IN" sz="3200" i="1" dirty="0">
                <a:solidFill>
                  <a:schemeClr val="tx2"/>
                </a:solidFill>
                <a:latin typeface="Calibri" pitchFamily="34" charset="0"/>
              </a:rPr>
              <a:t>. </a:t>
            </a:r>
          </a:p>
          <a:p>
            <a:pPr marL="571500" indent="-571500" algn="just">
              <a:lnSpc>
                <a:spcPct val="150000"/>
              </a:lnSpc>
              <a:buFont typeface="Wingdings" panose="05000000000000000000" pitchFamily="2" charset="2"/>
              <a:buChar char=""/>
            </a:pPr>
            <a:r>
              <a:rPr lang="en-IN" sz="3200" i="1" dirty="0">
                <a:solidFill>
                  <a:schemeClr val="tx2"/>
                </a:solidFill>
                <a:latin typeface="Calibri" pitchFamily="34" charset="0"/>
              </a:rPr>
              <a:t>Ethics is </a:t>
            </a:r>
            <a:r>
              <a:rPr lang="en-IN" sz="3200" i="1" dirty="0" smtClean="0">
                <a:solidFill>
                  <a:srgbClr val="FF0000"/>
                </a:solidFill>
                <a:latin typeface="Calibri" pitchFamily="34" charset="0"/>
              </a:rPr>
              <a:t>NOT</a:t>
            </a:r>
            <a:r>
              <a:rPr lang="en-IN" sz="3200" i="1" dirty="0" smtClean="0">
                <a:solidFill>
                  <a:schemeClr val="tx2"/>
                </a:solidFill>
                <a:latin typeface="Calibri" pitchFamily="34" charset="0"/>
              </a:rPr>
              <a:t> following </a:t>
            </a:r>
            <a:r>
              <a:rPr lang="en-IN" sz="3200" i="1" dirty="0">
                <a:solidFill>
                  <a:schemeClr val="tx2"/>
                </a:solidFill>
                <a:latin typeface="Calibri" pitchFamily="34" charset="0"/>
              </a:rPr>
              <a:t>the law. </a:t>
            </a:r>
          </a:p>
          <a:p>
            <a:pPr marL="571500" indent="-571500" algn="just">
              <a:lnSpc>
                <a:spcPct val="150000"/>
              </a:lnSpc>
              <a:buFont typeface="Wingdings" panose="05000000000000000000" pitchFamily="2" charset="2"/>
              <a:buChar char=""/>
            </a:pPr>
            <a:r>
              <a:rPr lang="en-IN" sz="3200" i="1" dirty="0">
                <a:solidFill>
                  <a:schemeClr val="tx2"/>
                </a:solidFill>
                <a:latin typeface="Calibri" pitchFamily="34" charset="0"/>
              </a:rPr>
              <a:t>Ethics is </a:t>
            </a:r>
            <a:r>
              <a:rPr lang="en-IN" sz="3200" i="1" dirty="0" smtClean="0">
                <a:solidFill>
                  <a:srgbClr val="FF0000"/>
                </a:solidFill>
                <a:latin typeface="Calibri" pitchFamily="34" charset="0"/>
              </a:rPr>
              <a:t>NOT</a:t>
            </a:r>
            <a:r>
              <a:rPr lang="en-IN" sz="3200" i="1" dirty="0" smtClean="0">
                <a:solidFill>
                  <a:schemeClr val="tx2"/>
                </a:solidFill>
                <a:latin typeface="Calibri" pitchFamily="34" charset="0"/>
              </a:rPr>
              <a:t> following </a:t>
            </a:r>
            <a:r>
              <a:rPr lang="en-IN" sz="3200" i="1" dirty="0">
                <a:solidFill>
                  <a:schemeClr val="tx2"/>
                </a:solidFill>
                <a:latin typeface="Calibri" pitchFamily="34" charset="0"/>
              </a:rPr>
              <a:t>culturally accepted norms. </a:t>
            </a:r>
          </a:p>
          <a:p>
            <a:pPr marL="571500" indent="-571500" algn="just">
              <a:lnSpc>
                <a:spcPct val="150000"/>
              </a:lnSpc>
              <a:buFont typeface="Wingdings" panose="05000000000000000000" pitchFamily="2" charset="2"/>
              <a:buChar char=""/>
            </a:pPr>
            <a:r>
              <a:rPr lang="en-IN" sz="3200" i="1" dirty="0">
                <a:solidFill>
                  <a:schemeClr val="tx2"/>
                </a:solidFill>
                <a:latin typeface="Calibri" pitchFamily="34" charset="0"/>
              </a:rPr>
              <a:t>Ethics is </a:t>
            </a:r>
            <a:r>
              <a:rPr lang="en-IN" sz="3200" i="1" dirty="0" smtClean="0">
                <a:solidFill>
                  <a:srgbClr val="FF0000"/>
                </a:solidFill>
                <a:latin typeface="Calibri" pitchFamily="34" charset="0"/>
              </a:rPr>
              <a:t>NOT</a:t>
            </a:r>
            <a:r>
              <a:rPr lang="en-IN" sz="3200" i="1" dirty="0" smtClean="0">
                <a:solidFill>
                  <a:schemeClr val="tx2"/>
                </a:solidFill>
                <a:latin typeface="Calibri" pitchFamily="34" charset="0"/>
              </a:rPr>
              <a:t> science</a:t>
            </a:r>
            <a:r>
              <a:rPr lang="en-IN" sz="3200" i="1" dirty="0">
                <a:solidFill>
                  <a:schemeClr val="tx2"/>
                </a:solidFill>
                <a:latin typeface="Calibri" pitchFamily="34" charset="0"/>
              </a:rPr>
              <a:t>. </a:t>
            </a:r>
          </a:p>
          <a:p>
            <a:pPr algn="just"/>
            <a:endParaRPr lang="en-US" sz="1800" i="1" dirty="0">
              <a:solidFill>
                <a:srgbClr val="FF0000"/>
              </a:solidFill>
              <a:latin typeface="Calibri" pitchFamily="34" charset="0"/>
            </a:endParaRPr>
          </a:p>
          <a:p>
            <a:pPr algn="just"/>
            <a:endParaRPr lang="en-IN" sz="1800" i="1" dirty="0">
              <a:solidFill>
                <a:srgbClr val="FF0000"/>
              </a:solidFill>
              <a:latin typeface="Calibri" pitchFamily="34" charset="0"/>
            </a:endParaRPr>
          </a:p>
          <a:p>
            <a:pPr algn="just"/>
            <a:endParaRPr lang="en-US" sz="1800" dirty="0" smtClean="0">
              <a:solidFill>
                <a:schemeClr val="tx2"/>
              </a:solidFill>
              <a:latin typeface="Calibri" pitchFamily="34" charset="0"/>
            </a:endParaRPr>
          </a:p>
          <a:p>
            <a:pPr algn="just"/>
            <a:endParaRPr lang="en-US" sz="1600" b="0" dirty="0" smtClean="0">
              <a:solidFill>
                <a:schemeClr val="tx2"/>
              </a:solidFill>
              <a:latin typeface="Calibri" pitchFamily="34" charset="0"/>
            </a:endParaRPr>
          </a:p>
          <a:p>
            <a:pPr algn="just"/>
            <a:endParaRPr lang="en-US" sz="1600" b="0" dirty="0" smtClean="0">
              <a:solidFill>
                <a:schemeClr val="tx2"/>
              </a:solidFill>
              <a:latin typeface="Calibri" pitchFamily="34" charset="0"/>
            </a:endParaRPr>
          </a:p>
        </p:txBody>
      </p:sp>
      <p:sp>
        <p:nvSpPr>
          <p:cNvPr id="4" name="TextBox 3"/>
          <p:cNvSpPr txBox="1"/>
          <p:nvPr/>
        </p:nvSpPr>
        <p:spPr>
          <a:xfrm>
            <a:off x="968932" y="264565"/>
            <a:ext cx="5793817" cy="576775"/>
          </a:xfrm>
          <a:prstGeom prst="rect">
            <a:avLst/>
          </a:prstGeom>
          <a:solidFill>
            <a:schemeClr val="tx1">
              <a:lumMod val="50000"/>
              <a:lumOff val="50000"/>
            </a:schemeClr>
          </a:solidFill>
        </p:spPr>
        <p:txBody>
          <a:bodyPr wrap="square" rtlCol="0" anchor="ctr">
            <a:noAutofit/>
          </a:bodyPr>
          <a:lstStyle/>
          <a:p>
            <a:r>
              <a:rPr lang="en-US" sz="2400" dirty="0" smtClean="0">
                <a:solidFill>
                  <a:schemeClr val="bg1"/>
                </a:solidFill>
                <a:latin typeface="Arial" pitchFamily="34" charset="0"/>
              </a:rPr>
              <a:t>What </a:t>
            </a:r>
            <a:r>
              <a:rPr lang="en-US" sz="2400" dirty="0" smtClean="0">
                <a:solidFill>
                  <a:srgbClr val="FFFF00"/>
                </a:solidFill>
                <a:latin typeface="Arial" pitchFamily="34" charset="0"/>
              </a:rPr>
              <a:t>ethics </a:t>
            </a:r>
            <a:r>
              <a:rPr lang="en-US" sz="2400" dirty="0">
                <a:solidFill>
                  <a:schemeClr val="bg1"/>
                </a:solidFill>
                <a:latin typeface="Arial" pitchFamily="34" charset="0"/>
              </a:rPr>
              <a:t>IS NOT</a:t>
            </a:r>
            <a:r>
              <a:rPr lang="en-US" sz="2400" dirty="0" smtClean="0">
                <a:solidFill>
                  <a:srgbClr val="FFFF00"/>
                </a:solidFill>
                <a:latin typeface="Arial" pitchFamily="34" charset="0"/>
              </a:rPr>
              <a:t>?</a:t>
            </a:r>
            <a:endParaRPr lang="en-US" sz="2400" dirty="0">
              <a:solidFill>
                <a:schemeClr val="bg1"/>
              </a:solidFill>
              <a:latin typeface="Arial" pitchFamily="34" charset="0"/>
            </a:endParaRPr>
          </a:p>
        </p:txBody>
      </p:sp>
    </p:spTree>
    <p:extLst>
      <p:ext uri="{BB962C8B-B14F-4D97-AF65-F5344CB8AC3E}">
        <p14:creationId xmlns:p14="http://schemas.microsoft.com/office/powerpoint/2010/main" val="409241680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933" y="244273"/>
            <a:ext cx="7494563" cy="576775"/>
          </a:xfrm>
          <a:prstGeom prst="rect">
            <a:avLst/>
          </a:prstGeom>
          <a:noFill/>
        </p:spPr>
        <p:txBody>
          <a:bodyPr wrap="square" rtlCol="0" anchor="ctr">
            <a:noAutofit/>
          </a:bodyPr>
          <a:lstStyle/>
          <a:p>
            <a:endParaRPr lang="en-US" sz="2400" dirty="0">
              <a:latin typeface="Arial" pitchFamily="34" charset="0"/>
            </a:endParaRPr>
          </a:p>
        </p:txBody>
      </p:sp>
      <p:sp>
        <p:nvSpPr>
          <p:cNvPr id="4" name="TextBox 3"/>
          <p:cNvSpPr txBox="1"/>
          <p:nvPr/>
        </p:nvSpPr>
        <p:spPr>
          <a:xfrm>
            <a:off x="1256314" y="2237057"/>
            <a:ext cx="6294017" cy="1538109"/>
          </a:xfrm>
          <a:prstGeom prst="rect">
            <a:avLst/>
          </a:prstGeom>
          <a:solidFill>
            <a:schemeClr val="tx1">
              <a:lumMod val="50000"/>
              <a:lumOff val="50000"/>
            </a:schemeClr>
          </a:solidFill>
          <a:effectLst>
            <a:reflection blurRad="6350" stA="50000" endA="295" endPos="92000" dist="101600" dir="5400000" sy="-100000" algn="bl" rotWithShape="0"/>
          </a:effectLst>
        </p:spPr>
        <p:txBody>
          <a:bodyPr wrap="square" rtlCol="0" anchor="ctr">
            <a:noAutofit/>
          </a:bodyPr>
          <a:lstStyle/>
          <a:p>
            <a:pPr algn="just"/>
            <a:r>
              <a:rPr lang="en-IN" sz="2400" i="1" dirty="0" smtClean="0">
                <a:solidFill>
                  <a:schemeClr val="bg1"/>
                </a:solidFill>
                <a:latin typeface="Arial" pitchFamily="34" charset="0"/>
              </a:rPr>
              <a:t>“Our </a:t>
            </a:r>
            <a:r>
              <a:rPr lang="en-IN" sz="2400" i="1" dirty="0">
                <a:solidFill>
                  <a:schemeClr val="bg1"/>
                </a:solidFill>
                <a:latin typeface="Arial" pitchFamily="34" charset="0"/>
              </a:rPr>
              <a:t>character is what we do when we think no one is looking</a:t>
            </a:r>
            <a:r>
              <a:rPr lang="en-IN" sz="2400" i="1" dirty="0" smtClean="0">
                <a:solidFill>
                  <a:schemeClr val="bg1"/>
                </a:solidFill>
                <a:latin typeface="Arial" pitchFamily="34" charset="0"/>
              </a:rPr>
              <a:t>.”</a:t>
            </a:r>
            <a:endParaRPr lang="en-IN" sz="2400" i="1" dirty="0">
              <a:solidFill>
                <a:schemeClr val="bg1"/>
              </a:solidFill>
              <a:latin typeface="Arial" pitchFamily="34" charset="0"/>
            </a:endParaRPr>
          </a:p>
          <a:p>
            <a:pPr algn="r"/>
            <a:r>
              <a:rPr lang="en-IN" sz="2400" dirty="0" smtClean="0">
                <a:solidFill>
                  <a:schemeClr val="bg1"/>
                </a:solidFill>
                <a:latin typeface="Arial" pitchFamily="34" charset="0"/>
              </a:rPr>
              <a:t>- Jackson </a:t>
            </a:r>
            <a:r>
              <a:rPr lang="en-IN" sz="2400" dirty="0">
                <a:solidFill>
                  <a:schemeClr val="bg1"/>
                </a:solidFill>
                <a:latin typeface="Arial" pitchFamily="34" charset="0"/>
              </a:rPr>
              <a:t>Browne </a:t>
            </a:r>
          </a:p>
        </p:txBody>
      </p:sp>
    </p:spTree>
    <p:extLst>
      <p:ext uri="{BB962C8B-B14F-4D97-AF65-F5344CB8AC3E}">
        <p14:creationId xmlns:p14="http://schemas.microsoft.com/office/powerpoint/2010/main" val="750357177"/>
      </p:ext>
    </p:extLst>
  </p:cSld>
  <p:clrMapOvr>
    <a:masterClrMapping/>
  </p:clrMapOvr>
  <p:transition spd="slow">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933" y="244273"/>
            <a:ext cx="7494563" cy="576775"/>
          </a:xfrm>
          <a:prstGeom prst="rect">
            <a:avLst/>
          </a:prstGeom>
          <a:noFill/>
        </p:spPr>
        <p:txBody>
          <a:bodyPr wrap="square" rtlCol="0" anchor="ctr">
            <a:noAutofit/>
          </a:bodyPr>
          <a:lstStyle/>
          <a:p>
            <a:endParaRPr lang="en-US" sz="2400" dirty="0">
              <a:latin typeface="Arial" pitchFamily="34" charset="0"/>
            </a:endParaRPr>
          </a:p>
        </p:txBody>
      </p:sp>
      <p:sp>
        <p:nvSpPr>
          <p:cNvPr id="5" name="TextBox 4"/>
          <p:cNvSpPr txBox="1"/>
          <p:nvPr/>
        </p:nvSpPr>
        <p:spPr>
          <a:xfrm>
            <a:off x="607888" y="1407885"/>
            <a:ext cx="7646603" cy="4862870"/>
          </a:xfrm>
          <a:prstGeom prst="rect">
            <a:avLst/>
          </a:prstGeom>
          <a:noFill/>
        </p:spPr>
        <p:txBody>
          <a:bodyPr wrap="square" rtlCol="0">
            <a:spAutoFit/>
          </a:bodyPr>
          <a:lstStyle/>
          <a:p>
            <a:pPr algn="just"/>
            <a:r>
              <a:rPr lang="en-IN" sz="1800" i="1" dirty="0">
                <a:solidFill>
                  <a:schemeClr val="tx2"/>
                </a:solidFill>
                <a:latin typeface="Calibri" pitchFamily="34" charset="0"/>
              </a:rPr>
              <a:t>You are strolling through a </a:t>
            </a:r>
            <a:r>
              <a:rPr lang="en-IN" sz="1800" i="1" dirty="0" smtClean="0">
                <a:solidFill>
                  <a:schemeClr val="tx2"/>
                </a:solidFill>
                <a:latin typeface="Calibri" pitchFamily="34" charset="0"/>
              </a:rPr>
              <a:t>neighbourhood </a:t>
            </a:r>
            <a:r>
              <a:rPr lang="en-IN" sz="1800" i="1" dirty="0">
                <a:solidFill>
                  <a:schemeClr val="tx2"/>
                </a:solidFill>
                <a:latin typeface="Calibri" pitchFamily="34" charset="0"/>
              </a:rPr>
              <a:t>park on </a:t>
            </a:r>
            <a:r>
              <a:rPr lang="en-IN" sz="1800" i="1" dirty="0" smtClean="0">
                <a:solidFill>
                  <a:schemeClr val="tx2"/>
                </a:solidFill>
                <a:latin typeface="Calibri" pitchFamily="34" charset="0"/>
              </a:rPr>
              <a:t>a free </a:t>
            </a:r>
            <a:r>
              <a:rPr lang="en-IN" sz="1800" i="1" dirty="0">
                <a:solidFill>
                  <a:schemeClr val="tx2"/>
                </a:solidFill>
                <a:latin typeface="Calibri" pitchFamily="34" charset="0"/>
              </a:rPr>
              <a:t>afternoon when something in the bushes nearby catches your eye. </a:t>
            </a:r>
            <a:r>
              <a:rPr lang="en-IN" sz="1800" i="1" dirty="0" smtClean="0">
                <a:solidFill>
                  <a:schemeClr val="tx2"/>
                </a:solidFill>
                <a:latin typeface="Calibri" pitchFamily="34" charset="0"/>
              </a:rPr>
              <a:t>Its a woman's </a:t>
            </a:r>
            <a:r>
              <a:rPr lang="en-IN" sz="1800" i="1" dirty="0">
                <a:solidFill>
                  <a:schemeClr val="tx2"/>
                </a:solidFill>
                <a:latin typeface="Calibri" pitchFamily="34" charset="0"/>
              </a:rPr>
              <a:t>purse, presumably lost. Or perhaps it was stolen and then discarded</a:t>
            </a:r>
            <a:r>
              <a:rPr lang="en-IN" sz="1800" i="1" dirty="0" smtClean="0">
                <a:solidFill>
                  <a:schemeClr val="tx2"/>
                </a:solidFill>
                <a:latin typeface="Calibri" pitchFamily="34" charset="0"/>
              </a:rPr>
              <a:t>. You </a:t>
            </a:r>
            <a:r>
              <a:rPr lang="en-IN" sz="1800" i="1" dirty="0">
                <a:solidFill>
                  <a:schemeClr val="tx2"/>
                </a:solidFill>
                <a:latin typeface="Calibri" pitchFamily="34" charset="0"/>
              </a:rPr>
              <a:t>look inside and find a </a:t>
            </a:r>
            <a:r>
              <a:rPr lang="en-IN" sz="1800" i="1" dirty="0" smtClean="0">
                <a:solidFill>
                  <a:schemeClr val="tx2"/>
                </a:solidFill>
                <a:latin typeface="Calibri" pitchFamily="34" charset="0"/>
              </a:rPr>
              <a:t>drivers </a:t>
            </a:r>
            <a:r>
              <a:rPr lang="en-IN" sz="1800" i="1" dirty="0">
                <a:solidFill>
                  <a:schemeClr val="tx2"/>
                </a:solidFill>
                <a:latin typeface="Calibri" pitchFamily="34" charset="0"/>
              </a:rPr>
              <a:t>license. You also see a huge wad </a:t>
            </a:r>
            <a:r>
              <a:rPr lang="en-IN" sz="1800" i="1" dirty="0" smtClean="0">
                <a:solidFill>
                  <a:schemeClr val="tx2"/>
                </a:solidFill>
                <a:latin typeface="Calibri" pitchFamily="34" charset="0"/>
              </a:rPr>
              <a:t>of cash</a:t>
            </a:r>
            <a:r>
              <a:rPr lang="en-IN" sz="1800" i="1" dirty="0">
                <a:solidFill>
                  <a:schemeClr val="tx2"/>
                </a:solidFill>
                <a:latin typeface="Calibri" pitchFamily="34" charset="0"/>
              </a:rPr>
              <a:t>. The purse </a:t>
            </a:r>
            <a:r>
              <a:rPr lang="en-IN" sz="1800" i="1" dirty="0" smtClean="0">
                <a:solidFill>
                  <a:schemeClr val="tx2"/>
                </a:solidFill>
                <a:latin typeface="Calibri" pitchFamily="34" charset="0"/>
              </a:rPr>
              <a:t>wasn't </a:t>
            </a:r>
            <a:r>
              <a:rPr lang="en-IN" sz="1800" i="1" dirty="0">
                <a:solidFill>
                  <a:schemeClr val="tx2"/>
                </a:solidFill>
                <a:latin typeface="Calibri" pitchFamily="34" charset="0"/>
              </a:rPr>
              <a:t>stolen. What should you do?</a:t>
            </a:r>
            <a:endParaRPr lang="en-US" sz="1800" i="1" dirty="0">
              <a:solidFill>
                <a:srgbClr val="FF0000"/>
              </a:solidFill>
              <a:latin typeface="Calibri" pitchFamily="34" charset="0"/>
            </a:endParaRPr>
          </a:p>
          <a:p>
            <a:pPr algn="just"/>
            <a:endParaRPr lang="en-IN" sz="1800" i="1" dirty="0">
              <a:solidFill>
                <a:srgbClr val="FF0000"/>
              </a:solidFill>
              <a:latin typeface="Calibri" pitchFamily="34" charset="0"/>
            </a:endParaRPr>
          </a:p>
          <a:p>
            <a:pPr algn="just"/>
            <a:r>
              <a:rPr lang="en-US" sz="1800" dirty="0" smtClean="0">
                <a:solidFill>
                  <a:srgbClr val="FF0000"/>
                </a:solidFill>
                <a:latin typeface="Calibri" pitchFamily="34" charset="0"/>
              </a:rPr>
              <a:t>OK…so you will return the purse, honest that you are. </a:t>
            </a:r>
          </a:p>
          <a:p>
            <a:pPr algn="just"/>
            <a:endParaRPr lang="en-US" sz="1800" dirty="0">
              <a:solidFill>
                <a:schemeClr val="tx2"/>
              </a:solidFill>
              <a:latin typeface="Calibri" pitchFamily="34" charset="0"/>
            </a:endParaRPr>
          </a:p>
          <a:p>
            <a:pPr algn="just"/>
            <a:r>
              <a:rPr lang="en-US" sz="1800" b="0" dirty="0" smtClean="0">
                <a:solidFill>
                  <a:schemeClr val="tx2"/>
                </a:solidFill>
                <a:latin typeface="Calibri" pitchFamily="34" charset="0"/>
              </a:rPr>
              <a:t>Now consider this – </a:t>
            </a:r>
          </a:p>
          <a:p>
            <a:pPr algn="just"/>
            <a:endParaRPr lang="en-US" sz="1800" dirty="0">
              <a:solidFill>
                <a:schemeClr val="tx2"/>
              </a:solidFill>
              <a:latin typeface="Calibri" pitchFamily="34" charset="0"/>
            </a:endParaRPr>
          </a:p>
          <a:p>
            <a:pPr algn="just"/>
            <a:r>
              <a:rPr lang="en-US" sz="1800" dirty="0" smtClean="0">
                <a:solidFill>
                  <a:schemeClr val="tx2"/>
                </a:solidFill>
                <a:latin typeface="Calibri" pitchFamily="34" charset="0"/>
              </a:rPr>
              <a:t>You have recently lost your job and are struggling to make ends meet. Yo</a:t>
            </a:r>
            <a:r>
              <a:rPr lang="en-US" sz="1800" dirty="0" smtClean="0">
                <a:solidFill>
                  <a:schemeClr val="tx2"/>
                </a:solidFill>
                <a:latin typeface="Calibri" pitchFamily="34" charset="0"/>
              </a:rPr>
              <a:t>u are unable to pay the fees for your child’s school, and the principal has warned you today that you have just one day to pay the fees. The amount in the purse is exactly the same as the annual fees for the school. </a:t>
            </a:r>
          </a:p>
          <a:p>
            <a:pPr algn="just"/>
            <a:r>
              <a:rPr lang="en-US" sz="1800" dirty="0" smtClean="0">
                <a:solidFill>
                  <a:srgbClr val="FF0000"/>
                </a:solidFill>
                <a:latin typeface="Calibri" pitchFamily="34" charset="0"/>
              </a:rPr>
              <a:t>What will you do now</a:t>
            </a:r>
            <a:r>
              <a:rPr lang="en-US" sz="1800" dirty="0" smtClean="0">
                <a:solidFill>
                  <a:schemeClr val="tx2"/>
                </a:solidFill>
                <a:latin typeface="Calibri" pitchFamily="34" charset="0"/>
              </a:rPr>
              <a:t>?</a:t>
            </a:r>
            <a:endParaRPr lang="en-US" sz="1800" dirty="0" smtClean="0">
              <a:solidFill>
                <a:schemeClr val="tx2"/>
              </a:solidFill>
              <a:latin typeface="Calibri" pitchFamily="34" charset="0"/>
            </a:endParaRPr>
          </a:p>
          <a:p>
            <a:pPr algn="just"/>
            <a:endParaRPr lang="en-US" sz="1600" b="0" dirty="0" smtClean="0">
              <a:solidFill>
                <a:schemeClr val="tx2"/>
              </a:solidFill>
              <a:latin typeface="Calibri" pitchFamily="34" charset="0"/>
            </a:endParaRPr>
          </a:p>
          <a:p>
            <a:pPr algn="ctr"/>
            <a:r>
              <a:rPr lang="en-US" sz="2400" dirty="0" smtClean="0">
                <a:solidFill>
                  <a:schemeClr val="tx2"/>
                </a:solidFill>
                <a:latin typeface="Calibri" pitchFamily="34" charset="0"/>
              </a:rPr>
              <a:t>Welcome to the </a:t>
            </a:r>
            <a:r>
              <a:rPr lang="en-US" sz="2400" dirty="0" smtClean="0">
                <a:solidFill>
                  <a:srgbClr val="FF0000"/>
                </a:solidFill>
                <a:effectLst>
                  <a:outerShdw blurRad="38100" dist="38100" dir="2700000" algn="tl">
                    <a:srgbClr val="000000">
                      <a:alpha val="43137"/>
                    </a:srgbClr>
                  </a:outerShdw>
                </a:effectLst>
                <a:latin typeface="Calibri" pitchFamily="34" charset="0"/>
              </a:rPr>
              <a:t>PROBLEM OF ETHICS</a:t>
            </a:r>
            <a:r>
              <a:rPr lang="en-US" sz="2400" dirty="0" smtClean="0">
                <a:solidFill>
                  <a:schemeClr val="tx2"/>
                </a:solidFill>
                <a:latin typeface="Calibri" pitchFamily="34" charset="0"/>
              </a:rPr>
              <a:t>….</a:t>
            </a:r>
            <a:endParaRPr lang="en-US" sz="2400" dirty="0" smtClean="0">
              <a:solidFill>
                <a:schemeClr val="tx2"/>
              </a:solidFill>
              <a:latin typeface="Calibri" pitchFamily="34" charset="0"/>
            </a:endParaRPr>
          </a:p>
        </p:txBody>
      </p:sp>
      <p:sp>
        <p:nvSpPr>
          <p:cNvPr id="4" name="TextBox 3"/>
          <p:cNvSpPr txBox="1"/>
          <p:nvPr/>
        </p:nvSpPr>
        <p:spPr>
          <a:xfrm>
            <a:off x="968932" y="264565"/>
            <a:ext cx="5793817" cy="576775"/>
          </a:xfrm>
          <a:prstGeom prst="rect">
            <a:avLst/>
          </a:prstGeom>
          <a:solidFill>
            <a:schemeClr val="tx1">
              <a:lumMod val="50000"/>
              <a:lumOff val="50000"/>
            </a:schemeClr>
          </a:solidFill>
        </p:spPr>
        <p:txBody>
          <a:bodyPr wrap="square" rtlCol="0" anchor="ctr">
            <a:noAutofit/>
          </a:bodyPr>
          <a:lstStyle/>
          <a:p>
            <a:r>
              <a:rPr lang="en-US" sz="2400" dirty="0" smtClean="0">
                <a:solidFill>
                  <a:schemeClr val="bg1"/>
                </a:solidFill>
                <a:latin typeface="Arial" pitchFamily="34" charset="0"/>
              </a:rPr>
              <a:t>Consider this</a:t>
            </a:r>
            <a:r>
              <a:rPr lang="en-US" sz="2400" dirty="0" smtClean="0">
                <a:solidFill>
                  <a:srgbClr val="FFFF00"/>
                </a:solidFill>
                <a:latin typeface="Arial" pitchFamily="34" charset="0"/>
              </a:rPr>
              <a:t>…</a:t>
            </a:r>
            <a:endParaRPr lang="en-US" sz="2400" dirty="0">
              <a:solidFill>
                <a:srgbClr val="FFFF00"/>
              </a:solidFill>
              <a:latin typeface="Arial" pitchFamily="34" charset="0"/>
            </a:endParaRPr>
          </a:p>
        </p:txBody>
      </p:sp>
    </p:spTree>
    <p:extLst>
      <p:ext uri="{BB962C8B-B14F-4D97-AF65-F5344CB8AC3E}">
        <p14:creationId xmlns:p14="http://schemas.microsoft.com/office/powerpoint/2010/main" val="247326954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fade">
                                      <p:cBhvr>
                                        <p:cTn id="17" dur="500"/>
                                        <p:tgtEl>
                                          <p:spTgt spid="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7" end="7"/>
                                            </p:txEl>
                                          </p:spTgt>
                                        </p:tgtEl>
                                        <p:attrNameLst>
                                          <p:attrName>style.visibility</p:attrName>
                                        </p:attrNameLst>
                                      </p:cBhvr>
                                      <p:to>
                                        <p:strVal val="visible"/>
                                      </p:to>
                                    </p:set>
                                    <p:animEffect transition="in" filter="fade">
                                      <p:cBhvr>
                                        <p:cTn id="22" dur="500"/>
                                        <p:tgtEl>
                                          <p:spTgt spid="5">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animEffect transition="in" filter="fade">
                                      <p:cBhvr>
                                        <p:cTn id="27"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933" y="244273"/>
            <a:ext cx="7494563" cy="576775"/>
          </a:xfrm>
          <a:prstGeom prst="rect">
            <a:avLst/>
          </a:prstGeom>
          <a:noFill/>
        </p:spPr>
        <p:txBody>
          <a:bodyPr wrap="square" rtlCol="0" anchor="ctr">
            <a:noAutofit/>
          </a:bodyPr>
          <a:lstStyle/>
          <a:p>
            <a:endParaRPr lang="en-US" sz="2400" dirty="0">
              <a:latin typeface="Arial" pitchFamily="34" charset="0"/>
            </a:endParaRPr>
          </a:p>
        </p:txBody>
      </p:sp>
      <p:sp>
        <p:nvSpPr>
          <p:cNvPr id="5" name="TextBox 4"/>
          <p:cNvSpPr txBox="1"/>
          <p:nvPr/>
        </p:nvSpPr>
        <p:spPr>
          <a:xfrm>
            <a:off x="607888" y="1407885"/>
            <a:ext cx="7646603" cy="4739759"/>
          </a:xfrm>
          <a:prstGeom prst="rect">
            <a:avLst/>
          </a:prstGeom>
          <a:noFill/>
        </p:spPr>
        <p:txBody>
          <a:bodyPr wrap="square" rtlCol="0">
            <a:spAutoFit/>
          </a:bodyPr>
          <a:lstStyle/>
          <a:p>
            <a:pPr algn="just"/>
            <a:r>
              <a:rPr lang="en-IN" sz="1800" i="1" dirty="0" smtClean="0">
                <a:solidFill>
                  <a:schemeClr val="tx2"/>
                </a:solidFill>
                <a:latin typeface="Calibri" pitchFamily="34" charset="0"/>
              </a:rPr>
              <a:t>Does ethics mean different things to different people?</a:t>
            </a:r>
          </a:p>
          <a:p>
            <a:pPr algn="just"/>
            <a:endParaRPr lang="en-US" sz="1800" i="1" dirty="0">
              <a:solidFill>
                <a:schemeClr val="tx2"/>
              </a:solidFill>
              <a:latin typeface="Calibri" pitchFamily="34" charset="0"/>
            </a:endParaRPr>
          </a:p>
          <a:p>
            <a:pPr algn="just"/>
            <a:r>
              <a:rPr lang="en-US" sz="1800" i="1" dirty="0" smtClean="0">
                <a:solidFill>
                  <a:srgbClr val="FF0000"/>
                </a:solidFill>
                <a:latin typeface="Calibri" pitchFamily="34" charset="0"/>
              </a:rPr>
              <a:t>Does ethics mean different things at different times to the same person?</a:t>
            </a:r>
          </a:p>
          <a:p>
            <a:pPr algn="just"/>
            <a:endParaRPr lang="en-US" sz="1800" i="1" dirty="0">
              <a:solidFill>
                <a:srgbClr val="FF0000"/>
              </a:solidFill>
              <a:latin typeface="Calibri" pitchFamily="34" charset="0"/>
            </a:endParaRPr>
          </a:p>
          <a:p>
            <a:pPr algn="just"/>
            <a:r>
              <a:rPr lang="en-US" sz="1800" i="1" dirty="0">
                <a:solidFill>
                  <a:schemeClr val="tx2"/>
                </a:solidFill>
                <a:latin typeface="Calibri" pitchFamily="34" charset="0"/>
              </a:rPr>
              <a:t>Why should you act ‘ethically’ when there is a stronger reason to behave otherwise?</a:t>
            </a:r>
          </a:p>
          <a:p>
            <a:pPr algn="just"/>
            <a:endParaRPr lang="en-US" sz="1800" i="1" dirty="0">
              <a:solidFill>
                <a:srgbClr val="FF0000"/>
              </a:solidFill>
              <a:latin typeface="Calibri" pitchFamily="34" charset="0"/>
            </a:endParaRPr>
          </a:p>
          <a:p>
            <a:pPr algn="just"/>
            <a:r>
              <a:rPr lang="en-IN" sz="1800" i="1" dirty="0" smtClean="0">
                <a:solidFill>
                  <a:srgbClr val="FF0000"/>
                </a:solidFill>
                <a:latin typeface="Calibri" pitchFamily="34" charset="0"/>
              </a:rPr>
              <a:t>Is an excellent character something </a:t>
            </a:r>
            <a:r>
              <a:rPr lang="en-IN" sz="1800" i="1" dirty="0">
                <a:solidFill>
                  <a:srgbClr val="FF0000"/>
                </a:solidFill>
                <a:latin typeface="Calibri" pitchFamily="34" charset="0"/>
              </a:rPr>
              <a:t>worth having and preserving even at </a:t>
            </a:r>
            <a:r>
              <a:rPr lang="en-IN" sz="1800" i="1" dirty="0" smtClean="0">
                <a:solidFill>
                  <a:srgbClr val="FF0000"/>
                </a:solidFill>
                <a:latin typeface="Calibri" pitchFamily="34" charset="0"/>
              </a:rPr>
              <a:t>significant costs </a:t>
            </a:r>
            <a:r>
              <a:rPr lang="en-IN" sz="1800" i="1" dirty="0">
                <a:solidFill>
                  <a:srgbClr val="FF0000"/>
                </a:solidFill>
                <a:latin typeface="Calibri" pitchFamily="34" charset="0"/>
              </a:rPr>
              <a:t>to </a:t>
            </a:r>
            <a:r>
              <a:rPr lang="en-IN" sz="1800" i="1" dirty="0" smtClean="0">
                <a:solidFill>
                  <a:srgbClr val="FF0000"/>
                </a:solidFill>
                <a:latin typeface="Calibri" pitchFamily="34" charset="0"/>
              </a:rPr>
              <a:t>one's health or wealth?</a:t>
            </a:r>
          </a:p>
          <a:p>
            <a:pPr algn="just"/>
            <a:endParaRPr lang="en-US" sz="1800" i="1" dirty="0">
              <a:solidFill>
                <a:srgbClr val="FF0000"/>
              </a:solidFill>
              <a:latin typeface="Calibri" pitchFamily="34" charset="0"/>
            </a:endParaRPr>
          </a:p>
          <a:p>
            <a:pPr marL="285750" indent="-285750" algn="just">
              <a:buFont typeface="Wingdings" panose="05000000000000000000" pitchFamily="2" charset="2"/>
              <a:buChar char="F"/>
            </a:pPr>
            <a:r>
              <a:rPr lang="en-US" sz="1800" i="1" dirty="0" smtClean="0">
                <a:solidFill>
                  <a:schemeClr val="tx1">
                    <a:lumMod val="95000"/>
                    <a:lumOff val="5000"/>
                  </a:schemeClr>
                </a:solidFill>
                <a:effectLst>
                  <a:outerShdw blurRad="38100" dist="38100" dir="2700000" algn="tl">
                    <a:srgbClr val="000000">
                      <a:alpha val="43137"/>
                    </a:srgbClr>
                  </a:outerShdw>
                </a:effectLst>
                <a:latin typeface="Calibri" pitchFamily="34" charset="0"/>
              </a:rPr>
              <a:t>Do you not feel inspired by those who make sacrifices to live up to their value systems?</a:t>
            </a:r>
          </a:p>
          <a:p>
            <a:pPr marL="285750" indent="-285750" algn="just">
              <a:buFont typeface="Wingdings" panose="05000000000000000000" pitchFamily="2" charset="2"/>
              <a:buChar char="F"/>
            </a:pPr>
            <a:r>
              <a:rPr lang="en-US" sz="1800" i="1" dirty="0" smtClean="0">
                <a:solidFill>
                  <a:schemeClr val="tx1">
                    <a:lumMod val="95000"/>
                    <a:lumOff val="5000"/>
                  </a:schemeClr>
                </a:solidFill>
                <a:effectLst>
                  <a:outerShdw blurRad="38100" dist="38100" dir="2700000" algn="tl">
                    <a:srgbClr val="000000">
                      <a:alpha val="43137"/>
                    </a:srgbClr>
                  </a:outerShdw>
                </a:effectLst>
                <a:latin typeface="Calibri" pitchFamily="34" charset="0"/>
              </a:rPr>
              <a:t>Do you not feel proud of yourself when you would have successfully resisted an opportunity to act dishonestly?</a:t>
            </a:r>
            <a:endParaRPr lang="en-IN" sz="1800" i="1" dirty="0">
              <a:solidFill>
                <a:schemeClr val="tx1">
                  <a:lumMod val="95000"/>
                  <a:lumOff val="5000"/>
                </a:schemeClr>
              </a:solidFill>
              <a:effectLst>
                <a:outerShdw blurRad="38100" dist="38100" dir="2700000" algn="tl">
                  <a:srgbClr val="000000">
                    <a:alpha val="43137"/>
                  </a:srgbClr>
                </a:outerShdw>
              </a:effectLst>
              <a:latin typeface="Calibri" pitchFamily="34" charset="0"/>
            </a:endParaRPr>
          </a:p>
          <a:p>
            <a:pPr algn="just"/>
            <a:endParaRPr lang="en-US" sz="1800" dirty="0" smtClean="0">
              <a:solidFill>
                <a:schemeClr val="tx2"/>
              </a:solidFill>
              <a:latin typeface="Calibri" pitchFamily="34" charset="0"/>
            </a:endParaRPr>
          </a:p>
          <a:p>
            <a:pPr algn="just"/>
            <a:endParaRPr lang="en-US" sz="1600" b="0" dirty="0" smtClean="0">
              <a:solidFill>
                <a:schemeClr val="tx2"/>
              </a:solidFill>
              <a:latin typeface="Calibri" pitchFamily="34" charset="0"/>
            </a:endParaRPr>
          </a:p>
          <a:p>
            <a:pPr algn="just"/>
            <a:endParaRPr lang="en-US" sz="1600" b="0" dirty="0" smtClean="0">
              <a:solidFill>
                <a:schemeClr val="tx2"/>
              </a:solidFill>
              <a:latin typeface="Calibri" pitchFamily="34" charset="0"/>
            </a:endParaRPr>
          </a:p>
        </p:txBody>
      </p:sp>
      <p:sp>
        <p:nvSpPr>
          <p:cNvPr id="4" name="TextBox 3"/>
          <p:cNvSpPr txBox="1"/>
          <p:nvPr/>
        </p:nvSpPr>
        <p:spPr>
          <a:xfrm>
            <a:off x="968932" y="264565"/>
            <a:ext cx="5793817" cy="576775"/>
          </a:xfrm>
          <a:prstGeom prst="rect">
            <a:avLst/>
          </a:prstGeom>
          <a:solidFill>
            <a:schemeClr val="tx1">
              <a:lumMod val="50000"/>
              <a:lumOff val="50000"/>
            </a:schemeClr>
          </a:solidFill>
        </p:spPr>
        <p:txBody>
          <a:bodyPr wrap="square" rtlCol="0" anchor="ctr">
            <a:noAutofit/>
          </a:bodyPr>
          <a:lstStyle/>
          <a:p>
            <a:r>
              <a:rPr lang="en-US" sz="2400" dirty="0" smtClean="0">
                <a:solidFill>
                  <a:schemeClr val="bg1"/>
                </a:solidFill>
                <a:latin typeface="Arial" pitchFamily="34" charset="0"/>
              </a:rPr>
              <a:t>The Problems of </a:t>
            </a:r>
            <a:r>
              <a:rPr lang="en-US" sz="2400" dirty="0" smtClean="0">
                <a:solidFill>
                  <a:srgbClr val="FFFF00"/>
                </a:solidFill>
                <a:latin typeface="Arial" pitchFamily="34" charset="0"/>
              </a:rPr>
              <a:t>Ethics</a:t>
            </a:r>
            <a:endParaRPr lang="en-US" sz="2400" dirty="0">
              <a:solidFill>
                <a:srgbClr val="FFFF00"/>
              </a:solidFill>
              <a:latin typeface="Arial" pitchFamily="34" charset="0"/>
            </a:endParaRPr>
          </a:p>
        </p:txBody>
      </p:sp>
    </p:spTree>
    <p:extLst>
      <p:ext uri="{BB962C8B-B14F-4D97-AF65-F5344CB8AC3E}">
        <p14:creationId xmlns:p14="http://schemas.microsoft.com/office/powerpoint/2010/main" val="233444062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animEffect transition="in" filter="wheel(1)">
                                      <p:cBhvr>
                                        <p:cTn id="7" dur="2000"/>
                                        <p:tgtEl>
                                          <p:spTgt spid="5">
                                            <p:txEl>
                                              <p:pRg st="8" end="8"/>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5">
                                            <p:txEl>
                                              <p:pRg st="9" end="9"/>
                                            </p:txEl>
                                          </p:spTgt>
                                        </p:tgtEl>
                                        <p:attrNameLst>
                                          <p:attrName>style.visibility</p:attrName>
                                        </p:attrNameLst>
                                      </p:cBhvr>
                                      <p:to>
                                        <p:strVal val="visible"/>
                                      </p:to>
                                    </p:set>
                                    <p:animEffect transition="in" filter="wheel(1)">
                                      <p:cBhvr>
                                        <p:cTn id="10" dur="20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933" y="244273"/>
            <a:ext cx="7494563" cy="576775"/>
          </a:xfrm>
          <a:prstGeom prst="rect">
            <a:avLst/>
          </a:prstGeom>
          <a:noFill/>
        </p:spPr>
        <p:txBody>
          <a:bodyPr wrap="square" rtlCol="0" anchor="ctr">
            <a:noAutofit/>
          </a:bodyPr>
          <a:lstStyle/>
          <a:p>
            <a:endParaRPr lang="en-US" sz="2400" dirty="0">
              <a:latin typeface="Arial" pitchFamily="34" charset="0"/>
            </a:endParaRPr>
          </a:p>
        </p:txBody>
      </p:sp>
      <p:sp>
        <p:nvSpPr>
          <p:cNvPr id="5" name="TextBox 4"/>
          <p:cNvSpPr txBox="1"/>
          <p:nvPr/>
        </p:nvSpPr>
        <p:spPr>
          <a:xfrm>
            <a:off x="607888" y="1407885"/>
            <a:ext cx="7646603" cy="5847755"/>
          </a:xfrm>
          <a:prstGeom prst="rect">
            <a:avLst/>
          </a:prstGeom>
          <a:noFill/>
        </p:spPr>
        <p:txBody>
          <a:bodyPr wrap="square" rtlCol="0">
            <a:spAutoFit/>
          </a:bodyPr>
          <a:lstStyle/>
          <a:p>
            <a:pPr algn="just"/>
            <a:endParaRPr lang="en-IN" sz="1800" i="1" dirty="0" smtClean="0">
              <a:solidFill>
                <a:srgbClr val="FF0000"/>
              </a:solidFill>
              <a:latin typeface="Calibri" pitchFamily="34" charset="0"/>
            </a:endParaRPr>
          </a:p>
          <a:p>
            <a:pPr algn="just"/>
            <a:r>
              <a:rPr lang="en-IN" sz="1800" i="1" dirty="0">
                <a:solidFill>
                  <a:srgbClr val="7030A0"/>
                </a:solidFill>
                <a:latin typeface="Calibri" pitchFamily="34" charset="0"/>
              </a:rPr>
              <a:t>In every system of morality, which I have hitherto met with, I have always remarked, that the author proceeds for some time in the ordinary ways of reasoning, and establishes the being of a God, or makes observations concerning human affairs; when all of a sudden I am surprised to find, that instead of the usual copulations of propositions, is, and is not, I meet with no proposition that is not connected with an ought, or an ought not. This change is imperceptible; but is however, of the last consequence</a:t>
            </a:r>
            <a:r>
              <a:rPr lang="en-IN" sz="1800" i="1" dirty="0" smtClean="0">
                <a:solidFill>
                  <a:srgbClr val="7030A0"/>
                </a:solidFill>
                <a:latin typeface="Calibri" pitchFamily="34" charset="0"/>
              </a:rPr>
              <a:t>. </a:t>
            </a:r>
          </a:p>
          <a:p>
            <a:pPr algn="r"/>
            <a:r>
              <a:rPr lang="en-IN" sz="1800" dirty="0" smtClean="0">
                <a:solidFill>
                  <a:schemeClr val="tx2"/>
                </a:solidFill>
                <a:latin typeface="Calibri" pitchFamily="34" charset="0"/>
              </a:rPr>
              <a:t>(A Treaties of  Human Nature, David Hume, 1739)</a:t>
            </a:r>
            <a:endParaRPr lang="en-IN" sz="1800" dirty="0">
              <a:solidFill>
                <a:schemeClr val="tx2"/>
              </a:solidFill>
              <a:latin typeface="Calibri" pitchFamily="34" charset="0"/>
            </a:endParaRPr>
          </a:p>
          <a:p>
            <a:pPr algn="just"/>
            <a:endParaRPr lang="en-IN" sz="1800" i="1" dirty="0" smtClean="0">
              <a:solidFill>
                <a:srgbClr val="FF0000"/>
              </a:solidFill>
              <a:latin typeface="Calibri" pitchFamily="34" charset="0"/>
            </a:endParaRPr>
          </a:p>
          <a:p>
            <a:pPr algn="just"/>
            <a:endParaRPr lang="en-IN" sz="1800" i="1" dirty="0" smtClean="0">
              <a:solidFill>
                <a:srgbClr val="FF0000"/>
              </a:solidFill>
              <a:latin typeface="Calibri" pitchFamily="34" charset="0"/>
            </a:endParaRPr>
          </a:p>
          <a:p>
            <a:pPr marL="285750" indent="-285750" algn="just">
              <a:buFont typeface="Wingdings" panose="05000000000000000000" pitchFamily="2" charset="2"/>
              <a:buChar char="ü"/>
            </a:pPr>
            <a:r>
              <a:rPr lang="en-IN" sz="1800" i="1" dirty="0" smtClean="0">
                <a:solidFill>
                  <a:srgbClr val="FF0000"/>
                </a:solidFill>
                <a:latin typeface="Calibri" pitchFamily="34" charset="0"/>
              </a:rPr>
              <a:t>Many writers </a:t>
            </a:r>
            <a:r>
              <a:rPr lang="en-IN" sz="1800" i="1" dirty="0">
                <a:solidFill>
                  <a:srgbClr val="FF0000"/>
                </a:solidFill>
                <a:latin typeface="Calibri" pitchFamily="34" charset="0"/>
              </a:rPr>
              <a:t>make claims about what ought to be on the basis of statements about what is. However, Hume found that </a:t>
            </a:r>
            <a:r>
              <a:rPr lang="en-IN" sz="1800" i="1" dirty="0">
                <a:latin typeface="Calibri" pitchFamily="34" charset="0"/>
              </a:rPr>
              <a:t>there seems to be a significant difference between descriptive statements (about what is) and prescriptive or normative statements (about what ought to be)</a:t>
            </a:r>
            <a:r>
              <a:rPr lang="en-IN" sz="1800" i="1" dirty="0">
                <a:solidFill>
                  <a:srgbClr val="FF0000"/>
                </a:solidFill>
                <a:latin typeface="Calibri" pitchFamily="34" charset="0"/>
              </a:rPr>
              <a:t>, and it is not obvious how one can get from making descriptive statements to prescriptive. The is–ought problem is also known as </a:t>
            </a:r>
            <a:r>
              <a:rPr lang="en-IN" sz="1800" i="1" dirty="0">
                <a:latin typeface="Calibri" pitchFamily="34" charset="0"/>
              </a:rPr>
              <a:t>Hume's law </a:t>
            </a:r>
            <a:r>
              <a:rPr lang="en-IN" sz="1800" i="1" dirty="0">
                <a:solidFill>
                  <a:srgbClr val="FF0000"/>
                </a:solidFill>
                <a:latin typeface="Calibri" pitchFamily="34" charset="0"/>
              </a:rPr>
              <a:t>and </a:t>
            </a:r>
            <a:r>
              <a:rPr lang="en-IN" sz="1800" i="1" dirty="0">
                <a:latin typeface="Calibri" pitchFamily="34" charset="0"/>
              </a:rPr>
              <a:t>Hume's Guillotine</a:t>
            </a:r>
            <a:r>
              <a:rPr lang="en-IN" sz="1800" i="1" dirty="0">
                <a:solidFill>
                  <a:srgbClr val="FF0000"/>
                </a:solidFill>
                <a:latin typeface="Calibri" pitchFamily="34" charset="0"/>
              </a:rPr>
              <a:t>.</a:t>
            </a:r>
            <a:endParaRPr lang="en-US" sz="1800" i="1" dirty="0">
              <a:solidFill>
                <a:srgbClr val="FF0000"/>
              </a:solidFill>
              <a:latin typeface="Calibri" pitchFamily="34" charset="0"/>
            </a:endParaRPr>
          </a:p>
          <a:p>
            <a:pPr algn="just"/>
            <a:endParaRPr lang="en-US" sz="1800" dirty="0" smtClean="0">
              <a:solidFill>
                <a:schemeClr val="tx2"/>
              </a:solidFill>
              <a:latin typeface="Calibri" pitchFamily="34" charset="0"/>
            </a:endParaRPr>
          </a:p>
          <a:p>
            <a:pPr algn="just"/>
            <a:endParaRPr lang="en-US" sz="1600" b="0" dirty="0" smtClean="0">
              <a:solidFill>
                <a:schemeClr val="tx2"/>
              </a:solidFill>
              <a:latin typeface="Calibri" pitchFamily="34" charset="0"/>
            </a:endParaRPr>
          </a:p>
          <a:p>
            <a:pPr algn="just"/>
            <a:endParaRPr lang="en-US" sz="1600" b="0" dirty="0" smtClean="0">
              <a:solidFill>
                <a:schemeClr val="tx2"/>
              </a:solidFill>
              <a:latin typeface="Calibri" pitchFamily="34" charset="0"/>
            </a:endParaRPr>
          </a:p>
        </p:txBody>
      </p:sp>
      <p:sp>
        <p:nvSpPr>
          <p:cNvPr id="4" name="TextBox 3"/>
          <p:cNvSpPr txBox="1"/>
          <p:nvPr/>
        </p:nvSpPr>
        <p:spPr>
          <a:xfrm>
            <a:off x="968932" y="264565"/>
            <a:ext cx="5793817" cy="576775"/>
          </a:xfrm>
          <a:prstGeom prst="rect">
            <a:avLst/>
          </a:prstGeom>
          <a:solidFill>
            <a:schemeClr val="tx1">
              <a:lumMod val="50000"/>
              <a:lumOff val="50000"/>
            </a:schemeClr>
          </a:solidFill>
        </p:spPr>
        <p:txBody>
          <a:bodyPr wrap="square" rtlCol="0" anchor="ctr">
            <a:noAutofit/>
          </a:bodyPr>
          <a:lstStyle/>
          <a:p>
            <a:r>
              <a:rPr lang="en-US" sz="2400" dirty="0" smtClean="0">
                <a:solidFill>
                  <a:schemeClr val="bg1"/>
                </a:solidFill>
                <a:latin typeface="Arial" pitchFamily="34" charset="0"/>
              </a:rPr>
              <a:t>The </a:t>
            </a:r>
            <a:r>
              <a:rPr lang="en-US" sz="2400" dirty="0" smtClean="0">
                <a:solidFill>
                  <a:srgbClr val="FFFF00"/>
                </a:solidFill>
                <a:latin typeface="Arial" pitchFamily="34" charset="0"/>
              </a:rPr>
              <a:t>Is-Ought</a:t>
            </a:r>
            <a:r>
              <a:rPr lang="en-US" sz="2400" dirty="0" smtClean="0">
                <a:solidFill>
                  <a:schemeClr val="bg1"/>
                </a:solidFill>
                <a:latin typeface="Arial" pitchFamily="34" charset="0"/>
              </a:rPr>
              <a:t> problem (David Hume)</a:t>
            </a:r>
            <a:endParaRPr lang="en-US" sz="2400" dirty="0">
              <a:solidFill>
                <a:srgbClr val="FFFF00"/>
              </a:solidFill>
              <a:latin typeface="Arial" pitchFamily="34" charset="0"/>
            </a:endParaRPr>
          </a:p>
        </p:txBody>
      </p:sp>
    </p:spTree>
    <p:extLst>
      <p:ext uri="{BB962C8B-B14F-4D97-AF65-F5344CB8AC3E}">
        <p14:creationId xmlns:p14="http://schemas.microsoft.com/office/powerpoint/2010/main" val="293449229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933" y="244273"/>
            <a:ext cx="7494563" cy="576775"/>
          </a:xfrm>
          <a:prstGeom prst="rect">
            <a:avLst/>
          </a:prstGeom>
          <a:noFill/>
        </p:spPr>
        <p:txBody>
          <a:bodyPr wrap="square" rtlCol="0" anchor="ctr">
            <a:noAutofit/>
          </a:bodyPr>
          <a:lstStyle/>
          <a:p>
            <a:endParaRPr lang="en-US" sz="2400" dirty="0">
              <a:latin typeface="Arial" pitchFamily="34" charset="0"/>
            </a:endParaRPr>
          </a:p>
        </p:txBody>
      </p:sp>
      <p:sp>
        <p:nvSpPr>
          <p:cNvPr id="5" name="TextBox 4"/>
          <p:cNvSpPr txBox="1"/>
          <p:nvPr/>
        </p:nvSpPr>
        <p:spPr>
          <a:xfrm>
            <a:off x="1295503" y="1541418"/>
            <a:ext cx="6960223" cy="4193176"/>
          </a:xfrm>
          <a:prstGeom prst="rect">
            <a:avLst/>
          </a:prstGeom>
          <a:solidFill>
            <a:schemeClr val="tx1">
              <a:lumMod val="50000"/>
              <a:lumOff val="50000"/>
            </a:schemeClr>
          </a:solidFill>
        </p:spPr>
        <p:txBody>
          <a:bodyPr wrap="square" rtlCol="0" anchor="ctr">
            <a:noAutofit/>
          </a:bodyPr>
          <a:lstStyle/>
          <a:p>
            <a:pPr algn="just"/>
            <a:r>
              <a:rPr lang="en-IN" sz="1600" dirty="0" smtClean="0">
                <a:solidFill>
                  <a:schemeClr val="bg1"/>
                </a:solidFill>
                <a:latin typeface="Arial" pitchFamily="34" charset="0"/>
              </a:rPr>
              <a:t>When Socrates praises the importance of being just and virtuous, </a:t>
            </a:r>
            <a:r>
              <a:rPr lang="en-IN" sz="1600" dirty="0" err="1" smtClean="0">
                <a:solidFill>
                  <a:schemeClr val="bg1"/>
                </a:solidFill>
                <a:latin typeface="Arial" pitchFamily="34" charset="0"/>
              </a:rPr>
              <a:t>Thrasymachus</a:t>
            </a:r>
            <a:r>
              <a:rPr lang="en-IN" sz="1600" dirty="0" smtClean="0">
                <a:solidFill>
                  <a:schemeClr val="bg1"/>
                </a:solidFill>
                <a:latin typeface="Arial" pitchFamily="34" charset="0"/>
              </a:rPr>
              <a:t> maintains that </a:t>
            </a:r>
            <a:r>
              <a:rPr lang="en-IN" sz="1600" dirty="0">
                <a:solidFill>
                  <a:schemeClr val="bg1"/>
                </a:solidFill>
                <a:latin typeface="Arial" pitchFamily="34" charset="0"/>
              </a:rPr>
              <a:t>to act justly is to act for </a:t>
            </a:r>
            <a:r>
              <a:rPr lang="en-IN" sz="1600" dirty="0" smtClean="0">
                <a:solidFill>
                  <a:schemeClr val="bg1"/>
                </a:solidFill>
                <a:latin typeface="Arial" pitchFamily="34" charset="0"/>
              </a:rPr>
              <a:t>another's </a:t>
            </a:r>
            <a:r>
              <a:rPr lang="en-IN" sz="1600" dirty="0">
                <a:solidFill>
                  <a:schemeClr val="bg1"/>
                </a:solidFill>
                <a:latin typeface="Arial" pitchFamily="34" charset="0"/>
              </a:rPr>
              <a:t>good and </a:t>
            </a:r>
            <a:r>
              <a:rPr lang="en-IN" sz="1600" dirty="0" smtClean="0">
                <a:solidFill>
                  <a:schemeClr val="bg1"/>
                </a:solidFill>
                <a:latin typeface="Arial" pitchFamily="34" charset="0"/>
              </a:rPr>
              <a:t>not one’s </a:t>
            </a:r>
            <a:r>
              <a:rPr lang="en-IN" sz="1600" dirty="0">
                <a:solidFill>
                  <a:schemeClr val="bg1"/>
                </a:solidFill>
                <a:latin typeface="Arial" pitchFamily="34" charset="0"/>
              </a:rPr>
              <a:t>own, and the unjust person is not so foolish as to ignore his own </a:t>
            </a:r>
            <a:r>
              <a:rPr lang="en-IN" sz="1600" dirty="0" smtClean="0">
                <a:solidFill>
                  <a:schemeClr val="bg1"/>
                </a:solidFill>
                <a:latin typeface="Arial" pitchFamily="34" charset="0"/>
              </a:rPr>
              <a:t>good for </a:t>
            </a:r>
            <a:r>
              <a:rPr lang="en-IN" sz="1600" dirty="0">
                <a:solidFill>
                  <a:schemeClr val="bg1"/>
                </a:solidFill>
                <a:latin typeface="Arial" pitchFamily="34" charset="0"/>
              </a:rPr>
              <a:t>the sake of </a:t>
            </a:r>
            <a:r>
              <a:rPr lang="en-IN" sz="1600" dirty="0" smtClean="0">
                <a:solidFill>
                  <a:schemeClr val="bg1"/>
                </a:solidFill>
                <a:latin typeface="Arial" pitchFamily="34" charset="0"/>
              </a:rPr>
              <a:t>another’s</a:t>
            </a:r>
            <a:r>
              <a:rPr lang="en-IN" sz="1600" dirty="0">
                <a:solidFill>
                  <a:schemeClr val="bg1"/>
                </a:solidFill>
                <a:latin typeface="Arial" pitchFamily="34" charset="0"/>
              </a:rPr>
              <a:t>. The unjust person therefore gains riches </a:t>
            </a:r>
            <a:r>
              <a:rPr lang="en-IN" sz="1600" dirty="0" smtClean="0">
                <a:solidFill>
                  <a:schemeClr val="bg1"/>
                </a:solidFill>
                <a:latin typeface="Arial" pitchFamily="34" charset="0"/>
              </a:rPr>
              <a:t>and seizes </a:t>
            </a:r>
            <a:r>
              <a:rPr lang="en-IN" sz="1600" dirty="0">
                <a:solidFill>
                  <a:schemeClr val="bg1"/>
                </a:solidFill>
                <a:latin typeface="Arial" pitchFamily="34" charset="0"/>
              </a:rPr>
              <a:t>opportunities that the just person forgoes, and the life of </a:t>
            </a:r>
            <a:r>
              <a:rPr lang="en-IN" sz="1600" dirty="0" smtClean="0">
                <a:solidFill>
                  <a:schemeClr val="bg1"/>
                </a:solidFill>
                <a:latin typeface="Arial" pitchFamily="34" charset="0"/>
              </a:rPr>
              <a:t>greater riches </a:t>
            </a:r>
            <a:r>
              <a:rPr lang="en-IN" sz="1600" dirty="0">
                <a:solidFill>
                  <a:schemeClr val="bg1"/>
                </a:solidFill>
                <a:latin typeface="Arial" pitchFamily="34" charset="0"/>
              </a:rPr>
              <a:t>and more opportunities is surely the better life</a:t>
            </a:r>
            <a:r>
              <a:rPr lang="en-IN" sz="1600" dirty="0" smtClean="0">
                <a:solidFill>
                  <a:schemeClr val="bg1"/>
                </a:solidFill>
                <a:latin typeface="Arial" pitchFamily="34" charset="0"/>
              </a:rPr>
              <a:t>.</a:t>
            </a:r>
          </a:p>
          <a:p>
            <a:pPr marL="285750" indent="-285750" algn="just">
              <a:buFont typeface="Wingdings" panose="05000000000000000000" pitchFamily="2" charset="2"/>
              <a:buChar char="F"/>
            </a:pPr>
            <a:r>
              <a:rPr lang="en-IN" sz="1600" dirty="0" smtClean="0">
                <a:solidFill>
                  <a:schemeClr val="bg1"/>
                </a:solidFill>
                <a:latin typeface="Arial" pitchFamily="34" charset="0"/>
              </a:rPr>
              <a:t>One familiar example in </a:t>
            </a:r>
            <a:r>
              <a:rPr lang="en-IN" sz="1600" dirty="0">
                <a:solidFill>
                  <a:schemeClr val="bg1"/>
                </a:solidFill>
                <a:latin typeface="Arial" pitchFamily="34" charset="0"/>
              </a:rPr>
              <a:t>the modern world, is </a:t>
            </a:r>
            <a:r>
              <a:rPr lang="en-IN" sz="1600" dirty="0">
                <a:solidFill>
                  <a:srgbClr val="FFFF00"/>
                </a:solidFill>
                <a:latin typeface="Arial" pitchFamily="34" charset="0"/>
              </a:rPr>
              <a:t>the military dictator </a:t>
            </a:r>
            <a:r>
              <a:rPr lang="en-IN" sz="1600" dirty="0">
                <a:solidFill>
                  <a:schemeClr val="bg1"/>
                </a:solidFill>
                <a:latin typeface="Arial" pitchFamily="34" charset="0"/>
              </a:rPr>
              <a:t>who rules </a:t>
            </a:r>
            <a:r>
              <a:rPr lang="en-IN" sz="1600" dirty="0" smtClean="0">
                <a:solidFill>
                  <a:schemeClr val="bg1"/>
                </a:solidFill>
                <a:latin typeface="Arial" pitchFamily="34" charset="0"/>
              </a:rPr>
              <a:t>by terror </a:t>
            </a:r>
            <a:r>
              <a:rPr lang="en-IN" sz="1600" dirty="0">
                <a:solidFill>
                  <a:schemeClr val="bg1"/>
                </a:solidFill>
                <a:latin typeface="Arial" pitchFamily="34" charset="0"/>
              </a:rPr>
              <a:t>and fraud, who loots his </a:t>
            </a:r>
            <a:r>
              <a:rPr lang="en-IN" sz="1600" dirty="0" smtClean="0">
                <a:solidFill>
                  <a:schemeClr val="bg1"/>
                </a:solidFill>
                <a:latin typeface="Arial" pitchFamily="34" charset="0"/>
              </a:rPr>
              <a:t>country’s </a:t>
            </a:r>
            <a:r>
              <a:rPr lang="en-IN" sz="1600" dirty="0">
                <a:solidFill>
                  <a:schemeClr val="bg1"/>
                </a:solidFill>
                <a:latin typeface="Arial" pitchFamily="34" charset="0"/>
              </a:rPr>
              <a:t>wealth, and who lives </a:t>
            </a:r>
            <a:r>
              <a:rPr lang="en-IN" sz="1600" dirty="0" smtClean="0">
                <a:solidFill>
                  <a:schemeClr val="bg1"/>
                </a:solidFill>
                <a:latin typeface="Arial" pitchFamily="34" charset="0"/>
              </a:rPr>
              <a:t>opulently while </a:t>
            </a:r>
            <a:r>
              <a:rPr lang="en-IN" sz="1600" dirty="0">
                <a:solidFill>
                  <a:schemeClr val="bg1"/>
                </a:solidFill>
                <a:latin typeface="Arial" pitchFamily="34" charset="0"/>
              </a:rPr>
              <a:t>stashing additional spoils in foreign bank accounts and other </a:t>
            </a:r>
            <a:r>
              <a:rPr lang="en-IN" sz="1600" dirty="0" smtClean="0">
                <a:solidFill>
                  <a:schemeClr val="bg1"/>
                </a:solidFill>
                <a:latin typeface="Arial" pitchFamily="34" charset="0"/>
              </a:rPr>
              <a:t>offshore havens</a:t>
            </a:r>
            <a:r>
              <a:rPr lang="en-IN" sz="1600" dirty="0">
                <a:solidFill>
                  <a:schemeClr val="bg1"/>
                </a:solidFill>
                <a:latin typeface="Arial" pitchFamily="34" charset="0"/>
              </a:rPr>
              <a:t>. This type of individual, the one who practices injustice on </a:t>
            </a:r>
            <a:r>
              <a:rPr lang="en-IN" sz="1600" dirty="0" smtClean="0">
                <a:solidFill>
                  <a:schemeClr val="bg1"/>
                </a:solidFill>
                <a:latin typeface="Arial" pitchFamily="34" charset="0"/>
              </a:rPr>
              <a:t>a very </a:t>
            </a:r>
            <a:r>
              <a:rPr lang="en-IN" sz="1600" dirty="0">
                <a:solidFill>
                  <a:schemeClr val="bg1"/>
                </a:solidFill>
                <a:latin typeface="Arial" pitchFamily="34" charset="0"/>
              </a:rPr>
              <a:t>large scale and succeeds, is for </a:t>
            </a:r>
            <a:r>
              <a:rPr lang="en-IN" sz="1600" dirty="0" err="1">
                <a:solidFill>
                  <a:schemeClr val="bg1"/>
                </a:solidFill>
                <a:latin typeface="Arial" pitchFamily="34" charset="0"/>
              </a:rPr>
              <a:t>Thrasymachus</a:t>
            </a:r>
            <a:r>
              <a:rPr lang="en-IN" sz="1600" dirty="0">
                <a:solidFill>
                  <a:schemeClr val="bg1"/>
                </a:solidFill>
                <a:latin typeface="Arial" pitchFamily="34" charset="0"/>
              </a:rPr>
              <a:t> the most happy of men</a:t>
            </a:r>
            <a:r>
              <a:rPr lang="en-IN" sz="1600" dirty="0" smtClean="0">
                <a:solidFill>
                  <a:schemeClr val="bg1"/>
                </a:solidFill>
                <a:latin typeface="Arial" pitchFamily="34" charset="0"/>
              </a:rPr>
              <a:t>. Very often we see that such men are respected for what they have achieved. </a:t>
            </a:r>
          </a:p>
          <a:p>
            <a:pPr marL="285750" indent="-285750" algn="just">
              <a:buFont typeface="Wingdings" panose="05000000000000000000" pitchFamily="2" charset="2"/>
              <a:buChar char="F"/>
            </a:pPr>
            <a:endParaRPr lang="en-US" sz="1600" dirty="0">
              <a:solidFill>
                <a:schemeClr val="bg1"/>
              </a:solidFill>
              <a:latin typeface="Arial" pitchFamily="34" charset="0"/>
            </a:endParaRPr>
          </a:p>
          <a:p>
            <a:pPr algn="ctr"/>
            <a:r>
              <a:rPr lang="en-US" dirty="0" smtClean="0">
                <a:solidFill>
                  <a:schemeClr val="bg1"/>
                </a:solidFill>
                <a:effectLst>
                  <a:outerShdw blurRad="38100" dist="38100" dir="2700000" algn="tl">
                    <a:srgbClr val="000000">
                      <a:alpha val="43137"/>
                    </a:srgbClr>
                  </a:outerShdw>
                </a:effectLst>
                <a:latin typeface="Arial" pitchFamily="34" charset="0"/>
              </a:rPr>
              <a:t>So, </a:t>
            </a:r>
            <a:r>
              <a:rPr lang="en-US" dirty="0" smtClean="0">
                <a:solidFill>
                  <a:srgbClr val="FFFF00"/>
                </a:solidFill>
                <a:effectLst>
                  <a:outerShdw blurRad="38100" dist="38100" dir="2700000" algn="tl">
                    <a:srgbClr val="000000">
                      <a:alpha val="43137"/>
                    </a:srgbClr>
                  </a:outerShdw>
                </a:effectLst>
                <a:latin typeface="Arial" pitchFamily="34" charset="0"/>
              </a:rPr>
              <a:t>why be just when you can profit from being unjust</a:t>
            </a:r>
            <a:r>
              <a:rPr lang="en-US" dirty="0" smtClean="0">
                <a:solidFill>
                  <a:schemeClr val="bg1"/>
                </a:solidFill>
                <a:effectLst>
                  <a:outerShdw blurRad="38100" dist="38100" dir="2700000" algn="tl">
                    <a:srgbClr val="000000">
                      <a:alpha val="43137"/>
                    </a:srgbClr>
                  </a:outerShdw>
                </a:effectLst>
                <a:latin typeface="Arial" pitchFamily="34" charset="0"/>
              </a:rPr>
              <a:t>?</a:t>
            </a:r>
            <a:endParaRPr lang="en-US" dirty="0">
              <a:solidFill>
                <a:schemeClr val="bg1"/>
              </a:solidFill>
              <a:effectLst>
                <a:outerShdw blurRad="38100" dist="38100" dir="2700000" algn="tl">
                  <a:srgbClr val="000000">
                    <a:alpha val="43137"/>
                  </a:srgbClr>
                </a:outerShdw>
              </a:effectLst>
              <a:latin typeface="Arial" pitchFamily="34" charset="0"/>
            </a:endParaRPr>
          </a:p>
        </p:txBody>
      </p:sp>
      <p:sp>
        <p:nvSpPr>
          <p:cNvPr id="7" name="TextBox 6"/>
          <p:cNvSpPr txBox="1"/>
          <p:nvPr/>
        </p:nvSpPr>
        <p:spPr>
          <a:xfrm>
            <a:off x="968932" y="264565"/>
            <a:ext cx="5793817" cy="576775"/>
          </a:xfrm>
          <a:prstGeom prst="rect">
            <a:avLst/>
          </a:prstGeom>
          <a:solidFill>
            <a:schemeClr val="tx1">
              <a:lumMod val="50000"/>
              <a:lumOff val="50000"/>
            </a:schemeClr>
          </a:solidFill>
        </p:spPr>
        <p:txBody>
          <a:bodyPr wrap="square" rtlCol="0" anchor="ctr">
            <a:noAutofit/>
          </a:bodyPr>
          <a:lstStyle/>
          <a:p>
            <a:r>
              <a:rPr lang="en-US" sz="2400" dirty="0" err="1" smtClean="0">
                <a:solidFill>
                  <a:srgbClr val="FFFF00"/>
                </a:solidFill>
                <a:latin typeface="Arial" pitchFamily="34" charset="0"/>
              </a:rPr>
              <a:t>Thrasymachus</a:t>
            </a:r>
            <a:r>
              <a:rPr lang="en-US" sz="2400" dirty="0" smtClean="0">
                <a:solidFill>
                  <a:schemeClr val="bg1"/>
                </a:solidFill>
                <a:latin typeface="Arial" pitchFamily="34" charset="0"/>
              </a:rPr>
              <a:t>’  challenge to </a:t>
            </a:r>
            <a:r>
              <a:rPr lang="en-US" sz="2400" dirty="0" smtClean="0">
                <a:solidFill>
                  <a:srgbClr val="FFFF00"/>
                </a:solidFill>
                <a:latin typeface="Arial" pitchFamily="34" charset="0"/>
              </a:rPr>
              <a:t>Socrates</a:t>
            </a:r>
            <a:endParaRPr lang="en-US" sz="2400" dirty="0">
              <a:solidFill>
                <a:srgbClr val="FFFF00"/>
              </a:solidFill>
              <a:latin typeface="Arial" pitchFamily="34" charset="0"/>
            </a:endParaRPr>
          </a:p>
        </p:txBody>
      </p:sp>
    </p:spTree>
    <p:extLst>
      <p:ext uri="{BB962C8B-B14F-4D97-AF65-F5344CB8AC3E}">
        <p14:creationId xmlns:p14="http://schemas.microsoft.com/office/powerpoint/2010/main" val="96056856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wheel(1)">
                                      <p:cBhvr>
                                        <p:cTn id="7" dur="20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ank">
  <a:themeElements>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Custom Design">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pitchFamily="3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pitchFamily="36"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5F5F5F"/>
        </a:accent1>
        <a:accent2>
          <a:srgbClr val="006699"/>
        </a:accent2>
        <a:accent3>
          <a:srgbClr val="FFFFFF"/>
        </a:accent3>
        <a:accent4>
          <a:srgbClr val="000000"/>
        </a:accent4>
        <a:accent5>
          <a:srgbClr val="B6B6B6"/>
        </a:accent5>
        <a:accent6>
          <a:srgbClr val="005C8A"/>
        </a:accent6>
        <a:hlink>
          <a:srgbClr val="339966"/>
        </a:hlink>
        <a:folHlink>
          <a:srgbClr val="FFA401"/>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5F5F5F"/>
        </a:lt2>
        <a:accent1>
          <a:srgbClr val="5F5F5F"/>
        </a:accent1>
        <a:accent2>
          <a:srgbClr val="00CCFF"/>
        </a:accent2>
        <a:accent3>
          <a:srgbClr val="FFFFFF"/>
        </a:accent3>
        <a:accent4>
          <a:srgbClr val="000000"/>
        </a:accent4>
        <a:accent5>
          <a:srgbClr val="B6B6B6"/>
        </a:accent5>
        <a:accent6>
          <a:srgbClr val="00B9E7"/>
        </a:accent6>
        <a:hlink>
          <a:srgbClr val="08CE6B"/>
        </a:hlink>
        <a:folHlink>
          <a:srgbClr val="FFCC01"/>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5F5F5F"/>
        </a:lt2>
        <a:accent1>
          <a:srgbClr val="B2B2B2"/>
        </a:accent1>
        <a:accent2>
          <a:srgbClr val="00CCFF"/>
        </a:accent2>
        <a:accent3>
          <a:srgbClr val="FFFFFF"/>
        </a:accent3>
        <a:accent4>
          <a:srgbClr val="000000"/>
        </a:accent4>
        <a:accent5>
          <a:srgbClr val="D5D5D5"/>
        </a:accent5>
        <a:accent6>
          <a:srgbClr val="00B9E7"/>
        </a:accent6>
        <a:hlink>
          <a:srgbClr val="08CE6B"/>
        </a:hlink>
        <a:folHlink>
          <a:srgbClr val="FFCC0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LongProperties xmlns="http://schemas.microsoft.com/office/2006/metadata/longProperties"/>
</file>

<file path=customXml/item4.xml><?xml version="1.0" encoding="utf-8"?>
<ct:contentTypeSchema xmlns:ct="http://schemas.microsoft.com/office/2006/metadata/contentType" xmlns:ma="http://schemas.microsoft.com/office/2006/metadata/properties/metaAttributes" ct:_="" ma:_="" ma:contentTypeName="Document" ma:contentTypeID="0x010100F32F5B7874877F4E80B24AF458CCBD89" ma:contentTypeVersion="0" ma:contentTypeDescription="Create a new document." ma:contentTypeScope="" ma:versionID="6b8db69dc2b5392c69abf7681d3554c3">
  <xsd:schema xmlns:xsd="http://www.w3.org/2001/XMLSchema" xmlns:p="http://schemas.microsoft.com/office/2006/metadata/properties" targetNamespace="http://schemas.microsoft.com/office/2006/metadata/properties" ma:root="true" ma:fieldsID="9480f5e4ae3798ff4697a3bd3d12e7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67E3850C-2C69-4CD7-9E1F-73D873DB078A}">
  <ds:schemaRefs>
    <ds:schemaRef ds:uri="http://schemas.microsoft.com/sharepoint/v3/contenttype/forms"/>
  </ds:schemaRefs>
</ds:datastoreItem>
</file>

<file path=customXml/itemProps2.xml><?xml version="1.0" encoding="utf-8"?>
<ds:datastoreItem xmlns:ds="http://schemas.openxmlformats.org/officeDocument/2006/customXml" ds:itemID="{7651360A-8C68-48D9-AE68-AAF1BC37701F}">
  <ds:schemaRefs>
    <ds:schemaRef ds:uri="http://purl.org/dc/dcmitype/"/>
    <ds:schemaRef ds:uri="http://purl.org/dc/terms/"/>
    <ds:schemaRef ds:uri="http://schemas.openxmlformats.org/package/2006/metadata/core-properties"/>
    <ds:schemaRef ds:uri="http://schemas.microsoft.com/office/2006/documentManagement/types"/>
    <ds:schemaRef ds:uri="http://schemas.microsoft.com/office/2006/metadata/properties"/>
    <ds:schemaRef ds:uri="http://purl.org/dc/elements/1.1/"/>
    <ds:schemaRef ds:uri="http://www.w3.org/XML/1998/namespace"/>
    <ds:schemaRef ds:uri="http://schemas.microsoft.com/office/infopath/2007/PartnerControls"/>
  </ds:schemaRefs>
</ds:datastoreItem>
</file>

<file path=customXml/itemProps3.xml><?xml version="1.0" encoding="utf-8"?>
<ds:datastoreItem xmlns:ds="http://schemas.openxmlformats.org/officeDocument/2006/customXml" ds:itemID="{86215505-84A1-4789-ADA9-8700ED9EB2DA}">
  <ds:schemaRefs>
    <ds:schemaRef ds:uri="http://schemas.microsoft.com/office/2006/metadata/longProperties"/>
  </ds:schemaRefs>
</ds:datastoreItem>
</file>

<file path=customXml/itemProps4.xml><?xml version="1.0" encoding="utf-8"?>
<ds:datastoreItem xmlns:ds="http://schemas.openxmlformats.org/officeDocument/2006/customXml" ds:itemID="{3F96C109-26BD-4959-ACBD-552F223E80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2625</TotalTime>
  <Words>3465</Words>
  <Application>Microsoft Office PowerPoint</Application>
  <PresentationFormat>On-screen Show (4:3)</PresentationFormat>
  <Paragraphs>225</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Blank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Larsen &amp; Toubro Infotech limited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Paayal Rawat</dc:creator>
  <cp:lastModifiedBy>Yashaswi</cp:lastModifiedBy>
  <cp:revision>425</cp:revision>
  <dcterms:created xsi:type="dcterms:W3CDTF">2013-06-10T06:07:55Z</dcterms:created>
  <dcterms:modified xsi:type="dcterms:W3CDTF">2013-09-21T07:06:11Z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Subject">
    <vt:lpwstr/>
  </property>
  <property fmtid="{D5CDD505-2E9C-101B-9397-08002B2CF9AE}" pid="4" name="Keywords">
    <vt:lpwstr/>
  </property>
  <property fmtid="{D5CDD505-2E9C-101B-9397-08002B2CF9AE}" pid="5" name="_Author">
    <vt:lpwstr>Nikhil Dharap</vt:lpwstr>
  </property>
  <property fmtid="{D5CDD505-2E9C-101B-9397-08002B2CF9AE}" pid="6" name="_Category">
    <vt:lpwstr/>
  </property>
  <property fmtid="{D5CDD505-2E9C-101B-9397-08002B2CF9AE}" pid="7" name="Slides">
    <vt:lpwstr>25</vt:lpwstr>
  </property>
  <property fmtid="{D5CDD505-2E9C-101B-9397-08002B2CF9AE}" pid="8" name="Categories">
    <vt:lpwstr/>
  </property>
  <property fmtid="{D5CDD505-2E9C-101B-9397-08002B2CF9AE}" pid="9" name="Approval Level">
    <vt:lpwstr/>
  </property>
  <property fmtid="{D5CDD505-2E9C-101B-9397-08002B2CF9AE}" pid="10" name="_Comments">
    <vt:lpwstr/>
  </property>
  <property fmtid="{D5CDD505-2E9C-101B-9397-08002B2CF9AE}" pid="11" name="Assigned To">
    <vt:lpwstr/>
  </property>
</Properties>
</file>