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08" r:id="rId3"/>
    <p:sldId id="309" r:id="rId5"/>
    <p:sldId id="310" r:id="rId6"/>
    <p:sldId id="311" r:id="rId7"/>
    <p:sldId id="256" r:id="rId8"/>
    <p:sldId id="257" r:id="rId9"/>
    <p:sldId id="258" r:id="rId10"/>
    <p:sldId id="259" r:id="rId11"/>
    <p:sldId id="260" r:id="rId12"/>
    <p:sldId id="261" r:id="rId13"/>
    <p:sldId id="263" r:id="rId14"/>
    <p:sldId id="266" r:id="rId15"/>
    <p:sldId id="262" r:id="rId16"/>
    <p:sldId id="265" r:id="rId17"/>
    <p:sldId id="267" r:id="rId18"/>
    <p:sldId id="268" r:id="rId19"/>
    <p:sldId id="31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19" r:id="rId56"/>
    <p:sldId id="317" r:id="rId57"/>
    <p:sldId id="324" r:id="rId58"/>
    <p:sldId id="326" r:id="rId59"/>
    <p:sldId id="321" r:id="rId60"/>
    <p:sldId id="327" r:id="rId61"/>
    <p:sldId id="328" r:id="rId62"/>
    <p:sldId id="307" r:id="rId63"/>
    <p:sldId id="314" r:id="rId64"/>
    <p:sldId id="313" r:id="rId65"/>
  </p:sldIdLst>
  <p:sldSz cx="9144000" cy="6858000" type="screen4x3"/>
  <p:notesSz cx="7103745" cy="10234295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70299" autoAdjust="0"/>
  </p:normalViewPr>
  <p:slideViewPr>
    <p:cSldViewPr snapToGrid="0">
      <p:cViewPr varScale="1">
        <p:scale>
          <a:sx n="59" d="100"/>
          <a:sy n="59" d="100"/>
        </p:scale>
        <p:origin x="19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2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68B09FE-83AC-4A79-8D91-BF792B8B78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5D9A-8AD6-4731-A7CD-AF04028343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026F-3E6C-4C83-A27C-2EB0AF60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026F-3E6C-4C83-A27C-2EB0AF60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CFE0F-0AC2-43B9-9221-A94FD3561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wuqinghua@ict.ac.c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GIF"/><Relationship Id="rId4" Type="http://schemas.openxmlformats.org/officeDocument/2006/relationships/image" Target="../media/image19.jpeg"/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6" Type="http://schemas.openxmlformats.org/officeDocument/2006/relationships/notesSlide" Target="../notesSlides/notesSlide35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5154" y="1122364"/>
            <a:ext cx="8118986" cy="1957267"/>
          </a:xfrm>
        </p:spPr>
        <p:txBody>
          <a:bodyPr/>
          <a:lstStyle/>
          <a:p>
            <a:r>
              <a:rPr lang="zh-CN" altLang="en-US" dirty="0"/>
              <a:t>第二讲 网络基础：网络模型与直连网络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8631" y="4386579"/>
            <a:ext cx="5139813" cy="153981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中国科学院计算技术研究所</a:t>
            </a:r>
            <a:endParaRPr lang="en-US" altLang="zh-CN" sz="1800" dirty="0"/>
          </a:p>
          <a:p>
            <a:r>
              <a:rPr lang="zh-CN" altLang="en-US" sz="1800" dirty="0"/>
              <a:t>网络技术研究中心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3 – </a:t>
            </a:r>
            <a:r>
              <a:rPr lang="zh-CN" altLang="en-US" dirty="0"/>
              <a:t>三层结构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0654"/>
            <a:ext cx="7886700" cy="17067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引入中间层，分别与应用层和物理层适配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中间层实现对物理层的抽象，对应用层提供统一接口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极大降低了适配的工作量， </a:t>
            </a:r>
            <a:r>
              <a:rPr lang="en-US" altLang="zh-CN" dirty="0"/>
              <a:t>M*N -&gt; M+N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引入适配层增加了设计难度</a:t>
            </a:r>
            <a:r>
              <a:rPr lang="en-US" altLang="zh-CN" dirty="0"/>
              <a:t> (</a:t>
            </a:r>
            <a:r>
              <a:rPr lang="zh-CN" altLang="en-US" dirty="0"/>
              <a:t>可忽略不计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06620" y="3838944"/>
            <a:ext cx="6224676" cy="2566567"/>
            <a:chOff x="1406620" y="3838944"/>
            <a:chExt cx="6224676" cy="2566567"/>
          </a:xfrm>
        </p:grpSpPr>
        <p:grpSp>
          <p:nvGrpSpPr>
            <p:cNvPr id="6" name="组合 5"/>
            <p:cNvGrpSpPr/>
            <p:nvPr/>
          </p:nvGrpSpPr>
          <p:grpSpPr>
            <a:xfrm>
              <a:off x="1406620" y="3838944"/>
              <a:ext cx="6224676" cy="422694"/>
              <a:chOff x="1531549" y="3295290"/>
              <a:chExt cx="6224676" cy="4226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Web</a:t>
                </a:r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Email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SSH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Bulk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Video Streaming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79276" y="5595863"/>
              <a:ext cx="5279365" cy="422694"/>
              <a:chOff x="1869237" y="4543242"/>
              <a:chExt cx="5279365" cy="42269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Optical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Coax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WiFi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Cellular</a:t>
                </a:r>
                <a:endParaRPr lang="zh-CN" altLang="en-US" dirty="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579965" y="603617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三层结构的计算机网络体系结构模型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494839" y="4760534"/>
              <a:ext cx="2048238" cy="4226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Intermediate Layer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>
              <a:stCxn id="32" idx="2"/>
              <a:endCxn id="38" idx="0"/>
            </p:cNvCxnSpPr>
            <p:nvPr/>
          </p:nvCxnSpPr>
          <p:spPr>
            <a:xfrm>
              <a:off x="1894013" y="4261638"/>
              <a:ext cx="2624945" cy="498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3" idx="2"/>
              <a:endCxn id="38" idx="0"/>
            </p:cNvCxnSpPr>
            <p:nvPr/>
          </p:nvCxnSpPr>
          <p:spPr>
            <a:xfrm>
              <a:off x="3206486" y="4261638"/>
              <a:ext cx="1312472" cy="498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4" idx="2"/>
              <a:endCxn id="38" idx="0"/>
            </p:cNvCxnSpPr>
            <p:nvPr/>
          </p:nvCxnSpPr>
          <p:spPr>
            <a:xfrm flipH="1">
              <a:off x="4518958" y="4261638"/>
              <a:ext cx="1" cy="498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5" idx="2"/>
              <a:endCxn id="38" idx="0"/>
            </p:cNvCxnSpPr>
            <p:nvPr/>
          </p:nvCxnSpPr>
          <p:spPr>
            <a:xfrm flipH="1">
              <a:off x="4518958" y="4261638"/>
              <a:ext cx="1312474" cy="498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6" idx="2"/>
              <a:endCxn id="38" idx="0"/>
            </p:cNvCxnSpPr>
            <p:nvPr/>
          </p:nvCxnSpPr>
          <p:spPr>
            <a:xfrm flipH="1">
              <a:off x="4518958" y="4261638"/>
              <a:ext cx="2624946" cy="4988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8" idx="2"/>
              <a:endCxn id="28" idx="0"/>
            </p:cNvCxnSpPr>
            <p:nvPr/>
          </p:nvCxnSpPr>
          <p:spPr>
            <a:xfrm flipH="1">
              <a:off x="2366669" y="5183228"/>
              <a:ext cx="2152289" cy="4126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8" idx="2"/>
              <a:endCxn id="29" idx="0"/>
            </p:cNvCxnSpPr>
            <p:nvPr/>
          </p:nvCxnSpPr>
          <p:spPr>
            <a:xfrm flipH="1">
              <a:off x="3801529" y="5183228"/>
              <a:ext cx="717429" cy="4126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8" idx="2"/>
              <a:endCxn id="30" idx="0"/>
            </p:cNvCxnSpPr>
            <p:nvPr/>
          </p:nvCxnSpPr>
          <p:spPr>
            <a:xfrm>
              <a:off x="4518958" y="5183228"/>
              <a:ext cx="717431" cy="4126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8" idx="2"/>
              <a:endCxn id="31" idx="0"/>
            </p:cNvCxnSpPr>
            <p:nvPr/>
          </p:nvCxnSpPr>
          <p:spPr>
            <a:xfrm>
              <a:off x="4518958" y="5183228"/>
              <a:ext cx="2152291" cy="4126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57-9E4E-4735-97BB-B6EF07F7967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 </a:t>
            </a:r>
            <a:r>
              <a:rPr lang="en-US" altLang="zh-CN" dirty="0"/>
              <a:t>– </a:t>
            </a:r>
            <a:r>
              <a:rPr lang="zh-CN" altLang="en-US" dirty="0"/>
              <a:t>理论模型和实际架构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519898" y="1916149"/>
            <a:ext cx="5145480" cy="3404639"/>
            <a:chOff x="1906966" y="2092272"/>
            <a:chExt cx="5145480" cy="3404639"/>
          </a:xfrm>
        </p:grpSpPr>
        <p:sp>
          <p:nvSpPr>
            <p:cNvPr id="5" name="矩形 4"/>
            <p:cNvSpPr/>
            <p:nvPr/>
          </p:nvSpPr>
          <p:spPr>
            <a:xfrm>
              <a:off x="1906968" y="507649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Physical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06968" y="457912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Link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906968" y="4081756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Networking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906967" y="3584385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Transport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906967" y="3087014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Session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6967" y="2589643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Presentation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6966" y="2092272"/>
              <a:ext cx="1235628" cy="420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Application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46126" y="507649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Physical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46126" y="457912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Link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6126" y="4081756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Networking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16818" y="507649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Physical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16818" y="4579127"/>
              <a:ext cx="1235628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Link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16818" y="4081756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Networking</a:t>
              </a:r>
              <a:endParaRPr lang="zh-CN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816817" y="3584385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Transport</a:t>
              </a:r>
              <a:endParaRPr lang="zh-CN" altLang="en-US" sz="16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16817" y="3087014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Session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816817" y="2589643"/>
              <a:ext cx="1235628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Presentation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816816" y="2092272"/>
              <a:ext cx="1235628" cy="420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Application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stCxn id="5" idx="3"/>
              <a:endCxn id="12" idx="1"/>
            </p:cNvCxnSpPr>
            <p:nvPr/>
          </p:nvCxnSpPr>
          <p:spPr>
            <a:xfrm>
              <a:off x="3142596" y="5286704"/>
              <a:ext cx="70353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3"/>
              <a:endCxn id="15" idx="1"/>
            </p:cNvCxnSpPr>
            <p:nvPr/>
          </p:nvCxnSpPr>
          <p:spPr>
            <a:xfrm>
              <a:off x="5081754" y="5286704"/>
              <a:ext cx="73506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3"/>
              <a:endCxn id="13" idx="1"/>
            </p:cNvCxnSpPr>
            <p:nvPr/>
          </p:nvCxnSpPr>
          <p:spPr>
            <a:xfrm>
              <a:off x="3142596" y="4789334"/>
              <a:ext cx="70353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3"/>
              <a:endCxn id="16" idx="1"/>
            </p:cNvCxnSpPr>
            <p:nvPr/>
          </p:nvCxnSpPr>
          <p:spPr>
            <a:xfrm>
              <a:off x="5081754" y="4789334"/>
              <a:ext cx="73506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3"/>
              <a:endCxn id="17" idx="1"/>
            </p:cNvCxnSpPr>
            <p:nvPr/>
          </p:nvCxnSpPr>
          <p:spPr>
            <a:xfrm>
              <a:off x="5081754" y="4291963"/>
              <a:ext cx="73506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3"/>
              <a:endCxn id="14" idx="1"/>
            </p:cNvCxnSpPr>
            <p:nvPr/>
          </p:nvCxnSpPr>
          <p:spPr>
            <a:xfrm>
              <a:off x="3142596" y="4291963"/>
              <a:ext cx="70353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6407" y="3445072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8957" y="39266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6798" y="4650174"/>
            <a:ext cx="122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Ethernet 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6407" y="1948013"/>
            <a:ext cx="8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927532" y="5448825"/>
            <a:ext cx="460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OSI (Open Systems Interconnection) </a:t>
            </a:r>
            <a:r>
              <a:rPr lang="zh-CN" altLang="en-US" dirty="0">
                <a:ea typeface="楷体" panose="02010609060101010101" pitchFamily="49" charset="-122"/>
              </a:rPr>
              <a:t>参考模型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407" y="5467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实际架构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06" y="1791347"/>
            <a:ext cx="1107996" cy="361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1587-7E06-4B92-9236-F8FF4FEC0CD3}" type="datetime1">
              <a:rPr lang="zh-CN" altLang="en-US" smtClean="0"/>
            </a:fld>
            <a:endParaRPr lang="zh-CN" altLang="en-US"/>
          </a:p>
        </p:txBody>
      </p:sp>
      <p:sp>
        <p:nvSpPr>
          <p:cNvPr id="55" name="左大括号 54"/>
          <p:cNvSpPr/>
          <p:nvPr/>
        </p:nvSpPr>
        <p:spPr>
          <a:xfrm>
            <a:off x="1174403" y="4591303"/>
            <a:ext cx="247199" cy="51927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55544" y="492591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点对点数据传输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55544" y="4459960"/>
            <a:ext cx="250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可靠的点对点数据传输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55544" y="3943312"/>
            <a:ext cx="2488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网络互连、端到端传输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655544" y="3452449"/>
            <a:ext cx="2488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可靠的端到端数据传输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55544" y="29499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管理会话与</a:t>
            </a:r>
            <a:r>
              <a:rPr lang="zh-CN" altLang="en-US" dirty="0">
                <a:ea typeface="楷体" panose="02010609060101010101" pitchFamily="49" charset="-122"/>
              </a:rPr>
              <a:t>通信连接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55544" y="24347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加解密、数据格式化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55544" y="1926163"/>
            <a:ext cx="253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根据应用规定进行封装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49" grpId="0"/>
      <p:bldP spid="50" grpId="0"/>
      <p:bldP spid="51" grpId="0"/>
      <p:bldP spid="52" grpId="0" animBg="1"/>
      <p:bldP spid="55" grpId="0" animBg="1"/>
      <p:bldP spid="26" grpId="0"/>
      <p:bldP spid="56" grpId="0"/>
      <p:bldP spid="57" grpId="0"/>
      <p:bldP spid="58" grpId="0"/>
      <p:bldP spid="28" grpId="0"/>
      <p:bldP spid="5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分层模型工作机制 </a:t>
            </a:r>
            <a:r>
              <a:rPr lang="en-US" altLang="zh-CN" dirty="0"/>
              <a:t>– </a:t>
            </a:r>
            <a:r>
              <a:rPr lang="zh-CN" altLang="en-US" dirty="0"/>
              <a:t>封装和复用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628496" y="1705616"/>
            <a:ext cx="1418900" cy="3065735"/>
            <a:chOff x="1628496" y="1705616"/>
            <a:chExt cx="1418900" cy="3065735"/>
          </a:xfrm>
        </p:grpSpPr>
        <p:sp>
          <p:nvSpPr>
            <p:cNvPr id="5" name="矩形 4"/>
            <p:cNvSpPr/>
            <p:nvPr/>
          </p:nvSpPr>
          <p:spPr>
            <a:xfrm>
              <a:off x="1628496" y="4350937"/>
              <a:ext cx="1418899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Physical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628497" y="3689606"/>
              <a:ext cx="1418899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Link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28497" y="3028276"/>
              <a:ext cx="1418899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Networking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8496" y="2366946"/>
              <a:ext cx="1418899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28496" y="1705616"/>
              <a:ext cx="1418899" cy="420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5382" y="4853758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(e.g. Web application)</a:t>
            </a:r>
            <a:endParaRPr lang="zh-CN" altLang="en-US" dirty="0"/>
          </a:p>
        </p:txBody>
      </p:sp>
      <p:grpSp>
        <p:nvGrpSpPr>
          <p:cNvPr id="85" name="组合 84"/>
          <p:cNvGrpSpPr/>
          <p:nvPr/>
        </p:nvGrpSpPr>
        <p:grpSpPr>
          <a:xfrm>
            <a:off x="3198032" y="2400179"/>
            <a:ext cx="1671996" cy="1780787"/>
            <a:chOff x="3198032" y="2400179"/>
            <a:chExt cx="1671996" cy="1780787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4034030" y="3011258"/>
              <a:ext cx="0" cy="6613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355928" y="3811634"/>
              <a:ext cx="135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Multiplexing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98032" y="2400179"/>
              <a:ext cx="1671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De-multiplexing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8650" y="5272531"/>
            <a:ext cx="7706053" cy="357352"/>
            <a:chOff x="628650" y="5781134"/>
            <a:chExt cx="7706053" cy="357352"/>
          </a:xfrm>
        </p:grpSpPr>
        <p:sp>
          <p:nvSpPr>
            <p:cNvPr id="28" name="矩形 27"/>
            <p:cNvSpPr/>
            <p:nvPr/>
          </p:nvSpPr>
          <p:spPr>
            <a:xfrm>
              <a:off x="628650" y="5781134"/>
              <a:ext cx="1616726" cy="3573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Ethernet Header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53780" y="5781134"/>
              <a:ext cx="1212664" cy="357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IP Header</a:t>
              </a:r>
              <a:endParaRPr lang="zh-CN" altLang="en-US" sz="16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66444" y="5781134"/>
              <a:ext cx="1349054" cy="357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 Header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19229" y="5781134"/>
              <a:ext cx="1424150" cy="357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HTTP Header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32868" y="5781134"/>
              <a:ext cx="2101835" cy="3573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Web Data</a:t>
              </a:r>
              <a:endParaRPr lang="zh-CN" altLang="en-US" sz="16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5010479" y="3296603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e.g. TCP in IP</a:t>
            </a:r>
            <a:endParaRPr lang="zh-CN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199892" y="3670188"/>
          <a:ext cx="2831435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291"/>
                <a:gridCol w="746291"/>
                <a:gridCol w="1338853"/>
              </a:tblGrid>
              <a:tr h="291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Ver+HL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8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Flags</a:t>
                      </a:r>
                      <a:r>
                        <a:rPr lang="en-US" altLang="zh-CN" baseline="0" dirty="0" err="1"/>
                        <a:t>+Offset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TTL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 Sum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8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IP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8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IP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125117" y="2702085"/>
            <a:ext cx="1545231" cy="1137509"/>
            <a:chOff x="125117" y="2702085"/>
            <a:chExt cx="1545231" cy="1137509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904986" y="3178264"/>
              <a:ext cx="0" cy="6613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25117" y="2702085"/>
              <a:ext cx="1545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Encapsulation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301541" y="5696609"/>
            <a:ext cx="6329607" cy="1072184"/>
            <a:chOff x="1301541" y="5770179"/>
            <a:chExt cx="6329607" cy="1072184"/>
          </a:xfrm>
        </p:grpSpPr>
        <p:sp>
          <p:nvSpPr>
            <p:cNvPr id="41" name="矩形 40"/>
            <p:cNvSpPr/>
            <p:nvPr/>
          </p:nvSpPr>
          <p:spPr>
            <a:xfrm>
              <a:off x="1301541" y="5830347"/>
              <a:ext cx="583777" cy="357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</a:t>
              </a:r>
              <a:endParaRPr lang="zh-CN" altLang="en-US" sz="16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889050" y="5830347"/>
              <a:ext cx="1011805" cy="357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App. Data</a:t>
              </a:r>
              <a:endParaRPr lang="zh-CN" altLang="en-US" sz="16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407801" y="6485011"/>
              <a:ext cx="4207809" cy="357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App. Data</a:t>
              </a:r>
              <a:endParaRPr lang="zh-CN" altLang="en-US" sz="16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89356" y="5830347"/>
              <a:ext cx="583777" cy="357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</a:t>
              </a:r>
              <a:endParaRPr lang="zh-CN" altLang="en-US" sz="16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776865" y="5830347"/>
              <a:ext cx="1011805" cy="357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App. Data</a:t>
              </a:r>
              <a:endParaRPr lang="zh-CN" altLang="en-US" sz="16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031834" y="5835450"/>
              <a:ext cx="583777" cy="357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</a:t>
              </a:r>
              <a:endParaRPr lang="zh-CN" altLang="en-US" sz="16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19343" y="5835450"/>
              <a:ext cx="1011805" cy="357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App. Data</a:t>
              </a:r>
              <a:endParaRPr lang="zh-CN" altLang="en-US" sz="16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885318" y="6187699"/>
              <a:ext cx="522484" cy="29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900855" y="6197185"/>
              <a:ext cx="522484" cy="29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423339" y="6197185"/>
              <a:ext cx="349794" cy="29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4437590" y="6212951"/>
              <a:ext cx="349794" cy="29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615610" y="6197185"/>
              <a:ext cx="1015538" cy="287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5611874" y="6202442"/>
              <a:ext cx="1015538" cy="287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171089" y="5770179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50822" y="1653074"/>
            <a:ext cx="1213870" cy="1793350"/>
            <a:chOff x="4421238" y="2478285"/>
            <a:chExt cx="1213870" cy="1793350"/>
          </a:xfrm>
        </p:grpSpPr>
        <p:cxnSp>
          <p:nvCxnSpPr>
            <p:cNvPr id="63" name="直接连接符 62"/>
            <p:cNvCxnSpPr>
              <a:stCxn id="64" idx="2"/>
            </p:cNvCxnSpPr>
            <p:nvPr/>
          </p:nvCxnSpPr>
          <p:spPr>
            <a:xfrm flipH="1">
              <a:off x="5029661" y="3953994"/>
              <a:ext cx="1100" cy="31764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693711" y="3682186"/>
              <a:ext cx="674099" cy="2718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IP</a:t>
              </a:r>
              <a:endParaRPr lang="zh-CN" altLang="en-US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5020256" y="3349182"/>
              <a:ext cx="1100" cy="31764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4692611" y="3077374"/>
              <a:ext cx="674099" cy="2718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TCP</a:t>
              </a:r>
              <a:endParaRPr lang="zh-CN" altLang="en-US" dirty="0"/>
            </a:p>
          </p:txBody>
        </p:sp>
        <p:cxnSp>
          <p:nvCxnSpPr>
            <p:cNvPr id="71" name="直接连接符 70"/>
            <p:cNvCxnSpPr>
              <a:endCxn id="64" idx="0"/>
            </p:cNvCxnSpPr>
            <p:nvPr/>
          </p:nvCxnSpPr>
          <p:spPr>
            <a:xfrm>
              <a:off x="4431743" y="3435906"/>
              <a:ext cx="599018" cy="24628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36090" y="3441163"/>
              <a:ext cx="599018" cy="24628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0256" y="2754913"/>
              <a:ext cx="1100" cy="317641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21238" y="2832578"/>
              <a:ext cx="599018" cy="24628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5025585" y="2837835"/>
              <a:ext cx="599018" cy="24628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688425" y="2478285"/>
              <a:ext cx="674099" cy="271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HTTP</a:t>
              </a:r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674E-0C08-46EF-9A6D-6F68065571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网络体系结构的细腰特征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2371"/>
            <a:ext cx="7886700" cy="1453825"/>
          </a:xfrm>
        </p:spPr>
        <p:txBody>
          <a:bodyPr>
            <a:normAutofit/>
          </a:bodyPr>
          <a:lstStyle/>
          <a:p>
            <a:r>
              <a:rPr lang="zh-CN" altLang="en-US" dirty="0"/>
              <a:t>细腰结构</a:t>
            </a:r>
            <a:r>
              <a:rPr lang="en-US" altLang="zh-CN" dirty="0"/>
              <a:t>(narrow-waist)</a:t>
            </a:r>
            <a:r>
              <a:rPr lang="zh-CN" altLang="en-US" dirty="0"/>
              <a:t>是互联网体系结构模型中最典型的特征</a:t>
            </a:r>
            <a:endParaRPr lang="en-US" altLang="zh-CN" dirty="0"/>
          </a:p>
          <a:p>
            <a:pPr lvl="1"/>
            <a:r>
              <a:rPr lang="zh-CN" altLang="en-US" dirty="0"/>
              <a:t>研究表明，分层的体系结构最终会演化成细腰模型 </a:t>
            </a:r>
            <a:r>
              <a:rPr lang="en-US" altLang="zh-CN" dirty="0"/>
              <a:t>[1]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互联网体系结构一直在演进中，现有结构可能会演化成新的细腰模型 </a:t>
            </a:r>
            <a:r>
              <a:rPr lang="en-US" altLang="zh-CN" dirty="0"/>
              <a:t>[2]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437944" y="3152960"/>
            <a:ext cx="2590800" cy="3281363"/>
            <a:chOff x="706198" y="2046890"/>
            <a:chExt cx="2590800" cy="3281363"/>
          </a:xfrm>
        </p:grpSpPr>
        <p:grpSp>
          <p:nvGrpSpPr>
            <p:cNvPr id="6" name="组合 5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7" name="Group 5"/>
              <p:cNvGrpSpPr/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20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1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2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3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4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5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 b="0">
                    <a:solidFill>
                      <a:srgbClr val="FF99CC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8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TextBox 27"/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0" dirty="0">
                    <a:latin typeface="Calibri" panose="020F0502020204030204" pitchFamily="34" charset="0"/>
                  </a:rPr>
                  <a:t>IP</a:t>
                </a:r>
                <a:endParaRPr lang="en-US" altLang="zh-CN" sz="1400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b="0" dirty="0">
                  <a:latin typeface="Calibri" panose="020F0502020204030204" pitchFamily="34" charset="0"/>
                </a:rPr>
                <a:t>Email,  Web,  </a:t>
              </a:r>
              <a:r>
                <a:rPr lang="en-US" altLang="zh-CN" sz="1400" dirty="0">
                  <a:latin typeface="Calibri" panose="020F0502020204030204" pitchFamily="34" charset="0"/>
                </a:rPr>
                <a:t>Video, Voice, </a:t>
              </a:r>
              <a:r>
                <a:rPr lang="en-US" altLang="zh-CN" sz="1400" b="0" dirty="0">
                  <a:latin typeface="Calibri" panose="020F0502020204030204" pitchFamily="34" charset="0"/>
                </a:rPr>
                <a:t>...</a:t>
              </a:r>
              <a:endParaRPr lang="en-US" altLang="zh-CN" sz="1400" b="0" dirty="0"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b="0" dirty="0">
                  <a:latin typeface="Calibri" panose="020F0502020204030204" pitchFamily="34" charset="0"/>
                </a:rPr>
                <a:t>SMTP,  HTTP,  RTP, ...</a:t>
              </a:r>
              <a:endParaRPr lang="en-US" altLang="zh-CN" sz="1400" b="0" dirty="0"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b="0" dirty="0">
                  <a:latin typeface="Calibri" panose="020F0502020204030204" pitchFamily="34" charset="0"/>
                </a:rPr>
                <a:t>TCP, UDP</a:t>
              </a:r>
              <a:endParaRPr lang="en-US" altLang="zh-CN" sz="1400" b="0" dirty="0"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0" dirty="0">
                  <a:latin typeface="Calibri" panose="020F0502020204030204" pitchFamily="34" charset="0"/>
                </a:rPr>
                <a:t> Ethernet, PPP, …</a:t>
              </a:r>
              <a:endParaRPr lang="zh-CN" altLang="en-US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b="0" dirty="0">
                  <a:latin typeface="Calibri" panose="020F0502020204030204" pitchFamily="34" charset="0"/>
                </a:rPr>
                <a:t>CSMA, </a:t>
              </a:r>
              <a:r>
                <a:rPr lang="en-US" altLang="zh-CN" sz="1600" b="0" dirty="0" err="1">
                  <a:latin typeface="Calibri" panose="020F0502020204030204" pitchFamily="34" charset="0"/>
                </a:rPr>
                <a:t>Async</a:t>
              </a:r>
              <a:r>
                <a:rPr lang="en-US" altLang="zh-CN" sz="1600" b="0" dirty="0">
                  <a:latin typeface="Calibri" panose="020F0502020204030204" pitchFamily="34" charset="0"/>
                </a:rPr>
                <a:t>, </a:t>
              </a:r>
              <a:r>
                <a:rPr lang="en-US" altLang="zh-CN" sz="1600" b="0" dirty="0" err="1">
                  <a:latin typeface="Calibri" panose="020F0502020204030204" pitchFamily="34" charset="0"/>
                </a:rPr>
                <a:t>Sonet</a:t>
              </a:r>
              <a:r>
                <a:rPr lang="en-US" altLang="zh-CN" sz="1600" b="0" dirty="0">
                  <a:latin typeface="Calibri" panose="020F0502020204030204" pitchFamily="34" charset="0"/>
                </a:rPr>
                <a:t>, ...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b="0" dirty="0">
                  <a:latin typeface="Calibri" panose="020F0502020204030204" pitchFamily="34" charset="0"/>
                </a:rPr>
                <a:t>Copper, Fiber, </a:t>
              </a:r>
              <a:r>
                <a:rPr lang="en-US" altLang="zh-CN" sz="1600" dirty="0">
                  <a:latin typeface="Calibri" panose="020F0502020204030204" pitchFamily="34" charset="0"/>
                </a:rPr>
                <a:t>R</a:t>
              </a:r>
              <a:r>
                <a:rPr lang="en-US" altLang="zh-CN" sz="1600" b="0" dirty="0">
                  <a:latin typeface="Calibri" panose="020F0502020204030204" pitchFamily="34" charset="0"/>
                </a:rPr>
                <a:t>adio...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38472" y="4213749"/>
            <a:ext cx="1989743" cy="953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175801" y="6454872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Current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11313" y="3173980"/>
            <a:ext cx="2590800" cy="3281363"/>
            <a:chOff x="706198" y="2046890"/>
            <a:chExt cx="2590800" cy="3281363"/>
          </a:xfrm>
        </p:grpSpPr>
        <p:grpSp>
          <p:nvGrpSpPr>
            <p:cNvPr id="39" name="组合 38"/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46" name="Group 5"/>
              <p:cNvGrpSpPr/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58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9" name="Rectangle 7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1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3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2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10"/>
                  <a:ext cx="912" cy="25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4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061"/>
                  <a:ext cx="912" cy="24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 b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7" name="Freeform 13"/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Freeform 14"/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Freeform 15"/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Freeform 16"/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AutoShape 19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AutoShape 20" descr="Oak"/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1400" b="0"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TextBox 27"/>
              <p:cNvSpPr txBox="1">
                <a:spLocks noChangeArrowheads="1"/>
              </p:cNvSpPr>
              <p:nvPr/>
            </p:nvSpPr>
            <p:spPr bwMode="auto">
              <a:xfrm>
                <a:off x="1646348" y="3778048"/>
                <a:ext cx="655629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0" dirty="0">
                    <a:latin typeface="Calibri" panose="020F0502020204030204" pitchFamily="34" charset="0"/>
                  </a:rPr>
                  <a:t>TCP</a:t>
                </a:r>
                <a:r>
                  <a:rPr lang="en-US" altLang="zh-CN" sz="1400" dirty="0">
                    <a:latin typeface="Calibri" panose="020F0502020204030204" pitchFamily="34" charset="0"/>
                  </a:rPr>
                  <a:t>/</a:t>
                </a:r>
                <a:r>
                  <a:rPr lang="en-US" altLang="zh-CN" sz="1400" b="0" dirty="0">
                    <a:latin typeface="Calibri" panose="020F0502020204030204" pitchFamily="34" charset="0"/>
                  </a:rPr>
                  <a:t>IP</a:t>
                </a:r>
                <a:endParaRPr lang="en-US" altLang="zh-CN" sz="1400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882475" y="2425309"/>
              <a:ext cx="2197460" cy="471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b="0" dirty="0">
                  <a:latin typeface="Calibri" panose="020F0502020204030204" pitchFamily="34" charset="0"/>
                </a:rPr>
                <a:t>Email, Web, Bulk, Voice,</a:t>
              </a:r>
              <a:endParaRPr lang="en-US" altLang="zh-CN" sz="1400" b="0" dirty="0">
                <a:latin typeface="Calibri" panose="020F0502020204030204" pitchFamily="34" charset="0"/>
              </a:endParaRPr>
            </a:p>
            <a:p>
              <a:pPr algn="ctr" eaLnBrk="0" hangingPunct="0">
                <a:lnSpc>
                  <a:spcPts val="1000"/>
                </a:lnSpc>
                <a:spcBef>
                  <a:spcPct val="50000"/>
                </a:spcBef>
              </a:pPr>
              <a:r>
                <a:rPr lang="en-US" altLang="zh-CN" sz="1400" b="0" dirty="0" err="1">
                  <a:latin typeface="Calibri" panose="020F0502020204030204" pitchFamily="34" charset="0"/>
                </a:rPr>
                <a:t>Weixin</a:t>
              </a:r>
              <a:r>
                <a:rPr lang="en-US" altLang="zh-CN" sz="1400" b="0" dirty="0">
                  <a:latin typeface="Calibri" panose="020F0502020204030204" pitchFamily="34" charset="0"/>
                </a:rPr>
                <a:t>, Video Streaming, ...</a:t>
              </a:r>
              <a:endParaRPr lang="en-US" altLang="zh-CN" sz="1400" b="0" dirty="0"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94781" y="3142500"/>
              <a:ext cx="568617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b="0" dirty="0">
                  <a:latin typeface="Calibri" panose="020F0502020204030204" pitchFamily="34" charset="0"/>
                </a:rPr>
                <a:t>HTTP</a:t>
              </a:r>
              <a:endParaRPr lang="en-US" altLang="zh-CN" sz="1400" b="0" dirty="0"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0" dirty="0">
                  <a:latin typeface="Calibri" panose="020F0502020204030204" pitchFamily="34" charset="0"/>
                </a:rPr>
                <a:t> Ethernet, PPP, …</a:t>
              </a:r>
              <a:endParaRPr lang="zh-CN" altLang="en-US" sz="16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81349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b="0" dirty="0">
                  <a:latin typeface="Calibri" panose="020F0502020204030204" pitchFamily="34" charset="0"/>
                </a:rPr>
                <a:t>CSMA, </a:t>
              </a:r>
              <a:r>
                <a:rPr lang="en-US" altLang="zh-CN" sz="1600" b="0" dirty="0" err="1">
                  <a:latin typeface="Calibri" panose="020F0502020204030204" pitchFamily="34" charset="0"/>
                </a:rPr>
                <a:t>Async</a:t>
              </a:r>
              <a:r>
                <a:rPr lang="en-US" altLang="zh-CN" sz="1600" b="0" dirty="0">
                  <a:latin typeface="Calibri" panose="020F0502020204030204" pitchFamily="34" charset="0"/>
                </a:rPr>
                <a:t>, </a:t>
              </a:r>
              <a:r>
                <a:rPr lang="en-US" altLang="zh-CN" sz="1600" b="0" dirty="0" err="1">
                  <a:latin typeface="Calibri" panose="020F0502020204030204" pitchFamily="34" charset="0"/>
                </a:rPr>
                <a:t>Sonet</a:t>
              </a:r>
              <a:r>
                <a:rPr lang="en-US" altLang="zh-CN" sz="1600" b="0" dirty="0">
                  <a:latin typeface="Calibri" panose="020F0502020204030204" pitchFamily="34" charset="0"/>
                </a:rPr>
                <a:t>, ...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49521" y="4751547"/>
              <a:ext cx="2096536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b="0" dirty="0">
                  <a:latin typeface="Calibri" panose="020F0502020204030204" pitchFamily="34" charset="0"/>
                </a:rPr>
                <a:t>Copper, Fiber, Radio, ...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432861" y="4167277"/>
            <a:ext cx="1989743" cy="102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4367336" y="4730424"/>
            <a:ext cx="630621" cy="3206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25838" y="4485437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Possible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001265" y="6429687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Future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DC98-9E25-4145-87D9-7211A16EF12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/>
      <p:bldP spid="66" grpId="0" animBg="1"/>
      <p:bldP spid="67" grpId="0" animBg="1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分层模型的改进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5803" y="3473178"/>
            <a:ext cx="1418900" cy="3065735"/>
            <a:chOff x="1628496" y="1705616"/>
            <a:chExt cx="1418900" cy="3065735"/>
          </a:xfrm>
        </p:grpSpPr>
        <p:sp>
          <p:nvSpPr>
            <p:cNvPr id="6" name="矩形 5"/>
            <p:cNvSpPr/>
            <p:nvPr/>
          </p:nvSpPr>
          <p:spPr>
            <a:xfrm>
              <a:off x="1628496" y="4350937"/>
              <a:ext cx="1418899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Physical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28497" y="3689606"/>
              <a:ext cx="1418899" cy="4204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Link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8497" y="3028276"/>
              <a:ext cx="1418899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Networking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28496" y="2366946"/>
              <a:ext cx="1418899" cy="4204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Transport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628496" y="1705616"/>
              <a:ext cx="1418899" cy="420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28650" y="1733287"/>
            <a:ext cx="8200040" cy="1557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理论上，每层只需要实现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对上层提供接口，对下层复用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35000"/>
              </a:lnSpc>
            </a:pPr>
            <a:r>
              <a:rPr lang="zh-CN" altLang="en-US" dirty="0"/>
              <a:t>大多数情况下都可以取得不错的性能结果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现实中，网络环境的复杂性使得分层独立设计难以达到最优性能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跨层</a:t>
            </a:r>
            <a:r>
              <a:rPr lang="en-US" altLang="zh-CN" dirty="0"/>
              <a:t>(Cross Layer)</a:t>
            </a:r>
            <a:r>
              <a:rPr lang="zh-CN" altLang="en-US" dirty="0"/>
              <a:t>感知可以弥补这一缺陷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246177" y="5144457"/>
            <a:ext cx="872358" cy="575473"/>
            <a:chOff x="3505201" y="5144457"/>
            <a:chExt cx="872358" cy="575473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3505201" y="5509723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5201" y="5144457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246177" y="4413921"/>
            <a:ext cx="872358" cy="575475"/>
            <a:chOff x="3505201" y="4413921"/>
            <a:chExt cx="872358" cy="57547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3505201" y="4413921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505201" y="4779189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246177" y="3683385"/>
            <a:ext cx="872358" cy="575475"/>
            <a:chOff x="3505201" y="3683385"/>
            <a:chExt cx="872358" cy="575475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505201" y="3683385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505201" y="4048653"/>
              <a:ext cx="872358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240009" y="522906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自组织无线网络中的路由算法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40009" y="45190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传输控制算法感知多条可用路径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40009" y="37666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视频传输算法感知网络拥塞状况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996-7EDF-4E88-9A1F-2515C099EEF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直连网络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如何发送数据？</a:t>
            </a:r>
            <a:endParaRPr lang="en-US" altLang="zh-CN" dirty="0"/>
          </a:p>
          <a:p>
            <a:pPr lvl="1"/>
            <a:r>
              <a:rPr lang="zh-CN" altLang="en-US" dirty="0"/>
              <a:t>数据帧封装</a:t>
            </a:r>
            <a:endParaRPr lang="en-US" altLang="zh-CN" dirty="0"/>
          </a:p>
          <a:p>
            <a:pPr lvl="1"/>
            <a:r>
              <a:rPr lang="zh-CN" altLang="en-US" dirty="0"/>
              <a:t>差错检测</a:t>
            </a:r>
            <a:endParaRPr lang="en-US" altLang="zh-CN" dirty="0"/>
          </a:p>
          <a:p>
            <a:pPr lvl="1"/>
            <a:r>
              <a:rPr lang="zh-CN" altLang="en-US" dirty="0"/>
              <a:t>可靠传输</a:t>
            </a:r>
            <a:endParaRPr lang="en-US" altLang="zh-CN" dirty="0"/>
          </a:p>
          <a:p>
            <a:r>
              <a:rPr lang="zh-CN" altLang="en-US" dirty="0"/>
              <a:t>节点间如何共享链路？</a:t>
            </a:r>
            <a:endParaRPr lang="en-US" altLang="zh-CN" dirty="0"/>
          </a:p>
          <a:p>
            <a:pPr lvl="1"/>
            <a:r>
              <a:rPr lang="zh-CN" altLang="en-US" dirty="0"/>
              <a:t>面向固定带宽分配的多路复用机制</a:t>
            </a:r>
            <a:endParaRPr lang="en-US" altLang="zh-CN" dirty="0"/>
          </a:p>
          <a:p>
            <a:pPr lvl="1"/>
            <a:r>
              <a:rPr lang="zh-CN" altLang="en-US" dirty="0"/>
              <a:t>争用式多路复用机制</a:t>
            </a:r>
            <a:endParaRPr lang="en-US" altLang="zh-CN" dirty="0"/>
          </a:p>
          <a:p>
            <a:r>
              <a:rPr lang="zh-CN" altLang="en-US" dirty="0"/>
              <a:t>不同网络接入方式</a:t>
            </a:r>
            <a:endParaRPr lang="en-US" altLang="zh-CN" dirty="0"/>
          </a:p>
          <a:p>
            <a:pPr lvl="1"/>
            <a:r>
              <a:rPr lang="zh-CN" altLang="en-US" dirty="0"/>
              <a:t>以太网</a:t>
            </a:r>
            <a:r>
              <a:rPr lang="en-US" altLang="zh-CN" dirty="0"/>
              <a:t>(Ethernet)</a:t>
            </a:r>
            <a:endParaRPr lang="en-US" altLang="zh-CN" dirty="0"/>
          </a:p>
          <a:p>
            <a:pPr lvl="1"/>
            <a:r>
              <a:rPr lang="zh-CN" altLang="en-US" dirty="0"/>
              <a:t>无线局域网</a:t>
            </a:r>
            <a:r>
              <a:rPr lang="en-US" altLang="zh-CN" dirty="0"/>
              <a:t>(WiFi)</a:t>
            </a:r>
            <a:endParaRPr lang="en-US" altLang="zh-CN" dirty="0"/>
          </a:p>
          <a:p>
            <a:pPr lvl="1"/>
            <a:r>
              <a:rPr lang="zh-CN" altLang="en-US" dirty="0"/>
              <a:t>蜂窝通信网络</a:t>
            </a:r>
            <a:r>
              <a:rPr lang="en-US" altLang="zh-CN" dirty="0"/>
              <a:t>(5G)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6FE3-0CF1-4F26-A7A4-6F4ED12A73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直连网络模型与性能指标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05188"/>
          </a:xfrm>
        </p:spPr>
        <p:txBody>
          <a:bodyPr>
            <a:normAutofit/>
          </a:bodyPr>
          <a:lstStyle/>
          <a:p>
            <a:r>
              <a:rPr lang="zh-CN" altLang="en-US" dirty="0"/>
              <a:t>网络模型</a:t>
            </a:r>
            <a:endParaRPr lang="en-US" altLang="zh-CN" dirty="0"/>
          </a:p>
          <a:p>
            <a:pPr lvl="1"/>
            <a:r>
              <a:rPr lang="zh-CN" altLang="en-US" dirty="0"/>
              <a:t>点线模型，包括有线网、无线网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性能指标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带宽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(Bandwidth)</a:t>
            </a:r>
            <a:r>
              <a:rPr lang="en-US" altLang="zh-CN" dirty="0"/>
              <a:t>: </a:t>
            </a:r>
            <a:r>
              <a:rPr lang="zh-CN" altLang="en-US" dirty="0"/>
              <a:t>单位时间内通过链路所能传输的比特数</a:t>
            </a:r>
            <a:endParaRPr lang="en-US" altLang="zh-CN" dirty="0"/>
          </a:p>
          <a:p>
            <a:pPr lvl="2"/>
            <a:r>
              <a:rPr lang="zh-CN" altLang="en-US" dirty="0"/>
              <a:t>用户网络接入带宽</a:t>
            </a:r>
            <a:r>
              <a:rPr lang="en-US" altLang="zh-CN" dirty="0"/>
              <a:t>: 200Mbps; WiFi</a:t>
            </a:r>
            <a:r>
              <a:rPr lang="zh-CN" altLang="en-US" dirty="0"/>
              <a:t>接入带宽</a:t>
            </a:r>
            <a:r>
              <a:rPr lang="en-US" altLang="zh-CN" dirty="0"/>
              <a:t>: 150Mbps</a:t>
            </a:r>
            <a:endParaRPr lang="en-US" altLang="zh-CN" dirty="0"/>
          </a:p>
          <a:p>
            <a:pPr lvl="2"/>
            <a:r>
              <a:rPr lang="zh-CN" altLang="en-US" dirty="0"/>
              <a:t>应用层更关心单位时间传输的字节数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时延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(Latency)</a:t>
            </a:r>
            <a:r>
              <a:rPr lang="en-US" altLang="zh-CN" dirty="0"/>
              <a:t>: </a:t>
            </a:r>
            <a:r>
              <a:rPr lang="zh-CN" altLang="en-US" dirty="0"/>
              <a:t>消息从网络一端传到另一端所需的时间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传播时延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处理时延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排队时延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大多时候更关注往返时间 </a:t>
            </a:r>
            <a:r>
              <a:rPr lang="en-US" altLang="zh-CN" dirty="0"/>
              <a:t>(RTT)</a:t>
            </a:r>
            <a:endParaRPr lang="en-US" altLang="zh-CN" dirty="0"/>
          </a:p>
          <a:p>
            <a:pPr lvl="2"/>
            <a:r>
              <a:rPr lang="zh-CN" altLang="en-US" dirty="0"/>
              <a:t>北京到广州的往返时间为</a:t>
            </a:r>
            <a:r>
              <a:rPr lang="en-US" altLang="zh-CN" dirty="0"/>
              <a:t>30ms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397868" y="2738197"/>
            <a:ext cx="2168014" cy="412956"/>
            <a:chOff x="1397868" y="2738197"/>
            <a:chExt cx="2168014" cy="412956"/>
          </a:xfrm>
        </p:grpSpPr>
        <p:sp>
          <p:nvSpPr>
            <p:cNvPr id="6" name="椭圆 5"/>
            <p:cNvSpPr/>
            <p:nvPr/>
          </p:nvSpPr>
          <p:spPr>
            <a:xfrm>
              <a:off x="1397868" y="2738198"/>
              <a:ext cx="393291" cy="4129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172591" y="2738197"/>
              <a:ext cx="393291" cy="4129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6" idx="6"/>
              <a:endCxn id="7" idx="2"/>
            </p:cNvCxnSpPr>
            <p:nvPr/>
          </p:nvCxnSpPr>
          <p:spPr>
            <a:xfrm flipV="1">
              <a:off x="1791159" y="2944675"/>
              <a:ext cx="13814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186975" y="2188255"/>
            <a:ext cx="1707282" cy="1695402"/>
            <a:chOff x="5186975" y="2188255"/>
            <a:chExt cx="1707282" cy="1695402"/>
          </a:xfrm>
        </p:grpSpPr>
        <p:sp>
          <p:nvSpPr>
            <p:cNvPr id="10" name="椭圆 9"/>
            <p:cNvSpPr/>
            <p:nvPr/>
          </p:nvSpPr>
          <p:spPr>
            <a:xfrm>
              <a:off x="5186975" y="2738197"/>
              <a:ext cx="393291" cy="4129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157602" y="2188255"/>
              <a:ext cx="393291" cy="4129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57602" y="3470702"/>
              <a:ext cx="393291" cy="4129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V="1">
              <a:off x="5580266" y="2944674"/>
              <a:ext cx="62650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2" idx="0"/>
            </p:cNvCxnSpPr>
            <p:nvPr/>
          </p:nvCxnSpPr>
          <p:spPr>
            <a:xfrm>
              <a:off x="6206767" y="2944674"/>
              <a:ext cx="147481" cy="526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1" idx="4"/>
            </p:cNvCxnSpPr>
            <p:nvPr/>
          </p:nvCxnSpPr>
          <p:spPr>
            <a:xfrm flipV="1">
              <a:off x="6206767" y="2601210"/>
              <a:ext cx="147481" cy="340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550893" y="275715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数据帧封装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4"/>
            <a:ext cx="7886700" cy="188338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zh-CN" sz="2200" dirty="0"/>
              <a:t>在一段数据的前后分别添加首部和尾部，就构成了一个帧</a:t>
            </a:r>
            <a:endParaRPr lang="en-US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sz="1900" dirty="0"/>
              <a:t>不同协议对数据长度有上、下限规定</a:t>
            </a:r>
            <a:endParaRPr lang="en-US" altLang="zh-CN" sz="1900" dirty="0"/>
          </a:p>
          <a:p>
            <a:pPr>
              <a:lnSpc>
                <a:spcPct val="125000"/>
              </a:lnSpc>
            </a:pPr>
            <a:r>
              <a:rPr lang="zh-CN" altLang="zh-CN" sz="2200" dirty="0"/>
              <a:t>首部和尾部的作用是界</a:t>
            </a:r>
            <a:r>
              <a:rPr lang="zh-CN" altLang="en-US" sz="2200" dirty="0"/>
              <a:t>定</a:t>
            </a:r>
            <a:r>
              <a:rPr lang="zh-CN" altLang="zh-CN" sz="2200" dirty="0"/>
              <a:t>帧</a:t>
            </a:r>
            <a:r>
              <a:rPr lang="zh-CN" altLang="en-US" sz="2200" dirty="0"/>
              <a:t>的范围</a:t>
            </a:r>
            <a:endParaRPr lang="en-US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sz="1900" dirty="0"/>
              <a:t>不同的数据链路协议有不同的格式定义，这里以</a:t>
            </a:r>
            <a:r>
              <a:rPr lang="en-US" altLang="zh-CN" sz="1900" dirty="0"/>
              <a:t>BISYNC</a:t>
            </a:r>
            <a:r>
              <a:rPr lang="zh-CN" altLang="en-US" sz="1900" dirty="0"/>
              <a:t>为例</a:t>
            </a:r>
            <a:endParaRPr lang="en-US" altLang="zh-CN" sz="1900" dirty="0"/>
          </a:p>
          <a:p>
            <a:pPr>
              <a:lnSpc>
                <a:spcPct val="125000"/>
              </a:lnSpc>
            </a:pPr>
            <a:endParaRPr lang="en-US" altLang="zh-CN" sz="2200" dirty="0"/>
          </a:p>
          <a:p>
            <a:pPr>
              <a:lnSpc>
                <a:spcPct val="125000"/>
              </a:lnSpc>
            </a:pPr>
            <a:endParaRPr lang="en-US" altLang="zh-CN" sz="2200" dirty="0"/>
          </a:p>
          <a:p>
            <a:pPr>
              <a:lnSpc>
                <a:spcPct val="125000"/>
              </a:lnSpc>
            </a:pPr>
            <a:endParaRPr lang="en-US" altLang="zh-CN" sz="2200" dirty="0"/>
          </a:p>
          <a:p>
            <a:pPr>
              <a:lnSpc>
                <a:spcPct val="125000"/>
              </a:lnSpc>
            </a:pPr>
            <a:endParaRPr lang="en-US" altLang="zh-CN" sz="2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28650" y="3938970"/>
            <a:ext cx="7802635" cy="1837750"/>
            <a:chOff x="628650" y="2731453"/>
            <a:chExt cx="7802635" cy="18377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79475" y="3435985"/>
              <a:ext cx="495300" cy="5492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zh-CN" sz="1600" b="0" dirty="0">
                  <a:solidFill>
                    <a:srgbClr val="3333CC"/>
                  </a:solidFill>
                  <a:latin typeface="+mn-lt"/>
                </a:rPr>
                <a:t>S</a:t>
              </a:r>
              <a:r>
                <a:rPr kumimoji="0" lang="en-US" altLang="zh-CN" sz="1600" b="0" dirty="0">
                  <a:solidFill>
                    <a:srgbClr val="3333CC"/>
                  </a:solidFill>
                  <a:latin typeface="+mn-lt"/>
                </a:rPr>
                <a:t>TX</a:t>
              </a:r>
              <a:endParaRPr kumimoji="0" lang="zh-CN" altLang="zh-CN" sz="1600" b="0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74775" y="3435985"/>
              <a:ext cx="6527800" cy="549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dirty="0">
                  <a:solidFill>
                    <a:srgbClr val="3333CC"/>
                  </a:solidFill>
                  <a:latin typeface="+mn-lt"/>
                </a:rPr>
                <a:t>data payload</a:t>
              </a:r>
              <a:endParaRPr kumimoji="0" lang="zh-CN" altLang="en-US" sz="2000" b="0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79475" y="4169093"/>
              <a:ext cx="7519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127124" y="3190240"/>
              <a:ext cx="1905" cy="245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28650" y="2731453"/>
              <a:ext cx="16144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dirty="0">
                  <a:solidFill>
                    <a:srgbClr val="3333CC"/>
                  </a:solidFill>
                  <a:latin typeface="+mn-lt"/>
                </a:rPr>
                <a:t>start of frame</a:t>
              </a:r>
              <a:endParaRPr kumimoji="0" lang="zh-CN" altLang="en-US" sz="2000" b="0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900545" y="2731453"/>
              <a:ext cx="15307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+mn-lt"/>
                </a:rPr>
                <a:t>end of frame</a:t>
              </a:r>
              <a:endParaRPr kumimoji="0" lang="zh-CN" altLang="en-US" sz="2000" b="0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8148320" y="3190240"/>
              <a:ext cx="3493" cy="245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7880350" y="3435985"/>
              <a:ext cx="496888" cy="5492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zh-CN" sz="1600" b="0" dirty="0">
                  <a:solidFill>
                    <a:srgbClr val="3333CC"/>
                  </a:solidFill>
                  <a:latin typeface="+mn-lt"/>
                </a:rPr>
                <a:t>ET</a:t>
              </a:r>
              <a:r>
                <a:rPr kumimoji="0" lang="en-US" altLang="zh-CN" sz="1600" b="0" dirty="0">
                  <a:solidFill>
                    <a:srgbClr val="3333CC"/>
                  </a:solidFill>
                  <a:latin typeface="+mn-lt"/>
                </a:rPr>
                <a:t>X</a:t>
              </a:r>
              <a:endParaRPr kumimoji="0" lang="zh-CN" altLang="zh-CN" sz="1600" b="0" dirty="0">
                <a:solidFill>
                  <a:srgbClr val="3333CC"/>
                </a:solidFill>
                <a:latin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76427" y="4169093"/>
              <a:ext cx="804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3333CC"/>
                  </a:solidFill>
                </a:rPr>
                <a:t>frame</a:t>
              </a:r>
              <a:endParaRPr lang="zh-CN" altLang="en-US" sz="2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B80-DC31-42B9-8D2C-18131013AF9F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数据帧的透明传输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如果数据负载中也包含</a:t>
            </a:r>
            <a:r>
              <a:rPr lang="en-US" altLang="zh-CN" sz="2400" dirty="0"/>
              <a:t>STX</a:t>
            </a:r>
            <a:r>
              <a:rPr lang="zh-CN" altLang="en-US" sz="2400" dirty="0"/>
              <a:t>或</a:t>
            </a:r>
            <a:r>
              <a:rPr lang="en-US" altLang="zh-CN" sz="2400" dirty="0"/>
              <a:t>ETX</a:t>
            </a:r>
            <a:r>
              <a:rPr lang="zh-CN" altLang="en-US" sz="2400" dirty="0"/>
              <a:t>字符如何处理？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引入转义符</a:t>
            </a:r>
            <a:r>
              <a:rPr lang="en-US" altLang="zh-CN" dirty="0"/>
              <a:t>DLE</a:t>
            </a:r>
            <a:r>
              <a:rPr lang="zh-CN" altLang="en-US" dirty="0"/>
              <a:t>，将数据负载中所有的</a:t>
            </a:r>
            <a:r>
              <a:rPr lang="en-US" altLang="zh-CN" dirty="0"/>
              <a:t>STX, ETX, DLE</a:t>
            </a:r>
            <a:r>
              <a:rPr lang="zh-CN" altLang="en-US" dirty="0"/>
              <a:t>进行转义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2918" y="5144732"/>
            <a:ext cx="240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发送方数据负载</a:t>
            </a:r>
            <a:r>
              <a:rPr lang="en-US" altLang="zh-CN" dirty="0">
                <a:ea typeface="楷体" panose="02010609060101010101" pitchFamily="49" charset="-122"/>
              </a:rPr>
              <a:t>:</a:t>
            </a:r>
            <a:endParaRPr lang="en-US" altLang="zh-CN" dirty="0"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STX -&gt; DLE STX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ETX -&gt; DLE ETX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DLE -&gt; DLE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DLE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5362" y="5144733"/>
            <a:ext cx="240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接收方数据负载</a:t>
            </a:r>
            <a:r>
              <a:rPr lang="en-US" altLang="zh-CN" dirty="0">
                <a:ea typeface="楷体" panose="02010609060101010101" pitchFamily="49" charset="-122"/>
              </a:rPr>
              <a:t>:</a:t>
            </a:r>
            <a:endParaRPr lang="en-US" altLang="zh-CN" dirty="0"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DLE STX -&gt; STX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DLE ETX -&gt; ETX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DLE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DLE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-&gt; DLE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2965" y="2395244"/>
            <a:ext cx="7546658" cy="1847316"/>
            <a:chOff x="862965" y="2395244"/>
            <a:chExt cx="7546658" cy="1847316"/>
          </a:xfrm>
        </p:grpSpPr>
        <p:grpSp>
          <p:nvGrpSpPr>
            <p:cNvPr id="19" name="组合 18"/>
            <p:cNvGrpSpPr/>
            <p:nvPr/>
          </p:nvGrpSpPr>
          <p:grpSpPr>
            <a:xfrm>
              <a:off x="862965" y="2395244"/>
              <a:ext cx="7546658" cy="1847316"/>
              <a:chOff x="852805" y="2374924"/>
              <a:chExt cx="7546658" cy="184731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79475" y="3028062"/>
                <a:ext cx="7519988" cy="1194178"/>
                <a:chOff x="879475" y="3435985"/>
                <a:chExt cx="7519988" cy="1194178"/>
              </a:xfrm>
            </p:grpSpPr>
            <p:sp>
              <p:nvSpPr>
                <p:cNvPr id="5" name="Rectangle 3"/>
                <p:cNvSpPr>
                  <a:spLocks noChangeArrowheads="1"/>
                </p:cNvSpPr>
                <p:nvPr/>
              </p:nvSpPr>
              <p:spPr bwMode="auto">
                <a:xfrm>
                  <a:off x="879475" y="3435985"/>
                  <a:ext cx="495300" cy="549275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zh-CN" altLang="zh-CN" sz="1600" b="0" dirty="0">
                      <a:solidFill>
                        <a:srgbClr val="3333CC"/>
                      </a:solidFill>
                      <a:latin typeface="+mn-lt"/>
                    </a:rPr>
                    <a:t>S</a:t>
                  </a:r>
                  <a:r>
                    <a:rPr kumimoji="0" lang="en-US" altLang="zh-CN" sz="1600" b="0" dirty="0">
                      <a:solidFill>
                        <a:srgbClr val="3333CC"/>
                      </a:solidFill>
                      <a:latin typeface="+mn-lt"/>
                    </a:rPr>
                    <a:t>TX</a:t>
                  </a:r>
                  <a:endParaRPr kumimoji="0" lang="zh-CN" altLang="zh-CN" sz="1600" b="0" dirty="0">
                    <a:solidFill>
                      <a:srgbClr val="3333CC"/>
                    </a:solidFill>
                    <a:latin typeface="+mn-lt"/>
                  </a:endParaRPr>
                </a:p>
              </p:txBody>
            </p:sp>
            <p:sp>
              <p:nvSpPr>
                <p:cNvPr id="6" name="Rectangle 4"/>
                <p:cNvSpPr>
                  <a:spLocks noChangeArrowheads="1"/>
                </p:cNvSpPr>
                <p:nvPr/>
              </p:nvSpPr>
              <p:spPr bwMode="auto">
                <a:xfrm>
                  <a:off x="1374775" y="3435985"/>
                  <a:ext cx="6527800" cy="5492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en-US" altLang="zh-CN" sz="2000" b="0" dirty="0">
                      <a:solidFill>
                        <a:srgbClr val="3333CC"/>
                      </a:solidFill>
                      <a:latin typeface="+mn-lt"/>
                    </a:rPr>
                    <a:t>data payload</a:t>
                  </a:r>
                  <a:endParaRPr kumimoji="0" lang="zh-CN" altLang="en-US" sz="2000" b="0" dirty="0">
                    <a:solidFill>
                      <a:srgbClr val="3333CC"/>
                    </a:solidFill>
                    <a:latin typeface="+mn-lt"/>
                  </a:endParaRPr>
                </a:p>
              </p:txBody>
            </p:sp>
            <p:sp>
              <p:nvSpPr>
                <p:cNvPr id="7" name="Line 5"/>
                <p:cNvSpPr>
                  <a:spLocks noChangeShapeType="1"/>
                </p:cNvSpPr>
                <p:nvPr/>
              </p:nvSpPr>
              <p:spPr bwMode="auto">
                <a:xfrm>
                  <a:off x="879475" y="4169093"/>
                  <a:ext cx="75199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13"/>
                <p:cNvSpPr>
                  <a:spLocks noChangeArrowheads="1"/>
                </p:cNvSpPr>
                <p:nvPr/>
              </p:nvSpPr>
              <p:spPr bwMode="auto">
                <a:xfrm>
                  <a:off x="7880350" y="3435985"/>
                  <a:ext cx="496888" cy="549275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kumimoji="0" lang="zh-CN" altLang="zh-CN" sz="1600" b="0" dirty="0">
                      <a:solidFill>
                        <a:srgbClr val="3333CC"/>
                      </a:solidFill>
                      <a:latin typeface="+mn-lt"/>
                    </a:rPr>
                    <a:t>ET</a:t>
                  </a:r>
                  <a:r>
                    <a:rPr kumimoji="0" lang="en-US" altLang="zh-CN" sz="1600" b="0" dirty="0">
                      <a:solidFill>
                        <a:srgbClr val="3333CC"/>
                      </a:solidFill>
                      <a:latin typeface="+mn-lt"/>
                    </a:rPr>
                    <a:t>X</a:t>
                  </a:r>
                  <a:endParaRPr kumimoji="0" lang="zh-CN" altLang="zh-CN" sz="1600" b="0" dirty="0">
                    <a:solidFill>
                      <a:srgbClr val="3333CC"/>
                    </a:solidFill>
                    <a:latin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976427" y="4230053"/>
                  <a:ext cx="80457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rgbClr val="3333CC"/>
                      </a:solidFill>
                    </a:rPr>
                    <a:t>frame</a:t>
                  </a:r>
                  <a:endParaRPr lang="zh-CN" altLang="en-US" sz="2000" dirty="0">
                    <a:solidFill>
                      <a:srgbClr val="3333CC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025615" y="3028062"/>
                <a:ext cx="496888" cy="549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zh-CN" sz="1600" dirty="0">
                    <a:solidFill>
                      <a:srgbClr val="3333CC"/>
                    </a:solidFill>
                    <a:latin typeface="+mn-lt"/>
                  </a:rPr>
                  <a:t>ET</a:t>
                </a:r>
                <a:r>
                  <a:rPr kumimoji="0" lang="en-US" altLang="zh-CN" sz="1600" dirty="0">
                    <a:solidFill>
                      <a:srgbClr val="3333CC"/>
                    </a:solidFill>
                    <a:latin typeface="+mn-lt"/>
                  </a:rPr>
                  <a:t>X</a:t>
                </a:r>
                <a:endParaRPr kumimoji="0" lang="zh-CN" altLang="zh-CN" sz="1600" dirty="0">
                  <a:solidFill>
                    <a:srgbClr val="3333CC"/>
                  </a:solidFill>
                  <a:latin typeface="+mn-lt"/>
                </a:endParaRPr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879475" y="2864548"/>
                <a:ext cx="2615565" cy="5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2805" y="2374924"/>
                <a:ext cx="20869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ea typeface="楷体" panose="02010609060101010101" pitchFamily="49" charset="-122"/>
                  </a:rPr>
                  <a:t>误认是一个</a:t>
                </a:r>
                <a:r>
                  <a:rPr lang="en-US" altLang="zh-CN" sz="2000" dirty="0">
                    <a:solidFill>
                      <a:srgbClr val="3333CC"/>
                    </a:solidFill>
                    <a:ea typeface="楷体" panose="02010609060101010101" pitchFamily="49" charset="-122"/>
                  </a:rPr>
                  <a:t>frame</a:t>
                </a:r>
                <a:endPara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563143" y="2875423"/>
              <a:ext cx="4824255" cy="14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78997" y="2395244"/>
              <a:ext cx="28564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</a:rPr>
                <a:t>认为是无效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</a:rPr>
                <a:t>frame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</a:rPr>
                <a:t>而丢弃</a:t>
              </a:r>
              <a:endParaRPr lang="zh-CN" altLang="en-US" sz="2000" dirty="0">
                <a:solidFill>
                  <a:srgbClr val="3333CC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7F0E-D453-4739-9754-FBBC5C7AB332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3"/>
            <a:ext cx="7886701" cy="4425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武庆华，博士，副研究员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研究方向：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互联网体系结构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互联网测量与优化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Email: </a:t>
            </a:r>
            <a:r>
              <a:rPr lang="en-US" altLang="zh-CN" dirty="0">
                <a:hlinkClick r:id="rId1"/>
              </a:rPr>
              <a:t>wuqinghua@ict.ac.cn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4EF-EAEE-4FD5-ADF5-F9657A89DA0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1915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数据</a:t>
            </a:r>
            <a:r>
              <a:rPr lang="zh-CN" altLang="zh-CN" dirty="0"/>
              <a:t>在传输过程中可能会产生</a:t>
            </a:r>
            <a:r>
              <a:rPr lang="zh-CN" altLang="zh-CN" dirty="0">
                <a:solidFill>
                  <a:schemeClr val="hlink"/>
                </a:solidFill>
              </a:rPr>
              <a:t>比特差错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数据传输过程中，受电磁干扰等，比特位发生反转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zh-CN" dirty="0"/>
              <a:t>传输错误的比特占传输比特总数的比率称为</a:t>
            </a:r>
            <a:r>
              <a:rPr lang="zh-CN" altLang="zh-CN" dirty="0">
                <a:solidFill>
                  <a:schemeClr val="hlink"/>
                </a:solidFill>
              </a:rPr>
              <a:t>误码率</a:t>
            </a:r>
            <a:r>
              <a:rPr lang="zh-CN" altLang="zh-CN" dirty="0"/>
              <a:t>(Bit Error Rat</a:t>
            </a:r>
            <a:r>
              <a:rPr lang="en-US" altLang="zh-CN" dirty="0"/>
              <a:t>e, </a:t>
            </a:r>
            <a:r>
              <a:rPr lang="zh-CN" altLang="zh-CN" dirty="0"/>
              <a:t>BER)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差错检测的基本思想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在数据帧中加入冗余信息来确定是否存在差错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一个极端的例子：</a:t>
            </a:r>
            <a:r>
              <a:rPr lang="zh-CN" altLang="en-US" dirty="0"/>
              <a:t>每份数据，传输两个相同的副本；接收时发现两者不相等，则认为传输数据有差错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当接收方检测到差错时，可以：</a:t>
            </a:r>
            <a:endParaRPr lang="en-US" altLang="zh-CN" dirty="0"/>
          </a:p>
          <a:p>
            <a:pPr marL="685800" lvl="1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通知对方数据有差错，使其重传数据副本（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重传机制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85800" lvl="1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通过加入的冗余信息，重新构造正确的数据（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纠错码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6C3B-BCB4-4C8E-86A6-D88094CCF9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差错检测方法举例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4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</a:rPr>
              <a:t>奇偶校验：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一个包含</a:t>
            </a:r>
            <a:r>
              <a:rPr lang="en-US" altLang="zh-CN" sz="1900" dirty="0"/>
              <a:t>m</a:t>
            </a:r>
            <a:r>
              <a:rPr lang="zh-CN" altLang="en-US" sz="1900" dirty="0"/>
              <a:t>比特的数据帧，假设最多含有</a:t>
            </a:r>
            <a:r>
              <a:rPr lang="en-US" altLang="zh-CN" sz="1900" dirty="0"/>
              <a:t>1</a:t>
            </a:r>
            <a:r>
              <a:rPr lang="zh-CN" altLang="en-US" sz="1900" dirty="0"/>
              <a:t>比特差错</a:t>
            </a:r>
            <a:endParaRPr lang="en-US" altLang="zh-CN" sz="1900" dirty="0"/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将数据帧中所有比特异或求和，所得比特结果附加于数据帧后面</a:t>
            </a:r>
            <a:endParaRPr lang="en-US" altLang="zh-CN" sz="1900" dirty="0"/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接收方收到数据帧后，检查前</a:t>
            </a:r>
            <a:r>
              <a:rPr lang="en-US" altLang="zh-CN" sz="1900" dirty="0"/>
              <a:t>m</a:t>
            </a:r>
            <a:r>
              <a:rPr lang="zh-CN" altLang="en-US" sz="1900" dirty="0"/>
              <a:t>位的异或和是否与</a:t>
            </a:r>
            <a:r>
              <a:rPr lang="en-US" altLang="zh-CN" sz="1900" dirty="0"/>
              <a:t>m+1</a:t>
            </a:r>
            <a:r>
              <a:rPr lang="zh-CN" altLang="en-US" sz="1900" dirty="0"/>
              <a:t>位相等，可检测</a:t>
            </a:r>
            <a:r>
              <a:rPr lang="en-US" altLang="zh-CN" sz="1900" dirty="0"/>
              <a:t>1</a:t>
            </a:r>
            <a:r>
              <a:rPr lang="zh-CN" altLang="en-US" sz="1900" dirty="0"/>
              <a:t>比特差错</a:t>
            </a:r>
            <a:endParaRPr lang="en-US" altLang="zh-CN" sz="1900" dirty="0"/>
          </a:p>
          <a:p>
            <a:pPr lvl="1">
              <a:lnSpc>
                <a:spcPct val="134000"/>
              </a:lnSpc>
            </a:pPr>
            <a:endParaRPr lang="en-US" altLang="zh-CN" sz="2000" dirty="0"/>
          </a:p>
          <a:p>
            <a:pPr>
              <a:lnSpc>
                <a:spcPct val="134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</a:rPr>
              <a:t>互联网校验和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</a:rPr>
              <a:t>(checksum)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一个包含</a:t>
            </a:r>
            <a:r>
              <a:rPr lang="en-US" altLang="zh-CN" sz="1900" dirty="0"/>
              <a:t>m</a:t>
            </a:r>
            <a:r>
              <a:rPr lang="zh-CN" altLang="en-US" sz="1900" dirty="0"/>
              <a:t>比特的数据帧</a:t>
            </a:r>
            <a:endParaRPr lang="en-US" altLang="zh-CN" sz="1900" dirty="0"/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将数据帧以</a:t>
            </a:r>
            <a:r>
              <a:rPr lang="en-US" altLang="zh-CN" sz="1900" dirty="0"/>
              <a:t>k</a:t>
            </a:r>
            <a:r>
              <a:rPr lang="zh-CN" altLang="en-US" sz="1900" dirty="0"/>
              <a:t>比特为单位，进行异或求和，所得结果为</a:t>
            </a:r>
            <a:r>
              <a:rPr lang="en-US" altLang="zh-CN" sz="1900" dirty="0"/>
              <a:t>k</a:t>
            </a:r>
            <a:r>
              <a:rPr lang="zh-CN" altLang="en-US" sz="1900" dirty="0"/>
              <a:t>比特，附加于数据帧后面</a:t>
            </a:r>
            <a:endParaRPr lang="en-US" altLang="zh-CN" sz="1900" dirty="0"/>
          </a:p>
          <a:p>
            <a:pPr lvl="1">
              <a:lnSpc>
                <a:spcPct val="134000"/>
              </a:lnSpc>
            </a:pPr>
            <a:r>
              <a:rPr lang="zh-CN" altLang="en-US" sz="1900" dirty="0"/>
              <a:t>接收方收到数据帧后，检验前</a:t>
            </a:r>
            <a:r>
              <a:rPr lang="en-US" altLang="zh-CN" sz="1900" dirty="0"/>
              <a:t>m</a:t>
            </a:r>
            <a:r>
              <a:rPr lang="zh-CN" altLang="en-US" sz="1900" dirty="0"/>
              <a:t>位以</a:t>
            </a:r>
            <a:r>
              <a:rPr lang="en-US" altLang="zh-CN" sz="1900" dirty="0"/>
              <a:t>k</a:t>
            </a:r>
            <a:r>
              <a:rPr lang="zh-CN" altLang="en-US" sz="1900" dirty="0"/>
              <a:t>比特位单位的异或和是否与最后</a:t>
            </a:r>
            <a:r>
              <a:rPr lang="en-US" altLang="zh-CN" sz="1900" dirty="0"/>
              <a:t>k</a:t>
            </a:r>
            <a:r>
              <a:rPr lang="zh-CN" altLang="en-US" sz="1900" dirty="0"/>
              <a:t>位相等，如果不相等，则存在传输差错</a:t>
            </a:r>
            <a:endParaRPr lang="zh-CN" altLang="en-US" sz="19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02E4-39FD-41A0-8C11-8CC3A6B5FE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循环冗余校验 </a:t>
            </a:r>
            <a:r>
              <a:rPr lang="en-US" altLang="zh-CN" dirty="0"/>
              <a:t>(Cyclic Redundancy Check, CRC)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81678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差错检测算法设计目标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使用最少的冗余比特检测最多的错误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CRC: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本质上是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Hash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比特数据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比特</a:t>
            </a:r>
            <a:r>
              <a:rPr lang="en-US" altLang="zh-CN" dirty="0"/>
              <a:t>CRC</a:t>
            </a:r>
            <a:r>
              <a:rPr lang="zh-CN" altLang="en-US" dirty="0"/>
              <a:t>码</a:t>
            </a:r>
            <a:r>
              <a:rPr lang="en-US" altLang="zh-CN" dirty="0"/>
              <a:t>C</a:t>
            </a:r>
            <a:r>
              <a:rPr lang="zh-CN" altLang="en-US" dirty="0"/>
              <a:t>，计算校验和</a:t>
            </a:r>
            <a:r>
              <a:rPr lang="en-US" altLang="zh-CN" dirty="0"/>
              <a:t>S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S = (D &lt;&lt; k) %</a:t>
            </a:r>
            <a:r>
              <a:rPr lang="zh-CN" altLang="en-US" dirty="0"/>
              <a:t> </a:t>
            </a:r>
            <a:r>
              <a:rPr lang="en-US" altLang="zh-CN" dirty="0"/>
              <a:t>C  // </a:t>
            </a:r>
            <a:r>
              <a:rPr lang="zh-CN" altLang="en-US" dirty="0"/>
              <a:t>求模计算基于有限域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发送方发送</a:t>
            </a:r>
            <a:r>
              <a:rPr lang="en-US" altLang="zh-CN" dirty="0"/>
              <a:t>: </a:t>
            </a:r>
            <a:r>
              <a:rPr lang="zh-CN" altLang="en-US" dirty="0"/>
              <a:t>附加校验和的数据</a:t>
            </a:r>
            <a:r>
              <a:rPr lang="en-US" altLang="zh-CN" dirty="0"/>
              <a:t>D’ = (D &lt;&lt; k)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S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接收方校验</a:t>
            </a:r>
            <a:r>
              <a:rPr lang="en-US" altLang="zh-CN" dirty="0"/>
              <a:t>: D’ % C == 0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CRC</a:t>
            </a:r>
            <a:r>
              <a:rPr lang="zh-CN" altLang="en-US" dirty="0"/>
              <a:t>码选择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经过特殊挑选，保证较低的碰撞概率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位数越多，碰撞概率越低；目前主要用</a:t>
            </a:r>
            <a:r>
              <a:rPr lang="en-US" altLang="zh-CN" dirty="0"/>
              <a:t>CRC32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4037-CA8A-4BC8-ABD0-787158C88A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01253" y="4414685"/>
            <a:ext cx="37593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D’ % C = (D &lt;&lt; k)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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S) % C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((D &lt;&lt; k) % C)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 (S % C)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= S  S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lvl="2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= 0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zh-CN" dirty="0"/>
              <a:t>循环冗余</a:t>
            </a:r>
            <a:r>
              <a:rPr lang="zh-CN" altLang="en-US" dirty="0"/>
              <a:t>校验等</a:t>
            </a:r>
            <a:r>
              <a:rPr lang="zh-CN" altLang="zh-CN" dirty="0"/>
              <a:t>差错检测技术只能做到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无差错</a:t>
            </a:r>
            <a:r>
              <a:rPr lang="zh-CN" altLang="zh-CN" dirty="0">
                <a:solidFill>
                  <a:schemeClr val="hlink"/>
                </a:solidFill>
              </a:rPr>
              <a:t>接受</a:t>
            </a:r>
            <a:endParaRPr lang="en-US" altLang="zh-CN" dirty="0">
              <a:solidFill>
                <a:schemeClr val="hlink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zh-CN" dirty="0"/>
              <a:t>凡是接受的帧（即</a:t>
            </a:r>
            <a:r>
              <a:rPr lang="zh-CN" altLang="en-US" dirty="0"/>
              <a:t>没有</a:t>
            </a:r>
            <a:r>
              <a:rPr lang="zh-CN" altLang="zh-CN" dirty="0"/>
              <a:t>丢弃），我们能以非常接近于</a:t>
            </a:r>
            <a:r>
              <a:rPr lang="zh-CN" altLang="zh-CN" sz="1200" dirty="0"/>
              <a:t> </a:t>
            </a:r>
            <a:r>
              <a:rPr lang="zh-CN" altLang="zh-CN" dirty="0"/>
              <a:t>1</a:t>
            </a:r>
            <a:r>
              <a:rPr lang="zh-CN" altLang="zh-CN" sz="1200" dirty="0"/>
              <a:t> </a:t>
            </a:r>
            <a:r>
              <a:rPr lang="zh-CN" altLang="zh-CN" dirty="0"/>
              <a:t>的概率认为这些帧在传输过程中没有产生差错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/>
              <a:t>CRC</a:t>
            </a:r>
            <a:r>
              <a:rPr lang="zh-CN" altLang="en-US" dirty="0"/>
              <a:t>等检测出的错误帧被接收方丢弃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有些纠错码技术可以恢复轻微的误码，但实际计算开销太大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无线链路中的高误码率使得即使纠错码也不适用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可靠传输基本思想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确认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(acknowledgment, ACK)</a:t>
            </a:r>
            <a:r>
              <a:rPr lang="zh-CN" altLang="en-US" dirty="0"/>
              <a:t>：接收方接受数据帧，回复</a:t>
            </a:r>
            <a:r>
              <a:rPr lang="en-US" altLang="zh-CN" dirty="0"/>
              <a:t>ACK</a:t>
            </a:r>
            <a:r>
              <a:rPr lang="zh-CN" altLang="en-US" dirty="0"/>
              <a:t>帧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超时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(timeout)</a:t>
            </a:r>
            <a:r>
              <a:rPr lang="zh-CN" altLang="en-US" dirty="0"/>
              <a:t>：发送方在规定时间</a:t>
            </a:r>
            <a:r>
              <a:rPr lang="en-US" altLang="zh-CN" dirty="0"/>
              <a:t>(timeout)</a:t>
            </a:r>
            <a:r>
              <a:rPr lang="zh-CN" altLang="en-US" dirty="0"/>
              <a:t>内没收到</a:t>
            </a:r>
            <a:r>
              <a:rPr lang="en-US" altLang="zh-CN" dirty="0"/>
              <a:t>ACK</a:t>
            </a:r>
            <a:r>
              <a:rPr lang="zh-CN" altLang="en-US" dirty="0"/>
              <a:t>，重传该数据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8937-664A-4EB9-A3DB-BF8BEE1A21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停等</a:t>
            </a:r>
            <a:r>
              <a:rPr lang="en-US" altLang="zh-CN" dirty="0"/>
              <a:t>(stop-and-wait)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751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停等协议：最简单的可靠传输协议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发送方每传输一个数据帧，在传输下一数据帧之前等待确认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 lvl="1"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/>
              <a:t>缺点：链路每次只能传输一个数据帧，带宽利用率低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r>
              <a:rPr lang="en-US" altLang="zh-CN" dirty="0"/>
              <a:t>10Gb/s</a:t>
            </a:r>
            <a:r>
              <a:rPr lang="zh-CN" altLang="en-US" dirty="0"/>
              <a:t>以太网链路，往返时延</a:t>
            </a:r>
            <a:r>
              <a:rPr lang="en-US" altLang="zh-CN" dirty="0"/>
              <a:t>10us</a:t>
            </a:r>
            <a:r>
              <a:rPr lang="zh-CN" altLang="en-US" dirty="0"/>
              <a:t>，帧大小</a:t>
            </a:r>
            <a:r>
              <a:rPr lang="en-US" altLang="zh-CN" dirty="0"/>
              <a:t>1500B</a:t>
            </a:r>
            <a:endParaRPr lang="en-US" altLang="zh-CN" dirty="0"/>
          </a:p>
          <a:p>
            <a:pPr lvl="1">
              <a:lnSpc>
                <a:spcPct val="135000"/>
              </a:lnSpc>
            </a:pPr>
            <a:r>
              <a:rPr lang="zh-CN" altLang="en-US" dirty="0"/>
              <a:t>停等协议传输速率：</a:t>
            </a:r>
            <a:r>
              <a:rPr lang="en-US" altLang="zh-CN" dirty="0"/>
              <a:t>1500Bytes/10us = 1.2Gb/s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628650" y="2611120"/>
            <a:ext cx="7776179" cy="2519809"/>
            <a:chOff x="628650" y="2661920"/>
            <a:chExt cx="7776179" cy="2519809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1168543" y="2854960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2641743" y="2854960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168543" y="3139440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168543" y="3434080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42153" y="26720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60793" y="267208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987385" y="3139440"/>
              <a:ext cx="145232" cy="782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4303" y="2946400"/>
              <a:ext cx="678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frame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85103" y="358648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 rot="16200000">
              <a:off x="397657" y="3383577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timeout</a:t>
              </a:r>
              <a:endParaRPr lang="zh-CN" altLang="en-US" sz="14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888224" y="2844800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371584" y="2844800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Aspect="1"/>
            </p:cNvCxnSpPr>
            <p:nvPr/>
          </p:nvCxnSpPr>
          <p:spPr>
            <a:xfrm>
              <a:off x="3888224" y="2976880"/>
              <a:ext cx="1224000" cy="234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561834" y="266192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80474" y="266192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22" name="左大括号 21"/>
            <p:cNvSpPr/>
            <p:nvPr/>
          </p:nvSpPr>
          <p:spPr>
            <a:xfrm>
              <a:off x="3707066" y="2976880"/>
              <a:ext cx="145232" cy="782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64144" y="2783840"/>
              <a:ext cx="678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frame</a:t>
              </a:r>
              <a:endParaRPr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 rot="16200000">
              <a:off x="3117338" y="3221017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timeout</a:t>
              </a:r>
              <a:endParaRPr lang="zh-CN" altLang="en-US" sz="14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898384" y="3779520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3898384" y="4074160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>
              <a:off x="3717226" y="3779520"/>
              <a:ext cx="145232" cy="782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84464" y="3586480"/>
              <a:ext cx="678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frame</a:t>
              </a:r>
              <a:endParaRPr lang="zh-CN" alt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25104" y="4226560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sp>
          <p:nvSpPr>
            <p:cNvPr id="31" name="文本框 30"/>
            <p:cNvSpPr txBox="1"/>
            <p:nvPr/>
          </p:nvSpPr>
          <p:spPr>
            <a:xfrm rot="16200000">
              <a:off x="3127498" y="4023657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timeout</a:t>
              </a:r>
              <a:endParaRPr lang="zh-CN" altLang="en-US" sz="1400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6602879" y="2927866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8086239" y="2927866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602879" y="3059946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 noChangeAspect="1"/>
            </p:cNvCxnSpPr>
            <p:nvPr/>
          </p:nvCxnSpPr>
          <p:spPr>
            <a:xfrm flipV="1">
              <a:off x="6836559" y="3374906"/>
              <a:ext cx="1224000" cy="23474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276489" y="274498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95129" y="27449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39" name="左大括号 38"/>
            <p:cNvSpPr/>
            <p:nvPr/>
          </p:nvSpPr>
          <p:spPr>
            <a:xfrm>
              <a:off x="6421721" y="3059946"/>
              <a:ext cx="145232" cy="782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68639" y="2866906"/>
              <a:ext cx="678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frame</a:t>
              </a:r>
              <a:endParaRPr lang="zh-CN" altLang="en-US" sz="16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999119" y="350698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sp>
          <p:nvSpPr>
            <p:cNvPr id="42" name="文本框 41"/>
            <p:cNvSpPr txBox="1"/>
            <p:nvPr/>
          </p:nvSpPr>
          <p:spPr>
            <a:xfrm rot="16200000">
              <a:off x="5831993" y="330408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timeout</a:t>
              </a:r>
              <a:endParaRPr lang="zh-CN" altLang="en-US" sz="1400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6613039" y="3862586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613039" y="4157226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左大括号 44"/>
            <p:cNvSpPr/>
            <p:nvPr/>
          </p:nvSpPr>
          <p:spPr>
            <a:xfrm>
              <a:off x="6431881" y="3862586"/>
              <a:ext cx="145232" cy="782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68639" y="3750826"/>
              <a:ext cx="678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frame</a:t>
              </a:r>
              <a:endParaRPr lang="zh-CN" altLang="en-US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029599" y="4309626"/>
              <a:ext cx="518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</a:t>
              </a:r>
              <a:endParaRPr lang="zh-CN" altLang="en-US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 rot="16200000">
              <a:off x="5842153" y="41067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timeout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98880" y="4812397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(a) </a:t>
              </a:r>
              <a:r>
                <a:rPr lang="zh-CN" altLang="en-US" dirty="0">
                  <a:ea typeface="楷体" panose="02010609060101010101" pitchFamily="49" charset="-122"/>
                </a:rPr>
                <a:t>正常传输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07489" y="4812397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(b) </a:t>
              </a:r>
              <a:r>
                <a:rPr lang="zh-CN" altLang="en-US" dirty="0">
                  <a:ea typeface="楷体" panose="02010609060101010101" pitchFamily="49" charset="-122"/>
                </a:rPr>
                <a:t>数据帧丢失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597193" y="4812397"/>
              <a:ext cx="155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(c) ACK</a:t>
              </a:r>
              <a:r>
                <a:rPr lang="zh-CN" altLang="en-US" dirty="0">
                  <a:ea typeface="楷体" panose="02010609060101010101" pitchFamily="49" charset="-122"/>
                </a:rPr>
                <a:t>帧丢失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C354-2441-4415-A9BF-702796EB4E9F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提升传输速率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提升传输速率的根本方法是增加单位时间传输数据帧的数目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并发传输数据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允许多个在途传输</a:t>
            </a:r>
            <a:r>
              <a:rPr lang="en-US" altLang="zh-CN" dirty="0"/>
              <a:t>(</a:t>
            </a:r>
            <a:r>
              <a:rPr lang="zh-CN" altLang="en-US" dirty="0"/>
              <a:t>未收到</a:t>
            </a:r>
            <a:r>
              <a:rPr lang="en-US" altLang="zh-CN" dirty="0"/>
              <a:t>ACK)</a:t>
            </a:r>
            <a:r>
              <a:rPr lang="zh-CN" altLang="en-US" dirty="0"/>
              <a:t>的数据帧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通过窗口大小</a:t>
            </a:r>
            <a:r>
              <a:rPr lang="en-US" altLang="zh-CN" dirty="0"/>
              <a:t>(window)</a:t>
            </a:r>
            <a:r>
              <a:rPr lang="zh-CN" altLang="en-US" dirty="0"/>
              <a:t>限制在途传输的数据帧个数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每个数据帧赋予一个序列号</a:t>
            </a:r>
            <a:r>
              <a:rPr lang="en-US" altLang="zh-CN" dirty="0"/>
              <a:t> (</a:t>
            </a:r>
            <a:r>
              <a:rPr lang="en-US" altLang="zh-CN" dirty="0" err="1"/>
              <a:t>Seq</a:t>
            </a:r>
            <a:r>
              <a:rPr lang="en-US" altLang="zh-CN" dirty="0"/>
              <a:t>)</a:t>
            </a:r>
            <a:r>
              <a:rPr lang="zh-CN" altLang="en-US" dirty="0"/>
              <a:t>，数据传输和确认都基于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2387600" y="3476383"/>
            <a:ext cx="2960333" cy="2090880"/>
            <a:chOff x="2346960" y="3781183"/>
            <a:chExt cx="2960333" cy="2090880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3505343" y="3964063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978543" y="3964063"/>
              <a:ext cx="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500263" y="425870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500263" y="4553343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3178953" y="378118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97593" y="37811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500263" y="441110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3500263" y="4705743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3500263" y="457366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3500263" y="4868303"/>
              <a:ext cx="1483360" cy="28448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3500263" y="486830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500263" y="502070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500263" y="5183263"/>
              <a:ext cx="1483360" cy="28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4100175" y="545758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90" name="右大括号 89"/>
            <p:cNvSpPr/>
            <p:nvPr/>
          </p:nvSpPr>
          <p:spPr>
            <a:xfrm flipH="1">
              <a:off x="3322320" y="4837823"/>
              <a:ext cx="60960" cy="3454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346960" y="4817503"/>
              <a:ext cx="932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window</a:t>
              </a:r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07A-8BAC-45C9-8103-BC2818A89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</a:t>
            </a:r>
            <a:r>
              <a:rPr lang="en-US" altLang="zh-CN" dirty="0"/>
              <a:t>(sliding-window)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接收端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90277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接收方维护三个状态变量：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接收窗口大小：</a:t>
            </a:r>
            <a:r>
              <a:rPr lang="en-US" altLang="zh-CN" dirty="0" err="1"/>
              <a:t>RcvWnd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最后一个收到的数据帧：</a:t>
            </a:r>
            <a:r>
              <a:rPr lang="en-US" altLang="zh-CN" dirty="0" err="1"/>
              <a:t>LastFrame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期望收到的最大数据帧：</a:t>
            </a:r>
            <a:r>
              <a:rPr lang="en-US" altLang="zh-CN" dirty="0" err="1"/>
              <a:t>ExpMaxFrame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数据接收过程中，保证</a:t>
            </a:r>
            <a:r>
              <a:rPr lang="en-US" altLang="zh-CN" dirty="0" err="1"/>
              <a:t>ExpMaxFrame</a:t>
            </a:r>
            <a:r>
              <a:rPr lang="en-US" altLang="zh-CN" dirty="0"/>
              <a:t> - </a:t>
            </a:r>
            <a:r>
              <a:rPr lang="en-US" altLang="zh-CN" dirty="0" err="1"/>
              <a:t>LastFrame</a:t>
            </a:r>
            <a:r>
              <a:rPr lang="en-US" altLang="zh-CN" dirty="0"/>
              <a:t> &lt;= </a:t>
            </a:r>
            <a:r>
              <a:rPr lang="en-US" altLang="zh-CN" dirty="0" err="1"/>
              <a:t>RcvWnd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对于每个新到达的数据帧</a:t>
            </a:r>
            <a:r>
              <a:rPr lang="en-US" altLang="zh-CN" dirty="0" err="1"/>
              <a:t>Seq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LastFrame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&lt;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Seq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&lt;=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ExpMaxFrame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，则接受；否则，丢弃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接受数据帧后，将收到的最大连续数据帧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Seq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作为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回复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9280" y="4262120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16200000">
            <a:off x="3849370" y="2960370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31847" y="3725147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RcvWnd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0160" y="463296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92960" y="483079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LastFrame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917440" y="463296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38320" y="4830792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ExpMaxFrame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B9-5583-4DAD-A48A-482251B9BCD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</a:t>
            </a:r>
            <a:r>
              <a:rPr lang="en-US" altLang="zh-CN" dirty="0"/>
              <a:t> – </a:t>
            </a:r>
            <a:r>
              <a:rPr lang="zh-CN" altLang="en-US" dirty="0"/>
              <a:t>发送端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69957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发送方维护三个状态变量：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发送窗口大小：</a:t>
            </a:r>
            <a:r>
              <a:rPr lang="en-US" altLang="zh-CN" dirty="0" err="1">
                <a:cs typeface="DejaVu Sans Mono" panose="020B0609030804020204" pitchFamily="49" charset="0"/>
              </a:rPr>
              <a:t>SndWnd</a:t>
            </a:r>
            <a:endParaRPr lang="en-US" altLang="zh-CN" dirty="0">
              <a:cs typeface="DejaVu Sans Mono" panose="020B0609030804020204" pitchFamily="49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最后一个连续确认的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r>
              <a:rPr lang="en-US" altLang="zh-CN" dirty="0" err="1">
                <a:cs typeface="DejaVu Sans Mono" panose="020B0609030804020204" pitchFamily="49" charset="0"/>
              </a:rPr>
              <a:t>LastACK</a:t>
            </a:r>
            <a:endParaRPr lang="en-US" altLang="zh-CN" dirty="0">
              <a:cs typeface="DejaVu Sans Mono" panose="020B0609030804020204" pitchFamily="49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最后一个发送的数据帧：</a:t>
            </a:r>
            <a:r>
              <a:rPr lang="en-US" altLang="zh-CN" dirty="0" err="1">
                <a:cs typeface="DejaVu Sans Mono" panose="020B0609030804020204" pitchFamily="49" charset="0"/>
              </a:rPr>
              <a:t>LastFrame</a:t>
            </a:r>
            <a:endParaRPr lang="en-US" altLang="zh-CN" dirty="0">
              <a:cs typeface="DejaVu Sans Mon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/>
              <a:t>传输数据过程中，保证：</a:t>
            </a:r>
            <a:r>
              <a:rPr lang="en-US" altLang="zh-CN" sz="2000" dirty="0" err="1">
                <a:cs typeface="DejaVu Sans Mono" panose="020B0609030804020204" pitchFamily="49" charset="0"/>
              </a:rPr>
              <a:t>LastFrame</a:t>
            </a:r>
            <a:r>
              <a:rPr lang="en-US" altLang="zh-CN" sz="2000" dirty="0">
                <a:cs typeface="DejaVu Sans Mono" panose="020B0609030804020204" pitchFamily="49" charset="0"/>
              </a:rPr>
              <a:t> – </a:t>
            </a:r>
            <a:r>
              <a:rPr lang="en-US" altLang="zh-CN" sz="2000" dirty="0" err="1">
                <a:cs typeface="DejaVu Sans Mono" panose="020B0609030804020204" pitchFamily="49" charset="0"/>
              </a:rPr>
              <a:t>LastACK</a:t>
            </a:r>
            <a:r>
              <a:rPr lang="en-US" altLang="zh-CN" sz="2000" dirty="0">
                <a:cs typeface="DejaVu Sans Mono" panose="020B0609030804020204" pitchFamily="49" charset="0"/>
              </a:rPr>
              <a:t> &lt;= </a:t>
            </a:r>
            <a:r>
              <a:rPr lang="en-US" altLang="zh-CN" sz="2000" dirty="0" err="1">
                <a:cs typeface="DejaVu Sans Mono" panose="020B0609030804020204" pitchFamily="49" charset="0"/>
              </a:rPr>
              <a:t>SndWnd</a:t>
            </a:r>
            <a:endParaRPr lang="en-US" altLang="zh-CN" sz="2000" dirty="0">
              <a:cs typeface="DejaVu Sans Mono" panose="020B0609030804020204" pitchFamily="49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cs typeface="DejaVu Sans Mono" panose="020B0609030804020204" pitchFamily="49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cs typeface="DejaVu Sans Mono" panose="020B0609030804020204" pitchFamily="49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cs typeface="DejaVu Sans Mono" panose="020B0609030804020204" pitchFamily="49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cs typeface="DejaVu Sans Mono" panose="020B0609030804020204" pitchFamily="49" charset="0"/>
              </a:rPr>
              <a:t>收到新的</a:t>
            </a:r>
            <a:r>
              <a:rPr lang="en-US" altLang="zh-CN" sz="2000" dirty="0">
                <a:cs typeface="DejaVu Sans Mono" panose="020B0609030804020204" pitchFamily="49" charset="0"/>
              </a:rPr>
              <a:t>ACK</a:t>
            </a:r>
            <a:r>
              <a:rPr lang="zh-CN" altLang="en-US" sz="2000" dirty="0">
                <a:cs typeface="DejaVu Sans Mono" panose="020B0609030804020204" pitchFamily="49" charset="0"/>
              </a:rPr>
              <a:t>：</a:t>
            </a:r>
            <a:endParaRPr lang="en-US" altLang="zh-CN" sz="2000" dirty="0">
              <a:cs typeface="DejaVu Sans Mono" panose="020B0609030804020204" pitchFamily="49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1700" dirty="0">
                <a:solidFill>
                  <a:schemeClr val="accent1">
                    <a:lumMod val="75000"/>
                  </a:schemeClr>
                </a:solidFill>
                <a:cs typeface="DejaVu Sans Mono" panose="020B0609030804020204" pitchFamily="49" charset="0"/>
              </a:rPr>
              <a:t>更新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cs typeface="DejaVu Sans Mono" panose="020B0609030804020204" pitchFamily="49" charset="0"/>
              </a:rPr>
              <a:t>LastACK</a:t>
            </a:r>
            <a:r>
              <a:rPr lang="zh-CN" altLang="en-US" sz="1700" dirty="0">
                <a:solidFill>
                  <a:schemeClr val="accent1">
                    <a:lumMod val="75000"/>
                  </a:schemeClr>
                </a:solidFill>
                <a:cs typeface="DejaVu Sans Mono" panose="020B0609030804020204" pitchFamily="49" charset="0"/>
              </a:rPr>
              <a:t>，如果窗口允许，发送新的数据帧，更新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cs typeface="DejaVu Sans Mono" panose="020B0609030804020204" pitchFamily="49" charset="0"/>
              </a:rPr>
              <a:t>LastFrame</a:t>
            </a:r>
            <a:endParaRPr lang="zh-CN" altLang="en-US" sz="1700" dirty="0">
              <a:solidFill>
                <a:schemeClr val="accent1">
                  <a:lumMod val="75000"/>
                </a:schemeClr>
              </a:solidFill>
              <a:cs typeface="DejaVu Sans Mono" panose="020B060903080402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79600" y="4394200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  <a:gridCol w="46837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16200000">
            <a:off x="3869690" y="3092450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52167" y="3857227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SndWnd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560320" y="476504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03120" y="496287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LastACK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937760" y="476504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89120" y="496287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LastFrame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50C5-225B-4FD8-9955-7376E8B1B0D1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0518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当数据帧丢失时，使用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回退</a:t>
            </a:r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机制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Go-Back-N)</a:t>
            </a:r>
            <a:r>
              <a:rPr lang="zh-CN" altLang="en-US" dirty="0"/>
              <a:t>恢复丢包</a:t>
            </a:r>
            <a:endParaRPr lang="en-GB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接收方只对连续收到的数据帧回复</a:t>
            </a:r>
            <a:r>
              <a:rPr lang="en-US" altLang="zh-CN" dirty="0"/>
              <a:t>ACK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例如，接收方收到数据</a:t>
            </a:r>
            <a:r>
              <a:rPr lang="en-US" altLang="zh-CN" dirty="0"/>
              <a:t>2, 4, 5</a:t>
            </a:r>
            <a:r>
              <a:rPr lang="zh-CN" altLang="en-US" dirty="0"/>
              <a:t>，只对数据帧</a:t>
            </a:r>
            <a:r>
              <a:rPr lang="en-US" altLang="zh-CN" dirty="0"/>
              <a:t>2</a:t>
            </a:r>
            <a:r>
              <a:rPr lang="zh-CN" altLang="en-US" dirty="0"/>
              <a:t>回复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由于接收不到新的</a:t>
            </a:r>
            <a:r>
              <a:rPr lang="en-US" altLang="zh-CN" dirty="0"/>
              <a:t>ACK</a:t>
            </a:r>
            <a:r>
              <a:rPr lang="zh-CN" altLang="en-US" dirty="0"/>
              <a:t>，发送方超时后重传</a:t>
            </a:r>
            <a:r>
              <a:rPr lang="en-US" altLang="zh-CN" dirty="0"/>
              <a:t>LastACK+1</a:t>
            </a:r>
            <a:r>
              <a:rPr lang="zh-CN" altLang="en-US" dirty="0"/>
              <a:t>与</a:t>
            </a:r>
            <a:r>
              <a:rPr lang="en-US" altLang="zh-CN" dirty="0" err="1"/>
              <a:t>LastFrame</a:t>
            </a:r>
            <a:r>
              <a:rPr lang="zh-CN" altLang="en-US" dirty="0"/>
              <a:t>之间的数据帧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滑动窗口其他细节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受字段大小限制，</a:t>
            </a:r>
            <a:r>
              <a:rPr lang="en-US" altLang="zh-CN" dirty="0" err="1"/>
              <a:t>Seq</a:t>
            </a:r>
            <a:r>
              <a:rPr lang="zh-CN" altLang="en-US" dirty="0"/>
              <a:t>不能无限增大，因此</a:t>
            </a:r>
            <a:r>
              <a:rPr lang="en-US" altLang="zh-CN" dirty="0" err="1"/>
              <a:t>Seq</a:t>
            </a:r>
            <a:r>
              <a:rPr lang="zh-CN" altLang="en-US" dirty="0"/>
              <a:t>必须能够回绕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只需要保证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MaxSeq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/2 &gt;=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Wnd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，就可以准确区分已接收和等待确认的数据帧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选择确认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(Selective ACK)</a:t>
            </a:r>
            <a:r>
              <a:rPr lang="zh-CN" altLang="en-US" dirty="0"/>
              <a:t>可为发送方提供更多信息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接收方准确的确认每个已接受的数据帧，发送方根据这些信息更快重传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传输效率更高，但实现更复杂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7832-9584-4A9D-8B8F-3EFE7036FD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滑动窗口例子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5600" y="1842891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32070" y="1842891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130040" y="2052320"/>
            <a:ext cx="883920" cy="679056"/>
            <a:chOff x="4130040" y="2052320"/>
            <a:chExt cx="883920" cy="679056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30040" y="2172576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130040" y="2324976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30040" y="2497696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460240" y="205232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60240" y="2184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50080" y="23672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132070" y="2679285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229350" y="2471005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" y="1634611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11750" y="1634611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119880" y="2761057"/>
            <a:ext cx="883920" cy="447839"/>
            <a:chOff x="4119880" y="2761057"/>
            <a:chExt cx="883920" cy="447839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4119880" y="2975216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98950" y="2761057"/>
              <a:ext cx="676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ACK:3</a:t>
              </a:r>
              <a:endParaRPr lang="zh-CN" altLang="en-US" sz="1600" dirty="0"/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55600" y="3163691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463040" y="2955411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130040" y="3323415"/>
            <a:ext cx="88392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130040" y="3475815"/>
            <a:ext cx="88392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30040" y="3648535"/>
            <a:ext cx="88392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60240" y="31625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460240" y="33352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450080" y="35181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6</a:t>
            </a:r>
            <a:endParaRPr lang="zh-CN" altLang="en-US" sz="16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111750" y="3860746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6605270" y="3652466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130040" y="3949777"/>
            <a:ext cx="883920" cy="447839"/>
            <a:chOff x="4130040" y="3949777"/>
            <a:chExt cx="883920" cy="447839"/>
          </a:xfrm>
        </p:grpSpPr>
        <p:cxnSp>
          <p:nvCxnSpPr>
            <p:cNvPr id="30" name="直接箭头连接符 29"/>
            <p:cNvCxnSpPr/>
            <p:nvPr/>
          </p:nvCxnSpPr>
          <p:spPr>
            <a:xfrm flipH="1">
              <a:off x="4130040" y="4163936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309110" y="3949777"/>
              <a:ext cx="676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ACK:4</a:t>
              </a:r>
              <a:endParaRPr lang="zh-CN" altLang="en-US" sz="1600" dirty="0"/>
            </a:p>
          </p:txBody>
        </p:sp>
      </p:grp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55600" y="4423531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828800" y="4223747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150360" y="4786455"/>
            <a:ext cx="88392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0400" y="46560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95680" y="349997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091430" y="4930009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6584950" y="4721729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109720" y="4988560"/>
            <a:ext cx="883920" cy="447839"/>
            <a:chOff x="4109720" y="4988560"/>
            <a:chExt cx="883920" cy="447839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4109720" y="5202719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288790" y="4988560"/>
              <a:ext cx="676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ACK:4</a:t>
              </a:r>
              <a:endParaRPr lang="zh-CN" altLang="en-US" sz="1600" dirty="0"/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35280" y="5401354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1808480" y="5201570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130040" y="5522102"/>
            <a:ext cx="883920" cy="719696"/>
            <a:chOff x="4130040" y="5522102"/>
            <a:chExt cx="883920" cy="719696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4130040" y="5682998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4130040" y="5835398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130040" y="6008118"/>
              <a:ext cx="88392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460240" y="55221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460240" y="56948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450080" y="58777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7</a:t>
              </a:r>
              <a:endParaRPr lang="zh-CN" altLang="en-US" sz="1600" dirty="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330960" y="6018278"/>
            <a:ext cx="263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Detecting Loss, Go-Back 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885440" y="135013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Sender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670800" y="1350131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Receiver</a:t>
            </a:r>
            <a:endParaRPr lang="zh-CN" altLang="en-US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91430" y="6104211"/>
          <a:ext cx="373888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  <a:gridCol w="373888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7692390" y="5895931"/>
            <a:ext cx="1158240" cy="69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7614-F0DB-463F-ACA4-E8E08270F6A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5" grpId="0"/>
      <p:bldP spid="26" grpId="0"/>
      <p:bldP spid="27" grpId="0"/>
      <p:bldP spid="29" grpId="0" animBg="1"/>
      <p:bldP spid="33" grpId="0" animBg="1"/>
      <p:bldP spid="39" grpId="0"/>
      <p:bldP spid="40" grpId="0"/>
      <p:bldP spid="42" grpId="0" animBg="1"/>
      <p:bldP spid="46" grpId="0" animBg="1"/>
      <p:bldP spid="53" grpId="0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计算机网络概述</a:t>
            </a:r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zh-CN" dirty="0"/>
              <a:t>网络基础：直连网络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zh-CN" dirty="0"/>
              <a:t>网络基础：</a:t>
            </a:r>
            <a:r>
              <a:rPr lang="zh-CN" altLang="en-US" dirty="0"/>
              <a:t>网络互连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网络基础：网络</a:t>
            </a:r>
            <a:r>
              <a:rPr lang="zh-CN" altLang="zh-CN" dirty="0"/>
              <a:t>路由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zh-CN" dirty="0"/>
              <a:t>网络基础：</a:t>
            </a:r>
            <a:r>
              <a:rPr lang="zh-CN" altLang="en-US" dirty="0"/>
              <a:t>网络</a:t>
            </a:r>
            <a:r>
              <a:rPr lang="zh-CN" altLang="zh-CN" dirty="0"/>
              <a:t>传输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</a:t>
            </a:r>
            <a:r>
              <a:rPr lang="zh-CN" altLang="zh-CN" dirty="0"/>
              <a:t>网络基础：</a:t>
            </a:r>
            <a:r>
              <a:rPr lang="zh-CN" altLang="en-US" dirty="0"/>
              <a:t>网络</a:t>
            </a:r>
            <a:r>
              <a:rPr lang="zh-CN" altLang="zh-CN" dirty="0"/>
              <a:t>应用</a:t>
            </a:r>
            <a:r>
              <a:rPr lang="zh-CN" altLang="en-US" dirty="0"/>
              <a:t>、协议栈实现</a:t>
            </a:r>
            <a:endParaRPr lang="zh-CN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7/8</a:t>
            </a:r>
            <a:r>
              <a:rPr lang="zh-CN" altLang="en-US" dirty="0"/>
              <a:t>讲 </a:t>
            </a:r>
            <a:r>
              <a:rPr lang="zh-CN" altLang="zh-CN" dirty="0"/>
              <a:t>网络基础：服务质量</a:t>
            </a:r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zh-CN" dirty="0"/>
              <a:t>网络基础：网络安全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10+</a:t>
            </a:r>
            <a:r>
              <a:rPr lang="zh-CN" altLang="en-US" dirty="0"/>
              <a:t>讲 网络专题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8650" y="2193615"/>
            <a:ext cx="5663995" cy="2348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6431280" y="3035300"/>
            <a:ext cx="335280" cy="53022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36410" y="31172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我讲的内容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滑动窗口是一种高效的可靠传输机制，包含</a:t>
            </a:r>
            <a:r>
              <a:rPr lang="en-US" altLang="zh-CN" dirty="0"/>
              <a:t>4</a:t>
            </a:r>
            <a:r>
              <a:rPr lang="zh-CN" altLang="en-US" dirty="0"/>
              <a:t>部分：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可靠传输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数据确认和超时重传机制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高效传输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通过并发提升传输性能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按序传送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接收方将连续的数据交给上层，不连续的数据存放在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流控功能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通信双方通过设定</a:t>
            </a:r>
            <a:r>
              <a:rPr lang="en-US" altLang="zh-CN" dirty="0"/>
              <a:t>Window</a:t>
            </a:r>
            <a:r>
              <a:rPr lang="zh-CN" altLang="en-US" dirty="0"/>
              <a:t>大小表达自己的发送</a:t>
            </a:r>
            <a:r>
              <a:rPr lang="en-US" altLang="zh-CN" dirty="0"/>
              <a:t>/</a:t>
            </a:r>
            <a:r>
              <a:rPr lang="zh-CN" altLang="en-US" dirty="0"/>
              <a:t>接收能力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119-9324-431F-81D6-CA4D68CEA58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链路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59002" y="1545586"/>
            <a:ext cx="4804716" cy="725936"/>
            <a:chOff x="859002" y="1545586"/>
            <a:chExt cx="4804716" cy="725936"/>
          </a:xfrm>
        </p:grpSpPr>
        <p:grpSp>
          <p:nvGrpSpPr>
            <p:cNvPr id="53" name="组合 52"/>
            <p:cNvGrpSpPr/>
            <p:nvPr/>
          </p:nvGrpSpPr>
          <p:grpSpPr>
            <a:xfrm>
              <a:off x="859002" y="1751837"/>
              <a:ext cx="4804716" cy="519685"/>
              <a:chOff x="1261338" y="2007869"/>
              <a:chExt cx="4804716" cy="51968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039112" y="2258568"/>
                <a:ext cx="3218688" cy="9144"/>
              </a:xfrm>
              <a:prstGeom prst="line">
                <a:avLst/>
              </a:prstGeom>
              <a:ln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054352" y="2337816"/>
                <a:ext cx="3218688" cy="9144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338" y="2007869"/>
                <a:ext cx="793014" cy="5196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040" y="2007869"/>
                <a:ext cx="793014" cy="519685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2067911" y="1545586"/>
              <a:ext cx="2478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楷体" panose="02010609060101010101" pitchFamily="49" charset="-122"/>
                </a:rPr>
                <a:t>全双工</a:t>
              </a:r>
              <a:r>
                <a:rPr lang="en-US" altLang="zh-CN" dirty="0">
                  <a:ea typeface="楷体" panose="02010609060101010101" pitchFamily="49" charset="-122"/>
                </a:rPr>
                <a:t>(full-duplex)</a:t>
              </a:r>
              <a:r>
                <a:rPr lang="zh-CN" altLang="en-US" dirty="0">
                  <a:ea typeface="楷体" panose="02010609060101010101" pitchFamily="49" charset="-122"/>
                </a:rPr>
                <a:t>链路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9002" y="2810602"/>
            <a:ext cx="4804716" cy="720322"/>
            <a:chOff x="859002" y="2810602"/>
            <a:chExt cx="4804716" cy="720322"/>
          </a:xfrm>
        </p:grpSpPr>
        <p:grpSp>
          <p:nvGrpSpPr>
            <p:cNvPr id="54" name="组合 53"/>
            <p:cNvGrpSpPr/>
            <p:nvPr/>
          </p:nvGrpSpPr>
          <p:grpSpPr>
            <a:xfrm>
              <a:off x="859002" y="3011239"/>
              <a:ext cx="4804716" cy="519685"/>
              <a:chOff x="1261338" y="2994046"/>
              <a:chExt cx="4804716" cy="51968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039112" y="3244745"/>
                <a:ext cx="3218688" cy="9144"/>
              </a:xfrm>
              <a:prstGeom prst="line">
                <a:avLst/>
              </a:prstGeom>
              <a:ln w="1905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338" y="2994046"/>
                <a:ext cx="793014" cy="51968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040" y="2994046"/>
                <a:ext cx="793014" cy="519685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2029968" y="2810602"/>
              <a:ext cx="2536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楷体" panose="02010609060101010101" pitchFamily="49" charset="-122"/>
                </a:rPr>
                <a:t>半双工</a:t>
              </a:r>
              <a:r>
                <a:rPr lang="en-US" altLang="zh-CN" dirty="0">
                  <a:ea typeface="楷体" panose="02010609060101010101" pitchFamily="49" charset="-122"/>
                </a:rPr>
                <a:t>(half-duplex)</a:t>
              </a:r>
              <a:r>
                <a:rPr lang="zh-CN" altLang="en-US" dirty="0">
                  <a:ea typeface="楷体" panose="02010609060101010101" pitchFamily="49" charset="-122"/>
                </a:rPr>
                <a:t>链路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89583" y="4226335"/>
            <a:ext cx="2733572" cy="1708608"/>
            <a:chOff x="2889583" y="4226335"/>
            <a:chExt cx="2733572" cy="1708608"/>
          </a:xfrm>
        </p:grpSpPr>
        <p:grpSp>
          <p:nvGrpSpPr>
            <p:cNvPr id="30" name="组合 29"/>
            <p:cNvGrpSpPr/>
            <p:nvPr/>
          </p:nvGrpSpPr>
          <p:grpSpPr>
            <a:xfrm>
              <a:off x="2889583" y="4226335"/>
              <a:ext cx="2733572" cy="1114686"/>
              <a:chOff x="849391" y="4658265"/>
              <a:chExt cx="2733572" cy="111468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952283" y="4998735"/>
                <a:ext cx="530352" cy="3657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Hub</a:t>
                </a:r>
                <a:endParaRPr lang="zh-CN" altLang="en-US" sz="1600" dirty="0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391" y="465826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391" y="5399429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27" name="直接连接符 26"/>
              <p:cNvCxnSpPr>
                <a:stCxn id="25" idx="3"/>
              </p:cNvCxnSpPr>
              <p:nvPr/>
            </p:nvCxnSpPr>
            <p:spPr>
              <a:xfrm flipV="1">
                <a:off x="1419367" y="5201824"/>
                <a:ext cx="536448" cy="384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3" idx="3"/>
              </p:cNvCxnSpPr>
              <p:nvPr/>
            </p:nvCxnSpPr>
            <p:spPr>
              <a:xfrm>
                <a:off x="1419367" y="4845026"/>
                <a:ext cx="536448" cy="356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87" y="465826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2987" y="5399429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36" name="直接连接符 35"/>
              <p:cNvCxnSpPr>
                <a:stCxn id="20" idx="3"/>
                <a:endCxn id="32" idx="1"/>
              </p:cNvCxnSpPr>
              <p:nvPr/>
            </p:nvCxnSpPr>
            <p:spPr>
              <a:xfrm flipV="1">
                <a:off x="2482635" y="4845026"/>
                <a:ext cx="530352" cy="336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0" idx="3"/>
                <a:endCxn id="34" idx="1"/>
              </p:cNvCxnSpPr>
              <p:nvPr/>
            </p:nvCxnSpPr>
            <p:spPr>
              <a:xfrm>
                <a:off x="2482635" y="5181615"/>
                <a:ext cx="530352" cy="404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>
              <a:off x="3646780" y="55656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楷体" panose="02010609060101010101" pitchFamily="49" charset="-122"/>
                </a:rPr>
                <a:t>星型链路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117336" y="1760219"/>
            <a:ext cx="2587751" cy="48463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节点可同时收发数据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117334" y="3046291"/>
            <a:ext cx="2587753" cy="48463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节点不能同时收发数据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59562" y="4648274"/>
            <a:ext cx="3182111" cy="48463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节点收发数据受其他节点影响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12387" y="3895642"/>
            <a:ext cx="2095602" cy="2093433"/>
            <a:chOff x="512387" y="3895642"/>
            <a:chExt cx="2095602" cy="2093433"/>
          </a:xfrm>
        </p:grpSpPr>
        <p:grpSp>
          <p:nvGrpSpPr>
            <p:cNvPr id="39" name="组合 38"/>
            <p:cNvGrpSpPr/>
            <p:nvPr/>
          </p:nvGrpSpPr>
          <p:grpSpPr>
            <a:xfrm>
              <a:off x="512387" y="3895642"/>
              <a:ext cx="2095602" cy="1768915"/>
              <a:chOff x="857827" y="3417637"/>
              <a:chExt cx="2095602" cy="176891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27" y="3937804"/>
                <a:ext cx="679249" cy="823589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3800" y="3417637"/>
                <a:ext cx="579629" cy="793866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6118" y="4392686"/>
                <a:ext cx="579629" cy="793866"/>
              </a:xfrm>
              <a:prstGeom prst="rect">
                <a:avLst/>
              </a:prstGeom>
            </p:spPr>
          </p:pic>
          <p:cxnSp>
            <p:nvCxnSpPr>
              <p:cNvPr id="15" name="直接箭头连接符 14"/>
              <p:cNvCxnSpPr>
                <a:stCxn id="3" idx="3"/>
              </p:cNvCxnSpPr>
              <p:nvPr/>
            </p:nvCxnSpPr>
            <p:spPr>
              <a:xfrm flipV="1">
                <a:off x="1537076" y="3903750"/>
                <a:ext cx="740780" cy="445849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524260" y="4517270"/>
                <a:ext cx="703975" cy="243388"/>
              </a:xfrm>
              <a:prstGeom prst="straightConnector1">
                <a:avLst/>
              </a:prstGeom>
              <a:ln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819860" y="56197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楷体" panose="02010609060101010101" pitchFamily="49" charset="-122"/>
                </a:rPr>
                <a:t>无线链路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C9D-1872-43A2-B36E-3BC61294EB18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多路复用技术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复用</a:t>
            </a:r>
            <a:r>
              <a:rPr lang="en-US" altLang="zh-CN" dirty="0"/>
              <a:t>(</a:t>
            </a:r>
            <a:r>
              <a:rPr lang="en-GB" altLang="zh-CN" dirty="0"/>
              <a:t>multiplexing)</a:t>
            </a:r>
            <a:r>
              <a:rPr lang="zh-CN" altLang="en-US" dirty="0"/>
              <a:t>是通信网络技术中的基本概念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复用技术</a:t>
            </a:r>
            <a:endParaRPr lang="en-US" altLang="zh-CN" dirty="0"/>
          </a:p>
          <a:p>
            <a:pPr lvl="1"/>
            <a:r>
              <a:rPr lang="zh-CN" altLang="en-US" dirty="0"/>
              <a:t>频分复用</a:t>
            </a:r>
            <a:r>
              <a:rPr lang="en-US" altLang="zh-CN" dirty="0"/>
              <a:t>(FDM)</a:t>
            </a:r>
            <a:r>
              <a:rPr lang="zh-CN" altLang="en-US" dirty="0"/>
              <a:t>、时分复用</a:t>
            </a:r>
            <a:r>
              <a:rPr lang="en-US" altLang="zh-CN" dirty="0"/>
              <a:t>(TDM) </a:t>
            </a:r>
            <a:r>
              <a:rPr lang="zh-CN" altLang="en-US" dirty="0"/>
              <a:t>、统计时分复用</a:t>
            </a:r>
            <a:r>
              <a:rPr lang="en-US" altLang="zh-CN" dirty="0"/>
              <a:t>(STDM) </a:t>
            </a:r>
            <a:r>
              <a:rPr lang="zh-CN" altLang="en-US" dirty="0"/>
              <a:t>、码分复用</a:t>
            </a:r>
            <a:r>
              <a:rPr lang="en-US" altLang="zh-CN" dirty="0"/>
              <a:t>(CDM)</a:t>
            </a:r>
            <a:r>
              <a:rPr lang="zh-CN" altLang="en-US" dirty="0"/>
              <a:t>、载波帧听多路访问</a:t>
            </a:r>
            <a:r>
              <a:rPr lang="en-US" altLang="zh-CN" dirty="0"/>
              <a:t>(CSMA)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403547" y="2557513"/>
            <a:ext cx="5925425" cy="1712842"/>
            <a:chOff x="1609287" y="2717533"/>
            <a:chExt cx="5925425" cy="1712842"/>
          </a:xfrm>
        </p:grpSpPr>
        <p:grpSp>
          <p:nvGrpSpPr>
            <p:cNvPr id="4" name="组合 3"/>
            <p:cNvGrpSpPr/>
            <p:nvPr/>
          </p:nvGrpSpPr>
          <p:grpSpPr>
            <a:xfrm>
              <a:off x="1609287" y="2717533"/>
              <a:ext cx="5925425" cy="1612526"/>
              <a:chOff x="1325880" y="3964913"/>
              <a:chExt cx="5925425" cy="1612526"/>
            </a:xfrm>
          </p:grpSpPr>
          <p:cxnSp>
            <p:nvCxnSpPr>
              <p:cNvPr id="5" name="直接连接符 4"/>
              <p:cNvCxnSpPr>
                <a:stCxn id="6" idx="3"/>
                <a:endCxn id="7" idx="1"/>
              </p:cNvCxnSpPr>
              <p:nvPr/>
            </p:nvCxnSpPr>
            <p:spPr>
              <a:xfrm>
                <a:off x="2908469" y="4772632"/>
                <a:ext cx="2760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2432304" y="4589752"/>
                <a:ext cx="476165" cy="3657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68715" y="4589752"/>
                <a:ext cx="482261" cy="36576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11" name="直接连接符 10"/>
              <p:cNvCxnSpPr>
                <a:stCxn id="10" idx="3"/>
                <a:endCxn id="6" idx="1"/>
              </p:cNvCxnSpPr>
              <p:nvPr/>
            </p:nvCxnSpPr>
            <p:spPr>
              <a:xfrm flipV="1">
                <a:off x="1895856" y="4772632"/>
                <a:ext cx="536448" cy="6180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9" idx="3"/>
                <a:endCxn id="6" idx="1"/>
              </p:cNvCxnSpPr>
              <p:nvPr/>
            </p:nvCxnSpPr>
            <p:spPr>
              <a:xfrm>
                <a:off x="1895856" y="4771176"/>
                <a:ext cx="536448" cy="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8" idx="3"/>
                <a:endCxn id="6" idx="1"/>
              </p:cNvCxnSpPr>
              <p:nvPr/>
            </p:nvCxnSpPr>
            <p:spPr>
              <a:xfrm>
                <a:off x="1895856" y="4151674"/>
                <a:ext cx="536448" cy="620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17" name="直接连接符 16"/>
              <p:cNvCxnSpPr>
                <a:stCxn id="7" idx="3"/>
                <a:endCxn id="14" idx="1"/>
              </p:cNvCxnSpPr>
              <p:nvPr/>
            </p:nvCxnSpPr>
            <p:spPr>
              <a:xfrm flipV="1">
                <a:off x="6150976" y="4151674"/>
                <a:ext cx="530353" cy="620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7" idx="3"/>
                <a:endCxn id="15" idx="1"/>
              </p:cNvCxnSpPr>
              <p:nvPr/>
            </p:nvCxnSpPr>
            <p:spPr>
              <a:xfrm flipV="1">
                <a:off x="6150976" y="4771176"/>
                <a:ext cx="530353" cy="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7" idx="3"/>
                <a:endCxn id="16" idx="1"/>
              </p:cNvCxnSpPr>
              <p:nvPr/>
            </p:nvCxnSpPr>
            <p:spPr>
              <a:xfrm>
                <a:off x="6150976" y="4772632"/>
                <a:ext cx="530353" cy="6180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/>
            <p:cNvSpPr txBox="1"/>
            <p:nvPr/>
          </p:nvSpPr>
          <p:spPr>
            <a:xfrm>
              <a:off x="2404516" y="3784044"/>
              <a:ext cx="134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复用</a:t>
              </a:r>
              <a:endParaRPr lang="en-US" altLang="zh-CN" dirty="0"/>
            </a:p>
            <a:p>
              <a:pPr algn="ctr"/>
              <a:r>
                <a:rPr lang="en-US" altLang="zh-CN" dirty="0"/>
                <a:t>multiplexing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85576" y="3784044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分用</a:t>
              </a:r>
              <a:endParaRPr lang="en-US" altLang="zh-CN" dirty="0"/>
            </a:p>
            <a:p>
              <a:pPr algn="ctr"/>
              <a:r>
                <a:rPr lang="en-US" altLang="zh-CN" dirty="0"/>
                <a:t>de-multiplexing</a:t>
              </a:r>
              <a:endParaRPr lang="zh-CN" altLang="en-US" dirty="0"/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2178246" y="3455020"/>
              <a:ext cx="432829" cy="8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 rot="1484370">
              <a:off x="2239005" y="2981961"/>
              <a:ext cx="407944" cy="167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 rot="19951492" flipV="1">
              <a:off x="2305882" y="3839520"/>
              <a:ext cx="376400" cy="148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74"/>
            <p:cNvSpPr>
              <a:spLocks noChangeArrowheads="1"/>
            </p:cNvSpPr>
            <p:nvPr/>
          </p:nvSpPr>
          <p:spPr bwMode="auto">
            <a:xfrm>
              <a:off x="2463437" y="2880981"/>
              <a:ext cx="147638" cy="152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76"/>
            <p:cNvSpPr>
              <a:spLocks noChangeArrowheads="1"/>
            </p:cNvSpPr>
            <p:nvPr/>
          </p:nvSpPr>
          <p:spPr bwMode="auto">
            <a:xfrm>
              <a:off x="2271910" y="3288334"/>
              <a:ext cx="119063" cy="1222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88"/>
            <p:cNvSpPr>
              <a:spLocks noChangeArrowheads="1"/>
            </p:cNvSpPr>
            <p:nvPr/>
          </p:nvSpPr>
          <p:spPr bwMode="auto">
            <a:xfrm>
              <a:off x="2528668" y="3871605"/>
              <a:ext cx="166688" cy="169863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4754418" y="3288334"/>
              <a:ext cx="147638" cy="152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76"/>
            <p:cNvSpPr>
              <a:spLocks noChangeArrowheads="1"/>
            </p:cNvSpPr>
            <p:nvPr/>
          </p:nvSpPr>
          <p:spPr bwMode="auto">
            <a:xfrm>
              <a:off x="4479716" y="3298737"/>
              <a:ext cx="119063" cy="1222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AutoShape 88"/>
            <p:cNvSpPr>
              <a:spLocks noChangeArrowheads="1"/>
            </p:cNvSpPr>
            <p:nvPr/>
          </p:nvSpPr>
          <p:spPr bwMode="auto">
            <a:xfrm>
              <a:off x="4173617" y="3270077"/>
              <a:ext cx="166688" cy="169863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4037719" y="3460830"/>
              <a:ext cx="1028057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88"/>
            <p:cNvSpPr>
              <a:spLocks noChangeArrowheads="1"/>
            </p:cNvSpPr>
            <p:nvPr/>
          </p:nvSpPr>
          <p:spPr bwMode="auto">
            <a:xfrm>
              <a:off x="6473574" y="3837589"/>
              <a:ext cx="166688" cy="169863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CN" altLang="en-US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 rot="1484370">
              <a:off x="6434560" y="3788266"/>
              <a:ext cx="411913" cy="175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8"/>
            <p:cNvSpPr>
              <a:spLocks noChangeShapeType="1"/>
            </p:cNvSpPr>
            <p:nvPr/>
          </p:nvSpPr>
          <p:spPr bwMode="auto">
            <a:xfrm>
              <a:off x="6583929" y="3479653"/>
              <a:ext cx="437901" cy="2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76"/>
            <p:cNvSpPr>
              <a:spLocks noChangeArrowheads="1"/>
            </p:cNvSpPr>
            <p:nvPr/>
          </p:nvSpPr>
          <p:spPr bwMode="auto">
            <a:xfrm>
              <a:off x="6677593" y="3312967"/>
              <a:ext cx="119063" cy="12223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74"/>
            <p:cNvSpPr>
              <a:spLocks noChangeArrowheads="1"/>
            </p:cNvSpPr>
            <p:nvPr/>
          </p:nvSpPr>
          <p:spPr bwMode="auto">
            <a:xfrm>
              <a:off x="6551988" y="2924060"/>
              <a:ext cx="147638" cy="152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72"/>
            <p:cNvSpPr>
              <a:spLocks noChangeShapeType="1"/>
            </p:cNvSpPr>
            <p:nvPr/>
          </p:nvSpPr>
          <p:spPr bwMode="auto">
            <a:xfrm rot="19951492" flipV="1">
              <a:off x="6465455" y="3073133"/>
              <a:ext cx="376400" cy="148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CE25-3DBB-47A8-95FA-020EABC42895}" type="datetime1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2742" cy="1127245"/>
          </a:xfrm>
        </p:spPr>
        <p:txBody>
          <a:bodyPr>
            <a:normAutofit/>
          </a:bodyPr>
          <a:lstStyle/>
          <a:p>
            <a:r>
              <a:rPr lang="zh-CN" altLang="en-US" dirty="0"/>
              <a:t>频分复用</a:t>
            </a:r>
            <a:r>
              <a:rPr lang="en-US" altLang="zh-CN" dirty="0"/>
              <a:t>(Frequency Division Multiplexing, FDM)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1129197"/>
          </a:xfrm>
        </p:spPr>
        <p:txBody>
          <a:bodyPr/>
          <a:lstStyle/>
          <a:p>
            <a:r>
              <a:rPr lang="zh-CN" altLang="en-US" sz="2000" dirty="0"/>
              <a:t>用户分配到一定的频带后，在通信过程中自始至终都占用这个频带</a:t>
            </a:r>
            <a:endParaRPr lang="zh-CN" altLang="en-US" sz="2000" dirty="0"/>
          </a:p>
          <a:p>
            <a:r>
              <a:rPr lang="zh-CN" altLang="en-US" sz="2000" dirty="0">
                <a:solidFill>
                  <a:schemeClr val="hlink"/>
                </a:solidFill>
              </a:rPr>
              <a:t>频分复用</a:t>
            </a:r>
            <a:r>
              <a:rPr lang="zh-CN" altLang="en-US" sz="2000" dirty="0"/>
              <a:t>的所有用户在同样的时间占用各自的带宽资源</a:t>
            </a:r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501396" y="2777600"/>
            <a:ext cx="6742724" cy="2900119"/>
            <a:chOff x="1501396" y="2777600"/>
            <a:chExt cx="6742724" cy="2900119"/>
          </a:xfrm>
        </p:grpSpPr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1999406" y="5426422"/>
              <a:ext cx="4500000" cy="91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 rot="16200000">
              <a:off x="1052715" y="3427744"/>
              <a:ext cx="12666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Frequency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6581649" y="5308387"/>
              <a:ext cx="7158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Times New Roman" panose="02020603050405020304" pitchFamily="18" charset="0"/>
                </a:rPr>
                <a:t>Time</a:t>
              </a:r>
              <a:endParaRPr lang="zh-CN" altLang="en-US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999406" y="3292077"/>
              <a:ext cx="3903554" cy="387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999406" y="3679427"/>
              <a:ext cx="3903554" cy="3873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999406" y="4066777"/>
              <a:ext cx="3903554" cy="387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1999406" y="4454127"/>
              <a:ext cx="3903554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1999406" y="4841477"/>
              <a:ext cx="3903554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3304458" y="4898627"/>
              <a:ext cx="1234633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sub-band </a:t>
              </a:r>
              <a:r>
                <a:rPr lang="en-US" altLang="zh-CN" sz="1800" b="0" dirty="0">
                  <a:solidFill>
                    <a:schemeClr val="tx1"/>
                  </a:solidFill>
                  <a:latin typeface="+mn-lt"/>
                </a:rPr>
                <a:t>1</a:t>
              </a:r>
              <a:endParaRPr lang="en-US" altLang="zh-CN" sz="1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304458" y="4509690"/>
              <a:ext cx="1234633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sub-band 2</a:t>
              </a:r>
              <a:endParaRPr lang="en-US" altLang="zh-CN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304458" y="4117577"/>
              <a:ext cx="1234633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sub-band 3</a:t>
              </a:r>
              <a:endParaRPr lang="en-US" altLang="zh-CN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3732416" y="3612411"/>
              <a:ext cx="49244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+mn-lt"/>
                  <a:sym typeface="Symbol" panose="05050102010706020507" pitchFamily="18" charset="2"/>
                </a:rPr>
                <a:t></a:t>
              </a:r>
              <a:endParaRPr lang="zh-CN" altLang="zh-CN" sz="2400" b="0" dirty="0">
                <a:solidFill>
                  <a:schemeClr val="tx1"/>
                </a:solidFill>
                <a:latin typeface="+mn-lt"/>
                <a:sym typeface="Symbol" panose="05050102010706020507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3304458" y="3334940"/>
              <a:ext cx="12394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+mn-lt"/>
                </a:rPr>
                <a:t>sub-band n</a:t>
              </a:r>
              <a:endParaRPr lang="en-US" altLang="zh-CN" sz="1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 rot="16200000">
              <a:off x="667493" y="4109513"/>
              <a:ext cx="26638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>
              <a:off x="5974979" y="3390914"/>
              <a:ext cx="219456" cy="17373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32674" y="4065622"/>
              <a:ext cx="191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Shared Bandwidth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5598172" y="2973321"/>
              <a:ext cx="465337" cy="43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060752" y="2808830"/>
              <a:ext cx="209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One band per user</a:t>
              </a:r>
              <a:endParaRPr lang="zh-CN" altLang="en-US" dirty="0"/>
            </a:p>
          </p:txBody>
        </p:sp>
      </p:grpSp>
      <p:sp>
        <p:nvSpPr>
          <p:cNvPr id="26" name="内容占位符 2"/>
          <p:cNvSpPr txBox="1"/>
          <p:nvPr/>
        </p:nvSpPr>
        <p:spPr>
          <a:xfrm>
            <a:off x="628650" y="5508882"/>
            <a:ext cx="7886700" cy="92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应用：</a:t>
            </a:r>
            <a:endParaRPr lang="zh-CN" altLang="en-US" sz="2000" dirty="0"/>
          </a:p>
          <a:p>
            <a:pPr lvl="1"/>
            <a:r>
              <a:rPr lang="zh-CN" altLang="en-US" dirty="0"/>
              <a:t>早期的有线电视网络、光纤通信网络、模拟电话系统等</a:t>
            </a:r>
            <a:endParaRPr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1FBC-D318-499A-A835-A5748263DDE4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dirty="0"/>
              <a:t>(Time Division Multiplexing, TDM)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olidFill>
                  <a:schemeClr val="hlink"/>
                </a:solidFill>
              </a:rPr>
              <a:t>时分复用</a:t>
            </a:r>
            <a:r>
              <a:rPr lang="zh-CN" altLang="en-US" dirty="0"/>
              <a:t>将时间划分为一段段等长的</a:t>
            </a:r>
            <a:r>
              <a:rPr lang="zh-CN" altLang="en-US" dirty="0">
                <a:solidFill>
                  <a:schemeClr val="hlink"/>
                </a:solidFill>
              </a:rPr>
              <a:t>时分复用帧</a:t>
            </a:r>
            <a:r>
              <a:rPr lang="en-US" altLang="zh-CN" dirty="0"/>
              <a:t>(TDM </a:t>
            </a:r>
            <a:r>
              <a:rPr lang="zh-CN" altLang="en-US" dirty="0"/>
              <a:t>帧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每个用户在每一个</a:t>
            </a:r>
            <a:r>
              <a:rPr lang="en-US" altLang="zh-CN" dirty="0"/>
              <a:t>TDM</a:t>
            </a:r>
            <a:r>
              <a:rPr lang="zh-CN" altLang="en-US" dirty="0"/>
              <a:t>帧中占用固定序号的时隙</a:t>
            </a:r>
            <a:endParaRPr lang="en-US" altLang="zh-CN" dirty="0"/>
          </a:p>
          <a:p>
            <a:pPr lvl="1"/>
            <a:endParaRPr lang="en-US" altLang="zh-CN" sz="21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计算机网络中，由于数据传输具有突发性，</a:t>
            </a:r>
            <a:r>
              <a:rPr lang="en-US" altLang="zh-CN" dirty="0"/>
              <a:t>TDM</a:t>
            </a:r>
            <a:r>
              <a:rPr lang="zh-CN" altLang="en-US" dirty="0"/>
              <a:t>总带宽利用率不高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3" name="组合 92"/>
          <p:cNvGrpSpPr/>
          <p:nvPr/>
        </p:nvGrpSpPr>
        <p:grpSpPr>
          <a:xfrm>
            <a:off x="311519" y="3031989"/>
            <a:ext cx="8683625" cy="2194101"/>
            <a:chOff x="311519" y="3238465"/>
            <a:chExt cx="8683625" cy="2194101"/>
          </a:xfrm>
        </p:grpSpPr>
        <p:sp>
          <p:nvSpPr>
            <p:cNvPr id="4" name="Freeform 3"/>
            <p:cNvSpPr/>
            <p:nvPr/>
          </p:nvSpPr>
          <p:spPr bwMode="auto">
            <a:xfrm>
              <a:off x="6113832" y="4206430"/>
              <a:ext cx="241300" cy="374650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7077444" y="4206430"/>
              <a:ext cx="239713" cy="374650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7558457" y="4206430"/>
              <a:ext cx="241300" cy="374650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8280769" y="4206430"/>
              <a:ext cx="239713" cy="374650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874119" y="4206430"/>
              <a:ext cx="239713" cy="374650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910507" y="4209605"/>
              <a:ext cx="241300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70794" y="4209605"/>
              <a:ext cx="239713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422894" y="3279740"/>
              <a:ext cx="561975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8557" y="3830192"/>
              <a:ext cx="1123950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300532" y="4410957"/>
              <a:ext cx="1122362" cy="376237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422894" y="5003941"/>
              <a:ext cx="561975" cy="376237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11519" y="3257515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A</a:t>
              </a:r>
              <a:endParaRPr lang="en-US" altLang="zh-CN" sz="2000" b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11519" y="3807967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11519" y="4390319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11519" y="4983303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08869" y="4581080"/>
              <a:ext cx="42529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151807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543544" y="324164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528294" y="4192142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870819" y="4192142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841744" y="3827017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995857" y="4380794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510207" y="4978541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5840782" y="4192142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074144" y="4192142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643807" y="4192142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a</a:t>
              </a:r>
              <a:endParaRPr lang="en-US" altLang="zh-CN" sz="2000" b="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05532" y="3257515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05532" y="3825430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205532" y="4425244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205532" y="5035691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8741144" y="4184205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836144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00532" y="4111180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862507" y="4693532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422894" y="4111180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300532" y="528651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984869" y="4693532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422894" y="528651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670794" y="4676330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5632819" y="4676330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594844" y="4676330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7558457" y="4676330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670794" y="4769992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5632819" y="4769992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594844" y="4769992"/>
              <a:ext cx="9636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5698587" y="3247942"/>
              <a:ext cx="19593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4 TDM Frames</a:t>
              </a:r>
              <a:endParaRPr lang="zh-CN" altLang="en-US" sz="2000" b="0" dirty="0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4910507" y="4719192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#1</a:t>
              </a:r>
              <a:endParaRPr lang="en-US" altLang="zh-CN" sz="2000" b="0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486519" y="3695254"/>
              <a:ext cx="942975" cy="511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378569" y="4228655"/>
              <a:ext cx="969963" cy="165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3454374" y="4581080"/>
              <a:ext cx="894158" cy="2272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3478186" y="4769992"/>
              <a:ext cx="951308" cy="60542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738557" y="3279740"/>
              <a:ext cx="561975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2984869" y="4111180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738557" y="526746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841744" y="323846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a</a:t>
              </a:r>
              <a:endParaRPr lang="en-US" altLang="zh-CN" sz="2000" b="0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1430707" y="4368094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457694" y="3830192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5391519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5632819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7558457" y="4769992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8520482" y="4676330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8039469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6594844" y="4487417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7056807" y="4192142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8241082" y="4192142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5874119" y="4719192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#2</a:t>
              </a:r>
              <a:endParaRPr lang="en-US" altLang="zh-CN" sz="2000" b="0" dirty="0"/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6883769" y="4719192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#3</a:t>
              </a:r>
              <a:endParaRPr lang="en-US" altLang="zh-CN" sz="2000" b="0"/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7845794" y="4719192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#4</a:t>
              </a:r>
              <a:endParaRPr lang="en-US" altLang="zh-CN" sz="2000" b="0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5178610" y="3648180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6061260" y="3648180"/>
              <a:ext cx="4810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H="1" flipV="1">
              <a:off x="6623235" y="3648180"/>
              <a:ext cx="40163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6783572" y="3648180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659182" y="365597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659182" y="4206430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659182" y="4787194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659182" y="538017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85"/>
            <p:cNvGrpSpPr/>
            <p:nvPr/>
          </p:nvGrpSpPr>
          <p:grpSpPr bwMode="auto">
            <a:xfrm>
              <a:off x="4673969" y="4012755"/>
              <a:ext cx="3830638" cy="1079500"/>
              <a:chOff x="1655" y="1570"/>
              <a:chExt cx="2904" cy="1497"/>
            </a:xfrm>
          </p:grpSpPr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4559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7CBF-D433-4BD9-8B11-3EAAABD7350B}" type="datetime1">
              <a:rPr lang="zh-CN" altLang="en-US" smtClean="0"/>
            </a:fld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统计时分复用</a:t>
            </a:r>
            <a:r>
              <a:rPr lang="zh-CN" altLang="en-US" sz="2000" dirty="0"/>
              <a:t> </a:t>
            </a:r>
            <a:r>
              <a:rPr lang="en-US" altLang="zh-CN" dirty="0"/>
              <a:t>(Statistic TDM, STDM)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05188"/>
          </a:xfrm>
        </p:spPr>
        <p:txBody>
          <a:bodyPr/>
          <a:lstStyle/>
          <a:p>
            <a:r>
              <a:rPr lang="zh-CN" altLang="en-US" dirty="0"/>
              <a:t>基于动态带宽分配的思想，</a:t>
            </a:r>
            <a:r>
              <a:rPr lang="en-US" altLang="zh-CN" dirty="0"/>
              <a:t>STDM</a:t>
            </a:r>
            <a:r>
              <a:rPr lang="zh-CN" altLang="en-US" dirty="0"/>
              <a:t>将信号按需分成可变数目的子信道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</a:t>
            </a:r>
            <a:r>
              <a:rPr lang="en-US" altLang="zh-CN" dirty="0"/>
              <a:t>TDM</a:t>
            </a:r>
            <a:r>
              <a:rPr lang="zh-CN" altLang="en-US" dirty="0"/>
              <a:t>，</a:t>
            </a:r>
            <a:r>
              <a:rPr lang="en-US" altLang="zh-CN" dirty="0"/>
              <a:t>STDM</a:t>
            </a:r>
            <a:r>
              <a:rPr lang="zh-CN" altLang="en-US" dirty="0"/>
              <a:t>子信道浪费较少，因此有更高的带宽利用率</a:t>
            </a:r>
            <a:endParaRPr lang="zh-CN" altLang="en-US" dirty="0"/>
          </a:p>
        </p:txBody>
      </p:sp>
      <p:grpSp>
        <p:nvGrpSpPr>
          <p:cNvPr id="198" name="组合 197"/>
          <p:cNvGrpSpPr/>
          <p:nvPr/>
        </p:nvGrpSpPr>
        <p:grpSpPr>
          <a:xfrm>
            <a:off x="256529" y="2812515"/>
            <a:ext cx="8683625" cy="2194101"/>
            <a:chOff x="364682" y="3631870"/>
            <a:chExt cx="8683625" cy="2194101"/>
          </a:xfrm>
        </p:grpSpPr>
        <p:sp>
          <p:nvSpPr>
            <p:cNvPr id="96" name="Freeform 10"/>
            <p:cNvSpPr/>
            <p:nvPr/>
          </p:nvSpPr>
          <p:spPr bwMode="auto">
            <a:xfrm>
              <a:off x="2476057" y="3673145"/>
              <a:ext cx="561975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1"/>
            <p:cNvSpPr/>
            <p:nvPr/>
          </p:nvSpPr>
          <p:spPr bwMode="auto">
            <a:xfrm>
              <a:off x="791720" y="4223597"/>
              <a:ext cx="1123950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2"/>
            <p:cNvSpPr/>
            <p:nvPr/>
          </p:nvSpPr>
          <p:spPr bwMode="auto">
            <a:xfrm>
              <a:off x="1353695" y="4804362"/>
              <a:ext cx="1122362" cy="376237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3"/>
            <p:cNvSpPr/>
            <p:nvPr/>
          </p:nvSpPr>
          <p:spPr bwMode="auto">
            <a:xfrm>
              <a:off x="2476057" y="5397346"/>
              <a:ext cx="561975" cy="376237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364682" y="3650920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101" name="Text Box 15"/>
            <p:cNvSpPr txBox="1">
              <a:spLocks noChangeArrowheads="1"/>
            </p:cNvSpPr>
            <p:nvPr/>
          </p:nvSpPr>
          <p:spPr bwMode="auto">
            <a:xfrm>
              <a:off x="364682" y="4201372"/>
              <a:ext cx="3540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02" name="Text Box 16"/>
            <p:cNvSpPr txBox="1">
              <a:spLocks noChangeArrowheads="1"/>
            </p:cNvSpPr>
            <p:nvPr/>
          </p:nvSpPr>
          <p:spPr bwMode="auto">
            <a:xfrm>
              <a:off x="364682" y="4783724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364682" y="5376708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  <p:sp>
          <p:nvSpPr>
            <p:cNvPr id="104" name="Line 18"/>
            <p:cNvSpPr>
              <a:spLocks noChangeShapeType="1"/>
            </p:cNvSpPr>
            <p:nvPr/>
          </p:nvSpPr>
          <p:spPr bwMode="auto">
            <a:xfrm>
              <a:off x="4562032" y="4974485"/>
              <a:ext cx="42529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5204970" y="4906857"/>
              <a:ext cx="0" cy="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0"/>
            <p:cNvSpPr txBox="1">
              <a:spLocks noChangeArrowheads="1"/>
            </p:cNvSpPr>
            <p:nvPr/>
          </p:nvSpPr>
          <p:spPr bwMode="auto">
            <a:xfrm>
              <a:off x="2596707" y="363504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894907" y="4220422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>
              <a:off x="2049020" y="477419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c</a:t>
              </a:r>
              <a:endParaRPr lang="en-US" altLang="zh-CN" sz="2000" b="0" dirty="0"/>
            </a:p>
          </p:txBody>
        </p:sp>
        <p:sp>
          <p:nvSpPr>
            <p:cNvPr id="111" name="Text Box 25"/>
            <p:cNvSpPr txBox="1">
              <a:spLocks noChangeArrowheads="1"/>
            </p:cNvSpPr>
            <p:nvPr/>
          </p:nvSpPr>
          <p:spPr bwMode="auto">
            <a:xfrm>
              <a:off x="2563370" y="5371946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3258695" y="3650920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116" name="Text Box 30"/>
            <p:cNvSpPr txBox="1">
              <a:spLocks noChangeArrowheads="1"/>
            </p:cNvSpPr>
            <p:nvPr/>
          </p:nvSpPr>
          <p:spPr bwMode="auto">
            <a:xfrm>
              <a:off x="3258695" y="4218835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117" name="Text Box 31"/>
            <p:cNvSpPr txBox="1">
              <a:spLocks noChangeArrowheads="1"/>
            </p:cNvSpPr>
            <p:nvPr/>
          </p:nvSpPr>
          <p:spPr bwMode="auto">
            <a:xfrm>
              <a:off x="3258695" y="4818649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118" name="Text Box 32"/>
            <p:cNvSpPr txBox="1">
              <a:spLocks noChangeArrowheads="1"/>
            </p:cNvSpPr>
            <p:nvPr/>
          </p:nvSpPr>
          <p:spPr bwMode="auto">
            <a:xfrm>
              <a:off x="3258695" y="5429096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8794307" y="4577610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t</a:t>
              </a:r>
              <a:endParaRPr lang="en-US" altLang="zh-CN" sz="2000" b="0"/>
            </a:p>
          </p:txBody>
        </p:sp>
        <p:sp>
          <p:nvSpPr>
            <p:cNvPr id="121" name="Line 35"/>
            <p:cNvSpPr>
              <a:spLocks noChangeShapeType="1"/>
            </p:cNvSpPr>
            <p:nvPr/>
          </p:nvSpPr>
          <p:spPr bwMode="auto">
            <a:xfrm>
              <a:off x="1353695" y="4504585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36"/>
            <p:cNvSpPr>
              <a:spLocks noChangeShapeType="1"/>
            </p:cNvSpPr>
            <p:nvPr/>
          </p:nvSpPr>
          <p:spPr bwMode="auto">
            <a:xfrm>
              <a:off x="1915670" y="5086937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"/>
            <p:cNvSpPr>
              <a:spLocks noChangeShapeType="1"/>
            </p:cNvSpPr>
            <p:nvPr/>
          </p:nvSpPr>
          <p:spPr bwMode="auto">
            <a:xfrm>
              <a:off x="2476057" y="4504585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8"/>
            <p:cNvSpPr>
              <a:spLocks noChangeShapeType="1"/>
            </p:cNvSpPr>
            <p:nvPr/>
          </p:nvSpPr>
          <p:spPr bwMode="auto">
            <a:xfrm>
              <a:off x="1353695" y="567992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9"/>
            <p:cNvSpPr>
              <a:spLocks noChangeShapeType="1"/>
            </p:cNvSpPr>
            <p:nvPr/>
          </p:nvSpPr>
          <p:spPr bwMode="auto">
            <a:xfrm>
              <a:off x="3038032" y="5086937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>
              <a:off x="2476057" y="567992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1"/>
            <p:cNvSpPr>
              <a:spLocks noChangeShapeType="1"/>
            </p:cNvSpPr>
            <p:nvPr/>
          </p:nvSpPr>
          <p:spPr bwMode="auto">
            <a:xfrm>
              <a:off x="4723957" y="5069735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"/>
            <p:cNvSpPr>
              <a:spLocks noChangeShapeType="1"/>
            </p:cNvSpPr>
            <p:nvPr/>
          </p:nvSpPr>
          <p:spPr bwMode="auto">
            <a:xfrm>
              <a:off x="5685982" y="5069735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3"/>
            <p:cNvSpPr>
              <a:spLocks noChangeShapeType="1"/>
            </p:cNvSpPr>
            <p:nvPr/>
          </p:nvSpPr>
          <p:spPr bwMode="auto">
            <a:xfrm>
              <a:off x="6648007" y="5069735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4"/>
            <p:cNvSpPr>
              <a:spLocks noChangeShapeType="1"/>
            </p:cNvSpPr>
            <p:nvPr/>
          </p:nvSpPr>
          <p:spPr bwMode="auto">
            <a:xfrm>
              <a:off x="7611620" y="5069735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5"/>
            <p:cNvSpPr>
              <a:spLocks noChangeShapeType="1"/>
            </p:cNvSpPr>
            <p:nvPr/>
          </p:nvSpPr>
          <p:spPr bwMode="auto">
            <a:xfrm>
              <a:off x="4723957" y="5163397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6"/>
            <p:cNvSpPr>
              <a:spLocks noChangeShapeType="1"/>
            </p:cNvSpPr>
            <p:nvPr/>
          </p:nvSpPr>
          <p:spPr bwMode="auto">
            <a:xfrm>
              <a:off x="5685982" y="5163397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7"/>
            <p:cNvSpPr>
              <a:spLocks noChangeShapeType="1"/>
            </p:cNvSpPr>
            <p:nvPr/>
          </p:nvSpPr>
          <p:spPr bwMode="auto">
            <a:xfrm>
              <a:off x="6648007" y="5163397"/>
              <a:ext cx="9636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48"/>
            <p:cNvSpPr txBox="1">
              <a:spLocks noChangeArrowheads="1"/>
            </p:cNvSpPr>
            <p:nvPr/>
          </p:nvSpPr>
          <p:spPr bwMode="auto">
            <a:xfrm>
              <a:off x="5751750" y="3641347"/>
              <a:ext cx="195938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4 TDM Frames</a:t>
              </a:r>
              <a:endParaRPr lang="zh-CN" altLang="en-US" sz="2000" b="0" dirty="0"/>
            </a:p>
          </p:txBody>
        </p:sp>
        <p:sp>
          <p:nvSpPr>
            <p:cNvPr id="135" name="Text Box 49"/>
            <p:cNvSpPr txBox="1">
              <a:spLocks noChangeArrowheads="1"/>
            </p:cNvSpPr>
            <p:nvPr/>
          </p:nvSpPr>
          <p:spPr bwMode="auto">
            <a:xfrm>
              <a:off x="4963670" y="5112597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#1</a:t>
              </a:r>
              <a:endParaRPr lang="en-US" altLang="zh-CN" sz="2000" b="0"/>
            </a:p>
          </p:txBody>
        </p:sp>
        <p:sp>
          <p:nvSpPr>
            <p:cNvPr id="136" name="Line 50"/>
            <p:cNvSpPr>
              <a:spLocks noChangeShapeType="1"/>
            </p:cNvSpPr>
            <p:nvPr/>
          </p:nvSpPr>
          <p:spPr bwMode="auto">
            <a:xfrm>
              <a:off x="3539682" y="4088659"/>
              <a:ext cx="942975" cy="511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1"/>
            <p:cNvSpPr>
              <a:spLocks noChangeShapeType="1"/>
            </p:cNvSpPr>
            <p:nvPr/>
          </p:nvSpPr>
          <p:spPr bwMode="auto">
            <a:xfrm>
              <a:off x="3431732" y="4622060"/>
              <a:ext cx="969963" cy="165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2"/>
            <p:cNvSpPr>
              <a:spLocks noChangeShapeType="1"/>
            </p:cNvSpPr>
            <p:nvPr/>
          </p:nvSpPr>
          <p:spPr bwMode="auto">
            <a:xfrm flipV="1">
              <a:off x="3507537" y="4974485"/>
              <a:ext cx="894158" cy="2272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53"/>
            <p:cNvSpPr>
              <a:spLocks noChangeShapeType="1"/>
            </p:cNvSpPr>
            <p:nvPr/>
          </p:nvSpPr>
          <p:spPr bwMode="auto">
            <a:xfrm flipV="1">
              <a:off x="3531349" y="5163397"/>
              <a:ext cx="951308" cy="60542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58"/>
            <p:cNvSpPr/>
            <p:nvPr/>
          </p:nvSpPr>
          <p:spPr bwMode="auto">
            <a:xfrm>
              <a:off x="791720" y="3673145"/>
              <a:ext cx="561975" cy="376238"/>
            </a:xfrm>
            <a:custGeom>
              <a:avLst/>
              <a:gdLst>
                <a:gd name="T0" fmla="*/ 0 w 1008"/>
                <a:gd name="T1" fmla="*/ 2147483646 h 192"/>
                <a:gd name="T2" fmla="*/ 0 w 1008"/>
                <a:gd name="T3" fmla="*/ 0 h 192"/>
                <a:gd name="T4" fmla="*/ 2147483646 w 1008"/>
                <a:gd name="T5" fmla="*/ 0 h 192"/>
                <a:gd name="T6" fmla="*/ 2147483646 w 1008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3038032" y="4504585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0"/>
            <p:cNvSpPr>
              <a:spLocks noChangeShapeType="1"/>
            </p:cNvSpPr>
            <p:nvPr/>
          </p:nvSpPr>
          <p:spPr bwMode="auto">
            <a:xfrm>
              <a:off x="791720" y="566087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894907" y="363187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144" name="Text Box 62"/>
            <p:cNvSpPr txBox="1">
              <a:spLocks noChangeArrowheads="1"/>
            </p:cNvSpPr>
            <p:nvPr/>
          </p:nvSpPr>
          <p:spPr bwMode="auto">
            <a:xfrm>
              <a:off x="1483870" y="476149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c</a:t>
              </a:r>
              <a:endParaRPr lang="en-US" altLang="zh-CN" sz="2000" b="0"/>
            </a:p>
          </p:txBody>
        </p:sp>
        <p:sp>
          <p:nvSpPr>
            <p:cNvPr id="145" name="Text Box 63"/>
            <p:cNvSpPr txBox="1">
              <a:spLocks noChangeArrowheads="1"/>
            </p:cNvSpPr>
            <p:nvPr/>
          </p:nvSpPr>
          <p:spPr bwMode="auto">
            <a:xfrm>
              <a:off x="1510857" y="4223597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47" name="Line 65"/>
            <p:cNvSpPr>
              <a:spLocks noChangeShapeType="1"/>
            </p:cNvSpPr>
            <p:nvPr/>
          </p:nvSpPr>
          <p:spPr bwMode="auto">
            <a:xfrm>
              <a:off x="5685982" y="4880822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6"/>
            <p:cNvSpPr>
              <a:spLocks noChangeShapeType="1"/>
            </p:cNvSpPr>
            <p:nvPr/>
          </p:nvSpPr>
          <p:spPr bwMode="auto">
            <a:xfrm>
              <a:off x="7611620" y="5163397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7"/>
            <p:cNvSpPr>
              <a:spLocks noChangeShapeType="1"/>
            </p:cNvSpPr>
            <p:nvPr/>
          </p:nvSpPr>
          <p:spPr bwMode="auto">
            <a:xfrm>
              <a:off x="8573645" y="5069735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"/>
            <p:cNvSpPr>
              <a:spLocks noChangeShapeType="1"/>
            </p:cNvSpPr>
            <p:nvPr/>
          </p:nvSpPr>
          <p:spPr bwMode="auto">
            <a:xfrm>
              <a:off x="6648007" y="4880822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73"/>
            <p:cNvSpPr txBox="1">
              <a:spLocks noChangeArrowheads="1"/>
            </p:cNvSpPr>
            <p:nvPr/>
          </p:nvSpPr>
          <p:spPr bwMode="auto">
            <a:xfrm>
              <a:off x="5927282" y="5112597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#2</a:t>
              </a:r>
              <a:endParaRPr lang="en-US" altLang="zh-CN" sz="2000" b="0"/>
            </a:p>
          </p:txBody>
        </p:sp>
        <p:sp>
          <p:nvSpPr>
            <p:cNvPr id="155" name="Text Box 74"/>
            <p:cNvSpPr txBox="1">
              <a:spLocks noChangeArrowheads="1"/>
            </p:cNvSpPr>
            <p:nvPr/>
          </p:nvSpPr>
          <p:spPr bwMode="auto">
            <a:xfrm>
              <a:off x="6936932" y="5112597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#3</a:t>
              </a:r>
              <a:endParaRPr lang="en-US" altLang="zh-CN" sz="2000" b="0"/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7898957" y="5112597"/>
              <a:ext cx="466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#4</a:t>
              </a:r>
              <a:endParaRPr lang="en-US" altLang="zh-CN" sz="2000" b="0"/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 flipV="1">
              <a:off x="5231773" y="404158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7"/>
            <p:cNvSpPr>
              <a:spLocks noChangeShapeType="1"/>
            </p:cNvSpPr>
            <p:nvPr/>
          </p:nvSpPr>
          <p:spPr bwMode="auto">
            <a:xfrm flipV="1">
              <a:off x="6114423" y="4041585"/>
              <a:ext cx="4810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8"/>
            <p:cNvSpPr>
              <a:spLocks noChangeShapeType="1"/>
            </p:cNvSpPr>
            <p:nvPr/>
          </p:nvSpPr>
          <p:spPr bwMode="auto">
            <a:xfrm flipH="1" flipV="1">
              <a:off x="6676398" y="4041585"/>
              <a:ext cx="40163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9"/>
            <p:cNvSpPr>
              <a:spLocks noChangeShapeType="1"/>
            </p:cNvSpPr>
            <p:nvPr/>
          </p:nvSpPr>
          <p:spPr bwMode="auto">
            <a:xfrm>
              <a:off x="6836735" y="404158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1"/>
            <p:cNvSpPr>
              <a:spLocks noChangeShapeType="1"/>
            </p:cNvSpPr>
            <p:nvPr/>
          </p:nvSpPr>
          <p:spPr bwMode="auto">
            <a:xfrm>
              <a:off x="712345" y="404938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82"/>
            <p:cNvSpPr>
              <a:spLocks noChangeShapeType="1"/>
            </p:cNvSpPr>
            <p:nvPr/>
          </p:nvSpPr>
          <p:spPr bwMode="auto">
            <a:xfrm>
              <a:off x="712345" y="4599835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83"/>
            <p:cNvSpPr>
              <a:spLocks noChangeShapeType="1"/>
            </p:cNvSpPr>
            <p:nvPr/>
          </p:nvSpPr>
          <p:spPr bwMode="auto">
            <a:xfrm>
              <a:off x="712345" y="5180599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84"/>
            <p:cNvSpPr>
              <a:spLocks noChangeShapeType="1"/>
            </p:cNvSpPr>
            <p:nvPr/>
          </p:nvSpPr>
          <p:spPr bwMode="auto">
            <a:xfrm>
              <a:off x="712345" y="577358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" name="Group 85"/>
            <p:cNvGrpSpPr/>
            <p:nvPr/>
          </p:nvGrpSpPr>
          <p:grpSpPr bwMode="auto">
            <a:xfrm>
              <a:off x="4727132" y="4406160"/>
              <a:ext cx="3830638" cy="1177776"/>
              <a:chOff x="1655" y="1570"/>
              <a:chExt cx="2904" cy="1497"/>
            </a:xfrm>
          </p:grpSpPr>
          <p:sp>
            <p:nvSpPr>
              <p:cNvPr id="166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90"/>
              <p:cNvSpPr>
                <a:spLocks noChangeShapeType="1"/>
              </p:cNvSpPr>
              <p:nvPr/>
            </p:nvSpPr>
            <p:spPr bwMode="auto">
              <a:xfrm>
                <a:off x="4559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1" name="Freeform 9"/>
            <p:cNvSpPr/>
            <p:nvPr/>
          </p:nvSpPr>
          <p:spPr bwMode="auto">
            <a:xfrm>
              <a:off x="4804864" y="4584597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9"/>
            <p:cNvSpPr/>
            <p:nvPr/>
          </p:nvSpPr>
          <p:spPr bwMode="auto">
            <a:xfrm>
              <a:off x="5298632" y="4584658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9"/>
            <p:cNvSpPr>
              <a:spLocks noChangeShapeType="1"/>
            </p:cNvSpPr>
            <p:nvPr/>
          </p:nvSpPr>
          <p:spPr bwMode="auto">
            <a:xfrm>
              <a:off x="6157470" y="4903047"/>
              <a:ext cx="0" cy="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9"/>
            <p:cNvSpPr/>
            <p:nvPr/>
          </p:nvSpPr>
          <p:spPr bwMode="auto">
            <a:xfrm>
              <a:off x="5757364" y="4580787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9"/>
            <p:cNvSpPr/>
            <p:nvPr/>
          </p:nvSpPr>
          <p:spPr bwMode="auto">
            <a:xfrm>
              <a:off x="6251132" y="4580848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9"/>
            <p:cNvSpPr>
              <a:spLocks noChangeShapeType="1"/>
            </p:cNvSpPr>
            <p:nvPr/>
          </p:nvSpPr>
          <p:spPr bwMode="auto">
            <a:xfrm>
              <a:off x="7125210" y="4906857"/>
              <a:ext cx="0" cy="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9"/>
            <p:cNvSpPr/>
            <p:nvPr/>
          </p:nvSpPr>
          <p:spPr bwMode="auto">
            <a:xfrm>
              <a:off x="7218872" y="4584658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9"/>
            <p:cNvSpPr>
              <a:spLocks noChangeShapeType="1"/>
            </p:cNvSpPr>
            <p:nvPr/>
          </p:nvSpPr>
          <p:spPr bwMode="auto">
            <a:xfrm>
              <a:off x="8077710" y="4903047"/>
              <a:ext cx="0" cy="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9"/>
            <p:cNvSpPr/>
            <p:nvPr/>
          </p:nvSpPr>
          <p:spPr bwMode="auto">
            <a:xfrm>
              <a:off x="7677604" y="4580787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9"/>
            <p:cNvSpPr/>
            <p:nvPr/>
          </p:nvSpPr>
          <p:spPr bwMode="auto">
            <a:xfrm>
              <a:off x="8171372" y="4580848"/>
              <a:ext cx="320184" cy="376237"/>
            </a:xfrm>
            <a:custGeom>
              <a:avLst/>
              <a:gdLst>
                <a:gd name="T0" fmla="*/ 0 w 96"/>
                <a:gd name="T1" fmla="*/ 2147483646 h 192"/>
                <a:gd name="T2" fmla="*/ 0 w 96"/>
                <a:gd name="T3" fmla="*/ 0 h 192"/>
                <a:gd name="T4" fmla="*/ 2147483646 w 96"/>
                <a:gd name="T5" fmla="*/ 0 h 192"/>
                <a:gd name="T6" fmla="*/ 2147483646 w 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4797775" y="4577609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7684239" y="4576609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a</a:t>
              </a:r>
              <a:endParaRPr lang="en-US" altLang="zh-CN" sz="2000" b="0" dirty="0"/>
            </a:p>
          </p:txBody>
        </p:sp>
        <p:sp>
          <p:nvSpPr>
            <p:cNvPr id="192" name="Text Box 23"/>
            <p:cNvSpPr txBox="1">
              <a:spLocks noChangeArrowheads="1"/>
            </p:cNvSpPr>
            <p:nvPr/>
          </p:nvSpPr>
          <p:spPr bwMode="auto">
            <a:xfrm>
              <a:off x="5314588" y="459560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94" name="Text Box 63"/>
            <p:cNvSpPr txBox="1">
              <a:spLocks noChangeArrowheads="1"/>
            </p:cNvSpPr>
            <p:nvPr/>
          </p:nvSpPr>
          <p:spPr bwMode="auto">
            <a:xfrm>
              <a:off x="5800203" y="4608909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b</a:t>
              </a:r>
              <a:endParaRPr lang="en-US" altLang="zh-CN" sz="2000" b="0"/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6265864" y="4570467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c</a:t>
              </a:r>
              <a:endParaRPr lang="en-US" altLang="zh-CN" sz="2000" b="0" dirty="0"/>
            </a:p>
          </p:txBody>
        </p:sp>
        <p:sp>
          <p:nvSpPr>
            <p:cNvPr id="196" name="Text Box 24"/>
            <p:cNvSpPr txBox="1">
              <a:spLocks noChangeArrowheads="1"/>
            </p:cNvSpPr>
            <p:nvPr/>
          </p:nvSpPr>
          <p:spPr bwMode="auto">
            <a:xfrm>
              <a:off x="7227906" y="455221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c</a:t>
              </a:r>
              <a:endParaRPr lang="en-US" altLang="zh-CN" sz="2000" b="0" dirty="0"/>
            </a:p>
          </p:txBody>
        </p:sp>
        <p:sp>
          <p:nvSpPr>
            <p:cNvPr id="197" name="Text Box 25"/>
            <p:cNvSpPr txBox="1">
              <a:spLocks noChangeArrowheads="1"/>
            </p:cNvSpPr>
            <p:nvPr/>
          </p:nvSpPr>
          <p:spPr bwMode="auto">
            <a:xfrm>
              <a:off x="8204965" y="4589736"/>
              <a:ext cx="2915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endParaRPr lang="en-US" altLang="zh-CN" sz="2000" b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FF29-D8C2-4255-833B-79FFDFBDBB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码分复用</a:t>
            </a:r>
            <a:r>
              <a:rPr lang="en-US" altLang="zh-CN" dirty="0"/>
              <a:t>(Code Division Multiplexing, CDM)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2441041"/>
          </a:xfrm>
        </p:spPr>
        <p:txBody>
          <a:bodyPr/>
          <a:lstStyle/>
          <a:p>
            <a:r>
              <a:rPr lang="zh-CN" altLang="en-US" dirty="0"/>
              <a:t>每一个比特时间划分为 </a:t>
            </a:r>
            <a:r>
              <a:rPr lang="en-US" altLang="zh-CN" i="1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chemeClr val="hlink"/>
                </a:solidFill>
              </a:rPr>
              <a:t>码片</a:t>
            </a:r>
            <a:r>
              <a:rPr lang="en-US" altLang="zh-CN" dirty="0"/>
              <a:t>(chip)</a:t>
            </a:r>
            <a:endParaRPr lang="en-US" altLang="zh-CN" dirty="0"/>
          </a:p>
          <a:p>
            <a:r>
              <a:rPr lang="zh-CN" altLang="en-US" dirty="0"/>
              <a:t>每个用户被指派一个唯一的 </a:t>
            </a:r>
            <a:r>
              <a:rPr lang="en-US" altLang="zh-CN" i="1" dirty="0"/>
              <a:t>m</a:t>
            </a:r>
            <a:r>
              <a:rPr lang="en-US" altLang="zh-CN" dirty="0"/>
              <a:t> bit </a:t>
            </a:r>
            <a:r>
              <a:rPr lang="zh-CN" altLang="en-US" dirty="0"/>
              <a:t>码片序列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发送比特 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，则发送自己的 </a:t>
            </a:r>
            <a:r>
              <a:rPr lang="en-US" altLang="zh-CN" i="1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bit 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码片序列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发送比特 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，则发送该码片序列的二进制反码</a:t>
            </a:r>
            <a:endParaRPr lang="zh-CN" altLang="en-US" dirty="0"/>
          </a:p>
          <a:p>
            <a:r>
              <a:rPr lang="zh-CN" altLang="en-US" dirty="0"/>
              <a:t>不同用户分配的码片序列是</a:t>
            </a:r>
            <a:r>
              <a:rPr lang="zh-CN" altLang="en-US" dirty="0">
                <a:solidFill>
                  <a:schemeClr val="hlink"/>
                </a:solidFill>
              </a:rPr>
              <a:t>正交的</a:t>
            </a:r>
            <a:r>
              <a:rPr lang="en-US" altLang="zh-CN" dirty="0"/>
              <a:t>(orthogonal)</a:t>
            </a:r>
            <a:endParaRPr lang="en-US" altLang="zh-CN" dirty="0"/>
          </a:p>
          <a:p>
            <a:pPr lvl="1"/>
            <a:r>
              <a:rPr lang="zh-CN" altLang="en-US" dirty="0"/>
              <a:t>两个正交的码片序列</a:t>
            </a:r>
            <a:r>
              <a:rPr lang="en-US" altLang="zh-CN" dirty="0"/>
              <a:t>S, T: </a:t>
            </a:r>
            <a:r>
              <a:rPr lang="en-US" altLang="zh-CN" dirty="0">
                <a:solidFill>
                  <a:srgbClr val="0563C1"/>
                </a:solidFill>
              </a:rPr>
              <a:t>p(S, S) = 1, p(S, T) = 0,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p(S, !S) = 0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008" y="4359303"/>
            <a:ext cx="7920378" cy="1969454"/>
            <a:chOff x="742008" y="4359303"/>
            <a:chExt cx="7920378" cy="1969454"/>
          </a:xfrm>
        </p:grpSpPr>
        <p:cxnSp>
          <p:nvCxnSpPr>
            <p:cNvPr id="24" name="直接连接符 23"/>
            <p:cNvCxnSpPr>
              <a:stCxn id="25" idx="3"/>
              <a:endCxn id="26" idx="1"/>
            </p:cNvCxnSpPr>
            <p:nvPr/>
          </p:nvCxnSpPr>
          <p:spPr>
            <a:xfrm>
              <a:off x="3052434" y="5324347"/>
              <a:ext cx="2723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576269" y="5141467"/>
              <a:ext cx="476165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76104" y="5141467"/>
              <a:ext cx="48226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4736084"/>
              <a:ext cx="569976" cy="37352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5554464"/>
              <a:ext cx="569976" cy="373522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9" idx="3"/>
              <a:endCxn id="25" idx="1"/>
            </p:cNvCxnSpPr>
            <p:nvPr/>
          </p:nvCxnSpPr>
          <p:spPr>
            <a:xfrm flipV="1">
              <a:off x="2039821" y="5324347"/>
              <a:ext cx="536448" cy="4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7" idx="3"/>
              <a:endCxn id="25" idx="1"/>
            </p:cNvCxnSpPr>
            <p:nvPr/>
          </p:nvCxnSpPr>
          <p:spPr>
            <a:xfrm>
              <a:off x="2039821" y="4922845"/>
              <a:ext cx="536448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718" y="4736084"/>
              <a:ext cx="569976" cy="373522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006" y="5508744"/>
              <a:ext cx="569976" cy="373522"/>
            </a:xfrm>
            <a:prstGeom prst="rect">
              <a:avLst/>
            </a:prstGeom>
          </p:spPr>
        </p:pic>
        <p:cxnSp>
          <p:nvCxnSpPr>
            <p:cNvPr id="36" name="直接连接符 35"/>
            <p:cNvCxnSpPr>
              <a:stCxn id="26" idx="3"/>
              <a:endCxn id="33" idx="1"/>
            </p:cNvCxnSpPr>
            <p:nvPr/>
          </p:nvCxnSpPr>
          <p:spPr>
            <a:xfrm flipV="1">
              <a:off x="6258365" y="4922845"/>
              <a:ext cx="530353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3"/>
              <a:endCxn id="35" idx="1"/>
            </p:cNvCxnSpPr>
            <p:nvPr/>
          </p:nvCxnSpPr>
          <p:spPr>
            <a:xfrm>
              <a:off x="6258365" y="5324347"/>
              <a:ext cx="548641" cy="371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ine 70"/>
            <p:cNvSpPr>
              <a:spLocks noChangeShapeType="1"/>
            </p:cNvSpPr>
            <p:nvPr/>
          </p:nvSpPr>
          <p:spPr bwMode="auto">
            <a:xfrm rot="1484370">
              <a:off x="2114726" y="4885878"/>
              <a:ext cx="462625" cy="102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 rot="19951492" flipV="1">
              <a:off x="2128558" y="5670679"/>
              <a:ext cx="467226" cy="92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 rot="1484370">
              <a:off x="6228628" y="5648083"/>
              <a:ext cx="498020" cy="118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rot="19951492" flipV="1">
              <a:off x="6207721" y="4892204"/>
              <a:ext cx="453233" cy="108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42008" y="4392586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(0,1)</a:t>
              </a:r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42008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(1, 1)</a:t>
              </a:r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788718" y="4359303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(0, 1)</a:t>
              </a:r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807006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latin typeface="Calibri" panose="020F0502020204030204" pitchFamily="34" charset="0"/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(1, 1)</a:t>
              </a:r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83916" y="4863575"/>
              <a:ext cx="136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楷体" panose="02010609060101010101" pitchFamily="49" charset="-122"/>
                </a:rPr>
                <a:t>(!S + T, S + T)</a:t>
              </a:r>
              <a:endParaRPr lang="zh-CN" altLang="en-US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AF1-B5BB-4CC6-9472-39AD61C4C6B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载波帧听多路访问</a:t>
            </a:r>
            <a:br>
              <a:rPr lang="en-US" altLang="zh-CN" dirty="0"/>
            </a:br>
            <a:r>
              <a:rPr lang="en-US" altLang="zh-CN" dirty="0"/>
              <a:t>(Carrier Sense Multiple Access, CSMA)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575209"/>
          </a:xfrm>
        </p:spPr>
        <p:txBody>
          <a:bodyPr>
            <a:normAutofit/>
          </a:bodyPr>
          <a:lstStyle/>
          <a:p>
            <a:r>
              <a:rPr lang="zh-CN" altLang="en-US" dirty="0"/>
              <a:t>核心思想：先侦听，后发送</a:t>
            </a:r>
            <a:r>
              <a:rPr lang="en-US" altLang="zh-CN" dirty="0"/>
              <a:t>(sense before transmit)</a:t>
            </a:r>
            <a:endParaRPr lang="en-US" altLang="zh-CN" dirty="0"/>
          </a:p>
          <a:p>
            <a:r>
              <a:rPr lang="zh-CN" altLang="en-US" dirty="0"/>
              <a:t>根据具体的侦听</a:t>
            </a:r>
            <a:r>
              <a:rPr lang="en-US" altLang="zh-CN" dirty="0"/>
              <a:t>/</a:t>
            </a:r>
            <a:r>
              <a:rPr lang="zh-CN" altLang="en-US" dirty="0"/>
              <a:t>发送策略，</a:t>
            </a:r>
            <a:r>
              <a:rPr lang="en-US" altLang="zh-CN" dirty="0"/>
              <a:t>CSMA</a:t>
            </a:r>
            <a:r>
              <a:rPr lang="zh-CN" altLang="en-US" dirty="0"/>
              <a:t>可以分为如下</a:t>
            </a:r>
            <a:r>
              <a:rPr lang="en-US" altLang="zh-CN" dirty="0"/>
              <a:t>3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000" dirty="0"/>
              <a:t>非持续</a:t>
            </a:r>
            <a:r>
              <a:rPr lang="en-US" altLang="zh-CN" sz="2000" dirty="0"/>
              <a:t>CSMA</a:t>
            </a:r>
            <a:r>
              <a:rPr lang="zh-CN" altLang="en-US" sz="2000" dirty="0"/>
              <a:t>：可减少碰撞，会导致信道利用率降低，较长的延迟</a:t>
            </a:r>
            <a:endParaRPr lang="en-US" altLang="zh-CN" sz="2000" dirty="0"/>
          </a:p>
          <a:p>
            <a:r>
              <a:rPr lang="en-US" altLang="zh-CN" sz="2000" dirty="0"/>
              <a:t>1-</a:t>
            </a:r>
            <a:r>
              <a:rPr lang="zh-CN" altLang="en-US" sz="2000" dirty="0"/>
              <a:t>持续</a:t>
            </a:r>
            <a:r>
              <a:rPr lang="en-US" altLang="zh-CN" sz="2000" dirty="0"/>
              <a:t>CSMA</a:t>
            </a:r>
            <a:r>
              <a:rPr lang="zh-CN" altLang="en-US" sz="2000" dirty="0"/>
              <a:t>：会导致较多的碰撞，导致性能降低</a:t>
            </a:r>
            <a:endParaRPr lang="en-US" altLang="zh-CN" sz="2000" dirty="0"/>
          </a:p>
          <a:p>
            <a:r>
              <a:rPr lang="en-US" altLang="zh-CN" sz="2000" dirty="0"/>
              <a:t>p-</a:t>
            </a:r>
            <a:r>
              <a:rPr lang="zh-CN" altLang="en-US" sz="2000" dirty="0"/>
              <a:t>持续</a:t>
            </a:r>
            <a:r>
              <a:rPr lang="en-US" altLang="zh-CN" sz="2000" dirty="0"/>
              <a:t>CSMA</a:t>
            </a:r>
            <a:r>
              <a:rPr lang="zh-CN" altLang="en-US" sz="2000" dirty="0"/>
              <a:t>：通过调节</a:t>
            </a:r>
            <a:r>
              <a:rPr lang="en-US" altLang="zh-CN" sz="2000" dirty="0"/>
              <a:t>p</a:t>
            </a:r>
            <a:r>
              <a:rPr lang="zh-CN" altLang="en-US" sz="2000" dirty="0"/>
              <a:t>在减少碰撞和高信道利用率之间取得平衡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76530" y="3532041"/>
          <a:ext cx="4402596" cy="11483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1298"/>
                <a:gridCol w="2201298"/>
              </a:tblGrid>
              <a:tr h="5769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非持续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X</a:t>
                      </a:r>
                      <a:endParaRPr lang="en-US" altLang="zh-CN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1-</a:t>
                      </a:r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持续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p-</a:t>
                      </a:r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持续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98776" y="2667886"/>
            <a:ext cx="7180349" cy="1868761"/>
            <a:chOff x="798776" y="2667886"/>
            <a:chExt cx="7180349" cy="1868761"/>
          </a:xfrm>
        </p:grpSpPr>
        <p:sp>
          <p:nvSpPr>
            <p:cNvPr id="5" name="矩形 4"/>
            <p:cNvSpPr/>
            <p:nvPr/>
          </p:nvSpPr>
          <p:spPr>
            <a:xfrm>
              <a:off x="5328025" y="266788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发送策略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98776" y="392153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侦听策略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47412" y="3641649"/>
              <a:ext cx="1547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忙时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概率侦听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61587" y="4198093"/>
              <a:ext cx="15359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忙时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概率侦听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47854" y="3046051"/>
              <a:ext cx="19463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可发送时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概率发送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21538" y="3046051"/>
              <a:ext cx="19575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可发送时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概率发送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4C04-3A73-426D-8D79-2BE8083C9DE7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带碰撞检测</a:t>
            </a:r>
            <a:r>
              <a:rPr lang="en-US" altLang="zh-CN" dirty="0"/>
              <a:t>(Collision Detection)</a:t>
            </a:r>
            <a:r>
              <a:rPr lang="zh-CN" altLang="en-US" dirty="0"/>
              <a:t>的</a:t>
            </a:r>
            <a:r>
              <a:rPr lang="en-US" altLang="zh-CN" dirty="0"/>
              <a:t>CSMA</a:t>
            </a:r>
            <a:br>
              <a:rPr lang="en-US" altLang="zh-CN" dirty="0"/>
            </a:br>
            <a:r>
              <a:rPr lang="en-US" altLang="zh-CN" dirty="0"/>
              <a:t>(CSMA/CD)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带碰撞检测的载波帧听多路访问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核心思想：</a:t>
            </a:r>
            <a:r>
              <a:rPr lang="en-US" altLang="zh-CN" dirty="0"/>
              <a:t>1-</a:t>
            </a:r>
            <a:r>
              <a:rPr lang="zh-CN" altLang="en-US" dirty="0"/>
              <a:t>持续</a:t>
            </a:r>
            <a:r>
              <a:rPr lang="en-US" altLang="zh-CN" dirty="0"/>
              <a:t>CSMA + </a:t>
            </a:r>
            <a:r>
              <a:rPr lang="zh-CN" altLang="en-US" dirty="0"/>
              <a:t>碰撞检测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侦听</a:t>
            </a:r>
            <a:r>
              <a:rPr lang="en-US" altLang="zh-CN" dirty="0"/>
              <a:t>/</a:t>
            </a:r>
            <a:r>
              <a:rPr lang="zh-CN" altLang="en-US" dirty="0"/>
              <a:t>发送：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发送数据时，侦听链路中是否有其他数据在传输。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如果有数据传输，则继续侦听等待。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如果没有检测到，则传输数据。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在数据传输过程中，如果遇到碰撞，执行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碰撞处理操作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碰撞处理：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停止发送数据，发送特殊阻塞信息通告其他设备有碰撞发生。</a:t>
            </a:r>
            <a:endParaRPr lang="en-US" altLang="zh-CN" dirty="0"/>
          </a:p>
          <a:p>
            <a:pPr marL="1028700" lvl="2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根据发生碰撞的次数，计算</a:t>
            </a:r>
            <a:r>
              <a:rPr lang="zh-CN" altLang="en-US" b="1" dirty="0"/>
              <a:t>指数退避时间</a:t>
            </a:r>
            <a:r>
              <a:rPr lang="en-US" altLang="zh-CN" dirty="0"/>
              <a:t>(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err="1"/>
              <a:t>backoff</a:t>
            </a:r>
            <a:r>
              <a:rPr lang="en-US" altLang="zh-CN" dirty="0"/>
              <a:t>)</a:t>
            </a:r>
            <a:r>
              <a:rPr lang="zh-CN" altLang="en-US" dirty="0"/>
              <a:t>，并在时间内随机等待。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CSMA/CD</a:t>
            </a:r>
            <a:r>
              <a:rPr lang="zh-CN" altLang="en-US" dirty="0"/>
              <a:t>用于</a:t>
            </a:r>
            <a:r>
              <a:rPr lang="en-US" altLang="zh-CN" dirty="0"/>
              <a:t>Ethernet</a:t>
            </a:r>
            <a:r>
              <a:rPr lang="zh-CN" altLang="en-US" dirty="0"/>
              <a:t>（半双工链路和星型链路）中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C67B-045D-47E3-9040-541ABA63A6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带碰撞避免</a:t>
            </a:r>
            <a:r>
              <a:rPr lang="en-US" altLang="zh-CN" dirty="0"/>
              <a:t>(Collision Avoidance)</a:t>
            </a:r>
            <a:r>
              <a:rPr lang="zh-CN" altLang="en-US" dirty="0"/>
              <a:t>的</a:t>
            </a:r>
            <a:r>
              <a:rPr lang="en-US" altLang="zh-CN" dirty="0"/>
              <a:t>CSMA</a:t>
            </a:r>
            <a:br>
              <a:rPr lang="en-US" altLang="zh-CN" dirty="0"/>
            </a:br>
            <a:r>
              <a:rPr lang="en-US" altLang="zh-CN" dirty="0"/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745330"/>
          </a:xfrm>
        </p:spPr>
        <p:txBody>
          <a:bodyPr>
            <a:normAutofit/>
          </a:bodyPr>
          <a:lstStyle/>
          <a:p>
            <a:r>
              <a:rPr lang="zh-CN" altLang="en-US" dirty="0"/>
              <a:t>无线网络中存在隐藏节点问题</a:t>
            </a:r>
            <a:r>
              <a:rPr lang="en-US" altLang="zh-CN" dirty="0"/>
              <a:t>(hidden node problem), CSMA/CD</a:t>
            </a:r>
            <a:r>
              <a:rPr lang="zh-CN" altLang="en-US" dirty="0"/>
              <a:t>难以准确检测碰撞，因此不再适用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碰撞避免</a:t>
            </a:r>
            <a:r>
              <a:rPr lang="zh-CN" altLang="en-US" dirty="0"/>
              <a:t>的载波帧听多路访问</a:t>
            </a:r>
            <a:endParaRPr lang="en-US" altLang="zh-CN" dirty="0"/>
          </a:p>
          <a:p>
            <a:pPr lvl="1"/>
            <a:r>
              <a:rPr lang="zh-CN" altLang="en-US" dirty="0"/>
              <a:t>核心思想：非持续</a:t>
            </a:r>
            <a:r>
              <a:rPr lang="en-US" altLang="zh-CN" dirty="0"/>
              <a:t>CSMA + </a:t>
            </a:r>
            <a:r>
              <a:rPr lang="zh-CN" altLang="en-US" dirty="0"/>
              <a:t>碰撞避免</a:t>
            </a:r>
            <a:endParaRPr lang="en-US" altLang="zh-CN" dirty="0"/>
          </a:p>
          <a:p>
            <a:pPr lvl="1"/>
            <a:r>
              <a:rPr lang="zh-CN" altLang="en-US" dirty="0"/>
              <a:t>侦听</a:t>
            </a:r>
            <a:r>
              <a:rPr lang="en-US" altLang="zh-CN" dirty="0"/>
              <a:t>/</a:t>
            </a:r>
            <a:r>
              <a:rPr lang="zh-CN" altLang="en-US" dirty="0"/>
              <a:t>发送：</a:t>
            </a:r>
            <a:endParaRPr lang="en-US" altLang="zh-CN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发送数据时，先侦听信道是否空闲。如果信道忙，随机等待后再次侦听。</a:t>
            </a:r>
            <a:endParaRPr lang="en-US" altLang="zh-CN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如果信道空闲，执行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碰撞避免操作</a:t>
            </a:r>
            <a:r>
              <a:rPr lang="zh-CN" altLang="en-US" dirty="0"/>
              <a:t>，发送数据。</a:t>
            </a:r>
            <a:endParaRPr lang="en-US" altLang="zh-CN" dirty="0"/>
          </a:p>
          <a:p>
            <a:pPr lvl="1"/>
            <a:r>
              <a:rPr lang="zh-CN" altLang="en-US" dirty="0"/>
              <a:t>碰撞避免：</a:t>
            </a:r>
            <a:endParaRPr lang="en-US" altLang="zh-CN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发送方向接收方发送</a:t>
            </a:r>
            <a:r>
              <a:rPr lang="en-US" altLang="zh-CN" dirty="0"/>
              <a:t>Request to Send</a:t>
            </a:r>
            <a:r>
              <a:rPr lang="zh-CN" altLang="en-US" dirty="0"/>
              <a:t>帧，请求对方开始接受数据。</a:t>
            </a:r>
            <a:endParaRPr lang="en-US" altLang="zh-CN" dirty="0"/>
          </a:p>
          <a:p>
            <a:pPr marL="1028700" lvl="2" indent="-342900">
              <a:buFont typeface="+mj-lt"/>
              <a:buAutoNum type="arabicPeriod"/>
            </a:pPr>
            <a:r>
              <a:rPr lang="zh-CN" altLang="en-US" dirty="0"/>
              <a:t>接收方回复</a:t>
            </a:r>
            <a:r>
              <a:rPr lang="en-US" altLang="zh-CN" dirty="0"/>
              <a:t>Clear to Send</a:t>
            </a:r>
            <a:r>
              <a:rPr lang="zh-CN" altLang="en-US" dirty="0"/>
              <a:t>帧，表示现在可以接收数据。</a:t>
            </a:r>
            <a:endParaRPr lang="en-US" altLang="zh-CN" dirty="0"/>
          </a:p>
          <a:p>
            <a:r>
              <a:rPr lang="en-US" altLang="zh-CN" dirty="0"/>
              <a:t>CSMA/CA</a:t>
            </a:r>
            <a:r>
              <a:rPr lang="zh-CN" altLang="en-US" dirty="0"/>
              <a:t>用于无线局域网络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WiFi)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454042" y="2208359"/>
            <a:ext cx="2654596" cy="1456661"/>
            <a:chOff x="3210572" y="2112665"/>
            <a:chExt cx="2654596" cy="1456661"/>
          </a:xfrm>
        </p:grpSpPr>
        <p:sp>
          <p:nvSpPr>
            <p:cNvPr id="7" name="椭圆 6"/>
            <p:cNvSpPr/>
            <p:nvPr/>
          </p:nvSpPr>
          <p:spPr>
            <a:xfrm>
              <a:off x="3210572" y="2112665"/>
              <a:ext cx="1520456" cy="145666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04575" y="2755935"/>
              <a:ext cx="132449" cy="170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71645" y="2755935"/>
              <a:ext cx="132449" cy="170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344712" y="2112665"/>
              <a:ext cx="1520456" cy="145666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38715" y="2755935"/>
              <a:ext cx="132449" cy="170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06458" y="29558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73535" y="294876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61872" y="29523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418E-E9E2-411D-9A20-78DDFAA240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计算机网络体系结构模型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分层网络的形成机理与演化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直连网络 </a:t>
            </a:r>
            <a:r>
              <a:rPr lang="en-US" altLang="zh-CN" sz="2400" dirty="0"/>
              <a:t>(Direct Link Networks)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更关注数据链路层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如何发送数据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如何共享链路发送数据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多路复用机制对比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22055" y="1850064"/>
          <a:ext cx="6920466" cy="417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233"/>
                <a:gridCol w="3460233"/>
              </a:tblGrid>
              <a:tr h="464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非争用多路复用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争用性多路复用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68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>
                          <a:ea typeface="微软雅黑" panose="020B0503020204020204" pitchFamily="34" charset="-122"/>
                        </a:rPr>
                        <a:t>FDM, TDM, CDM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dirty="0">
                          <a:ea typeface="微软雅黑" panose="020B0503020204020204" pitchFamily="34" charset="-122"/>
                        </a:rPr>
                        <a:t>CSMA/CD, CSMA/CA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685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使用控制器</a:t>
                      </a:r>
                      <a:r>
                        <a:rPr lang="en-US" altLang="zh-CN" sz="1700" dirty="0"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仲裁器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不使用控制器</a:t>
                      </a:r>
                      <a:r>
                        <a:rPr lang="en-US" altLang="zh-CN" sz="1700" dirty="0"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仲裁器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68543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使用已分配的固定带宽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使用的带宽是变动的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68543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强调公平性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强调自组织和带宽利用率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68543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带宽利用率较低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带宽利用率较高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4764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a typeface="微软雅黑" panose="020B0503020204020204" pitchFamily="34" charset="-122"/>
                        </a:rPr>
                        <a:t>2G(GPRS,</a:t>
                      </a:r>
                      <a:r>
                        <a:rPr lang="en-US" altLang="zh-CN" sz="1700" baseline="0" dirty="0">
                          <a:ea typeface="微软雅黑" panose="020B0503020204020204" pitchFamily="34" charset="-122"/>
                        </a:rPr>
                        <a:t> Edge), 3G(CDMA2000, WCDMA), 4G+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zh-CN" sz="1700" dirty="0">
                          <a:ea typeface="微软雅黑" panose="020B0503020204020204" pitchFamily="34" charset="-122"/>
                        </a:rPr>
                        <a:t>Ethernet, WiFi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84764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多用于传统语音、视频系统，以及移动蜂窝网络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a typeface="微软雅黑" panose="020B0503020204020204" pitchFamily="34" charset="-122"/>
                        </a:rPr>
                        <a:t>用于互联网数据传输</a:t>
                      </a:r>
                      <a:endParaRPr lang="zh-CN" altLang="en-US" sz="1700" dirty="0"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26-F1EA-4C15-B290-158C96F058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</a:t>
            </a:r>
            <a:r>
              <a:rPr lang="en-US" altLang="zh-CN" dirty="0"/>
              <a:t>(Ethernet)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年代中期， 诞生于</a:t>
            </a:r>
            <a:r>
              <a:rPr lang="en-US" altLang="zh-CN" dirty="0"/>
              <a:t>Xerox PARC</a:t>
            </a:r>
            <a:r>
              <a:rPr lang="zh-CN" altLang="en-US" dirty="0"/>
              <a:t>实验室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是一种局域组网技术，服从</a:t>
            </a:r>
            <a:r>
              <a:rPr lang="en-US" altLang="zh-CN" dirty="0"/>
              <a:t>802.3</a:t>
            </a:r>
            <a:r>
              <a:rPr lang="zh-CN" altLang="en-US" dirty="0"/>
              <a:t>标准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带宽范围：</a:t>
            </a:r>
            <a:r>
              <a:rPr lang="en-US" altLang="zh-CN" dirty="0"/>
              <a:t>10Mb/s ~ 10+Gb/s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工作距离：</a:t>
            </a:r>
            <a:r>
              <a:rPr lang="en-US" altLang="zh-CN" dirty="0"/>
              <a:t>2.5Km(</a:t>
            </a:r>
            <a:r>
              <a:rPr lang="zh-CN" altLang="en-US" dirty="0"/>
              <a:t>双绞线</a:t>
            </a:r>
            <a:r>
              <a:rPr lang="en-US" altLang="zh-CN" dirty="0"/>
              <a:t>: 100m, </a:t>
            </a:r>
            <a:r>
              <a:rPr lang="zh-CN" altLang="en-US" dirty="0"/>
              <a:t>同轴电缆</a:t>
            </a:r>
            <a:r>
              <a:rPr lang="en-US" altLang="zh-CN" dirty="0"/>
              <a:t>: 500m)</a:t>
            </a:r>
            <a:r>
              <a:rPr lang="zh-CN" altLang="en-US" dirty="0"/>
              <a:t>以内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组网方式：直连型、总线型、星型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链路共享机制：</a:t>
            </a:r>
            <a:r>
              <a:rPr lang="en-US" altLang="zh-CN" dirty="0"/>
              <a:t>CSMA/CD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EB4-6D25-40BB-BB00-DDBBB2D6B3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以太网络基本组成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电缆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同轴电缆 </a:t>
            </a:r>
            <a:r>
              <a:rPr lang="en-US" altLang="zh-CN" sz="2000" dirty="0"/>
              <a:t>(</a:t>
            </a:r>
            <a:r>
              <a:rPr lang="en-GB" altLang="zh-CN" sz="2000" dirty="0"/>
              <a:t>Coaxial </a:t>
            </a:r>
            <a:r>
              <a:rPr lang="en-US" altLang="zh-CN" sz="2000" dirty="0"/>
              <a:t>C</a:t>
            </a:r>
            <a:r>
              <a:rPr lang="en-GB" altLang="zh-CN" sz="2000" dirty="0"/>
              <a:t>able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双绞线 </a:t>
            </a:r>
            <a:r>
              <a:rPr lang="en-US" altLang="zh-CN" sz="2000" dirty="0"/>
              <a:t>(Twisted Pair)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光纤 </a:t>
            </a:r>
            <a:r>
              <a:rPr lang="en-US" altLang="zh-CN" sz="2000" dirty="0"/>
              <a:t>(</a:t>
            </a:r>
            <a:r>
              <a:rPr lang="en-GB" altLang="zh-CN" sz="2000" dirty="0"/>
              <a:t>Optical </a:t>
            </a:r>
            <a:r>
              <a:rPr lang="en-GB" altLang="zh-CN" sz="2000" dirty="0" err="1"/>
              <a:t>Fiber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网络适配器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网卡 </a:t>
            </a:r>
            <a:r>
              <a:rPr lang="en-US" altLang="zh-CN" sz="2000" dirty="0"/>
              <a:t>(NIC)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中继设备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集线器 </a:t>
            </a:r>
            <a:r>
              <a:rPr lang="en-US" altLang="zh-CN" sz="2000" dirty="0"/>
              <a:t>(Hub)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交换设备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网桥 </a:t>
            </a:r>
            <a:r>
              <a:rPr lang="en-US" altLang="zh-CN" sz="2000" dirty="0"/>
              <a:t>(Bridge)</a:t>
            </a:r>
            <a:r>
              <a:rPr lang="zh-CN" altLang="en-US" sz="2000" dirty="0"/>
              <a:t>， 交换机 </a:t>
            </a:r>
            <a:r>
              <a:rPr lang="en-US" altLang="zh-CN" sz="2000" dirty="0"/>
              <a:t>(Switch)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300" dirty="0"/>
              <a:t>路由设备</a:t>
            </a:r>
            <a:endParaRPr lang="en-US" altLang="zh-CN" sz="23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路由器</a:t>
            </a:r>
            <a:r>
              <a:rPr lang="en-US" altLang="zh-CN" sz="2000" dirty="0"/>
              <a:t>(Router)</a:t>
            </a:r>
            <a:endParaRPr lang="zh-CN" altLang="en-US" sz="2400" dirty="0"/>
          </a:p>
        </p:txBody>
      </p:sp>
      <p:pic>
        <p:nvPicPr>
          <p:cNvPr id="1026" name="Picture 2" descr="https://upload.wikimedia.org/wikipedia/commons/thumb/c/cb/UTP_cable.jpg/220px-UTP_cabl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27" y="1698678"/>
            <a:ext cx="1561465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80" y="1698677"/>
            <a:ext cx="1732486" cy="1270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53" y="1698678"/>
            <a:ext cx="1325674" cy="1270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3" y="3260304"/>
            <a:ext cx="2230340" cy="1311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6" name="Picture 12" descr="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1897" r="2521" b="14341"/>
          <a:stretch>
            <a:fillRect/>
          </a:stretch>
        </p:blipFill>
        <p:spPr bwMode="auto">
          <a:xfrm>
            <a:off x="4220605" y="5251110"/>
            <a:ext cx="2319998" cy="10155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图片搜索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4794669"/>
            <a:ext cx="1974747" cy="1516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64C5-6E66-47A0-8F61-53A093CD55F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以太网规格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以太网技术规格由</a:t>
            </a:r>
            <a:r>
              <a:rPr lang="en-US" altLang="zh-CN" dirty="0"/>
              <a:t>802.3</a:t>
            </a:r>
            <a:r>
              <a:rPr lang="zh-CN" altLang="en-US" dirty="0"/>
              <a:t>文档规定，由</a:t>
            </a:r>
            <a:r>
              <a:rPr lang="en-US" altLang="zh-CN" dirty="0"/>
              <a:t>3</a:t>
            </a:r>
            <a:r>
              <a:rPr lang="zh-CN" altLang="en-US" dirty="0"/>
              <a:t>部分组成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链路速率 </a:t>
            </a:r>
            <a:r>
              <a:rPr lang="en-US" altLang="zh-CN" dirty="0"/>
              <a:t>(10, 100, 1000, 10G)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10Mbps, 100Mbps, 1000Mbps, 10Gbps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信号制式 </a:t>
            </a:r>
            <a:r>
              <a:rPr lang="en-US" altLang="zh-CN" dirty="0"/>
              <a:t>(base, broad)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基带数字信号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宽带模拟信号（几乎不再使用）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电缆类型 </a:t>
            </a:r>
            <a:r>
              <a:rPr lang="en-US" altLang="zh-CN" dirty="0"/>
              <a:t>(2, 5, T, F, …)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2 – </a:t>
            </a:r>
            <a:r>
              <a:rPr lang="zh-CN" altLang="en-US" dirty="0"/>
              <a:t>同轴细缆 </a:t>
            </a:r>
            <a:r>
              <a:rPr lang="en-US" altLang="zh-CN" dirty="0"/>
              <a:t>(200m)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5 – </a:t>
            </a:r>
            <a:r>
              <a:rPr lang="zh-CN" altLang="en-US" dirty="0"/>
              <a:t>同轴粗缆 </a:t>
            </a:r>
            <a:r>
              <a:rPr lang="en-US" altLang="zh-CN" dirty="0"/>
              <a:t>(500m)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T – </a:t>
            </a:r>
            <a:r>
              <a:rPr lang="zh-CN" altLang="en-US" dirty="0"/>
              <a:t>双绞线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TX – 5</a:t>
            </a:r>
            <a:r>
              <a:rPr lang="zh-CN" altLang="en-US" dirty="0"/>
              <a:t>类以上双绞线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F – </a:t>
            </a:r>
            <a:r>
              <a:rPr lang="zh-CN" altLang="en-US" dirty="0"/>
              <a:t>光纤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90160" y="4612640"/>
            <a:ext cx="2522220" cy="78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ea typeface="楷体" panose="02010609060101010101" pitchFamily="49" charset="-122"/>
              </a:rPr>
              <a:t>以太网规格举例：</a:t>
            </a:r>
            <a:endParaRPr lang="en-US" altLang="zh-CN" dirty="0"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GB" altLang="zh-CN" dirty="0">
                <a:ea typeface="楷体" panose="02010609060101010101" pitchFamily="49" charset="-122"/>
              </a:rPr>
              <a:t>100BASE</a:t>
            </a:r>
            <a:r>
              <a:rPr lang="en-US" altLang="en-GB" dirty="0">
                <a:ea typeface="楷体" panose="02010609060101010101" pitchFamily="49" charset="-122"/>
              </a:rPr>
              <a:t>-</a:t>
            </a:r>
            <a:r>
              <a:rPr lang="en-GB" altLang="zh-CN" dirty="0">
                <a:ea typeface="楷体" panose="02010609060101010101" pitchFamily="49" charset="-122"/>
              </a:rPr>
              <a:t>T</a:t>
            </a:r>
            <a:r>
              <a:rPr lang="en-US" altLang="zh-CN" dirty="0">
                <a:ea typeface="楷体" panose="02010609060101010101" pitchFamily="49" charset="-122"/>
              </a:rPr>
              <a:t>, 1000BASE-TX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B18F-A88D-4E72-8161-B334D69E38D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279035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为了标识以太网上的每台主机，需要给每台主机上的网络适配器分配一个唯一的通信地址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以太网地址或称为网卡的物理地址、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IEEE</a:t>
            </a:r>
            <a:r>
              <a:rPr lang="zh-CN" altLang="en-US" dirty="0"/>
              <a:t>为每个网络设备制造厂商分配一个唯一的厂商代码，各厂商为自己生产的每块网络适配器分配一个唯一的设备编码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每块网卡的</a:t>
            </a:r>
            <a:r>
              <a:rPr lang="en-US" altLang="zh-CN" dirty="0"/>
              <a:t>Ethernet</a:t>
            </a:r>
            <a:r>
              <a:rPr lang="zh-CN" altLang="en-US" dirty="0"/>
              <a:t>地址就是这两者的结合，所以该地址是唯一的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49120" y="5323840"/>
          <a:ext cx="509016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"/>
                <a:gridCol w="848360"/>
                <a:gridCol w="848360"/>
                <a:gridCol w="848360"/>
                <a:gridCol w="848360"/>
                <a:gridCol w="848360"/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7B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B9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16200000">
            <a:off x="4231784" y="2565544"/>
            <a:ext cx="324832" cy="509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12160" y="4541520"/>
            <a:ext cx="259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Ethernet Address, 6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 rot="5400000">
            <a:off x="2921058" y="4658418"/>
            <a:ext cx="375804" cy="25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5468430" y="4668462"/>
            <a:ext cx="375804" cy="25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18080" y="6176860"/>
            <a:ext cx="18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Vendor NO. (Intel)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0960" y="6187020"/>
            <a:ext cx="12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Device NO.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9672-B131-4EB8-9FE9-CF452469658C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以太网帧格式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04215" y="1984693"/>
          <a:ext cx="75095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75"/>
                <a:gridCol w="1219200"/>
                <a:gridCol w="1184275"/>
                <a:gridCol w="873760"/>
                <a:gridCol w="1755140"/>
                <a:gridCol w="937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Preamble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Dst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Addr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Src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Addr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Payload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FCS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内容占位符 2"/>
          <p:cNvSpPr txBox="1"/>
          <p:nvPr/>
        </p:nvSpPr>
        <p:spPr>
          <a:xfrm>
            <a:off x="628650" y="2692401"/>
            <a:ext cx="7886700" cy="328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/>
              <a:t>Preamble – </a:t>
            </a:r>
            <a:r>
              <a:rPr lang="zh-CN" altLang="en-US" dirty="0"/>
              <a:t>前导码，用来标识</a:t>
            </a:r>
            <a:r>
              <a:rPr lang="en-US" altLang="zh-CN" dirty="0"/>
              <a:t>Ethernet</a:t>
            </a:r>
            <a:r>
              <a:rPr lang="zh-CN" altLang="en-US" dirty="0"/>
              <a:t>帧的开始 </a:t>
            </a:r>
            <a:r>
              <a:rPr lang="en-US" altLang="zh-CN" dirty="0"/>
              <a:t>(0x55 * 7 + 0xD5)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err="1"/>
              <a:t>DstAddr</a:t>
            </a:r>
            <a:r>
              <a:rPr lang="en-US" altLang="zh-CN" dirty="0"/>
              <a:t>, </a:t>
            </a:r>
            <a:r>
              <a:rPr lang="en-US" altLang="zh-CN" dirty="0" err="1"/>
              <a:t>SrcAddr</a:t>
            </a:r>
            <a:r>
              <a:rPr lang="en-US" altLang="zh-CN" dirty="0"/>
              <a:t> – </a:t>
            </a:r>
            <a:r>
              <a:rPr lang="zh-CN" altLang="en-US" dirty="0"/>
              <a:t>目的以太网地址和源以太网地址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Type – </a:t>
            </a:r>
            <a:r>
              <a:rPr lang="zh-CN" altLang="en-US" dirty="0"/>
              <a:t>所封装的三层协议类型 </a:t>
            </a:r>
            <a:r>
              <a:rPr lang="en-US" altLang="zh-CN" dirty="0"/>
              <a:t>(IP: 0x0800)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Payload –  </a:t>
            </a:r>
            <a:r>
              <a:rPr lang="zh-CN" altLang="en-US" dirty="0"/>
              <a:t>所封装的三层协议数据，有效长度范围是</a:t>
            </a:r>
            <a:r>
              <a:rPr lang="en-US" altLang="zh-CN" dirty="0"/>
              <a:t>46~1500</a:t>
            </a:r>
            <a:r>
              <a:rPr lang="zh-CN" altLang="en-US" dirty="0"/>
              <a:t>字节（如果不足</a:t>
            </a:r>
            <a:r>
              <a:rPr lang="en-US" altLang="zh-CN" dirty="0"/>
              <a:t>46</a:t>
            </a:r>
            <a:r>
              <a:rPr lang="zh-CN" altLang="en-US" dirty="0"/>
              <a:t>字节，则用</a:t>
            </a:r>
            <a:r>
              <a:rPr lang="en-US" altLang="zh-CN" dirty="0"/>
              <a:t>0</a:t>
            </a:r>
            <a:r>
              <a:rPr lang="zh-CN" altLang="en-US" dirty="0"/>
              <a:t>补齐）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FCS – </a:t>
            </a:r>
            <a:r>
              <a:rPr lang="zh-CN" altLang="en-US" dirty="0"/>
              <a:t>帧校验序列，包含</a:t>
            </a:r>
            <a:r>
              <a:rPr lang="en-US" altLang="zh-CN" dirty="0"/>
              <a:t>32</a:t>
            </a:r>
            <a:r>
              <a:rPr lang="zh-CN" altLang="en-US" dirty="0"/>
              <a:t>比特的循环冗余校验值，用来校验损坏的帧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66800" y="152850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8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07920" y="152850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6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67760" y="152850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6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80902" y="152850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04214" y="1528505"/>
            <a:ext cx="154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46-1500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45206" y="1528505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en-GB" altLang="zh-CN" dirty="0">
                <a:ea typeface="楷体" panose="02010609060101010101" pitchFamily="49" charset="-122"/>
              </a:rPr>
              <a:t> Bytes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793-752C-407B-AAA0-9121C50618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以太网基本上统治了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有线局域网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以太网的优点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便宜，高速，易于使用、管理和扩展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以太网的缺点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数据包越小，传输单位数据的代价越大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用户数增加时，更容易发生碰撞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链路变长时，需要更长时间来检测拥塞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网络负载越大，传输性能越低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349-F4A6-4088-AC7E-DC2C4A10F9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WiFi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1990</a:t>
            </a:r>
            <a:r>
              <a:rPr lang="zh-CN" altLang="en-US" dirty="0"/>
              <a:t>年代，由</a:t>
            </a:r>
            <a:r>
              <a:rPr lang="en-US" altLang="zh-CN" dirty="0"/>
              <a:t>Vic Hayes</a:t>
            </a:r>
            <a:r>
              <a:rPr lang="zh-CN" altLang="en-US" dirty="0"/>
              <a:t>带领</a:t>
            </a:r>
            <a:r>
              <a:rPr lang="en-US" altLang="zh-CN" dirty="0"/>
              <a:t>IEEE 802.11</a:t>
            </a:r>
            <a:r>
              <a:rPr lang="zh-CN" altLang="en-US" dirty="0"/>
              <a:t>工作组制定标准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WiFi (Wireless </a:t>
            </a:r>
            <a:r>
              <a:rPr lang="en-GB" altLang="zh-CN" dirty="0"/>
              <a:t>Fidelity) ≈ Wireless LAN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工作频率：</a:t>
            </a:r>
            <a:r>
              <a:rPr lang="en-US" altLang="zh-CN" dirty="0"/>
              <a:t>2.4GHz, 5GHz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带宽范围：</a:t>
            </a:r>
            <a:r>
              <a:rPr lang="en-US" altLang="zh-CN" dirty="0"/>
              <a:t>54Mb/s ~ 600+Mb/s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工作距离：</a:t>
            </a:r>
            <a:r>
              <a:rPr lang="en-US" altLang="zh-CN" dirty="0"/>
              <a:t>&lt; 50m (</a:t>
            </a:r>
            <a:r>
              <a:rPr lang="zh-CN" altLang="en-US" dirty="0"/>
              <a:t>室内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组网方式：自组织网络、面向接入点的网络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链路共享机制：</a:t>
            </a:r>
            <a:r>
              <a:rPr lang="en-US" altLang="zh-CN" dirty="0"/>
              <a:t>CSMA/CA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A8DC-9880-4858-90E4-1BDBE6D9DE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WiFi</a:t>
            </a:r>
            <a:r>
              <a:rPr lang="zh-CN" altLang="en-US" dirty="0"/>
              <a:t>标准修订</a:t>
            </a:r>
            <a:r>
              <a:rPr lang="en-US" altLang="zh-CN" dirty="0"/>
              <a:t>(</a:t>
            </a:r>
            <a:r>
              <a:rPr lang="zh-CN" altLang="en-US" dirty="0"/>
              <a:t>举例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17152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IEEE 802.11a	</a:t>
            </a:r>
            <a:r>
              <a:rPr lang="fi-FI" altLang="zh-CN" dirty="0"/>
              <a:t>OFDM 5GHz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802.11b 	DSSS	2.4GHz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802.11e	</a:t>
            </a:r>
            <a:r>
              <a:rPr lang="en-US" altLang="zh-CN" dirty="0" err="1"/>
              <a:t>QoS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802.11g	</a:t>
            </a:r>
            <a:r>
              <a:rPr lang="fi-FI" altLang="zh-CN" dirty="0"/>
              <a:t>OFDM </a:t>
            </a:r>
            <a:r>
              <a:rPr lang="en-US" altLang="zh-CN" dirty="0"/>
              <a:t>2.4GHz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802.11k	Radio Resource Measurement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802.11n	MIMO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802.11ac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IEEE 802.11ax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DA93-4963-4B2E-A193-4E80A49135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WiFi</a:t>
            </a:r>
            <a:r>
              <a:rPr lang="zh-CN" altLang="en-US" dirty="0"/>
              <a:t>数据帧格式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1930" y="1892678"/>
          <a:ext cx="88043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936000"/>
                <a:gridCol w="900000"/>
                <a:gridCol w="900000"/>
                <a:gridCol w="900000"/>
                <a:gridCol w="1044000"/>
                <a:gridCol w="946150"/>
                <a:gridCol w="1296000"/>
                <a:gridCol w="946150"/>
              </a:tblGrid>
              <a:tr h="575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Frame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Control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Duration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zh-CN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Sequence Control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FCS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52730" y="1492371"/>
            <a:ext cx="8679781" cy="369332"/>
            <a:chOff x="252730" y="1492371"/>
            <a:chExt cx="8679781" cy="369332"/>
          </a:xfrm>
        </p:grpSpPr>
        <p:sp>
          <p:nvSpPr>
            <p:cNvPr id="5" name="文本框 4"/>
            <p:cNvSpPr txBox="1"/>
            <p:nvPr/>
          </p:nvSpPr>
          <p:spPr>
            <a:xfrm>
              <a:off x="25273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2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3665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2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0185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6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9593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6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9890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6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0601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2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49620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6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94170" y="1492371"/>
              <a:ext cx="140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0-2312</a:t>
              </a:r>
              <a:r>
                <a:rPr lang="en-GB" altLang="zh-CN" dirty="0">
                  <a:ea typeface="楷体" panose="02010609060101010101" pitchFamily="49" charset="-122"/>
                </a:rPr>
                <a:t>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0159" y="1492371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4 Bytes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2730" y="3093720"/>
          <a:ext cx="746181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81"/>
                <a:gridCol w="666981"/>
                <a:gridCol w="792000"/>
                <a:gridCol w="666981"/>
                <a:gridCol w="666981"/>
                <a:gridCol w="666981"/>
                <a:gridCol w="666981"/>
                <a:gridCol w="666981"/>
                <a:gridCol w="666981"/>
                <a:gridCol w="666981"/>
                <a:gridCol w="666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Proto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baseline="0" dirty="0" err="1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SubType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ToDS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altLang="zh-CN" b="0" baseline="0" dirty="0" err="1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Frag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Retry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Power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Mgmt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More Data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WEP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201930" y="2471798"/>
            <a:ext cx="5080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36650" y="2471798"/>
            <a:ext cx="657789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07634" y="3606288"/>
            <a:ext cx="7497728" cy="369332"/>
            <a:chOff x="207634" y="3768848"/>
            <a:chExt cx="7497728" cy="369332"/>
          </a:xfrm>
        </p:grpSpPr>
        <p:sp>
          <p:nvSpPr>
            <p:cNvPr id="19" name="文本框 18"/>
            <p:cNvSpPr txBox="1"/>
            <p:nvPr/>
          </p:nvSpPr>
          <p:spPr>
            <a:xfrm>
              <a:off x="207634" y="376884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2</a:t>
              </a:r>
              <a:r>
                <a:rPr lang="en-GB" altLang="zh-CN" dirty="0">
                  <a:ea typeface="楷体" panose="02010609060101010101" pitchFamily="49" charset="-122"/>
                </a:rPr>
                <a:t> bits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7714" y="376884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2</a:t>
              </a:r>
              <a:r>
                <a:rPr lang="en-GB" altLang="zh-CN" dirty="0">
                  <a:ea typeface="楷体" panose="02010609060101010101" pitchFamily="49" charset="-122"/>
                </a:rPr>
                <a:t> bits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9234" y="376884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4</a:t>
              </a:r>
              <a:r>
                <a:rPr lang="en-GB" altLang="zh-CN" dirty="0">
                  <a:ea typeface="楷体" panose="02010609060101010101" pitchFamily="49" charset="-122"/>
                </a:rPr>
                <a:t> bits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51394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2434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12200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3240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7322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68362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98066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99106" y="376884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楷体" panose="02010609060101010101" pitchFamily="49" charset="-122"/>
                </a:rPr>
                <a:t>1</a:t>
              </a:r>
              <a:r>
                <a:rPr lang="en-GB" altLang="zh-CN" dirty="0">
                  <a:ea typeface="楷体" panose="02010609060101010101" pitchFamily="49" charset="-122"/>
                </a:rPr>
                <a:t> bit</a:t>
              </a:r>
              <a:endParaRPr lang="zh-CN" altLang="en-US" dirty="0">
                <a:ea typeface="楷体" panose="02010609060101010101" pitchFamily="49" charset="-122"/>
              </a:endParaRPr>
            </a:p>
          </p:txBody>
        </p:sp>
      </p:grpSp>
      <p:sp>
        <p:nvSpPr>
          <p:cNvPr id="30" name="内容占位符 2"/>
          <p:cNvSpPr txBox="1"/>
          <p:nvPr/>
        </p:nvSpPr>
        <p:spPr>
          <a:xfrm>
            <a:off x="447040" y="3985268"/>
            <a:ext cx="8290560" cy="248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4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000" dirty="0"/>
              <a:t>Frame Control</a:t>
            </a:r>
            <a:r>
              <a:rPr lang="zh-CN" altLang="en-US" sz="2000" dirty="0"/>
              <a:t>标识数据帧类型和其他行为</a:t>
            </a:r>
            <a:endParaRPr lang="en-US" altLang="zh-CN" sz="2000" dirty="0"/>
          </a:p>
          <a:p>
            <a:pPr lvl="1">
              <a:lnSpc>
                <a:spcPct val="145000"/>
              </a:lnSpc>
            </a:pPr>
            <a:r>
              <a:rPr lang="en-US" altLang="zh-CN" dirty="0"/>
              <a:t>Type + </a:t>
            </a:r>
            <a:r>
              <a:rPr lang="en-US" altLang="zh-CN" dirty="0" err="1"/>
              <a:t>SubType</a:t>
            </a:r>
            <a:r>
              <a:rPr lang="zh-CN" altLang="en-US" dirty="0"/>
              <a:t>标识帧类型；</a:t>
            </a:r>
            <a:r>
              <a:rPr lang="en-US" altLang="zh-CN" dirty="0" err="1"/>
              <a:t>ToDS</a:t>
            </a:r>
            <a:r>
              <a:rPr lang="zh-CN" altLang="en-US" dirty="0"/>
              <a:t>和</a:t>
            </a:r>
            <a:r>
              <a:rPr lang="en-US" altLang="zh-CN" dirty="0" err="1"/>
              <a:t>FromDS</a:t>
            </a:r>
            <a:r>
              <a:rPr lang="zh-CN" altLang="en-US" dirty="0"/>
              <a:t>决定</a:t>
            </a:r>
            <a:r>
              <a:rPr lang="en-US" altLang="zh-CN" dirty="0"/>
              <a:t>4</a:t>
            </a:r>
            <a:r>
              <a:rPr lang="zh-CN" altLang="en-US" dirty="0"/>
              <a:t>个地址的含义</a:t>
            </a:r>
            <a:endParaRPr lang="en-US" altLang="zh-CN" dirty="0"/>
          </a:p>
          <a:p>
            <a:pPr>
              <a:lnSpc>
                <a:spcPct val="145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个地址是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地址格式，含义由</a:t>
            </a:r>
            <a:r>
              <a:rPr lang="en-US" altLang="zh-CN" sz="2000" dirty="0" err="1"/>
              <a:t>ToDS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FromDS</a:t>
            </a:r>
            <a:r>
              <a:rPr lang="zh-CN" altLang="en-US" sz="2000" dirty="0"/>
              <a:t>标志位决定</a:t>
            </a:r>
            <a:endParaRPr lang="en-US" altLang="zh-CN" sz="2000" dirty="0"/>
          </a:p>
          <a:p>
            <a:pPr lvl="1">
              <a:lnSpc>
                <a:spcPct val="145000"/>
              </a:lnSpc>
            </a:pPr>
            <a:r>
              <a:rPr lang="zh-CN" altLang="en-US" sz="1600" dirty="0"/>
              <a:t>当</a:t>
            </a:r>
            <a:r>
              <a:rPr lang="en-US" altLang="zh-CN" sz="1600" dirty="0" err="1"/>
              <a:t>ToDS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FromDS</a:t>
            </a:r>
            <a:r>
              <a:rPr lang="zh-CN" altLang="en-US" sz="1600" dirty="0"/>
              <a:t>都为</a:t>
            </a:r>
            <a:r>
              <a:rPr lang="en-US" altLang="zh-CN" sz="1600" dirty="0"/>
              <a:t>0</a:t>
            </a:r>
            <a:r>
              <a:rPr lang="zh-CN" altLang="en-US" sz="1600" dirty="0"/>
              <a:t>时，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1</a:t>
            </a:r>
            <a:r>
              <a:rPr lang="zh-CN" altLang="en-US" sz="1600" dirty="0"/>
              <a:t>表示目的地址，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2</a:t>
            </a:r>
            <a:r>
              <a:rPr lang="zh-CN" altLang="en-US" sz="1600" dirty="0"/>
              <a:t>表示源地址</a:t>
            </a:r>
            <a:endParaRPr lang="en-US" altLang="zh-CN" sz="1600" dirty="0"/>
          </a:p>
          <a:p>
            <a:pPr>
              <a:lnSpc>
                <a:spcPct val="145000"/>
              </a:lnSpc>
            </a:pPr>
            <a:r>
              <a:rPr lang="en-US" altLang="zh-CN" sz="2000" dirty="0"/>
              <a:t>FCS</a:t>
            </a:r>
            <a:r>
              <a:rPr lang="zh-CN" altLang="en-US" sz="2000" dirty="0"/>
              <a:t>为帧校验序列，由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en-US" altLang="zh-CN" sz="2000" dirty="0"/>
              <a:t>CRC</a:t>
            </a:r>
            <a:r>
              <a:rPr lang="zh-CN" altLang="en-US" sz="2000" dirty="0"/>
              <a:t>校验码构成</a:t>
            </a:r>
            <a:endParaRPr lang="zh-CN" alt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8CC0-B685-40DE-8497-E0A21B805B42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计算机网络体系结构模型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</a:t>
            </a:r>
            <a:r>
              <a:rPr lang="en-US" altLang="zh-CN" dirty="0"/>
              <a:t>WiFi</a:t>
            </a:r>
            <a:r>
              <a:rPr lang="zh-CN" altLang="en-US" dirty="0"/>
              <a:t>热点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49723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当节点移动到一个</a:t>
            </a:r>
            <a:r>
              <a:rPr lang="en-US" altLang="zh-CN" dirty="0"/>
              <a:t>WiFi</a:t>
            </a:r>
            <a:r>
              <a:rPr lang="zh-CN" altLang="en-US" dirty="0"/>
              <a:t>热点的覆盖范围时，通过如下步骤接入该热点：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扫描</a:t>
            </a:r>
            <a:r>
              <a:rPr lang="zh-CN" altLang="en-US" dirty="0"/>
              <a:t>：节点搜寻一个可用的信道</a:t>
            </a:r>
            <a:endParaRPr lang="en-US" altLang="zh-CN" dirty="0"/>
          </a:p>
          <a:p>
            <a:pPr marL="800100" lvl="1" indent="-457200">
              <a:lnSpc>
                <a:spcPct val="125000"/>
              </a:lnSpc>
              <a:buFont typeface="+mj-lt"/>
              <a:buAutoNum type="alphaUcPeriod"/>
            </a:pPr>
            <a:r>
              <a:rPr lang="zh-CN" altLang="en-US" dirty="0"/>
              <a:t>节点发送一个</a:t>
            </a:r>
            <a:r>
              <a:rPr lang="en-US" altLang="zh-CN" dirty="0"/>
              <a:t>Probe</a:t>
            </a:r>
            <a:r>
              <a:rPr lang="zh-CN" altLang="en-US" dirty="0"/>
              <a:t>帧</a:t>
            </a:r>
            <a:endParaRPr lang="en-US" altLang="zh-CN" dirty="0"/>
          </a:p>
          <a:p>
            <a:pPr marL="800100" lvl="1" indent="-457200">
              <a:lnSpc>
                <a:spcPct val="125000"/>
              </a:lnSpc>
              <a:buFont typeface="+mj-lt"/>
              <a:buAutoNum type="alphaUcPeriod"/>
            </a:pPr>
            <a:r>
              <a:rPr lang="zh-CN" altLang="en-US" dirty="0"/>
              <a:t>所有可达的热点发送</a:t>
            </a:r>
            <a:r>
              <a:rPr lang="en-US" altLang="zh-CN" dirty="0"/>
              <a:t>Probe Response</a:t>
            </a:r>
            <a:r>
              <a:rPr lang="zh-CN" altLang="en-US" dirty="0"/>
              <a:t>帧来应答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关联</a:t>
            </a:r>
            <a:r>
              <a:rPr lang="zh-CN" altLang="en-US" dirty="0"/>
              <a:t>：节点选择一个热点进行关联</a:t>
            </a:r>
            <a:endParaRPr lang="en-US" altLang="zh-CN" dirty="0"/>
          </a:p>
          <a:p>
            <a:pPr marL="800100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节点选择一个热点，并向其发送一个</a:t>
            </a:r>
            <a:r>
              <a:rPr lang="en-US" altLang="zh-CN" dirty="0"/>
              <a:t>Association Request</a:t>
            </a:r>
            <a:r>
              <a:rPr lang="zh-CN" altLang="en-US" dirty="0"/>
              <a:t>帧</a:t>
            </a:r>
            <a:endParaRPr lang="en-US" altLang="zh-CN" dirty="0"/>
          </a:p>
          <a:p>
            <a:pPr marL="800100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对应热点发送</a:t>
            </a:r>
            <a:r>
              <a:rPr lang="en-US" altLang="zh-CN" dirty="0"/>
              <a:t>Associate Response</a:t>
            </a:r>
            <a:r>
              <a:rPr lang="zh-CN" altLang="en-US" dirty="0"/>
              <a:t>帧来应答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地址分配</a:t>
            </a:r>
            <a:r>
              <a:rPr lang="zh-CN" altLang="en-US" dirty="0"/>
              <a:t>：通过</a:t>
            </a:r>
            <a:r>
              <a:rPr lang="en-US" altLang="zh-CN" dirty="0"/>
              <a:t>DHCP</a:t>
            </a:r>
            <a:r>
              <a:rPr lang="zh-CN" altLang="en-US" dirty="0"/>
              <a:t>方式获得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认证</a:t>
            </a:r>
            <a:r>
              <a:rPr lang="zh-CN" altLang="en-US" dirty="0"/>
              <a:t>：如果热点配置认证选项，则进行认证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764C-585D-49A1-A1CC-4F53C1F409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WiFi</a:t>
            </a:r>
            <a:r>
              <a:rPr lang="zh-CN" altLang="en-US" dirty="0"/>
              <a:t>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51198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WiFi</a:t>
            </a:r>
            <a:r>
              <a:rPr lang="zh-CN" altLang="en-US" sz="2400" dirty="0"/>
              <a:t>已经广泛应用于家庭网络、办公网络、公共场所等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是最成功的无线局域网技术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WiFi</a:t>
            </a: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不需要使用电缆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可以稍微移动位置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WiFi</a:t>
            </a:r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不同热点间信号相互干扰造成传输性能急剧下降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信号质量随着距离增大显著下降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不同热点间切换造成上层连接终止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D2F2-7192-4D39-AD01-089DF2204F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蜂窝通信技术简介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5000"/>
              </a:lnSpc>
            </a:pPr>
            <a:r>
              <a:rPr lang="en-US" altLang="zh-CN" sz="2400" dirty="0"/>
              <a:t>1G </a:t>
            </a:r>
            <a:r>
              <a:rPr lang="zh-CN" altLang="en-US" sz="2400" dirty="0"/>
              <a:t>蜂窝通信是为语音通信设计的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模拟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FDM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系统</a:t>
            </a:r>
            <a:r>
              <a:rPr lang="zh-CN" altLang="en-US" sz="2400" dirty="0"/>
              <a:t>，几乎不支持数据传输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en-US" altLang="zh-CN" sz="2400" dirty="0"/>
              <a:t>2G </a:t>
            </a:r>
            <a:r>
              <a:rPr lang="zh-CN" altLang="en-US" sz="2400" dirty="0"/>
              <a:t>蜂窝通信提供低速数字通信（短信服务），代表制式为</a:t>
            </a:r>
            <a:r>
              <a:rPr lang="en-US" altLang="zh-CN" sz="2400" dirty="0"/>
              <a:t>GSM</a:t>
            </a:r>
            <a:endParaRPr lang="en-US" altLang="zh-CN" sz="2400" dirty="0"/>
          </a:p>
          <a:p>
            <a:pPr lvl="1">
              <a:lnSpc>
                <a:spcPct val="135000"/>
              </a:lnSpc>
            </a:pPr>
            <a:r>
              <a:rPr lang="en-US" altLang="zh-CN" dirty="0"/>
              <a:t>2.5G </a:t>
            </a:r>
            <a:r>
              <a:rPr lang="zh-CN" altLang="en-US" dirty="0"/>
              <a:t>技术是从 </a:t>
            </a:r>
            <a:r>
              <a:rPr lang="en-US" altLang="zh-CN" dirty="0"/>
              <a:t>2G </a:t>
            </a:r>
            <a:r>
              <a:rPr lang="zh-CN" altLang="en-US" dirty="0"/>
              <a:t>向 </a:t>
            </a:r>
            <a:r>
              <a:rPr lang="en-US" altLang="zh-CN" dirty="0"/>
              <a:t>3G </a:t>
            </a:r>
            <a:r>
              <a:rPr lang="zh-CN" altLang="en-US" dirty="0"/>
              <a:t>过渡的扩展技术，如 </a:t>
            </a:r>
            <a:r>
              <a:rPr lang="en-US" altLang="zh-CN" dirty="0"/>
              <a:t>GPRS </a:t>
            </a:r>
            <a:r>
              <a:rPr lang="zh-CN" altLang="en-US" dirty="0"/>
              <a:t>和 </a:t>
            </a:r>
            <a:r>
              <a:rPr lang="en-US" altLang="zh-CN" dirty="0"/>
              <a:t>EDGE </a:t>
            </a:r>
            <a:r>
              <a:rPr lang="zh-CN" altLang="en-US" dirty="0"/>
              <a:t>等，支持低速数据传输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en-US" altLang="zh-CN" sz="2400" dirty="0"/>
              <a:t>3G </a:t>
            </a:r>
            <a:r>
              <a:rPr lang="zh-CN" altLang="en-US" sz="2400" dirty="0"/>
              <a:t>蜂窝通信使用混合的交换机制，可支持移动宽带多媒体业务，主要制式为</a:t>
            </a:r>
            <a:r>
              <a:rPr lang="en-US" altLang="zh-CN" sz="2400" dirty="0"/>
              <a:t>WCDMA</a:t>
            </a:r>
            <a:r>
              <a:rPr lang="zh-CN" altLang="en-US" sz="2400" dirty="0"/>
              <a:t>和</a:t>
            </a:r>
            <a:r>
              <a:rPr lang="en-US" altLang="zh-CN" sz="2400" dirty="0"/>
              <a:t>CDMA2000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en-US" altLang="zh-CN" sz="2400" dirty="0"/>
              <a:t>4G </a:t>
            </a:r>
            <a:r>
              <a:rPr lang="zh-CN" altLang="en-US" sz="2400" dirty="0"/>
              <a:t>蜂窝通信网络完全基于</a:t>
            </a:r>
            <a:r>
              <a:rPr lang="en-US" altLang="zh-CN" sz="2400" dirty="0"/>
              <a:t>IP</a:t>
            </a:r>
            <a:r>
              <a:rPr lang="zh-CN" altLang="en-US" sz="2400" dirty="0"/>
              <a:t>技术，语音通话也基于</a:t>
            </a:r>
            <a:r>
              <a:rPr lang="en-US" altLang="zh-CN" sz="2400" dirty="0"/>
              <a:t>IP</a:t>
            </a:r>
            <a:r>
              <a:rPr lang="zh-CN" altLang="en-US" sz="2400" dirty="0"/>
              <a:t>数据，主要制式为</a:t>
            </a:r>
            <a:r>
              <a:rPr lang="en-US" altLang="zh-CN" sz="2400" dirty="0"/>
              <a:t>TD-LTE</a:t>
            </a:r>
            <a:r>
              <a:rPr lang="zh-CN" altLang="en-US" sz="2400" dirty="0"/>
              <a:t>和</a:t>
            </a:r>
            <a:r>
              <a:rPr lang="en-US" altLang="zh-CN" sz="2400" dirty="0"/>
              <a:t>FDD-LTE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en-US" altLang="zh-CN" sz="2400" dirty="0"/>
              <a:t>5G</a:t>
            </a:r>
            <a:r>
              <a:rPr lang="zh-CN" altLang="en-US" sz="2400" dirty="0"/>
              <a:t>通信网络完全基于</a:t>
            </a:r>
            <a:r>
              <a:rPr lang="en-US" altLang="zh-CN" sz="2400" dirty="0"/>
              <a:t>IP</a:t>
            </a:r>
            <a:r>
              <a:rPr lang="zh-CN" altLang="en-US" sz="2400" dirty="0"/>
              <a:t>技术，使用毫米波、大规模</a:t>
            </a:r>
            <a:r>
              <a:rPr lang="en-US" altLang="zh-CN" sz="2400" dirty="0"/>
              <a:t>MIMO</a:t>
            </a:r>
            <a:r>
              <a:rPr lang="zh-CN" altLang="en-US" sz="2400" dirty="0"/>
              <a:t>、高密微基站大幅提升网络性能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endParaRPr lang="en-US" altLang="zh-CN" sz="2400" dirty="0"/>
          </a:p>
          <a:p>
            <a:pPr>
              <a:lnSpc>
                <a:spcPct val="135000"/>
              </a:lnSpc>
            </a:pPr>
            <a:endParaRPr lang="en-US" altLang="zh-CN" sz="2400" dirty="0"/>
          </a:p>
          <a:p>
            <a:pPr>
              <a:lnSpc>
                <a:spcPct val="135000"/>
              </a:lnSpc>
            </a:pPr>
            <a:endParaRPr lang="zh-CN" altLang="en-US" sz="2400" dirty="0"/>
          </a:p>
          <a:p>
            <a:pPr>
              <a:lnSpc>
                <a:spcPct val="135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1DE-51BE-409D-A9A7-C9F84B6BE3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028" y="1492371"/>
            <a:ext cx="7171711" cy="44605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性能需求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r="12923"/>
          <a:stretch>
            <a:fillRect/>
          </a:stretch>
        </p:blipFill>
        <p:spPr bwMode="auto">
          <a:xfrm>
            <a:off x="54590" y="1531615"/>
            <a:ext cx="5257115" cy="441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11705" y="1342285"/>
            <a:ext cx="3566164" cy="479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10x bandwidth per connection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100x bandwidth/area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 year battery life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&gt;10x connections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latency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Five 9’s reliability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100% coverage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2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50Mbps per connection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核心技术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26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34" y="2973998"/>
            <a:ext cx="1147362" cy="5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4"/>
          <p:cNvGrpSpPr/>
          <p:nvPr/>
        </p:nvGrpSpPr>
        <p:grpSpPr>
          <a:xfrm>
            <a:off x="276466" y="2157698"/>
            <a:ext cx="2721329" cy="812689"/>
            <a:chOff x="-4763232" y="10066665"/>
            <a:chExt cx="2686593" cy="833044"/>
          </a:xfrm>
        </p:grpSpPr>
        <p:sp>
          <p:nvSpPr>
            <p:cNvPr id="89" name="TextBox 82"/>
            <p:cNvSpPr txBox="1">
              <a:spLocks noChangeArrowheads="1"/>
            </p:cNvSpPr>
            <p:nvPr/>
          </p:nvSpPr>
          <p:spPr bwMode="blackGray">
            <a:xfrm>
              <a:off x="-4613171" y="10662776"/>
              <a:ext cx="939302" cy="2369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r>
                <a:rPr lang="en-US" altLang="ko-KR" sz="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Legacy Bands</a:t>
              </a:r>
              <a:endPara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39"/>
            <p:cNvSpPr txBox="1">
              <a:spLocks noChangeArrowheads="1"/>
            </p:cNvSpPr>
            <p:nvPr/>
          </p:nvSpPr>
          <p:spPr bwMode="blackGray">
            <a:xfrm>
              <a:off x="-4160314" y="10276699"/>
              <a:ext cx="506460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240" latinLnBrk="0"/>
              <a:r>
                <a:rPr lang="en-US" altLang="ko-KR" sz="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GHz</a:t>
              </a:r>
              <a:endPara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39"/>
            <p:cNvSpPr txBox="1">
              <a:spLocks noChangeArrowheads="1"/>
            </p:cNvSpPr>
            <p:nvPr/>
          </p:nvSpPr>
          <p:spPr bwMode="blackGray">
            <a:xfrm>
              <a:off x="-2644447" y="10276699"/>
              <a:ext cx="567808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240" latinLnBrk="0"/>
              <a:r>
                <a:rPr lang="en-US" altLang="ko-KR" sz="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GHz</a:t>
              </a:r>
              <a:endPara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39"/>
            <p:cNvSpPr txBox="1">
              <a:spLocks noChangeArrowheads="1"/>
            </p:cNvSpPr>
            <p:nvPr/>
          </p:nvSpPr>
          <p:spPr bwMode="blackGray">
            <a:xfrm>
              <a:off x="-4763232" y="10276699"/>
              <a:ext cx="634268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240" latinLnBrk="0"/>
              <a:r>
                <a:rPr lang="en-US" altLang="ko-KR" sz="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700 MHz</a:t>
              </a:r>
              <a:endPara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모서리가 둥근 직사각형 9"/>
            <p:cNvSpPr/>
            <p:nvPr/>
          </p:nvSpPr>
          <p:spPr bwMode="blackGray">
            <a:xfrm>
              <a:off x="-4583079" y="10452114"/>
              <a:ext cx="2213000" cy="233753"/>
            </a:xfrm>
            <a:prstGeom prst="roundRect">
              <a:avLst/>
            </a:prstGeom>
            <a:gradFill flip="none" rotWithShape="1">
              <a:gsLst>
                <a:gs pos="0">
                  <a:srgbClr val="3F5A87"/>
                </a:gs>
                <a:gs pos="50000">
                  <a:srgbClr val="9BBCFF"/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10"/>
            <p:cNvSpPr/>
            <p:nvPr/>
          </p:nvSpPr>
          <p:spPr bwMode="blackGray">
            <a:xfrm>
              <a:off x="-2888863" y="10456130"/>
              <a:ext cx="19256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11"/>
            <p:cNvSpPr/>
            <p:nvPr/>
          </p:nvSpPr>
          <p:spPr bwMode="blackGray">
            <a:xfrm>
              <a:off x="-4129136" y="10456130"/>
              <a:ext cx="8823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12"/>
            <p:cNvSpPr/>
            <p:nvPr/>
          </p:nvSpPr>
          <p:spPr bwMode="blackGray">
            <a:xfrm>
              <a:off x="-4160632" y="10456130"/>
              <a:ext cx="8823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13"/>
            <p:cNvSpPr/>
            <p:nvPr/>
          </p:nvSpPr>
          <p:spPr bwMode="blackGray">
            <a:xfrm>
              <a:off x="-4218363" y="10456130"/>
              <a:ext cx="8823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14"/>
            <p:cNvSpPr/>
            <p:nvPr/>
          </p:nvSpPr>
          <p:spPr bwMode="blackGray">
            <a:xfrm>
              <a:off x="-4259224" y="10456130"/>
              <a:ext cx="8823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2"/>
            <p:cNvSpPr txBox="1">
              <a:spLocks noChangeArrowheads="1"/>
            </p:cNvSpPr>
            <p:nvPr/>
          </p:nvSpPr>
          <p:spPr bwMode="blackGray">
            <a:xfrm>
              <a:off x="-3036648" y="10661082"/>
              <a:ext cx="785934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r>
                <a:rPr lang="en-US" altLang="ko-KR" sz="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Bands</a:t>
              </a:r>
              <a:endPara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 3"/>
            <p:cNvSpPr/>
            <p:nvPr/>
          </p:nvSpPr>
          <p:spPr bwMode="blackGray">
            <a:xfrm rot="2464978">
              <a:off x="-3534446" y="10066665"/>
              <a:ext cx="488709" cy="532044"/>
            </a:xfrm>
            <a:prstGeom prst="swooshArrow">
              <a:avLst>
                <a:gd name="adj1" fmla="val 14703"/>
                <a:gd name="adj2" fmla="val 20417"/>
              </a:avLst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직사각형 17"/>
            <p:cNvSpPr/>
            <p:nvPr/>
          </p:nvSpPr>
          <p:spPr bwMode="blackGray">
            <a:xfrm>
              <a:off x="-2579835" y="10456130"/>
              <a:ext cx="59132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9"/>
            <p:cNvSpPr txBox="1">
              <a:spLocks noChangeArrowheads="1"/>
            </p:cNvSpPr>
            <p:nvPr/>
          </p:nvSpPr>
          <p:spPr bwMode="blackGray">
            <a:xfrm>
              <a:off x="-3036996" y="10276694"/>
              <a:ext cx="319008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240" latinLnBrk="0"/>
              <a:r>
                <a:rPr lang="en-US" altLang="ko-KR" sz="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9"/>
            <p:cNvSpPr/>
            <p:nvPr/>
          </p:nvSpPr>
          <p:spPr bwMode="blackGray">
            <a:xfrm>
              <a:off x="-2741002" y="10456130"/>
              <a:ext cx="98553" cy="225720"/>
            </a:xfrm>
            <a:prstGeom prst="rect">
              <a:avLst/>
            </a:prstGeom>
            <a:solidFill>
              <a:srgbClr val="C00000">
                <a:alpha val="61176"/>
              </a:srgb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130" latinLnBrk="0">
                <a:defRPr/>
              </a:pPr>
              <a:endParaRPr lang="ko-KR" alt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39"/>
            <p:cNvSpPr txBox="1">
              <a:spLocks noChangeArrowheads="1"/>
            </p:cNvSpPr>
            <p:nvPr/>
          </p:nvSpPr>
          <p:spPr bwMode="blackGray">
            <a:xfrm>
              <a:off x="-2842004" y="10276694"/>
              <a:ext cx="319008" cy="23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240" latinLnBrk="0"/>
              <a:r>
                <a:rPr lang="en-US" altLang="ko-KR" sz="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953" y="2982763"/>
            <a:ext cx="693381" cy="53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99"/>
          <p:cNvSpPr txBox="1"/>
          <p:nvPr/>
        </p:nvSpPr>
        <p:spPr>
          <a:xfrm>
            <a:off x="-49804" y="3058957"/>
            <a:ext cx="993472" cy="338431"/>
          </a:xfrm>
          <a:prstGeom prst="rect">
            <a:avLst/>
          </a:prstGeom>
          <a:noFill/>
        </p:spPr>
        <p:txBody>
          <a:bodyPr wrap="square" lIns="91319" tIns="45659" rIns="91319" bIns="45659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130" latinLnBrk="0">
              <a:defRPr/>
            </a:pPr>
            <a:r>
              <a:rPr lang="en-US" altLang="ko-KR" sz="8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mmWave</a:t>
            </a:r>
            <a:endParaRPr lang="en-US" altLang="ko-KR" sz="8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30" latinLnBrk="0">
              <a:defRPr/>
            </a:pPr>
            <a:r>
              <a: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RFIC</a:t>
            </a:r>
            <a:endParaRPr lang="ko-KR" altLang="en-US" sz="8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2278942" y="2993666"/>
            <a:ext cx="922879" cy="461542"/>
          </a:xfrm>
          <a:prstGeom prst="rect">
            <a:avLst/>
          </a:prstGeom>
          <a:noFill/>
        </p:spPr>
        <p:txBody>
          <a:bodyPr wrap="square" lIns="91319" tIns="45659" rIns="91319" bIns="45659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130" latinLnBrk="0">
              <a:defRPr/>
            </a:pPr>
            <a:r>
              <a: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endParaRPr lang="en-US" altLang="ko-KR" sz="8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30" latinLnBrk="0">
              <a:defRPr/>
            </a:pPr>
            <a:r>
              <a: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</a:t>
            </a:r>
            <a:endParaRPr lang="en-US" altLang="ko-KR" sz="8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30" latinLnBrk="0">
              <a:defRPr/>
            </a:pPr>
            <a:r>
              <a:rPr lang="en-US" altLang="ko-KR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ko-KR" altLang="en-US" sz="8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31"/>
          <p:cNvSpPr/>
          <p:nvPr/>
        </p:nvSpPr>
        <p:spPr>
          <a:xfrm>
            <a:off x="234775" y="1884919"/>
            <a:ext cx="2827593" cy="338431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毫米波技术</a:t>
            </a:r>
            <a:endParaRPr lang="ko-KR" altLang="en-US" sz="16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직사각형 32"/>
          <p:cNvSpPr/>
          <p:nvPr/>
        </p:nvSpPr>
        <p:spPr>
          <a:xfrm>
            <a:off x="3473034" y="1858756"/>
            <a:ext cx="2721329" cy="338633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信道编码技术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직사각형 33"/>
          <p:cNvSpPr/>
          <p:nvPr/>
        </p:nvSpPr>
        <p:spPr>
          <a:xfrm>
            <a:off x="6084803" y="4438726"/>
            <a:ext cx="2721329" cy="338633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网络切片</a:t>
            </a:r>
            <a:endParaRPr lang="ko-KR" altLang="en-US" sz="16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직사각형 34"/>
          <p:cNvSpPr/>
          <p:nvPr/>
        </p:nvSpPr>
        <p:spPr>
          <a:xfrm>
            <a:off x="6206357" y="1884919"/>
            <a:ext cx="2721329" cy="338633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大规模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endParaRPr lang="ko-KR" altLang="en-US" sz="16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직사각형 35"/>
          <p:cNvSpPr/>
          <p:nvPr/>
        </p:nvSpPr>
        <p:spPr>
          <a:xfrm>
            <a:off x="136101" y="4393514"/>
            <a:ext cx="2721329" cy="338617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海量连接</a:t>
            </a:r>
            <a:endParaRPr lang="ko-KR" altLang="en-US" sz="16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직사각형 36"/>
          <p:cNvSpPr/>
          <p:nvPr/>
        </p:nvSpPr>
        <p:spPr>
          <a:xfrm>
            <a:off x="3040006" y="4406355"/>
            <a:ext cx="2721329" cy="338633"/>
          </a:xfrm>
          <a:prstGeom prst="rect">
            <a:avLst/>
          </a:prstGeom>
        </p:spPr>
        <p:txBody>
          <a:bodyPr wrap="square" lIns="91319" tIns="45659" rIns="91319" bIns="45659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低延迟技术</a:t>
            </a:r>
            <a:endParaRPr lang="ko-KR" altLang="en-US" sz="16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그룹 37"/>
          <p:cNvGrpSpPr/>
          <p:nvPr/>
        </p:nvGrpSpPr>
        <p:grpSpPr>
          <a:xfrm>
            <a:off x="6194363" y="2461883"/>
            <a:ext cx="2860544" cy="1081211"/>
            <a:chOff x="1658559" y="3463014"/>
            <a:chExt cx="2555970" cy="1080961"/>
          </a:xfrm>
        </p:grpSpPr>
        <p:pic>
          <p:nvPicPr>
            <p:cNvPr id="81" name="图片 8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559" y="3463014"/>
              <a:ext cx="2555970" cy="1080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116"/>
            <p:cNvSpPr txBox="1"/>
            <p:nvPr/>
          </p:nvSpPr>
          <p:spPr>
            <a:xfrm>
              <a:off x="3458684" y="3571829"/>
              <a:ext cx="752383" cy="300150"/>
            </a:xfrm>
            <a:prstGeom prst="rect">
              <a:avLst/>
            </a:prstGeom>
            <a:noFill/>
          </p:spPr>
          <p:txBody>
            <a:bodyPr wrap="square" lIns="77862" tIns="38930" rIns="77862" bIns="3893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77875">
                <a:lnSpc>
                  <a:spcPct val="80000"/>
                </a:lnSpc>
              </a:pPr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Half</a:t>
              </a:r>
              <a:endPara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777875">
                <a:lnSpc>
                  <a:spcPct val="80000"/>
                </a:lnSpc>
              </a:pPr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-Wavelength</a:t>
              </a:r>
              <a:endPara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58"/>
          <p:cNvGrpSpPr/>
          <p:nvPr/>
        </p:nvGrpSpPr>
        <p:grpSpPr>
          <a:xfrm>
            <a:off x="0" y="4826207"/>
            <a:ext cx="2953340" cy="1140614"/>
            <a:chOff x="5037110" y="9766309"/>
            <a:chExt cx="3629548" cy="1193415"/>
          </a:xfrm>
        </p:grpSpPr>
        <p:sp>
          <p:nvSpPr>
            <p:cNvPr id="40" name="TextBox 118"/>
            <p:cNvSpPr txBox="1"/>
            <p:nvPr/>
          </p:nvSpPr>
          <p:spPr>
            <a:xfrm>
              <a:off x="7392323" y="9766309"/>
              <a:ext cx="11621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latinLnBrk="0">
                <a:defRPr/>
              </a:pPr>
              <a:r>
                <a:rPr lang="en-US" altLang="ko-KR" sz="9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Grant-Free </a:t>
              </a:r>
              <a:endParaRPr lang="en-US" altLang="ko-KR" sz="9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 latinLnBrk="0">
                <a:defRPr/>
              </a:pPr>
              <a:r>
                <a:rPr lang="en-US" altLang="ko-KR" sz="9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Access</a:t>
              </a:r>
              <a:endParaRPr lang="ko-KR" altLang="en-US" sz="9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119"/>
            <p:cNvSpPr txBox="1"/>
            <p:nvPr/>
          </p:nvSpPr>
          <p:spPr>
            <a:xfrm>
              <a:off x="5037110" y="9766309"/>
              <a:ext cx="20196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latinLnBrk="0">
                <a:defRPr/>
              </a:pPr>
              <a:r>
                <a:rPr lang="en-US" altLang="ko-KR" sz="9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Grant-based </a:t>
              </a:r>
              <a:endParaRPr lang="en-US" altLang="ko-KR" sz="900" b="1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 latinLnBrk="0">
                <a:defRPr/>
              </a:pPr>
              <a:r>
                <a:rPr lang="en-US" altLang="ko-KR" sz="9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Multiple Access</a:t>
              </a:r>
              <a:endParaRPr lang="ko-KR" altLang="en-US" sz="900" b="1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61"/>
            <p:cNvCxnSpPr/>
            <p:nvPr/>
          </p:nvCxnSpPr>
          <p:spPr>
            <a:xfrm>
              <a:off x="6013868" y="10343920"/>
              <a:ext cx="6890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62"/>
            <p:cNvCxnSpPr/>
            <p:nvPr/>
          </p:nvCxnSpPr>
          <p:spPr>
            <a:xfrm>
              <a:off x="6013868" y="10788700"/>
              <a:ext cx="6890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63"/>
            <p:cNvCxnSpPr/>
            <p:nvPr/>
          </p:nvCxnSpPr>
          <p:spPr>
            <a:xfrm flipV="1">
              <a:off x="6118214" y="10377940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23"/>
            <p:cNvSpPr txBox="1"/>
            <p:nvPr/>
          </p:nvSpPr>
          <p:spPr>
            <a:xfrm>
              <a:off x="5693891" y="10261762"/>
              <a:ext cx="35758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eNB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124"/>
            <p:cNvSpPr txBox="1"/>
            <p:nvPr/>
          </p:nvSpPr>
          <p:spPr>
            <a:xfrm>
              <a:off x="5772997" y="10701850"/>
              <a:ext cx="2240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UE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직선 화살표 연결선 66"/>
            <p:cNvCxnSpPr/>
            <p:nvPr/>
          </p:nvCxnSpPr>
          <p:spPr>
            <a:xfrm>
              <a:off x="6165795" y="10394488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67"/>
            <p:cNvCxnSpPr/>
            <p:nvPr/>
          </p:nvCxnSpPr>
          <p:spPr>
            <a:xfrm flipV="1">
              <a:off x="6327164" y="10377940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68"/>
            <p:cNvCxnSpPr/>
            <p:nvPr/>
          </p:nvCxnSpPr>
          <p:spPr>
            <a:xfrm>
              <a:off x="6374744" y="10394488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69"/>
            <p:cNvCxnSpPr/>
            <p:nvPr/>
          </p:nvCxnSpPr>
          <p:spPr>
            <a:xfrm flipV="1">
              <a:off x="6544388" y="10389708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70"/>
            <p:cNvCxnSpPr/>
            <p:nvPr/>
          </p:nvCxnSpPr>
          <p:spPr>
            <a:xfrm>
              <a:off x="6591969" y="10406256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71"/>
            <p:cNvSpPr/>
            <p:nvPr/>
          </p:nvSpPr>
          <p:spPr>
            <a:xfrm>
              <a:off x="6050821" y="10565569"/>
              <a:ext cx="165129" cy="2917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타원 72"/>
            <p:cNvSpPr/>
            <p:nvPr/>
          </p:nvSpPr>
          <p:spPr>
            <a:xfrm>
              <a:off x="6265981" y="10563497"/>
              <a:ext cx="165129" cy="2917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타원 73"/>
            <p:cNvSpPr/>
            <p:nvPr/>
          </p:nvSpPr>
          <p:spPr>
            <a:xfrm>
              <a:off x="6489421" y="10563497"/>
              <a:ext cx="165129" cy="2917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모서리가 둥근 직사각형 74"/>
            <p:cNvSpPr/>
            <p:nvPr/>
          </p:nvSpPr>
          <p:spPr>
            <a:xfrm>
              <a:off x="5368575" y="10134270"/>
              <a:ext cx="1398611" cy="825454"/>
            </a:xfrm>
            <a:prstGeom prst="roundRect">
              <a:avLst>
                <a:gd name="adj" fmla="val 8974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091" y="10644205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195" y="10752651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 descr="http://www.samsung.net/service/ml/AttachController/201411060839786_ZPZQ39MR.gif?cmd=downdirectly&amp;filepath=/LOCAL/ML/CACHE/h/20141105/L7O6AE6RHZO3@namo.co.kr20141105233934564@namjeong.leehyukmin.son&amp;contentType=IMAGE/GIF;charset=KSC5601&amp;msgno=175&amp;partno=1&amp;foldername=INBOX&amp;msguid=279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787" y="10158809"/>
              <a:ext cx="226815" cy="314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78"/>
            <p:cNvSpPr/>
            <p:nvPr/>
          </p:nvSpPr>
          <p:spPr>
            <a:xfrm>
              <a:off x="6113723" y="10180392"/>
              <a:ext cx="583493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3~4 Step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직선 연결선 79"/>
            <p:cNvCxnSpPr/>
            <p:nvPr/>
          </p:nvCxnSpPr>
          <p:spPr>
            <a:xfrm>
              <a:off x="7328176" y="10354019"/>
              <a:ext cx="344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80"/>
            <p:cNvCxnSpPr/>
            <p:nvPr/>
          </p:nvCxnSpPr>
          <p:spPr>
            <a:xfrm>
              <a:off x="7328176" y="10798800"/>
              <a:ext cx="344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81"/>
            <p:cNvCxnSpPr/>
            <p:nvPr/>
          </p:nvCxnSpPr>
          <p:spPr>
            <a:xfrm flipV="1">
              <a:off x="7476255" y="10381834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41"/>
            <p:cNvSpPr txBox="1"/>
            <p:nvPr/>
          </p:nvSpPr>
          <p:spPr>
            <a:xfrm>
              <a:off x="7712540" y="10271385"/>
              <a:ext cx="3969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eNB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142"/>
            <p:cNvSpPr txBox="1"/>
            <p:nvPr/>
          </p:nvSpPr>
          <p:spPr>
            <a:xfrm>
              <a:off x="7696274" y="10714550"/>
              <a:ext cx="36087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UE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직선 화살표 연결선 84"/>
            <p:cNvCxnSpPr/>
            <p:nvPr/>
          </p:nvCxnSpPr>
          <p:spPr>
            <a:xfrm>
              <a:off x="7523836" y="10398381"/>
              <a:ext cx="0" cy="36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85"/>
            <p:cNvSpPr/>
            <p:nvPr/>
          </p:nvSpPr>
          <p:spPr>
            <a:xfrm>
              <a:off x="7408863" y="10569463"/>
              <a:ext cx="165129" cy="2917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619" y="10760852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544" y="10796724"/>
              <a:ext cx="67013" cy="13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020" y="10385814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168" y="10614530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6898" y="10647920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244" y="10533955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 descr="http://www.samsung.net/service/ml/AttachController/201411060839786_ZPZQ39MR.gif?cmd=downdirectly&amp;filepath=/LOCAL/ML/CACHE/h/20141105/L7O6AE6RHZO3@namo.co.kr20141105233934564@namjeong.leehyukmin.son&amp;contentType=IMAGE/GIF;charset=KSC5601&amp;msgno=175&amp;partno=1&amp;foldername=INBOX&amp;msguid=279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547" y="10167196"/>
              <a:ext cx="226815" cy="314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033" y="10757758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직사각형 94"/>
            <p:cNvSpPr/>
            <p:nvPr/>
          </p:nvSpPr>
          <p:spPr>
            <a:xfrm>
              <a:off x="7326658" y="10180392"/>
              <a:ext cx="423193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8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Step</a:t>
              </a:r>
              <a:endParaRPr lang="ko-KR" alt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885" y="10554844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5447" y="10607439"/>
              <a:ext cx="67013" cy="13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590" y="10336420"/>
              <a:ext cx="67977" cy="13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오른쪽 화살표 98"/>
            <p:cNvSpPr/>
            <p:nvPr/>
          </p:nvSpPr>
          <p:spPr>
            <a:xfrm>
              <a:off x="6912694" y="10311652"/>
              <a:ext cx="248469" cy="436708"/>
            </a:xfrm>
            <a:prstGeom prst="rightArrow">
              <a:avLst>
                <a:gd name="adj1" fmla="val 54535"/>
                <a:gd name="adj2" fmla="val 474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모서리가 둥근 직사각형 99"/>
            <p:cNvSpPr/>
            <p:nvPr/>
          </p:nvSpPr>
          <p:spPr>
            <a:xfrm>
              <a:off x="7268047" y="10134270"/>
              <a:ext cx="1398611" cy="825454"/>
            </a:xfrm>
            <a:prstGeom prst="roundRect">
              <a:avLst>
                <a:gd name="adj" fmla="val 8974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00"/>
          <p:cNvGrpSpPr/>
          <p:nvPr/>
        </p:nvGrpSpPr>
        <p:grpSpPr>
          <a:xfrm>
            <a:off x="3196912" y="4835971"/>
            <a:ext cx="2721328" cy="1265714"/>
            <a:chOff x="6043128" y="3213335"/>
            <a:chExt cx="2589352" cy="1152945"/>
          </a:xfrm>
        </p:grpSpPr>
        <p:sp>
          <p:nvSpPr>
            <p:cNvPr id="24" name="TextBox 160"/>
            <p:cNvSpPr txBox="1"/>
            <p:nvPr/>
          </p:nvSpPr>
          <p:spPr>
            <a:xfrm>
              <a:off x="6642636" y="3219729"/>
              <a:ext cx="1164826" cy="25743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375"/>
                </a:spcBef>
              </a:pPr>
              <a:r>
                <a:rPr lang="en-US" altLang="ko-KR" sz="800" b="1" spc="-2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① Radio</a:t>
              </a:r>
              <a:endParaRPr lang="en-US" altLang="ko-KR" sz="800" b="1" spc="-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50000"/>
                </a:lnSpc>
                <a:spcBef>
                  <a:spcPts val="375"/>
                </a:spcBef>
              </a:pPr>
              <a:r>
                <a:rPr lang="en-US" altLang="ko-KR" sz="800" b="1" spc="-2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      Information</a:t>
              </a:r>
              <a:endParaRPr lang="ko-KR" altLang="en-US" sz="800" b="1" spc="-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161"/>
            <p:cNvSpPr txBox="1"/>
            <p:nvPr/>
          </p:nvSpPr>
          <p:spPr>
            <a:xfrm>
              <a:off x="7406655" y="3213335"/>
              <a:ext cx="968933" cy="25743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375"/>
                </a:spcBef>
              </a:pPr>
              <a:r>
                <a:rPr lang="en-US" altLang="ko-KR" sz="800" b="1" spc="-2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② TCP Rate        </a:t>
              </a:r>
              <a:endParaRPr lang="en-US" altLang="ko-KR" sz="800" b="1" spc="-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50000"/>
                </a:lnSpc>
                <a:spcBef>
                  <a:spcPts val="375"/>
                </a:spcBef>
              </a:pPr>
              <a:r>
                <a:rPr lang="en-US" altLang="ko-KR" sz="800" b="1" spc="-2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      Control</a:t>
              </a:r>
              <a:endParaRPr lang="ko-KR" altLang="en-US" sz="800" b="1" spc="-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58600" y="3569116"/>
              <a:ext cx="175820" cy="5022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05488" y="3786118"/>
              <a:ext cx="282927" cy="3518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왼쪽 화살표 105"/>
            <p:cNvSpPr/>
            <p:nvPr/>
          </p:nvSpPr>
          <p:spPr bwMode="auto">
            <a:xfrm>
              <a:off x="7988937" y="3514767"/>
              <a:ext cx="216882" cy="105646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en-US" sz="900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165"/>
            <p:cNvSpPr txBox="1"/>
            <p:nvPr/>
          </p:nvSpPr>
          <p:spPr>
            <a:xfrm>
              <a:off x="8005804" y="4125799"/>
              <a:ext cx="626676" cy="2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166"/>
            <p:cNvSpPr txBox="1"/>
            <p:nvPr/>
          </p:nvSpPr>
          <p:spPr>
            <a:xfrm>
              <a:off x="6093738" y="4125797"/>
              <a:ext cx="709909" cy="2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167"/>
            <p:cNvSpPr txBox="1"/>
            <p:nvPr/>
          </p:nvSpPr>
          <p:spPr>
            <a:xfrm>
              <a:off x="6738697" y="4125797"/>
              <a:ext cx="602659" cy="2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그룹 129"/>
            <p:cNvGrpSpPr/>
            <p:nvPr/>
          </p:nvGrpSpPr>
          <p:grpSpPr>
            <a:xfrm>
              <a:off x="8188896" y="3446605"/>
              <a:ext cx="373221" cy="571138"/>
              <a:chOff x="8310382" y="3509883"/>
              <a:chExt cx="499093" cy="770009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310382" y="3827240"/>
                <a:ext cx="363934" cy="45265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8401271" y="3509883"/>
                <a:ext cx="408204" cy="412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3128" y="3424099"/>
              <a:ext cx="575082" cy="532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1510" y="3471301"/>
              <a:ext cx="519034" cy="14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화살표 연결선 112"/>
            <p:cNvCxnSpPr/>
            <p:nvPr/>
          </p:nvCxnSpPr>
          <p:spPr>
            <a:xfrm>
              <a:off x="6700333" y="3532978"/>
              <a:ext cx="720000" cy="8336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72"/>
            <p:cNvSpPr txBox="1"/>
            <p:nvPr/>
          </p:nvSpPr>
          <p:spPr>
            <a:xfrm>
              <a:off x="6790086" y="4009283"/>
              <a:ext cx="823202" cy="20399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75"/>
                </a:spcBef>
              </a:pPr>
              <a:r>
                <a:rPr lang="en-US" altLang="ko-KR" sz="800" b="1" spc="-2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Data </a:t>
              </a:r>
              <a:endParaRPr lang="ko-KR" altLang="en-US" sz="800" b="1" spc="-2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왼쪽 화살표 114"/>
            <p:cNvSpPr/>
            <p:nvPr/>
          </p:nvSpPr>
          <p:spPr bwMode="auto">
            <a:xfrm>
              <a:off x="6717523" y="3895578"/>
              <a:ext cx="720000" cy="11114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1" hangingPunct="1">
                <a:defRPr sz="135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en-US" sz="900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79" y="2141943"/>
            <a:ext cx="2247322" cy="13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119"/>
          <p:cNvSpPr/>
          <p:nvPr/>
        </p:nvSpPr>
        <p:spPr>
          <a:xfrm>
            <a:off x="3725641" y="3534814"/>
            <a:ext cx="2135841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latinLnBrk="0">
              <a:defRPr/>
            </a:pPr>
            <a:r>
              <a:rPr lang="en-US" altLang="ko-KR" sz="1100" kern="0" dirty="0">
                <a:latin typeface="Arial" panose="020B0604020202020204" pitchFamily="34" charset="0"/>
                <a:cs typeface="Arial" panose="020B0604020202020204" pitchFamily="34" charset="0"/>
              </a:rPr>
              <a:t>LDPC (</a:t>
            </a:r>
            <a:r>
              <a:rPr lang="en-US" altLang="ko-KR" sz="1100" dirty="0"/>
              <a:t>Low-Density Parity-Check </a:t>
            </a:r>
            <a:r>
              <a:rPr lang="en-US" altLang="ko-KR" sz="11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4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89" y="4777360"/>
            <a:ext cx="2868938" cy="122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核心网架构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基于服务的体系结构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网络切片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控制平面与用户平面的分离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基于服务的体系结构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4"/>
            <a:ext cx="7886700" cy="933416"/>
          </a:xfrm>
        </p:spPr>
        <p:txBody>
          <a:bodyPr/>
          <a:lstStyle/>
          <a:p>
            <a:r>
              <a:rPr lang="zh-CN" altLang="en-US" dirty="0"/>
              <a:t>每个服务</a:t>
            </a:r>
            <a:r>
              <a:rPr lang="en-US" altLang="zh-CN" dirty="0"/>
              <a:t>(Service)</a:t>
            </a:r>
            <a:r>
              <a:rPr lang="zh-CN" altLang="en-US" dirty="0"/>
              <a:t>是一个功能</a:t>
            </a:r>
            <a:r>
              <a:rPr lang="en-US" altLang="zh-CN" dirty="0"/>
              <a:t>(Function)</a:t>
            </a:r>
            <a:r>
              <a:rPr lang="zh-CN" altLang="en-US" dirty="0"/>
              <a:t>，功能可以在物理节点上实现，也可以在虚拟节点上实现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5314" y="2598247"/>
            <a:ext cx="9078686" cy="4215304"/>
            <a:chOff x="65314" y="2141047"/>
            <a:chExt cx="9078686" cy="4215304"/>
          </a:xfrm>
        </p:grpSpPr>
        <p:sp>
          <p:nvSpPr>
            <p:cNvPr id="10" name="云形 9"/>
            <p:cNvSpPr/>
            <p:nvPr/>
          </p:nvSpPr>
          <p:spPr>
            <a:xfrm>
              <a:off x="6727372" y="4788808"/>
              <a:ext cx="2416628" cy="156754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Internet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65314" y="4835463"/>
              <a:ext cx="6242162" cy="15208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37129" y="5292663"/>
              <a:ext cx="1842797" cy="5598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 Equipment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65118" y="5150370"/>
              <a:ext cx="1576873" cy="8444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RAN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4527183" y="5110715"/>
              <a:ext cx="1530220" cy="9237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 Plane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Function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2"/>
            </p:cNvCxnSpPr>
            <p:nvPr/>
          </p:nvCxnSpPr>
          <p:spPr>
            <a:xfrm>
              <a:off x="1979926" y="5572581"/>
              <a:ext cx="485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6"/>
              <a:endCxn id="9" idx="1"/>
            </p:cNvCxnSpPr>
            <p:nvPr/>
          </p:nvCxnSpPr>
          <p:spPr>
            <a:xfrm>
              <a:off x="4041991" y="5572581"/>
              <a:ext cx="485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3"/>
              <a:endCxn id="10" idx="2"/>
            </p:cNvCxnSpPr>
            <p:nvPr/>
          </p:nvCxnSpPr>
          <p:spPr>
            <a:xfrm flipV="1">
              <a:off x="6057403" y="5572580"/>
              <a:ext cx="6774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37129" y="3403214"/>
              <a:ext cx="8133111" cy="257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49691" y="3681873"/>
              <a:ext cx="2407726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Access and Mobility Management Function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7129" y="3681873"/>
              <a:ext cx="1667187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Authentication Server Function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4995" y="3543373"/>
              <a:ext cx="148250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Session Management Function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6285" y="2264898"/>
              <a:ext cx="1272602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Network Exposure Function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22057" y="2403398"/>
              <a:ext cx="1581538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NR Repository Function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65915" y="2264898"/>
              <a:ext cx="153022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Unified Data Management Function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33355" y="2403398"/>
              <a:ext cx="130659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Application Function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550255" y="2264898"/>
              <a:ext cx="108249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Policy Control Function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7" idx="0"/>
              <a:endCxn id="15" idx="2"/>
            </p:cNvCxnSpPr>
            <p:nvPr/>
          </p:nvCxnSpPr>
          <p:spPr>
            <a:xfrm flipV="1">
              <a:off x="1058528" y="4328204"/>
              <a:ext cx="2195026" cy="96445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2"/>
              <a:endCxn id="8" idx="0"/>
            </p:cNvCxnSpPr>
            <p:nvPr/>
          </p:nvCxnSpPr>
          <p:spPr>
            <a:xfrm>
              <a:off x="3253554" y="4328204"/>
              <a:ext cx="1" cy="82216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2"/>
            </p:cNvCxnSpPr>
            <p:nvPr/>
          </p:nvCxnSpPr>
          <p:spPr>
            <a:xfrm>
              <a:off x="852586" y="3188228"/>
              <a:ext cx="0" cy="183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" idx="2"/>
            </p:cNvCxnSpPr>
            <p:nvPr/>
          </p:nvCxnSpPr>
          <p:spPr>
            <a:xfrm>
              <a:off x="2512826" y="3049729"/>
              <a:ext cx="0" cy="353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2" idx="2"/>
            </p:cNvCxnSpPr>
            <p:nvPr/>
          </p:nvCxnSpPr>
          <p:spPr>
            <a:xfrm>
              <a:off x="4091500" y="3188228"/>
              <a:ext cx="0" cy="214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2"/>
            </p:cNvCxnSpPr>
            <p:nvPr/>
          </p:nvCxnSpPr>
          <p:spPr>
            <a:xfrm>
              <a:off x="5631025" y="3188228"/>
              <a:ext cx="0" cy="214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2"/>
            </p:cNvCxnSpPr>
            <p:nvPr/>
          </p:nvCxnSpPr>
          <p:spPr>
            <a:xfrm>
              <a:off x="7486650" y="3049729"/>
              <a:ext cx="0" cy="353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6" idx="0"/>
            </p:cNvCxnSpPr>
            <p:nvPr/>
          </p:nvCxnSpPr>
          <p:spPr>
            <a:xfrm flipH="1" flipV="1">
              <a:off x="970722" y="3403214"/>
              <a:ext cx="1" cy="27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2"/>
              <a:endCxn id="9" idx="0"/>
            </p:cNvCxnSpPr>
            <p:nvPr/>
          </p:nvCxnSpPr>
          <p:spPr>
            <a:xfrm flipH="1">
              <a:off x="5292293" y="4466703"/>
              <a:ext cx="273952" cy="64401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5314" y="2141047"/>
              <a:ext cx="8352246" cy="2402835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76397" y="5932463"/>
              <a:ext cx="1942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User Plane entities</a:t>
              </a:r>
              <a:endParaRPr lang="en-US" altLang="zh-CN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14519" y="3864879"/>
              <a:ext cx="1299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SBA entities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网络切片 </a:t>
            </a:r>
            <a:r>
              <a:rPr lang="en-US" altLang="zh-CN" dirty="0"/>
              <a:t>(Network Slicing)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2732127"/>
          </a:xfrm>
        </p:spPr>
        <p:txBody>
          <a:bodyPr/>
          <a:lstStyle/>
          <a:p>
            <a:r>
              <a:rPr lang="zh-CN" altLang="en-US" dirty="0"/>
              <a:t>网络切片对应一个逻辑上服务于某一特定用户或应用的网络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一个网络可以划分成多个网络切片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对于用户来说，其网络切片是一个有隔离资源的独立的网络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053" y="4456220"/>
            <a:ext cx="7055893" cy="182892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控制平面与用户平面的分离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控制平面的功能：会话管理、</a:t>
            </a:r>
            <a:r>
              <a:rPr lang="en-US" altLang="zh-CN" dirty="0"/>
              <a:t>IP</a:t>
            </a:r>
            <a:r>
              <a:rPr lang="zh-CN" altLang="en-US" dirty="0"/>
              <a:t>地址分配、移动管理、认证、安全等</a:t>
            </a:r>
            <a:endParaRPr lang="en-US" altLang="zh-CN" dirty="0"/>
          </a:p>
          <a:p>
            <a:r>
              <a:rPr lang="zh-CN" altLang="en-US" dirty="0"/>
              <a:t>用户平面的功能：数据包路由与转发、数据包过滤、数据包检测、服务质量等</a:t>
            </a:r>
            <a:endParaRPr lang="en-US" altLang="zh-CN" dirty="0"/>
          </a:p>
          <a:p>
            <a:r>
              <a:rPr lang="zh-CN" altLang="en-US" dirty="0"/>
              <a:t>控制平面和用户平面的接口完全独立</a:t>
            </a:r>
            <a:endParaRPr lang="en-US" altLang="zh-CN" dirty="0"/>
          </a:p>
          <a:p>
            <a:pPr lvl="1"/>
            <a:r>
              <a:rPr lang="zh-CN" altLang="en-US" dirty="0"/>
              <a:t>例如，在</a:t>
            </a:r>
            <a:r>
              <a:rPr lang="en-US" altLang="zh-CN" dirty="0"/>
              <a:t>4G/5G</a:t>
            </a:r>
            <a:r>
              <a:rPr lang="zh-CN" altLang="en-US" dirty="0"/>
              <a:t>混合部署下，控制平面数据使用</a:t>
            </a:r>
            <a:r>
              <a:rPr lang="en-US" altLang="zh-CN" dirty="0"/>
              <a:t>4G</a:t>
            </a:r>
            <a:r>
              <a:rPr lang="zh-CN" altLang="en-US" dirty="0"/>
              <a:t>，用户平面数据使用</a:t>
            </a:r>
            <a:r>
              <a:rPr lang="en-US" altLang="zh-CN" dirty="0"/>
              <a:t>4G</a:t>
            </a:r>
            <a:r>
              <a:rPr lang="zh-CN" altLang="en-US" dirty="0"/>
              <a:t>和</a:t>
            </a:r>
            <a:r>
              <a:rPr lang="en-US" altLang="zh-CN" dirty="0"/>
              <a:t>5G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4433212"/>
            <a:ext cx="3447768" cy="2288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分层网络模型</a:t>
            </a:r>
            <a:r>
              <a:rPr lang="en-US" altLang="zh-CN" dirty="0"/>
              <a:t>(Layered Network Model)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/>
              <a:t>为什么需要分层网络模型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r>
              <a:rPr lang="zh-CN" altLang="en-US" sz="2200" dirty="0"/>
              <a:t>如何定义分层网络模型</a:t>
            </a:r>
            <a:endParaRPr lang="en-US" altLang="zh-CN" sz="2200" dirty="0"/>
          </a:p>
          <a:p>
            <a:pPr>
              <a:lnSpc>
                <a:spcPct val="200000"/>
              </a:lnSpc>
            </a:pPr>
            <a:r>
              <a:rPr lang="zh-CN" altLang="en-US" sz="2200" dirty="0"/>
              <a:t>分层模型的不足和改进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1E28-80F7-4AB6-B914-6D0AD564778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蜂窝通信网络评价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蜂窝通信网络是覆盖范围最广的通信机制之一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蜂窝网络优点：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接入范围广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很好的支持移动性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资源分配更公平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蜂窝网络缺点：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费用高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网络性能相对较差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当用户接入数增加时，网络性能急剧下降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3253-9A65-4048-8BA0-B7F7146ABB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8162738" cy="46791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计算机网络 </a:t>
            </a:r>
            <a:r>
              <a:rPr lang="en-US" altLang="zh-CN" dirty="0"/>
              <a:t>––– </a:t>
            </a:r>
            <a:r>
              <a:rPr lang="zh-CN" altLang="en-US" dirty="0"/>
              <a:t>系统方法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计算机网络系统设计准则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Jerome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arguments in system design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Transactions on Computer Systems (TOCS), 1984, 2(4): 277-288.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/>
              <a:t>互联网细腰模型及演化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Saamer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Akhshabi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Layered Protocol Stacks Leads to an Hourglass-Shaped Architecture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2011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Lucian Popa et al.,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as the Narrow Waist of the Future Internet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Mansoor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5G: A Tutorial Overview of Standards, Trials, Challenges, Deployment, and Practice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Journal on Selected Areas in Communications, 2017.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12894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3"/>
          <a:stretch>
            <a:fillRect/>
          </a:stretch>
        </p:blipFill>
        <p:spPr bwMode="auto">
          <a:xfrm>
            <a:off x="2544813" y="1897626"/>
            <a:ext cx="3810000" cy="19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协议是计算机网络的基本组成部分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4605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网络通信中需要很多很多协议、功能、组件的协作</a:t>
            </a:r>
            <a:endParaRPr lang="en-US" altLang="zh-CN" sz="2400" dirty="0"/>
          </a:p>
          <a:p>
            <a:pPr lvl="1">
              <a:lnSpc>
                <a:spcPct val="135000"/>
              </a:lnSpc>
            </a:pPr>
            <a:r>
              <a:rPr lang="zh-CN" altLang="en-US" sz="2000" dirty="0"/>
              <a:t>传输纠错，网络路由，地址解析，流量控制，应用代理，</a:t>
            </a:r>
            <a:r>
              <a:rPr lang="en-US" altLang="zh-CN" sz="2000" dirty="0"/>
              <a:t>……</a:t>
            </a:r>
            <a:endParaRPr lang="en-US" altLang="zh-CN" sz="2000" dirty="0"/>
          </a:p>
          <a:p>
            <a:pPr lvl="1">
              <a:lnSpc>
                <a:spcPct val="135000"/>
              </a:lnSpc>
            </a:pPr>
            <a:r>
              <a:rPr lang="en-US" altLang="zh-CN" sz="2000" dirty="0"/>
              <a:t>RFC</a:t>
            </a:r>
            <a:r>
              <a:rPr lang="zh-CN" altLang="en-US" sz="2000" dirty="0"/>
              <a:t>协议规范文档已超过</a:t>
            </a:r>
            <a:r>
              <a:rPr lang="en-US" altLang="zh-CN" sz="2000" dirty="0"/>
              <a:t>8</a:t>
            </a:r>
            <a:r>
              <a:rPr lang="en-US" altLang="zh-CN" sz="2000" dirty="0"/>
              <a:t>000</a:t>
            </a:r>
            <a:r>
              <a:rPr lang="zh-CN" altLang="en-US" sz="2000" dirty="0"/>
              <a:t>件</a:t>
            </a:r>
            <a:endParaRPr lang="en-US" altLang="zh-CN" sz="2000" dirty="0"/>
          </a:p>
          <a:p>
            <a:pPr>
              <a:lnSpc>
                <a:spcPct val="135000"/>
              </a:lnSpc>
            </a:pPr>
            <a:r>
              <a:rPr lang="zh-CN" altLang="en-US" sz="2300" dirty="0"/>
              <a:t>什么是协议</a:t>
            </a:r>
            <a:r>
              <a:rPr lang="en-US" altLang="zh-CN" sz="2300" dirty="0"/>
              <a:t>(Protocol)</a:t>
            </a:r>
            <a:r>
              <a:rPr lang="zh-CN" altLang="en-US" sz="2300" dirty="0"/>
              <a:t>？</a:t>
            </a:r>
            <a:endParaRPr lang="en-US" altLang="zh-CN" sz="2300" dirty="0"/>
          </a:p>
          <a:p>
            <a:pPr lvl="1">
              <a:lnSpc>
                <a:spcPct val="135000"/>
              </a:lnSpc>
            </a:pPr>
            <a:r>
              <a:rPr lang="zh-CN" altLang="en-US" sz="2000" dirty="0"/>
              <a:t>定义通信参与方如何交互的一种协定和规范</a:t>
            </a:r>
            <a:endParaRPr lang="en-US" altLang="zh-CN" sz="2000" dirty="0"/>
          </a:p>
          <a:p>
            <a:pPr lvl="1">
              <a:lnSpc>
                <a:spcPct val="135000"/>
              </a:lnSpc>
            </a:pPr>
            <a:endParaRPr lang="en-US" altLang="zh-CN" sz="2000" dirty="0"/>
          </a:p>
          <a:p>
            <a:pPr lvl="1">
              <a:lnSpc>
                <a:spcPct val="135000"/>
              </a:lnSpc>
            </a:pPr>
            <a:endParaRPr lang="en-US" altLang="zh-CN" sz="2000" dirty="0"/>
          </a:p>
          <a:p>
            <a:pPr lvl="1">
              <a:lnSpc>
                <a:spcPct val="135000"/>
              </a:lnSpc>
            </a:pPr>
            <a:endParaRPr lang="en-US" altLang="zh-CN" sz="2000" dirty="0"/>
          </a:p>
          <a:p>
            <a:pPr lvl="1">
              <a:lnSpc>
                <a:spcPct val="135000"/>
              </a:lnSpc>
            </a:pPr>
            <a:endParaRPr lang="en-US" altLang="zh-CN" sz="2000" dirty="0"/>
          </a:p>
          <a:p>
            <a:pPr lvl="1">
              <a:lnSpc>
                <a:spcPct val="135000"/>
              </a:lnSpc>
            </a:pPr>
            <a:endParaRPr lang="en-US" altLang="zh-CN" sz="2000" dirty="0"/>
          </a:p>
          <a:p>
            <a:pPr>
              <a:lnSpc>
                <a:spcPct val="135000"/>
              </a:lnSpc>
            </a:pPr>
            <a:r>
              <a:rPr lang="zh-CN" altLang="en-US" sz="2300" dirty="0">
                <a:solidFill>
                  <a:schemeClr val="accent1">
                    <a:lumMod val="75000"/>
                  </a:schemeClr>
                </a:solidFill>
              </a:rPr>
              <a:t>如何使用这些协议构建计算机网络？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EC62-1A0C-48B7-953E-3551BEF61BFE}" type="datetime1">
              <a:rPr lang="zh-CN" altLang="en-US" smtClean="0"/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665790" y="3930676"/>
            <a:ext cx="3556787" cy="1738825"/>
            <a:chOff x="2637540" y="3699832"/>
            <a:chExt cx="3556787" cy="173882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358641" y="3702187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7968" y="3699832"/>
              <a:ext cx="0" cy="173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386" y="3730404"/>
              <a:ext cx="344201" cy="48136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402" y="3730404"/>
              <a:ext cx="330588" cy="48136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2637540" y="4272423"/>
              <a:ext cx="504746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Bob</a:t>
              </a:r>
              <a:endParaRPr lang="zh-CN" altLang="en-US" sz="16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18645" y="4251247"/>
              <a:ext cx="575682" cy="333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Alice</a:t>
              </a:r>
              <a:endParaRPr lang="zh-CN" altLang="en-US" sz="160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545922" y="4440939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10800000" flipV="1">
              <a:off x="3545922" y="470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484514" y="4304114"/>
              <a:ext cx="182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I’d like to tell you a story of 200 words.</a:t>
              </a:r>
              <a:endParaRPr lang="zh-CN" alt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84514" y="4687055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OK</a:t>
              </a:r>
              <a:endParaRPr lang="zh-CN" altLang="en-US" sz="12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3545922" y="496094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 flipV="1">
              <a:off x="3545922" y="5222794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484514" y="4866466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200 words</a:t>
              </a:r>
              <a:endParaRPr lang="zh-CN" altLang="en-US" sz="1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84514" y="5143529"/>
              <a:ext cx="1826682" cy="27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received</a:t>
              </a:r>
              <a:endParaRPr lang="zh-CN" altLang="en-US" sz="12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545922" y="3837215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0800000" flipV="1">
              <a:off x="3545922" y="4099070"/>
              <a:ext cx="1703865" cy="1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84514" y="3742742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Hello!</a:t>
              </a:r>
              <a:endParaRPr lang="zh-CN" altLang="en-US" sz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84514" y="4104507"/>
              <a:ext cx="182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Hello!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1 – </a:t>
            </a:r>
            <a:r>
              <a:rPr lang="zh-CN" altLang="en-US" dirty="0"/>
              <a:t>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1440749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模块化的协议栈 </a:t>
            </a:r>
            <a:r>
              <a:rPr lang="en-US" altLang="zh-CN" dirty="0"/>
              <a:t>+ </a:t>
            </a:r>
            <a:r>
              <a:rPr lang="zh-CN" altLang="en-US" dirty="0"/>
              <a:t>良好定义的模块接口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独立性强，功能简单，模块易于实现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适应性差，难以维护，对系统实现是场灾难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560299" y="3396817"/>
            <a:ext cx="5986732" cy="3004435"/>
            <a:chOff x="1552756" y="2286000"/>
            <a:chExt cx="5986732" cy="3004435"/>
          </a:xfrm>
        </p:grpSpPr>
        <p:sp>
          <p:nvSpPr>
            <p:cNvPr id="4" name="矩形 3"/>
            <p:cNvSpPr/>
            <p:nvPr/>
          </p:nvSpPr>
          <p:spPr>
            <a:xfrm>
              <a:off x="1552756" y="2286000"/>
              <a:ext cx="5986732" cy="26138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44839" y="492110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模块化的网络协议栈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66823" y="2777706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TCP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26589" y="340715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ARP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25016" y="2777706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HTTP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89182" y="3619361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IP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78127" y="4239473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OSPF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85601" y="3330875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CSMA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29489" y="4201091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RIP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69457" y="4415119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IMAP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07960" y="2593040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UDP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41205" y="4016425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PPP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16454" y="2896583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VLAN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99269" y="2428363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MPLS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80620" y="3221164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FTP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57462" y="2371311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SMNP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28552" y="3820851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UDT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10" idx="1"/>
              <a:endCxn id="8" idx="3"/>
            </p:cNvCxnSpPr>
            <p:nvPr/>
          </p:nvCxnSpPr>
          <p:spPr>
            <a:xfrm flipH="1">
              <a:off x="2717321" y="2962372"/>
              <a:ext cx="120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024622" y="438575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ICMP</a:t>
              </a:r>
              <a:endParaRPr lang="zh-CN" altLang="en-US" dirty="0"/>
            </a:p>
          </p:txBody>
        </p:sp>
        <p:cxnSp>
          <p:nvCxnSpPr>
            <p:cNvPr id="27" name="直接连接符 26"/>
            <p:cNvCxnSpPr>
              <a:stCxn id="8" idx="2"/>
            </p:cNvCxnSpPr>
            <p:nvPr/>
          </p:nvCxnSpPr>
          <p:spPr>
            <a:xfrm flipH="1">
              <a:off x="2264431" y="3147038"/>
              <a:ext cx="77641" cy="473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2"/>
              <a:endCxn id="9" idx="1"/>
            </p:cNvCxnSpPr>
            <p:nvPr/>
          </p:nvCxnSpPr>
          <p:spPr>
            <a:xfrm flipV="1">
              <a:off x="2264431" y="3591823"/>
              <a:ext cx="562158" cy="396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3"/>
              <a:endCxn id="13" idx="1"/>
            </p:cNvCxnSpPr>
            <p:nvPr/>
          </p:nvCxnSpPr>
          <p:spPr>
            <a:xfrm flipV="1">
              <a:off x="3577087" y="3515541"/>
              <a:ext cx="2008514" cy="76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2" idx="0"/>
              <a:endCxn id="16" idx="2"/>
            </p:cNvCxnSpPr>
            <p:nvPr/>
          </p:nvCxnSpPr>
          <p:spPr>
            <a:xfrm flipH="1" flipV="1">
              <a:off x="5883209" y="2962372"/>
              <a:ext cx="120592" cy="858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18" idx="1"/>
            </p:cNvCxnSpPr>
            <p:nvPr/>
          </p:nvCxnSpPr>
          <p:spPr>
            <a:xfrm>
              <a:off x="6258458" y="2777706"/>
              <a:ext cx="357996" cy="30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1" idx="2"/>
              <a:endCxn id="12" idx="0"/>
            </p:cNvCxnSpPr>
            <p:nvPr/>
          </p:nvCxnSpPr>
          <p:spPr>
            <a:xfrm flipH="1">
              <a:off x="4353376" y="2740643"/>
              <a:ext cx="779335" cy="149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7DA-C3FE-4EB1-A91A-44F923A729D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 – </a:t>
            </a:r>
            <a:r>
              <a:rPr lang="zh-CN" altLang="en-US" dirty="0"/>
              <a:t>两层结构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3"/>
            <a:ext cx="7886700" cy="190600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将计算机网络分为两层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应用层与物理层，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两层的每种类型一对一适配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相比于方案</a:t>
            </a:r>
            <a:r>
              <a:rPr lang="en-US" altLang="zh-CN" dirty="0"/>
              <a:t>1</a:t>
            </a:r>
            <a:r>
              <a:rPr lang="zh-CN" altLang="en-US" dirty="0"/>
              <a:t>，结构更清晰，更易于维护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每有一种新的应用，都需要与物理层的每种类型去适配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322359" y="4079866"/>
            <a:ext cx="6224676" cy="1670646"/>
            <a:chOff x="1531549" y="3295290"/>
            <a:chExt cx="6224676" cy="1670646"/>
          </a:xfrm>
        </p:grpSpPr>
        <p:grpSp>
          <p:nvGrpSpPr>
            <p:cNvPr id="16" name="组合 15"/>
            <p:cNvGrpSpPr/>
            <p:nvPr/>
          </p:nvGrpSpPr>
          <p:grpSpPr>
            <a:xfrm>
              <a:off x="1531549" y="3295290"/>
              <a:ext cx="6224676" cy="422694"/>
              <a:chOff x="1531549" y="3295290"/>
              <a:chExt cx="6224676" cy="42269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531549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Web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44022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Email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156495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SSH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68968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Bulk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781440" y="3295290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Video Streaming</a:t>
                </a:r>
                <a:endParaRPr lang="zh-CN" altLang="en-US" sz="14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004205" y="4543242"/>
              <a:ext cx="5279365" cy="422694"/>
              <a:chOff x="1869237" y="4543242"/>
              <a:chExt cx="5279365" cy="42269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86923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Optical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30409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Coax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73895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WiFi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173817" y="4543242"/>
                <a:ext cx="974785" cy="42269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Cellular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/>
            <p:cNvCxnSpPr>
              <a:stCxn id="5" idx="2"/>
            </p:cNvCxnSpPr>
            <p:nvPr/>
          </p:nvCxnSpPr>
          <p:spPr>
            <a:xfrm>
              <a:off x="2018942" y="3717984"/>
              <a:ext cx="48739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1" idx="0"/>
            </p:cNvCxnSpPr>
            <p:nvPr/>
          </p:nvCxnSpPr>
          <p:spPr>
            <a:xfrm>
              <a:off x="2004205" y="3717984"/>
              <a:ext cx="192225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2"/>
              <a:endCxn id="12" idx="0"/>
            </p:cNvCxnSpPr>
            <p:nvPr/>
          </p:nvCxnSpPr>
          <p:spPr>
            <a:xfrm>
              <a:off x="2018942" y="3717984"/>
              <a:ext cx="334237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13" idx="0"/>
            </p:cNvCxnSpPr>
            <p:nvPr/>
          </p:nvCxnSpPr>
          <p:spPr>
            <a:xfrm>
              <a:off x="2018942" y="3717984"/>
              <a:ext cx="477723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0"/>
            </p:cNvCxnSpPr>
            <p:nvPr/>
          </p:nvCxnSpPr>
          <p:spPr>
            <a:xfrm flipH="1">
              <a:off x="2491598" y="3717984"/>
              <a:ext cx="82094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" idx="2"/>
              <a:endCxn id="11" idx="0"/>
            </p:cNvCxnSpPr>
            <p:nvPr/>
          </p:nvCxnSpPr>
          <p:spPr>
            <a:xfrm>
              <a:off x="3331415" y="3717984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2"/>
              <a:endCxn id="12" idx="0"/>
            </p:cNvCxnSpPr>
            <p:nvPr/>
          </p:nvCxnSpPr>
          <p:spPr>
            <a:xfrm>
              <a:off x="3331415" y="3717984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13" idx="0"/>
            </p:cNvCxnSpPr>
            <p:nvPr/>
          </p:nvCxnSpPr>
          <p:spPr>
            <a:xfrm>
              <a:off x="3331415" y="3717984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2"/>
              <a:endCxn id="10" idx="0"/>
            </p:cNvCxnSpPr>
            <p:nvPr/>
          </p:nvCxnSpPr>
          <p:spPr>
            <a:xfrm flipH="1">
              <a:off x="2491598" y="3717984"/>
              <a:ext cx="215229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3926458" y="3717984"/>
              <a:ext cx="731806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12" idx="0"/>
            </p:cNvCxnSpPr>
            <p:nvPr/>
          </p:nvCxnSpPr>
          <p:spPr>
            <a:xfrm>
              <a:off x="4643888" y="3717984"/>
              <a:ext cx="717430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</p:cNvCxnSpPr>
            <p:nvPr/>
          </p:nvCxnSpPr>
          <p:spPr>
            <a:xfrm>
              <a:off x="4643888" y="3717984"/>
              <a:ext cx="2137552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10" idx="0"/>
            </p:cNvCxnSpPr>
            <p:nvPr/>
          </p:nvCxnSpPr>
          <p:spPr>
            <a:xfrm flipH="1">
              <a:off x="2491598" y="3717984"/>
              <a:ext cx="346476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11" idx="0"/>
            </p:cNvCxnSpPr>
            <p:nvPr/>
          </p:nvCxnSpPr>
          <p:spPr>
            <a:xfrm flipH="1">
              <a:off x="3926458" y="3717984"/>
              <a:ext cx="202990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</p:cNvCxnSpPr>
            <p:nvPr/>
          </p:nvCxnSpPr>
          <p:spPr>
            <a:xfrm flipH="1">
              <a:off x="5361318" y="3717984"/>
              <a:ext cx="59504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2"/>
              <a:endCxn id="13" idx="0"/>
            </p:cNvCxnSpPr>
            <p:nvPr/>
          </p:nvCxnSpPr>
          <p:spPr>
            <a:xfrm>
              <a:off x="5956361" y="3717984"/>
              <a:ext cx="839817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</p:cNvCxnSpPr>
            <p:nvPr/>
          </p:nvCxnSpPr>
          <p:spPr>
            <a:xfrm flipH="1">
              <a:off x="6781440" y="3717984"/>
              <a:ext cx="487393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12" idx="0"/>
            </p:cNvCxnSpPr>
            <p:nvPr/>
          </p:nvCxnSpPr>
          <p:spPr>
            <a:xfrm flipH="1">
              <a:off x="5361318" y="3717984"/>
              <a:ext cx="190751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9" idx="2"/>
              <a:endCxn id="11" idx="0"/>
            </p:cNvCxnSpPr>
            <p:nvPr/>
          </p:nvCxnSpPr>
          <p:spPr>
            <a:xfrm flipH="1">
              <a:off x="3926458" y="3717984"/>
              <a:ext cx="3342375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9" idx="2"/>
            </p:cNvCxnSpPr>
            <p:nvPr/>
          </p:nvCxnSpPr>
          <p:spPr>
            <a:xfrm flipH="1">
              <a:off x="2506334" y="3717984"/>
              <a:ext cx="4762499" cy="825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2477962" y="58718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两层结构的计算机网络体系结构模型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569E-1567-4B6B-A719-333FAD9DB0A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ags/tag1.xml><?xml version="1.0" encoding="utf-8"?>
<p:tagLst xmlns:p="http://schemas.openxmlformats.org/presentationml/2006/main">
  <p:tag name="KSO_WM_UNIT_TABLE_BEAUTIFY" val="smartTable{ec23ac05-c676-4eec-956a-faf6eac52cba}"/>
</p:tagLst>
</file>

<file path=ppt/tags/tag2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0</TotalTime>
  <Words>11718</Words>
  <Application>WPS 演示</Application>
  <PresentationFormat>全屏显示(4:3)</PresentationFormat>
  <Paragraphs>1876</Paragraphs>
  <Slides>62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Arial</vt:lpstr>
      <vt:lpstr>宋体</vt:lpstr>
      <vt:lpstr>Wingdings</vt:lpstr>
      <vt:lpstr>Calibri</vt:lpstr>
      <vt:lpstr>微软雅黑</vt:lpstr>
      <vt:lpstr>黑体</vt:lpstr>
      <vt:lpstr>楷体</vt:lpstr>
      <vt:lpstr>Arial Unicode MS</vt:lpstr>
      <vt:lpstr>Tahoma</vt:lpstr>
      <vt:lpstr>DejaVu Sans Mono</vt:lpstr>
      <vt:lpstr>Segoe Print</vt:lpstr>
      <vt:lpstr>Symbol</vt:lpstr>
      <vt:lpstr>Courier New</vt:lpstr>
      <vt:lpstr>Times New Roman</vt:lpstr>
      <vt:lpstr>Malgun Gothic</vt:lpstr>
      <vt:lpstr>自定义设计方案</vt:lpstr>
      <vt:lpstr>第二讲 网络基础：网络模型与直连网络</vt:lpstr>
      <vt:lpstr>个人简介</vt:lpstr>
      <vt:lpstr>课程大纲</vt:lpstr>
      <vt:lpstr>本讲提纲</vt:lpstr>
      <vt:lpstr>计算机网络体系结构模型</vt:lpstr>
      <vt:lpstr>分层网络模型(Layered Network Model)</vt:lpstr>
      <vt:lpstr>协议是计算机网络的基本组成部分</vt:lpstr>
      <vt:lpstr>方案1 – 模块化</vt:lpstr>
      <vt:lpstr>方案2 – 两层结构</vt:lpstr>
      <vt:lpstr>方案3 – 三层结构</vt:lpstr>
      <vt:lpstr>分层模型 – 理论模型和实际架构</vt:lpstr>
      <vt:lpstr>分层模型工作机制 – 封装和复用</vt:lpstr>
      <vt:lpstr>网络体系结构的细腰特征</vt:lpstr>
      <vt:lpstr>分层模型的改进</vt:lpstr>
      <vt:lpstr>直连网络</vt:lpstr>
      <vt:lpstr>直连网络</vt:lpstr>
      <vt:lpstr>直连网络模型与性能指标</vt:lpstr>
      <vt:lpstr>数据帧封装</vt:lpstr>
      <vt:lpstr>数据帧的透明传输</vt:lpstr>
      <vt:lpstr>差错检测</vt:lpstr>
      <vt:lpstr>差错检测方法举例</vt:lpstr>
      <vt:lpstr>循环冗余校验 (Cyclic Redundancy Check, CRC)</vt:lpstr>
      <vt:lpstr>可靠传输</vt:lpstr>
      <vt:lpstr>停等(stop-and-wait)协议</vt:lpstr>
      <vt:lpstr>提升传输速率</vt:lpstr>
      <vt:lpstr>滑动窗口算法(sliding-window) – 接收端</vt:lpstr>
      <vt:lpstr>滑动窗口算法 – 发送端</vt:lpstr>
      <vt:lpstr>滑动窗口算法（续）</vt:lpstr>
      <vt:lpstr>滑动窗口例子</vt:lpstr>
      <vt:lpstr>滑动窗口小结</vt:lpstr>
      <vt:lpstr>链路模型</vt:lpstr>
      <vt:lpstr>多路复用技术</vt:lpstr>
      <vt:lpstr>频分复用(Frequency Division Multiplexing, FDM)</vt:lpstr>
      <vt:lpstr>时分复用(Time Division Multiplexing, TDM) </vt:lpstr>
      <vt:lpstr>统计时分复用 (Statistic TDM, STDM) </vt:lpstr>
      <vt:lpstr>码分复用(Code Division Multiplexing, CDM)</vt:lpstr>
      <vt:lpstr>载波帧听多路访问 (Carrier Sense Multiple Access, CSMA)</vt:lpstr>
      <vt:lpstr>带碰撞检测(Collision Detection)的CSMA (CSMA/CD)</vt:lpstr>
      <vt:lpstr>带碰撞避免(Collision Avoidance)的CSMA (CSMA/CA)</vt:lpstr>
      <vt:lpstr>多路复用机制对比</vt:lpstr>
      <vt:lpstr>以太网(Ethernet)简介</vt:lpstr>
      <vt:lpstr>以太网络基本组成</vt:lpstr>
      <vt:lpstr>以太网规格</vt:lpstr>
      <vt:lpstr>以太网地址</vt:lpstr>
      <vt:lpstr>以太网帧格式</vt:lpstr>
      <vt:lpstr>以太网评价</vt:lpstr>
      <vt:lpstr>WiFi简介</vt:lpstr>
      <vt:lpstr>WiFi标准修订(举例)</vt:lpstr>
      <vt:lpstr>WiFi数据帧格式</vt:lpstr>
      <vt:lpstr>接入WiFi热点</vt:lpstr>
      <vt:lpstr>WiFi评价</vt:lpstr>
      <vt:lpstr>蜂窝通信技术简介</vt:lpstr>
      <vt:lpstr>5G应用场景</vt:lpstr>
      <vt:lpstr>5G性能需求</vt:lpstr>
      <vt:lpstr>5G核心技术</vt:lpstr>
      <vt:lpstr>5G核心网架构</vt:lpstr>
      <vt:lpstr>基于服务的体系结构</vt:lpstr>
      <vt:lpstr>网络切片 (Network Slicing)</vt:lpstr>
      <vt:lpstr>控制平面与用户平面的分离</vt:lpstr>
      <vt:lpstr>蜂窝通信网络评价</vt:lpstr>
      <vt:lpstr>课后阅读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直连网络</dc:title>
  <dc:creator>Wu Qinghua</dc:creator>
  <cp:lastModifiedBy>Qinghua</cp:lastModifiedBy>
  <cp:revision>686</cp:revision>
  <cp:lastPrinted>2019-09-19T23:24:00Z</cp:lastPrinted>
  <dcterms:created xsi:type="dcterms:W3CDTF">2016-08-23T08:03:00Z</dcterms:created>
  <dcterms:modified xsi:type="dcterms:W3CDTF">2022-09-08T11:58:45Z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83BF40317BF846D3A41A31F10DAC7250</vt:lpwstr>
  </property>
  <property fmtid="{D5CDD505-2E9C-101B-9397-08002B2CF9AE}" pid="3" name="KSOProductBuildVer">
    <vt:lpwstr>2052-11.1.0.12302</vt:lpwstr>
  </property>
</Properties>
</file>