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400" r:id="rId7"/>
    <p:sldId id="259" r:id="rId8"/>
    <p:sldId id="260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326" r:id="rId17"/>
    <p:sldId id="279" r:id="rId18"/>
    <p:sldId id="273" r:id="rId19"/>
    <p:sldId id="274" r:id="rId20"/>
    <p:sldId id="276" r:id="rId21"/>
    <p:sldId id="278" r:id="rId22"/>
    <p:sldId id="277" r:id="rId23"/>
    <p:sldId id="284" r:id="rId24"/>
    <p:sldId id="304" r:id="rId25"/>
    <p:sldId id="305" r:id="rId26"/>
    <p:sldId id="281" r:id="rId27"/>
    <p:sldId id="282" r:id="rId28"/>
    <p:sldId id="285" r:id="rId29"/>
    <p:sldId id="287" r:id="rId30"/>
    <p:sldId id="286" r:id="rId31"/>
    <p:sldId id="288" r:id="rId32"/>
    <p:sldId id="297" r:id="rId33"/>
    <p:sldId id="298" r:id="rId34"/>
    <p:sldId id="299" r:id="rId35"/>
    <p:sldId id="301" r:id="rId36"/>
    <p:sldId id="303" r:id="rId37"/>
    <p:sldId id="308" r:id="rId38"/>
    <p:sldId id="309" r:id="rId39"/>
    <p:sldId id="310" r:id="rId40"/>
    <p:sldId id="315" r:id="rId41"/>
    <p:sldId id="317" r:id="rId42"/>
    <p:sldId id="316" r:id="rId43"/>
    <p:sldId id="318" r:id="rId44"/>
    <p:sldId id="322" r:id="rId45"/>
    <p:sldId id="323" r:id="rId46"/>
    <p:sldId id="319" r:id="rId47"/>
    <p:sldId id="321" r:id="rId48"/>
    <p:sldId id="324" r:id="rId49"/>
    <p:sldId id="325" r:id="rId50"/>
    <p:sldId id="393" r:id="rId51"/>
    <p:sldId id="357" r:id="rId52"/>
    <p:sldId id="356" r:id="rId53"/>
    <p:sldId id="359" r:id="rId54"/>
    <p:sldId id="358" r:id="rId55"/>
    <p:sldId id="360" r:id="rId56"/>
    <p:sldId id="361" r:id="rId57"/>
    <p:sldId id="376" r:id="rId58"/>
    <p:sldId id="377" r:id="rId59"/>
    <p:sldId id="378" r:id="rId60"/>
    <p:sldId id="380" r:id="rId61"/>
    <p:sldId id="379" r:id="rId62"/>
    <p:sldId id="381" r:id="rId63"/>
    <p:sldId id="382" r:id="rId64"/>
    <p:sldId id="385" r:id="rId65"/>
    <p:sldId id="384" r:id="rId66"/>
    <p:sldId id="390" r:id="rId67"/>
    <p:sldId id="391" r:id="rId68"/>
    <p:sldId id="392" r:id="rId69"/>
    <p:sldId id="386" r:id="rId70"/>
    <p:sldId id="368" r:id="rId71"/>
    <p:sldId id="369" r:id="rId72"/>
    <p:sldId id="370" r:id="rId73"/>
    <p:sldId id="389" r:id="rId74"/>
    <p:sldId id="371" r:id="rId75"/>
    <p:sldId id="372" r:id="rId76"/>
    <p:sldId id="387" r:id="rId77"/>
    <p:sldId id="388" r:id="rId78"/>
    <p:sldId id="374" r:id="rId79"/>
    <p:sldId id="373" r:id="rId80"/>
    <p:sldId id="362" r:id="rId81"/>
    <p:sldId id="401" r:id="rId82"/>
    <p:sldId id="306" r:id="rId83"/>
    <p:sldId id="307" r:id="rId84"/>
  </p:sldIdLst>
  <p:sldSz cx="9144000" cy="6858000" type="screen4x3"/>
  <p:notesSz cx="6858000" cy="9144000"/>
  <p:custDataLst>
    <p:tags r:id="rId8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950" autoAdjust="0"/>
  </p:normalViewPr>
  <p:slideViewPr>
    <p:cSldViewPr snapToGrid="0">
      <p:cViewPr varScale="1">
        <p:scale>
          <a:sx n="65" d="100"/>
          <a:sy n="65" d="100"/>
        </p:scale>
        <p:origin x="19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gs" Target="tags/tag1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CUBIC 1 RENO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Tail Drop</c:v>
                </c:pt>
                <c:pt idx="1">
                  <c:v>RED</c:v>
                </c:pt>
                <c:pt idx="2">
                  <c:v>CODEL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12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CUBIC 1 UDP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Tail Drop</c:v>
                </c:pt>
                <c:pt idx="1">
                  <c:v>RED</c:v>
                </c:pt>
                <c:pt idx="2">
                  <c:v>CODEL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120</c:v>
                </c:pt>
                <c:pt idx="1">
                  <c:v>20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4858192"/>
        <c:axId val="634851664"/>
      </c:barChart>
      <c:catAx>
        <c:axId val="63485819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Queue management schemes</a:t>
                </a:r>
                <a:endParaRPr lang="en-US" dirty="0"/>
              </a:p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CODEL works great for control delay!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4851664"/>
        <c:crosses val="autoZero"/>
        <c:auto val="1"/>
        <c:lblAlgn val="ctr"/>
        <c:lblOffset val="100"/>
        <c:noMultiLvlLbl val="0"/>
      </c:catAx>
      <c:valAx>
        <c:axId val="634851664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 Queuing</a:t>
                </a:r>
                <a:r>
                  <a:rPr lang="en-US" baseline="0" dirty="0"/>
                  <a:t> Delay when queue is full(</a:t>
                </a:r>
                <a:r>
                  <a:rPr lang="en-US" baseline="0" dirty="0" err="1"/>
                  <a:t>ms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4858192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84B-8A26-4181-A66E-45E9F678E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0605-93ED-4D86-9349-12CF07B730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D2ABEAD1-599F-4365-B703-835655905B8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70-34CE-4C13-B53A-3E96F8A0310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583C-35F4-4D6E-9A34-4A26F7A2DE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96C2-E0A8-48FF-895E-9E2400B9645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AA4886D5-5D72-46EC-8134-F5AF02A4915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DDA68B24-08C1-4797-A965-523EF51930C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32F9-9887-497F-A83A-29B0EFF89DE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C3F9-42F0-45DC-B840-AF1F1BE427F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03D2-F996-476C-B5F1-DF3B4458A26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FEF1-2843-4FDA-9C3F-B7CF60C4D67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EEC4-E868-4846-B36D-35D7257D98A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03A1-3F4F-4834-98C5-5F56B53DC1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B79A489-8BB7-4FC6-95D9-A9B68218110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GIF"/><Relationship Id="rId4" Type="http://schemas.openxmlformats.org/officeDocument/2006/relationships/image" Target="../media/image33.GIF"/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第三讲 组网与网络互连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中国科学院计算技术研究所</a:t>
            </a:r>
            <a:endParaRPr lang="en-US" altLang="zh-CN" sz="2000" dirty="0"/>
          </a:p>
          <a:p>
            <a:r>
              <a:rPr lang="zh-CN" altLang="en-US" sz="2000" dirty="0"/>
              <a:t>网络技术研究中心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6274382" cy="4425801"/>
          </a:xfrm>
        </p:spPr>
        <p:txBody>
          <a:bodyPr/>
          <a:lstStyle/>
          <a:p>
            <a:r>
              <a:rPr lang="zh-CN" altLang="en-US" dirty="0"/>
              <a:t>节点</a:t>
            </a:r>
            <a:r>
              <a:rPr lang="en-US" altLang="zh-CN" dirty="0"/>
              <a:t>N1:</a:t>
            </a:r>
            <a:endParaRPr lang="en-US" altLang="zh-CN" dirty="0"/>
          </a:p>
          <a:p>
            <a:pPr lvl="1"/>
            <a:r>
              <a:rPr lang="zh-CN" altLang="en-US" dirty="0"/>
              <a:t>一直发送</a:t>
            </a:r>
            <a:r>
              <a:rPr lang="en-US" altLang="zh-CN" dirty="0"/>
              <a:t>(N1, N1, 0)</a:t>
            </a:r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/>
              <a:t>N2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(N2, N2, 0)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N1</a:t>
            </a:r>
            <a:r>
              <a:rPr lang="zh-CN" altLang="en-US" dirty="0"/>
              <a:t>消息后，更新并向</a:t>
            </a:r>
            <a:r>
              <a:rPr lang="en-US" altLang="zh-CN" dirty="0"/>
              <a:t>N3</a:t>
            </a:r>
            <a:r>
              <a:rPr lang="zh-CN" altLang="en-US" dirty="0"/>
              <a:t>发送</a:t>
            </a:r>
            <a:r>
              <a:rPr lang="en-US" altLang="zh-CN" dirty="0"/>
              <a:t>(N2, N1, 1)</a:t>
            </a:r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/>
              <a:t>N3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(N3, N3, 0)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N4</a:t>
            </a:r>
            <a:r>
              <a:rPr lang="zh-CN" altLang="en-US" dirty="0"/>
              <a:t>的消息</a:t>
            </a:r>
            <a:r>
              <a:rPr lang="en-US" altLang="zh-CN" dirty="0"/>
              <a:t>(N4, N1, 1)</a:t>
            </a:r>
            <a:r>
              <a:rPr lang="zh-CN" altLang="en-US" dirty="0"/>
              <a:t>后，更新并向</a:t>
            </a:r>
            <a:r>
              <a:rPr lang="en-US" altLang="zh-CN" dirty="0"/>
              <a:t>N2</a:t>
            </a:r>
            <a:r>
              <a:rPr lang="zh-CN" altLang="en-US" dirty="0"/>
              <a:t>发送</a:t>
            </a:r>
            <a:r>
              <a:rPr lang="en-US" altLang="zh-CN" dirty="0"/>
              <a:t>(N3, N1, 2)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N2</a:t>
            </a:r>
            <a:r>
              <a:rPr lang="zh-CN" altLang="en-US" dirty="0"/>
              <a:t>的消息</a:t>
            </a:r>
            <a:r>
              <a:rPr lang="en-US" altLang="zh-CN" dirty="0"/>
              <a:t>(N2, N1, 1)</a:t>
            </a:r>
            <a:r>
              <a:rPr lang="zh-CN" altLang="en-US" dirty="0"/>
              <a:t>后，更新并停止发送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生成树算法举例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903032" y="1357760"/>
            <a:ext cx="1783830" cy="2129203"/>
            <a:chOff x="6903032" y="1357760"/>
            <a:chExt cx="1783830" cy="2129203"/>
          </a:xfrm>
        </p:grpSpPr>
        <p:grpSp>
          <p:nvGrpSpPr>
            <p:cNvPr id="22" name="组合 21"/>
            <p:cNvGrpSpPr/>
            <p:nvPr/>
          </p:nvGrpSpPr>
          <p:grpSpPr>
            <a:xfrm>
              <a:off x="6903032" y="1879983"/>
              <a:ext cx="1783830" cy="1606980"/>
              <a:chOff x="6096005" y="2158387"/>
              <a:chExt cx="1783830" cy="160698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305677" y="2158387"/>
                <a:ext cx="574158" cy="3934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N4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110188" y="2158388"/>
                <a:ext cx="574158" cy="3934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N3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96005" y="3371962"/>
                <a:ext cx="574158" cy="3934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N2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305677" y="3371962"/>
                <a:ext cx="574158" cy="3934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N1</a:t>
                </a:r>
                <a:endParaRPr lang="zh-CN" altLang="en-US" dirty="0"/>
              </a:p>
            </p:txBody>
          </p:sp>
          <p:cxnSp>
            <p:nvCxnSpPr>
              <p:cNvPr id="15" name="直接连接符 14"/>
              <p:cNvCxnSpPr>
                <a:stCxn id="8" idx="3"/>
                <a:endCxn id="7" idx="1"/>
              </p:cNvCxnSpPr>
              <p:nvPr/>
            </p:nvCxnSpPr>
            <p:spPr>
              <a:xfrm flipV="1">
                <a:off x="6684346" y="2355090"/>
                <a:ext cx="62133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8" idx="2"/>
                <a:endCxn id="10" idx="0"/>
              </p:cNvCxnSpPr>
              <p:nvPr/>
            </p:nvCxnSpPr>
            <p:spPr>
              <a:xfrm flipH="1">
                <a:off x="6383084" y="2551793"/>
                <a:ext cx="14183" cy="8201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7" idx="2"/>
                <a:endCxn id="11" idx="0"/>
              </p:cNvCxnSpPr>
              <p:nvPr/>
            </p:nvCxnSpPr>
            <p:spPr>
              <a:xfrm>
                <a:off x="7592756" y="2551792"/>
                <a:ext cx="0" cy="8201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1" idx="1"/>
                <a:endCxn id="10" idx="3"/>
              </p:cNvCxnSpPr>
              <p:nvPr/>
            </p:nvCxnSpPr>
            <p:spPr>
              <a:xfrm flipH="1">
                <a:off x="6670163" y="3568665"/>
                <a:ext cx="635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7294418" y="135776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网络拓扑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03032" y="3681863"/>
            <a:ext cx="1783830" cy="2117218"/>
            <a:chOff x="6903032" y="3681863"/>
            <a:chExt cx="1783830" cy="2117218"/>
          </a:xfrm>
        </p:grpSpPr>
        <p:grpSp>
          <p:nvGrpSpPr>
            <p:cNvPr id="20" name="组合 19"/>
            <p:cNvGrpSpPr/>
            <p:nvPr/>
          </p:nvGrpSpPr>
          <p:grpSpPr>
            <a:xfrm>
              <a:off x="6903032" y="4192101"/>
              <a:ext cx="1783830" cy="1606980"/>
              <a:chOff x="6903032" y="4192101"/>
              <a:chExt cx="1783830" cy="160698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8112704" y="4192101"/>
                <a:ext cx="574158" cy="39340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N4</a:t>
                </a: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917215" y="4192102"/>
                <a:ext cx="574158" cy="39340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N1</a:t>
                </a:r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903032" y="5405676"/>
                <a:ext cx="574158" cy="39340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N2</a:t>
                </a:r>
                <a:endParaRPr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112704" y="5405676"/>
                <a:ext cx="574158" cy="39340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N3</a:t>
                </a:r>
                <a:endParaRPr lang="zh-CN" altLang="en-US" dirty="0"/>
              </a:p>
            </p:txBody>
          </p:sp>
          <p:cxnSp>
            <p:nvCxnSpPr>
              <p:cNvPr id="35" name="直接连接符 34"/>
              <p:cNvCxnSpPr>
                <a:stCxn id="30" idx="3"/>
                <a:endCxn id="28" idx="1"/>
              </p:cNvCxnSpPr>
              <p:nvPr/>
            </p:nvCxnSpPr>
            <p:spPr>
              <a:xfrm flipV="1">
                <a:off x="7491373" y="4388804"/>
                <a:ext cx="621331" cy="1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0" idx="2"/>
                <a:endCxn id="32" idx="0"/>
              </p:cNvCxnSpPr>
              <p:nvPr/>
            </p:nvCxnSpPr>
            <p:spPr>
              <a:xfrm flipH="1">
                <a:off x="7190111" y="4585507"/>
                <a:ext cx="14183" cy="820169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4" idx="1"/>
                <a:endCxn id="32" idx="3"/>
              </p:cNvCxnSpPr>
              <p:nvPr/>
            </p:nvCxnSpPr>
            <p:spPr>
              <a:xfrm flipH="1">
                <a:off x="7477190" y="5602379"/>
                <a:ext cx="635514" cy="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/>
            <p:cNvSpPr txBox="1"/>
            <p:nvPr/>
          </p:nvSpPr>
          <p:spPr>
            <a:xfrm>
              <a:off x="7187043" y="368186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生成树拓扑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交换网络总结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连接方式</a:t>
            </a:r>
            <a:endParaRPr lang="en-US" altLang="zh-CN" dirty="0"/>
          </a:p>
          <a:p>
            <a:pPr lvl="1"/>
            <a:r>
              <a:rPr lang="zh-CN" altLang="en-US" dirty="0"/>
              <a:t>集线器 </a:t>
            </a:r>
            <a:r>
              <a:rPr lang="en-US" altLang="zh-CN" dirty="0"/>
              <a:t>-&gt; </a:t>
            </a:r>
            <a:r>
              <a:rPr lang="zh-CN" altLang="en-US" dirty="0"/>
              <a:t>交换机</a:t>
            </a:r>
            <a:endParaRPr lang="en-US" altLang="zh-CN" dirty="0"/>
          </a:p>
          <a:p>
            <a:r>
              <a:rPr lang="zh-CN" altLang="en-US" dirty="0"/>
              <a:t>数据传输方式</a:t>
            </a:r>
            <a:endParaRPr lang="en-US" altLang="zh-CN" dirty="0"/>
          </a:p>
          <a:p>
            <a:pPr lvl="1"/>
            <a:r>
              <a:rPr lang="zh-CN" altLang="en-US" dirty="0"/>
              <a:t>广播 </a:t>
            </a:r>
            <a:r>
              <a:rPr lang="en-US" altLang="zh-CN" dirty="0"/>
              <a:t>-&gt; </a:t>
            </a:r>
            <a:r>
              <a:rPr lang="zh-CN" altLang="en-US" dirty="0"/>
              <a:t>单播</a:t>
            </a:r>
            <a:endParaRPr lang="en-US" altLang="zh-CN" dirty="0"/>
          </a:p>
          <a:p>
            <a:r>
              <a:rPr lang="zh-CN" altLang="en-US" dirty="0"/>
              <a:t>链路共享机制</a:t>
            </a:r>
            <a:endParaRPr lang="en-US" altLang="zh-CN" dirty="0"/>
          </a:p>
          <a:p>
            <a:pPr lvl="1"/>
            <a:r>
              <a:rPr lang="zh-CN" altLang="en-US" dirty="0"/>
              <a:t>每个（全双工）链路只有两个节点，不需要</a:t>
            </a:r>
            <a:r>
              <a:rPr lang="en-US" altLang="zh-CN" dirty="0"/>
              <a:t>CSMA/CD</a:t>
            </a:r>
            <a:endParaRPr lang="en-US" altLang="zh-CN" dirty="0"/>
          </a:p>
          <a:p>
            <a:r>
              <a:rPr lang="zh-CN" altLang="en-US" dirty="0"/>
              <a:t>拓扑特征</a:t>
            </a:r>
            <a:endParaRPr lang="en-US" altLang="zh-CN" dirty="0"/>
          </a:p>
          <a:p>
            <a:pPr lvl="1"/>
            <a:r>
              <a:rPr lang="zh-CN" altLang="en-US" dirty="0"/>
              <a:t>层次结构树</a:t>
            </a:r>
            <a:endParaRPr lang="en-US" altLang="zh-CN" dirty="0"/>
          </a:p>
          <a:p>
            <a:pPr lvl="1"/>
            <a:r>
              <a:rPr lang="zh-CN" altLang="en-US" dirty="0"/>
              <a:t>冗余链路的网络：生成树拓扑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网络互连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是否可以将交换网络扩充到全球范围？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不可以，存在可扩展性问题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FDB</a:t>
            </a:r>
            <a:r>
              <a:rPr lang="zh-CN" altLang="en-US" dirty="0"/>
              <a:t>表的膨胀问题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STP</a:t>
            </a:r>
            <a:r>
              <a:rPr lang="zh-CN" altLang="en-US" dirty="0"/>
              <a:t>收敛速度问题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网络接入方式多样性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需要一种全网可达的网络协议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可提供网络互连功能、端到端传输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从互联网体系结构模型角度看，网络层对底层网络技术进行抽象，为上层网络应用提供统一的接口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网络层设计思路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05815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向上提供最基本的端到端传输服务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hlink"/>
                </a:solidFill>
              </a:rPr>
              <a:t>无连接的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hlink"/>
                </a:solidFill>
              </a:rPr>
              <a:t>尽最大努力交付（</a:t>
            </a:r>
            <a:r>
              <a:rPr lang="en-US" altLang="zh-CN" dirty="0">
                <a:solidFill>
                  <a:schemeClr val="hlink"/>
                </a:solidFill>
              </a:rPr>
              <a:t>best-effort delivery</a:t>
            </a:r>
            <a:r>
              <a:rPr lang="zh-CN" altLang="en-US" dirty="0">
                <a:solidFill>
                  <a:schemeClr val="hlink"/>
                </a:solidFill>
              </a:rPr>
              <a:t>）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hlink"/>
                </a:solidFill>
              </a:rPr>
              <a:t>数据报服务</a:t>
            </a:r>
            <a:endParaRPr lang="en-US" altLang="zh-CN" dirty="0">
              <a:solidFill>
                <a:schemeClr val="hlink"/>
              </a:solidFill>
            </a:endParaRPr>
          </a:p>
          <a:p>
            <a:r>
              <a:rPr lang="zh-CN" altLang="en-US" dirty="0"/>
              <a:t>发送数据报时不需要先建立连接</a:t>
            </a:r>
            <a:endParaRPr lang="en-US" altLang="zh-CN" dirty="0"/>
          </a:p>
          <a:p>
            <a:pPr lvl="1"/>
            <a:r>
              <a:rPr lang="zh-CN" altLang="en-US" dirty="0"/>
              <a:t>数据报没有编号，每一个数据报独立发送，与其前后的分组无关</a:t>
            </a:r>
            <a:endParaRPr lang="en-US" altLang="zh-CN" dirty="0"/>
          </a:p>
          <a:p>
            <a:r>
              <a:rPr lang="zh-CN" altLang="en-US" dirty="0"/>
              <a:t>不提供服务质量的承诺</a:t>
            </a:r>
            <a:endParaRPr lang="en-US" altLang="zh-CN" dirty="0"/>
          </a:p>
          <a:p>
            <a:pPr lvl="1"/>
            <a:r>
              <a:rPr lang="zh-CN" altLang="en-US" dirty="0"/>
              <a:t>所传送的数据报可能丢失、重复和乱序</a:t>
            </a:r>
            <a:endParaRPr lang="en-US" altLang="zh-CN" dirty="0"/>
          </a:p>
          <a:p>
            <a:pPr lvl="1"/>
            <a:r>
              <a:rPr lang="zh-CN" altLang="en-US" dirty="0"/>
              <a:t>也不保证数据报传送的时限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协议设计简单，适应性强</a:t>
            </a:r>
            <a:endParaRPr lang="en-US" altLang="zh-CN" dirty="0"/>
          </a:p>
          <a:p>
            <a:pPr lvl="1"/>
            <a:r>
              <a:rPr lang="zh-CN" altLang="en-US" dirty="0"/>
              <a:t>中间转发设备功能简单，成本低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网络层设计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地址与数据报文格式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地址空间划分</a:t>
            </a:r>
            <a:endParaRPr lang="en-US" altLang="zh-CN" dirty="0"/>
          </a:p>
          <a:p>
            <a:r>
              <a:rPr lang="zh-CN" altLang="en-US" dirty="0"/>
              <a:t>数据报文传输</a:t>
            </a:r>
            <a:endParaRPr lang="en-US" altLang="zh-CN" dirty="0"/>
          </a:p>
          <a:p>
            <a:pPr lvl="1"/>
            <a:r>
              <a:rPr lang="zh-CN" altLang="en-US" dirty="0"/>
              <a:t>数据报文转发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地址向</a:t>
            </a:r>
            <a:r>
              <a:rPr lang="en-US" altLang="zh-CN" dirty="0"/>
              <a:t>MAC</a:t>
            </a:r>
            <a:r>
              <a:rPr lang="zh-CN" altLang="en-US" dirty="0"/>
              <a:t>地址的映射</a:t>
            </a:r>
            <a:endParaRPr lang="en-US" altLang="zh-CN" dirty="0"/>
          </a:p>
          <a:p>
            <a:r>
              <a:rPr lang="zh-CN" altLang="en-US" dirty="0"/>
              <a:t>连接不同网络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分片</a:t>
            </a:r>
            <a:endParaRPr lang="en-US" altLang="zh-CN" dirty="0"/>
          </a:p>
          <a:p>
            <a:r>
              <a:rPr lang="zh-CN" altLang="en-US" dirty="0"/>
              <a:t>网络控制与诊断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地址格式：</a:t>
            </a:r>
            <a:r>
              <a:rPr lang="en-US" altLang="zh-CN" dirty="0"/>
              <a:t>32</a:t>
            </a:r>
            <a:r>
              <a:rPr lang="zh-CN" altLang="en-US" dirty="0"/>
              <a:t>位地址空间，理论上可提供约</a:t>
            </a:r>
            <a:r>
              <a:rPr lang="en-US" altLang="zh-CN" dirty="0"/>
              <a:t>40</a:t>
            </a:r>
            <a:r>
              <a:rPr lang="zh-CN" altLang="en-US" dirty="0"/>
              <a:t>亿个主机地址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点分十进制表示</a:t>
            </a:r>
            <a:r>
              <a:rPr lang="zh-CN" altLang="en-US" dirty="0"/>
              <a:t>：为便于记忆，将其划为</a:t>
            </a:r>
            <a:r>
              <a:rPr lang="en-US" altLang="zh-CN" dirty="0"/>
              <a:t>4</a:t>
            </a:r>
            <a:r>
              <a:rPr lang="zh-CN" altLang="en-US" dirty="0"/>
              <a:t>个字节，由小数点分开，每个字节用十进制来表示，例如：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IPv4</a:t>
            </a:r>
            <a:r>
              <a:rPr lang="zh-CN" altLang="en-US" dirty="0"/>
              <a:t>地址的结构</a:t>
            </a:r>
            <a:endParaRPr lang="en-US" altLang="zh-CN" dirty="0"/>
          </a:p>
          <a:p>
            <a:pPr lvl="1"/>
            <a:r>
              <a:rPr lang="zh-CN" altLang="en-US" dirty="0"/>
              <a:t>层次化的组织方式：</a:t>
            </a:r>
            <a:r>
              <a:rPr lang="en-US" altLang="zh-CN" dirty="0"/>
              <a:t>IP</a:t>
            </a:r>
            <a:r>
              <a:rPr lang="zh-CN" altLang="en-US" dirty="0"/>
              <a:t>地址 </a:t>
            </a:r>
            <a:r>
              <a:rPr lang="en-US" altLang="zh-CN" dirty="0"/>
              <a:t>= </a:t>
            </a:r>
            <a:r>
              <a:rPr lang="zh-CN" altLang="en-US" dirty="0"/>
              <a:t>网络号 </a:t>
            </a:r>
            <a:r>
              <a:rPr lang="en-US" altLang="zh-CN" dirty="0"/>
              <a:t>+ </a:t>
            </a:r>
            <a:r>
              <a:rPr lang="zh-CN" altLang="en-US" dirty="0"/>
              <a:t>主机号</a:t>
            </a:r>
            <a:endParaRPr lang="en-US" altLang="zh-CN" dirty="0"/>
          </a:p>
          <a:p>
            <a:pPr lvl="1"/>
            <a:r>
              <a:rPr lang="zh-CN" altLang="en-US" dirty="0"/>
              <a:t>网络号由 </a:t>
            </a:r>
            <a:r>
              <a:rPr lang="en-US" altLang="zh-CN" dirty="0"/>
              <a:t>ICANN </a:t>
            </a:r>
            <a:r>
              <a:rPr lang="zh-CN" altLang="en-US" dirty="0"/>
              <a:t>分配，主机号由网络管理员分配</a:t>
            </a:r>
            <a:endParaRPr lang="en-US" altLang="zh-CN" dirty="0"/>
          </a:p>
          <a:p>
            <a:pPr lvl="1"/>
            <a:r>
              <a:rPr lang="zh-CN" altLang="en-US" dirty="0"/>
              <a:t>前者表示主机所在网络，后者表示主机在该网络内的标识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85193" y="3112254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11000000 10101000 00000001 01100011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850640" y="3556000"/>
            <a:ext cx="213360" cy="254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51838" y="384377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192.168.1.99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有类别的</a:t>
            </a:r>
            <a:r>
              <a:rPr lang="en-US" altLang="zh-CN" dirty="0"/>
              <a:t>IP</a:t>
            </a:r>
            <a:r>
              <a:rPr lang="zh-CN" altLang="en-US" dirty="0"/>
              <a:t>地址空间划分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205586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按机构规模进行分配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IP</a:t>
            </a:r>
            <a:r>
              <a:rPr lang="zh-CN" altLang="en-US" dirty="0"/>
              <a:t>地址本身就可以确定网络号</a:t>
            </a:r>
            <a:r>
              <a:rPr lang="en-US" altLang="zh-CN" dirty="0"/>
              <a:t>(Network ID)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局限性：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如果一个机构需要</a:t>
            </a:r>
            <a:r>
              <a:rPr lang="en-US" altLang="zh-CN" dirty="0">
                <a:solidFill>
                  <a:prstClr val="black"/>
                </a:solidFill>
              </a:rPr>
              <a:t>2^16+1</a:t>
            </a:r>
            <a:r>
              <a:rPr lang="zh-CN" altLang="en-US" dirty="0">
                <a:solidFill>
                  <a:prstClr val="black"/>
                </a:solidFill>
              </a:rPr>
              <a:t>个</a:t>
            </a:r>
            <a:r>
              <a:rPr lang="en-US" altLang="zh-CN" dirty="0">
                <a:solidFill>
                  <a:prstClr val="black"/>
                </a:solidFill>
              </a:rPr>
              <a:t>IP</a:t>
            </a:r>
            <a:r>
              <a:rPr lang="zh-CN" altLang="en-US" dirty="0">
                <a:solidFill>
                  <a:prstClr val="black"/>
                </a:solidFill>
              </a:rPr>
              <a:t>地址，如何分配地址空间？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对于很多机构，</a:t>
            </a:r>
            <a:r>
              <a:rPr lang="en-US" altLang="zh-CN" dirty="0">
                <a:solidFill>
                  <a:prstClr val="black"/>
                </a:solidFill>
              </a:rPr>
              <a:t>C</a:t>
            </a:r>
            <a:r>
              <a:rPr lang="zh-CN" altLang="en-US" dirty="0">
                <a:solidFill>
                  <a:prstClr val="black"/>
                </a:solidFill>
              </a:rPr>
              <a:t>类地址空间太小，</a:t>
            </a:r>
            <a:r>
              <a:rPr lang="en-US" altLang="zh-CN" dirty="0">
                <a:solidFill>
                  <a:prstClr val="black"/>
                </a:solidFill>
              </a:rPr>
              <a:t>A</a:t>
            </a:r>
            <a:r>
              <a:rPr lang="zh-CN" altLang="en-US" dirty="0">
                <a:solidFill>
                  <a:prstClr val="black"/>
                </a:solidFill>
              </a:rPr>
              <a:t>类、</a:t>
            </a:r>
            <a:r>
              <a:rPr lang="en-US" altLang="zh-CN" dirty="0">
                <a:solidFill>
                  <a:prstClr val="black"/>
                </a:solidFill>
              </a:rPr>
              <a:t>B</a:t>
            </a:r>
            <a:r>
              <a:rPr lang="zh-CN" altLang="en-US" dirty="0">
                <a:solidFill>
                  <a:prstClr val="black"/>
                </a:solidFill>
              </a:rPr>
              <a:t>类空间太大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  <p:graphicFrame>
        <p:nvGraphicFramePr>
          <p:cNvPr id="9" name="内容占位符 5"/>
          <p:cNvGraphicFramePr/>
          <p:nvPr/>
        </p:nvGraphicFramePr>
        <p:xfrm>
          <a:off x="2327112" y="3854616"/>
          <a:ext cx="578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260000"/>
                <a:gridCol w="43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Network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Host 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内容占位符 5"/>
          <p:cNvGraphicFramePr/>
          <p:nvPr/>
        </p:nvGraphicFramePr>
        <p:xfrm>
          <a:off x="2327112" y="4364480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41"/>
                <a:gridCol w="2466659"/>
                <a:gridCol w="28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Host 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内容占位符 5"/>
          <p:cNvGraphicFramePr/>
          <p:nvPr/>
        </p:nvGraphicFramePr>
        <p:xfrm>
          <a:off x="2327112" y="4874344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378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Host 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内容占位符 5"/>
          <p:cNvGraphicFramePr/>
          <p:nvPr/>
        </p:nvGraphicFramePr>
        <p:xfrm>
          <a:off x="2327112" y="5384208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50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Multicast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</a:rPr>
                        <a:t> Addresses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内容占位符 5"/>
          <p:cNvGraphicFramePr/>
          <p:nvPr/>
        </p:nvGraphicFramePr>
        <p:xfrm>
          <a:off x="2327112" y="5894073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50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Reserved for experiments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28608" y="3860384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Class A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28608" y="436154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Class B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28608" y="4862696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Class C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028608" y="5363852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Class D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28608" y="5865008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Class E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无类别域间路由（</a:t>
            </a:r>
            <a:r>
              <a:rPr lang="en-GB" altLang="zh-CN" dirty="0"/>
              <a:t>Classless Inter-Domain Routing</a:t>
            </a:r>
            <a:r>
              <a:rPr lang="en-US" altLang="zh-CN" dirty="0"/>
              <a:t>, CIDR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地址中前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位为网络号，剩余部分为主机号，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可以是任意值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sz="2000" dirty="0"/>
              <a:t>更高效的利用</a:t>
            </a:r>
            <a:r>
              <a:rPr lang="en-US" altLang="zh-CN" sz="2000" dirty="0"/>
              <a:t>IP</a:t>
            </a:r>
            <a:r>
              <a:rPr lang="zh-CN" altLang="en-US" sz="2000" dirty="0"/>
              <a:t>地址空间</a:t>
            </a:r>
            <a:endParaRPr lang="en-US" altLang="zh-CN" sz="2000" dirty="0"/>
          </a:p>
          <a:p>
            <a:pPr lvl="1"/>
            <a:r>
              <a:rPr lang="zh-CN" altLang="en-US" sz="2000" dirty="0"/>
              <a:t>网络号不再由</a:t>
            </a:r>
            <a:r>
              <a:rPr lang="en-US" altLang="zh-CN" sz="2000" dirty="0"/>
              <a:t>Class</a:t>
            </a:r>
            <a:r>
              <a:rPr lang="zh-CN" altLang="en-US" sz="2000" dirty="0"/>
              <a:t>来确定，通过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前缀（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prefix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）长度</a:t>
            </a:r>
            <a:r>
              <a:rPr lang="zh-CN" altLang="en-US" sz="2000" dirty="0"/>
              <a:t>来确定</a:t>
            </a:r>
            <a:endParaRPr lang="en-US" altLang="zh-CN" sz="2000" dirty="0"/>
          </a:p>
          <a:p>
            <a:pPr lvl="1"/>
            <a:r>
              <a:rPr lang="zh-CN" altLang="en-US" sz="2000" dirty="0"/>
              <a:t>例如：</a:t>
            </a:r>
            <a:r>
              <a:rPr lang="en-US" altLang="zh-CN" sz="2000" dirty="0"/>
              <a:t>192.168.1.99/28</a:t>
            </a:r>
            <a:r>
              <a:rPr lang="zh-CN" altLang="en-US" sz="2000" dirty="0"/>
              <a:t>，该地址前</a:t>
            </a:r>
            <a:r>
              <a:rPr lang="en-US" altLang="zh-CN" sz="2000" dirty="0"/>
              <a:t>28</a:t>
            </a:r>
            <a:r>
              <a:rPr lang="zh-CN" altLang="en-US" sz="2000" dirty="0"/>
              <a:t>位为网络号，后</a:t>
            </a:r>
            <a:r>
              <a:rPr lang="en-US" altLang="zh-CN" sz="2000" dirty="0"/>
              <a:t>4</a:t>
            </a:r>
            <a:r>
              <a:rPr lang="zh-CN" altLang="en-US" sz="2000" dirty="0"/>
              <a:t>位为主机号</a:t>
            </a:r>
            <a:endParaRPr lang="en-US" altLang="zh-CN" sz="2000" dirty="0"/>
          </a:p>
          <a:p>
            <a:pPr lvl="1"/>
            <a:r>
              <a:rPr lang="zh-CN" altLang="en-US" sz="2000" dirty="0"/>
              <a:t>通常，前缀长度也可以用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网络掩码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(network mask)</a:t>
            </a:r>
            <a:r>
              <a:rPr lang="zh-CN" altLang="en-US" sz="2000" dirty="0"/>
              <a:t>来表示</a:t>
            </a:r>
            <a:endParaRPr lang="en-US" altLang="zh-CN" sz="2000" dirty="0"/>
          </a:p>
          <a:p>
            <a:pPr lvl="2"/>
            <a:r>
              <a:rPr lang="zh-CN" altLang="en-US" sz="1700" dirty="0"/>
              <a:t>网络掩码的长度与</a:t>
            </a:r>
            <a:r>
              <a:rPr lang="en-US" altLang="zh-CN" sz="1700" dirty="0"/>
              <a:t>IP</a:t>
            </a:r>
            <a:r>
              <a:rPr lang="zh-CN" altLang="en-US" sz="1700" dirty="0"/>
              <a:t>地址相同，前</a:t>
            </a:r>
            <a:r>
              <a:rPr lang="en-US" altLang="zh-CN" sz="1700" dirty="0"/>
              <a:t>K</a:t>
            </a:r>
            <a:r>
              <a:rPr lang="zh-CN" altLang="en-US" sz="1700" dirty="0"/>
              <a:t>位全为</a:t>
            </a:r>
            <a:r>
              <a:rPr lang="en-US" altLang="zh-CN" sz="1700" dirty="0"/>
              <a:t>1</a:t>
            </a:r>
            <a:r>
              <a:rPr lang="zh-CN" altLang="en-US" sz="1700" dirty="0"/>
              <a:t>，后面为</a:t>
            </a:r>
            <a:r>
              <a:rPr lang="en-US" altLang="zh-CN" sz="1700" dirty="0"/>
              <a:t>0</a:t>
            </a:r>
            <a:r>
              <a:rPr lang="zh-CN" altLang="en-US" sz="1700" dirty="0"/>
              <a:t>，通常也用点分十进制表示</a:t>
            </a:r>
            <a:endParaRPr lang="en-US" altLang="zh-CN" sz="1700" dirty="0"/>
          </a:p>
          <a:p>
            <a:pPr lvl="2"/>
            <a:r>
              <a:rPr lang="zh-CN" altLang="en-US" sz="1600" dirty="0"/>
              <a:t>例如，</a:t>
            </a:r>
            <a:r>
              <a:rPr lang="en-US" altLang="zh-CN" sz="1600" dirty="0"/>
              <a:t>28</a:t>
            </a:r>
            <a:r>
              <a:rPr lang="zh-CN" altLang="en-US" sz="1600" dirty="0"/>
              <a:t>位前缀长度对应的网络掩码为</a:t>
            </a:r>
            <a:r>
              <a:rPr lang="en-US" altLang="zh-CN" sz="1600" dirty="0"/>
              <a:t>255.255.255.240</a:t>
            </a:r>
            <a:endParaRPr lang="en-US" altLang="zh-CN" sz="1600" dirty="0"/>
          </a:p>
          <a:p>
            <a:pPr lvl="1"/>
            <a:r>
              <a:rPr lang="zh-CN" altLang="en-US" sz="1900" dirty="0"/>
              <a:t>在一个网络内，可以使用更大的前缀长度来进一步划分子网</a:t>
            </a:r>
            <a:endParaRPr lang="zh-CN" altLang="en-US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CIDR</a:t>
            </a:r>
            <a:r>
              <a:rPr lang="zh-CN" altLang="en-US" dirty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28441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如何将有类别的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地址空间转化为</a:t>
            </a:r>
            <a:r>
              <a:rPr lang="en-US" altLang="zh-CN" sz="2000" dirty="0"/>
              <a:t>CIDR</a:t>
            </a:r>
            <a:r>
              <a:rPr lang="zh-CN" altLang="en-US" sz="2000" dirty="0"/>
              <a:t>地址空间？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假设网络分配得到</a:t>
            </a:r>
            <a:r>
              <a:rPr lang="en-US" altLang="zh-CN" sz="2000" dirty="0"/>
              <a:t>192.168.0.0</a:t>
            </a:r>
            <a:r>
              <a:rPr lang="zh-CN" altLang="en-US" sz="2000" dirty="0"/>
              <a:t> </a:t>
            </a:r>
            <a:r>
              <a:rPr lang="en-US" altLang="zh-CN" sz="2000" dirty="0"/>
              <a:t>– 192.168.7.255</a:t>
            </a:r>
            <a:r>
              <a:rPr lang="zh-CN" altLang="en-US" sz="2000" dirty="0"/>
              <a:t>，</a:t>
            </a:r>
            <a:r>
              <a:rPr lang="en-US" altLang="zh-CN" sz="2000" dirty="0"/>
              <a:t>8</a:t>
            </a:r>
            <a:r>
              <a:rPr lang="zh-CN" altLang="en-US" sz="2000" dirty="0"/>
              <a:t>个连续</a:t>
            </a:r>
            <a:r>
              <a:rPr lang="en-US" altLang="zh-CN" sz="2000" dirty="0"/>
              <a:t>C</a:t>
            </a:r>
            <a:r>
              <a:rPr lang="zh-CN" altLang="en-US" sz="2000" dirty="0"/>
              <a:t>类地址空间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将该</a:t>
            </a:r>
            <a:r>
              <a:rPr lang="en-US" altLang="zh-CN" dirty="0"/>
              <a:t>C</a:t>
            </a:r>
            <a:r>
              <a:rPr lang="zh-CN" altLang="en-US" dirty="0"/>
              <a:t>类地址中网络号的末</a:t>
            </a:r>
            <a:r>
              <a:rPr lang="en-US" altLang="zh-CN" dirty="0"/>
              <a:t>3</a:t>
            </a:r>
            <a:r>
              <a:rPr lang="zh-CN" altLang="en-US" dirty="0"/>
              <a:t>位移做主机号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网络号减为</a:t>
            </a:r>
            <a:r>
              <a:rPr lang="en-US" altLang="zh-CN" dirty="0"/>
              <a:t>21</a:t>
            </a:r>
            <a:r>
              <a:rPr lang="zh-CN" altLang="en-US" dirty="0"/>
              <a:t>位：</a:t>
            </a:r>
            <a:r>
              <a:rPr lang="en-US" altLang="zh-CN" dirty="0"/>
              <a:t>192.168.0.0/21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将路由表中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类地址路由条目替换为</a:t>
            </a:r>
            <a:r>
              <a:rPr lang="en-US" altLang="zh-CN" dirty="0"/>
              <a:t>1</a:t>
            </a:r>
            <a:r>
              <a:rPr lang="zh-CN" altLang="en-US" dirty="0"/>
              <a:t>个长度为</a:t>
            </a:r>
            <a:r>
              <a:rPr lang="en-US" altLang="zh-CN" dirty="0"/>
              <a:t>21</a:t>
            </a:r>
            <a:r>
              <a:rPr lang="zh-CN" altLang="en-US" dirty="0"/>
              <a:t>位的路由条目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74077" y="4595290"/>
          <a:ext cx="23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/>
                <a:gridCol w="57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174077" y="5438806"/>
          <a:ext cx="23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/>
                <a:gridCol w="79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4900214" y="4966129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84314" y="519490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84314" y="5218129"/>
            <a:ext cx="21590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94193" y="501964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4152185" y="5092129"/>
            <a:ext cx="251460" cy="2057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471973" y="45978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 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地址的相关计算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网络可用</a:t>
            </a:r>
            <a:r>
              <a:rPr lang="en-US" altLang="zh-CN" dirty="0"/>
              <a:t>IP</a:t>
            </a:r>
            <a:r>
              <a:rPr lang="zh-CN" altLang="en-US" dirty="0"/>
              <a:t>地址数量</a:t>
            </a:r>
            <a:endParaRPr lang="en-US" altLang="zh-CN" dirty="0"/>
          </a:p>
          <a:p>
            <a:pPr lvl="1"/>
            <a:r>
              <a:rPr lang="en-US" altLang="zh-CN" dirty="0"/>
              <a:t>H = 2^L - 2</a:t>
            </a:r>
            <a:endParaRPr lang="en-US" altLang="zh-CN" dirty="0"/>
          </a:p>
          <a:p>
            <a:pPr lvl="1"/>
            <a:r>
              <a:rPr lang="zh-CN" altLang="en-US" dirty="0"/>
              <a:t>主机号全</a:t>
            </a:r>
            <a:r>
              <a:rPr lang="en-US" altLang="zh-CN" dirty="0"/>
              <a:t>0</a:t>
            </a:r>
            <a:r>
              <a:rPr lang="zh-CN" altLang="en-US" dirty="0"/>
              <a:t>时与网络号重合，不可用；主机号全</a:t>
            </a:r>
            <a:r>
              <a:rPr lang="en-US" altLang="zh-CN" dirty="0"/>
              <a:t>1</a:t>
            </a:r>
            <a:r>
              <a:rPr lang="zh-CN" altLang="en-US" dirty="0"/>
              <a:t>时，作为广播地址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给定</a:t>
            </a:r>
            <a:r>
              <a:rPr lang="en-US" altLang="zh-CN" dirty="0"/>
              <a:t>IP</a:t>
            </a:r>
            <a:r>
              <a:rPr lang="zh-CN" altLang="en-US" dirty="0"/>
              <a:t>地址和前缀长度，确定其所在网段</a:t>
            </a:r>
            <a:endParaRPr lang="en-US" altLang="zh-CN" dirty="0"/>
          </a:p>
          <a:p>
            <a:pPr lvl="1"/>
            <a:r>
              <a:rPr lang="zh-CN" altLang="en-US" dirty="0"/>
              <a:t>假设前缀长度为</a:t>
            </a:r>
            <a:r>
              <a:rPr lang="en-US" altLang="zh-CN" dirty="0"/>
              <a:t>k</a:t>
            </a:r>
            <a:r>
              <a:rPr lang="zh-CN" altLang="en-US" dirty="0"/>
              <a:t>，将</a:t>
            </a:r>
            <a:r>
              <a:rPr lang="en-US" altLang="zh-CN" dirty="0"/>
              <a:t>IP</a:t>
            </a:r>
            <a:r>
              <a:rPr lang="zh-CN" altLang="en-US" dirty="0"/>
              <a:t>地址转化为二进制，前</a:t>
            </a:r>
            <a:r>
              <a:rPr lang="en-US" altLang="zh-CN" dirty="0"/>
              <a:t>k</a:t>
            </a:r>
            <a:r>
              <a:rPr lang="zh-CN" altLang="en-US" dirty="0"/>
              <a:t>位不变，后</a:t>
            </a:r>
            <a:r>
              <a:rPr lang="en-US" altLang="zh-CN" dirty="0"/>
              <a:t>(32-k)</a:t>
            </a:r>
            <a:r>
              <a:rPr lang="zh-CN" altLang="en-US" dirty="0"/>
              <a:t>位置</a:t>
            </a:r>
            <a:r>
              <a:rPr lang="en-US" altLang="zh-CN" dirty="0"/>
              <a:t>0</a:t>
            </a:r>
            <a:r>
              <a:rPr lang="zh-CN" altLang="en-US" dirty="0"/>
              <a:t>，所得结果转化为点分十进制，即为所在网段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给定两个</a:t>
            </a:r>
            <a:r>
              <a:rPr lang="en-US" altLang="zh-CN" dirty="0"/>
              <a:t>IP</a:t>
            </a:r>
            <a:r>
              <a:rPr lang="zh-CN" altLang="en-US" dirty="0"/>
              <a:t>地址和前缀长度，判断其是否属于同一网段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如果前缀长度不同，则不属于同一网段</a:t>
            </a:r>
            <a:endParaRPr lang="en-US" altLang="zh-CN" dirty="0"/>
          </a:p>
          <a:p>
            <a:pPr lvl="1"/>
            <a:r>
              <a:rPr lang="zh-CN" altLang="en-US" dirty="0"/>
              <a:t>否则，根据第</a:t>
            </a:r>
            <a:r>
              <a:rPr lang="en-US" altLang="zh-CN" dirty="0"/>
              <a:t>2</a:t>
            </a:r>
            <a:r>
              <a:rPr lang="zh-CN" altLang="en-US" dirty="0"/>
              <a:t>点的方法计算网段，比较是否相同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交换</a:t>
            </a:r>
            <a:r>
              <a:rPr lang="en-US" altLang="zh-CN" dirty="0"/>
              <a:t>(Switching)</a:t>
            </a:r>
            <a:r>
              <a:rPr lang="zh-CN" altLang="en-US" dirty="0"/>
              <a:t>网络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交换机学习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生成树协议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网络互连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IPv4</a:t>
            </a:r>
            <a:r>
              <a:rPr lang="zh-CN" altLang="en-US" dirty="0"/>
              <a:t>协议、数据包转发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IPv6</a:t>
            </a:r>
            <a:r>
              <a:rPr lang="zh-CN" altLang="en-US" dirty="0"/>
              <a:t>过渡机制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数据包队列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层次化地址结构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地址管理机构在分配</a:t>
            </a:r>
            <a:r>
              <a:rPr lang="zh-CN" altLang="en-US" sz="900" dirty="0"/>
              <a:t> </a:t>
            </a:r>
            <a:r>
              <a:rPr lang="en-US" altLang="zh-CN" sz="2000" dirty="0"/>
              <a:t>IP</a:t>
            </a:r>
            <a:r>
              <a:rPr lang="en-US" altLang="zh-CN" sz="500" dirty="0"/>
              <a:t> </a:t>
            </a:r>
            <a:r>
              <a:rPr lang="zh-CN" altLang="en-US" sz="2000" dirty="0"/>
              <a:t>地址时只分配网络号，方便地址管理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提升了网络系统的可扩展性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路由器仅根据目的主机的网络号来转发分组，使路由表中条目数大幅度减少</a:t>
            </a:r>
            <a:endParaRPr lang="en-US" altLang="zh-CN" sz="16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当网络拓扑发生变化时，更新次数大大减少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CIDR</a:t>
            </a:r>
            <a:r>
              <a:rPr lang="zh-CN" altLang="en-US" sz="2400" dirty="0"/>
              <a:t>可更充分的使用</a:t>
            </a:r>
            <a:r>
              <a:rPr lang="en-US" altLang="zh-CN" sz="2400" dirty="0"/>
              <a:t>IP</a:t>
            </a:r>
            <a:r>
              <a:rPr lang="zh-CN" altLang="en-US" sz="2400" dirty="0"/>
              <a:t>地址空间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会增加路由、转发的复杂度，但在现代网络中不是问题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endParaRPr lang="en-US" altLang="zh-CN" sz="1600" dirty="0"/>
          </a:p>
          <a:p>
            <a:pPr lvl="1"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数据包头部格式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0244" y="1905398"/>
          <a:ext cx="4771612" cy="24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451"/>
                <a:gridCol w="596451"/>
                <a:gridCol w="1192903"/>
                <a:gridCol w="469433"/>
                <a:gridCol w="191637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Vers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HLen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Identifier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TTL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Protocol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Checksum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24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Source Address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/>
                </a:tc>
              </a:tr>
              <a:tr h="324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Destination Address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/>
                </a:tc>
              </a:tr>
              <a:tr h="324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Options</a:t>
                      </a:r>
                      <a:r>
                        <a:rPr lang="en-US" altLang="zh-CN" baseline="0" dirty="0"/>
                        <a:t> (if any)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cPr/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/>
                </a:tc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07879" y="1492371"/>
            <a:ext cx="49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0       4         8                    16     19                              32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47862" y="1856757"/>
            <a:ext cx="3796331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ea typeface="微软雅黑" panose="020B0503020204020204" pitchFamily="34" charset="-122"/>
              </a:rPr>
              <a:t>Vers</a:t>
            </a:r>
            <a:r>
              <a:rPr lang="en-US" altLang="zh-CN" dirty="0"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ea typeface="微软雅黑" panose="020B0503020204020204" pitchFamily="34" charset="-122"/>
              </a:rPr>
              <a:t>版本号，该处为</a:t>
            </a:r>
            <a:r>
              <a:rPr lang="en-US" altLang="zh-CN" dirty="0">
                <a:ea typeface="微软雅黑" panose="020B0503020204020204" pitchFamily="34" charset="-122"/>
              </a:rPr>
              <a:t>4</a:t>
            </a:r>
            <a:r>
              <a:rPr lang="zh-CN" altLang="en-US" dirty="0">
                <a:ea typeface="微软雅黑" panose="020B0503020204020204" pitchFamily="34" charset="-122"/>
              </a:rPr>
              <a:t>，对应</a:t>
            </a:r>
            <a:r>
              <a:rPr lang="en-US" altLang="zh-CN" dirty="0">
                <a:ea typeface="微软雅黑" panose="020B0503020204020204" pitchFamily="34" charset="-122"/>
              </a:rPr>
              <a:t>IPv4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ea typeface="微软雅黑" panose="020B0503020204020204" pitchFamily="34" charset="-122"/>
              </a:rPr>
              <a:t>HLen</a:t>
            </a:r>
            <a:r>
              <a:rPr lang="zh-CN" altLang="en-US" dirty="0"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ea typeface="微软雅黑" panose="020B0503020204020204" pitchFamily="34" charset="-122"/>
              </a:rPr>
              <a:t>包头部长度，通常为</a:t>
            </a:r>
            <a:r>
              <a:rPr lang="en-US" altLang="zh-CN" dirty="0">
                <a:ea typeface="微软雅黑" panose="020B0503020204020204" pitchFamily="34" charset="-122"/>
              </a:rPr>
              <a:t>5</a:t>
            </a:r>
            <a:r>
              <a:rPr lang="zh-CN" altLang="en-US" dirty="0">
                <a:ea typeface="微软雅黑" panose="020B0503020204020204" pitchFamily="34" charset="-122"/>
              </a:rPr>
              <a:t>，表示有</a:t>
            </a:r>
            <a:r>
              <a:rPr lang="en-US" altLang="zh-CN" dirty="0">
                <a:ea typeface="微软雅黑" panose="020B0503020204020204" pitchFamily="34" charset="-122"/>
              </a:rPr>
              <a:t>5</a:t>
            </a:r>
            <a:r>
              <a:rPr lang="zh-CN" altLang="en-US" dirty="0"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ea typeface="微软雅黑" panose="020B0503020204020204" pitchFamily="34" charset="-122"/>
              </a:rPr>
              <a:t>32bit word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ea typeface="微软雅黑" panose="020B0503020204020204" pitchFamily="34" charset="-122"/>
              </a:rPr>
              <a:t>个字节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Length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数据包长度，最大为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65535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字节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Identifier, Flag, Offset</a:t>
            </a:r>
            <a:r>
              <a:rPr lang="zh-CN" altLang="en-US" dirty="0">
                <a:ea typeface="微软雅黑" panose="020B0503020204020204" pitchFamily="34" charset="-122"/>
              </a:rPr>
              <a:t>：用于</a:t>
            </a:r>
            <a:r>
              <a:rPr lang="en-US" altLang="zh-CN" dirty="0"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ea typeface="微软雅黑" panose="020B0503020204020204" pitchFamily="34" charset="-122"/>
              </a:rPr>
              <a:t>数据包分片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244" y="4577508"/>
            <a:ext cx="874395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TTL</a:t>
            </a:r>
            <a:r>
              <a:rPr lang="zh-CN" altLang="en-US" dirty="0">
                <a:ea typeface="微软雅黑" panose="020B0503020204020204" pitchFamily="34" charset="-122"/>
              </a:rPr>
              <a:t>：存活时间，数据包每经过一个路由器，该值减</a:t>
            </a:r>
            <a:r>
              <a:rPr lang="en-US" altLang="zh-CN" dirty="0"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a typeface="微软雅黑" panose="020B0503020204020204" pitchFamily="34" charset="-122"/>
              </a:rPr>
              <a:t>，当为</a:t>
            </a:r>
            <a:r>
              <a:rPr lang="en-US" altLang="zh-CN" dirty="0">
                <a:ea typeface="微软雅黑" panose="020B0503020204020204" pitchFamily="34" charset="-122"/>
              </a:rPr>
              <a:t>0</a:t>
            </a:r>
            <a:r>
              <a:rPr lang="zh-CN" altLang="en-US" dirty="0">
                <a:ea typeface="微软雅黑" panose="020B0503020204020204" pitchFamily="34" charset="-122"/>
              </a:rPr>
              <a:t>时被丢弃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Protocol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：标识所承载协议类型，例如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TCP: 6, UDP: 17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Checksum</a:t>
            </a:r>
            <a:r>
              <a:rPr lang="zh-CN" altLang="en-US" dirty="0">
                <a:ea typeface="微软雅黑" panose="020B0503020204020204" pitchFamily="34" charset="-122"/>
              </a:rPr>
              <a:t>：报文校验值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Source &amp; Destination Address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：源目的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地址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Options</a:t>
            </a:r>
            <a:r>
              <a:rPr lang="zh-CN" altLang="en-US" dirty="0">
                <a:ea typeface="微软雅黑" panose="020B0503020204020204" pitchFamily="34" charset="-122"/>
              </a:rPr>
              <a:t>：包括源路由等，通常为空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 5"/>
          <p:cNvSpPr/>
          <p:nvPr/>
        </p:nvSpPr>
        <p:spPr>
          <a:xfrm>
            <a:off x="-41876" y="3165339"/>
            <a:ext cx="1463345" cy="893138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云形 113"/>
          <p:cNvSpPr/>
          <p:nvPr/>
        </p:nvSpPr>
        <p:spPr>
          <a:xfrm>
            <a:off x="2617138" y="3165339"/>
            <a:ext cx="1463345" cy="921409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云形 114"/>
          <p:cNvSpPr/>
          <p:nvPr/>
        </p:nvSpPr>
        <p:spPr>
          <a:xfrm>
            <a:off x="5278303" y="3133172"/>
            <a:ext cx="1483920" cy="997463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云形 115"/>
          <p:cNvSpPr/>
          <p:nvPr/>
        </p:nvSpPr>
        <p:spPr>
          <a:xfrm>
            <a:off x="7722645" y="3134790"/>
            <a:ext cx="1500904" cy="1033441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1061483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路由器将转发信息存储在转发表中（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Forwarding Information Base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转发表中存储的是网络号与下一跳地址的映射关系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1284750" y="3576238"/>
            <a:ext cx="675798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86"/>
          <p:cNvSpPr txBox="1">
            <a:spLocks noChangeArrowheads="1"/>
          </p:cNvSpPr>
          <p:nvPr/>
        </p:nvSpPr>
        <p:spPr bwMode="auto">
          <a:xfrm>
            <a:off x="-8776" y="3198413"/>
            <a:ext cx="13853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Net</a:t>
            </a:r>
            <a:r>
              <a:rPr lang="zh-CN" altLang="en-US" sz="1200" b="0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10.1.0.0/16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89" name="Text Box 87"/>
          <p:cNvSpPr txBox="1">
            <a:spLocks noChangeArrowheads="1"/>
          </p:cNvSpPr>
          <p:nvPr/>
        </p:nvSpPr>
        <p:spPr bwMode="auto">
          <a:xfrm>
            <a:off x="7796144" y="3198413"/>
            <a:ext cx="13853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Net 4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10.4.0.0/16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0" name="Text Box 88"/>
          <p:cNvSpPr txBox="1">
            <a:spLocks noChangeArrowheads="1"/>
          </p:cNvSpPr>
          <p:nvPr/>
        </p:nvSpPr>
        <p:spPr bwMode="auto">
          <a:xfrm>
            <a:off x="5301411" y="3198413"/>
            <a:ext cx="13853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Net 3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10.3.0.0/16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1" name="Text Box 89"/>
          <p:cNvSpPr txBox="1">
            <a:spLocks noChangeArrowheads="1"/>
          </p:cNvSpPr>
          <p:nvPr/>
        </p:nvSpPr>
        <p:spPr bwMode="auto">
          <a:xfrm>
            <a:off x="2685211" y="3198413"/>
            <a:ext cx="13853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Net 2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10.2.0.0/16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2" name="Text Box 90"/>
          <p:cNvSpPr txBox="1">
            <a:spLocks noChangeArrowheads="1"/>
          </p:cNvSpPr>
          <p:nvPr/>
        </p:nvSpPr>
        <p:spPr bwMode="auto">
          <a:xfrm>
            <a:off x="767225" y="2768201"/>
            <a:ext cx="10262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10.1.0.4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3" name="Text Box 91"/>
          <p:cNvSpPr txBox="1">
            <a:spLocks noChangeArrowheads="1"/>
          </p:cNvSpPr>
          <p:nvPr/>
        </p:nvSpPr>
        <p:spPr bwMode="auto">
          <a:xfrm>
            <a:off x="7223588" y="2768201"/>
            <a:ext cx="10262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10.4.0.4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4" name="Text Box 92"/>
          <p:cNvSpPr txBox="1">
            <a:spLocks noChangeArrowheads="1"/>
          </p:cNvSpPr>
          <p:nvPr/>
        </p:nvSpPr>
        <p:spPr bwMode="auto">
          <a:xfrm>
            <a:off x="4769313" y="2768201"/>
            <a:ext cx="10262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10.3.0.2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5" name="Text Box 93"/>
          <p:cNvSpPr txBox="1">
            <a:spLocks noChangeArrowheads="1"/>
          </p:cNvSpPr>
          <p:nvPr/>
        </p:nvSpPr>
        <p:spPr bwMode="auto">
          <a:xfrm>
            <a:off x="3518363" y="2768201"/>
            <a:ext cx="10262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10.2.0.9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6" name="Text Box 94"/>
          <p:cNvSpPr txBox="1">
            <a:spLocks noChangeArrowheads="1"/>
          </p:cNvSpPr>
          <p:nvPr/>
        </p:nvSpPr>
        <p:spPr bwMode="auto">
          <a:xfrm>
            <a:off x="1991188" y="2768201"/>
            <a:ext cx="10262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10.2.0.7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7" name="Line 95"/>
          <p:cNvSpPr>
            <a:spLocks noChangeShapeType="1"/>
          </p:cNvSpPr>
          <p:nvPr/>
        </p:nvSpPr>
        <p:spPr bwMode="auto">
          <a:xfrm>
            <a:off x="1441913" y="3171426"/>
            <a:ext cx="0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96"/>
          <p:cNvSpPr>
            <a:spLocks noChangeShapeType="1"/>
          </p:cNvSpPr>
          <p:nvPr/>
        </p:nvSpPr>
        <p:spPr bwMode="auto">
          <a:xfrm>
            <a:off x="2543638" y="3171426"/>
            <a:ext cx="0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>
            <a:off x="6637800" y="3171426"/>
            <a:ext cx="0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98"/>
          <p:cNvSpPr>
            <a:spLocks noChangeShapeType="1"/>
          </p:cNvSpPr>
          <p:nvPr/>
        </p:nvSpPr>
        <p:spPr bwMode="auto">
          <a:xfrm>
            <a:off x="4197813" y="3171426"/>
            <a:ext cx="0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7741113" y="3150788"/>
            <a:ext cx="0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>
            <a:off x="5221750" y="3171426"/>
            <a:ext cx="0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 Box 117"/>
          <p:cNvSpPr txBox="1">
            <a:spLocks noChangeArrowheads="1"/>
          </p:cNvSpPr>
          <p:nvPr/>
        </p:nvSpPr>
        <p:spPr bwMode="auto">
          <a:xfrm>
            <a:off x="4087440" y="4017002"/>
            <a:ext cx="9605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b="0" dirty="0">
                <a:latin typeface="+mn-lt"/>
                <a:ea typeface="微软雅黑" panose="020B0503020204020204" pitchFamily="34" charset="-122"/>
              </a:rPr>
              <a:t>R2 FIB</a:t>
            </a:r>
            <a:endParaRPr lang="zh-CN" altLang="en-US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6042488" y="2768201"/>
            <a:ext cx="10262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10.3.0.1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21" name="Picture 139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50" y="3393676"/>
            <a:ext cx="717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22" name="Text Box 140"/>
          <p:cNvSpPr txBox="1">
            <a:spLocks noChangeArrowheads="1"/>
          </p:cNvSpPr>
          <p:nvPr/>
        </p:nvSpPr>
        <p:spPr bwMode="auto">
          <a:xfrm>
            <a:off x="4499438" y="2987276"/>
            <a:ext cx="410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en-US" altLang="zh-CN" sz="2000" b="0" baseline="-25000" dirty="0">
                <a:latin typeface="+mn-lt"/>
                <a:ea typeface="微软雅黑" panose="020B0503020204020204" pitchFamily="34" charset="-122"/>
              </a:rPr>
              <a:t>2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3" name="Text Box 141"/>
          <p:cNvSpPr txBox="1">
            <a:spLocks noChangeArrowheads="1"/>
          </p:cNvSpPr>
          <p:nvPr/>
        </p:nvSpPr>
        <p:spPr bwMode="auto">
          <a:xfrm>
            <a:off x="7044200" y="2987276"/>
            <a:ext cx="410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en-US" altLang="zh-CN" sz="2000" b="0" baseline="-25000" dirty="0">
                <a:latin typeface="+mn-lt"/>
                <a:ea typeface="微软雅黑" panose="020B0503020204020204" pitchFamily="34" charset="-122"/>
              </a:rPr>
              <a:t>3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4" name="Text Box 142"/>
          <p:cNvSpPr txBox="1">
            <a:spLocks noChangeArrowheads="1"/>
          </p:cNvSpPr>
          <p:nvPr/>
        </p:nvSpPr>
        <p:spPr bwMode="auto">
          <a:xfrm>
            <a:off x="1783225" y="2987276"/>
            <a:ext cx="410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en-US" altLang="zh-CN" sz="2000" b="0" baseline="-25000" dirty="0">
                <a:latin typeface="+mn-lt"/>
                <a:ea typeface="微软雅黑" panose="020B0503020204020204" pitchFamily="34" charset="-122"/>
              </a:rPr>
              <a:t>1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5" name="Text Box 146"/>
          <p:cNvSpPr txBox="1">
            <a:spLocks noChangeArrowheads="1"/>
          </p:cNvSpPr>
          <p:nvPr/>
        </p:nvSpPr>
        <p:spPr bwMode="auto">
          <a:xfrm>
            <a:off x="4083235" y="35222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0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6" name="Text Box 147"/>
          <p:cNvSpPr txBox="1">
            <a:spLocks noChangeArrowheads="1"/>
          </p:cNvSpPr>
          <p:nvPr/>
        </p:nvSpPr>
        <p:spPr bwMode="auto">
          <a:xfrm>
            <a:off x="4949240" y="35286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lt"/>
                <a:ea typeface="微软雅黑" panose="020B0503020204020204" pitchFamily="34" charset="-122"/>
              </a:rPr>
              <a:t>1</a:t>
            </a:r>
            <a:endParaRPr lang="en-US" altLang="zh-CN" sz="2000" b="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27" name="Picture 148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25" y="3371451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28" name="Picture 149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13" y="3377801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129" name="表格 128"/>
          <p:cNvGraphicFramePr>
            <a:graphicFrameLocks noGrp="1"/>
          </p:cNvGraphicFramePr>
          <p:nvPr/>
        </p:nvGraphicFramePr>
        <p:xfrm>
          <a:off x="2370034" y="4547346"/>
          <a:ext cx="4411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599"/>
                <a:gridCol w="249848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 err="1">
                          <a:latin typeface="+mn-lt"/>
                        </a:rPr>
                        <a:t>Dest</a:t>
                      </a:r>
                      <a:r>
                        <a:rPr lang="en-US" altLang="zh-CN" sz="1600" b="0" dirty="0">
                          <a:latin typeface="+mn-lt"/>
                        </a:rPr>
                        <a:t> Network</a:t>
                      </a:r>
                      <a:endParaRPr lang="zh-CN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+mn-lt"/>
                        </a:rPr>
                        <a:t>Next Hop</a:t>
                      </a:r>
                      <a:endParaRPr lang="zh-CN" altLang="en-US" sz="16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+mn-lt"/>
                        </a:rPr>
                        <a:t>10.2.0.0/16</a:t>
                      </a:r>
                      <a:endParaRPr lang="en-US" altLang="zh-C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+mn-lt"/>
                        </a:rPr>
                        <a:t>Interface 0</a:t>
                      </a:r>
                      <a:endParaRPr lang="en-US" altLang="zh-CN" sz="16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+mn-lt"/>
                        </a:rPr>
                        <a:t>10.3.0.0/16</a:t>
                      </a:r>
                      <a:endParaRPr lang="en-US" altLang="zh-C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+mn-lt"/>
                        </a:rPr>
                        <a:t>Interface 1</a:t>
                      </a:r>
                      <a:endParaRPr lang="en-US" altLang="zh-CN" sz="16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+mn-lt"/>
                        </a:rPr>
                        <a:t>10.1.0.0/16</a:t>
                      </a:r>
                      <a:endParaRPr lang="en-US" altLang="zh-C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+mn-lt"/>
                        </a:rPr>
                        <a:t>10.2.0.7,</a:t>
                      </a:r>
                      <a:r>
                        <a:rPr lang="zh-CN" altLang="en-US" sz="1600" b="0" dirty="0">
                          <a:latin typeface="+mn-lt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</a:rPr>
                        <a:t>Interface 0</a:t>
                      </a:r>
                      <a:endParaRPr lang="en-US" altLang="zh-CN" sz="16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+mn-lt"/>
                        </a:rPr>
                        <a:t>10.4.0.0/16</a:t>
                      </a:r>
                      <a:endParaRPr lang="en-US" altLang="zh-C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+mn-lt"/>
                        </a:rPr>
                        <a:t>10.3.0.1, Interface 1</a:t>
                      </a:r>
                      <a:endParaRPr lang="en-US" altLang="zh-CN" sz="16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报文转发规则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路由器收到</a:t>
            </a:r>
            <a:r>
              <a:rPr lang="en-US" altLang="zh-CN" dirty="0"/>
              <a:t>IP</a:t>
            </a:r>
            <a:r>
              <a:rPr lang="zh-CN" altLang="en-US" dirty="0"/>
              <a:t>报文后，获取目的地址</a:t>
            </a:r>
            <a:r>
              <a:rPr lang="en-US" altLang="zh-CN" dirty="0"/>
              <a:t>D</a:t>
            </a:r>
            <a:r>
              <a:rPr lang="zh-CN" altLang="en-US" dirty="0"/>
              <a:t>，按照如下规则进行转发：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与路由器在同一网络内，直接交付给</a:t>
            </a:r>
            <a:r>
              <a:rPr lang="zh-CN" altLang="en-US" dirty="0">
                <a:solidFill>
                  <a:schemeClr val="accent1"/>
                </a:solidFill>
              </a:rPr>
              <a:t>主机</a:t>
            </a:r>
            <a:r>
              <a:rPr lang="en-US" altLang="zh-CN" dirty="0">
                <a:solidFill>
                  <a:schemeClr val="accent1"/>
                </a:solidFill>
              </a:rPr>
              <a:t>D</a:t>
            </a:r>
            <a:r>
              <a:rPr lang="zh-CN" altLang="en-US" dirty="0"/>
              <a:t>，并返回；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在转发表中进行最长前缀匹配，如果匹配成功，则将</a:t>
            </a:r>
            <a:r>
              <a:rPr lang="en-US" altLang="zh-CN" dirty="0"/>
              <a:t>IP</a:t>
            </a:r>
            <a:r>
              <a:rPr lang="zh-CN" altLang="en-US" dirty="0"/>
              <a:t>报文转发到该</a:t>
            </a:r>
            <a:r>
              <a:rPr lang="zh-CN" altLang="en-US" dirty="0">
                <a:solidFill>
                  <a:schemeClr val="accent1"/>
                </a:solidFill>
              </a:rPr>
              <a:t>下一跳网关</a:t>
            </a:r>
            <a:r>
              <a:rPr lang="zh-CN" altLang="en-US" dirty="0"/>
              <a:t>，并返回；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如果转发表中有默认路由，则将</a:t>
            </a:r>
            <a:r>
              <a:rPr lang="en-US" altLang="zh-CN" dirty="0"/>
              <a:t>IP</a:t>
            </a:r>
            <a:r>
              <a:rPr lang="zh-CN" altLang="en-US" dirty="0"/>
              <a:t>报文转发给</a:t>
            </a:r>
            <a:r>
              <a:rPr lang="zh-CN" altLang="en-US" dirty="0">
                <a:solidFill>
                  <a:schemeClr val="accent1"/>
                </a:solidFill>
              </a:rPr>
              <a:t>默认路由器</a:t>
            </a:r>
            <a:r>
              <a:rPr lang="zh-CN" altLang="en-US" dirty="0"/>
              <a:t>，并返回；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报告转发分组出错（</a:t>
            </a:r>
            <a:r>
              <a:rPr lang="en-US" altLang="zh-CN" dirty="0"/>
              <a:t>ICMP</a:t>
            </a:r>
            <a:r>
              <a:rPr lang="zh-CN" altLang="en-US" dirty="0"/>
              <a:t>，目的网络不可达）。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地址到</a:t>
            </a:r>
            <a:r>
              <a:rPr lang="en-US" altLang="zh-CN" dirty="0"/>
              <a:t>MAC</a:t>
            </a:r>
            <a:r>
              <a:rPr lang="zh-CN" altLang="en-US" dirty="0"/>
              <a:t>地址的映射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231810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IP</a:t>
            </a:r>
            <a:r>
              <a:rPr lang="zh-CN" altLang="en-US" sz="2000" dirty="0"/>
              <a:t>层抽象屏蔽了下层</a:t>
            </a:r>
            <a:r>
              <a:rPr lang="en-US" altLang="zh-CN" sz="2000" dirty="0"/>
              <a:t>MAC</a:t>
            </a:r>
            <a:r>
              <a:rPr lang="zh-CN" altLang="en-US" sz="2000" dirty="0"/>
              <a:t>协议的细节</a:t>
            </a:r>
            <a:endParaRPr lang="en-US" altLang="zh-CN" sz="2000" dirty="0"/>
          </a:p>
          <a:p>
            <a:pPr lvl="1"/>
            <a:r>
              <a:rPr lang="zh-CN" altLang="en-US" dirty="0"/>
              <a:t>在链路层只能看见 </a:t>
            </a:r>
            <a:r>
              <a:rPr lang="en-US" altLang="zh-CN" dirty="0"/>
              <a:t>MAC </a:t>
            </a:r>
            <a:r>
              <a:rPr lang="zh-CN" altLang="en-US" dirty="0"/>
              <a:t>帧而看不见 </a:t>
            </a:r>
            <a:r>
              <a:rPr lang="en-US" altLang="zh-CN" dirty="0"/>
              <a:t>IP </a:t>
            </a:r>
            <a:r>
              <a:rPr lang="zh-CN" altLang="en-US" dirty="0"/>
              <a:t>数据报</a:t>
            </a:r>
            <a:endParaRPr lang="en-US" altLang="zh-CN" dirty="0"/>
          </a:p>
          <a:p>
            <a:pPr lvl="1"/>
            <a:r>
              <a:rPr lang="zh-CN" altLang="en-US" dirty="0"/>
              <a:t>数据传输时，需要</a:t>
            </a:r>
            <a:r>
              <a:rPr lang="en-US" altLang="zh-CN" dirty="0"/>
              <a:t>IP</a:t>
            </a:r>
            <a:r>
              <a:rPr lang="zh-CN" altLang="en-US" dirty="0"/>
              <a:t>地址到</a:t>
            </a:r>
            <a:r>
              <a:rPr lang="en-US" altLang="zh-CN" dirty="0"/>
              <a:t>MAC</a:t>
            </a:r>
            <a:r>
              <a:rPr lang="zh-CN" altLang="en-US" dirty="0"/>
              <a:t>地址的映射</a:t>
            </a:r>
            <a:endParaRPr lang="zh-CN" altLang="en-US" dirty="0"/>
          </a:p>
          <a:p>
            <a:endParaRPr lang="zh-CN" altLang="en-US" sz="2000" dirty="0"/>
          </a:p>
        </p:txBody>
      </p:sp>
      <p:sp>
        <p:nvSpPr>
          <p:cNvPr id="10" name="Freeform 32"/>
          <p:cNvSpPr/>
          <p:nvPr/>
        </p:nvSpPr>
        <p:spPr bwMode="auto">
          <a:xfrm>
            <a:off x="2471531" y="5387975"/>
            <a:ext cx="395288" cy="279400"/>
          </a:xfrm>
          <a:custGeom>
            <a:avLst/>
            <a:gdLst>
              <a:gd name="T0" fmla="*/ 0 w 249"/>
              <a:gd name="T1" fmla="*/ 2147483647 h 176"/>
              <a:gd name="T2" fmla="*/ 2147483647 w 249"/>
              <a:gd name="T3" fmla="*/ 0 h 176"/>
              <a:gd name="T4" fmla="*/ 2147483647 w 249"/>
              <a:gd name="T5" fmla="*/ 2147483647 h 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" h="176">
                <a:moveTo>
                  <a:pt x="0" y="176"/>
                </a:moveTo>
                <a:lnTo>
                  <a:pt x="1" y="0"/>
                </a:lnTo>
                <a:lnTo>
                  <a:pt x="249" y="9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1" name="Freeform 33"/>
          <p:cNvSpPr/>
          <p:nvPr/>
        </p:nvSpPr>
        <p:spPr bwMode="auto">
          <a:xfrm>
            <a:off x="5060744" y="5386387"/>
            <a:ext cx="395287" cy="279400"/>
          </a:xfrm>
          <a:custGeom>
            <a:avLst/>
            <a:gdLst>
              <a:gd name="T0" fmla="*/ 0 w 249"/>
              <a:gd name="T1" fmla="*/ 2147483647 h 176"/>
              <a:gd name="T2" fmla="*/ 2147483647 w 249"/>
              <a:gd name="T3" fmla="*/ 0 h 176"/>
              <a:gd name="T4" fmla="*/ 2147483647 w 249"/>
              <a:gd name="T5" fmla="*/ 2147483647 h 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" h="176">
                <a:moveTo>
                  <a:pt x="0" y="176"/>
                </a:moveTo>
                <a:lnTo>
                  <a:pt x="1" y="0"/>
                </a:lnTo>
                <a:lnTo>
                  <a:pt x="249" y="9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rot="16200000">
            <a:off x="8073959" y="5399087"/>
            <a:ext cx="533400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rot="16200000">
            <a:off x="301419" y="5399087"/>
            <a:ext cx="533400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337931" y="4010849"/>
            <a:ext cx="685800" cy="1482687"/>
          </a:xfrm>
          <a:prstGeom prst="cube">
            <a:avLst>
              <a:gd name="adj" fmla="val 25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kumimoji="0" lang="zh-CN" altLang="en-US" sz="2000" b="0" dirty="0">
              <a:solidFill>
                <a:srgbClr val="00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2776331" y="4087049"/>
            <a:ext cx="685800" cy="1482687"/>
          </a:xfrm>
          <a:prstGeom prst="cube">
            <a:avLst>
              <a:gd name="adj" fmla="val 25000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kumimoji="0" lang="zh-CN" altLang="en-US" sz="2000" b="0" dirty="0">
              <a:solidFill>
                <a:srgbClr val="00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AutoShape 38"/>
          <p:cNvSpPr>
            <a:spLocks noChangeArrowheads="1"/>
          </p:cNvSpPr>
          <p:nvPr/>
        </p:nvSpPr>
        <p:spPr bwMode="auto">
          <a:xfrm>
            <a:off x="8083829" y="4010849"/>
            <a:ext cx="685800" cy="1482687"/>
          </a:xfrm>
          <a:prstGeom prst="cube">
            <a:avLst>
              <a:gd name="adj" fmla="val 25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kumimoji="0" lang="zh-CN" altLang="en-US" sz="2000" b="0" dirty="0">
              <a:solidFill>
                <a:srgbClr val="00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AutoShape 39"/>
          <p:cNvSpPr>
            <a:spLocks noChangeArrowheads="1"/>
          </p:cNvSpPr>
          <p:nvPr/>
        </p:nvSpPr>
        <p:spPr bwMode="auto">
          <a:xfrm>
            <a:off x="5441744" y="4315649"/>
            <a:ext cx="685800" cy="1304765"/>
          </a:xfrm>
          <a:prstGeom prst="cube">
            <a:avLst>
              <a:gd name="adj" fmla="val 25000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kumimoji="0" lang="zh-CN" altLang="en-US" sz="2000" b="0" dirty="0">
              <a:solidFill>
                <a:srgbClr val="00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8" name="Group 40"/>
          <p:cNvGrpSpPr/>
          <p:nvPr/>
        </p:nvGrpSpPr>
        <p:grpSpPr bwMode="auto">
          <a:xfrm>
            <a:off x="145844" y="3207574"/>
            <a:ext cx="8841720" cy="2127250"/>
            <a:chOff x="96" y="1108"/>
            <a:chExt cx="5304" cy="1340"/>
          </a:xfrm>
        </p:grpSpPr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3578" y="1602"/>
              <a:ext cx="1822" cy="756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96" y="1430"/>
              <a:ext cx="1870" cy="76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3365" y="1163"/>
              <a:ext cx="1903" cy="731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Oval 44"/>
            <p:cNvSpPr>
              <a:spLocks noChangeArrowheads="1"/>
            </p:cNvSpPr>
            <p:nvPr/>
          </p:nvSpPr>
          <p:spPr bwMode="auto">
            <a:xfrm>
              <a:off x="2365" y="1821"/>
              <a:ext cx="1900" cy="62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729" y="1752"/>
              <a:ext cx="1900" cy="661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Oval 46"/>
            <p:cNvSpPr>
              <a:spLocks noChangeArrowheads="1"/>
            </p:cNvSpPr>
            <p:nvPr/>
          </p:nvSpPr>
          <p:spPr bwMode="auto">
            <a:xfrm>
              <a:off x="2197" y="1127"/>
              <a:ext cx="1870" cy="68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Oval 47"/>
            <p:cNvSpPr>
              <a:spLocks noChangeArrowheads="1"/>
            </p:cNvSpPr>
            <p:nvPr/>
          </p:nvSpPr>
          <p:spPr bwMode="auto">
            <a:xfrm>
              <a:off x="996" y="1108"/>
              <a:ext cx="1867" cy="679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Oval 48"/>
            <p:cNvSpPr>
              <a:spLocks noChangeArrowheads="1"/>
            </p:cNvSpPr>
            <p:nvPr/>
          </p:nvSpPr>
          <p:spPr bwMode="auto">
            <a:xfrm>
              <a:off x="597" y="1226"/>
              <a:ext cx="4536" cy="10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Line 49"/>
          <p:cNvSpPr>
            <a:spLocks noChangeShapeType="1"/>
          </p:cNvSpPr>
          <p:nvPr/>
        </p:nvSpPr>
        <p:spPr bwMode="auto">
          <a:xfrm>
            <a:off x="261731" y="5667375"/>
            <a:ext cx="2590800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28" name="AutoShape 51"/>
          <p:cNvSpPr>
            <a:spLocks noChangeArrowheads="1"/>
          </p:cNvSpPr>
          <p:nvPr/>
        </p:nvSpPr>
        <p:spPr bwMode="auto">
          <a:xfrm>
            <a:off x="337931" y="3394898"/>
            <a:ext cx="685800" cy="1177926"/>
          </a:xfrm>
          <a:prstGeom prst="cube">
            <a:avLst>
              <a:gd name="adj" fmla="val 25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kumimoji="0" lang="zh-CN" altLang="en-US" sz="2000" b="0" dirty="0">
              <a:solidFill>
                <a:srgbClr val="00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374444" y="4134674"/>
            <a:ext cx="4219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IP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325231" y="5076825"/>
            <a:ext cx="5020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4933744" y="5038725"/>
            <a:ext cx="5020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3298462" y="5360461"/>
            <a:ext cx="5020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2402574" y="5379434"/>
            <a:ext cx="5020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Line 59"/>
          <p:cNvSpPr>
            <a:spLocks noChangeShapeType="1"/>
          </p:cNvSpPr>
          <p:nvPr/>
        </p:nvSpPr>
        <p:spPr bwMode="auto">
          <a:xfrm>
            <a:off x="947531" y="4315649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35" name="Line 60"/>
          <p:cNvSpPr>
            <a:spLocks noChangeShapeType="1"/>
          </p:cNvSpPr>
          <p:nvPr/>
        </p:nvSpPr>
        <p:spPr bwMode="auto">
          <a:xfrm flipV="1">
            <a:off x="6052931" y="5657801"/>
            <a:ext cx="2714590" cy="9574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36" name="Text Box 61"/>
          <p:cNvSpPr txBox="1">
            <a:spLocks noChangeArrowheads="1"/>
          </p:cNvSpPr>
          <p:nvPr/>
        </p:nvSpPr>
        <p:spPr bwMode="auto">
          <a:xfrm>
            <a:off x="6116757" y="5116632"/>
            <a:ext cx="5020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8167758" y="5041900"/>
            <a:ext cx="5020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6116431" y="4414074"/>
            <a:ext cx="4219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IP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AutoShape 66"/>
          <p:cNvSpPr>
            <a:spLocks noChangeArrowheads="1"/>
          </p:cNvSpPr>
          <p:nvPr/>
        </p:nvSpPr>
        <p:spPr bwMode="auto">
          <a:xfrm>
            <a:off x="2776331" y="3963224"/>
            <a:ext cx="685800" cy="609600"/>
          </a:xfrm>
          <a:prstGeom prst="cube">
            <a:avLst>
              <a:gd name="adj" fmla="val 25000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kumimoji="0" lang="zh-CN" altLang="en-US" sz="2000" b="0" dirty="0">
              <a:solidFill>
                <a:srgbClr val="00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2725531" y="3591749"/>
            <a:ext cx="3818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AutoShape 71"/>
          <p:cNvSpPr>
            <a:spLocks noChangeArrowheads="1"/>
          </p:cNvSpPr>
          <p:nvPr/>
        </p:nvSpPr>
        <p:spPr bwMode="auto">
          <a:xfrm>
            <a:off x="8083829" y="3294886"/>
            <a:ext cx="685800" cy="1277937"/>
          </a:xfrm>
          <a:prstGeom prst="cube">
            <a:avLst>
              <a:gd name="adj" fmla="val 25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kumimoji="0" lang="zh-CN" altLang="en-US" sz="2000" b="0" dirty="0">
              <a:solidFill>
                <a:srgbClr val="00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Text Box 74"/>
          <p:cNvSpPr txBox="1">
            <a:spLocks noChangeArrowheads="1"/>
          </p:cNvSpPr>
          <p:nvPr/>
        </p:nvSpPr>
        <p:spPr bwMode="auto">
          <a:xfrm>
            <a:off x="8153402" y="4136540"/>
            <a:ext cx="4219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IP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Text Box 75"/>
          <p:cNvSpPr txBox="1">
            <a:spLocks noChangeArrowheads="1"/>
          </p:cNvSpPr>
          <p:nvPr/>
        </p:nvSpPr>
        <p:spPr bwMode="auto">
          <a:xfrm>
            <a:off x="3430381" y="4401374"/>
            <a:ext cx="4219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IP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 Box 76"/>
          <p:cNvSpPr txBox="1">
            <a:spLocks noChangeArrowheads="1"/>
          </p:cNvSpPr>
          <p:nvPr/>
        </p:nvSpPr>
        <p:spPr bwMode="auto">
          <a:xfrm>
            <a:off x="2395331" y="4401374"/>
            <a:ext cx="4219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IP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Line 77"/>
          <p:cNvSpPr>
            <a:spLocks noChangeShapeType="1"/>
          </p:cNvSpPr>
          <p:nvPr/>
        </p:nvSpPr>
        <p:spPr bwMode="auto">
          <a:xfrm>
            <a:off x="3385931" y="4315649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6" name="AutoShape 78"/>
          <p:cNvSpPr>
            <a:spLocks noChangeArrowheads="1"/>
          </p:cNvSpPr>
          <p:nvPr/>
        </p:nvSpPr>
        <p:spPr bwMode="auto">
          <a:xfrm>
            <a:off x="5441744" y="3934649"/>
            <a:ext cx="685800" cy="609600"/>
          </a:xfrm>
          <a:prstGeom prst="cube">
            <a:avLst>
              <a:gd name="adj" fmla="val 25000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kumimoji="0" lang="zh-CN" altLang="en-US" sz="2000" b="0" dirty="0">
              <a:solidFill>
                <a:srgbClr val="00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Line 79"/>
          <p:cNvSpPr>
            <a:spLocks noChangeShapeType="1"/>
          </p:cNvSpPr>
          <p:nvPr/>
        </p:nvSpPr>
        <p:spPr bwMode="auto">
          <a:xfrm flipV="1">
            <a:off x="6052931" y="4312624"/>
            <a:ext cx="2054226" cy="30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8" name="Text Box 80"/>
          <p:cNvSpPr txBox="1">
            <a:spLocks noChangeArrowheads="1"/>
          </p:cNvSpPr>
          <p:nvPr/>
        </p:nvSpPr>
        <p:spPr bwMode="auto">
          <a:xfrm>
            <a:off x="5062331" y="4401374"/>
            <a:ext cx="4219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IP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Line 81"/>
          <p:cNvSpPr>
            <a:spLocks noChangeShapeType="1"/>
          </p:cNvSpPr>
          <p:nvPr/>
        </p:nvSpPr>
        <p:spPr bwMode="auto">
          <a:xfrm>
            <a:off x="3462131" y="5667375"/>
            <a:ext cx="1905000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50" name="Freeform 82"/>
          <p:cNvSpPr/>
          <p:nvPr/>
        </p:nvSpPr>
        <p:spPr bwMode="auto">
          <a:xfrm flipH="1">
            <a:off x="6030706" y="5383212"/>
            <a:ext cx="341313" cy="284163"/>
          </a:xfrm>
          <a:custGeom>
            <a:avLst/>
            <a:gdLst>
              <a:gd name="T0" fmla="*/ 0 w 249"/>
              <a:gd name="T1" fmla="*/ 2147483647 h 176"/>
              <a:gd name="T2" fmla="*/ 2147483647 w 249"/>
              <a:gd name="T3" fmla="*/ 0 h 176"/>
              <a:gd name="T4" fmla="*/ 2147483647 w 249"/>
              <a:gd name="T5" fmla="*/ 2147483647 h 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" h="176">
                <a:moveTo>
                  <a:pt x="0" y="176"/>
                </a:moveTo>
                <a:lnTo>
                  <a:pt x="1" y="0"/>
                </a:lnTo>
                <a:lnTo>
                  <a:pt x="249" y="9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51" name="Freeform 83"/>
          <p:cNvSpPr/>
          <p:nvPr/>
        </p:nvSpPr>
        <p:spPr bwMode="auto">
          <a:xfrm flipH="1">
            <a:off x="3343069" y="5389562"/>
            <a:ext cx="423862" cy="279400"/>
          </a:xfrm>
          <a:custGeom>
            <a:avLst/>
            <a:gdLst>
              <a:gd name="T0" fmla="*/ 0 w 249"/>
              <a:gd name="T1" fmla="*/ 2147483647 h 176"/>
              <a:gd name="T2" fmla="*/ 2147483647 w 249"/>
              <a:gd name="T3" fmla="*/ 0 h 176"/>
              <a:gd name="T4" fmla="*/ 2147483647 w 249"/>
              <a:gd name="T5" fmla="*/ 2147483647 h 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" h="176">
                <a:moveTo>
                  <a:pt x="0" y="176"/>
                </a:moveTo>
                <a:lnTo>
                  <a:pt x="1" y="0"/>
                </a:lnTo>
                <a:lnTo>
                  <a:pt x="249" y="9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52" name="Text Box 84"/>
          <p:cNvSpPr txBox="1">
            <a:spLocks noChangeArrowheads="1"/>
          </p:cNvSpPr>
          <p:nvPr/>
        </p:nvSpPr>
        <p:spPr bwMode="auto">
          <a:xfrm>
            <a:off x="5337383" y="3566349"/>
            <a:ext cx="3818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1400" b="0" dirty="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3" name="Group 85"/>
          <p:cNvGrpSpPr/>
          <p:nvPr/>
        </p:nvGrpSpPr>
        <p:grpSpPr bwMode="auto">
          <a:xfrm>
            <a:off x="1252331" y="3719303"/>
            <a:ext cx="1447800" cy="381000"/>
            <a:chOff x="1632" y="2688"/>
            <a:chExt cx="912" cy="240"/>
          </a:xfrm>
        </p:grpSpPr>
        <p:sp>
          <p:nvSpPr>
            <p:cNvPr id="54" name="Rectangle 86"/>
            <p:cNvSpPr>
              <a:spLocks noChangeArrowheads="1"/>
            </p:cNvSpPr>
            <p:nvPr/>
          </p:nvSpPr>
          <p:spPr bwMode="auto">
            <a:xfrm>
              <a:off x="1632" y="2688"/>
              <a:ext cx="720" cy="2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 IP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→ IP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AutoShape 87"/>
            <p:cNvSpPr>
              <a:spLocks noChangeArrowheads="1"/>
            </p:cNvSpPr>
            <p:nvPr/>
          </p:nvSpPr>
          <p:spPr bwMode="auto">
            <a:xfrm>
              <a:off x="2352" y="2736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Group 88"/>
          <p:cNvGrpSpPr/>
          <p:nvPr/>
        </p:nvGrpSpPr>
        <p:grpSpPr bwMode="auto">
          <a:xfrm>
            <a:off x="3843132" y="3699721"/>
            <a:ext cx="1446213" cy="381002"/>
            <a:chOff x="1632" y="2588"/>
            <a:chExt cx="911" cy="240"/>
          </a:xfrm>
        </p:grpSpPr>
        <p:sp>
          <p:nvSpPr>
            <p:cNvPr id="57" name="Rectangle 89"/>
            <p:cNvSpPr>
              <a:spLocks noChangeArrowheads="1"/>
            </p:cNvSpPr>
            <p:nvPr/>
          </p:nvSpPr>
          <p:spPr bwMode="auto">
            <a:xfrm>
              <a:off x="1632" y="2588"/>
              <a:ext cx="720" cy="2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IP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→ IP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AutoShape 90"/>
            <p:cNvSpPr>
              <a:spLocks noChangeArrowheads="1"/>
            </p:cNvSpPr>
            <p:nvPr/>
          </p:nvSpPr>
          <p:spPr bwMode="auto">
            <a:xfrm>
              <a:off x="2351" y="2636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Group 91"/>
          <p:cNvGrpSpPr/>
          <p:nvPr/>
        </p:nvGrpSpPr>
        <p:grpSpPr bwMode="auto">
          <a:xfrm>
            <a:off x="6586331" y="3619911"/>
            <a:ext cx="1447800" cy="381000"/>
            <a:chOff x="1632" y="2688"/>
            <a:chExt cx="912" cy="240"/>
          </a:xfrm>
        </p:grpSpPr>
        <p:sp>
          <p:nvSpPr>
            <p:cNvPr id="60" name="Rectangle 92"/>
            <p:cNvSpPr>
              <a:spLocks noChangeArrowheads="1"/>
            </p:cNvSpPr>
            <p:nvPr/>
          </p:nvSpPr>
          <p:spPr bwMode="auto">
            <a:xfrm>
              <a:off x="1632" y="2688"/>
              <a:ext cx="720" cy="2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IP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→ IP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93"/>
            <p:cNvSpPr>
              <a:spLocks noChangeArrowheads="1"/>
            </p:cNvSpPr>
            <p:nvPr/>
          </p:nvSpPr>
          <p:spPr bwMode="auto">
            <a:xfrm>
              <a:off x="2352" y="2736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94"/>
          <p:cNvGrpSpPr/>
          <p:nvPr/>
        </p:nvGrpSpPr>
        <p:grpSpPr bwMode="auto">
          <a:xfrm>
            <a:off x="718931" y="5819775"/>
            <a:ext cx="1981200" cy="381000"/>
            <a:chOff x="480" y="3120"/>
            <a:chExt cx="1248" cy="240"/>
          </a:xfrm>
        </p:grpSpPr>
        <p:sp>
          <p:nvSpPr>
            <p:cNvPr id="63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HA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-&gt;</a:t>
              </a:r>
              <a:r>
                <a:rPr lang="zh-CN" altLang="en-US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HA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endPara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96"/>
            <p:cNvSpPr>
              <a:spLocks noChangeArrowheads="1"/>
            </p:cNvSpPr>
            <p:nvPr/>
          </p:nvSpPr>
          <p:spPr bwMode="auto">
            <a:xfrm>
              <a:off x="1536" y="3168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Group 97"/>
          <p:cNvGrpSpPr/>
          <p:nvPr/>
        </p:nvGrpSpPr>
        <p:grpSpPr bwMode="auto">
          <a:xfrm>
            <a:off x="3614531" y="5819775"/>
            <a:ext cx="1981200" cy="381000"/>
            <a:chOff x="480" y="3120"/>
            <a:chExt cx="1248" cy="240"/>
          </a:xfrm>
        </p:grpSpPr>
        <p:sp>
          <p:nvSpPr>
            <p:cNvPr id="66" name="Rectangle 98"/>
            <p:cNvSpPr>
              <a:spLocks noChangeArrowheads="1"/>
            </p:cNvSpPr>
            <p:nvPr/>
          </p:nvSpPr>
          <p:spPr bwMode="auto">
            <a:xfrm>
              <a:off x="480" y="3120"/>
              <a:ext cx="1056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HA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4</a:t>
              </a:r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-&gt;</a:t>
              </a:r>
              <a:r>
                <a:rPr lang="zh-CN" altLang="en-US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HA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5</a:t>
              </a:r>
              <a:endPara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99"/>
            <p:cNvSpPr>
              <a:spLocks noChangeArrowheads="1"/>
            </p:cNvSpPr>
            <p:nvPr/>
          </p:nvSpPr>
          <p:spPr bwMode="auto">
            <a:xfrm>
              <a:off x="1536" y="3168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Group 100"/>
          <p:cNvGrpSpPr/>
          <p:nvPr/>
        </p:nvGrpSpPr>
        <p:grpSpPr bwMode="auto">
          <a:xfrm>
            <a:off x="6510131" y="5819775"/>
            <a:ext cx="1981200" cy="381000"/>
            <a:chOff x="480" y="3120"/>
            <a:chExt cx="1248" cy="240"/>
          </a:xfrm>
        </p:grpSpPr>
        <p:sp>
          <p:nvSpPr>
            <p:cNvPr id="69" name="Rectangle 101"/>
            <p:cNvSpPr>
              <a:spLocks noChangeArrowheads="1"/>
            </p:cNvSpPr>
            <p:nvPr/>
          </p:nvSpPr>
          <p:spPr bwMode="auto">
            <a:xfrm>
              <a:off x="480" y="3120"/>
              <a:ext cx="1056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HA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6</a:t>
              </a:r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-&gt;</a:t>
              </a:r>
              <a:r>
                <a:rPr lang="zh-CN" altLang="en-US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HA</a:t>
              </a:r>
              <a:r>
                <a:rPr lang="en-US" altLang="zh-CN" sz="1400" b="0" baseline="-25000" dirty="0">
                  <a:solidFill>
                    <a:srgbClr val="333399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en-US" altLang="zh-CN" sz="1400" b="0" baseline="-250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102"/>
            <p:cNvSpPr>
              <a:spLocks noChangeArrowheads="1"/>
            </p:cNvSpPr>
            <p:nvPr/>
          </p:nvSpPr>
          <p:spPr bwMode="auto">
            <a:xfrm>
              <a:off x="1536" y="3168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2000" b="0" dirty="0">
                <a:solidFill>
                  <a:srgbClr val="000000"/>
                </a:solidFill>
                <a:latin typeface="Tahom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Line 117"/>
          <p:cNvSpPr>
            <a:spLocks noChangeShapeType="1"/>
          </p:cNvSpPr>
          <p:nvPr/>
        </p:nvSpPr>
        <p:spPr bwMode="auto">
          <a:xfrm>
            <a:off x="1023730" y="4204524"/>
            <a:ext cx="1793511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72" name="Line 118"/>
          <p:cNvSpPr>
            <a:spLocks noChangeShapeType="1"/>
          </p:cNvSpPr>
          <p:nvPr/>
        </p:nvSpPr>
        <p:spPr bwMode="auto">
          <a:xfrm>
            <a:off x="3468742" y="4201349"/>
            <a:ext cx="1974589" cy="255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73" name="Line 119"/>
          <p:cNvSpPr>
            <a:spLocks noChangeShapeType="1"/>
          </p:cNvSpPr>
          <p:nvPr/>
        </p:nvSpPr>
        <p:spPr bwMode="auto">
          <a:xfrm>
            <a:off x="6049756" y="4204524"/>
            <a:ext cx="2103646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/>
          </a:p>
        </p:txBody>
      </p:sp>
      <p:grpSp>
        <p:nvGrpSpPr>
          <p:cNvPr id="76" name="组合 75"/>
          <p:cNvGrpSpPr/>
          <p:nvPr/>
        </p:nvGrpSpPr>
        <p:grpSpPr>
          <a:xfrm>
            <a:off x="1190247" y="4345812"/>
            <a:ext cx="1265583" cy="1209674"/>
            <a:chOff x="1013375" y="3900142"/>
            <a:chExt cx="1265583" cy="1209674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1013375" y="3900142"/>
              <a:ext cx="0" cy="1209674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278958" y="3900142"/>
              <a:ext cx="0" cy="1209674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013375" y="5106790"/>
              <a:ext cx="1258542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3761464" y="4373825"/>
            <a:ext cx="1265583" cy="1209674"/>
            <a:chOff x="1013375" y="3900142"/>
            <a:chExt cx="1265583" cy="1209674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1013375" y="3900142"/>
              <a:ext cx="0" cy="1209674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78958" y="3900142"/>
              <a:ext cx="0" cy="1209674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013375" y="5106790"/>
              <a:ext cx="1258542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618818" y="4378670"/>
            <a:ext cx="1265583" cy="1209674"/>
            <a:chOff x="1013375" y="3900142"/>
            <a:chExt cx="1265583" cy="1209674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1013375" y="3900142"/>
              <a:ext cx="0" cy="1209674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278958" y="3900142"/>
              <a:ext cx="0" cy="1209674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013375" y="5106790"/>
              <a:ext cx="1258542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地址解析协议 </a:t>
            </a:r>
            <a:r>
              <a:rPr lang="en-US" altLang="zh-CN" dirty="0"/>
              <a:t>(</a:t>
            </a:r>
            <a:r>
              <a:rPr lang="en-GB" altLang="zh-CN" dirty="0"/>
              <a:t>Address Resolution Protocol</a:t>
            </a:r>
            <a:r>
              <a:rPr lang="en-US" altLang="zh-CN" dirty="0"/>
              <a:t>, ARP)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ARP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：知道下一跳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地址，查询其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地址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每个路由器</a:t>
            </a:r>
            <a:r>
              <a:rPr lang="en-US" altLang="zh-CN" dirty="0"/>
              <a:t>/</a:t>
            </a:r>
            <a:r>
              <a:rPr lang="zh-CN" altLang="en-US" dirty="0"/>
              <a:t>主机中都有一个</a:t>
            </a:r>
            <a:r>
              <a:rPr lang="en-US" altLang="zh-CN" dirty="0"/>
              <a:t>ARP</a:t>
            </a:r>
            <a:r>
              <a:rPr lang="zh-CN" altLang="en-US" dirty="0"/>
              <a:t>缓存（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存储局域网内各主机或路由器的地址映射关系</a:t>
            </a:r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/>
              <a:t>A</a:t>
            </a:r>
            <a:r>
              <a:rPr lang="zh-CN" altLang="en-US" dirty="0"/>
              <a:t>向局域网内另一节点</a:t>
            </a:r>
            <a:r>
              <a:rPr lang="en-US" altLang="zh-CN" dirty="0"/>
              <a:t>B</a:t>
            </a:r>
            <a:r>
              <a:rPr lang="zh-CN" altLang="en-US" dirty="0"/>
              <a:t>发送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ARP Cache</a:t>
            </a:r>
            <a:r>
              <a:rPr lang="zh-CN" altLang="en-US" dirty="0"/>
              <a:t>中有对应条目，将该</a:t>
            </a:r>
            <a:r>
              <a:rPr lang="en-US" altLang="zh-CN" dirty="0"/>
              <a:t>MAC</a:t>
            </a:r>
            <a:r>
              <a:rPr lang="zh-CN" altLang="en-US" dirty="0"/>
              <a:t>地址作为目的地址发送数据帧</a:t>
            </a:r>
            <a:endParaRPr lang="en-US" altLang="zh-CN" dirty="0"/>
          </a:p>
          <a:p>
            <a:pPr lvl="1"/>
            <a:r>
              <a:rPr lang="zh-CN" altLang="en-US" dirty="0"/>
              <a:t>否则，</a:t>
            </a:r>
            <a:r>
              <a:rPr lang="en-US" altLang="zh-CN" dirty="0"/>
              <a:t>A</a:t>
            </a:r>
            <a:r>
              <a:rPr lang="zh-CN" altLang="en-US" dirty="0"/>
              <a:t>向局域网内广播</a:t>
            </a:r>
            <a:r>
              <a:rPr lang="en-US" altLang="zh-CN" dirty="0"/>
              <a:t>ARP</a:t>
            </a:r>
            <a:r>
              <a:rPr lang="zh-CN" altLang="en-US" dirty="0"/>
              <a:t>请求，询问节点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收到该请求后，回复自己的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都会将对方地址的映射关系写入</a:t>
            </a:r>
            <a:r>
              <a:rPr lang="en-US" altLang="zh-CN" dirty="0"/>
              <a:t>ARP Cache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ARP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协议只作用于局域网</a:t>
            </a:r>
            <a:r>
              <a:rPr lang="zh-CN" altLang="en-US" dirty="0"/>
              <a:t>，两节点</a:t>
            </a:r>
            <a:r>
              <a:rPr lang="en-US" altLang="zh-CN" dirty="0"/>
              <a:t>IP</a:t>
            </a:r>
            <a:r>
              <a:rPr lang="zh-CN" altLang="en-US" dirty="0"/>
              <a:t>不在同一网段时，数据报文应先转发到路由器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221895" y="2724688"/>
            <a:ext cx="25319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92887" y="2724688"/>
            <a:ext cx="834887" cy="387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09521" y="1983981"/>
            <a:ext cx="928068" cy="487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9" idx="3"/>
            <a:endCxn id="8" idx="0"/>
          </p:cNvCxnSpPr>
          <p:nvPr/>
        </p:nvCxnSpPr>
        <p:spPr>
          <a:xfrm>
            <a:off x="7537589" y="2227490"/>
            <a:ext cx="572742" cy="497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92887" y="1831785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Address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110330" y="3112314"/>
            <a:ext cx="0" cy="42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537589" y="3300666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MAC Address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2317" y="23326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L3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45692" y="27832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L2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分片（</a:t>
            </a:r>
            <a:r>
              <a:rPr lang="en-US" altLang="zh-CN" dirty="0"/>
              <a:t>Fragmentation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6051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每个网络拥有各自的最大传输单元长度（</a:t>
            </a:r>
            <a:r>
              <a:rPr lang="en-US" altLang="zh-CN" dirty="0"/>
              <a:t>Maximum Transmission Unit, MTU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MTU</a:t>
            </a:r>
            <a:r>
              <a:rPr lang="zh-CN" altLang="en-US" dirty="0"/>
              <a:t>就是</a:t>
            </a:r>
            <a:r>
              <a:rPr lang="en-US" altLang="zh-CN" dirty="0"/>
              <a:t>IP</a:t>
            </a:r>
            <a:r>
              <a:rPr lang="zh-CN" altLang="en-US" dirty="0"/>
              <a:t>协议在一个数据包中承载的最大数据量</a:t>
            </a:r>
            <a:endParaRPr lang="en-US" altLang="zh-CN" dirty="0"/>
          </a:p>
          <a:p>
            <a:pPr lvl="2"/>
            <a:r>
              <a:rPr lang="en-US" altLang="zh-CN" dirty="0"/>
              <a:t>Ethernet</a:t>
            </a:r>
            <a:r>
              <a:rPr lang="zh-CN" altLang="en-US" dirty="0"/>
              <a:t>的</a:t>
            </a:r>
            <a:r>
              <a:rPr lang="en-US" altLang="zh-CN" dirty="0"/>
              <a:t>MTU</a:t>
            </a:r>
            <a:r>
              <a:rPr lang="zh-CN" altLang="en-US" dirty="0"/>
              <a:t>是</a:t>
            </a:r>
            <a:r>
              <a:rPr lang="en-US" altLang="zh-CN" dirty="0"/>
              <a:t>1500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zh-CN" altLang="en-US" dirty="0"/>
              <a:t>发送方不知道每个中间网络的</a:t>
            </a:r>
            <a:r>
              <a:rPr lang="en-US" altLang="zh-CN" dirty="0"/>
              <a:t>MTU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IP</a:t>
            </a:r>
            <a:r>
              <a:rPr lang="zh-CN" altLang="en-US" dirty="0"/>
              <a:t>数据报文大于网络</a:t>
            </a:r>
            <a:r>
              <a:rPr lang="en-US" altLang="zh-CN" dirty="0"/>
              <a:t>MTU</a:t>
            </a:r>
            <a:r>
              <a:rPr lang="zh-CN" altLang="en-US" dirty="0"/>
              <a:t>时，路由器负责数据包分片</a:t>
            </a:r>
            <a:endParaRPr lang="en-US" altLang="zh-CN" dirty="0"/>
          </a:p>
          <a:p>
            <a:pPr lvl="1"/>
            <a:r>
              <a:rPr lang="zh-CN" altLang="en-US" dirty="0"/>
              <a:t>所有分片数据包到达目的主机后，目的主机负责还原原始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335852" y="3665890"/>
            <a:ext cx="6088680" cy="1263430"/>
            <a:chOff x="1335852" y="3665890"/>
            <a:chExt cx="6088680" cy="1263430"/>
          </a:xfrm>
        </p:grpSpPr>
        <p:sp>
          <p:nvSpPr>
            <p:cNvPr id="6" name="云形 5"/>
            <p:cNvSpPr/>
            <p:nvPr/>
          </p:nvSpPr>
          <p:spPr>
            <a:xfrm>
              <a:off x="1620840" y="3787613"/>
              <a:ext cx="2435087" cy="110324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云形 6"/>
            <p:cNvSpPr/>
            <p:nvPr/>
          </p:nvSpPr>
          <p:spPr>
            <a:xfrm>
              <a:off x="3906079" y="3965713"/>
              <a:ext cx="1182756" cy="66592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云形 7"/>
            <p:cNvSpPr/>
            <p:nvPr/>
          </p:nvSpPr>
          <p:spPr>
            <a:xfrm>
              <a:off x="5009322" y="3665890"/>
              <a:ext cx="2037521" cy="110324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52" y="4152473"/>
              <a:ext cx="569976" cy="373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556" y="3965713"/>
              <a:ext cx="569976" cy="373522"/>
            </a:xfrm>
            <a:prstGeom prst="rect">
              <a:avLst/>
            </a:prstGeom>
          </p:spPr>
        </p:pic>
        <p:sp>
          <p:nvSpPr>
            <p:cNvPr id="11" name="任意多边形 10"/>
            <p:cNvSpPr/>
            <p:nvPr/>
          </p:nvSpPr>
          <p:spPr>
            <a:xfrm>
              <a:off x="1818861" y="4164496"/>
              <a:ext cx="5128591" cy="188844"/>
            </a:xfrm>
            <a:custGeom>
              <a:avLst/>
              <a:gdLst>
                <a:gd name="connsiteX0" fmla="*/ 0 w 5128591"/>
                <a:gd name="connsiteY0" fmla="*/ 188844 h 188844"/>
                <a:gd name="connsiteX1" fmla="*/ 2077278 w 5128591"/>
                <a:gd name="connsiteY1" fmla="*/ 129209 h 188844"/>
                <a:gd name="connsiteX2" fmla="*/ 3260034 w 5128591"/>
                <a:gd name="connsiteY2" fmla="*/ 69574 h 188844"/>
                <a:gd name="connsiteX3" fmla="*/ 5128591 w 5128591"/>
                <a:gd name="connsiteY3" fmla="*/ 0 h 18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8591" h="188844">
                  <a:moveTo>
                    <a:pt x="0" y="188844"/>
                  </a:moveTo>
                  <a:lnTo>
                    <a:pt x="2077278" y="129209"/>
                  </a:lnTo>
                  <a:cubicBezTo>
                    <a:pt x="2620617" y="109331"/>
                    <a:pt x="3260034" y="69574"/>
                    <a:pt x="3260034" y="69574"/>
                  </a:cubicBezTo>
                  <a:lnTo>
                    <a:pt x="5128591" y="0"/>
                  </a:lnTo>
                </a:path>
              </a:pathLst>
            </a:custGeom>
            <a:noFill/>
            <a:ln w="1905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545" y="4142534"/>
              <a:ext cx="463203" cy="31461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634" y="4060204"/>
              <a:ext cx="463203" cy="314613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2083405" y="4348379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/>
                <a:t>MTU = 65535B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875233" y="4590766"/>
              <a:ext cx="13147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/>
                <a:t>MTU = 1500B</a:t>
              </a:r>
              <a:endParaRPr lang="zh-CN" altLang="en-US" sz="1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359197" y="4213504"/>
              <a:ext cx="13147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/>
                <a:t>MTU = 1000B</a:t>
              </a:r>
              <a:endParaRPr lang="zh-CN" altLang="en-US" sz="1600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分片举例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016276" y="2702863"/>
          <a:ext cx="252205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2097"/>
                <a:gridCol w="1639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 Header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 Data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04632" y="2313510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Leng</a:t>
            </a:r>
            <a:r>
              <a:rPr lang="en-US" altLang="zh-CN" sz="1600" dirty="0"/>
              <a:t> = 1420, M = 0</a:t>
            </a:r>
            <a:endParaRPr lang="zh-CN" altLang="en-US" sz="16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508512" y="1307323"/>
            <a:ext cx="2670898" cy="1103243"/>
            <a:chOff x="3120886" y="2559653"/>
            <a:chExt cx="2670898" cy="1103243"/>
          </a:xfrm>
        </p:grpSpPr>
        <p:sp>
          <p:nvSpPr>
            <p:cNvPr id="8" name="云形 7"/>
            <p:cNvSpPr/>
            <p:nvPr/>
          </p:nvSpPr>
          <p:spPr>
            <a:xfrm>
              <a:off x="3376574" y="2559653"/>
              <a:ext cx="2037521" cy="110324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1808" y="2859476"/>
              <a:ext cx="569976" cy="373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886" y="2953967"/>
              <a:ext cx="463203" cy="31461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726449" y="3107267"/>
              <a:ext cx="13147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/>
                <a:t>MTU = 1000B</a:t>
              </a:r>
              <a:endParaRPr lang="zh-CN" altLang="en-US" sz="16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3687173" y="3041240"/>
              <a:ext cx="1520687" cy="4969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内容占位符 5"/>
          <p:cNvGraphicFramePr/>
          <p:nvPr/>
        </p:nvGraphicFramePr>
        <p:xfrm>
          <a:off x="5415583" y="2762289"/>
          <a:ext cx="215803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2097"/>
                <a:gridCol w="1275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 Header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 Data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346739" y="2402753"/>
            <a:ext cx="2666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Leng</a:t>
            </a:r>
            <a:r>
              <a:rPr lang="en-US" altLang="zh-CN" sz="1600" dirty="0"/>
              <a:t> = 1000, M = 1, Offset = 0</a:t>
            </a:r>
            <a:endParaRPr lang="zh-CN" altLang="en-US" sz="1600" dirty="0"/>
          </a:p>
        </p:txBody>
      </p:sp>
      <p:sp>
        <p:nvSpPr>
          <p:cNvPr id="16" name="左大括号 15"/>
          <p:cNvSpPr/>
          <p:nvPr/>
        </p:nvSpPr>
        <p:spPr>
          <a:xfrm rot="16200000">
            <a:off x="2533325" y="2475997"/>
            <a:ext cx="350173" cy="16002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97459" y="3451184"/>
            <a:ext cx="1097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1400 bytes</a:t>
            </a:r>
            <a:endParaRPr lang="zh-CN" altLang="en-US" sz="1600" dirty="0"/>
          </a:p>
        </p:txBody>
      </p:sp>
      <p:graphicFrame>
        <p:nvGraphicFramePr>
          <p:cNvPr id="18" name="内容占位符 5"/>
          <p:cNvGraphicFramePr/>
          <p:nvPr/>
        </p:nvGraphicFramePr>
        <p:xfrm>
          <a:off x="5413392" y="4349933"/>
          <a:ext cx="16312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2097"/>
                <a:gridCol w="749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 Header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 Data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" name="左大括号 18"/>
          <p:cNvSpPr/>
          <p:nvPr/>
        </p:nvSpPr>
        <p:spPr>
          <a:xfrm rot="16200000">
            <a:off x="6816076" y="2643491"/>
            <a:ext cx="232731" cy="126704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441195" y="3339051"/>
            <a:ext cx="993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980 bytes</a:t>
            </a:r>
            <a:endParaRPr lang="zh-CN" altLang="en-US" sz="1600" dirty="0"/>
          </a:p>
        </p:txBody>
      </p:sp>
      <p:sp>
        <p:nvSpPr>
          <p:cNvPr id="21" name="左大括号 20"/>
          <p:cNvSpPr/>
          <p:nvPr/>
        </p:nvSpPr>
        <p:spPr>
          <a:xfrm rot="16200000">
            <a:off x="6569291" y="4530694"/>
            <a:ext cx="210456" cy="74026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78303" y="4951731"/>
            <a:ext cx="993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420 bytes</a:t>
            </a:r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346739" y="4015284"/>
            <a:ext cx="2770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Leng</a:t>
            </a:r>
            <a:r>
              <a:rPr lang="en-US" altLang="zh-CN" sz="1600" dirty="0"/>
              <a:t> = 440, M = 0, Offset = 980</a:t>
            </a:r>
            <a:endParaRPr lang="zh-CN" altLang="en-US" sz="16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764200" y="2862470"/>
            <a:ext cx="1394209" cy="9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745430" y="2961861"/>
            <a:ext cx="1502431" cy="158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6416" y="3946583"/>
            <a:ext cx="4572000" cy="22529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涉及的字段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Length</a:t>
            </a:r>
            <a:r>
              <a:rPr lang="zh-CN" altLang="en-US" dirty="0">
                <a:ea typeface="微软雅黑" panose="020B0503020204020204" pitchFamily="34" charset="-122"/>
              </a:rPr>
              <a:t>：标识分片后的数据包长度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Identifier</a:t>
            </a:r>
            <a:r>
              <a:rPr lang="zh-CN" altLang="en-US" dirty="0">
                <a:ea typeface="微软雅黑" panose="020B0503020204020204" pitchFamily="34" charset="-122"/>
              </a:rPr>
              <a:t>：标识属于同一数据报文的分片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Flags</a:t>
            </a:r>
            <a:r>
              <a:rPr lang="zh-CN" altLang="en-US" dirty="0"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ea typeface="微软雅黑" panose="020B0503020204020204" pitchFamily="34" charset="-122"/>
              </a:rPr>
              <a:t>M</a:t>
            </a:r>
            <a:r>
              <a:rPr lang="zh-CN" altLang="en-US" dirty="0">
                <a:ea typeface="微软雅黑" panose="020B0503020204020204" pitchFamily="34" charset="-122"/>
              </a:rPr>
              <a:t>位 </a:t>
            </a:r>
            <a:r>
              <a:rPr lang="en-US" altLang="zh-CN" dirty="0">
                <a:ea typeface="微软雅黑" panose="020B0503020204020204" pitchFamily="34" charset="-122"/>
              </a:rPr>
              <a:t>(More)</a:t>
            </a:r>
            <a:r>
              <a:rPr lang="zh-CN" altLang="en-US" dirty="0">
                <a:ea typeface="微软雅黑" panose="020B0503020204020204" pitchFamily="34" charset="-122"/>
              </a:rPr>
              <a:t>，标识是否有同一数据报文的后续分片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Offset</a:t>
            </a:r>
            <a:r>
              <a:rPr lang="zh-CN" altLang="en-US" dirty="0">
                <a:ea typeface="微软雅黑" panose="020B0503020204020204" pitchFamily="34" charset="-122"/>
              </a:rPr>
              <a:t>：标识分片在数据报文中的位置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 animBg="1"/>
      <p:bldP spid="17" grpId="0"/>
      <p:bldP spid="19" grpId="0" animBg="1"/>
      <p:bldP spid="20" grpId="0"/>
      <p:bldP spid="21" grpId="0" animBg="1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分片的缺点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不能充分利用网络资源</a:t>
            </a:r>
            <a:endParaRPr lang="en-US" altLang="zh-CN" dirty="0"/>
          </a:p>
          <a:p>
            <a:pPr lvl="1"/>
            <a:r>
              <a:rPr lang="zh-CN" altLang="en-US" dirty="0"/>
              <a:t>网络转发代价与包数目相关，与大小无关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分片不能探测传输路径</a:t>
            </a:r>
            <a:r>
              <a:rPr lang="en-US" altLang="zh-CN" dirty="0"/>
              <a:t>MTU</a:t>
            </a:r>
            <a:r>
              <a:rPr lang="zh-CN" altLang="en-US" dirty="0"/>
              <a:t>大小</a:t>
            </a:r>
            <a:endParaRPr lang="en-US" altLang="zh-CN" dirty="0"/>
          </a:p>
          <a:p>
            <a:pPr lvl="2"/>
            <a:r>
              <a:rPr lang="zh-CN" altLang="en-US" dirty="0"/>
              <a:t>数据报文太大，导致分片</a:t>
            </a:r>
            <a:endParaRPr lang="en-US" altLang="zh-CN" dirty="0"/>
          </a:p>
          <a:p>
            <a:pPr lvl="2"/>
            <a:r>
              <a:rPr lang="zh-CN" altLang="en-US" dirty="0"/>
              <a:t>数据报文太小，转发数据包增多</a:t>
            </a:r>
            <a:endParaRPr lang="en-US" altLang="zh-CN" dirty="0"/>
          </a:p>
          <a:p>
            <a:r>
              <a:rPr lang="zh-CN" altLang="en-US" dirty="0"/>
              <a:t>端到端性能很差</a:t>
            </a:r>
            <a:endParaRPr lang="en-US" altLang="zh-CN" dirty="0"/>
          </a:p>
          <a:p>
            <a:pPr lvl="1"/>
            <a:r>
              <a:rPr lang="zh-CN" altLang="en-US" dirty="0"/>
              <a:t>当一个分片丢失时，接收端会丢弃同一报文的其他分片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zh-CN" altLang="en-US" dirty="0"/>
              <a:t>使用路径</a:t>
            </a:r>
            <a:r>
              <a:rPr lang="en-US" altLang="zh-CN" dirty="0"/>
              <a:t>MTU</a:t>
            </a:r>
            <a:r>
              <a:rPr lang="zh-CN" altLang="en-US" dirty="0"/>
              <a:t>发现机制，在数据传输过程中确定沿途网络的最小</a:t>
            </a:r>
            <a:r>
              <a:rPr lang="en-US" altLang="zh-CN" dirty="0"/>
              <a:t>MTU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互联网控制消息协议</a:t>
            </a:r>
            <a:r>
              <a:rPr lang="en-US" altLang="zh-CN" dirty="0"/>
              <a:t>(Internet Control Message Protocol, ICMP)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ICMP</a:t>
            </a:r>
            <a:r>
              <a:rPr lang="zh-CN" altLang="en-US" dirty="0"/>
              <a:t>协议通过发送错误代码、控制信息等来诊断和控制网络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</a:t>
            </a:r>
            <a:r>
              <a:rPr lang="en-US" altLang="zh-CN" dirty="0"/>
              <a:t>IP</a:t>
            </a:r>
            <a:r>
              <a:rPr lang="zh-CN" altLang="en-US" dirty="0"/>
              <a:t>协议封装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基本不用于数据传输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应用举例：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Ping</a:t>
            </a:r>
            <a:r>
              <a:rPr lang="zh-CN" altLang="en-US" dirty="0"/>
              <a:t>：检查对端主机是否可达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终点不可达：不同的代码指示为什么数据包不可达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时间超时：数据包超出最大跳数限制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路由控制：重定向网络或主机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源点抑制：控制节点发送速率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直连网络的局限性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直连网络本质上是一种广播网络，带宽利用率很低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在有环路的拓扑中，数据包会在网络中一直被广播下去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863040" y="2354413"/>
            <a:ext cx="4467476" cy="1140564"/>
            <a:chOff x="1863040" y="2673580"/>
            <a:chExt cx="4467476" cy="1140564"/>
          </a:xfrm>
        </p:grpSpPr>
        <p:sp>
          <p:nvSpPr>
            <p:cNvPr id="7" name="矩形 6"/>
            <p:cNvSpPr/>
            <p:nvPr/>
          </p:nvSpPr>
          <p:spPr>
            <a:xfrm>
              <a:off x="4699836" y="3039928"/>
              <a:ext cx="530352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Hub</a:t>
              </a:r>
              <a:endParaRPr lang="zh-CN" altLang="en-US" sz="16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2673580"/>
              <a:ext cx="569976" cy="3735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3414744"/>
              <a:ext cx="569976" cy="373522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9" idx="3"/>
            </p:cNvCxnSpPr>
            <p:nvPr/>
          </p:nvCxnSpPr>
          <p:spPr>
            <a:xfrm flipV="1">
              <a:off x="2433016" y="3217139"/>
              <a:ext cx="536448" cy="384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3"/>
            </p:cNvCxnSpPr>
            <p:nvPr/>
          </p:nvCxnSpPr>
          <p:spPr>
            <a:xfrm>
              <a:off x="2433016" y="2860341"/>
              <a:ext cx="536448" cy="356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540" y="2699458"/>
              <a:ext cx="569976" cy="37352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540" y="3440622"/>
              <a:ext cx="569976" cy="373522"/>
            </a:xfrm>
            <a:prstGeom prst="rect">
              <a:avLst/>
            </a:prstGeom>
          </p:spPr>
        </p:pic>
        <p:cxnSp>
          <p:nvCxnSpPr>
            <p:cNvPr id="14" name="直接连接符 13"/>
            <p:cNvCxnSpPr>
              <a:stCxn id="7" idx="3"/>
              <a:endCxn id="12" idx="1"/>
            </p:cNvCxnSpPr>
            <p:nvPr/>
          </p:nvCxnSpPr>
          <p:spPr>
            <a:xfrm flipV="1">
              <a:off x="5230188" y="2886219"/>
              <a:ext cx="530352" cy="336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3"/>
              <a:endCxn id="13" idx="1"/>
            </p:cNvCxnSpPr>
            <p:nvPr/>
          </p:nvCxnSpPr>
          <p:spPr>
            <a:xfrm>
              <a:off x="5230188" y="3222808"/>
              <a:ext cx="530352" cy="404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2963368" y="3021416"/>
              <a:ext cx="530352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Hub</a:t>
              </a:r>
              <a:endParaRPr lang="zh-CN" altLang="en-US" sz="1600" dirty="0"/>
            </a:p>
          </p:txBody>
        </p:sp>
        <p:cxnSp>
          <p:nvCxnSpPr>
            <p:cNvPr id="18" name="直接连接符 17"/>
            <p:cNvCxnSpPr>
              <a:stCxn id="16" idx="3"/>
              <a:endCxn id="7" idx="1"/>
            </p:cNvCxnSpPr>
            <p:nvPr/>
          </p:nvCxnSpPr>
          <p:spPr>
            <a:xfrm>
              <a:off x="3493720" y="3204296"/>
              <a:ext cx="1206116" cy="1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任意多边形 20"/>
          <p:cNvSpPr/>
          <p:nvPr/>
        </p:nvSpPr>
        <p:spPr>
          <a:xfrm>
            <a:off x="4942807" y="2484418"/>
            <a:ext cx="629857" cy="862641"/>
          </a:xfrm>
          <a:custGeom>
            <a:avLst/>
            <a:gdLst>
              <a:gd name="connsiteX0" fmla="*/ 629857 w 629857"/>
              <a:gd name="connsiteY0" fmla="*/ 0 h 862641"/>
              <a:gd name="connsiteX1" fmla="*/ 129 w 629857"/>
              <a:gd name="connsiteY1" fmla="*/ 474453 h 862641"/>
              <a:gd name="connsiteX2" fmla="*/ 569472 w 629857"/>
              <a:gd name="connsiteY2" fmla="*/ 862641 h 8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857" h="862641">
                <a:moveTo>
                  <a:pt x="629857" y="0"/>
                </a:moveTo>
                <a:cubicBezTo>
                  <a:pt x="320025" y="165340"/>
                  <a:pt x="10193" y="330680"/>
                  <a:pt x="129" y="474453"/>
                </a:cubicBezTo>
                <a:cubicBezTo>
                  <a:pt x="-9935" y="618227"/>
                  <a:pt x="569472" y="862641"/>
                  <a:pt x="569472" y="86264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2527540" y="2458539"/>
            <a:ext cx="2130724" cy="327803"/>
          </a:xfrm>
          <a:custGeom>
            <a:avLst/>
            <a:gdLst>
              <a:gd name="connsiteX0" fmla="*/ 2130724 w 2130724"/>
              <a:gd name="connsiteY0" fmla="*/ 327803 h 327803"/>
              <a:gd name="connsiteX1" fmla="*/ 543464 w 2130724"/>
              <a:gd name="connsiteY1" fmla="*/ 250166 h 327803"/>
              <a:gd name="connsiteX2" fmla="*/ 0 w 2130724"/>
              <a:gd name="connsiteY2" fmla="*/ 0 h 32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0724" h="327803">
                <a:moveTo>
                  <a:pt x="2130724" y="327803"/>
                </a:moveTo>
                <a:cubicBezTo>
                  <a:pt x="1514654" y="316301"/>
                  <a:pt x="898585" y="304800"/>
                  <a:pt x="543464" y="250166"/>
                </a:cubicBezTo>
                <a:cubicBezTo>
                  <a:pt x="188343" y="195532"/>
                  <a:pt x="87702" y="41694"/>
                  <a:pt x="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613804" y="2907112"/>
            <a:ext cx="655607" cy="405442"/>
          </a:xfrm>
          <a:custGeom>
            <a:avLst/>
            <a:gdLst>
              <a:gd name="connsiteX0" fmla="*/ 655607 w 655607"/>
              <a:gd name="connsiteY0" fmla="*/ 0 h 405442"/>
              <a:gd name="connsiteX1" fmla="*/ 0 w 655607"/>
              <a:gd name="connsiteY1" fmla="*/ 405442 h 40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607" h="405442">
                <a:moveTo>
                  <a:pt x="655607" y="0"/>
                </a:moveTo>
                <a:lnTo>
                  <a:pt x="0" y="405442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/>
          <p:nvPr/>
        </p:nvCxnSpPr>
        <p:spPr>
          <a:xfrm rot="10800000" flipH="1">
            <a:off x="2918077" y="5464139"/>
            <a:ext cx="668622" cy="50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rot="420000">
            <a:off x="4718224" y="5565520"/>
            <a:ext cx="799410" cy="53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-1980000">
            <a:off x="3737341" y="6416247"/>
            <a:ext cx="761609" cy="51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4173584" y="4781635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11220000">
            <a:off x="4797157" y="5468670"/>
            <a:ext cx="799410" cy="53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>
            <a:off x="2995519" y="5530870"/>
            <a:ext cx="668622" cy="50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10800000">
            <a:off x="4018700" y="4772221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10800000">
            <a:off x="4328467" y="4782339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5180943" y="4935162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广播风暴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0800000">
            <a:off x="4108312" y="4778605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0800000">
            <a:off x="4418079" y="4788723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0800000">
            <a:off x="3926360" y="4774022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0800000">
            <a:off x="4236127" y="4784140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652900" y="4295004"/>
            <a:ext cx="2995381" cy="2328614"/>
            <a:chOff x="2652900" y="4377554"/>
            <a:chExt cx="2995381" cy="2328614"/>
          </a:xfrm>
        </p:grpSpPr>
        <p:cxnSp>
          <p:nvCxnSpPr>
            <p:cNvPr id="87" name="直接连接符 86"/>
            <p:cNvCxnSpPr>
              <a:stCxn id="104" idx="1"/>
              <a:endCxn id="105" idx="0"/>
            </p:cNvCxnSpPr>
            <p:nvPr/>
          </p:nvCxnSpPr>
          <p:spPr>
            <a:xfrm flipH="1">
              <a:off x="2918076" y="5537040"/>
              <a:ext cx="989172" cy="78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104" idx="3"/>
              <a:endCxn id="106" idx="0"/>
            </p:cNvCxnSpPr>
            <p:nvPr/>
          </p:nvCxnSpPr>
          <p:spPr>
            <a:xfrm>
              <a:off x="4437600" y="5537040"/>
              <a:ext cx="945505" cy="8033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105" idx="3"/>
              <a:endCxn id="106" idx="1"/>
            </p:cNvCxnSpPr>
            <p:nvPr/>
          </p:nvCxnSpPr>
          <p:spPr>
            <a:xfrm>
              <a:off x="3183252" y="6503822"/>
              <a:ext cx="1934677" cy="19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22" y="4377554"/>
              <a:ext cx="569976" cy="373522"/>
            </a:xfrm>
            <a:prstGeom prst="rect">
              <a:avLst/>
            </a:prstGeom>
          </p:spPr>
        </p:pic>
        <p:sp>
          <p:nvSpPr>
            <p:cNvPr id="104" name="矩形 103"/>
            <p:cNvSpPr/>
            <p:nvPr/>
          </p:nvSpPr>
          <p:spPr>
            <a:xfrm>
              <a:off x="3907248" y="5354160"/>
              <a:ext cx="530352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Hub</a:t>
              </a:r>
              <a:endParaRPr lang="zh-CN" altLang="en-US" sz="1600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652900" y="6320942"/>
              <a:ext cx="530352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Hub</a:t>
              </a:r>
              <a:endParaRPr lang="zh-CN" altLang="en-US" sz="16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17929" y="6340408"/>
              <a:ext cx="530352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Hub</a:t>
              </a:r>
              <a:endParaRPr lang="zh-CN" altLang="en-US" sz="1600" dirty="0"/>
            </a:p>
          </p:txBody>
        </p:sp>
      </p:grpSp>
      <p:cxnSp>
        <p:nvCxnSpPr>
          <p:cNvPr id="107" name="直接箭头连接符 106"/>
          <p:cNvCxnSpPr/>
          <p:nvPr/>
        </p:nvCxnSpPr>
        <p:spPr>
          <a:xfrm rot="1980000" flipH="1">
            <a:off x="3742919" y="6284229"/>
            <a:ext cx="761609" cy="51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地址带来的问题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早期</a:t>
            </a:r>
            <a:r>
              <a:rPr lang="en-US" altLang="zh-CN" dirty="0"/>
              <a:t>IP</a:t>
            </a:r>
            <a:r>
              <a:rPr lang="zh-CN" altLang="en-US" dirty="0"/>
              <a:t>网络：每个主机拥有唯一的一个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任何主机都可以与其他主机相连</a:t>
            </a:r>
            <a:endParaRPr lang="en-US" altLang="zh-CN" dirty="0"/>
          </a:p>
          <a:p>
            <a:pPr lvl="1"/>
            <a:r>
              <a:rPr lang="zh-CN" altLang="en-US" dirty="0"/>
              <a:t>任何主机都可以作为服务器，提供服务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互联网系统开放性带来的安全问题</a:t>
            </a:r>
            <a:endParaRPr lang="en-US" altLang="zh-CN" dirty="0"/>
          </a:p>
          <a:p>
            <a:pPr lvl="1"/>
            <a:r>
              <a:rPr lang="zh-CN" altLang="en-US" dirty="0"/>
              <a:t>任何主机都可以攻击其他主机</a:t>
            </a:r>
            <a:endParaRPr lang="en-US" altLang="zh-CN" dirty="0"/>
          </a:p>
          <a:p>
            <a:pPr lvl="1"/>
            <a:r>
              <a:rPr lang="zh-CN" altLang="en-US" dirty="0"/>
              <a:t>攻击者可以伪造数据包的源地址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是否每个主机都需要一个</a:t>
            </a:r>
            <a:r>
              <a:rPr lang="en-US" altLang="zh-CN" dirty="0"/>
              <a:t>”</a:t>
            </a:r>
            <a:r>
              <a:rPr lang="zh-CN" altLang="en-US" dirty="0"/>
              <a:t>其他人可访问的</a:t>
            </a:r>
            <a:r>
              <a:rPr lang="en-US" altLang="zh-CN" dirty="0"/>
              <a:t>”IP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地址空间不足</a:t>
            </a:r>
            <a:endParaRPr lang="en-US" altLang="zh-CN" dirty="0"/>
          </a:p>
          <a:p>
            <a:pPr lvl="1"/>
            <a:r>
              <a:rPr lang="zh-CN" altLang="en-US" dirty="0"/>
              <a:t>安全性问题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RFC1918</a:t>
            </a:r>
            <a:r>
              <a:rPr lang="zh-CN" altLang="en-US" dirty="0"/>
              <a:t>定义全局</a:t>
            </a:r>
            <a:r>
              <a:rPr lang="en-US" altLang="zh-CN" dirty="0"/>
              <a:t>IP</a:t>
            </a:r>
            <a:r>
              <a:rPr lang="zh-CN" altLang="en-US" dirty="0"/>
              <a:t>地址和私有</a:t>
            </a:r>
            <a:r>
              <a:rPr lang="en-US" altLang="zh-CN" dirty="0"/>
              <a:t>IP</a:t>
            </a:r>
            <a:r>
              <a:rPr lang="zh-CN" altLang="en-US" dirty="0"/>
              <a:t>地址：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全局</a:t>
            </a:r>
            <a:r>
              <a:rPr lang="en-US" altLang="zh-CN" dirty="0"/>
              <a:t>IP</a:t>
            </a:r>
            <a:r>
              <a:rPr lang="zh-CN" altLang="en-US" dirty="0"/>
              <a:t>地址：用于互联网 </a:t>
            </a:r>
            <a:r>
              <a:rPr lang="en-US" altLang="zh-CN" dirty="0"/>
              <a:t>-- </a:t>
            </a:r>
            <a:r>
              <a:rPr lang="zh-CN" altLang="en-US" dirty="0"/>
              <a:t>公共主机和路由设备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私有</a:t>
            </a:r>
            <a:r>
              <a:rPr lang="en-US" altLang="zh-CN" dirty="0"/>
              <a:t>IP</a:t>
            </a:r>
            <a:r>
              <a:rPr lang="zh-CN" altLang="en-US" dirty="0"/>
              <a:t>地址：仅用于组织的专用网内部</a:t>
            </a:r>
            <a:r>
              <a:rPr lang="en-US" altLang="zh-CN" dirty="0"/>
              <a:t> -- </a:t>
            </a:r>
            <a:r>
              <a:rPr lang="zh-CN" altLang="en-US" dirty="0"/>
              <a:t>本地主机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10.0.0.0/8, 172.16.0.0/12, 192.168.0.0/16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在组织内部，给每个主机分配一个私有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使用标准</a:t>
            </a:r>
            <a:r>
              <a:rPr lang="en-US" altLang="zh-CN" dirty="0"/>
              <a:t>IP</a:t>
            </a:r>
            <a:r>
              <a:rPr lang="zh-CN" altLang="en-US" dirty="0"/>
              <a:t>路由协议，且可以进一步划分子网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NAT</a:t>
            </a:r>
            <a:r>
              <a:rPr lang="zh-CN" altLang="en-US" dirty="0"/>
              <a:t>负责私有地址与全局地址之间的翻译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外部网络无需知道内部网络的地址情况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客户端发起连接</a:t>
            </a:r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3784920" y="4247910"/>
            <a:ext cx="2523281" cy="1539433"/>
          </a:xfrm>
          <a:prstGeom prst="cloud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61639" y="4247910"/>
            <a:ext cx="2176041" cy="16436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46698" y="4858475"/>
            <a:ext cx="729205" cy="422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53191" y="4622549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61.135.169.125</a:t>
            </a:r>
            <a:r>
              <a:rPr lang="en-US" altLang="zh-CN" dirty="0"/>
              <a:t>:80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3" y="4532602"/>
            <a:ext cx="640292" cy="6402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18" y="4885362"/>
            <a:ext cx="672086" cy="44043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4560" y="491924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10.24.0.23:10000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05245" y="434740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159.226.43.39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2496744"/>
          </a:xfrm>
        </p:spPr>
        <p:txBody>
          <a:bodyPr/>
          <a:lstStyle/>
          <a:p>
            <a:r>
              <a:rPr lang="zh-CN" altLang="en-US" dirty="0"/>
              <a:t>客户端 </a:t>
            </a:r>
            <a:r>
              <a:rPr lang="en-US" altLang="zh-CN" dirty="0"/>
              <a:t>10.24.0.23 </a:t>
            </a:r>
            <a:r>
              <a:rPr lang="zh-CN" altLang="en-US" dirty="0"/>
              <a:t>想连接到服务器61.135.169.125</a:t>
            </a:r>
            <a:endParaRPr lang="en-US" altLang="zh-CN" dirty="0"/>
          </a:p>
          <a:p>
            <a:pPr lvl="1"/>
            <a:r>
              <a:rPr lang="zh-CN" altLang="en-US" dirty="0"/>
              <a:t>客户端协议栈分配一个临时端口号</a:t>
            </a:r>
            <a:r>
              <a:rPr lang="en-US" altLang="zh-CN" dirty="0"/>
              <a:t>10000</a:t>
            </a:r>
            <a:r>
              <a:rPr lang="zh-CN" altLang="en-US" dirty="0"/>
              <a:t>，并发送请求</a:t>
            </a:r>
            <a:endParaRPr lang="en-US" altLang="zh-CN" dirty="0"/>
          </a:p>
          <a:p>
            <a:r>
              <a:rPr lang="zh-CN" altLang="en-US" dirty="0"/>
              <a:t>连接请求经过</a:t>
            </a:r>
            <a:r>
              <a:rPr lang="en-US" altLang="zh-CN" dirty="0"/>
              <a:t>NAT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1"/>
            <a:r>
              <a:rPr lang="en-US" altLang="zh-CN" dirty="0"/>
              <a:t>NAT</a:t>
            </a:r>
            <a:r>
              <a:rPr lang="zh-CN" altLang="en-US" dirty="0"/>
              <a:t>分配一个端口号</a:t>
            </a:r>
            <a:r>
              <a:rPr lang="en-US" altLang="zh-CN" dirty="0"/>
              <a:t>50000</a:t>
            </a:r>
            <a:r>
              <a:rPr lang="zh-CN" altLang="en-US" dirty="0"/>
              <a:t>，与该客户端请求建立映射关系</a:t>
            </a:r>
            <a:endParaRPr lang="en-US" altLang="zh-CN" dirty="0"/>
          </a:p>
          <a:p>
            <a:pPr lvl="1"/>
            <a:r>
              <a:rPr lang="en-US" altLang="zh-CN" dirty="0"/>
              <a:t>NAT</a:t>
            </a:r>
            <a:r>
              <a:rPr lang="zh-CN" altLang="en-US" dirty="0"/>
              <a:t>转发请求，将客户端的源地址和源端口替换为自己的地址和端口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572000" y="5547533"/>
          <a:ext cx="4201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96"/>
                <a:gridCol w="1400496"/>
                <a:gridCol w="1400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Int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altLang="zh-CN" sz="1800" dirty="0" err="1"/>
                        <a:t>Addr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Int</a:t>
                      </a:r>
                      <a:r>
                        <a:rPr lang="en-US" altLang="zh-CN" sz="1800" baseline="0" dirty="0"/>
                        <a:t> Port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NAT Port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10.24.0.23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10000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50000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: NAT</a:t>
            </a:r>
            <a:r>
              <a:rPr lang="zh-CN" altLang="en-US" dirty="0"/>
              <a:t>设备作为两端的代理</a:t>
            </a:r>
            <a:endParaRPr lang="zh-CN" altLang="en-US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</p:nvPr>
        </p:nvGraphicFramePr>
        <p:xfrm>
          <a:off x="1101053" y="5307300"/>
          <a:ext cx="2243138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3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Src</a:t>
                      </a:r>
                      <a:r>
                        <a:rPr lang="en-US" altLang="zh-CN" sz="1600" dirty="0"/>
                        <a:t> IP: 10.24.0.23</a:t>
                      </a:r>
                      <a:endParaRPr lang="en-US" altLang="zh-CN" sz="16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Src</a:t>
                      </a:r>
                      <a:r>
                        <a:rPr lang="en-US" altLang="zh-CN" sz="1600" dirty="0"/>
                        <a:t> Port:</a:t>
                      </a:r>
                      <a:r>
                        <a:rPr lang="en-US" altLang="zh-CN" sz="1600" baseline="0" dirty="0"/>
                        <a:t> 10000</a:t>
                      </a:r>
                      <a:endParaRPr lang="en-US" altLang="zh-CN" sz="16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IP: 61.135.169.125</a:t>
                      </a:r>
                      <a:endParaRPr lang="zh-CN" altLang="en-US" sz="16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aseline="0" dirty="0" err="1"/>
                        <a:t>Dest</a:t>
                      </a:r>
                      <a:r>
                        <a:rPr lang="en-US" altLang="zh-CN" sz="1600" baseline="0" dirty="0"/>
                        <a:t> Port: 80</a:t>
                      </a:r>
                      <a:endParaRPr lang="en-US" altLang="zh-CN" sz="1600" baseline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" name="云形 5"/>
          <p:cNvSpPr/>
          <p:nvPr/>
        </p:nvSpPr>
        <p:spPr>
          <a:xfrm>
            <a:off x="4081781" y="3384811"/>
            <a:ext cx="2523281" cy="1539433"/>
          </a:xfrm>
          <a:prstGeom prst="cloud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58500" y="3384811"/>
            <a:ext cx="2176041" cy="16436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43559" y="3995376"/>
            <a:ext cx="729205" cy="422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50052" y="375945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61.135.169.125</a:t>
            </a:r>
            <a:r>
              <a:rPr lang="en-US" altLang="zh-CN" dirty="0"/>
              <a:t>:80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34" y="3669503"/>
            <a:ext cx="640292" cy="6402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79" y="4022263"/>
            <a:ext cx="672086" cy="44043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1421" y="4056145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10.24.0.23:10000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02106" y="348430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159.226.43.39</a:t>
            </a:r>
            <a:endParaRPr lang="zh-CN" altLang="en-US" dirty="0"/>
          </a:p>
        </p:txBody>
      </p:sp>
      <p:graphicFrame>
        <p:nvGraphicFramePr>
          <p:cNvPr id="15" name="内容占位符 13"/>
          <p:cNvGraphicFramePr/>
          <p:nvPr/>
        </p:nvGraphicFramePr>
        <p:xfrm>
          <a:off x="4532471" y="5338585"/>
          <a:ext cx="2243138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313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Src</a:t>
                      </a:r>
                      <a:r>
                        <a:rPr lang="en-US" altLang="zh-CN" sz="1600" dirty="0"/>
                        <a:t> IP: 61.135.169.125</a:t>
                      </a:r>
                      <a:endParaRPr lang="en-US" altLang="zh-CN" sz="16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Src</a:t>
                      </a:r>
                      <a:r>
                        <a:rPr lang="en-US" altLang="zh-CN" sz="1600" dirty="0"/>
                        <a:t> Port:</a:t>
                      </a:r>
                      <a:r>
                        <a:rPr lang="en-US" altLang="zh-CN" sz="1600" baseline="0" dirty="0"/>
                        <a:t> 80</a:t>
                      </a:r>
                      <a:endParaRPr lang="en-US" altLang="zh-CN" sz="1600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IP: 159.226.43.39</a:t>
                      </a:r>
                      <a:endParaRPr lang="en-US" altLang="zh-CN" sz="1600" dirty="0"/>
                    </a:p>
                    <a:p>
                      <a:r>
                        <a:rPr lang="en-US" altLang="zh-CN" sz="1600" baseline="0" dirty="0" err="1"/>
                        <a:t>Dest</a:t>
                      </a:r>
                      <a:r>
                        <a:rPr lang="en-US" altLang="zh-CN" sz="1600" baseline="0" dirty="0"/>
                        <a:t> Port: 50000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stCxn id="12" idx="3"/>
          </p:cNvCxnSpPr>
          <p:nvPr/>
        </p:nvCxnSpPr>
        <p:spPr>
          <a:xfrm>
            <a:off x="2595959" y="4240811"/>
            <a:ext cx="848492" cy="0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494929" y="4022263"/>
            <a:ext cx="512104" cy="218548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920086" y="4407165"/>
          <a:ext cx="4201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96"/>
                <a:gridCol w="1400496"/>
                <a:gridCol w="1400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Int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altLang="zh-CN" sz="1800" dirty="0" err="1"/>
                        <a:t>Addr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Int</a:t>
                      </a:r>
                      <a:r>
                        <a:rPr lang="en-US" altLang="zh-CN" sz="1800" baseline="0" dirty="0"/>
                        <a:t> Port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NAT Port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10.24.0.23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10000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50000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内容占位符 2"/>
          <p:cNvSpPr txBox="1"/>
          <p:nvPr/>
        </p:nvSpPr>
        <p:spPr>
          <a:xfrm>
            <a:off x="628650" y="1751166"/>
            <a:ext cx="7886700" cy="172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微软雅黑" panose="020B0503020204020204" pitchFamily="34" charset="-122"/>
              </a:rPr>
              <a:t>NAT</a:t>
            </a:r>
            <a:r>
              <a:rPr lang="zh-CN" altLang="en-US" dirty="0">
                <a:ea typeface="微软雅黑" panose="020B0503020204020204" pitchFamily="34" charset="-122"/>
              </a:rPr>
              <a:t>设备作为两端的代理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微软雅黑" panose="020B0503020204020204" pitchFamily="34" charset="-122"/>
              </a:rPr>
              <a:t>对于客户端，</a:t>
            </a:r>
            <a:r>
              <a:rPr lang="en-US" altLang="zh-CN" dirty="0">
                <a:ea typeface="微软雅黑" panose="020B0503020204020204" pitchFamily="34" charset="-122"/>
              </a:rPr>
              <a:t>NAT</a:t>
            </a:r>
            <a:r>
              <a:rPr lang="zh-CN" altLang="en-US" dirty="0">
                <a:ea typeface="微软雅黑" panose="020B0503020204020204" pitchFamily="34" charset="-122"/>
              </a:rPr>
              <a:t>拦截其消息，并标记自己为发送方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微软雅黑" panose="020B0503020204020204" pitchFamily="34" charset="-122"/>
              </a:rPr>
              <a:t>对于服务器端，</a:t>
            </a:r>
            <a:r>
              <a:rPr lang="en-US" altLang="zh-CN" dirty="0">
                <a:ea typeface="微软雅黑" panose="020B0503020204020204" pitchFamily="34" charset="-122"/>
              </a:rPr>
              <a:t>NAT</a:t>
            </a:r>
            <a:r>
              <a:rPr lang="zh-CN" altLang="en-US" dirty="0">
                <a:ea typeface="微软雅黑" panose="020B0503020204020204" pitchFamily="34" charset="-122"/>
              </a:rPr>
              <a:t>设备作为服务器消息的接收者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NAT</a:t>
            </a:r>
            <a:r>
              <a:rPr lang="zh-CN" altLang="en-US" dirty="0">
                <a:ea typeface="微软雅黑" panose="020B0503020204020204" pitchFamily="34" charset="-122"/>
              </a:rPr>
              <a:t>设备将收到的服务器数据更新目的地址和端口，发送给内网主机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83" y="4817178"/>
            <a:ext cx="640292" cy="6402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将内网主机作为服务器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2233746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设备将内网主机作为服务器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使用端口映射技术，将内网主机的端口对外可见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需要手动配置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外网用户通过地址</a:t>
            </a:r>
            <a:r>
              <a:rPr lang="en-US" altLang="zh-CN" dirty="0"/>
              <a:t>159.226.43.39:80</a:t>
            </a:r>
            <a:r>
              <a:rPr lang="zh-CN" altLang="en-US" dirty="0"/>
              <a:t>访问该服务</a:t>
            </a:r>
            <a:endParaRPr lang="en-US" altLang="zh-CN" dirty="0"/>
          </a:p>
          <a:p>
            <a:pPr lvl="1"/>
            <a:r>
              <a:rPr lang="en-US" altLang="zh-CN" dirty="0"/>
              <a:t>NAT</a:t>
            </a:r>
            <a:r>
              <a:rPr lang="zh-CN" altLang="en-US" dirty="0"/>
              <a:t>设备收到该请求后，将目的地址替换，并转发给服务主机</a:t>
            </a:r>
            <a:endParaRPr lang="en-US" altLang="zh-CN" dirty="0"/>
          </a:p>
        </p:txBody>
      </p:sp>
      <p:sp>
        <p:nvSpPr>
          <p:cNvPr id="6" name="云形 5"/>
          <p:cNvSpPr/>
          <p:nvPr/>
        </p:nvSpPr>
        <p:spPr>
          <a:xfrm>
            <a:off x="3893435" y="4206613"/>
            <a:ext cx="2523281" cy="1539433"/>
          </a:xfrm>
          <a:prstGeom prst="cloud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70154" y="4206613"/>
            <a:ext cx="2176041" cy="16436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55213" y="4817178"/>
            <a:ext cx="729205" cy="422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61706" y="458125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61.135.169.125</a:t>
            </a:r>
            <a:r>
              <a:rPr lang="en-US" altLang="zh-CN" dirty="0"/>
              <a:t>:80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84" y="4675442"/>
            <a:ext cx="672086" cy="44043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3075" y="487794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10.24.0.23:80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13760" y="430611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159.226.43.39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3"/>
          </p:cNvCxnSpPr>
          <p:nvPr/>
        </p:nvCxnSpPr>
        <p:spPr>
          <a:xfrm>
            <a:off x="2056555" y="5062613"/>
            <a:ext cx="1199550" cy="0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306583" y="4844065"/>
            <a:ext cx="512104" cy="218548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316786" y="5779968"/>
          <a:ext cx="4201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96"/>
                <a:gridCol w="1400496"/>
                <a:gridCol w="1400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Int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altLang="zh-CN" sz="1800" dirty="0" err="1"/>
                        <a:t>Addr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Int</a:t>
                      </a:r>
                      <a:r>
                        <a:rPr lang="en-US" altLang="zh-CN" sz="1800" baseline="0" dirty="0"/>
                        <a:t> Port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NAT Port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10.24.0.23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为什么要设计</a:t>
            </a:r>
            <a:r>
              <a:rPr lang="en-US" altLang="zh-CN" dirty="0"/>
              <a:t>IPv6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IPv4</a:t>
            </a:r>
            <a:r>
              <a:rPr lang="zh-CN" altLang="en-US" dirty="0"/>
              <a:t>取得了极大的成功</a:t>
            </a:r>
            <a:endParaRPr lang="zh-CN" altLang="en-US" dirty="0"/>
          </a:p>
          <a:p>
            <a:r>
              <a:rPr lang="en-US" altLang="zh-CN" dirty="0"/>
              <a:t>IPv4</a:t>
            </a:r>
            <a:r>
              <a:rPr lang="zh-CN" altLang="en-US" dirty="0"/>
              <a:t>地址资源的紧张限制了</a:t>
            </a:r>
            <a:r>
              <a:rPr lang="en-US" altLang="zh-CN" dirty="0"/>
              <a:t>IP</a:t>
            </a:r>
            <a:r>
              <a:rPr lang="zh-CN" altLang="en-US" dirty="0"/>
              <a:t>技术应用的进一步发展</a:t>
            </a:r>
            <a:endParaRPr lang="zh-CN" altLang="en-US" dirty="0"/>
          </a:p>
          <a:p>
            <a:pPr lvl="1"/>
            <a:r>
              <a:rPr lang="en-US" altLang="zh-CN" dirty="0"/>
              <a:t>CIDR</a:t>
            </a:r>
            <a:r>
              <a:rPr lang="zh-CN" altLang="en-US" dirty="0"/>
              <a:t>、</a:t>
            </a:r>
            <a:r>
              <a:rPr lang="en-US" altLang="zh-CN" dirty="0"/>
              <a:t> NAT</a:t>
            </a:r>
            <a:r>
              <a:rPr lang="zh-CN" altLang="en-US" dirty="0"/>
              <a:t>等技术暂缓了</a:t>
            </a:r>
            <a:r>
              <a:rPr lang="en-US" altLang="zh-CN" dirty="0"/>
              <a:t>IPv4</a:t>
            </a:r>
            <a:r>
              <a:rPr lang="zh-CN" altLang="en-US" dirty="0"/>
              <a:t>地址紧张，无法根本解决地址问题</a:t>
            </a:r>
            <a:endParaRPr lang="zh-CN" altLang="en-US" dirty="0"/>
          </a:p>
          <a:p>
            <a:r>
              <a:rPr lang="zh-CN" altLang="en-US" dirty="0"/>
              <a:t>新技术的出现对</a:t>
            </a:r>
            <a:r>
              <a:rPr lang="en-US" altLang="zh-CN" dirty="0"/>
              <a:t>IP</a:t>
            </a:r>
            <a:r>
              <a:rPr lang="zh-CN" altLang="en-US" dirty="0"/>
              <a:t>协议提出了更多的需求</a:t>
            </a:r>
            <a:endParaRPr lang="zh-CN" altLang="en-US" dirty="0"/>
          </a:p>
          <a:p>
            <a:pPr lvl="1"/>
            <a:r>
              <a:rPr lang="en-US" altLang="zh-CN" dirty="0" err="1"/>
              <a:t>QoS</a:t>
            </a:r>
            <a:r>
              <a:rPr lang="zh-CN" altLang="en-US" dirty="0"/>
              <a:t>保障、移动性、内置安全等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的设计出发点：</a:t>
            </a: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/>
              <a:t>近乎无限的地址空间</a:t>
            </a:r>
            <a:endParaRPr lang="zh-CN" altLang="en-US" dirty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/>
              <a:t>更简洁的报文头部</a:t>
            </a:r>
            <a:endParaRPr lang="zh-CN" altLang="en-US" dirty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/>
              <a:t>内置的安全性</a:t>
            </a:r>
            <a:endParaRPr lang="zh-CN" altLang="en-US" dirty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/>
              <a:t>更好的</a:t>
            </a:r>
            <a:r>
              <a:rPr lang="en-US" altLang="zh-CN" dirty="0" err="1"/>
              <a:t>QoS</a:t>
            </a:r>
            <a:r>
              <a:rPr lang="zh-CN" altLang="en-US" dirty="0"/>
              <a:t>支持</a:t>
            </a:r>
            <a:endParaRPr lang="zh-CN" altLang="en-US" dirty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/>
              <a:t>更好的移动性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地址格式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IPv6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地址长度为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128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IPv6</a:t>
            </a:r>
            <a:r>
              <a:rPr lang="zh-CN" altLang="en-US" dirty="0"/>
              <a:t>地址用十六进制表示，分为</a:t>
            </a:r>
            <a:r>
              <a:rPr lang="en-US" altLang="zh-CN" dirty="0"/>
              <a:t>8</a:t>
            </a:r>
            <a:r>
              <a:rPr lang="zh-CN" altLang="en-US" dirty="0"/>
              <a:t>段，中间用“</a:t>
            </a:r>
            <a:r>
              <a:rPr lang="en-US" altLang="zh-CN" dirty="0"/>
              <a:t>:</a:t>
            </a:r>
            <a:r>
              <a:rPr lang="zh-CN" altLang="en-US" dirty="0"/>
              <a:t>”隔开</a:t>
            </a:r>
            <a:endParaRPr lang="en-US" altLang="zh-CN" dirty="0"/>
          </a:p>
          <a:p>
            <a:pPr lvl="1"/>
            <a:r>
              <a:rPr lang="en-US" altLang="zh-CN" dirty="0"/>
              <a:t>2001:0410:0000:0001:0000:0000:0000:45ff</a:t>
            </a:r>
            <a:endParaRPr lang="en-US" altLang="zh-CN" dirty="0"/>
          </a:p>
          <a:p>
            <a:r>
              <a:rPr lang="zh-CN" altLang="en-US" dirty="0"/>
              <a:t>每段的起始</a:t>
            </a:r>
            <a:r>
              <a:rPr lang="en-US" altLang="zh-CN" dirty="0"/>
              <a:t>0</a:t>
            </a:r>
            <a:r>
              <a:rPr lang="zh-CN" altLang="en-US" dirty="0"/>
              <a:t>可以省略，连续全零的段可用“</a:t>
            </a:r>
            <a:r>
              <a:rPr lang="en-US" altLang="zh-CN" dirty="0"/>
              <a:t>::</a:t>
            </a:r>
            <a:r>
              <a:rPr lang="zh-CN" altLang="en-US" dirty="0"/>
              <a:t>”表示（只能出现一次）</a:t>
            </a:r>
            <a:endParaRPr lang="en-US" altLang="zh-CN" dirty="0"/>
          </a:p>
          <a:p>
            <a:pPr lvl="1"/>
            <a:r>
              <a:rPr lang="en-US" altLang="zh-CN" dirty="0"/>
              <a:t>2001:410:0:1:0:0:0:45ff,  2001:410:0:1::45ff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不同起始码对应不同类型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IPv6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地址</a:t>
            </a:r>
            <a:r>
              <a:rPr lang="zh-CN" altLang="en-US" dirty="0"/>
              <a:t>，例如</a:t>
            </a:r>
            <a:r>
              <a:rPr lang="en-US" altLang="zh-CN" dirty="0"/>
              <a:t>::</a:t>
            </a:r>
            <a:r>
              <a:rPr lang="en-US" altLang="zh-CN" dirty="0" err="1"/>
              <a:t>ffff</a:t>
            </a:r>
            <a:r>
              <a:rPr lang="en-US" altLang="zh-CN" dirty="0"/>
              <a:t>/96</a:t>
            </a:r>
            <a:r>
              <a:rPr lang="zh-CN" altLang="en-US" dirty="0"/>
              <a:t>表示与</a:t>
            </a:r>
            <a:r>
              <a:rPr lang="en-US" altLang="zh-CN" dirty="0"/>
              <a:t>IPv4</a:t>
            </a:r>
            <a:r>
              <a:rPr lang="zh-CN" altLang="en-US" dirty="0"/>
              <a:t>兼容的地址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地址 </a:t>
            </a:r>
            <a:r>
              <a:rPr lang="en-US" altLang="zh-CN" dirty="0"/>
              <a:t>= </a:t>
            </a:r>
            <a:r>
              <a:rPr lang="zh-CN" altLang="en-US" dirty="0"/>
              <a:t>前缀 </a:t>
            </a:r>
            <a:r>
              <a:rPr lang="en-US" altLang="zh-CN" dirty="0"/>
              <a:t>+ </a:t>
            </a:r>
            <a:r>
              <a:rPr lang="zh-CN" altLang="en-US" dirty="0"/>
              <a:t>接口标识</a:t>
            </a:r>
            <a:endParaRPr lang="zh-CN" altLang="en-US" dirty="0"/>
          </a:p>
          <a:p>
            <a:pPr lvl="1"/>
            <a:r>
              <a:rPr lang="zh-CN" altLang="en-US" dirty="0"/>
              <a:t>前缀：相当于</a:t>
            </a:r>
            <a:r>
              <a:rPr lang="en-US" altLang="zh-CN" dirty="0"/>
              <a:t>IPv4</a:t>
            </a:r>
            <a:r>
              <a:rPr lang="zh-CN" altLang="en-US" dirty="0"/>
              <a:t>地址中的网络</a:t>
            </a:r>
            <a:r>
              <a:rPr lang="en-US" altLang="zh-CN" dirty="0"/>
              <a:t>ID</a:t>
            </a:r>
            <a:endParaRPr lang="en-US" altLang="zh-CN" dirty="0"/>
          </a:p>
          <a:p>
            <a:pPr lvl="1"/>
            <a:r>
              <a:rPr lang="zh-CN" altLang="en-US" dirty="0"/>
              <a:t>接口标识：相当于</a:t>
            </a:r>
            <a:r>
              <a:rPr lang="en-US" altLang="zh-CN" dirty="0"/>
              <a:t>IPv4</a:t>
            </a:r>
            <a:r>
              <a:rPr lang="zh-CN" altLang="en-US" dirty="0"/>
              <a:t>地址中的主机</a:t>
            </a:r>
            <a:r>
              <a:rPr lang="en-US" altLang="zh-CN" dirty="0"/>
              <a:t>ID</a:t>
            </a:r>
            <a:r>
              <a:rPr lang="zh-CN" altLang="en-US" dirty="0"/>
              <a:t>，固定为</a:t>
            </a:r>
            <a:r>
              <a:rPr lang="en-US" altLang="zh-CN" dirty="0"/>
              <a:t>64</a:t>
            </a:r>
            <a:r>
              <a:rPr lang="zh-CN" altLang="en-US" dirty="0"/>
              <a:t>位。</a:t>
            </a:r>
            <a:endParaRPr lang="zh-CN" altLang="en-US" dirty="0"/>
          </a:p>
          <a:p>
            <a:pPr lvl="1"/>
            <a:r>
              <a:rPr lang="zh-CN" altLang="en-US" dirty="0"/>
              <a:t>前缀长度用“</a:t>
            </a:r>
            <a:r>
              <a:rPr lang="en-US" altLang="zh-CN" dirty="0"/>
              <a:t>/xx”</a:t>
            </a:r>
            <a:r>
              <a:rPr lang="zh-CN" altLang="en-US" dirty="0"/>
              <a:t>来表示</a:t>
            </a:r>
            <a:endParaRPr lang="zh-CN" altLang="en-US" dirty="0"/>
          </a:p>
          <a:p>
            <a:pPr lvl="1"/>
            <a:r>
              <a:rPr lang="en-US" altLang="zh-CN" dirty="0"/>
              <a:t>2001:410:0:1::45ff /56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编址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我们确实需要这么多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IPv6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地址么？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从长远角度看，确实有可能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上世纪</a:t>
            </a:r>
            <a:r>
              <a:rPr lang="en-US" altLang="zh-CN" dirty="0"/>
              <a:t>90</a:t>
            </a:r>
            <a:r>
              <a:rPr lang="zh-CN" altLang="en-US" dirty="0"/>
              <a:t>年代，出现</a:t>
            </a:r>
            <a:r>
              <a:rPr lang="en-US" altLang="zh-CN" dirty="0"/>
              <a:t>”IPv4</a:t>
            </a:r>
            <a:r>
              <a:rPr lang="zh-CN" altLang="en-US" dirty="0"/>
              <a:t>地址耗尽</a:t>
            </a:r>
            <a:r>
              <a:rPr lang="en-US" altLang="zh-CN" dirty="0"/>
              <a:t>”</a:t>
            </a:r>
            <a:r>
              <a:rPr lang="zh-CN" altLang="en-US" dirty="0"/>
              <a:t>恐慌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更多的（小型智能）设备将会联网，手机、传感器、电饭煲等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128</a:t>
            </a:r>
            <a:r>
              <a:rPr lang="zh-CN" altLang="en-US" dirty="0"/>
              <a:t>位地址空间带来的直接好处：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更容易进行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层次化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(Hierarchical)</a:t>
            </a:r>
            <a:r>
              <a:rPr lang="zh-CN" altLang="en-US" dirty="0"/>
              <a:t>编址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例如，为局域网分配一个</a:t>
            </a:r>
            <a:r>
              <a:rPr lang="en-US" altLang="zh-CN" dirty="0"/>
              <a:t>48-bit</a:t>
            </a:r>
            <a:r>
              <a:rPr lang="zh-CN" altLang="en-US" dirty="0"/>
              <a:t>的地址空间 </a:t>
            </a:r>
            <a:r>
              <a:rPr lang="en-US" altLang="zh-CN" dirty="0"/>
              <a:t>– </a:t>
            </a:r>
            <a:r>
              <a:rPr lang="zh-CN" altLang="en-US" dirty="0"/>
              <a:t>可以直接使用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可以利用地理位置编址（例如，</a:t>
            </a:r>
            <a:r>
              <a:rPr lang="en-US" altLang="zh-CN" dirty="0"/>
              <a:t>IPv4</a:t>
            </a:r>
            <a:r>
              <a:rPr lang="zh-CN" altLang="en-US" dirty="0"/>
              <a:t>地址空间）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可以减少路由表条目数（也许一个运营商就一个</a:t>
            </a:r>
            <a:r>
              <a:rPr lang="en-US" altLang="zh-CN" dirty="0"/>
              <a:t>IPv6</a:t>
            </a:r>
            <a:r>
              <a:rPr lang="zh-CN" altLang="en-US" dirty="0"/>
              <a:t>前缀）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单播地址的分层结构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1846313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IPv6 </a:t>
            </a:r>
            <a:r>
              <a:rPr lang="zh-CN" altLang="en-US" sz="2400" dirty="0"/>
              <a:t>扩展了地址的分层概念，使用以下三个等级：</a:t>
            </a:r>
            <a:endParaRPr lang="zh-CN" altLang="en-US" sz="2400" dirty="0"/>
          </a:p>
          <a:p>
            <a:pPr lvl="1">
              <a:spcBef>
                <a:spcPct val="0"/>
              </a:spcBef>
            </a:pPr>
            <a:r>
              <a:rPr lang="zh-CN" altLang="en-US" dirty="0"/>
              <a:t>全球路由选择前缀，占 </a:t>
            </a:r>
            <a:r>
              <a:rPr lang="en-US" altLang="zh-CN" dirty="0"/>
              <a:t>48 </a:t>
            </a:r>
            <a:r>
              <a:rPr lang="zh-CN" altLang="en-US" dirty="0"/>
              <a:t>位（或更多）</a:t>
            </a:r>
            <a:endParaRPr lang="zh-CN" altLang="en-US" dirty="0"/>
          </a:p>
          <a:p>
            <a:pPr lvl="1">
              <a:spcBef>
                <a:spcPct val="0"/>
              </a:spcBef>
            </a:pPr>
            <a:r>
              <a:rPr lang="zh-CN" altLang="en-US" dirty="0"/>
              <a:t>子网标识符，占</a:t>
            </a:r>
            <a:r>
              <a:rPr lang="en-US" altLang="zh-CN" dirty="0"/>
              <a:t>16 </a:t>
            </a:r>
            <a:r>
              <a:rPr lang="zh-CN" altLang="en-US" dirty="0"/>
              <a:t>位（或更少）</a:t>
            </a:r>
            <a:endParaRPr lang="zh-CN" altLang="en-US" dirty="0"/>
          </a:p>
          <a:p>
            <a:pPr lvl="1"/>
            <a:r>
              <a:rPr lang="zh-CN" altLang="en-US" dirty="0"/>
              <a:t>接口标识符，占 </a:t>
            </a:r>
            <a:r>
              <a:rPr lang="en-US" altLang="zh-CN" dirty="0"/>
              <a:t>64 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05942" y="4251246"/>
          <a:ext cx="7200000" cy="60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/>
                <a:gridCol w="900000"/>
                <a:gridCol w="3600000"/>
              </a:tblGrid>
              <a:tr h="609736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routing prefix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subnet ID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interface identifier</a:t>
                      </a:r>
                      <a:endParaRPr lang="en-GB" altLang="zh-CN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8650" y="3887193"/>
            <a:ext cx="783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0                                                  48            64                                                               127 </a:t>
            </a:r>
            <a:endParaRPr lang="zh-CN" altLang="en-US" dirty="0"/>
          </a:p>
        </p:txBody>
      </p:sp>
      <p:sp>
        <p:nvSpPr>
          <p:cNvPr id="28" name="左大括号 27"/>
          <p:cNvSpPr/>
          <p:nvPr/>
        </p:nvSpPr>
        <p:spPr>
          <a:xfrm rot="16200000">
            <a:off x="2428167" y="3256120"/>
            <a:ext cx="346692" cy="3591140"/>
          </a:xfrm>
          <a:prstGeom prst="leftBrace">
            <a:avLst>
              <a:gd name="adj1" fmla="val 8333"/>
              <a:gd name="adj2" fmla="val 509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895751" y="5290863"/>
            <a:ext cx="15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prefix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以太网地址转换为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13620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先将</a:t>
            </a:r>
            <a:r>
              <a:rPr lang="en-US" altLang="zh-CN" dirty="0"/>
              <a:t>MAC</a:t>
            </a:r>
            <a:r>
              <a:rPr lang="zh-CN" altLang="en-US" dirty="0"/>
              <a:t>地址转换为</a:t>
            </a:r>
            <a:r>
              <a:rPr lang="en-US" altLang="zh-CN" dirty="0"/>
              <a:t>EUI-64</a:t>
            </a:r>
            <a:r>
              <a:rPr lang="zh-CN" altLang="en-US" dirty="0"/>
              <a:t>标识</a:t>
            </a:r>
            <a:endParaRPr lang="en-US" altLang="zh-CN" dirty="0"/>
          </a:p>
          <a:p>
            <a:pPr lvl="1"/>
            <a:r>
              <a:rPr lang="en-US" altLang="zh-CN" dirty="0"/>
              <a:t>EUI-64</a:t>
            </a:r>
            <a:r>
              <a:rPr lang="zh-CN" altLang="en-US" dirty="0"/>
              <a:t>：</a:t>
            </a:r>
            <a:r>
              <a:rPr lang="en-US" altLang="zh-CN" dirty="0"/>
              <a:t>64</a:t>
            </a:r>
            <a:r>
              <a:rPr lang="zh-CN" altLang="en-US" dirty="0"/>
              <a:t>位全球唯一标识（</a:t>
            </a:r>
            <a:r>
              <a:rPr lang="en-GB" altLang="zh-CN" dirty="0"/>
              <a:t>Extended Unique Identifier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IPv6</a:t>
            </a:r>
            <a:r>
              <a:rPr lang="zh-CN" altLang="en-US" dirty="0"/>
              <a:t>网络前缀（</a:t>
            </a:r>
            <a:r>
              <a:rPr lang="en-US" altLang="zh-CN" dirty="0"/>
              <a:t> 64</a:t>
            </a:r>
            <a:r>
              <a:rPr lang="zh-CN" altLang="en-US" dirty="0"/>
              <a:t>位） </a:t>
            </a:r>
            <a:r>
              <a:rPr lang="en-US" altLang="zh-CN" dirty="0"/>
              <a:t>+ EUI-64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24075" y="381684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aaaa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aa</a:t>
                      </a:r>
                      <a:r>
                        <a:rPr lang="en-US" altLang="zh-CN" sz="1800" b="0" dirty="0" err="1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cccc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cccc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cccc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cccc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24 bits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8650" y="4928775"/>
          <a:ext cx="813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200"/>
                <a:gridCol w="2032000"/>
                <a:gridCol w="3049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!b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cccc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cccc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cccc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cccc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1111 1111 1111 1110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GB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least significant 24 bits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>
            <a:off x="3659047" y="4176108"/>
            <a:ext cx="2037144" cy="7526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448284" y="4176108"/>
            <a:ext cx="1099595" cy="21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448284" y="4390078"/>
            <a:ext cx="186879" cy="53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2948" y="4144699"/>
            <a:ext cx="284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Flip this bit</a:t>
            </a:r>
            <a:endParaRPr lang="en-US" altLang="zh-CN" b="1" dirty="0"/>
          </a:p>
          <a:p>
            <a:r>
              <a:rPr lang="en-US" altLang="zh-CN" dirty="0"/>
              <a:t>(the 7th most significant bit)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1964" y="3302058"/>
            <a:ext cx="330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Mapping MAC Address to EUI-64</a:t>
            </a:r>
            <a:endParaRPr lang="zh-CN" altLang="en-US" b="1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41723" y="598893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600" b="0" dirty="0">
                          <a:solidFill>
                            <a:schemeClr val="tx1"/>
                          </a:solidFill>
                        </a:rPr>
                        <a:t>network prefix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EUI-64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81964" y="5496840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IPv6 Address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155313" y="532321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FFFF:FFFE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7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提升网络的可扩展性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解决办法：</a:t>
            </a:r>
            <a:endParaRPr lang="en-US" altLang="zh-CN" sz="2800" dirty="0"/>
          </a:p>
          <a:p>
            <a:pPr lvl="1"/>
            <a:r>
              <a:rPr lang="zh-CN" altLang="en-US" sz="2400" dirty="0"/>
              <a:t>网络分割：将直连网络分割成不同的段</a:t>
            </a:r>
            <a:endParaRPr lang="en-US" altLang="zh-CN" sz="2400" dirty="0"/>
          </a:p>
          <a:p>
            <a:pPr lvl="1"/>
            <a:r>
              <a:rPr lang="zh-CN" altLang="en-US" sz="2400" dirty="0"/>
              <a:t>广播</a:t>
            </a:r>
            <a:r>
              <a:rPr lang="en-US" altLang="zh-CN" sz="2400" dirty="0"/>
              <a:t>-&gt;</a:t>
            </a:r>
            <a:r>
              <a:rPr lang="zh-CN" altLang="en-US" sz="2400" dirty="0"/>
              <a:t>单播：每个节点只将数据往目的地方向传送</a:t>
            </a:r>
            <a:endParaRPr lang="zh-CN" altLang="en-US" sz="2400" dirty="0"/>
          </a:p>
          <a:p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16584" y="4555814"/>
            <a:ext cx="4424346" cy="1140564"/>
            <a:chOff x="1863040" y="2673580"/>
            <a:chExt cx="4424346" cy="1140564"/>
          </a:xfrm>
        </p:grpSpPr>
        <p:sp>
          <p:nvSpPr>
            <p:cNvPr id="7" name="矩形 6"/>
            <p:cNvSpPr/>
            <p:nvPr/>
          </p:nvSpPr>
          <p:spPr>
            <a:xfrm>
              <a:off x="4526603" y="3039928"/>
              <a:ext cx="703585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Switch</a:t>
              </a:r>
              <a:endParaRPr lang="zh-CN" altLang="en-US" sz="1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2673580"/>
              <a:ext cx="569976" cy="3735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3414744"/>
              <a:ext cx="569976" cy="373522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9" idx="3"/>
              <a:endCxn id="16" idx="1"/>
            </p:cNvCxnSpPr>
            <p:nvPr/>
          </p:nvCxnSpPr>
          <p:spPr>
            <a:xfrm flipV="1">
              <a:off x="2433016" y="3204296"/>
              <a:ext cx="353101" cy="397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3"/>
              <a:endCxn id="16" idx="1"/>
            </p:cNvCxnSpPr>
            <p:nvPr/>
          </p:nvCxnSpPr>
          <p:spPr>
            <a:xfrm>
              <a:off x="2433016" y="2860341"/>
              <a:ext cx="353101" cy="343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10" y="2699458"/>
              <a:ext cx="569976" cy="37352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10" y="3440622"/>
              <a:ext cx="569976" cy="373522"/>
            </a:xfrm>
            <a:prstGeom prst="rect">
              <a:avLst/>
            </a:prstGeom>
          </p:spPr>
        </p:pic>
        <p:cxnSp>
          <p:nvCxnSpPr>
            <p:cNvPr id="14" name="直接连接符 13"/>
            <p:cNvCxnSpPr>
              <a:stCxn id="7" idx="3"/>
              <a:endCxn id="12" idx="1"/>
            </p:cNvCxnSpPr>
            <p:nvPr/>
          </p:nvCxnSpPr>
          <p:spPr>
            <a:xfrm flipV="1">
              <a:off x="5230188" y="2886219"/>
              <a:ext cx="487222" cy="336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3"/>
              <a:endCxn id="13" idx="1"/>
            </p:cNvCxnSpPr>
            <p:nvPr/>
          </p:nvCxnSpPr>
          <p:spPr>
            <a:xfrm>
              <a:off x="5230188" y="3222808"/>
              <a:ext cx="487222" cy="404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2786117" y="3021416"/>
              <a:ext cx="707603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Switch</a:t>
              </a:r>
              <a:endParaRPr lang="zh-CN" altLang="en-US" sz="1400" dirty="0"/>
            </a:p>
          </p:txBody>
        </p:sp>
        <p:cxnSp>
          <p:nvCxnSpPr>
            <p:cNvPr id="17" name="直接连接符 16"/>
            <p:cNvCxnSpPr>
              <a:stCxn id="16" idx="3"/>
              <a:endCxn id="7" idx="1"/>
            </p:cNvCxnSpPr>
            <p:nvPr/>
          </p:nvCxnSpPr>
          <p:spPr>
            <a:xfrm>
              <a:off x="3493720" y="3204296"/>
              <a:ext cx="1032883" cy="1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 35"/>
          <p:cNvSpPr/>
          <p:nvPr/>
        </p:nvSpPr>
        <p:spPr>
          <a:xfrm>
            <a:off x="4996351" y="4685819"/>
            <a:ext cx="629857" cy="862641"/>
          </a:xfrm>
          <a:custGeom>
            <a:avLst/>
            <a:gdLst>
              <a:gd name="connsiteX0" fmla="*/ 629857 w 629857"/>
              <a:gd name="connsiteY0" fmla="*/ 0 h 862641"/>
              <a:gd name="connsiteX1" fmla="*/ 129 w 629857"/>
              <a:gd name="connsiteY1" fmla="*/ 474453 h 862641"/>
              <a:gd name="connsiteX2" fmla="*/ 569472 w 629857"/>
              <a:gd name="connsiteY2" fmla="*/ 862641 h 8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857" h="862641">
                <a:moveTo>
                  <a:pt x="629857" y="0"/>
                </a:moveTo>
                <a:cubicBezTo>
                  <a:pt x="320025" y="165340"/>
                  <a:pt x="10193" y="330680"/>
                  <a:pt x="129" y="474453"/>
                </a:cubicBezTo>
                <a:cubicBezTo>
                  <a:pt x="-9935" y="618227"/>
                  <a:pt x="569472" y="862641"/>
                  <a:pt x="569472" y="86264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4088444" y="4555814"/>
            <a:ext cx="8626" cy="992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51"/>
          <p:cNvSpPr/>
          <p:nvPr/>
        </p:nvSpPr>
        <p:spPr>
          <a:xfrm>
            <a:off x="2544313" y="4685175"/>
            <a:ext cx="422817" cy="862641"/>
          </a:xfrm>
          <a:custGeom>
            <a:avLst/>
            <a:gdLst>
              <a:gd name="connsiteX0" fmla="*/ 0 w 422817"/>
              <a:gd name="connsiteY0" fmla="*/ 862641 h 862641"/>
              <a:gd name="connsiteX1" fmla="*/ 422695 w 422817"/>
              <a:gd name="connsiteY1" fmla="*/ 448573 h 862641"/>
              <a:gd name="connsiteX2" fmla="*/ 34506 w 422817"/>
              <a:gd name="connsiteY2" fmla="*/ 0 h 8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817" h="862641">
                <a:moveTo>
                  <a:pt x="0" y="862641"/>
                </a:moveTo>
                <a:cubicBezTo>
                  <a:pt x="208472" y="727493"/>
                  <a:pt x="416944" y="592346"/>
                  <a:pt x="422695" y="448573"/>
                </a:cubicBezTo>
                <a:cubicBezTo>
                  <a:pt x="428446" y="304800"/>
                  <a:pt x="231476" y="152400"/>
                  <a:pt x="34506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地址到</a:t>
            </a:r>
            <a:r>
              <a:rPr lang="en-US" altLang="zh-CN" dirty="0"/>
              <a:t>IPv6</a:t>
            </a:r>
            <a:r>
              <a:rPr lang="zh-CN" altLang="en-US" dirty="0"/>
              <a:t>地址的映射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前缀为 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/96</a:t>
            </a:r>
            <a:r>
              <a:rPr lang="zh-CN" altLang="en-US" sz="2400" dirty="0"/>
              <a:t>是保留一小部分地址与 </a:t>
            </a:r>
            <a:r>
              <a:rPr lang="en-US" altLang="zh-CN" sz="2400" dirty="0"/>
              <a:t>IPv4 </a:t>
            </a:r>
            <a:r>
              <a:rPr lang="zh-CN" altLang="en-US" sz="2400" dirty="0"/>
              <a:t>兼容的</a:t>
            </a:r>
            <a:endParaRPr lang="en-US" altLang="zh-CN" sz="2400" dirty="0"/>
          </a:p>
          <a:p>
            <a:pPr lvl="1"/>
            <a:r>
              <a:rPr lang="zh-CN" altLang="en-US" dirty="0"/>
              <a:t>考虑到在较长时期内 </a:t>
            </a:r>
            <a:r>
              <a:rPr lang="en-US" altLang="zh-CN" dirty="0"/>
              <a:t>IPv4</a:t>
            </a:r>
            <a:r>
              <a:rPr lang="zh-CN" altLang="en-US" dirty="0"/>
              <a:t>和 </a:t>
            </a:r>
            <a:r>
              <a:rPr lang="en-US" altLang="zh-CN" dirty="0"/>
              <a:t>IPv6 </a:t>
            </a:r>
            <a:r>
              <a:rPr lang="zh-CN" altLang="en-US" dirty="0"/>
              <a:t>将会同时存在，而有的节点不支持 </a:t>
            </a:r>
            <a:r>
              <a:rPr lang="en-US" altLang="zh-CN" dirty="0"/>
              <a:t>IPv6</a:t>
            </a:r>
            <a:endParaRPr lang="zh-CN" altLang="en-US" dirty="0"/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数据报在这两类节点之间转发时，需要进行地址的转换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NAT-PT (</a:t>
            </a:r>
            <a:r>
              <a:rPr lang="en-GB" altLang="zh-CN" dirty="0"/>
              <a:t>Protocol Translator)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78643" y="4953964"/>
          <a:ext cx="6096000" cy="45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780"/>
                <a:gridCol w="949124"/>
                <a:gridCol w="1358096"/>
              </a:tblGrid>
              <a:tr h="4599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</a:rPr>
                        <a:t> 0000 0000 0000 0000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IPv4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 baseline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87210" y="4510504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 bits                                  16 bits         32 bits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2106" y="4141172"/>
            <a:ext cx="221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Mapping IPv4 to IPv6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数据包头部格式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作为下一代</a:t>
            </a:r>
            <a:r>
              <a:rPr lang="en-US" altLang="zh-CN" dirty="0"/>
              <a:t>IP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最根本的动机在于增大地址空间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简化了数据包头部，包处理速度更快</a:t>
            </a:r>
            <a:endParaRPr lang="en-US" altLang="zh-CN" dirty="0"/>
          </a:p>
          <a:p>
            <a:pPr lvl="1"/>
            <a:r>
              <a:rPr lang="zh-CN" altLang="en-US" dirty="0"/>
              <a:t>没有了</a:t>
            </a:r>
            <a:r>
              <a:rPr lang="en-US" altLang="zh-CN" dirty="0"/>
              <a:t>Checksum</a:t>
            </a:r>
            <a:endParaRPr lang="en-US" altLang="zh-CN" dirty="0"/>
          </a:p>
          <a:p>
            <a:pPr lvl="1"/>
            <a:r>
              <a:rPr lang="zh-CN" altLang="en-US" dirty="0"/>
              <a:t>没有了分片</a:t>
            </a:r>
            <a:endParaRPr lang="en-US" altLang="zh-CN" dirty="0"/>
          </a:p>
          <a:p>
            <a:r>
              <a:rPr lang="zh-CN" altLang="en-US" dirty="0"/>
              <a:t>更好的支持不同类型的服务</a:t>
            </a:r>
            <a:endParaRPr lang="en-US" altLang="zh-CN" dirty="0"/>
          </a:p>
          <a:p>
            <a:pPr lvl="1"/>
            <a:r>
              <a:rPr lang="zh-CN" altLang="en-US" dirty="0"/>
              <a:t>支持不同服务优先级、支持流标识</a:t>
            </a:r>
            <a:endParaRPr lang="en-US" altLang="zh-CN" dirty="0"/>
          </a:p>
          <a:p>
            <a:r>
              <a:rPr lang="zh-CN" altLang="en-US" dirty="0"/>
              <a:t>扩展选项由</a:t>
            </a:r>
            <a:r>
              <a:rPr lang="en-US" altLang="zh-CN" dirty="0"/>
              <a:t>Next</a:t>
            </a:r>
            <a:r>
              <a:rPr lang="zh-CN" altLang="en-US" dirty="0"/>
              <a:t>域来标记</a:t>
            </a:r>
            <a:endParaRPr lang="en-US" altLang="zh-CN" dirty="0"/>
          </a:p>
          <a:p>
            <a:pPr lvl="1"/>
            <a:r>
              <a:rPr lang="zh-CN" altLang="en-US" dirty="0"/>
              <a:t>减少了处理扩展选项的开销</a:t>
            </a:r>
            <a:endParaRPr lang="zh-CN" altLang="en-US" dirty="0"/>
          </a:p>
        </p:txBody>
      </p:sp>
      <p:graphicFrame>
        <p:nvGraphicFramePr>
          <p:cNvPr id="6" name="内容占位符 5"/>
          <p:cNvGraphicFramePr/>
          <p:nvPr/>
        </p:nvGraphicFramePr>
        <p:xfrm>
          <a:off x="5382359" y="3096976"/>
          <a:ext cx="3588921" cy="26931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3219"/>
                <a:gridCol w="1226262"/>
                <a:gridCol w="873760"/>
                <a:gridCol w="995680"/>
              </a:tblGrid>
              <a:tr h="405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Ver</a:t>
                      </a:r>
                      <a:endParaRPr lang="zh-CN" alt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Flow</a:t>
                      </a:r>
                      <a:r>
                        <a:rPr lang="en-US" altLang="zh-CN" sz="1600" baseline="0" dirty="0"/>
                        <a:t> Label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</a:tr>
              <a:tr h="38196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Length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Next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Max Hop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96851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Src</a:t>
                      </a:r>
                      <a:r>
                        <a:rPr lang="en-US" altLang="zh-CN" sz="1600" dirty="0"/>
                        <a:t> IP Address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3755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IP Address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666294" y="2727644"/>
            <a:ext cx="20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IPv6 Packet Header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扩展报头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33977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IPv6</a:t>
            </a:r>
            <a:r>
              <a:rPr lang="zh-CN" altLang="en-US" dirty="0"/>
              <a:t>将一些网络层的可选功能放在</a:t>
            </a:r>
            <a:r>
              <a:rPr lang="en-US" altLang="zh-CN" dirty="0"/>
              <a:t>IPv6</a:t>
            </a:r>
            <a:r>
              <a:rPr lang="zh-CN" altLang="en-US" dirty="0"/>
              <a:t>的扩展头部中</a:t>
            </a:r>
            <a:endParaRPr lang="zh-CN" altLang="en-US" dirty="0"/>
          </a:p>
          <a:p>
            <a:r>
              <a:rPr lang="zh-CN" altLang="en-US" dirty="0"/>
              <a:t>主要的扩展报头：</a:t>
            </a:r>
            <a:endParaRPr lang="zh-CN" altLang="en-US" dirty="0"/>
          </a:p>
          <a:p>
            <a:pPr lvl="1"/>
            <a:r>
              <a:rPr lang="en-US" altLang="zh-CN" dirty="0"/>
              <a:t>Hop-by-Hop Options header</a:t>
            </a:r>
            <a:endParaRPr lang="en-US" altLang="zh-CN" dirty="0"/>
          </a:p>
          <a:p>
            <a:pPr lvl="1"/>
            <a:r>
              <a:rPr lang="en-US" altLang="zh-CN" dirty="0"/>
              <a:t>Destination Options header</a:t>
            </a:r>
            <a:endParaRPr lang="en-US" altLang="zh-CN" dirty="0"/>
          </a:p>
          <a:p>
            <a:pPr lvl="1"/>
            <a:r>
              <a:rPr lang="en-US" altLang="zh-CN" dirty="0"/>
              <a:t>Routing header</a:t>
            </a:r>
            <a:endParaRPr lang="en-US" altLang="zh-CN" dirty="0"/>
          </a:p>
          <a:p>
            <a:pPr lvl="1"/>
            <a:r>
              <a:rPr lang="en-US" altLang="zh-CN" dirty="0"/>
              <a:t>Fragment header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扩展报头示意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64557" y="5428528"/>
          <a:ext cx="7214886" cy="648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04323"/>
                <a:gridCol w="2662563"/>
              </a:tblGrid>
              <a:tr h="648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IPv6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baseline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报头</a:t>
                      </a:r>
                      <a:endParaRPr lang="en-US" altLang="zh-CN" sz="1600" b="0" baseline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NH = </a:t>
                      </a:r>
                      <a:r>
                        <a:rPr lang="zh-CN" altLang="en-US" sz="1600" b="0" baseline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路由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路由选择报头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NH =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分片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分片报头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NH = TCP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TCP Header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 + Payload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扩展报头优点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IPv4</a:t>
            </a:r>
            <a:r>
              <a:rPr lang="zh-CN" altLang="en-US" dirty="0"/>
              <a:t>扩展选项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IPv4</a:t>
            </a:r>
            <a:r>
              <a:rPr lang="zh-CN" altLang="en-US" dirty="0"/>
              <a:t>选项对路由器转发性能产生负面影响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很少使用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相比于</a:t>
            </a:r>
            <a:r>
              <a:rPr lang="en-US" altLang="zh-CN" dirty="0"/>
              <a:t>IPv4</a:t>
            </a:r>
            <a:r>
              <a:rPr lang="zh-CN" altLang="en-US" dirty="0"/>
              <a:t>扩展选项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扩展报头在</a:t>
            </a:r>
            <a:r>
              <a:rPr lang="en-US" altLang="zh-CN" dirty="0"/>
              <a:t>IPv6</a:t>
            </a:r>
            <a:r>
              <a:rPr lang="zh-CN" altLang="en-US" dirty="0"/>
              <a:t>报头的外部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路由器可以不考虑这些选项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逐跳选项除外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对路由器转发性能无负面影响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易于通过新的扩展报头进行功能扩展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地址自动配置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目的是获得全局网络前缀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无服务器的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无状态的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即不需要类似</a:t>
            </a:r>
            <a:r>
              <a:rPr lang="en-US" altLang="zh-CN" dirty="0"/>
              <a:t>DHCP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zh-CN" altLang="en-US" dirty="0"/>
              <a:t>只配置地址，不做任何其他事情</a:t>
            </a:r>
            <a:endParaRPr lang="en-US" altLang="zh-CN" dirty="0"/>
          </a:p>
          <a:p>
            <a:r>
              <a:rPr lang="en-US" altLang="zh-CN" dirty="0"/>
              <a:t>Link-local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/>
              <a:t>FE80 :: EUI-64</a:t>
            </a:r>
            <a:endParaRPr lang="en-US" altLang="zh-CN" dirty="0"/>
          </a:p>
          <a:p>
            <a:r>
              <a:rPr lang="zh-CN" altLang="en-US" dirty="0"/>
              <a:t>主机发送</a:t>
            </a:r>
            <a:r>
              <a:rPr lang="en-GB" altLang="zh-CN" dirty="0"/>
              <a:t>Router Solicitation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Link-Local</a:t>
            </a:r>
            <a:r>
              <a:rPr lang="zh-CN" altLang="en-US" dirty="0"/>
              <a:t>地址，组播发送</a:t>
            </a:r>
            <a:endParaRPr lang="en-US" altLang="zh-CN" dirty="0"/>
          </a:p>
          <a:p>
            <a:r>
              <a:rPr lang="zh-CN" altLang="en-US" dirty="0"/>
              <a:t>路由器回应</a:t>
            </a:r>
            <a:r>
              <a:rPr lang="en-GB" altLang="zh-CN" dirty="0"/>
              <a:t>Router Advertisement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1"/>
            <a:r>
              <a:rPr lang="zh-CN" altLang="en-US" dirty="0"/>
              <a:t>包含自身网络前缀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402485" y="3055716"/>
            <a:ext cx="4701224" cy="1467574"/>
            <a:chOff x="4402485" y="3055716"/>
            <a:chExt cx="4701224" cy="14675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055716"/>
              <a:ext cx="1003646" cy="6577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702" y="3100141"/>
              <a:ext cx="837542" cy="56886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5449004" y="3233627"/>
              <a:ext cx="2038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402485" y="3787562"/>
              <a:ext cx="19959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1600" dirty="0"/>
                <a:t>Link-local</a:t>
              </a:r>
              <a:r>
                <a:rPr lang="en-US" altLang="zh-CN" sz="1600" dirty="0"/>
                <a:t>: FE80::1234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058084" y="3793163"/>
              <a:ext cx="20456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1600" dirty="0"/>
                <a:t>Link-local</a:t>
              </a:r>
              <a:r>
                <a:rPr lang="en-US" altLang="zh-CN" sz="1600" dirty="0"/>
                <a:t>: FE80::ABCD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058084" y="4184736"/>
              <a:ext cx="1502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1600" dirty="0"/>
                <a:t>Global</a:t>
              </a:r>
              <a:r>
                <a:rPr lang="en-US" altLang="zh-CN" sz="1600" dirty="0"/>
                <a:t>: 1::ABCD</a:t>
              </a:r>
              <a:endParaRPr lang="zh-CN" altLang="en-US" sz="16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4402485" y="4116420"/>
            <a:ext cx="1452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600" dirty="0">
                <a:solidFill>
                  <a:srgbClr val="FF0000"/>
                </a:solidFill>
              </a:rPr>
              <a:t>Global</a:t>
            </a:r>
            <a:r>
              <a:rPr lang="en-US" altLang="zh-CN" sz="1600" dirty="0">
                <a:solidFill>
                  <a:srgbClr val="FF0000"/>
                </a:solidFill>
              </a:rPr>
              <a:t>: 1::1234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94279" y="1498341"/>
            <a:ext cx="2651175" cy="842182"/>
            <a:chOff x="5394279" y="1498341"/>
            <a:chExt cx="2651175" cy="842182"/>
          </a:xfrm>
        </p:grpSpPr>
        <p:sp>
          <p:nvSpPr>
            <p:cNvPr id="18" name="右箭头 17"/>
            <p:cNvSpPr/>
            <p:nvPr/>
          </p:nvSpPr>
          <p:spPr>
            <a:xfrm>
              <a:off x="5825359" y="1766104"/>
              <a:ext cx="1519635" cy="28936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858935" y="1498341"/>
              <a:ext cx="1247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1600" dirty="0"/>
                <a:t>RS Datagram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94279" y="2001969"/>
              <a:ext cx="26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Src</a:t>
              </a:r>
              <a:r>
                <a:rPr lang="en-US" altLang="zh-CN" sz="1600" dirty="0"/>
                <a:t>: FE80::1234, </a:t>
              </a:r>
              <a:r>
                <a:rPr lang="en-US" altLang="zh-CN" sz="1600" dirty="0" err="1"/>
                <a:t>Dest</a:t>
              </a:r>
              <a:r>
                <a:rPr lang="en-US" altLang="zh-CN" sz="1600" dirty="0"/>
                <a:t>: FF02::1</a:t>
              </a:r>
              <a:endParaRPr lang="zh-CN" altLang="en-US" sz="16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70661" y="2369074"/>
            <a:ext cx="2695353" cy="772372"/>
            <a:chOff x="5370661" y="2369074"/>
            <a:chExt cx="2695353" cy="772372"/>
          </a:xfrm>
        </p:grpSpPr>
        <p:sp>
          <p:nvSpPr>
            <p:cNvPr id="22" name="右箭头 21"/>
            <p:cNvSpPr/>
            <p:nvPr/>
          </p:nvSpPr>
          <p:spPr>
            <a:xfrm rot="10800000">
              <a:off x="5825358" y="2601924"/>
              <a:ext cx="1519635" cy="289367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575646" y="2369074"/>
              <a:ext cx="22345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1600" dirty="0"/>
                <a:t>RA Datagram (prefix: 1::)</a:t>
              </a:r>
              <a:endParaRPr lang="zh-CN" altLang="en-US" sz="16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370661" y="2802892"/>
              <a:ext cx="2695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Src</a:t>
              </a:r>
              <a:r>
                <a:rPr lang="en-US" altLang="zh-CN" sz="1600" dirty="0"/>
                <a:t>: FE80::ABCD, </a:t>
              </a:r>
              <a:r>
                <a:rPr lang="en-US" altLang="zh-CN" sz="1600" dirty="0" err="1"/>
                <a:t>Dest</a:t>
              </a:r>
              <a:r>
                <a:rPr lang="en-US" altLang="zh-CN" sz="1600" dirty="0"/>
                <a:t>: FF02::2</a:t>
              </a:r>
              <a:endParaRPr lang="zh-CN" altLang="en-US" sz="1600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地址解析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IPv6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取消了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ARP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协议，如何完成三层地址到二层地址的映射？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通过邻居请求报文（</a:t>
            </a:r>
            <a:r>
              <a:rPr lang="en-US" altLang="zh-CN" dirty="0"/>
              <a:t>NS</a:t>
            </a:r>
            <a:r>
              <a:rPr lang="zh-CN" altLang="en-US" dirty="0"/>
              <a:t>）和邻居通告报文（</a:t>
            </a:r>
            <a:r>
              <a:rPr lang="en-US" altLang="zh-CN" dirty="0"/>
              <a:t>NA</a:t>
            </a:r>
            <a:r>
              <a:rPr lang="zh-CN" altLang="en-US" dirty="0"/>
              <a:t>）来解析三层地址对应的链路层地址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发送主机在接口上发送</a:t>
            </a:r>
            <a:r>
              <a:rPr lang="en-US" altLang="zh-CN" sz="2000" dirty="0"/>
              <a:t>NS</a:t>
            </a:r>
            <a:r>
              <a:rPr lang="zh-CN" altLang="en-US" sz="2000" dirty="0"/>
              <a:t>报文，该报文的目的地址为目标</a:t>
            </a:r>
            <a:r>
              <a:rPr lang="en-US" altLang="zh-CN" sz="2000" dirty="0"/>
              <a:t>IPv6</a:t>
            </a:r>
            <a:r>
              <a:rPr lang="zh-CN" altLang="en-US" sz="2000" dirty="0"/>
              <a:t>地址所对应的请求节点组播地址，</a:t>
            </a:r>
            <a:r>
              <a:rPr lang="en-US" altLang="zh-CN" sz="2000" dirty="0"/>
              <a:t>NS</a:t>
            </a:r>
            <a:r>
              <a:rPr lang="zh-CN" altLang="en-US" sz="2000" dirty="0"/>
              <a:t>报文中包含了自己的链路层地址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目标主机收到</a:t>
            </a:r>
            <a:r>
              <a:rPr lang="en-US" altLang="zh-CN" sz="2000" dirty="0"/>
              <a:t>NS</a:t>
            </a:r>
            <a:r>
              <a:rPr lang="zh-CN" altLang="en-US" sz="2000" dirty="0"/>
              <a:t>报文后，就会了解到发送主机的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地址和相应链路层地址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目标主机向源发送主机发送一个邻居通告报文（</a:t>
            </a:r>
            <a:r>
              <a:rPr lang="en-US" altLang="zh-CN" sz="2000" dirty="0"/>
              <a:t>NA</a:t>
            </a:r>
            <a:r>
              <a:rPr lang="zh-CN" altLang="en-US" sz="2000" dirty="0"/>
              <a:t>），该报文中包含自己的链路层地址</a:t>
            </a:r>
            <a:endParaRPr lang="zh-CN" altLang="en-US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向</a:t>
            </a:r>
            <a:r>
              <a:rPr lang="en-US" altLang="zh-CN" dirty="0"/>
              <a:t>IPv6</a:t>
            </a:r>
            <a:r>
              <a:rPr lang="zh-CN" altLang="en-US" dirty="0"/>
              <a:t>过渡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为了实现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增量部署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(incremental deployment)</a:t>
            </a:r>
            <a:r>
              <a:rPr lang="zh-CN" altLang="en-US" dirty="0"/>
              <a:t>，</a:t>
            </a:r>
            <a:r>
              <a:rPr lang="en-US" altLang="zh-CN" dirty="0"/>
              <a:t>IPv6</a:t>
            </a:r>
            <a:r>
              <a:rPr lang="zh-CN" altLang="en-US" dirty="0"/>
              <a:t>需要保证对</a:t>
            </a:r>
            <a:r>
              <a:rPr lang="en-US" altLang="zh-CN" dirty="0"/>
              <a:t>IPv4</a:t>
            </a:r>
            <a:r>
              <a:rPr lang="zh-CN" altLang="en-US" dirty="0"/>
              <a:t>的互操作性</a:t>
            </a:r>
            <a:r>
              <a:rPr lang="en-US" altLang="zh-CN" dirty="0"/>
              <a:t>(Interoperability)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通过以下机制实现互操作性：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双协议栈技术 </a:t>
            </a:r>
            <a:r>
              <a:rPr lang="en-US" altLang="zh-CN" dirty="0"/>
              <a:t>(Dual-Stack)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设备上同时支持</a:t>
            </a:r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IPv6</a:t>
            </a:r>
            <a:r>
              <a:rPr lang="zh-CN" altLang="en-US" dirty="0"/>
              <a:t>协议栈，是其他过渡技术的基础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隧道技术</a:t>
            </a:r>
            <a:r>
              <a:rPr lang="en-US" altLang="zh-CN" dirty="0"/>
              <a:t>(Tunnel) 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把</a:t>
            </a:r>
            <a:r>
              <a:rPr lang="en-US" altLang="zh-CN" dirty="0"/>
              <a:t>IPv6</a:t>
            </a:r>
            <a:r>
              <a:rPr lang="zh-CN" altLang="en-US" dirty="0"/>
              <a:t>报文封装在</a:t>
            </a:r>
            <a:r>
              <a:rPr lang="en-US" altLang="zh-CN" dirty="0"/>
              <a:t>IPv4</a:t>
            </a:r>
            <a:r>
              <a:rPr lang="zh-CN" altLang="en-US" dirty="0"/>
              <a:t>报文中，</a:t>
            </a:r>
            <a:r>
              <a:rPr lang="en-US" altLang="zh-CN" dirty="0"/>
              <a:t>IPv6</a:t>
            </a:r>
            <a:r>
              <a:rPr lang="zh-CN" altLang="en-US" dirty="0"/>
              <a:t>网络之间穿越</a:t>
            </a:r>
            <a:r>
              <a:rPr lang="en-US" altLang="zh-CN" dirty="0"/>
              <a:t>IPv4</a:t>
            </a:r>
            <a:r>
              <a:rPr lang="zh-CN" altLang="en-US" dirty="0"/>
              <a:t>网络进行通信 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互通技术</a:t>
            </a:r>
            <a:r>
              <a:rPr lang="en-US" altLang="zh-CN" dirty="0"/>
              <a:t>NAT-PT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在两种网络的相连处进行两种地址间的翻译，修改协议报头，使</a:t>
            </a:r>
            <a:r>
              <a:rPr lang="en-US" altLang="zh-CN" dirty="0"/>
              <a:t>IPv4</a:t>
            </a:r>
            <a:r>
              <a:rPr lang="zh-CN" altLang="en-US" dirty="0"/>
              <a:t>网络与</a:t>
            </a:r>
            <a:r>
              <a:rPr lang="en-US" altLang="zh-CN" dirty="0"/>
              <a:t>IPv6</a:t>
            </a:r>
            <a:r>
              <a:rPr lang="zh-CN" altLang="en-US" dirty="0"/>
              <a:t>网络能够互通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网络增量部署（场景）</a:t>
            </a:r>
            <a:endParaRPr lang="zh-CN" altLang="en-US" dirty="0"/>
          </a:p>
        </p:txBody>
      </p:sp>
      <p:pic>
        <p:nvPicPr>
          <p:cNvPr id="11" name="Picture 11" descr="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58" y="4928235"/>
            <a:ext cx="1871662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8" y="5534660"/>
            <a:ext cx="6810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 descr="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695" y="5379085"/>
            <a:ext cx="6810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3" y="4747260"/>
            <a:ext cx="6794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15"/>
          <p:cNvSpPr/>
          <p:nvPr/>
        </p:nvSpPr>
        <p:spPr bwMode="auto">
          <a:xfrm>
            <a:off x="1617345" y="5018723"/>
            <a:ext cx="1616075" cy="450850"/>
          </a:xfrm>
          <a:custGeom>
            <a:avLst/>
            <a:gdLst>
              <a:gd name="T0" fmla="*/ 0 w 912"/>
              <a:gd name="T1" fmla="*/ 0 h 240"/>
              <a:gd name="T2" fmla="*/ 2147483647 w 912"/>
              <a:gd name="T3" fmla="*/ 2147483647 h 240"/>
              <a:gd name="T4" fmla="*/ 2147483647 w 912"/>
              <a:gd name="T5" fmla="*/ 2147483647 h 240"/>
              <a:gd name="T6" fmla="*/ 2147483647 w 91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240">
                <a:moveTo>
                  <a:pt x="0" y="0"/>
                </a:moveTo>
                <a:cubicBezTo>
                  <a:pt x="84" y="32"/>
                  <a:pt x="168" y="64"/>
                  <a:pt x="288" y="96"/>
                </a:cubicBezTo>
                <a:cubicBezTo>
                  <a:pt x="408" y="128"/>
                  <a:pt x="616" y="168"/>
                  <a:pt x="720" y="192"/>
                </a:cubicBezTo>
                <a:cubicBezTo>
                  <a:pt x="824" y="216"/>
                  <a:pt x="868" y="228"/>
                  <a:pt x="912" y="24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1617345" y="5544185"/>
            <a:ext cx="1616075" cy="195263"/>
          </a:xfrm>
          <a:custGeom>
            <a:avLst/>
            <a:gdLst>
              <a:gd name="T0" fmla="*/ 2147483647 w 912"/>
              <a:gd name="T1" fmla="*/ 2147483647 h 104"/>
              <a:gd name="T2" fmla="*/ 2147483647 w 912"/>
              <a:gd name="T3" fmla="*/ 2147483647 h 104"/>
              <a:gd name="T4" fmla="*/ 2147483647 w 912"/>
              <a:gd name="T5" fmla="*/ 2147483647 h 104"/>
              <a:gd name="T6" fmla="*/ 2147483647 w 912"/>
              <a:gd name="T7" fmla="*/ 2147483647 h 104"/>
              <a:gd name="T8" fmla="*/ 0 w 912"/>
              <a:gd name="T9" fmla="*/ 2147483647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104">
                <a:moveTo>
                  <a:pt x="912" y="8"/>
                </a:moveTo>
                <a:cubicBezTo>
                  <a:pt x="816" y="8"/>
                  <a:pt x="720" y="8"/>
                  <a:pt x="624" y="8"/>
                </a:cubicBezTo>
                <a:cubicBezTo>
                  <a:pt x="528" y="8"/>
                  <a:pt x="416" y="0"/>
                  <a:pt x="336" y="8"/>
                </a:cubicBezTo>
                <a:cubicBezTo>
                  <a:pt x="256" y="16"/>
                  <a:pt x="200" y="40"/>
                  <a:pt x="144" y="56"/>
                </a:cubicBezTo>
                <a:cubicBezTo>
                  <a:pt x="88" y="72"/>
                  <a:pt x="44" y="88"/>
                  <a:pt x="0" y="104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1531620" y="5149175"/>
            <a:ext cx="184731" cy="369332"/>
          </a:xfrm>
          <a:custGeom>
            <a:avLst/>
            <a:gdLst>
              <a:gd name="T0" fmla="*/ 0 w 56"/>
              <a:gd name="T1" fmla="*/ 0 h 240"/>
              <a:gd name="T2" fmla="*/ 2147483647 w 56"/>
              <a:gd name="T3" fmla="*/ 2147483647 h 240"/>
              <a:gd name="T4" fmla="*/ 2147483647 w 56"/>
              <a:gd name="T5" fmla="*/ 2147483647 h 240"/>
              <a:gd name="T6" fmla="*/ 0 w 56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" h="240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6" y="168"/>
                  <a:pt x="48" y="192"/>
                </a:cubicBezTo>
                <a:cubicBezTo>
                  <a:pt x="40" y="216"/>
                  <a:pt x="20" y="228"/>
                  <a:pt x="0" y="24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977833" y="5727541"/>
            <a:ext cx="1365250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IPv6 </a:t>
            </a:r>
            <a:r>
              <a:rPr lang="en-GB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Island</a:t>
            </a:r>
            <a:endParaRPr lang="zh-CN" altLang="en-US" sz="1600" b="0" dirty="0">
              <a:solidFill>
                <a:srgbClr val="993366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00673" y="5933428"/>
            <a:ext cx="1362075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IPv6 </a:t>
            </a:r>
            <a:r>
              <a:rPr lang="en-GB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Island</a:t>
            </a:r>
            <a:endParaRPr lang="zh-CN" altLang="en-US" sz="1600" b="0" dirty="0">
              <a:solidFill>
                <a:srgbClr val="993366"/>
              </a:solidFill>
              <a:latin typeface="+mn-lt"/>
              <a:ea typeface="楷体_GB2312" panose="02010609030101010101" pitchFamily="49" charset="-122"/>
            </a:endParaRPr>
          </a:p>
        </p:txBody>
      </p:sp>
      <p:pic>
        <p:nvPicPr>
          <p:cNvPr id="20" name="Picture 20" descr="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13" y="3118067"/>
            <a:ext cx="19415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" descr="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88" y="4199154"/>
            <a:ext cx="70643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132738" y="3108542"/>
            <a:ext cx="10588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0">
                <a:solidFill>
                  <a:srgbClr val="003366"/>
                </a:solidFill>
                <a:latin typeface="+mn-lt"/>
                <a:ea typeface="楷体_GB2312" panose="02010609030101010101" pitchFamily="49" charset="-122"/>
              </a:rPr>
              <a:t>IPv4 Internet</a:t>
            </a:r>
            <a:endParaRPr lang="en-US" altLang="zh-CN" sz="1600" b="0">
              <a:solidFill>
                <a:srgbClr val="003366"/>
              </a:solidFill>
              <a:latin typeface="+mn-lt"/>
              <a:ea typeface="楷体_GB2312" panose="02010609030101010101" pitchFamily="49" charset="-122"/>
            </a:endParaRPr>
          </a:p>
        </p:txBody>
      </p:sp>
      <p:pic>
        <p:nvPicPr>
          <p:cNvPr id="23" name="Picture 23" descr="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57" y="3381592"/>
            <a:ext cx="7064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" descr="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71" y="4121186"/>
            <a:ext cx="15875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reeform 25"/>
          <p:cNvSpPr/>
          <p:nvPr/>
        </p:nvSpPr>
        <p:spPr bwMode="auto">
          <a:xfrm>
            <a:off x="3780313" y="3265982"/>
            <a:ext cx="1852613" cy="369332"/>
          </a:xfrm>
          <a:custGeom>
            <a:avLst/>
            <a:gdLst>
              <a:gd name="T0" fmla="*/ 0 w 912"/>
              <a:gd name="T1" fmla="*/ 0 h 240"/>
              <a:gd name="T2" fmla="*/ 2147483647 w 912"/>
              <a:gd name="T3" fmla="*/ 2147483647 h 240"/>
              <a:gd name="T4" fmla="*/ 2147483647 w 912"/>
              <a:gd name="T5" fmla="*/ 2147483647 h 240"/>
              <a:gd name="T6" fmla="*/ 2147483647 w 91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240">
                <a:moveTo>
                  <a:pt x="0" y="0"/>
                </a:moveTo>
                <a:cubicBezTo>
                  <a:pt x="84" y="32"/>
                  <a:pt x="168" y="64"/>
                  <a:pt x="288" y="96"/>
                </a:cubicBezTo>
                <a:cubicBezTo>
                  <a:pt x="408" y="128"/>
                  <a:pt x="616" y="168"/>
                  <a:pt x="720" y="192"/>
                </a:cubicBezTo>
                <a:cubicBezTo>
                  <a:pt x="824" y="216"/>
                  <a:pt x="868" y="228"/>
                  <a:pt x="912" y="24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191601" y="3029348"/>
            <a:ext cx="1428750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IPv6 </a:t>
            </a:r>
            <a:r>
              <a:rPr lang="en-GB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Island</a:t>
            </a:r>
            <a:endParaRPr lang="zh-CN" altLang="en-US" sz="1600" b="0" dirty="0">
              <a:solidFill>
                <a:srgbClr val="993366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510313" y="3278585"/>
            <a:ext cx="1446213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IPv6 </a:t>
            </a:r>
            <a:r>
              <a:rPr lang="en-GB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Island</a:t>
            </a:r>
            <a:endParaRPr lang="zh-CN" altLang="en-US" sz="1600" b="0" dirty="0">
              <a:solidFill>
                <a:srgbClr val="993366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213383" y="4176930"/>
            <a:ext cx="10588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0" dirty="0">
                <a:solidFill>
                  <a:srgbClr val="CC0000"/>
                </a:solidFill>
                <a:latin typeface="+mn-lt"/>
                <a:ea typeface="楷体_GB2312" panose="02010609030101010101" pitchFamily="49" charset="-122"/>
              </a:rPr>
              <a:t>IPv6 Internet</a:t>
            </a:r>
            <a:endParaRPr lang="en-US" altLang="zh-CN" sz="1600" b="0" dirty="0">
              <a:solidFill>
                <a:srgbClr val="CC0000"/>
              </a:solidFill>
              <a:latin typeface="+mn-lt"/>
              <a:ea typeface="楷体_GB2312" panose="02010609030101010101" pitchFamily="49" charset="-122"/>
            </a:endParaRPr>
          </a:p>
        </p:txBody>
      </p:sp>
      <p:pic>
        <p:nvPicPr>
          <p:cNvPr id="30" name="Picture 31" descr="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01" y="3118067"/>
            <a:ext cx="70643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2" descr="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14" y="1523663"/>
            <a:ext cx="156051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6135369" y="1582232"/>
            <a:ext cx="10382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0" dirty="0">
                <a:solidFill>
                  <a:srgbClr val="003366"/>
                </a:solidFill>
                <a:latin typeface="+mn-lt"/>
                <a:ea typeface="楷体_GB2312" panose="02010609030101010101" pitchFamily="49" charset="-122"/>
              </a:rPr>
              <a:t>IPv6 Internet</a:t>
            </a:r>
            <a:endParaRPr lang="en-US" altLang="zh-CN" sz="1600" b="0" dirty="0">
              <a:solidFill>
                <a:srgbClr val="003366"/>
              </a:solidFill>
              <a:latin typeface="+mn-lt"/>
              <a:ea typeface="楷体_GB2312" panose="02010609030101010101" pitchFamily="49" charset="-122"/>
            </a:endParaRPr>
          </a:p>
        </p:txBody>
      </p:sp>
      <p:pic>
        <p:nvPicPr>
          <p:cNvPr id="33" name="Picture 34" descr="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39" y="1436350"/>
            <a:ext cx="7794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Freeform 35"/>
          <p:cNvSpPr/>
          <p:nvPr/>
        </p:nvSpPr>
        <p:spPr bwMode="auto">
          <a:xfrm>
            <a:off x="5925502" y="1729521"/>
            <a:ext cx="1482725" cy="334072"/>
          </a:xfrm>
          <a:custGeom>
            <a:avLst/>
            <a:gdLst>
              <a:gd name="T0" fmla="*/ 0 w 912"/>
              <a:gd name="T1" fmla="*/ 0 h 240"/>
              <a:gd name="T2" fmla="*/ 2147483647 w 912"/>
              <a:gd name="T3" fmla="*/ 2147483647 h 240"/>
              <a:gd name="T4" fmla="*/ 2147483647 w 912"/>
              <a:gd name="T5" fmla="*/ 2147483647 h 240"/>
              <a:gd name="T6" fmla="*/ 2147483647 w 91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240">
                <a:moveTo>
                  <a:pt x="0" y="0"/>
                </a:moveTo>
                <a:cubicBezTo>
                  <a:pt x="84" y="32"/>
                  <a:pt x="168" y="64"/>
                  <a:pt x="288" y="96"/>
                </a:cubicBezTo>
                <a:cubicBezTo>
                  <a:pt x="408" y="128"/>
                  <a:pt x="616" y="168"/>
                  <a:pt x="720" y="192"/>
                </a:cubicBezTo>
                <a:cubicBezTo>
                  <a:pt x="824" y="216"/>
                  <a:pt x="868" y="228"/>
                  <a:pt x="912" y="24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276464" y="2347756"/>
            <a:ext cx="1432560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IPv4 </a:t>
            </a:r>
            <a:r>
              <a:rPr lang="en-GB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Island</a:t>
            </a:r>
            <a:endParaRPr lang="zh-CN" altLang="en-US" sz="1600" b="0" dirty="0">
              <a:solidFill>
                <a:srgbClr val="993366"/>
              </a:solidFill>
              <a:latin typeface="+mn-lt"/>
              <a:ea typeface="楷体_GB2312" panose="02010609030101010101" pitchFamily="49" charset="-122"/>
            </a:endParaRPr>
          </a:p>
        </p:txBody>
      </p:sp>
      <p:pic>
        <p:nvPicPr>
          <p:cNvPr id="36" name="Picture 37" descr="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27" y="1957050"/>
            <a:ext cx="7794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4492022" y="1957050"/>
            <a:ext cx="1497547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IPv4 </a:t>
            </a:r>
            <a:r>
              <a:rPr lang="en-GB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Island</a:t>
            </a:r>
            <a:endParaRPr lang="zh-CN" altLang="en-US" sz="1600" b="0" dirty="0">
              <a:solidFill>
                <a:srgbClr val="993366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1787208" y="4956810"/>
            <a:ext cx="102076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dirty="0">
                <a:solidFill>
                  <a:srgbClr val="003366"/>
                </a:solidFill>
                <a:latin typeface="微软雅黑" panose="020B0503020204020204" pitchFamily="34" charset="-122"/>
                <a:ea typeface="楷体_GB2312" panose="02010609030101010101" pitchFamily="49" charset="-122"/>
              </a:rPr>
              <a:t>IPv4 Internet</a:t>
            </a:r>
            <a:endParaRPr lang="en-US" altLang="zh-CN" sz="1600" dirty="0">
              <a:solidFill>
                <a:srgbClr val="003366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326708" y="4454729"/>
            <a:ext cx="1536040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IPv6</a:t>
            </a:r>
            <a:r>
              <a:rPr lang="zh-CN" altLang="en-US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993366"/>
                </a:solidFill>
                <a:latin typeface="+mn-lt"/>
                <a:ea typeface="楷体_GB2312" panose="02010609030101010101" pitchFamily="49" charset="-122"/>
              </a:rPr>
              <a:t>Island</a:t>
            </a:r>
            <a:endParaRPr lang="zh-CN" altLang="en-US" sz="1600" b="0" dirty="0">
              <a:solidFill>
                <a:srgbClr val="993366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41" name="右箭头 40"/>
          <p:cNvSpPr/>
          <p:nvPr/>
        </p:nvSpPr>
        <p:spPr>
          <a:xfrm rot="19517915">
            <a:off x="2187858" y="2627522"/>
            <a:ext cx="1888115" cy="337467"/>
          </a:xfrm>
          <a:prstGeom prst="rightArrow">
            <a:avLst>
              <a:gd name="adj1" fmla="val 50000"/>
              <a:gd name="adj2" fmla="val 122748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799" y="2400419"/>
            <a:ext cx="2533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incremental deployment</a:t>
            </a:r>
            <a:endParaRPr lang="zh-CN" altLang="en-US" b="1" dirty="0"/>
          </a:p>
        </p:txBody>
      </p:sp>
      <p:sp>
        <p:nvSpPr>
          <p:cNvPr id="43" name="Freeform 16"/>
          <p:cNvSpPr/>
          <p:nvPr/>
        </p:nvSpPr>
        <p:spPr bwMode="auto">
          <a:xfrm flipV="1">
            <a:off x="4680585" y="3832398"/>
            <a:ext cx="45719" cy="344544"/>
          </a:xfrm>
          <a:custGeom>
            <a:avLst/>
            <a:gdLst>
              <a:gd name="T0" fmla="*/ 2147483647 w 912"/>
              <a:gd name="T1" fmla="*/ 2147483647 h 104"/>
              <a:gd name="T2" fmla="*/ 2147483647 w 912"/>
              <a:gd name="T3" fmla="*/ 2147483647 h 104"/>
              <a:gd name="T4" fmla="*/ 2147483647 w 912"/>
              <a:gd name="T5" fmla="*/ 2147483647 h 104"/>
              <a:gd name="T6" fmla="*/ 2147483647 w 912"/>
              <a:gd name="T7" fmla="*/ 2147483647 h 104"/>
              <a:gd name="T8" fmla="*/ 0 w 912"/>
              <a:gd name="T9" fmla="*/ 2147483647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104">
                <a:moveTo>
                  <a:pt x="912" y="8"/>
                </a:moveTo>
                <a:cubicBezTo>
                  <a:pt x="816" y="8"/>
                  <a:pt x="720" y="8"/>
                  <a:pt x="624" y="8"/>
                </a:cubicBezTo>
                <a:cubicBezTo>
                  <a:pt x="528" y="8"/>
                  <a:pt x="416" y="0"/>
                  <a:pt x="336" y="8"/>
                </a:cubicBezTo>
                <a:cubicBezTo>
                  <a:pt x="256" y="16"/>
                  <a:pt x="200" y="40"/>
                  <a:pt x="144" y="56"/>
                </a:cubicBezTo>
                <a:cubicBezTo>
                  <a:pt x="88" y="72"/>
                  <a:pt x="44" y="88"/>
                  <a:pt x="0" y="104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350686" y="4849093"/>
            <a:ext cx="2358338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①</a:t>
            </a:r>
            <a:r>
              <a:rPr lang="en-US" altLang="zh-CN" dirty="0"/>
              <a:t> : IPv6-in-IPv4 tunnel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 </a:t>
            </a:r>
            <a:r>
              <a:rPr lang="en-US" altLang="zh-CN" dirty="0"/>
              <a:t>: NAT-PT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</a:t>
            </a:r>
            <a:r>
              <a:rPr lang="en-US" altLang="zh-CN" dirty="0"/>
              <a:t> : IPv4-in-IPv6 tunnel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839563" y="44337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967337" y="270437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 </a:t>
            </a:r>
            <a:r>
              <a:rPr lang="en-US" altLang="zh-CN" dirty="0"/>
              <a:t>+ </a:t>
            </a:r>
            <a:r>
              <a:rPr lang="zh-CN" altLang="en-US" dirty="0"/>
              <a:t>②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382460" y="136018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6669"/>
            <a:ext cx="8229600" cy="176959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数据包队列是网络中间设备中最关键的部分之一</a:t>
            </a:r>
            <a:endParaRPr lang="en-US" altLang="zh-CN" dirty="0"/>
          </a:p>
          <a:p>
            <a:pPr lvl="1"/>
            <a:r>
              <a:rPr lang="zh-CN" altLang="en-US" dirty="0"/>
              <a:t>其大小、管理策略等很大程度上影响了网络性能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注：下文在不引起歧义的情况下，用数据包队列</a:t>
            </a:r>
            <a:r>
              <a:rPr lang="en-US" altLang="zh-CN" sz="1800" dirty="0"/>
              <a:t>/</a:t>
            </a:r>
            <a:r>
              <a:rPr lang="zh-CN" altLang="en-US" sz="1800" dirty="0"/>
              <a:t>队列表示</a:t>
            </a:r>
            <a:r>
              <a:rPr lang="en-US" altLang="zh-CN" sz="1800" dirty="0"/>
              <a:t>Buffer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3657213" y="2030819"/>
            <a:ext cx="3900142" cy="1648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062663" y="2558884"/>
            <a:ext cx="1254642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FIB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79781" y="2650492"/>
          <a:ext cx="833120" cy="47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479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465476" y="3140334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089078" y="2758058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23808" y="2333867"/>
            <a:ext cx="10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471809" y="2758058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355330" y="2758058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29314" y="2328368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Out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986409" y="2189552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Table Lookup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098992" y="2224388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Queue </a:t>
            </a:r>
            <a:r>
              <a:rPr lang="en-US" altLang="zh-CN" i="1" dirty="0" err="1"/>
              <a:t>Mgmt</a:t>
            </a:r>
            <a:endParaRPr lang="zh-CN" altLang="en-US" i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25" y="2031505"/>
            <a:ext cx="755097" cy="7550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2" y="3018928"/>
            <a:ext cx="863854" cy="586739"/>
          </a:xfrm>
          <a:prstGeom prst="rect">
            <a:avLst/>
          </a:prstGeom>
        </p:spPr>
      </p:pic>
      <p:sp>
        <p:nvSpPr>
          <p:cNvPr id="20" name="右箭头标注 19"/>
          <p:cNvSpPr/>
          <p:nvPr/>
        </p:nvSpPr>
        <p:spPr>
          <a:xfrm>
            <a:off x="1892045" y="2409054"/>
            <a:ext cx="631763" cy="903243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抽象成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为什么需要数据包队列？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01571" y="2028847"/>
            <a:ext cx="5454020" cy="1580991"/>
            <a:chOff x="2101571" y="2028847"/>
            <a:chExt cx="5454020" cy="15809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918" y="2555844"/>
              <a:ext cx="538163" cy="5381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571" y="2040011"/>
              <a:ext cx="883300" cy="515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056" y="2567008"/>
              <a:ext cx="883300" cy="515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222" y="3094005"/>
              <a:ext cx="883300" cy="515833"/>
            </a:xfrm>
            <a:prstGeom prst="rect">
              <a:avLst/>
            </a:prstGeom>
          </p:spPr>
        </p:pic>
        <p:cxnSp>
          <p:nvCxnSpPr>
            <p:cNvPr id="13" name="直接连接符 12"/>
            <p:cNvCxnSpPr>
              <a:stCxn id="6" idx="3"/>
              <a:endCxn id="5" idx="1"/>
            </p:cNvCxnSpPr>
            <p:nvPr/>
          </p:nvCxnSpPr>
          <p:spPr>
            <a:xfrm>
              <a:off x="2984871" y="2297928"/>
              <a:ext cx="865047" cy="526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5" idx="1"/>
            </p:cNvCxnSpPr>
            <p:nvPr/>
          </p:nvCxnSpPr>
          <p:spPr>
            <a:xfrm>
              <a:off x="2994356" y="2824925"/>
              <a:ext cx="85556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5" idx="1"/>
            </p:cNvCxnSpPr>
            <p:nvPr/>
          </p:nvCxnSpPr>
          <p:spPr>
            <a:xfrm flipV="1">
              <a:off x="2986522" y="2824926"/>
              <a:ext cx="863396" cy="52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308" y="2491766"/>
              <a:ext cx="666315" cy="66631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602745" y="2028847"/>
              <a:ext cx="119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ToR Switch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5" idx="3"/>
              <a:endCxn id="18" idx="1"/>
            </p:cNvCxnSpPr>
            <p:nvPr/>
          </p:nvCxnSpPr>
          <p:spPr>
            <a:xfrm flipV="1">
              <a:off x="4388081" y="2824924"/>
              <a:ext cx="2139227" cy="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64597" y="2072470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Core Switch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11886" y="316725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 GE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51477" y="289817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 GE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799" y="14962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瓶颈链路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85799" y="3845687"/>
            <a:ext cx="232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突发流量 </a:t>
            </a:r>
            <a:r>
              <a:rPr lang="en-US" altLang="zh-CN" sz="2400" dirty="0"/>
              <a:t>(Burst)</a:t>
            </a:r>
            <a:endParaRPr lang="zh-CN" altLang="en-US" sz="24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4430766"/>
            <a:ext cx="5400611" cy="2395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181622" y="3208049"/>
            <a:ext cx="1437546" cy="627247"/>
            <a:chOff x="4181622" y="3208049"/>
            <a:chExt cx="1437546" cy="627247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4181622" y="3208049"/>
              <a:ext cx="406328" cy="269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220259" y="3465964"/>
              <a:ext cx="1398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Packet Drops</a:t>
              </a:r>
              <a:endParaRPr lang="zh-CN" altLang="en-US" dirty="0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93" y="4366692"/>
            <a:ext cx="5487278" cy="2429763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592463" y="5453045"/>
            <a:ext cx="255181" cy="39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</a:t>
            </a:r>
            <a:r>
              <a:rPr lang="en-US" altLang="zh-CN" dirty="0"/>
              <a:t>(Switching)</a:t>
            </a:r>
            <a:r>
              <a:rPr lang="zh-CN" altLang="en-US" dirty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设计目标</a:t>
            </a:r>
            <a:endParaRPr lang="en-US" altLang="zh-CN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数据只朝向目的节点方向传送（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转发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Forward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转发规则是网络自己学习生成的，不需要外界参与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两个主要部分</a:t>
            </a:r>
            <a:endParaRPr lang="en-US" altLang="zh-CN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数据帧转发</a:t>
            </a:r>
            <a:endParaRPr lang="en-US" altLang="zh-CN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学习节点位置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队列应该设置成多大？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经验法则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瓶颈链路带宽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</m:oMath>
                </a14:m>
                <a:r>
                  <a:rPr lang="zh-CN" altLang="en-US" dirty="0"/>
                  <a:t>为端到端平均链路延迟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家庭接入网络的例子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带宽：</a:t>
                </a:r>
                <a:r>
                  <a:rPr lang="en-US" altLang="zh-CN" dirty="0"/>
                  <a:t>100Mbps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网络延迟：</a:t>
                </a:r>
                <a:r>
                  <a:rPr lang="en-US" altLang="zh-CN" dirty="0"/>
                  <a:t>20 – 100ms (60ms)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家庭网关</a:t>
                </a:r>
                <a:r>
                  <a:rPr lang="en-US" altLang="zh-CN" dirty="0"/>
                  <a:t>Buffer</a:t>
                </a:r>
                <a:r>
                  <a:rPr lang="zh-CN" altLang="en-US" dirty="0"/>
                  <a:t>大小：</a:t>
                </a:r>
                <a:r>
                  <a:rPr lang="en-US" altLang="zh-CN" dirty="0"/>
                  <a:t>100Mbps * 60ms = 6Mbps = 0.75MB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队列大小与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队列管理策略、传输控制策略</a:t>
            </a:r>
            <a:r>
              <a:rPr lang="zh-CN" altLang="en-US" dirty="0"/>
              <a:t>等关系密切</a:t>
            </a:r>
            <a:endParaRPr lang="en-US" altLang="zh-CN" dirty="0"/>
          </a:p>
          <a:p>
            <a:r>
              <a:rPr lang="zh-CN" altLang="en-US" dirty="0"/>
              <a:t>队列管理策略</a:t>
            </a:r>
            <a:endParaRPr lang="en-US" altLang="zh-CN" dirty="0"/>
          </a:p>
          <a:p>
            <a:pPr lvl="1"/>
            <a:r>
              <a:rPr lang="zh-CN" altLang="en-US" dirty="0"/>
              <a:t>先进先出队列：当可以转发数据包时，将队首的数据包转出</a:t>
            </a:r>
            <a:endParaRPr lang="en-US" altLang="zh-CN" dirty="0"/>
          </a:p>
          <a:p>
            <a:pPr lvl="1"/>
            <a:r>
              <a:rPr lang="zh-CN" altLang="en-US" dirty="0"/>
              <a:t>当数据队列满时，有后续数据包到达怎么办？</a:t>
            </a:r>
            <a:endParaRPr lang="en-US" altLang="zh-CN" dirty="0"/>
          </a:p>
          <a:p>
            <a:pPr lvl="2"/>
            <a:r>
              <a:rPr lang="zh-CN" altLang="en-US" dirty="0"/>
              <a:t>最简单的策略：后续的数据包直接丢弃，直到队列有空间为止</a:t>
            </a:r>
            <a:endParaRPr lang="en-US" altLang="zh-CN" dirty="0"/>
          </a:p>
          <a:p>
            <a:r>
              <a:rPr lang="zh-CN" altLang="en-US" dirty="0"/>
              <a:t>传输控制策略</a:t>
            </a:r>
            <a:endParaRPr lang="en-US" altLang="zh-CN" dirty="0"/>
          </a:p>
          <a:p>
            <a:pPr lvl="1"/>
            <a:r>
              <a:rPr lang="zh-CN" altLang="en-US" dirty="0"/>
              <a:t>互联网中</a:t>
            </a:r>
            <a:r>
              <a:rPr lang="en-US" altLang="zh-CN" dirty="0"/>
              <a:t>90%</a:t>
            </a:r>
            <a:r>
              <a:rPr lang="zh-CN" altLang="en-US" dirty="0"/>
              <a:t>以上的流量都由</a:t>
            </a:r>
            <a:r>
              <a:rPr lang="en-US" altLang="zh-CN" dirty="0"/>
              <a:t>TCP (Transport Control Protocol)</a:t>
            </a:r>
            <a:r>
              <a:rPr lang="zh-CN" altLang="en-US" dirty="0"/>
              <a:t>承载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通过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发送窗口</a:t>
            </a:r>
            <a:r>
              <a:rPr lang="zh-CN" altLang="en-US" dirty="0"/>
              <a:t>管理数据发送行为</a:t>
            </a:r>
            <a:endParaRPr lang="en-US" altLang="zh-CN" dirty="0"/>
          </a:p>
          <a:p>
            <a:pPr lvl="2"/>
            <a:r>
              <a:rPr lang="zh-CN" altLang="en-US" dirty="0"/>
              <a:t>当在途数据量小于发送窗口时，发送数据包</a:t>
            </a:r>
            <a:endParaRPr lang="en-US" altLang="zh-CN" dirty="0"/>
          </a:p>
          <a:p>
            <a:pPr lvl="2"/>
            <a:r>
              <a:rPr lang="zh-CN" altLang="en-US" dirty="0"/>
              <a:t>对方每确认一个数据包，发送窗口加一；发生数据丢包时，窗口减半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队列大小与传输控制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8"/>
                <a:ext cx="8229600" cy="151364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队列大小决定传输速率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更大的队列允许单位时间内发送更多的数据：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发送窗口大小与队列中数据包个数呈正比</a:t>
                </a:r>
                <a:endParaRPr lang="zh-CN" altLang="en-US" dirty="0"/>
              </a:p>
              <a:p>
                <a:r>
                  <a:rPr lang="zh-CN" altLang="en-US" dirty="0"/>
                  <a:t>传输控制策略影响了队列行为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8"/>
                <a:ext cx="8229600" cy="1513645"/>
              </a:xfrm>
              <a:blipFill rotWithShape="1">
                <a:blip r:embed="rId1"/>
                <a:stretch>
                  <a:fillRect t="-23" b="-4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5" y="5009241"/>
            <a:ext cx="4741287" cy="1788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16" y="3134841"/>
            <a:ext cx="8843139" cy="18145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38122" y="5351240"/>
            <a:ext cx="3812262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B/C</a:t>
            </a:r>
            <a:r>
              <a:rPr lang="zh-CN" altLang="en-US" dirty="0"/>
              <a:t>为队列从满到排空所需的时间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队列长度与时间的关系呈锯齿状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队列过大或过小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队列过大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队列过小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26" y="4744575"/>
            <a:ext cx="4371976" cy="2113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6" y="2123198"/>
            <a:ext cx="4371976" cy="2112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212802" y="4847470"/>
                <a:ext cx="3979524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50000"/>
                  </a:lnSpc>
                </a:pPr>
                <a:r>
                  <a:rPr lang="zh-CN" altLang="en-US" dirty="0"/>
                  <a:t>队列过小时，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，当窗口大小减半时，发送方在等待对方的数据确认，因此瓶颈链路处于空闲状态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02" y="4847470"/>
                <a:ext cx="3979524" cy="2126864"/>
              </a:xfrm>
              <a:prstGeom prst="rect">
                <a:avLst/>
              </a:prstGeom>
              <a:blipFill rotWithShape="1">
                <a:blip r:embed="rId3"/>
                <a:stretch>
                  <a:fillRect l="-2" t="-24" r="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212802" y="2123198"/>
                <a:ext cx="3979524" cy="2359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50000"/>
                  </a:lnSpc>
                </a:pPr>
                <a:r>
                  <a:rPr lang="zh-CN" altLang="en-US" dirty="0"/>
                  <a:t>队列过大时，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，当窗口大小减半时，队列不能清空数据包，因此数据包的延迟会增加（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𝐵𝑢𝑓𝑓𝑆𝑖𝑧𝑒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𝑅𝑇𝑇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02" y="2123198"/>
                <a:ext cx="3979524" cy="2359236"/>
              </a:xfrm>
              <a:prstGeom prst="rect">
                <a:avLst/>
              </a:prstGeom>
              <a:blipFill rotWithShape="1">
                <a:blip r:embed="rId4"/>
                <a:stretch>
                  <a:fillRect l="-2" t="-17" r="2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多流环境下的队列大小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2371"/>
            <a:ext cx="7886700" cy="51780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假设多条流的数据包到达队列的时间是随机的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对于多并发流经过的队列，其大小只需设置成</a:t>
            </a:r>
            <a:r>
              <a:rPr lang="en-US" altLang="zh-CN" dirty="0"/>
              <a:t>BDP/sqrt(n)</a:t>
            </a:r>
            <a:r>
              <a:rPr lang="zh-CN" altLang="en-US" dirty="0"/>
              <a:t>就可以充分利用链路带宽 *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* </a:t>
            </a:r>
            <a:r>
              <a:rPr lang="da-DK" altLang="zh-CN" sz="1600" dirty="0"/>
              <a:t>Appenzeller G et al. Sizing router buffers. ACM SIGCOMM CCR, 2004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478" y="1909643"/>
            <a:ext cx="4367445" cy="28688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5250" y="4716157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所有流的窗口大小之和服从</a:t>
            </a:r>
            <a:r>
              <a:rPr lang="en-US" altLang="zh-CN" sz="2000" dirty="0"/>
              <a:t>Gaussian</a:t>
            </a:r>
            <a:r>
              <a:rPr lang="zh-CN" altLang="en-US" sz="2000" dirty="0"/>
              <a:t>分布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现实网络中的队列设置问题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6539" y="1576754"/>
                <a:ext cx="8927124" cy="48925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数据中心网络的交换机队列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/>
                  <a:t>交换机总的队列长度并不小（</a:t>
                </a:r>
                <a:r>
                  <a:rPr lang="en-US" altLang="zh-CN" sz="2000" dirty="0"/>
                  <a:t>~10MB</a:t>
                </a:r>
                <a:r>
                  <a:rPr lang="zh-CN" altLang="en-US" sz="2000" dirty="0"/>
                  <a:t>），端口数过多，业务高并发性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/>
                  <a:t>队列相对过小 </a:t>
                </a:r>
                <a:r>
                  <a:rPr lang="en-US" altLang="zh-CN" sz="2000" dirty="0"/>
                  <a:t>(under-buffered)</a:t>
                </a:r>
                <a:r>
                  <a:rPr lang="zh-CN" altLang="en-US" sz="2000" dirty="0"/>
                  <a:t>造成了</a:t>
                </a:r>
                <a:r>
                  <a:rPr lang="en-US" altLang="zh-CN" sz="2000" dirty="0"/>
                  <a:t>TCP-</a:t>
                </a:r>
                <a:r>
                  <a:rPr lang="en-US" altLang="zh-CN" sz="2000" dirty="0" err="1"/>
                  <a:t>Incast</a:t>
                </a:r>
                <a:r>
                  <a:rPr lang="zh-CN" altLang="en-US" sz="2000" dirty="0"/>
                  <a:t>问题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广域网的路由转发设备队列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/>
                  <a:t>网络负载较大时，增大队列可降低丢包率，优化</a:t>
                </a:r>
                <a:r>
                  <a:rPr lang="en-US" altLang="zh-CN" sz="2000" dirty="0"/>
                  <a:t>TCP</a:t>
                </a:r>
                <a:r>
                  <a:rPr lang="zh-CN" altLang="en-US" sz="2000" dirty="0"/>
                  <a:t>传输速率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e>
                        </m:ra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/>
                  <a:t>队列过大 </a:t>
                </a:r>
                <a:r>
                  <a:rPr lang="en-US" altLang="zh-CN" sz="2000" dirty="0"/>
                  <a:t>(over-buffered)</a:t>
                </a:r>
                <a:r>
                  <a:rPr lang="zh-CN" altLang="en-US" sz="2000" dirty="0"/>
                  <a:t>造成了</a:t>
                </a:r>
                <a:r>
                  <a:rPr lang="en-US" altLang="zh-CN" sz="2000" dirty="0"/>
                  <a:t>BufferBloat</a:t>
                </a:r>
                <a:r>
                  <a:rPr lang="zh-CN" altLang="en-US" sz="2000" dirty="0"/>
                  <a:t>问题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539" y="1576754"/>
                <a:ext cx="8927124" cy="4892557"/>
              </a:xfrm>
              <a:blipFill rotWithShape="1">
                <a:blip r:embed="rId1"/>
                <a:stretch>
                  <a:fillRect l="-5" t="-1" r="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5" name="Picture 85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92632" y="5286908"/>
            <a:ext cx="915278" cy="974328"/>
          </a:xfrm>
          <a:prstGeom prst="rect">
            <a:avLst/>
          </a:prstGeom>
        </p:spPr>
      </p:pic>
      <p:pic>
        <p:nvPicPr>
          <p:cNvPr id="6" name="Picture 86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93510" y="4067708"/>
            <a:ext cx="915278" cy="974328"/>
          </a:xfrm>
          <a:prstGeom prst="rect">
            <a:avLst/>
          </a:prstGeom>
        </p:spPr>
      </p:pic>
      <p:pic>
        <p:nvPicPr>
          <p:cNvPr id="7" name="Picture 87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93510" y="2788580"/>
            <a:ext cx="915278" cy="974328"/>
          </a:xfrm>
          <a:prstGeom prst="rect">
            <a:avLst/>
          </a:prstGeom>
        </p:spPr>
      </p:pic>
      <p:pic>
        <p:nvPicPr>
          <p:cNvPr id="8" name="Picture 88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93510" y="1410052"/>
            <a:ext cx="915278" cy="974328"/>
          </a:xfrm>
          <a:prstGeom prst="rect">
            <a:avLst/>
          </a:prstGeom>
        </p:spPr>
      </p:pic>
      <p:pic>
        <p:nvPicPr>
          <p:cNvPr id="9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4226141" y="3507019"/>
            <a:ext cx="1643349" cy="692945"/>
          </a:xfrm>
        </p:spPr>
      </p:pic>
      <p:pic>
        <p:nvPicPr>
          <p:cNvPr id="10" name="Picture 4" descr="serv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4989" y="3318574"/>
            <a:ext cx="1148799" cy="110284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flipV="1">
            <a:off x="5640890" y="3853493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/>
          <p:cNvCxnSpPr/>
          <p:nvPr/>
        </p:nvCxnSpPr>
        <p:spPr>
          <a:xfrm>
            <a:off x="2551497" y="1980344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>
            <a:off x="2551497" y="3275744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/>
          <p:cNvCxnSpPr/>
          <p:nvPr/>
        </p:nvCxnSpPr>
        <p:spPr>
          <a:xfrm flipV="1">
            <a:off x="2551497" y="3899036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/>
          <p:cNvCxnSpPr/>
          <p:nvPr/>
        </p:nvCxnSpPr>
        <p:spPr>
          <a:xfrm flipV="1">
            <a:off x="2550619" y="3975236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1"/>
          <p:cNvGrpSpPr/>
          <p:nvPr/>
        </p:nvGrpSpPr>
        <p:grpSpPr bwMode="auto">
          <a:xfrm>
            <a:off x="4361388" y="3550580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7" name="Freeform 152"/>
            <p:cNvSpPr/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srgbClr val="333399"/>
                </a:solidFill>
                <a:latin typeface="Calibri" panose="020F0502020204030204"/>
              </a:endParaRPr>
            </a:p>
          </p:txBody>
        </p:sp>
        <p:sp>
          <p:nvSpPr>
            <p:cNvPr id="18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Rectangle 163"/>
          <p:cNvSpPr>
            <a:spLocks noChangeArrowheads="1"/>
          </p:cNvSpPr>
          <p:nvPr/>
        </p:nvSpPr>
        <p:spPr bwMode="auto">
          <a:xfrm>
            <a:off x="7104588" y="355058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7104588" y="355058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163"/>
          <p:cNvSpPr>
            <a:spLocks noChangeArrowheads="1"/>
          </p:cNvSpPr>
          <p:nvPr/>
        </p:nvSpPr>
        <p:spPr bwMode="auto">
          <a:xfrm>
            <a:off x="7104588" y="355058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63"/>
          <p:cNvSpPr>
            <a:spLocks noChangeArrowheads="1"/>
          </p:cNvSpPr>
          <p:nvPr/>
        </p:nvSpPr>
        <p:spPr bwMode="auto">
          <a:xfrm>
            <a:off x="7104588" y="355058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2340564" y="172178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2111964" y="173702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2340564" y="298835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163"/>
          <p:cNvSpPr>
            <a:spLocks noChangeArrowheads="1"/>
          </p:cNvSpPr>
          <p:nvPr/>
        </p:nvSpPr>
        <p:spPr bwMode="auto">
          <a:xfrm>
            <a:off x="2111964" y="298835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2340564" y="423638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2111964" y="423638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2340564" y="553178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2111964" y="553178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pic>
        <p:nvPicPr>
          <p:cNvPr id="31" name="Picture 98" descr="ban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6988" y="3093380"/>
            <a:ext cx="1524000" cy="1524000"/>
          </a:xfrm>
          <a:prstGeom prst="rect">
            <a:avLst/>
          </a:prstGeom>
        </p:spPr>
      </p:pic>
      <p:grpSp>
        <p:nvGrpSpPr>
          <p:cNvPr id="32" name="Group 102"/>
          <p:cNvGrpSpPr/>
          <p:nvPr/>
        </p:nvGrpSpPr>
        <p:grpSpPr>
          <a:xfrm>
            <a:off x="2988032" y="5531780"/>
            <a:ext cx="2743200" cy="461665"/>
            <a:chOff x="2743200" y="5418892"/>
            <a:chExt cx="2743200" cy="461665"/>
          </a:xfrm>
        </p:grpSpPr>
        <p:sp>
          <p:nvSpPr>
            <p:cNvPr id="33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F0000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TCP timeout</a:t>
              </a:r>
              <a:endParaRPr lang="en-US" sz="20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34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TextBox 40"/>
          <p:cNvSpPr txBox="1"/>
          <p:nvPr/>
        </p:nvSpPr>
        <p:spPr>
          <a:xfrm>
            <a:off x="321032" y="165724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1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Box 42"/>
          <p:cNvSpPr txBox="1"/>
          <p:nvPr/>
        </p:nvSpPr>
        <p:spPr>
          <a:xfrm>
            <a:off x="321032" y="294098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2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21032" y="423638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3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Box 44"/>
          <p:cNvSpPr txBox="1"/>
          <p:nvPr/>
        </p:nvSpPr>
        <p:spPr>
          <a:xfrm>
            <a:off x="321032" y="545558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4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45"/>
          <p:cNvSpPr txBox="1"/>
          <p:nvPr/>
        </p:nvSpPr>
        <p:spPr>
          <a:xfrm>
            <a:off x="7412224" y="441715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Aggregator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0" name="Group 47"/>
          <p:cNvGrpSpPr/>
          <p:nvPr/>
        </p:nvGrpSpPr>
        <p:grpSpPr>
          <a:xfrm>
            <a:off x="5489193" y="4445410"/>
            <a:ext cx="2590800" cy="1849457"/>
            <a:chOff x="5410200" y="4837093"/>
            <a:chExt cx="2590800" cy="1849457"/>
          </a:xfrm>
        </p:grpSpPr>
        <p:sp>
          <p:nvSpPr>
            <p:cNvPr id="41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= 200 ms</a:t>
              </a:r>
              <a:endParaRPr lang="en-US" sz="2000" b="1" dirty="0">
                <a:solidFill>
                  <a:srgbClr val="0000CC"/>
                </a:solidFill>
                <a:latin typeface="Calibri" panose="020F0502020204030204"/>
                <a:ea typeface="Arial" panose="020B0604020202020204" pitchFamily="34" charset="0"/>
                <a:cs typeface="Arial" panose="020B0604020202020204"/>
              </a:endParaRPr>
            </a:p>
            <a:p>
              <a:pPr defTabSz="914400"/>
              <a:endParaRPr lang="en-US" b="1" dirty="0">
                <a:solidFill>
                  <a:srgbClr val="FF0000"/>
                </a:solidFill>
                <a:latin typeface="Calibri" panose="020F0502020204030204"/>
              </a:endParaRPr>
            </a:p>
            <a:p>
              <a:pPr defTabSz="914400"/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2" name="Picture 46" descr="hourglass_3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3" name="TextBox 48"/>
          <p:cNvSpPr txBox="1"/>
          <p:nvPr/>
        </p:nvSpPr>
        <p:spPr>
          <a:xfrm>
            <a:off x="4065223" y="1040336"/>
            <a:ext cx="5029200" cy="19380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  <a:cs typeface="Arial" panose="020B0604020202020204"/>
              </a:rPr>
              <a:t> Incast: 多个向一个发送，导致交换机出端口队列占满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  <a:cs typeface="Arial" panose="020B0604020202020204"/>
              </a:rPr>
              <a:t>该问题在数据中心中普遍存在：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  <a:cs typeface="Arial" panose="020B0604020202020204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  <a:cs typeface="Arial" panose="020B0604020202020204"/>
              </a:rPr>
              <a:t>搜索、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  <a:cs typeface="Arial" panose="020B0604020202020204"/>
              </a:rPr>
              <a:t>MapReduce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  <a:cs typeface="Arial" panose="020B0604020202020204"/>
              </a:rPr>
              <a:t>等</a:t>
            </a:r>
            <a:endParaRPr lang="en-US" sz="1600" b="1" dirty="0">
              <a:solidFill>
                <a:srgbClr val="FF0000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34461" y="6187868"/>
            <a:ext cx="8645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A. Phanishayee, et al. Measurement and Analysis of TCP Throughput Collapse in Cluster-based Storage Systems. FAST, 2008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导致吞吐率下降</a:t>
            </a:r>
            <a:endParaRPr lang="zh-CN" altLang="en-US" dirty="0"/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idx="1"/>
          </p:nvPr>
        </p:nvGraphicFramePr>
        <p:xfrm>
          <a:off x="6950780" y="1801885"/>
          <a:ext cx="19465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6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Setup</a:t>
                      </a:r>
                      <a:endParaRPr lang="en-US" dirty="0"/>
                    </a:p>
                  </a:txBody>
                  <a:tcPr>
                    <a:solidFill>
                      <a:srgbClr val="9A523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 Ethernet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Unmodified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S50 Switch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1MB Block Size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6305" y="1487560"/>
            <a:ext cx="6578600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83667" y="2676598"/>
            <a:ext cx="1182688" cy="461962"/>
          </a:xfrm>
          <a:prstGeom prst="rect">
            <a:avLst/>
          </a:prstGeom>
          <a:solidFill>
            <a:srgbClr val="9A523E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Collapse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!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rot="10800000" flipV="1">
            <a:off x="2745492" y="3122685"/>
            <a:ext cx="639763" cy="4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 bwMode="auto">
          <a:xfrm>
            <a:off x="451555" y="4820085"/>
            <a:ext cx="8229600" cy="12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altLang="zh-CN" kern="0"/>
              <a:t> TCP Incast</a:t>
            </a:r>
            <a:r>
              <a:rPr lang="zh-CN" altLang="en-US" kern="0"/>
              <a:t>造成传输下降的主要原因</a:t>
            </a:r>
            <a:endParaRPr lang="en-GB" altLang="zh-CN" kern="0"/>
          </a:p>
          <a:p>
            <a:pPr lvl="1"/>
            <a:r>
              <a:rPr lang="zh-CN" altLang="en-US" kern="0"/>
              <a:t>粗粒度、低效率的</a:t>
            </a:r>
            <a:r>
              <a:rPr lang="en-GB" altLang="zh-CN" kern="0"/>
              <a:t>TCP</a:t>
            </a:r>
            <a:r>
              <a:rPr lang="zh-CN" altLang="en-US" kern="0"/>
              <a:t>丢包恢复机制 </a:t>
            </a:r>
            <a:endParaRPr lang="zh-CN" altLang="en-US" kern="0"/>
          </a:p>
          <a:p>
            <a:endParaRPr lang="zh-CN" altLang="en-US" kern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增大队列解决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05718"/>
            <a:ext cx="8229600" cy="1074103"/>
          </a:xfrm>
        </p:spPr>
        <p:txBody>
          <a:bodyPr/>
          <a:lstStyle/>
          <a:p>
            <a:r>
              <a:rPr lang="zh-CN" altLang="en-US" dirty="0"/>
              <a:t>可以支持多更</a:t>
            </a:r>
            <a:r>
              <a:rPr lang="en-US" altLang="zh-CN" dirty="0" err="1"/>
              <a:t>Incast</a:t>
            </a:r>
            <a:r>
              <a:rPr lang="zh-CN" altLang="en-US" dirty="0"/>
              <a:t>服务器数量，但队列硬件（</a:t>
            </a:r>
            <a:r>
              <a:rPr lang="en-US" altLang="zh-CN" dirty="0"/>
              <a:t>SRAM</a:t>
            </a:r>
            <a:r>
              <a:rPr lang="zh-CN" altLang="en-US" dirty="0"/>
              <a:t>）价格较高</a:t>
            </a:r>
            <a:endParaRPr lang="zh-CN" altLang="en-US" dirty="0"/>
          </a:p>
        </p:txBody>
      </p:sp>
      <p:pic>
        <p:nvPicPr>
          <p:cNvPr id="5" name="Picture 14" descr="05_vary_buffer_size_3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145" y="1654608"/>
            <a:ext cx="49180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37018"/>
            <a:ext cx="8229600" cy="1242804"/>
          </a:xfrm>
          <a:ln>
            <a:noFill/>
          </a:ln>
        </p:spPr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是指数据包在缓冲区中存留时间过长引起的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延迟过大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573"/>
          <a:stretch>
            <a:fillRect/>
          </a:stretch>
        </p:blipFill>
        <p:spPr>
          <a:xfrm>
            <a:off x="1675119" y="1720299"/>
            <a:ext cx="6013237" cy="330890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585162" y="2174841"/>
            <a:ext cx="159488" cy="2371061"/>
            <a:chOff x="2647507" y="4253023"/>
            <a:chExt cx="159488" cy="2371061"/>
          </a:xfrm>
        </p:grpSpPr>
        <p:sp>
          <p:nvSpPr>
            <p:cNvPr id="7" name="椭圆 6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862994" y="2174841"/>
            <a:ext cx="159488" cy="2371061"/>
            <a:chOff x="2647507" y="4253023"/>
            <a:chExt cx="159488" cy="2371061"/>
          </a:xfrm>
        </p:grpSpPr>
        <p:sp>
          <p:nvSpPr>
            <p:cNvPr id="10" name="椭圆 9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187673" y="2174841"/>
            <a:ext cx="159488" cy="2371061"/>
            <a:chOff x="2647507" y="4253023"/>
            <a:chExt cx="159488" cy="2371061"/>
          </a:xfrm>
        </p:grpSpPr>
        <p:sp>
          <p:nvSpPr>
            <p:cNvPr id="13" name="椭圆 12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数据帧转发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2918361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给定一个包含源目的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地址的数据帧，如何确定从哪个端口转出？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dirty="0"/>
              <a:t>交换机存储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目的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地址</a:t>
            </a:r>
            <a:r>
              <a:rPr lang="zh-CN" altLang="en-US" sz="2000" dirty="0"/>
              <a:t>到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（出）端口</a:t>
            </a:r>
            <a:r>
              <a:rPr lang="zh-CN" altLang="en-US" sz="2000" dirty="0"/>
              <a:t>的映射关系  </a:t>
            </a:r>
            <a:r>
              <a:rPr lang="en-US" altLang="zh-CN" sz="2000" dirty="0"/>
              <a:t>(Forwarding Database, FDB)</a:t>
            </a:r>
            <a:endParaRPr lang="en-US" altLang="zh-CN" sz="2000" dirty="0"/>
          </a:p>
          <a:p>
            <a:r>
              <a:rPr lang="zh-CN" altLang="en-US" sz="2000" dirty="0"/>
              <a:t>对于每个数据帧，在</a:t>
            </a:r>
            <a:r>
              <a:rPr lang="en-US" altLang="zh-CN" sz="2000" dirty="0"/>
              <a:t>FDB</a:t>
            </a:r>
            <a:r>
              <a:rPr lang="zh-CN" altLang="en-US" sz="2000" dirty="0"/>
              <a:t>中查找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目的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地址</a:t>
            </a:r>
            <a:r>
              <a:rPr lang="zh-CN" altLang="en-US" sz="2000" dirty="0"/>
              <a:t>对应的端口号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如果存在对应端口号，从该端口将数据转发（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单播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/>
            <a:r>
              <a:rPr lang="zh-CN" altLang="en-US" sz="1600" dirty="0"/>
              <a:t>如果</a:t>
            </a:r>
            <a:r>
              <a:rPr lang="en-US" altLang="zh-CN" sz="1600" dirty="0"/>
              <a:t>FDB</a:t>
            </a:r>
            <a:r>
              <a:rPr lang="zh-CN" altLang="en-US" sz="1600" dirty="0"/>
              <a:t>中不存在对应条目，将该数据包从所有端口转发（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广播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2000" dirty="0"/>
              <a:t>FDB</a:t>
            </a:r>
            <a:r>
              <a:rPr lang="zh-CN" altLang="en-US" sz="2000" dirty="0"/>
              <a:t>表中</a:t>
            </a:r>
            <a:r>
              <a:rPr lang="en-US" altLang="zh-CN" sz="2000" dirty="0"/>
              <a:t>MAC</a:t>
            </a:r>
            <a:r>
              <a:rPr lang="zh-CN" altLang="en-US" sz="2000" dirty="0"/>
              <a:t>地址通过</a:t>
            </a:r>
            <a:r>
              <a:rPr lang="zh-CN" altLang="en-US" sz="2000" dirty="0">
                <a:solidFill>
                  <a:srgbClr val="0070C0"/>
                </a:solidFill>
              </a:rPr>
              <a:t>老化机制 </a:t>
            </a:r>
            <a:r>
              <a:rPr lang="en-US" altLang="zh-CN" sz="2000" dirty="0">
                <a:solidFill>
                  <a:srgbClr val="0070C0"/>
                </a:solidFill>
              </a:rPr>
              <a:t>(Aging)</a:t>
            </a:r>
            <a:r>
              <a:rPr lang="zh-CN" altLang="en-US" sz="2000" dirty="0"/>
              <a:t>来更新</a:t>
            </a:r>
            <a:endParaRPr lang="zh-CN" altLang="en-US" sz="20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900383" y="4854418"/>
            <a:ext cx="3153321" cy="1017921"/>
            <a:chOff x="1753721" y="2044460"/>
            <a:chExt cx="3153321" cy="1017921"/>
          </a:xfrm>
        </p:grpSpPr>
        <p:sp>
          <p:nvSpPr>
            <p:cNvPr id="7" name="矩形 6"/>
            <p:cNvSpPr/>
            <p:nvPr/>
          </p:nvSpPr>
          <p:spPr>
            <a:xfrm>
              <a:off x="3010619" y="2518912"/>
              <a:ext cx="672860" cy="3536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721" y="2518912"/>
              <a:ext cx="569976" cy="373522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2357032" y="2695753"/>
              <a:ext cx="65358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683479" y="2695753"/>
              <a:ext cx="658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0"/>
            </p:cNvCxnSpPr>
            <p:nvPr/>
          </p:nvCxnSpPr>
          <p:spPr>
            <a:xfrm flipV="1">
              <a:off x="3347049" y="2044460"/>
              <a:ext cx="465826" cy="474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066" y="2518912"/>
              <a:ext cx="569976" cy="37352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184742" y="2281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92266" y="2668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51664" y="2166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51342" y="2693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106937" y="2260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237804" y="5826362"/>
            <a:ext cx="160281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Helvetica" panose="020B0604020202020204" pitchFamily="34" charset="0"/>
              </a:rPr>
              <a:t>02:23:c0:01:00:11</a:t>
            </a:r>
            <a:endParaRPr lang="en-US" altLang="zh-CN" sz="14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99690" y="5829952"/>
            <a:ext cx="161614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Helvetica" panose="020B0604020202020204" pitchFamily="34" charset="0"/>
              </a:rPr>
              <a:t>02:23:c0:01:00:22</a:t>
            </a:r>
            <a:endParaRPr lang="en-US" altLang="zh-CN" sz="14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171630" y="5108893"/>
          <a:ext cx="3249338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813"/>
                <a:gridCol w="802257"/>
                <a:gridCol w="871268"/>
              </a:tblGrid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12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  <a:endParaRPr lang="en-US" altLang="zh-CN" sz="12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12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02:23:c0:01:00:22</a:t>
                      </a:r>
                      <a:endParaRPr lang="en-US" altLang="zh-CN" sz="12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设备的队列设置过大</a:t>
            </a:r>
            <a:endParaRPr lang="en-US" altLang="zh-CN" dirty="0"/>
          </a:p>
          <a:p>
            <a:pPr lvl="1"/>
            <a:r>
              <a:rPr lang="zh-CN" altLang="en-US" dirty="0"/>
              <a:t>很难精确计算需要多大</a:t>
            </a:r>
            <a:endParaRPr lang="en-US" altLang="zh-CN" dirty="0"/>
          </a:p>
          <a:p>
            <a:pPr lvl="1"/>
            <a:r>
              <a:rPr lang="zh-CN" altLang="en-US" dirty="0"/>
              <a:t>在成本允许的前提下，缓冲区越大越好</a:t>
            </a:r>
            <a:endParaRPr lang="en-US" altLang="zh-CN" dirty="0"/>
          </a:p>
          <a:p>
            <a:pPr lvl="2"/>
            <a:r>
              <a:rPr lang="en-US" altLang="zh-CN" dirty="0" err="1"/>
              <a:t>QoS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传输机制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传输协议的最初设计目标：改进吞吐率、优化带宽占用率</a:t>
            </a:r>
            <a:endParaRPr lang="en-US" altLang="zh-CN" dirty="0"/>
          </a:p>
          <a:p>
            <a:pPr lvl="1"/>
            <a:r>
              <a:rPr lang="zh-CN" altLang="en-US" dirty="0"/>
              <a:t>机制：</a:t>
            </a:r>
            <a:endParaRPr lang="en-US" altLang="zh-CN" dirty="0"/>
          </a:p>
          <a:p>
            <a:pPr lvl="2"/>
            <a:r>
              <a:rPr lang="zh-CN" altLang="en-US" dirty="0"/>
              <a:t>以丢包为拥塞控制信号</a:t>
            </a:r>
            <a:endParaRPr lang="en-US" altLang="zh-CN" dirty="0"/>
          </a:p>
          <a:p>
            <a:pPr lvl="2"/>
            <a:r>
              <a:rPr lang="zh-CN" altLang="en-US" dirty="0"/>
              <a:t>只要没丢包，就会试图增加窗口大小：增加吞吐率</a:t>
            </a:r>
            <a:endParaRPr lang="en-US" altLang="zh-CN" dirty="0"/>
          </a:p>
          <a:p>
            <a:pPr lvl="2"/>
            <a:r>
              <a:rPr lang="zh-CN" altLang="en-US" dirty="0"/>
              <a:t>当增大到</a:t>
            </a:r>
            <a:r>
              <a:rPr lang="en-US" altLang="zh-CN" dirty="0"/>
              <a:t>BDP</a:t>
            </a:r>
            <a:r>
              <a:rPr lang="zh-CN" altLang="en-US" dirty="0"/>
              <a:t>以后，窗口再增大，不会增加吞吐率，只会增加延迟</a:t>
            </a:r>
            <a:endParaRPr lang="en-US" altLang="zh-CN" dirty="0"/>
          </a:p>
          <a:p>
            <a:r>
              <a:rPr lang="zh-CN" altLang="en-US" dirty="0"/>
              <a:t>队列管理机制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问题重现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59246" y="1319946"/>
            <a:ext cx="6881758" cy="2050088"/>
            <a:chOff x="859246" y="1319946"/>
            <a:chExt cx="6881758" cy="20500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797" y="2108517"/>
              <a:ext cx="609283" cy="6092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239" y="2172643"/>
              <a:ext cx="708217" cy="481029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5" idx="3"/>
              <a:endCxn id="6" idx="1"/>
            </p:cNvCxnSpPr>
            <p:nvPr/>
          </p:nvCxnSpPr>
          <p:spPr>
            <a:xfrm flipV="1">
              <a:off x="3180080" y="2413158"/>
              <a:ext cx="1534159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679" y="1544757"/>
              <a:ext cx="965369" cy="563760"/>
            </a:xfrm>
            <a:prstGeom prst="rect">
              <a:avLst/>
            </a:prstGeom>
          </p:spPr>
        </p:pic>
        <p:cxnSp>
          <p:nvCxnSpPr>
            <p:cNvPr id="11" name="直接连接符 10"/>
            <p:cNvCxnSpPr>
              <a:stCxn id="6" idx="3"/>
              <a:endCxn id="9" idx="1"/>
            </p:cNvCxnSpPr>
            <p:nvPr/>
          </p:nvCxnSpPr>
          <p:spPr>
            <a:xfrm flipV="1">
              <a:off x="5422456" y="1826637"/>
              <a:ext cx="907223" cy="58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3930" y="2530277"/>
              <a:ext cx="965369" cy="563760"/>
            </a:xfrm>
            <a:prstGeom prst="rect">
              <a:avLst/>
            </a:prstGeom>
          </p:spPr>
        </p:pic>
        <p:cxnSp>
          <p:nvCxnSpPr>
            <p:cNvPr id="14" name="直接连接符 13"/>
            <p:cNvCxnSpPr>
              <a:stCxn id="6" idx="3"/>
              <a:endCxn id="12" idx="1"/>
            </p:cNvCxnSpPr>
            <p:nvPr/>
          </p:nvCxnSpPr>
          <p:spPr>
            <a:xfrm>
              <a:off x="5422456" y="2413158"/>
              <a:ext cx="1051474" cy="398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475" y="1611840"/>
              <a:ext cx="757905" cy="49667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994" y="2653672"/>
              <a:ext cx="817386" cy="565883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stCxn id="15" idx="3"/>
              <a:endCxn id="5" idx="1"/>
            </p:cNvCxnSpPr>
            <p:nvPr/>
          </p:nvCxnSpPr>
          <p:spPr>
            <a:xfrm>
              <a:off x="1984380" y="1860179"/>
              <a:ext cx="586417" cy="552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3"/>
              <a:endCxn id="5" idx="1"/>
            </p:cNvCxnSpPr>
            <p:nvPr/>
          </p:nvCxnSpPr>
          <p:spPr>
            <a:xfrm flipV="1">
              <a:off x="1984380" y="2413159"/>
              <a:ext cx="586417" cy="523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859246" y="162924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C1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77999" y="275356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49600" y="257847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51487" y="259762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16321" y="1407218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95048" y="300070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533" y="1319946"/>
              <a:ext cx="583788" cy="583788"/>
            </a:xfrm>
            <a:prstGeom prst="rect">
              <a:avLst/>
            </a:prstGeom>
          </p:spPr>
        </p:pic>
      </p:grpSp>
      <p:pic>
        <p:nvPicPr>
          <p:cNvPr id="29" name="图片 2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4" y="5643259"/>
            <a:ext cx="5852172" cy="1097282"/>
          </a:xfrm>
          <a:prstGeom prst="rect">
            <a:avLst/>
          </a:prstGeom>
        </p:spPr>
      </p:pic>
      <p:pic>
        <p:nvPicPr>
          <p:cNvPr id="30" name="图片 2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1" y="4526139"/>
            <a:ext cx="5852172" cy="1097282"/>
          </a:xfrm>
          <a:prstGeom prst="rect">
            <a:avLst/>
          </a:prstGeom>
        </p:spPr>
      </p:pic>
      <p:pic>
        <p:nvPicPr>
          <p:cNvPr id="31" name="图片 3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2" y="3408659"/>
            <a:ext cx="6072874" cy="109728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948193" y="4016606"/>
            <a:ext cx="3059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随着</a:t>
            </a:r>
            <a:r>
              <a:rPr lang="en-US" altLang="zh-CN" dirty="0"/>
              <a:t>H1</a:t>
            </a:r>
            <a:r>
              <a:rPr lang="zh-CN" altLang="en-US" dirty="0"/>
              <a:t>发送数据量（窗口大小）的增大，路由器队列中的数据包也随之增多，</a:t>
            </a:r>
            <a:r>
              <a:rPr lang="en-US" altLang="zh-CN" dirty="0"/>
              <a:t>RTT</a:t>
            </a:r>
            <a:r>
              <a:rPr lang="zh-CN" altLang="en-US" dirty="0"/>
              <a:t>相应变大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015836" y="1447914"/>
            <a:ext cx="4197928" cy="943162"/>
            <a:chOff x="2015836" y="1447914"/>
            <a:chExt cx="4197928" cy="943162"/>
          </a:xfrm>
        </p:grpSpPr>
        <p:sp>
          <p:nvSpPr>
            <p:cNvPr id="32" name="任意多边形 31"/>
            <p:cNvSpPr/>
            <p:nvPr/>
          </p:nvSpPr>
          <p:spPr>
            <a:xfrm>
              <a:off x="2015836" y="1714500"/>
              <a:ext cx="4197928" cy="676576"/>
            </a:xfrm>
            <a:custGeom>
              <a:avLst/>
              <a:gdLst>
                <a:gd name="connsiteX0" fmla="*/ 0 w 4197928"/>
                <a:gd name="connsiteY0" fmla="*/ 0 h 676576"/>
                <a:gd name="connsiteX1" fmla="*/ 862446 w 4197928"/>
                <a:gd name="connsiteY1" fmla="*/ 592282 h 676576"/>
                <a:gd name="connsiteX2" fmla="*/ 3013364 w 4197928"/>
                <a:gd name="connsiteY2" fmla="*/ 613064 h 676576"/>
                <a:gd name="connsiteX3" fmla="*/ 4197928 w 4197928"/>
                <a:gd name="connsiteY3" fmla="*/ 31173 h 6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928" h="676576">
                  <a:moveTo>
                    <a:pt x="0" y="0"/>
                  </a:moveTo>
                  <a:cubicBezTo>
                    <a:pt x="180109" y="245052"/>
                    <a:pt x="360219" y="490105"/>
                    <a:pt x="862446" y="592282"/>
                  </a:cubicBezTo>
                  <a:cubicBezTo>
                    <a:pt x="1364673" y="694459"/>
                    <a:pt x="2457450" y="706582"/>
                    <a:pt x="3013364" y="613064"/>
                  </a:cubicBezTo>
                  <a:cubicBezTo>
                    <a:pt x="3569278" y="519546"/>
                    <a:pt x="3883603" y="275359"/>
                    <a:pt x="4197928" y="31173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287234" y="1447914"/>
              <a:ext cx="15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Video Delivery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78182" y="2438615"/>
            <a:ext cx="4312227" cy="869041"/>
            <a:chOff x="2078182" y="2438615"/>
            <a:chExt cx="4312227" cy="869041"/>
          </a:xfrm>
        </p:grpSpPr>
        <p:sp>
          <p:nvSpPr>
            <p:cNvPr id="33" name="任意多边形 32"/>
            <p:cNvSpPr/>
            <p:nvPr/>
          </p:nvSpPr>
          <p:spPr>
            <a:xfrm>
              <a:off x="2078182" y="2438615"/>
              <a:ext cx="4312227" cy="605921"/>
            </a:xfrm>
            <a:custGeom>
              <a:avLst/>
              <a:gdLst>
                <a:gd name="connsiteX0" fmla="*/ 0 w 4312227"/>
                <a:gd name="connsiteY0" fmla="*/ 605921 h 605921"/>
                <a:gd name="connsiteX1" fmla="*/ 748145 w 4312227"/>
                <a:gd name="connsiteY1" fmla="*/ 65594 h 605921"/>
                <a:gd name="connsiteX2" fmla="*/ 3034145 w 4312227"/>
                <a:gd name="connsiteY2" fmla="*/ 55203 h 605921"/>
                <a:gd name="connsiteX3" fmla="*/ 4312227 w 4312227"/>
                <a:gd name="connsiteY3" fmla="*/ 481230 h 60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2227" h="605921">
                  <a:moveTo>
                    <a:pt x="0" y="605921"/>
                  </a:moveTo>
                  <a:cubicBezTo>
                    <a:pt x="121227" y="381650"/>
                    <a:pt x="242454" y="157380"/>
                    <a:pt x="748145" y="65594"/>
                  </a:cubicBezTo>
                  <a:cubicBezTo>
                    <a:pt x="1253836" y="-26192"/>
                    <a:pt x="2440131" y="-14070"/>
                    <a:pt x="3034145" y="55203"/>
                  </a:cubicBezTo>
                  <a:cubicBezTo>
                    <a:pt x="3628159" y="124476"/>
                    <a:pt x="3970193" y="302853"/>
                    <a:pt x="4312227" y="48123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327957" y="293832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Ping</a:t>
              </a:r>
              <a:endParaRPr lang="zh-CN" altLang="en-US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050061"/>
          </a:xfrm>
        </p:spPr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发生在</a:t>
            </a:r>
            <a:endParaRPr lang="en-US" altLang="zh-CN" dirty="0"/>
          </a:p>
          <a:p>
            <a:pPr lvl="1"/>
            <a:r>
              <a:rPr lang="zh-CN" altLang="en-US" dirty="0"/>
              <a:t>网络负载较重的时间段，（不会一直持续）</a:t>
            </a:r>
            <a:endParaRPr lang="en-US" altLang="zh-CN" dirty="0"/>
          </a:p>
          <a:p>
            <a:pPr lvl="1"/>
            <a:r>
              <a:rPr lang="zh-CN" altLang="en-US" dirty="0"/>
              <a:t>边缘网络，（该部分的队列大小更容易被错误配置）</a:t>
            </a:r>
            <a:endParaRPr lang="en-US" altLang="zh-CN" dirty="0"/>
          </a:p>
          <a:p>
            <a:pPr lvl="1"/>
            <a:r>
              <a:rPr lang="en-US" altLang="zh-CN" dirty="0"/>
              <a:t>3G/4G</a:t>
            </a:r>
            <a:r>
              <a:rPr lang="zh-CN" altLang="en-US" dirty="0"/>
              <a:t>网络，（运营商为了提升</a:t>
            </a:r>
            <a:r>
              <a:rPr lang="en-US" altLang="zh-CN" dirty="0" err="1"/>
              <a:t>QoS</a:t>
            </a:r>
            <a:r>
              <a:rPr lang="zh-CN" altLang="en-US" dirty="0"/>
              <a:t>等更容易部署大量队列）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6" y="3671605"/>
            <a:ext cx="7864921" cy="24495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39145" y="4557222"/>
            <a:ext cx="3595255" cy="904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测量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391" y="1646315"/>
            <a:ext cx="5410200" cy="32194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4966855"/>
            <a:ext cx="8686800" cy="1512966"/>
          </a:xfrm>
        </p:spPr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问题在边缘网络比在核心网络更明显</a:t>
            </a:r>
            <a:endParaRPr lang="en-GB" altLang="zh-CN" dirty="0"/>
          </a:p>
          <a:p>
            <a:pPr lvl="1"/>
            <a:r>
              <a:rPr lang="zh-CN" altLang="en-US" dirty="0"/>
              <a:t>边缘网络中，</a:t>
            </a:r>
            <a:r>
              <a:rPr lang="en-US" altLang="zh-CN" dirty="0"/>
              <a:t>90%</a:t>
            </a:r>
            <a:r>
              <a:rPr lang="zh-CN" altLang="en-US" dirty="0"/>
              <a:t>的</a:t>
            </a:r>
            <a:r>
              <a:rPr lang="en-US" altLang="zh-CN" dirty="0"/>
              <a:t>BufferBloat</a:t>
            </a:r>
            <a:r>
              <a:rPr lang="zh-CN" altLang="en-US" dirty="0"/>
              <a:t>延迟为</a:t>
            </a:r>
            <a:r>
              <a:rPr lang="en-US" altLang="zh-CN" dirty="0"/>
              <a:t>30-40 </a:t>
            </a:r>
            <a:r>
              <a:rPr lang="en-US" altLang="zh-CN" dirty="0" err="1"/>
              <a:t>ms</a:t>
            </a:r>
            <a:endParaRPr lang="en-US" altLang="zh-CN" dirty="0"/>
          </a:p>
          <a:p>
            <a:pPr lvl="1"/>
            <a:r>
              <a:rPr lang="zh-CN" altLang="en-US" dirty="0"/>
              <a:t>秒级别的</a:t>
            </a:r>
            <a:r>
              <a:rPr lang="en-US" altLang="zh-CN" dirty="0"/>
              <a:t>BufferBloat</a:t>
            </a:r>
            <a:r>
              <a:rPr lang="zh-CN" altLang="en-US" dirty="0"/>
              <a:t>现象非常少见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250882" y="3885684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[Allman2013]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移动网络中的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4945004"/>
            <a:ext cx="8790709" cy="1534818"/>
          </a:xfrm>
        </p:spPr>
        <p:txBody>
          <a:bodyPr/>
          <a:lstStyle/>
          <a:p>
            <a:r>
              <a:rPr lang="zh-CN" altLang="en-US" dirty="0"/>
              <a:t>移动数据</a:t>
            </a:r>
            <a:r>
              <a:rPr lang="en-US" altLang="zh-CN" dirty="0"/>
              <a:t>(3G/4G)</a:t>
            </a:r>
            <a:r>
              <a:rPr lang="zh-CN" altLang="en-US" dirty="0"/>
              <a:t>网络中的</a:t>
            </a:r>
            <a:r>
              <a:rPr lang="en-US" altLang="zh-CN" dirty="0"/>
              <a:t>BufferBloat</a:t>
            </a:r>
            <a:r>
              <a:rPr lang="zh-CN" altLang="en-US" dirty="0"/>
              <a:t>问题更加严重</a:t>
            </a:r>
            <a:endParaRPr lang="en-US" altLang="zh-CN" dirty="0"/>
          </a:p>
          <a:p>
            <a:pPr lvl="1"/>
            <a:r>
              <a:rPr lang="zh-CN" altLang="en-US" dirty="0"/>
              <a:t>即使下载峰值速率为</a:t>
            </a:r>
            <a:r>
              <a:rPr lang="en-US" altLang="zh-CN" dirty="0"/>
              <a:t>3Mbps</a:t>
            </a:r>
            <a:r>
              <a:rPr lang="zh-CN" altLang="en-US" dirty="0"/>
              <a:t>，那么最大延迟也能到达</a:t>
            </a:r>
            <a:r>
              <a:rPr lang="en-US" altLang="zh-CN" dirty="0"/>
              <a:t>2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900" y="1492394"/>
            <a:ext cx="5800725" cy="3228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04958" y="381583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[Jiang2012]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发生的位置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43500"/>
            <a:ext cx="8229600" cy="1336321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traceroute</a:t>
            </a:r>
            <a:r>
              <a:rPr lang="zh-CN" altLang="en-US" dirty="0"/>
              <a:t>分别测量有</a:t>
            </a:r>
            <a:r>
              <a:rPr lang="en-US" altLang="zh-CN" dirty="0"/>
              <a:t>/</a:t>
            </a:r>
            <a:r>
              <a:rPr lang="zh-CN" altLang="en-US" dirty="0"/>
              <a:t>无背景流量下每跳节点的</a:t>
            </a:r>
            <a:r>
              <a:rPr lang="en-US" altLang="zh-CN" dirty="0"/>
              <a:t>RTT</a:t>
            </a:r>
            <a:endParaRPr lang="en-US" altLang="zh-CN" dirty="0"/>
          </a:p>
          <a:p>
            <a:pPr lvl="1"/>
            <a:r>
              <a:rPr lang="zh-CN" altLang="en-US" dirty="0"/>
              <a:t>在移动数据网络中，</a:t>
            </a:r>
            <a:r>
              <a:rPr lang="en-US" altLang="zh-CN" dirty="0"/>
              <a:t>BufferBloat</a:t>
            </a:r>
            <a:r>
              <a:rPr lang="zh-CN" altLang="en-US" dirty="0"/>
              <a:t>通常发生在第一跳节点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488" y="1733550"/>
            <a:ext cx="5314950" cy="3162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04958" y="381583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[Jiang2012]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问题对</a:t>
            </a:r>
            <a:r>
              <a:rPr lang="en-US" altLang="zh-CN" dirty="0"/>
              <a:t>QoE</a:t>
            </a:r>
            <a:r>
              <a:rPr lang="zh-CN" altLang="en-US" dirty="0"/>
              <a:t>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24222"/>
            <a:ext cx="8229600" cy="1555599"/>
          </a:xfrm>
        </p:spPr>
        <p:txBody>
          <a:bodyPr/>
          <a:lstStyle/>
          <a:p>
            <a:r>
              <a:rPr lang="zh-CN" altLang="en-US" dirty="0"/>
              <a:t>有背景流量时，</a:t>
            </a:r>
            <a:r>
              <a:rPr lang="en-US" altLang="zh-CN" dirty="0"/>
              <a:t>BufferBloat</a:t>
            </a:r>
            <a:r>
              <a:rPr lang="zh-CN" altLang="en-US" dirty="0"/>
              <a:t>引起的延迟增大使得</a:t>
            </a:r>
            <a:r>
              <a:rPr lang="en-US" altLang="zh-CN" dirty="0"/>
              <a:t>Web</a:t>
            </a:r>
            <a:r>
              <a:rPr lang="zh-CN" altLang="en-US" dirty="0"/>
              <a:t>页面下载时间增大了</a:t>
            </a:r>
            <a:r>
              <a:rPr lang="en-US" altLang="zh-CN" dirty="0"/>
              <a:t>1.5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页面为小文件，下载时间与带宽关系不大，与</a:t>
            </a:r>
            <a:r>
              <a:rPr lang="en-US" altLang="zh-CN" dirty="0"/>
              <a:t>RTT</a:t>
            </a:r>
            <a:r>
              <a:rPr lang="zh-CN" altLang="en-US" dirty="0"/>
              <a:t>成正比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528" y="1496291"/>
            <a:ext cx="5191125" cy="3200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04958" y="381583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[Jiang2012]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dirty="0"/>
              <a:t>减小队列大小</a:t>
            </a:r>
            <a:endParaRPr lang="en-US" altLang="zh-CN" dirty="0"/>
          </a:p>
          <a:p>
            <a:pPr lvl="1"/>
            <a:r>
              <a:rPr lang="zh-CN" altLang="en-US" dirty="0"/>
              <a:t>减小队列大小可以降低数据包在队列中的时间</a:t>
            </a:r>
            <a:endParaRPr lang="en-US" altLang="zh-CN" dirty="0"/>
          </a:p>
          <a:p>
            <a:pPr lvl="1"/>
            <a:r>
              <a:rPr lang="zh-CN" altLang="en-US" dirty="0"/>
              <a:t>但是，小队列难以容忍突发流量</a:t>
            </a:r>
            <a:endParaRPr lang="en-US" altLang="zh-CN" dirty="0"/>
          </a:p>
          <a:p>
            <a:r>
              <a:rPr lang="zh-CN" altLang="en-US" dirty="0"/>
              <a:t>改进传输控制策略</a:t>
            </a:r>
            <a:endParaRPr lang="en-US" altLang="zh-CN" dirty="0"/>
          </a:p>
          <a:p>
            <a:pPr lvl="1"/>
            <a:r>
              <a:rPr lang="zh-CN" altLang="en-US" dirty="0"/>
              <a:t>丢包不再是</a:t>
            </a:r>
            <a:r>
              <a:rPr lang="en-US" altLang="zh-CN" dirty="0"/>
              <a:t>TCP</a:t>
            </a:r>
            <a:r>
              <a:rPr lang="zh-CN" altLang="en-US" dirty="0"/>
              <a:t>传输控制的唯一信号，也考虑延迟变化</a:t>
            </a:r>
            <a:endParaRPr lang="en-US" altLang="zh-CN" dirty="0"/>
          </a:p>
          <a:p>
            <a:r>
              <a:rPr lang="zh-CN" altLang="en-US" dirty="0"/>
              <a:t>改进队列管理策略</a:t>
            </a:r>
            <a:endParaRPr lang="en-US" altLang="zh-CN" dirty="0"/>
          </a:p>
          <a:p>
            <a:pPr lvl="1"/>
            <a:r>
              <a:rPr lang="zh-CN" altLang="en-US" dirty="0"/>
              <a:t>在队列满之前就主动（概率性的）丢包</a:t>
            </a:r>
            <a:endParaRPr lang="en-US" altLang="zh-CN" dirty="0"/>
          </a:p>
          <a:p>
            <a:pPr lvl="2"/>
            <a:r>
              <a:rPr lang="en-US" altLang="zh-CN" dirty="0"/>
              <a:t>RED (Random Early Detection)</a:t>
            </a:r>
            <a:endParaRPr lang="en-US" altLang="zh-CN" dirty="0"/>
          </a:p>
          <a:p>
            <a:pPr lvl="1"/>
            <a:r>
              <a:rPr lang="zh-CN" altLang="en-US" dirty="0"/>
              <a:t>以延迟作为队列管理的信号</a:t>
            </a:r>
            <a:endParaRPr lang="en-US" altLang="zh-CN" dirty="0"/>
          </a:p>
          <a:p>
            <a:pPr lvl="2"/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默认队列管理机制：</a:t>
            </a:r>
            <a:r>
              <a:rPr lang="en-US" altLang="zh-CN" dirty="0"/>
              <a:t>Tail Drop (</a:t>
            </a:r>
            <a:r>
              <a:rPr lang="zh-CN" altLang="en-US" dirty="0"/>
              <a:t>尾部丢弃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当队列满时，将新到达的数据包丢弃</a:t>
            </a:r>
            <a:endParaRPr lang="zh-CN" altLang="en-US" dirty="0"/>
          </a:p>
          <a:p>
            <a:pPr lvl="1"/>
            <a:r>
              <a:rPr lang="zh-CN" altLang="en-US" dirty="0"/>
              <a:t>最简单的队列管理机制</a:t>
            </a:r>
            <a:endParaRPr lang="zh-CN" altLang="en-US" dirty="0"/>
          </a:p>
          <a:p>
            <a:r>
              <a:rPr lang="zh-CN" altLang="en-US" dirty="0"/>
              <a:t>原则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中间设备的功能尽可能简单，由端设备负责拥塞控制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通常和</a:t>
            </a:r>
            <a:r>
              <a:rPr lang="en-US" altLang="zh-CN" dirty="0"/>
              <a:t>FIFO</a:t>
            </a:r>
            <a:r>
              <a:rPr lang="zh-CN" altLang="en-US" dirty="0"/>
              <a:t>组合使用</a:t>
            </a:r>
            <a:endParaRPr lang="zh-CN" altLang="en-US" dirty="0"/>
          </a:p>
          <a:p>
            <a:pPr lvl="1"/>
            <a:r>
              <a:rPr lang="zh-CN" altLang="en-US" dirty="0"/>
              <a:t>是最简单的排队算法</a:t>
            </a:r>
            <a:endParaRPr lang="zh-CN" altLang="en-US" dirty="0"/>
          </a:p>
          <a:p>
            <a:pPr lvl="1"/>
            <a:r>
              <a:rPr lang="zh-CN" altLang="en-US" dirty="0"/>
              <a:t>也是目前应用最广泛的排队算法</a:t>
            </a:r>
            <a:endParaRPr lang="zh-CN" altLang="en-US" dirty="0"/>
          </a:p>
          <a:p>
            <a:pPr lvl="2"/>
            <a:r>
              <a:rPr lang="zh-CN" altLang="en-US" dirty="0"/>
              <a:t>不需要设置任何参数</a:t>
            </a:r>
            <a:endParaRPr lang="zh-CN" altLang="en-US" dirty="0"/>
          </a:p>
          <a:p>
            <a:pPr lvl="2"/>
            <a:r>
              <a:rPr lang="zh-CN" altLang="en-US" dirty="0"/>
              <a:t>简单意味着可靠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 (Random Early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高</a:t>
            </a:r>
            <a:r>
              <a:rPr lang="en-US" altLang="zh-CN" dirty="0"/>
              <a:t>BDP</a:t>
            </a:r>
            <a:r>
              <a:rPr lang="zh-CN" altLang="en-US" dirty="0"/>
              <a:t>流通常需要较大的队列来适应</a:t>
            </a:r>
            <a:r>
              <a:rPr lang="en-US" altLang="zh-CN" dirty="0"/>
              <a:t>Burst</a:t>
            </a:r>
            <a:r>
              <a:rPr lang="zh-CN" altLang="en-US" dirty="0"/>
              <a:t>（突发流量）</a:t>
            </a:r>
            <a:endParaRPr lang="en-US" altLang="zh-CN" dirty="0"/>
          </a:p>
          <a:p>
            <a:pPr lvl="1"/>
            <a:r>
              <a:rPr lang="zh-CN" altLang="en-US" dirty="0"/>
              <a:t>但是队列大小增加时，延迟也会增大</a:t>
            </a:r>
            <a:endParaRPr lang="en-US" altLang="zh-CN" dirty="0"/>
          </a:p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高吞吐率、低延迟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设计思路 </a:t>
            </a:r>
            <a:endParaRPr lang="en-US" altLang="zh-CN" dirty="0"/>
          </a:p>
          <a:p>
            <a:pPr lvl="1"/>
            <a:r>
              <a:rPr lang="zh-CN" altLang="en-US" dirty="0"/>
              <a:t>在队列满之前，就开始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主动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(proactively)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丢包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(Early Detection)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提醒发送方即将到来的拥塞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概率性的丢包，</a:t>
            </a:r>
            <a:r>
              <a:rPr lang="zh-CN" altLang="en-US" dirty="0"/>
              <a:t>丢包概率与队列长度正相关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(Random)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学习节点位置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57125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FDB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条目是如何生成的？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300" dirty="0"/>
              <a:t>每收一个新的数据帧，记录其</a:t>
            </a: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</a:rPr>
              <a:t>源</a:t>
            </a:r>
            <a:r>
              <a:rPr lang="en-US" altLang="zh-CN" sz="2300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</a:rPr>
              <a:t>地址</a:t>
            </a:r>
            <a:r>
              <a:rPr lang="zh-CN" altLang="en-US" sz="2300" dirty="0"/>
              <a:t>和</a:t>
            </a: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</a:rPr>
              <a:t>入端口</a:t>
            </a:r>
            <a:r>
              <a:rPr lang="zh-CN" altLang="en-US" sz="2300" dirty="0"/>
              <a:t>，将该映射关系写入</a:t>
            </a:r>
            <a:r>
              <a:rPr lang="en-US" altLang="zh-CN" sz="2300" dirty="0"/>
              <a:t>FDB</a:t>
            </a:r>
            <a:r>
              <a:rPr lang="zh-CN" altLang="en-US" sz="2300" dirty="0"/>
              <a:t>表</a:t>
            </a:r>
            <a:endParaRPr lang="en-US" altLang="zh-CN" sz="23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630609" y="3964065"/>
            <a:ext cx="4558986" cy="1813272"/>
            <a:chOff x="1898964" y="3964065"/>
            <a:chExt cx="4558986" cy="1813272"/>
          </a:xfrm>
        </p:grpSpPr>
        <p:sp>
          <p:nvSpPr>
            <p:cNvPr id="7" name="矩形 6"/>
            <p:cNvSpPr/>
            <p:nvPr/>
          </p:nvSpPr>
          <p:spPr>
            <a:xfrm>
              <a:off x="3818441" y="5035580"/>
              <a:ext cx="672860" cy="3536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S1</a:t>
              </a:r>
              <a:endParaRPr lang="zh-CN" altLang="en-US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543" y="5035580"/>
              <a:ext cx="569976" cy="373522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3164854" y="5212421"/>
              <a:ext cx="65358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3"/>
              <a:endCxn id="22" idx="1"/>
            </p:cNvCxnSpPr>
            <p:nvPr/>
          </p:nvCxnSpPr>
          <p:spPr>
            <a:xfrm>
              <a:off x="4491301" y="5212422"/>
              <a:ext cx="657390" cy="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0"/>
              <a:endCxn id="18" idx="2"/>
            </p:cNvCxnSpPr>
            <p:nvPr/>
          </p:nvCxnSpPr>
          <p:spPr>
            <a:xfrm flipV="1">
              <a:off x="4154871" y="4665230"/>
              <a:ext cx="468031" cy="370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992564" y="47983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00088" y="5184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59486" y="46826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59164" y="52097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84110" y="46380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472" y="4311547"/>
              <a:ext cx="672860" cy="3536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S2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148691" y="5035703"/>
              <a:ext cx="672860" cy="3536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S3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835049" y="4896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98964" y="5479820"/>
              <a:ext cx="160281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02:23:c0:01:00:11</a:t>
              </a:r>
              <a:endParaRPr lang="en-US" altLang="zh-CN" sz="1400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cxnSp>
          <p:nvCxnSpPr>
            <p:cNvPr id="28" name="直接连接符 27"/>
            <p:cNvCxnSpPr>
              <a:stCxn id="18" idx="0"/>
            </p:cNvCxnSpPr>
            <p:nvPr/>
          </p:nvCxnSpPr>
          <p:spPr>
            <a:xfrm flipV="1">
              <a:off x="4622902" y="3964065"/>
              <a:ext cx="0" cy="347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2" idx="3"/>
            </p:cNvCxnSpPr>
            <p:nvPr/>
          </p:nvCxnSpPr>
          <p:spPr>
            <a:xfrm flipV="1">
              <a:off x="5821551" y="5209717"/>
              <a:ext cx="636399" cy="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2825365" y="4549140"/>
            <a:ext cx="2034540" cy="509547"/>
            <a:chOff x="3093720" y="4549140"/>
            <a:chExt cx="2034540" cy="509547"/>
          </a:xfrm>
        </p:grpSpPr>
        <p:sp>
          <p:nvSpPr>
            <p:cNvPr id="35" name="任意多边形 34"/>
            <p:cNvSpPr/>
            <p:nvPr/>
          </p:nvSpPr>
          <p:spPr>
            <a:xfrm>
              <a:off x="3093720" y="4549140"/>
              <a:ext cx="1264920" cy="509547"/>
            </a:xfrm>
            <a:custGeom>
              <a:avLst/>
              <a:gdLst>
                <a:gd name="connsiteX0" fmla="*/ 0 w 1264920"/>
                <a:gd name="connsiteY0" fmla="*/ 464820 h 509547"/>
                <a:gd name="connsiteX1" fmla="*/ 792480 w 1264920"/>
                <a:gd name="connsiteY1" fmla="*/ 464820 h 509547"/>
                <a:gd name="connsiteX2" fmla="*/ 1264920 w 1264920"/>
                <a:gd name="connsiteY2" fmla="*/ 0 h 50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920" h="509547">
                  <a:moveTo>
                    <a:pt x="0" y="464820"/>
                  </a:moveTo>
                  <a:cubicBezTo>
                    <a:pt x="290830" y="503555"/>
                    <a:pt x="581660" y="542290"/>
                    <a:pt x="792480" y="464820"/>
                  </a:cubicBezTo>
                  <a:cubicBezTo>
                    <a:pt x="1003300" y="387350"/>
                    <a:pt x="1134110" y="193675"/>
                    <a:pt x="1264920" y="0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175760" y="4960620"/>
              <a:ext cx="952500" cy="22860"/>
            </a:xfrm>
            <a:custGeom>
              <a:avLst/>
              <a:gdLst>
                <a:gd name="connsiteX0" fmla="*/ 0 w 952500"/>
                <a:gd name="connsiteY0" fmla="*/ 22860 h 22860"/>
                <a:gd name="connsiteX1" fmla="*/ 952500 w 952500"/>
                <a:gd name="connsiteY1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0" h="22860">
                  <a:moveTo>
                    <a:pt x="0" y="22860"/>
                  </a:moveTo>
                  <a:lnTo>
                    <a:pt x="952500" y="0"/>
                  </a:ln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690977" y="5628578"/>
          <a:ext cx="2378070" cy="6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813"/>
                <a:gridCol w="802257"/>
              </a:tblGrid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12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  <a:endParaRPr lang="en-US" altLang="zh-CN" sz="12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000560" y="3688924"/>
          <a:ext cx="2378070" cy="6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813"/>
                <a:gridCol w="802257"/>
              </a:tblGrid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12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  <a:endParaRPr lang="en-US" altLang="zh-CN" sz="12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4773049" y="4112803"/>
            <a:ext cx="4239570" cy="2359498"/>
            <a:chOff x="365415" y="3664514"/>
            <a:chExt cx="4239570" cy="2359498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260764" y="5569514"/>
              <a:ext cx="3311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V="1">
              <a:off x="1260764" y="3664514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336964" y="5654680"/>
              <a:ext cx="11947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MinThresh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784764" y="5654680"/>
              <a:ext cx="12279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MaxThresh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98764" y="4959914"/>
              <a:ext cx="730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MaxP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803564" y="4045514"/>
              <a:ext cx="476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1.0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1260764" y="51885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1273464" y="42741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9465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31657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46"/>
            <p:cNvSpPr/>
            <p:nvPr/>
          </p:nvSpPr>
          <p:spPr bwMode="auto">
            <a:xfrm>
              <a:off x="1946564" y="4274114"/>
              <a:ext cx="2133600" cy="1295400"/>
            </a:xfrm>
            <a:custGeom>
              <a:avLst/>
              <a:gdLst>
                <a:gd name="T0" fmla="*/ 0 w 1344"/>
                <a:gd name="T1" fmla="*/ 816 h 816"/>
                <a:gd name="T2" fmla="*/ 768 w 1344"/>
                <a:gd name="T3" fmla="*/ 576 h 816"/>
                <a:gd name="T4" fmla="*/ 768 w 1344"/>
                <a:gd name="T5" fmla="*/ 0 h 816"/>
                <a:gd name="T6" fmla="*/ 1344 w 1344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lnTo>
                    <a:pt x="768" y="576"/>
                  </a:lnTo>
                  <a:lnTo>
                    <a:pt x="768" y="0"/>
                  </a:lnTo>
                  <a:lnTo>
                    <a:pt x="13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389268" y="5025085"/>
              <a:ext cx="12157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err="1">
                  <a:latin typeface="+mn-lt"/>
                  <a:ea typeface="宋体" panose="02010600030101010101" pitchFamily="2" charset="-122"/>
                </a:rPr>
                <a:t>Avg</a:t>
              </a:r>
              <a:r>
                <a:rPr lang="en-US" altLang="zh-CN" sz="1800" dirty="0">
                  <a:latin typeface="+mn-lt"/>
                  <a:ea typeface="宋体" panose="02010600030101010101" pitchFamily="2" charset="-122"/>
                </a:rPr>
                <a:t> Length</a:t>
              </a:r>
              <a:endParaRPr lang="en-US" altLang="zh-CN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365415" y="3675662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>
                  <a:latin typeface="+mn-lt"/>
                  <a:ea typeface="宋体" panose="02010600030101010101" pitchFamily="2" charset="-122"/>
                </a:rPr>
                <a:t>P(drop)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24000" y="1610856"/>
          <a:ext cx="6096000" cy="711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711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627312" y="2308419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47538" y="2688406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MinThresh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45712" y="2338301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65938" y="271828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MaxThresh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249597" y="2317988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69823" y="2697975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Avg</a:t>
            </a:r>
            <a:r>
              <a:rPr lang="en-US" altLang="zh-CN" i="1" dirty="0"/>
              <a:t> Length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23" y="3309429"/>
            <a:ext cx="43871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(1) </a:t>
            </a:r>
            <a:r>
              <a:rPr lang="zh-CN" altLang="en-US" sz="2000" dirty="0">
                <a:ea typeface="微软雅黑" panose="020B0503020204020204" pitchFamily="34" charset="-122"/>
              </a:rPr>
              <a:t>使用平滑函数计算平均队列长度</a:t>
            </a:r>
            <a:r>
              <a:rPr lang="en-US" altLang="zh-CN" sz="2000" dirty="0">
                <a:ea typeface="微软雅黑" panose="020B0503020204020204" pitchFamily="34" charset="-122"/>
              </a:rPr>
              <a:t>x(t)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C1E20"/>
                </a:solidFill>
                <a:ea typeface="微软雅黑" panose="020B0503020204020204" pitchFamily="34" charset="-122"/>
              </a:rPr>
              <a:t>x(t)</a:t>
            </a:r>
            <a:r>
              <a:rPr lang="en-US" altLang="zh-CN" sz="2000" dirty="0">
                <a:ea typeface="微软雅黑" panose="020B0503020204020204" pitchFamily="34" charset="-122"/>
              </a:rPr>
              <a:t> &lt;-</a:t>
            </a:r>
            <a:r>
              <a:rPr lang="en-US" altLang="zh-CN" sz="2000" dirty="0">
                <a:ea typeface="微软雅黑" panose="020B0503020204020204" pitchFamily="34" charset="-122"/>
                <a:sym typeface="Wingdings" panose="05000000000000000000"/>
              </a:rPr>
              <a:t> (1 - </a:t>
            </a:r>
            <a:r>
              <a:rPr lang="en-US" altLang="zh-CN" sz="2000" dirty="0" err="1">
                <a:ea typeface="微软雅黑" panose="020B0503020204020204" pitchFamily="34" charset="-122"/>
                <a:sym typeface="Wingdings" panose="05000000000000000000"/>
              </a:rPr>
              <a:t>W</a:t>
            </a:r>
            <a:r>
              <a:rPr lang="en-US" altLang="zh-CN" sz="2000" baseline="-25000" dirty="0" err="1">
                <a:ea typeface="微软雅黑" panose="020B0503020204020204" pitchFamily="34" charset="-122"/>
                <a:sym typeface="Wingdings" panose="05000000000000000000"/>
              </a:rPr>
              <a:t>q</a:t>
            </a:r>
            <a:r>
              <a:rPr lang="en-US" altLang="zh-CN" sz="2000" dirty="0">
                <a:ea typeface="微软雅黑" panose="020B0503020204020204" pitchFamily="34" charset="-122"/>
                <a:sym typeface="Wingdings" panose="05000000000000000000"/>
              </a:rPr>
              <a:t>) * </a:t>
            </a:r>
            <a:r>
              <a:rPr lang="en-US" altLang="zh-CN" sz="2000" dirty="0">
                <a:solidFill>
                  <a:srgbClr val="FC1E20"/>
                </a:solidFill>
                <a:ea typeface="微软雅黑" panose="020B0503020204020204" pitchFamily="34" charset="-122"/>
                <a:sym typeface="Wingdings" panose="05000000000000000000"/>
              </a:rPr>
              <a:t>x</a:t>
            </a:r>
            <a:r>
              <a:rPr lang="en-US" altLang="zh-CN" sz="2000" dirty="0">
                <a:solidFill>
                  <a:srgbClr val="FC1E20"/>
                </a:solidFill>
                <a:ea typeface="微软雅黑" panose="020B0503020204020204" pitchFamily="34" charset="-122"/>
              </a:rPr>
              <a:t>(t – T)</a:t>
            </a:r>
            <a:r>
              <a:rPr lang="en-US" altLang="zh-CN" sz="2000" dirty="0">
                <a:ea typeface="微软雅黑" panose="020B0503020204020204" pitchFamily="34" charset="-122"/>
              </a:rPr>
              <a:t>  + </a:t>
            </a:r>
            <a:r>
              <a:rPr lang="en-US" altLang="zh-CN" sz="2000" dirty="0" err="1">
                <a:ea typeface="微软雅黑" panose="020B0503020204020204" pitchFamily="34" charset="-122"/>
              </a:rPr>
              <a:t>W</a:t>
            </a:r>
            <a:r>
              <a:rPr lang="en-US" altLang="zh-CN" sz="2000" baseline="-25000" dirty="0" err="1">
                <a:ea typeface="微软雅黑" panose="020B0503020204020204" pitchFamily="34" charset="-122"/>
              </a:rPr>
              <a:t>q</a:t>
            </a:r>
            <a:r>
              <a:rPr lang="en-US" altLang="zh-CN" sz="2000" dirty="0">
                <a:ea typeface="微软雅黑" panose="020B0503020204020204" pitchFamily="34" charset="-122"/>
              </a:rPr>
              <a:t> * q(t)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grpSp>
        <p:nvGrpSpPr>
          <p:cNvPr id="26" name="Group 29"/>
          <p:cNvGrpSpPr/>
          <p:nvPr/>
        </p:nvGrpSpPr>
        <p:grpSpPr bwMode="auto">
          <a:xfrm>
            <a:off x="722119" y="4318930"/>
            <a:ext cx="2963241" cy="2421879"/>
            <a:chOff x="2256" y="1920"/>
            <a:chExt cx="1248" cy="1020"/>
          </a:xfrm>
        </p:grpSpPr>
        <p:grpSp>
          <p:nvGrpSpPr>
            <p:cNvPr id="27" name="Group 30"/>
            <p:cNvGrpSpPr/>
            <p:nvPr/>
          </p:nvGrpSpPr>
          <p:grpSpPr bwMode="auto">
            <a:xfrm>
              <a:off x="2256" y="1920"/>
              <a:ext cx="1248" cy="864"/>
              <a:chOff x="1296" y="912"/>
              <a:chExt cx="2208" cy="1872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1296" y="912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 bwMode="auto">
              <a:xfrm>
                <a:off x="1296" y="1376"/>
                <a:ext cx="2167" cy="1408"/>
              </a:xfrm>
              <a:custGeom>
                <a:avLst/>
                <a:gdLst>
                  <a:gd name="T0" fmla="*/ 0 w 2168"/>
                  <a:gd name="T1" fmla="*/ 1408 h 1408"/>
                  <a:gd name="T2" fmla="*/ 144 w 2168"/>
                  <a:gd name="T3" fmla="*/ 544 h 1408"/>
                  <a:gd name="T4" fmla="*/ 384 w 2168"/>
                  <a:gd name="T5" fmla="*/ 976 h 1408"/>
                  <a:gd name="T6" fmla="*/ 576 w 2168"/>
                  <a:gd name="T7" fmla="*/ 16 h 1408"/>
                  <a:gd name="T8" fmla="*/ 720 w 2168"/>
                  <a:gd name="T9" fmla="*/ 1072 h 1408"/>
                  <a:gd name="T10" fmla="*/ 1200 w 2168"/>
                  <a:gd name="T11" fmla="*/ 640 h 1408"/>
                  <a:gd name="T12" fmla="*/ 1440 w 2168"/>
                  <a:gd name="T13" fmla="*/ 976 h 1408"/>
                  <a:gd name="T14" fmla="*/ 1584 w 2168"/>
                  <a:gd name="T15" fmla="*/ 544 h 1408"/>
                  <a:gd name="T16" fmla="*/ 2064 w 2168"/>
                  <a:gd name="T17" fmla="*/ 976 h 1408"/>
                  <a:gd name="T18" fmla="*/ 2160 w 2168"/>
                  <a:gd name="T19" fmla="*/ 1024 h 1408"/>
                  <a:gd name="T20" fmla="*/ 2112 w 2168"/>
                  <a:gd name="T21" fmla="*/ 102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8" h="1408">
                    <a:moveTo>
                      <a:pt x="0" y="1408"/>
                    </a:moveTo>
                    <a:cubicBezTo>
                      <a:pt x="40" y="1012"/>
                      <a:pt x="80" y="616"/>
                      <a:pt x="144" y="544"/>
                    </a:cubicBezTo>
                    <a:cubicBezTo>
                      <a:pt x="208" y="472"/>
                      <a:pt x="312" y="1064"/>
                      <a:pt x="384" y="976"/>
                    </a:cubicBezTo>
                    <a:cubicBezTo>
                      <a:pt x="456" y="888"/>
                      <a:pt x="520" y="0"/>
                      <a:pt x="576" y="16"/>
                    </a:cubicBezTo>
                    <a:cubicBezTo>
                      <a:pt x="632" y="32"/>
                      <a:pt x="616" y="968"/>
                      <a:pt x="720" y="1072"/>
                    </a:cubicBezTo>
                    <a:cubicBezTo>
                      <a:pt x="824" y="1176"/>
                      <a:pt x="1080" y="656"/>
                      <a:pt x="1200" y="640"/>
                    </a:cubicBezTo>
                    <a:cubicBezTo>
                      <a:pt x="1320" y="624"/>
                      <a:pt x="1376" y="992"/>
                      <a:pt x="1440" y="976"/>
                    </a:cubicBezTo>
                    <a:cubicBezTo>
                      <a:pt x="1504" y="960"/>
                      <a:pt x="1480" y="544"/>
                      <a:pt x="1584" y="544"/>
                    </a:cubicBezTo>
                    <a:cubicBezTo>
                      <a:pt x="1688" y="544"/>
                      <a:pt x="1968" y="896"/>
                      <a:pt x="2064" y="976"/>
                    </a:cubicBezTo>
                    <a:cubicBezTo>
                      <a:pt x="2160" y="1056"/>
                      <a:pt x="2152" y="1016"/>
                      <a:pt x="2160" y="1024"/>
                    </a:cubicBezTo>
                    <a:cubicBezTo>
                      <a:pt x="2168" y="1032"/>
                      <a:pt x="2140" y="1028"/>
                      <a:pt x="2112" y="10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1296" y="1824"/>
                <a:ext cx="1631" cy="960"/>
              </a:xfrm>
              <a:custGeom>
                <a:avLst/>
                <a:gdLst>
                  <a:gd name="T0" fmla="*/ 0 w 1632"/>
                  <a:gd name="T1" fmla="*/ 960 h 960"/>
                  <a:gd name="T2" fmla="*/ 528 w 1632"/>
                  <a:gd name="T3" fmla="*/ 96 h 960"/>
                  <a:gd name="T4" fmla="*/ 1152 w 1632"/>
                  <a:gd name="T5" fmla="*/ 384 h 960"/>
                  <a:gd name="T6" fmla="*/ 1632 w 1632"/>
                  <a:gd name="T7" fmla="*/ 384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2" h="960">
                    <a:moveTo>
                      <a:pt x="0" y="960"/>
                    </a:moveTo>
                    <a:cubicBezTo>
                      <a:pt x="168" y="576"/>
                      <a:pt x="336" y="192"/>
                      <a:pt x="528" y="96"/>
                    </a:cubicBezTo>
                    <a:cubicBezTo>
                      <a:pt x="720" y="0"/>
                      <a:pt x="968" y="336"/>
                      <a:pt x="1152" y="384"/>
                    </a:cubicBezTo>
                    <a:cubicBezTo>
                      <a:pt x="1336" y="432"/>
                      <a:pt x="1484" y="408"/>
                      <a:pt x="1632" y="38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316" y="2784"/>
              <a:ext cx="110" cy="1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1800" dirty="0">
                  <a:solidFill>
                    <a:schemeClr val="tx1"/>
                  </a:solidFill>
                  <a:ea typeface="+mn-ea"/>
                </a:rPr>
                <a:t>t</a:t>
              </a:r>
              <a:endParaRPr lang="en-US" altLang="en-US" sz="1800" dirty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147" y="2017"/>
              <a:ext cx="337" cy="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- q(t)</a:t>
              </a:r>
              <a:endParaRPr lang="en-US" altLang="en-US" sz="2400" dirty="0">
                <a:solidFill>
                  <a:schemeClr val="tx1"/>
                </a:solidFill>
                <a:ea typeface="+mn-ea"/>
              </a:endParaRPr>
            </a:p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-</a:t>
              </a: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US" altLang="en-US" sz="2400" dirty="0">
                  <a:solidFill>
                    <a:srgbClr val="FF0000"/>
                  </a:solidFill>
                </a:rPr>
                <a:t>x</a:t>
              </a: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(t)</a:t>
              </a:r>
              <a:endParaRPr lang="en-US" altLang="en-US" sz="2400" dirty="0">
                <a:solidFill>
                  <a:srgbClr val="FF0000"/>
                </a:solidFill>
                <a:ea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786172" y="3347242"/>
            <a:ext cx="400304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(2) </a:t>
            </a:r>
            <a:r>
              <a:rPr lang="zh-CN" altLang="en-US" dirty="0">
                <a:ea typeface="微软雅黑" panose="020B0503020204020204" pitchFamily="34" charset="-122"/>
              </a:rPr>
              <a:t>根据平均队列长度</a:t>
            </a:r>
            <a:r>
              <a:rPr lang="en-US" altLang="zh-CN" dirty="0">
                <a:ea typeface="微软雅黑" panose="020B0503020204020204" pitchFamily="34" charset="-122"/>
              </a:rPr>
              <a:t>x(t)</a:t>
            </a:r>
            <a:r>
              <a:rPr lang="zh-CN" altLang="en-US" dirty="0">
                <a:ea typeface="微软雅黑" panose="020B0503020204020204" pitchFamily="34" charset="-122"/>
              </a:rPr>
              <a:t>进行概率丢包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" grpId="0"/>
      <p:bldP spid="3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需要设置很多参数</a:t>
            </a:r>
            <a:endParaRPr lang="en-US" altLang="zh-CN" dirty="0"/>
          </a:p>
          <a:p>
            <a:pPr lvl="1"/>
            <a:r>
              <a:rPr lang="en-US" altLang="zh-CN" dirty="0" err="1"/>
              <a:t>MinThresh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MaxThresh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en-GB" altLang="zh-CN" baseline="-25000" dirty="0"/>
              <a:t>q</a:t>
            </a:r>
            <a:r>
              <a:rPr lang="zh-CN" altLang="en-US" baseline="-25000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MaxP</a:t>
            </a:r>
            <a:r>
              <a:rPr lang="zh-CN" altLang="en-US" dirty="0"/>
              <a:t>、采样周期、</a:t>
            </a:r>
            <a:r>
              <a:rPr lang="en-US" altLang="zh-CN" dirty="0"/>
              <a:t>...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性能对参数设置很敏感</a:t>
            </a:r>
            <a:endParaRPr lang="en-US" altLang="zh-CN" dirty="0"/>
          </a:p>
          <a:p>
            <a:pPr lvl="1"/>
            <a:r>
              <a:rPr lang="zh-CN" altLang="en-US" dirty="0"/>
              <a:t>调优非常困难</a:t>
            </a:r>
            <a:endParaRPr lang="en-US" altLang="zh-CN" dirty="0"/>
          </a:p>
          <a:p>
            <a:pPr lvl="1"/>
            <a:r>
              <a:rPr lang="zh-CN" altLang="en-US" dirty="0"/>
              <a:t>不恰当的设置可能比</a:t>
            </a:r>
            <a:r>
              <a:rPr lang="en-US" altLang="zh-CN" dirty="0"/>
              <a:t>Tail Drop</a:t>
            </a:r>
            <a:r>
              <a:rPr lang="zh-CN" altLang="en-US" dirty="0"/>
              <a:t>性能更差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en-US" altLang="zh-CN" dirty="0"/>
              <a:t>1993</a:t>
            </a:r>
            <a:r>
              <a:rPr lang="zh-CN" altLang="en-US" dirty="0"/>
              <a:t>年提出以来，路由器都支持，但基本上都被关掉了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设备制造商为了减少网络丢包，通常会配置很大的队列</a:t>
            </a:r>
            <a:endParaRPr lang="en-US" altLang="zh-CN" dirty="0"/>
          </a:p>
          <a:p>
            <a:pPr lvl="1"/>
            <a:r>
              <a:rPr lang="zh-CN" altLang="en-US" dirty="0"/>
              <a:t>当网络负载很大时，网络延迟会变得很大（秒级别）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减少大队列下的延迟</a:t>
            </a:r>
            <a:endParaRPr lang="zh-CN" altLang="en-US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RTT</a:t>
            </a:r>
            <a:r>
              <a:rPr lang="zh-CN" altLang="en-US" dirty="0"/>
              <a:t>、速率、负载不敏感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控制数据包在队列中的时间（延迟），而不是队列长度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使用包在队列中的停留时间作为度量指标</a:t>
            </a:r>
            <a:endParaRPr lang="en-US" altLang="zh-CN" dirty="0"/>
          </a:p>
          <a:p>
            <a:pPr lvl="2"/>
            <a:r>
              <a:rPr lang="zh-CN" altLang="en-US" dirty="0"/>
              <a:t>而不是队列长度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当包停留时间超过</a:t>
            </a:r>
            <a:r>
              <a:rPr lang="en-US" altLang="zh-CN" dirty="0"/>
              <a:t>target</a:t>
            </a:r>
            <a:r>
              <a:rPr lang="zh-CN" altLang="en-US" dirty="0"/>
              <a:t>值时</a:t>
            </a:r>
            <a:endParaRPr lang="en-US" altLang="zh-CN" dirty="0"/>
          </a:p>
          <a:p>
            <a:pPr lvl="2"/>
            <a:r>
              <a:rPr lang="zh-CN" altLang="en-US" dirty="0"/>
              <a:t>将该数据包丢弃</a:t>
            </a:r>
            <a:endParaRPr lang="en-US" altLang="zh-CN" dirty="0"/>
          </a:p>
          <a:p>
            <a:pPr lvl="2"/>
            <a:r>
              <a:rPr lang="zh-CN" altLang="en-US" dirty="0"/>
              <a:t>并根据</a:t>
            </a:r>
            <a:r>
              <a:rPr lang="en-US" altLang="zh-CN" dirty="0"/>
              <a:t>control law</a:t>
            </a:r>
            <a:r>
              <a:rPr lang="zh-CN" altLang="en-US" dirty="0"/>
              <a:t>设置下次丢包时间</a:t>
            </a:r>
            <a:endParaRPr lang="en-US" altLang="zh-CN" dirty="0"/>
          </a:p>
          <a:p>
            <a:pPr lvl="3"/>
            <a:r>
              <a:rPr lang="en-GB" altLang="zh-CN" dirty="0"/>
              <a:t>interval / </a:t>
            </a:r>
            <a:r>
              <a:rPr lang="en-GB" altLang="zh-CN" dirty="0" err="1"/>
              <a:t>sqrt</a:t>
            </a:r>
            <a:r>
              <a:rPr lang="en-GB" altLang="zh-CN" dirty="0"/>
              <a:t>(count)</a:t>
            </a:r>
            <a:endParaRPr lang="en-US" altLang="zh-CN" dirty="0"/>
          </a:p>
          <a:p>
            <a:pPr lvl="1"/>
            <a:r>
              <a:rPr lang="zh-CN" altLang="en-US" dirty="0"/>
              <a:t>直到所有包的停留时间都小于</a:t>
            </a:r>
            <a:r>
              <a:rPr lang="en-US" altLang="zh-CN" dirty="0"/>
              <a:t>target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流程示意</a:t>
            </a:r>
            <a:endParaRPr lang="zh-CN" altLang="en-US" dirty="0"/>
          </a:p>
        </p:txBody>
      </p:sp>
      <p:sp>
        <p:nvSpPr>
          <p:cNvPr id="6" name="Diamond 5"/>
          <p:cNvSpPr/>
          <p:nvPr/>
        </p:nvSpPr>
        <p:spPr>
          <a:xfrm>
            <a:off x="1484585" y="2498638"/>
            <a:ext cx="3352800" cy="1047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Within interval(100ms) </a:t>
            </a:r>
            <a:endParaRPr lang="en-US" sz="1200" b="1" dirty="0"/>
          </a:p>
          <a:p>
            <a:pPr algn="ctr"/>
            <a:r>
              <a:rPr lang="en-US" sz="1200" b="1" dirty="0"/>
              <a:t>Min Queuing delay &gt; target(5ms)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1217885" y="4068928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Drop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5485" y="4678528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Dequeue next packet</a:t>
            </a:r>
            <a:endParaRPr lang="en-US" sz="14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208485" y="1706728"/>
            <a:ext cx="1905000" cy="791910"/>
            <a:chOff x="2439713" y="1746748"/>
            <a:chExt cx="1905000" cy="791910"/>
          </a:xfrm>
        </p:grpSpPr>
        <p:sp>
          <p:nvSpPr>
            <p:cNvPr id="5" name="Rectangle 4"/>
            <p:cNvSpPr/>
            <p:nvPr/>
          </p:nvSpPr>
          <p:spPr>
            <a:xfrm>
              <a:off x="2439713" y="1746748"/>
              <a:ext cx="1905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Packet dequeue</a:t>
              </a:r>
              <a:endParaRPr lang="en-US" dirty="0"/>
            </a:p>
          </p:txBody>
        </p:sp>
        <p:cxnSp>
          <p:nvCxnSpPr>
            <p:cNvPr id="9" name="Straight Arrow Connector 10"/>
            <p:cNvCxnSpPr>
              <a:stCxn id="5" idx="2"/>
              <a:endCxn id="6" idx="0"/>
            </p:cNvCxnSpPr>
            <p:nvPr/>
          </p:nvCxnSpPr>
          <p:spPr>
            <a:xfrm>
              <a:off x="3392213" y="2203948"/>
              <a:ext cx="0" cy="33471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12"/>
          <p:cNvCxnSpPr>
            <a:stCxn id="6" idx="2"/>
            <a:endCxn id="7" idx="0"/>
          </p:cNvCxnSpPr>
          <p:nvPr/>
        </p:nvCxnSpPr>
        <p:spPr>
          <a:xfrm flipH="1">
            <a:off x="1713185" y="3546388"/>
            <a:ext cx="1447800" cy="5225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/>
          <p:cNvCxnSpPr>
            <a:stCxn id="7" idx="2"/>
            <a:endCxn id="8" idx="0"/>
          </p:cNvCxnSpPr>
          <p:nvPr/>
        </p:nvCxnSpPr>
        <p:spPr>
          <a:xfrm>
            <a:off x="1713185" y="4449928"/>
            <a:ext cx="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6"/>
          <p:cNvSpPr/>
          <p:nvPr/>
        </p:nvSpPr>
        <p:spPr>
          <a:xfrm>
            <a:off x="1217885" y="5288128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Schedule next drop</a:t>
            </a:r>
            <a:endParaRPr lang="en-US" sz="1400" dirty="0"/>
          </a:p>
        </p:txBody>
      </p:sp>
      <p:cxnSp>
        <p:nvCxnSpPr>
          <p:cNvPr id="13" name="Straight Arrow Connector 30"/>
          <p:cNvCxnSpPr>
            <a:stCxn id="8" idx="2"/>
            <a:endCxn id="12" idx="0"/>
          </p:cNvCxnSpPr>
          <p:nvPr/>
        </p:nvCxnSpPr>
        <p:spPr>
          <a:xfrm>
            <a:off x="1713185" y="5059528"/>
            <a:ext cx="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5"/>
          <p:cNvSpPr/>
          <p:nvPr/>
        </p:nvSpPr>
        <p:spPr>
          <a:xfrm>
            <a:off x="3808685" y="4068928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Stop drop</a:t>
            </a:r>
            <a:endParaRPr lang="en-US" dirty="0"/>
          </a:p>
        </p:txBody>
      </p:sp>
      <p:cxnSp>
        <p:nvCxnSpPr>
          <p:cNvPr id="15" name="Straight Arrow Connector 67"/>
          <p:cNvCxnSpPr>
            <a:stCxn id="6" idx="2"/>
            <a:endCxn id="14" idx="0"/>
          </p:cNvCxnSpPr>
          <p:nvPr/>
        </p:nvCxnSpPr>
        <p:spPr>
          <a:xfrm>
            <a:off x="3160985" y="3546388"/>
            <a:ext cx="1219200" cy="5225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69"/>
          <p:cNvCxnSpPr>
            <a:stCxn id="12" idx="2"/>
            <a:endCxn id="6" idx="1"/>
          </p:cNvCxnSpPr>
          <p:nvPr/>
        </p:nvCxnSpPr>
        <p:spPr>
          <a:xfrm rot="5400000" flipH="1">
            <a:off x="275577" y="4231521"/>
            <a:ext cx="2646615" cy="228600"/>
          </a:xfrm>
          <a:prstGeom prst="bentConnector4">
            <a:avLst>
              <a:gd name="adj1" fmla="val -8637"/>
              <a:gd name="adj2" fmla="val 59704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1"/>
          <p:cNvSpPr txBox="1"/>
          <p:nvPr/>
        </p:nvSpPr>
        <p:spPr>
          <a:xfrm>
            <a:off x="2056085" y="35463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18" name="TextBox 72"/>
          <p:cNvSpPr txBox="1"/>
          <p:nvPr/>
        </p:nvSpPr>
        <p:spPr>
          <a:xfrm>
            <a:off x="3808685" y="35141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endParaRPr 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5332685" y="2163928"/>
            <a:ext cx="3615558" cy="37073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 err="1"/>
              <a:t>CoDel</a:t>
            </a:r>
            <a:r>
              <a:rPr lang="zh-CN" altLang="en-US" sz="2000" dirty="0"/>
              <a:t>具有</a:t>
            </a:r>
            <a:r>
              <a:rPr lang="en-US" altLang="zh-CN" sz="2000" dirty="0"/>
              <a:t>Tail Drop</a:t>
            </a:r>
            <a:r>
              <a:rPr lang="zh-CN" altLang="en-US" sz="2000" dirty="0"/>
              <a:t>类似的优点：不需要配置参数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r>
              <a:rPr lang="zh-CN" altLang="en-US" sz="1800" dirty="0"/>
              <a:t>参数硬编码到</a:t>
            </a:r>
            <a:r>
              <a:rPr lang="en-US" altLang="zh-CN" sz="1800" dirty="0" err="1"/>
              <a:t>CoDel</a:t>
            </a:r>
            <a:r>
              <a:rPr lang="zh-CN" altLang="en-US" sz="1800" dirty="0"/>
              <a:t>机制中，但不一定是最优的</a:t>
            </a:r>
            <a:endParaRPr lang="en-US" altLang="zh-CN" sz="1800" dirty="0"/>
          </a:p>
          <a:p>
            <a:pPr>
              <a:lnSpc>
                <a:spcPct val="200000"/>
              </a:lnSpc>
            </a:pPr>
            <a:r>
              <a:rPr lang="en-US" altLang="zh-CN" sz="2000" dirty="0" err="1"/>
              <a:t>CoDel</a:t>
            </a:r>
            <a:r>
              <a:rPr lang="zh-CN" altLang="en-US" sz="2000" dirty="0"/>
              <a:t>可以减少延迟，但一般不会提升吞吐率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4" grpId="0" animBg="1"/>
      <p:bldP spid="17" grpId="0"/>
      <p:bldP spid="18" grpId="0"/>
      <p:bldP spid="1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延迟性能分析</a:t>
            </a:r>
            <a:endParaRPr lang="zh-CN" alt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457200" y="154009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在移动网络环境下的性能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移动网络中的带宽容量会一直变化</a:t>
            </a:r>
            <a:endParaRPr lang="en-US" altLang="zh-CN" dirty="0"/>
          </a:p>
          <a:p>
            <a:pPr lvl="1"/>
            <a:r>
              <a:rPr lang="en-GB" altLang="zh-CN" dirty="0"/>
              <a:t>Tail Drop</a:t>
            </a:r>
            <a:r>
              <a:rPr lang="zh-CN" altLang="en-US" dirty="0"/>
              <a:t>在队列满之前不会丢包，当带宽变小时，需要很长时间才能将数据包发送出去，造成了很大的延迟</a:t>
            </a:r>
            <a:endParaRPr lang="en-US" altLang="zh-CN" dirty="0"/>
          </a:p>
          <a:p>
            <a:pPr lvl="1"/>
            <a:r>
              <a:rPr lang="en-US" altLang="zh-CN" dirty="0"/>
              <a:t>RED</a:t>
            </a:r>
            <a:r>
              <a:rPr lang="zh-CN" altLang="en-US" dirty="0"/>
              <a:t>虽然可以保证队列中存在较少的数据包，但对带宽变化（延迟变化）反应不够快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514474"/>
            <a:ext cx="6438900" cy="24479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数据包队列对传输性能的影响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网络中间设备的排队算法</a:t>
            </a:r>
            <a:endParaRPr lang="en-US" altLang="zh-CN" dirty="0"/>
          </a:p>
          <a:p>
            <a:pPr lvl="1"/>
            <a:r>
              <a:rPr lang="zh-CN" altLang="en-US" dirty="0"/>
              <a:t>队列大小</a:t>
            </a:r>
            <a:endParaRPr lang="en-US" altLang="zh-CN" dirty="0"/>
          </a:p>
          <a:p>
            <a:pPr lvl="2"/>
            <a:r>
              <a:rPr lang="zh-CN" altLang="en-US" dirty="0"/>
              <a:t>队列较小时，如果存在多对一传输，会引起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2"/>
            <a:r>
              <a:rPr lang="zh-CN" altLang="en-US" dirty="0"/>
              <a:t>队列很大时，可以减少丢包，但会引起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队列管理</a:t>
            </a:r>
            <a:endParaRPr lang="en-US" altLang="zh-CN" dirty="0"/>
          </a:p>
          <a:p>
            <a:pPr lvl="2"/>
            <a:r>
              <a:rPr lang="en-US" altLang="zh-CN" dirty="0"/>
              <a:t>Tail Drop</a:t>
            </a:r>
            <a:r>
              <a:rPr lang="zh-CN" altLang="en-US" dirty="0"/>
              <a:t>、</a:t>
            </a:r>
            <a:r>
              <a:rPr lang="en-US" altLang="zh-CN" dirty="0"/>
              <a:t>RED</a:t>
            </a:r>
            <a:r>
              <a:rPr lang="zh-CN" altLang="en-US" dirty="0"/>
              <a:t>、</a:t>
            </a:r>
            <a:r>
              <a:rPr lang="en-US" altLang="zh-CN" dirty="0" err="1"/>
              <a:t>CoDel</a:t>
            </a:r>
            <a:r>
              <a:rPr lang="zh-CN" altLang="en-US" dirty="0"/>
              <a:t>有不同的丢包行为</a:t>
            </a:r>
            <a:endParaRPr lang="en-US" altLang="zh-CN" dirty="0"/>
          </a:p>
          <a:p>
            <a:pPr lvl="2"/>
            <a:r>
              <a:rPr lang="zh-CN" altLang="en-US" dirty="0"/>
              <a:t>丢包次数</a:t>
            </a:r>
            <a:r>
              <a:rPr lang="en-US" altLang="zh-CN" dirty="0"/>
              <a:t>: Tail Drop &lt; RED &lt; </a:t>
            </a:r>
            <a:r>
              <a:rPr lang="en-US" altLang="zh-CN" dirty="0" err="1"/>
              <a:t>CoDel</a:t>
            </a:r>
            <a:endParaRPr lang="en-US" altLang="zh-CN" dirty="0"/>
          </a:p>
          <a:p>
            <a:pPr lvl="2"/>
            <a:r>
              <a:rPr lang="zh-CN" altLang="en-US" dirty="0"/>
              <a:t>延迟：</a:t>
            </a:r>
            <a:r>
              <a:rPr lang="en-US" altLang="zh-CN" dirty="0"/>
              <a:t>Tail Drop &gt; RED &gt; </a:t>
            </a:r>
            <a:r>
              <a:rPr lang="en-US" altLang="zh-CN" dirty="0" err="1"/>
              <a:t>CoDel</a:t>
            </a:r>
            <a:endParaRPr lang="zh-CN" altLang="en-US" dirty="0"/>
          </a:p>
          <a:p>
            <a:pPr lvl="1"/>
            <a:r>
              <a:rPr lang="zh-CN" altLang="en-US" dirty="0"/>
              <a:t>队列调度</a:t>
            </a:r>
            <a:endParaRPr lang="en-US" altLang="zh-CN" dirty="0"/>
          </a:p>
          <a:p>
            <a:pPr lvl="2"/>
            <a:r>
              <a:rPr lang="en-US" altLang="zh-CN" dirty="0"/>
              <a:t>FIFO: </a:t>
            </a:r>
            <a:r>
              <a:rPr lang="zh-CN" altLang="en-US" dirty="0"/>
              <a:t>实现简单，通常会有更高吞吐率</a:t>
            </a:r>
            <a:endParaRPr lang="en-US" altLang="zh-CN" dirty="0"/>
          </a:p>
          <a:p>
            <a:pPr lvl="2"/>
            <a:r>
              <a:rPr lang="en-US" altLang="zh-CN" dirty="0" err="1"/>
              <a:t>FairQueue</a:t>
            </a:r>
            <a:r>
              <a:rPr lang="en-US" altLang="zh-CN" dirty="0"/>
              <a:t>: </a:t>
            </a:r>
            <a:r>
              <a:rPr lang="zh-CN" altLang="en-US" dirty="0"/>
              <a:t>提升不同流之间的公平性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sz="2200" dirty="0"/>
              <a:t>没有一种策略在所有网络环境下是最优的</a:t>
            </a:r>
            <a:endParaRPr lang="zh-CN" altLang="en-US" sz="2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队列管理与传输性能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839" y="2139884"/>
            <a:ext cx="6484530" cy="381242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105" y="6123542"/>
            <a:ext cx="8735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* A</a:t>
            </a:r>
            <a:r>
              <a:rPr lang="en-US" altLang="zh-CN" dirty="0"/>
              <a:t>.</a:t>
            </a:r>
            <a:r>
              <a:rPr lang="en-GB" altLang="zh-CN" dirty="0"/>
              <a:t> </a:t>
            </a:r>
            <a:r>
              <a:rPr lang="en-GB" altLang="zh-CN" dirty="0" err="1"/>
              <a:t>Sivaraman</a:t>
            </a:r>
            <a:r>
              <a:rPr lang="en-GB" altLang="zh-CN" dirty="0"/>
              <a:t>, et al. No silver bullet: extending SDN to the data plane. ACM </a:t>
            </a:r>
            <a:r>
              <a:rPr lang="en-GB" altLang="zh-CN" dirty="0" err="1"/>
              <a:t>HotNets</a:t>
            </a:r>
            <a:r>
              <a:rPr lang="en-GB" altLang="zh-CN" dirty="0"/>
              <a:t> 2013.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队列是网络设备中的关键部分</a:t>
            </a:r>
            <a:endParaRPr lang="en-US" altLang="zh-CN" dirty="0"/>
          </a:p>
          <a:p>
            <a:pPr lvl="1"/>
            <a:r>
              <a:rPr lang="zh-CN" altLang="en-US" dirty="0"/>
              <a:t>其大小、管理策略影响了网络性能</a:t>
            </a:r>
            <a:endParaRPr lang="en-US" altLang="zh-CN" dirty="0"/>
          </a:p>
          <a:p>
            <a:r>
              <a:rPr lang="zh-CN" altLang="en-US" dirty="0"/>
              <a:t>队列设置过大或过小都容易产生问题</a:t>
            </a:r>
            <a:endParaRPr lang="en-US" altLang="zh-CN" dirty="0"/>
          </a:p>
          <a:p>
            <a:pPr lvl="1"/>
            <a:r>
              <a:rPr lang="zh-CN" altLang="en-US" dirty="0"/>
              <a:t>过小 </a:t>
            </a:r>
            <a:r>
              <a:rPr lang="en-US" altLang="zh-CN" dirty="0"/>
              <a:t>-&gt; 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过大 </a:t>
            </a:r>
            <a:r>
              <a:rPr lang="en-US" altLang="zh-CN" dirty="0"/>
              <a:t>-&gt; 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队列大小、队列管理策略、传输控制策略之间的关系非常紧密</a:t>
            </a:r>
            <a:endParaRPr lang="en-US" altLang="zh-CN" dirty="0"/>
          </a:p>
          <a:p>
            <a:pPr lvl="1"/>
            <a:r>
              <a:rPr lang="zh-CN" altLang="en-US" dirty="0"/>
              <a:t>解决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和</a:t>
            </a:r>
            <a:r>
              <a:rPr lang="en-US" altLang="zh-CN" dirty="0"/>
              <a:t>BufferBloat</a:t>
            </a:r>
            <a:r>
              <a:rPr lang="zh-CN" altLang="en-US" dirty="0"/>
              <a:t>问题都应该从上述三个维度展开</a:t>
            </a:r>
            <a:endParaRPr lang="en-US" altLang="zh-CN" dirty="0"/>
          </a:p>
          <a:p>
            <a:pPr lvl="1"/>
            <a:r>
              <a:rPr lang="zh-CN" altLang="en-US" dirty="0"/>
              <a:t>由于应用</a:t>
            </a:r>
            <a:r>
              <a:rPr lang="en-US" altLang="zh-CN" dirty="0"/>
              <a:t>QoE</a:t>
            </a:r>
            <a:r>
              <a:rPr lang="zh-CN" altLang="en-US" dirty="0"/>
              <a:t>的复杂性，没有一种组合能够在所有场景下均达到最优性能</a:t>
            </a:r>
            <a:endParaRPr lang="en-US" altLang="zh-CN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消除广播风暴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网络中存在冗余链路（提升网络健壮性等）</a:t>
            </a:r>
            <a:endParaRPr lang="en-US" altLang="zh-CN" dirty="0"/>
          </a:p>
          <a:p>
            <a:pPr lvl="1"/>
            <a:r>
              <a:rPr lang="zh-CN" altLang="en-US" dirty="0"/>
              <a:t>网络拓扑由树状结构变成图状结构</a:t>
            </a:r>
            <a:endParaRPr lang="en-US" altLang="zh-CN" dirty="0"/>
          </a:p>
          <a:p>
            <a:pPr lvl="1"/>
            <a:r>
              <a:rPr lang="zh-CN" altLang="en-US" dirty="0"/>
              <a:t>数据转发过程中，形成广播风暴</a:t>
            </a:r>
            <a:endParaRPr lang="en-US" altLang="zh-CN" dirty="0"/>
          </a:p>
          <a:p>
            <a:r>
              <a:rPr lang="zh-CN" altLang="en-US" dirty="0"/>
              <a:t>解决办法：</a:t>
            </a:r>
            <a:endParaRPr lang="en-US" altLang="zh-CN" dirty="0"/>
          </a:p>
          <a:p>
            <a:pPr lvl="1"/>
            <a:r>
              <a:rPr lang="zh-CN" altLang="en-US" dirty="0"/>
              <a:t>为网络中每对源目的节点分配唯一确定的一条路径</a:t>
            </a:r>
            <a:endParaRPr lang="en-US" altLang="zh-CN" dirty="0"/>
          </a:p>
          <a:p>
            <a:pPr lvl="1"/>
            <a:r>
              <a:rPr lang="zh-CN" altLang="en-US" dirty="0"/>
              <a:t>这些路径构成构成了一棵树（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生成树，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Spanning Tree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生成树协议：</a:t>
            </a:r>
            <a:endParaRPr lang="en-US" altLang="zh-CN" dirty="0"/>
          </a:p>
          <a:p>
            <a:pPr lvl="1"/>
            <a:r>
              <a:rPr lang="zh-CN" altLang="en-US" dirty="0"/>
              <a:t>选一个根节点，其它每个节点计算确定到根节点的最短路径</a:t>
            </a:r>
            <a:endParaRPr lang="en-US" altLang="zh-CN" dirty="0"/>
          </a:p>
          <a:p>
            <a:pPr lvl="1"/>
            <a:r>
              <a:rPr lang="zh-CN" altLang="en-US" dirty="0"/>
              <a:t>保证是最小生成树（</a:t>
            </a:r>
            <a:r>
              <a:rPr lang="en-US" altLang="zh-CN" dirty="0"/>
              <a:t>Minimum Spanning Tree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计算机网络 </a:t>
            </a:r>
            <a:r>
              <a:rPr lang="en-US" altLang="zh-CN" dirty="0"/>
              <a:t>– </a:t>
            </a:r>
            <a:r>
              <a:rPr lang="zh-CN" altLang="en-US" dirty="0"/>
              <a:t>系统方法</a:t>
            </a:r>
            <a:r>
              <a:rPr lang="en-US" altLang="zh-CN" dirty="0"/>
              <a:t>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3.1</a:t>
            </a:r>
            <a:r>
              <a:rPr lang="zh-CN" altLang="en-US" dirty="0"/>
              <a:t>、</a:t>
            </a:r>
            <a:r>
              <a:rPr lang="en-US" altLang="zh-CN" dirty="0"/>
              <a:t>3.2</a:t>
            </a:r>
            <a:r>
              <a:rPr lang="zh-CN" altLang="en-US" dirty="0"/>
              <a:t>、</a:t>
            </a:r>
            <a:r>
              <a:rPr lang="en-US" altLang="zh-CN" dirty="0"/>
              <a:t>4.1</a:t>
            </a:r>
            <a:r>
              <a:rPr lang="zh-CN" altLang="en-US" dirty="0"/>
              <a:t>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数据中心网络种的交换网络拓扑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Al-Fares et al. A scalable, commodity data center network architecture. ACM SIGCOMM 2008, pp 63 -- 74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网络增量部署和过渡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Matthew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Mukerjee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Understanding tradeoffs in incremental deployment of new network architectures. ACM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2013, 271 -- 282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12894"/>
            <a:ext cx="7886700" cy="1127245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zh-CN" altLang="en-US" dirty="0"/>
          </a:p>
        </p:txBody>
      </p:sp>
      <p:pic>
        <p:nvPicPr>
          <p:cNvPr id="1026" name="Picture 2" descr="图片搜索结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3"/>
          <a:stretch>
            <a:fillRect/>
          </a:stretch>
        </p:blipFill>
        <p:spPr bwMode="auto">
          <a:xfrm>
            <a:off x="2544813" y="1897626"/>
            <a:ext cx="3810000" cy="19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每个节点向邻居节点发送如下消息：</a:t>
            </a:r>
            <a:endParaRPr lang="en-US" altLang="zh-CN" dirty="0"/>
          </a:p>
          <a:p>
            <a:pPr lvl="1"/>
            <a:r>
              <a:rPr lang="zh-CN" altLang="en-US" dirty="0"/>
              <a:t>本节点</a:t>
            </a:r>
            <a:r>
              <a:rPr lang="en-US" altLang="zh-CN" dirty="0"/>
              <a:t>ID</a:t>
            </a:r>
            <a:r>
              <a:rPr lang="zh-CN" altLang="en-US" dirty="0"/>
              <a:t>、其认为的根节点</a:t>
            </a:r>
            <a:r>
              <a:rPr lang="en-US" altLang="zh-CN" dirty="0"/>
              <a:t>ID</a:t>
            </a:r>
            <a:r>
              <a:rPr lang="zh-CN" altLang="en-US" dirty="0"/>
              <a:t>、到该根节点的距离</a:t>
            </a:r>
            <a:endParaRPr lang="en-US" altLang="zh-CN" dirty="0"/>
          </a:p>
          <a:p>
            <a:pPr lvl="1"/>
            <a:r>
              <a:rPr lang="zh-CN" altLang="en-US" dirty="0"/>
              <a:t>例如节点</a:t>
            </a:r>
            <a:r>
              <a:rPr lang="en-US" altLang="zh-CN" dirty="0"/>
              <a:t>S1</a:t>
            </a:r>
            <a:r>
              <a:rPr lang="zh-CN" altLang="en-US" dirty="0"/>
              <a:t>发送 </a:t>
            </a:r>
            <a:r>
              <a:rPr lang="en-US" altLang="zh-CN" dirty="0"/>
              <a:t>(S1, S1, 0)</a:t>
            </a:r>
            <a:endParaRPr lang="en-US" altLang="zh-CN" dirty="0"/>
          </a:p>
          <a:p>
            <a:r>
              <a:rPr lang="zh-CN" altLang="en-US" dirty="0"/>
              <a:t>当节点收到邻居的消息后，比较确定是否更新其保存的信息：</a:t>
            </a: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/>
              <a:t>包含</a:t>
            </a:r>
            <a:r>
              <a:rPr lang="en-US" altLang="zh-CN" dirty="0"/>
              <a:t>ID</a:t>
            </a:r>
            <a:r>
              <a:rPr lang="zh-CN" altLang="en-US" dirty="0"/>
              <a:t>更小的根节点</a:t>
            </a: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/>
              <a:t>同一根节点但距离更近</a:t>
            </a: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/>
              <a:t>同一根节点、相同距离、但发送方</a:t>
            </a:r>
            <a:r>
              <a:rPr lang="en-US" altLang="zh-CN" dirty="0"/>
              <a:t>ID</a:t>
            </a:r>
            <a:r>
              <a:rPr lang="zh-CN" altLang="en-US" dirty="0"/>
              <a:t>更小</a:t>
            </a:r>
            <a:endParaRPr lang="en-US" altLang="zh-CN" dirty="0"/>
          </a:p>
          <a:p>
            <a:r>
              <a:rPr lang="zh-CN" altLang="en-US" dirty="0"/>
              <a:t>算法收敛后：</a:t>
            </a:r>
            <a:endParaRPr lang="en-US" altLang="zh-CN" dirty="0"/>
          </a:p>
          <a:p>
            <a:pPr lvl="1"/>
            <a:r>
              <a:rPr lang="zh-CN" altLang="en-US" dirty="0"/>
              <a:t>网络中已经选举出根节点</a:t>
            </a:r>
            <a:endParaRPr lang="en-US" altLang="zh-CN" dirty="0"/>
          </a:p>
          <a:p>
            <a:pPr lvl="1"/>
            <a:r>
              <a:rPr lang="zh-CN" altLang="en-US" dirty="0"/>
              <a:t>每个节点都可以确定到根节点的距离和出端口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Tk1MTBmMWI2ZWVhOGQ1MGVmOGJiNWU4YjM2NzRjODA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空白模板</Template>
  <TotalTime>0</TotalTime>
  <Words>14632</Words>
  <Application>WPS 演示</Application>
  <PresentationFormat>全屏显示(4:3)</PresentationFormat>
  <Paragraphs>1652</Paragraphs>
  <Slides>81</Slides>
  <Notes>37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8" baseType="lpstr">
      <vt:lpstr>Arial</vt:lpstr>
      <vt:lpstr>宋体</vt:lpstr>
      <vt:lpstr>Wingdings</vt:lpstr>
      <vt:lpstr>Calibri</vt:lpstr>
      <vt:lpstr>微软雅黑</vt:lpstr>
      <vt:lpstr>黑体</vt:lpstr>
      <vt:lpstr>Helvetica</vt:lpstr>
      <vt:lpstr>Arial Unicode MS</vt:lpstr>
      <vt:lpstr>Tahoma</vt:lpstr>
      <vt:lpstr>楷体_GB2312</vt:lpstr>
      <vt:lpstr>新宋体</vt:lpstr>
      <vt:lpstr>Times New Roman</vt:lpstr>
      <vt:lpstr>Cambria Math</vt:lpstr>
      <vt:lpstr>Calibri</vt:lpstr>
      <vt:lpstr>Arial</vt:lpstr>
      <vt:lpstr>Wingdings</vt:lpstr>
      <vt:lpstr>自定义设计方案</vt:lpstr>
      <vt:lpstr>第三讲 组网与网络互连</vt:lpstr>
      <vt:lpstr>本讲提纲</vt:lpstr>
      <vt:lpstr>直连网络的局限性</vt:lpstr>
      <vt:lpstr>提升网络的可扩展性</vt:lpstr>
      <vt:lpstr>交换(Switching)网络</vt:lpstr>
      <vt:lpstr>数据帧转发</vt:lpstr>
      <vt:lpstr>学习节点位置</vt:lpstr>
      <vt:lpstr>消除广播风暴</vt:lpstr>
      <vt:lpstr>生成树算法</vt:lpstr>
      <vt:lpstr>生成树算法举例</vt:lpstr>
      <vt:lpstr>交换网络总结</vt:lpstr>
      <vt:lpstr>网络互连</vt:lpstr>
      <vt:lpstr>网络层设计思路</vt:lpstr>
      <vt:lpstr>网络层设计</vt:lpstr>
      <vt:lpstr>IPv4地址</vt:lpstr>
      <vt:lpstr>有类别的IP地址空间划分</vt:lpstr>
      <vt:lpstr>无类别域间路由（Classless Inter-Domain Routing, CIDR）</vt:lpstr>
      <vt:lpstr>CIDR举例</vt:lpstr>
      <vt:lpstr>IP地址的相关计算</vt:lpstr>
      <vt:lpstr>IP地址的特点</vt:lpstr>
      <vt:lpstr>IP数据包头部格式</vt:lpstr>
      <vt:lpstr>IP报文转发</vt:lpstr>
      <vt:lpstr>IP报文转发规则</vt:lpstr>
      <vt:lpstr>IP地址到MAC地址的映射</vt:lpstr>
      <vt:lpstr>地址解析协议 (Address Resolution Protocol, ARP)</vt:lpstr>
      <vt:lpstr>IP分片（Fragmentation）</vt:lpstr>
      <vt:lpstr>IP分片举例</vt:lpstr>
      <vt:lpstr>IP分片的缺点</vt:lpstr>
      <vt:lpstr>互联网控制消息协议(Internet Control Message Protocol, ICMP)</vt:lpstr>
      <vt:lpstr>IP地址带来的问题</vt:lpstr>
      <vt:lpstr>NAT (Network Address Translation)	</vt:lpstr>
      <vt:lpstr>NAT例子1 : 客户端发起连接</vt:lpstr>
      <vt:lpstr>NAT例子1 : NAT设备作为两端的代理</vt:lpstr>
      <vt:lpstr>NAT例子2 : 将内网主机作为服务器</vt:lpstr>
      <vt:lpstr>为什么要设计IPv6？</vt:lpstr>
      <vt:lpstr>IPv6地址格式</vt:lpstr>
      <vt:lpstr>IPv6编址</vt:lpstr>
      <vt:lpstr>IPv6单播地址的分层结构</vt:lpstr>
      <vt:lpstr>以太网地址转换为IPv6地址</vt:lpstr>
      <vt:lpstr>IPv4地址到IPv6地址的映射</vt:lpstr>
      <vt:lpstr>IPv6数据包头部格式</vt:lpstr>
      <vt:lpstr>IPv6扩展报头</vt:lpstr>
      <vt:lpstr>IPv6扩展报头优点</vt:lpstr>
      <vt:lpstr>IPv6地址自动配置</vt:lpstr>
      <vt:lpstr>IPv6地址解析</vt:lpstr>
      <vt:lpstr>IPv4向IPv6过渡</vt:lpstr>
      <vt:lpstr>IPv6网络增量部署（场景）</vt:lpstr>
      <vt:lpstr>数据包队列</vt:lpstr>
      <vt:lpstr>为什么需要数据包队列？</vt:lpstr>
      <vt:lpstr>队列应该设置成多大？</vt:lpstr>
      <vt:lpstr>背景知识</vt:lpstr>
      <vt:lpstr>队列大小与传输控制</vt:lpstr>
      <vt:lpstr>队列过大或过小</vt:lpstr>
      <vt:lpstr>多流环境下的队列大小</vt:lpstr>
      <vt:lpstr>现实网络中的队列设置问题</vt:lpstr>
      <vt:lpstr>TCP Incast问题</vt:lpstr>
      <vt:lpstr>TCP Incast导致吞吐率下降</vt:lpstr>
      <vt:lpstr>增大队列解决TCP Incast问题</vt:lpstr>
      <vt:lpstr>BufferBloat问题</vt:lpstr>
      <vt:lpstr>BufferBloat问题原因</vt:lpstr>
      <vt:lpstr>BufferBloat问题重现</vt:lpstr>
      <vt:lpstr>BufferBloat现象</vt:lpstr>
      <vt:lpstr>BufferBloat测量</vt:lpstr>
      <vt:lpstr>移动网络中的BufferBloat问题</vt:lpstr>
      <vt:lpstr>BufferBloat发生的位置</vt:lpstr>
      <vt:lpstr>BufferBloat问题对QoE的影响</vt:lpstr>
      <vt:lpstr>解决BufferBloat问题</vt:lpstr>
      <vt:lpstr>默认队列管理机制：Tail Drop (尾部丢弃)</vt:lpstr>
      <vt:lpstr>RED (Random Early Detection)</vt:lpstr>
      <vt:lpstr>RED操作</vt:lpstr>
      <vt:lpstr>RED主要问题</vt:lpstr>
      <vt:lpstr>CoDel (Controlled Delay)</vt:lpstr>
      <vt:lpstr>CoDel设计</vt:lpstr>
      <vt:lpstr>CoDel流程示意</vt:lpstr>
      <vt:lpstr>CoDel延迟性能分析</vt:lpstr>
      <vt:lpstr>CoDel在移动网络环境下的性能</vt:lpstr>
      <vt:lpstr>数据包队列对传输性能的影响</vt:lpstr>
      <vt:lpstr>队列管理与传输性能</vt:lpstr>
      <vt:lpstr>数据包队列总结</vt:lpstr>
      <vt:lpstr>课后阅读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1085</cp:revision>
  <dcterms:created xsi:type="dcterms:W3CDTF">2016-09-20T02:49:00Z</dcterms:created>
  <dcterms:modified xsi:type="dcterms:W3CDTF">2022-09-15T02:49:54Z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605AD3CFBEF54B8EBAAD15EC49CDCBF4</vt:lpwstr>
  </property>
  <property fmtid="{D5CDD505-2E9C-101B-9397-08002B2CF9AE}" pid="3" name="KSOProductBuildVer">
    <vt:lpwstr>2052-11.1.0.12302</vt:lpwstr>
  </property>
</Properties>
</file>