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85" r:id="rId21"/>
    <p:sldId id="274" r:id="rId22"/>
    <p:sldId id="276" r:id="rId23"/>
    <p:sldId id="275" r:id="rId24"/>
    <p:sldId id="277" r:id="rId25"/>
    <p:sldId id="311" r:id="rId26"/>
    <p:sldId id="312" r:id="rId27"/>
    <p:sldId id="284" r:id="rId28"/>
    <p:sldId id="279" r:id="rId29"/>
    <p:sldId id="278" r:id="rId30"/>
    <p:sldId id="280" r:id="rId31"/>
    <p:sldId id="281" r:id="rId32"/>
    <p:sldId id="282" r:id="rId33"/>
    <p:sldId id="290" r:id="rId34"/>
    <p:sldId id="286" r:id="rId35"/>
    <p:sldId id="287" r:id="rId36"/>
    <p:sldId id="288" r:id="rId37"/>
    <p:sldId id="313" r:id="rId38"/>
    <p:sldId id="289" r:id="rId39"/>
    <p:sldId id="292" r:id="rId40"/>
    <p:sldId id="293" r:id="rId41"/>
    <p:sldId id="294" r:id="rId42"/>
    <p:sldId id="295" r:id="rId43"/>
    <p:sldId id="296" r:id="rId44"/>
    <p:sldId id="297" r:id="rId45"/>
    <p:sldId id="301" r:id="rId46"/>
    <p:sldId id="299" r:id="rId47"/>
    <p:sldId id="300" r:id="rId48"/>
    <p:sldId id="302" r:id="rId49"/>
    <p:sldId id="304" r:id="rId50"/>
    <p:sldId id="308" r:id="rId51"/>
    <p:sldId id="309" r:id="rId52"/>
    <p:sldId id="310" r:id="rId53"/>
    <p:sldId id="386" r:id="rId54"/>
    <p:sldId id="388" r:id="rId55"/>
    <p:sldId id="389" r:id="rId56"/>
    <p:sldId id="390" r:id="rId57"/>
    <p:sldId id="391" r:id="rId58"/>
    <p:sldId id="393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394" r:id="rId67"/>
    <p:sldId id="416" r:id="rId68"/>
    <p:sldId id="415" r:id="rId69"/>
    <p:sldId id="413" r:id="rId70"/>
    <p:sldId id="412" r:id="rId71"/>
    <p:sldId id="420" r:id="rId72"/>
    <p:sldId id="305" r:id="rId73"/>
    <p:sldId id="307" r:id="rId74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9" autoAdjust="0"/>
  </p:normalViewPr>
  <p:slideViewPr>
    <p:cSldViewPr snapToGrid="0">
      <p:cViewPr varScale="1">
        <p:scale>
          <a:sx n="69" d="100"/>
          <a:sy n="69" d="100"/>
        </p:scale>
        <p:origin x="18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gs" Target="tags/tag1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3EBA-C30D-4626-94F8-F96BC0E05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803F-F5DA-4181-8216-B674C15A97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CBF-CFD8-418F-B125-29443FC4C3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DE5C-385D-463C-A89F-4A4866C06E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F519-FCEB-49F2-BB1A-1EEDA0E734C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8521-C6CD-407C-9C0F-85D029DFF5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1EC-CF55-4370-837E-A6F8C6A1368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C862-92EA-43DB-9BF4-9CA18132FFC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B6B2-8DB0-4E9E-BC9C-FA3CFF1D3F2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3FE1-7FB8-4675-A663-D255D13AC3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F22C-03ED-4531-A3D1-C1ACDD49FE3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790-A0B8-490C-9B64-D9046A65A54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B71-0A2B-44B1-84EC-C0CA96EB356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FA83FB1-7554-4B4C-A742-ACB8D4B232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ct.ac.cn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ct.ac.cn/index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ols.ietf.org/html/rfc6830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99024"/>
            <a:ext cx="6858000" cy="1235036"/>
          </a:xfrm>
        </p:spPr>
        <p:txBody>
          <a:bodyPr>
            <a:normAutofit/>
          </a:bodyPr>
          <a:lstStyle/>
          <a:p>
            <a:r>
              <a:rPr lang="zh-CN" altLang="en-US" dirty="0"/>
              <a:t>第四讲  网络路由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65714"/>
            <a:ext cx="6858000" cy="150507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中国科学院计算技术研究所</a:t>
            </a:r>
            <a:endParaRPr lang="en-US" altLang="zh-CN" sz="2000" dirty="0"/>
          </a:p>
          <a:p>
            <a:r>
              <a:rPr lang="zh-CN" altLang="en-US" sz="2000" dirty="0"/>
              <a:t>网络技术研究中心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距离向量例子 </a:t>
            </a:r>
            <a:r>
              <a:rPr lang="en-US" altLang="zh-CN" dirty="0"/>
              <a:t>– 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6"/>
            <a:ext cx="4618005" cy="1811842"/>
          </a:xfrm>
        </p:spPr>
        <p:txBody>
          <a:bodyPr/>
          <a:lstStyle/>
          <a:p>
            <a:r>
              <a:rPr lang="zh-CN" altLang="en-US" dirty="0"/>
              <a:t>距离向量初始化</a:t>
            </a:r>
            <a:endParaRPr lang="en-US" altLang="zh-CN" dirty="0"/>
          </a:p>
          <a:p>
            <a:pPr lvl="1"/>
            <a:r>
              <a:rPr lang="zh-CN" altLang="en-US" dirty="0"/>
              <a:t>每个节点只有</a:t>
            </a:r>
            <a:r>
              <a:rPr lang="en-US" altLang="zh-CN" dirty="0"/>
              <a:t>1</a:t>
            </a:r>
            <a:r>
              <a:rPr lang="zh-CN" altLang="en-US" dirty="0"/>
              <a:t>跳以内的路由信息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27" name="内容占位符 38"/>
          <p:cNvGraphicFramePr/>
          <p:nvPr/>
        </p:nvGraphicFramePr>
        <p:xfrm>
          <a:off x="289646" y="4012088"/>
          <a:ext cx="19065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01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内容占位符 38"/>
          <p:cNvGraphicFramePr/>
          <p:nvPr/>
        </p:nvGraphicFramePr>
        <p:xfrm>
          <a:off x="2524228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内容占位符 38"/>
          <p:cNvGraphicFramePr/>
          <p:nvPr/>
        </p:nvGraphicFramePr>
        <p:xfrm>
          <a:off x="4760309" y="4024877"/>
          <a:ext cx="19070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5074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内容占位符 38"/>
          <p:cNvGraphicFramePr/>
          <p:nvPr/>
        </p:nvGraphicFramePr>
        <p:xfrm>
          <a:off x="6995464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88277" y="36645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21285" y="36645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50557" y="36645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8118" y="36645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47475" y="1876294"/>
            <a:ext cx="2842886" cy="1819765"/>
            <a:chOff x="5234315" y="2294625"/>
            <a:chExt cx="2842886" cy="1819765"/>
          </a:xfrm>
        </p:grpSpPr>
        <p:sp>
          <p:nvSpPr>
            <p:cNvPr id="38" name="椭圆 37"/>
            <p:cNvSpPr/>
            <p:nvPr/>
          </p:nvSpPr>
          <p:spPr>
            <a:xfrm>
              <a:off x="6228272" y="2294625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656053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80192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81840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49691" y="3606744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357668" y="3623547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38" idx="3"/>
              <a:endCxn id="39" idx="7"/>
            </p:cNvCxnSpPr>
            <p:nvPr/>
          </p:nvCxnSpPr>
          <p:spPr>
            <a:xfrm flipH="1">
              <a:off x="5876946" y="2515519"/>
              <a:ext cx="389225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3"/>
              <a:endCxn id="42" idx="0"/>
            </p:cNvCxnSpPr>
            <p:nvPr/>
          </p:nvCxnSpPr>
          <p:spPr>
            <a:xfrm flipH="1">
              <a:off x="5379087" y="3165375"/>
              <a:ext cx="314865" cy="44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6"/>
              <a:endCxn id="43" idx="2"/>
            </p:cNvCxnSpPr>
            <p:nvPr/>
          </p:nvCxnSpPr>
          <p:spPr>
            <a:xfrm>
              <a:off x="5508483" y="3736141"/>
              <a:ext cx="849185" cy="1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7"/>
              <a:endCxn id="40" idx="3"/>
            </p:cNvCxnSpPr>
            <p:nvPr/>
          </p:nvCxnSpPr>
          <p:spPr>
            <a:xfrm flipV="1">
              <a:off x="6578561" y="3165375"/>
              <a:ext cx="261267" cy="496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6"/>
              <a:endCxn id="40" idx="2"/>
            </p:cNvCxnSpPr>
            <p:nvPr/>
          </p:nvCxnSpPr>
          <p:spPr>
            <a:xfrm>
              <a:off x="5914845" y="3073878"/>
              <a:ext cx="887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8" idx="5"/>
              <a:endCxn id="40" idx="1"/>
            </p:cNvCxnSpPr>
            <p:nvPr/>
          </p:nvCxnSpPr>
          <p:spPr>
            <a:xfrm>
              <a:off x="6449165" y="2515519"/>
              <a:ext cx="390663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6"/>
              <a:endCxn id="41" idx="2"/>
            </p:cNvCxnSpPr>
            <p:nvPr/>
          </p:nvCxnSpPr>
          <p:spPr>
            <a:xfrm>
              <a:off x="7060721" y="3073878"/>
              <a:ext cx="757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8" idx="6"/>
              <a:endCxn id="41" idx="1"/>
            </p:cNvCxnSpPr>
            <p:nvPr/>
          </p:nvCxnSpPr>
          <p:spPr>
            <a:xfrm>
              <a:off x="6487064" y="2424022"/>
              <a:ext cx="1369244" cy="55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234315" y="307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769872" y="3745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51727" y="331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56701" y="3085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76987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629462" y="25310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19513" y="3037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8872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距离向量例子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4465986" cy="169202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节点收到邻居节点的路由信息</a:t>
            </a:r>
            <a:endParaRPr lang="en-US" altLang="zh-CN" dirty="0"/>
          </a:p>
          <a:p>
            <a:pPr lvl="1"/>
            <a:r>
              <a:rPr lang="zh-CN" altLang="en-US" dirty="0"/>
              <a:t>更新本地路由表</a:t>
            </a:r>
            <a:endParaRPr lang="en-US" altLang="zh-CN" dirty="0"/>
          </a:p>
          <a:p>
            <a:pPr lvl="1"/>
            <a:r>
              <a:rPr lang="zh-CN" altLang="en-US" dirty="0"/>
              <a:t>路由表中保存</a:t>
            </a:r>
            <a:r>
              <a:rPr lang="en-US" altLang="zh-CN" dirty="0"/>
              <a:t>2</a:t>
            </a:r>
            <a:r>
              <a:rPr lang="zh-CN" altLang="en-US" dirty="0"/>
              <a:t>跳可达的路由信息</a:t>
            </a:r>
            <a:endParaRPr lang="zh-CN" altLang="en-US" dirty="0"/>
          </a:p>
        </p:txBody>
      </p:sp>
      <p:graphicFrame>
        <p:nvGraphicFramePr>
          <p:cNvPr id="27" name="内容占位符 38"/>
          <p:cNvGraphicFramePr/>
          <p:nvPr/>
        </p:nvGraphicFramePr>
        <p:xfrm>
          <a:off x="289646" y="4012088"/>
          <a:ext cx="19065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01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内容占位符 38"/>
          <p:cNvGraphicFramePr/>
          <p:nvPr/>
        </p:nvGraphicFramePr>
        <p:xfrm>
          <a:off x="2524228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内容占位符 38"/>
          <p:cNvGraphicFramePr/>
          <p:nvPr/>
        </p:nvGraphicFramePr>
        <p:xfrm>
          <a:off x="4760309" y="4024877"/>
          <a:ext cx="19070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5074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内容占位符 38"/>
          <p:cNvGraphicFramePr/>
          <p:nvPr/>
        </p:nvGraphicFramePr>
        <p:xfrm>
          <a:off x="6995464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88277" y="36645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21285" y="36645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50557" y="36645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8118" y="36645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47475" y="1876294"/>
            <a:ext cx="2842886" cy="1819765"/>
            <a:chOff x="5234315" y="2294625"/>
            <a:chExt cx="2842886" cy="1819765"/>
          </a:xfrm>
        </p:grpSpPr>
        <p:sp>
          <p:nvSpPr>
            <p:cNvPr id="38" name="椭圆 37"/>
            <p:cNvSpPr/>
            <p:nvPr/>
          </p:nvSpPr>
          <p:spPr>
            <a:xfrm>
              <a:off x="6228272" y="2294625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656053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80192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81840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49691" y="3606744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357668" y="3623547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38" idx="3"/>
              <a:endCxn id="39" idx="7"/>
            </p:cNvCxnSpPr>
            <p:nvPr/>
          </p:nvCxnSpPr>
          <p:spPr>
            <a:xfrm flipH="1">
              <a:off x="5876946" y="2515519"/>
              <a:ext cx="389225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3"/>
              <a:endCxn id="42" idx="0"/>
            </p:cNvCxnSpPr>
            <p:nvPr/>
          </p:nvCxnSpPr>
          <p:spPr>
            <a:xfrm flipH="1">
              <a:off x="5379087" y="3165375"/>
              <a:ext cx="314865" cy="44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2" idx="6"/>
              <a:endCxn id="43" idx="2"/>
            </p:cNvCxnSpPr>
            <p:nvPr/>
          </p:nvCxnSpPr>
          <p:spPr>
            <a:xfrm>
              <a:off x="5508483" y="3736141"/>
              <a:ext cx="849185" cy="1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7"/>
              <a:endCxn id="40" idx="3"/>
            </p:cNvCxnSpPr>
            <p:nvPr/>
          </p:nvCxnSpPr>
          <p:spPr>
            <a:xfrm flipV="1">
              <a:off x="6578561" y="3165375"/>
              <a:ext cx="261267" cy="496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9" idx="6"/>
              <a:endCxn id="40" idx="2"/>
            </p:cNvCxnSpPr>
            <p:nvPr/>
          </p:nvCxnSpPr>
          <p:spPr>
            <a:xfrm>
              <a:off x="5914845" y="3073878"/>
              <a:ext cx="887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8" idx="5"/>
              <a:endCxn id="40" idx="1"/>
            </p:cNvCxnSpPr>
            <p:nvPr/>
          </p:nvCxnSpPr>
          <p:spPr>
            <a:xfrm>
              <a:off x="6449165" y="2515519"/>
              <a:ext cx="390663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6"/>
              <a:endCxn id="41" idx="2"/>
            </p:cNvCxnSpPr>
            <p:nvPr/>
          </p:nvCxnSpPr>
          <p:spPr>
            <a:xfrm>
              <a:off x="7060721" y="3073878"/>
              <a:ext cx="757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8" idx="6"/>
              <a:endCxn id="41" idx="1"/>
            </p:cNvCxnSpPr>
            <p:nvPr/>
          </p:nvCxnSpPr>
          <p:spPr>
            <a:xfrm>
              <a:off x="6487064" y="2424022"/>
              <a:ext cx="1369244" cy="55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234315" y="307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769872" y="3745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51727" y="331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56701" y="3085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76987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629462" y="25310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19513" y="3037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8872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距离向量例子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4566061" cy="1696041"/>
          </a:xfrm>
        </p:spPr>
        <p:txBody>
          <a:bodyPr/>
          <a:lstStyle/>
          <a:p>
            <a:r>
              <a:rPr lang="zh-CN" altLang="en-US" dirty="0"/>
              <a:t>节点收到邻居节点的路由信息</a:t>
            </a:r>
            <a:endParaRPr lang="en-US" altLang="zh-CN" dirty="0"/>
          </a:p>
          <a:p>
            <a:pPr lvl="1"/>
            <a:r>
              <a:rPr lang="zh-CN" altLang="en-US" dirty="0"/>
              <a:t>更新本地路由表</a:t>
            </a:r>
            <a:endParaRPr lang="en-US" altLang="zh-CN" dirty="0"/>
          </a:p>
          <a:p>
            <a:pPr lvl="1"/>
            <a:r>
              <a:rPr lang="zh-CN" altLang="en-US" dirty="0"/>
              <a:t>路由表中保存</a:t>
            </a:r>
            <a:r>
              <a:rPr lang="en-US" altLang="zh-CN" dirty="0"/>
              <a:t>3</a:t>
            </a:r>
            <a:r>
              <a:rPr lang="zh-CN" altLang="en-US" dirty="0"/>
              <a:t>跳可达的路由信息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47475" y="1876294"/>
            <a:ext cx="2842886" cy="1819765"/>
            <a:chOff x="5234315" y="2294625"/>
            <a:chExt cx="2842886" cy="1819765"/>
          </a:xfrm>
        </p:grpSpPr>
        <p:sp>
          <p:nvSpPr>
            <p:cNvPr id="5" name="椭圆 4"/>
            <p:cNvSpPr/>
            <p:nvPr/>
          </p:nvSpPr>
          <p:spPr>
            <a:xfrm>
              <a:off x="6228272" y="2294625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56053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0192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81840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249691" y="3606744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357668" y="3623547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>
              <a:stCxn id="5" idx="3"/>
              <a:endCxn id="6" idx="7"/>
            </p:cNvCxnSpPr>
            <p:nvPr/>
          </p:nvCxnSpPr>
          <p:spPr>
            <a:xfrm flipH="1">
              <a:off x="5876946" y="2515519"/>
              <a:ext cx="389225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3"/>
              <a:endCxn id="9" idx="0"/>
            </p:cNvCxnSpPr>
            <p:nvPr/>
          </p:nvCxnSpPr>
          <p:spPr>
            <a:xfrm flipH="1">
              <a:off x="5379087" y="3165375"/>
              <a:ext cx="314865" cy="44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6"/>
              <a:endCxn id="10" idx="2"/>
            </p:cNvCxnSpPr>
            <p:nvPr/>
          </p:nvCxnSpPr>
          <p:spPr>
            <a:xfrm>
              <a:off x="5508483" y="3736141"/>
              <a:ext cx="849185" cy="1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7"/>
              <a:endCxn id="7" idx="3"/>
            </p:cNvCxnSpPr>
            <p:nvPr/>
          </p:nvCxnSpPr>
          <p:spPr>
            <a:xfrm flipV="1">
              <a:off x="6578561" y="3165375"/>
              <a:ext cx="261267" cy="496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6"/>
              <a:endCxn id="7" idx="2"/>
            </p:cNvCxnSpPr>
            <p:nvPr/>
          </p:nvCxnSpPr>
          <p:spPr>
            <a:xfrm>
              <a:off x="5914845" y="3073878"/>
              <a:ext cx="887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5"/>
              <a:endCxn id="7" idx="1"/>
            </p:cNvCxnSpPr>
            <p:nvPr/>
          </p:nvCxnSpPr>
          <p:spPr>
            <a:xfrm>
              <a:off x="6449165" y="2515519"/>
              <a:ext cx="390663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8" idx="2"/>
            </p:cNvCxnSpPr>
            <p:nvPr/>
          </p:nvCxnSpPr>
          <p:spPr>
            <a:xfrm>
              <a:off x="7060721" y="3073878"/>
              <a:ext cx="757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6"/>
              <a:endCxn id="8" idx="1"/>
            </p:cNvCxnSpPr>
            <p:nvPr/>
          </p:nvCxnSpPr>
          <p:spPr>
            <a:xfrm>
              <a:off x="6487064" y="2424022"/>
              <a:ext cx="1369244" cy="55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234315" y="307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69872" y="3745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1727" y="331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56701" y="3085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6987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29462" y="25310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19513" y="3037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8872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aphicFrame>
        <p:nvGraphicFramePr>
          <p:cNvPr id="27" name="内容占位符 38"/>
          <p:cNvGraphicFramePr/>
          <p:nvPr/>
        </p:nvGraphicFramePr>
        <p:xfrm>
          <a:off x="289646" y="4012088"/>
          <a:ext cx="19065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01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内容占位符 38"/>
          <p:cNvGraphicFramePr/>
          <p:nvPr/>
        </p:nvGraphicFramePr>
        <p:xfrm>
          <a:off x="2524228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内容占位符 38"/>
          <p:cNvGraphicFramePr/>
          <p:nvPr/>
        </p:nvGraphicFramePr>
        <p:xfrm>
          <a:off x="4760309" y="4024877"/>
          <a:ext cx="19070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5074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内容占位符 38"/>
          <p:cNvGraphicFramePr/>
          <p:nvPr/>
        </p:nvGraphicFramePr>
        <p:xfrm>
          <a:off x="6995464" y="4024877"/>
          <a:ext cx="190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56000"/>
              </a:tblGrid>
              <a:tr h="3175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88277" y="36645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21285" y="36645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50557" y="36645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8118" y="36645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 </a:t>
            </a:r>
            <a:r>
              <a:rPr lang="en-US" altLang="zh-CN" dirty="0"/>
              <a:t>– </a:t>
            </a:r>
            <a:r>
              <a:rPr lang="zh-CN" altLang="en-US" dirty="0"/>
              <a:t>网络拓扑变化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节点检测到相邻链路开销发生变化</a:t>
            </a:r>
            <a:endParaRPr lang="en-US" altLang="zh-CN" dirty="0"/>
          </a:p>
          <a:p>
            <a:pPr lvl="1"/>
            <a:r>
              <a:rPr lang="zh-CN" altLang="en-US" dirty="0"/>
              <a:t>更新本地的距离映射关系，通知邻居节点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384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6360160" y="1793727"/>
            <a:ext cx="1889760" cy="1271500"/>
            <a:chOff x="6360160" y="1793727"/>
            <a:chExt cx="1889760" cy="1271500"/>
          </a:xfrm>
        </p:grpSpPr>
        <p:sp>
          <p:nvSpPr>
            <p:cNvPr id="5" name="椭圆 4"/>
            <p:cNvSpPr/>
            <p:nvPr/>
          </p:nvSpPr>
          <p:spPr>
            <a:xfrm>
              <a:off x="636016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74560" y="192024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97560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5" idx="7"/>
              <a:endCxn id="6" idx="3"/>
            </p:cNvCxnSpPr>
            <p:nvPr/>
          </p:nvCxnSpPr>
          <p:spPr>
            <a:xfrm flipV="1">
              <a:off x="6594307" y="2163059"/>
              <a:ext cx="72042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>
              <a:off x="7508707" y="2163059"/>
              <a:ext cx="50706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6"/>
              <a:endCxn id="7" idx="2"/>
            </p:cNvCxnSpPr>
            <p:nvPr/>
          </p:nvCxnSpPr>
          <p:spPr>
            <a:xfrm>
              <a:off x="6634480" y="26619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105381" y="26958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11074" y="2028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48952" y="209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6715209" y="2051804"/>
              <a:ext cx="207984" cy="1545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900197" y="17937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16890" y="3810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y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513840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16890" y="49814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z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65600" y="3982720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353320" y="5160986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052211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椭圆 28"/>
          <p:cNvSpPr/>
          <p:nvPr/>
        </p:nvSpPr>
        <p:spPr>
          <a:xfrm>
            <a:off x="3503971" y="3982720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23222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椭圆 32"/>
          <p:cNvSpPr/>
          <p:nvPr/>
        </p:nvSpPr>
        <p:spPr>
          <a:xfrm>
            <a:off x="4962702" y="516098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60131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椭圆 34"/>
          <p:cNvSpPr/>
          <p:nvPr/>
        </p:nvSpPr>
        <p:spPr>
          <a:xfrm>
            <a:off x="5911891" y="399466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940342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277251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2915920" y="5470866"/>
            <a:ext cx="0" cy="4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11080" y="5984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链路开销变化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675862" y="5984240"/>
            <a:ext cx="14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050553" y="6021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6888396" y="4312920"/>
            <a:ext cx="445567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22480" y="4764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更新终止，算法结束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5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 </a:t>
            </a:r>
            <a:r>
              <a:rPr lang="en-US" altLang="zh-CN" dirty="0"/>
              <a:t>– </a:t>
            </a:r>
            <a:r>
              <a:rPr lang="zh-CN" altLang="en-US" dirty="0"/>
              <a:t>网络拓扑变化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当链路开销增大时</a:t>
            </a:r>
            <a:endParaRPr lang="en-US" altLang="zh-CN" dirty="0"/>
          </a:p>
          <a:p>
            <a:pPr lvl="1"/>
            <a:r>
              <a:rPr lang="zh-CN" altLang="en-US" dirty="0"/>
              <a:t>节点间的路由更新会相互触发</a:t>
            </a:r>
            <a:endParaRPr lang="en-US" altLang="zh-CN" dirty="0"/>
          </a:p>
          <a:p>
            <a:pPr lvl="1"/>
            <a:r>
              <a:rPr lang="zh-CN" altLang="en-US" dirty="0"/>
              <a:t>更新一直迭代下去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360160" y="1793727"/>
            <a:ext cx="1889760" cy="1271500"/>
            <a:chOff x="6360160" y="1793727"/>
            <a:chExt cx="1889760" cy="1271500"/>
          </a:xfrm>
        </p:grpSpPr>
        <p:sp>
          <p:nvSpPr>
            <p:cNvPr id="7" name="椭圆 6"/>
            <p:cNvSpPr/>
            <p:nvPr/>
          </p:nvSpPr>
          <p:spPr>
            <a:xfrm>
              <a:off x="636016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274560" y="192024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7560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7" idx="7"/>
              <a:endCxn id="8" idx="3"/>
            </p:cNvCxnSpPr>
            <p:nvPr/>
          </p:nvCxnSpPr>
          <p:spPr>
            <a:xfrm flipV="1">
              <a:off x="6594307" y="2163059"/>
              <a:ext cx="72042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9" idx="1"/>
            </p:cNvCxnSpPr>
            <p:nvPr/>
          </p:nvCxnSpPr>
          <p:spPr>
            <a:xfrm>
              <a:off x="7508707" y="2163059"/>
              <a:ext cx="50706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6"/>
              <a:endCxn id="9" idx="2"/>
            </p:cNvCxnSpPr>
            <p:nvPr/>
          </p:nvCxnSpPr>
          <p:spPr>
            <a:xfrm>
              <a:off x="6634480" y="26619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105381" y="26958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11074" y="2028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48952" y="209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6715209" y="2051804"/>
              <a:ext cx="207984" cy="1545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849397" y="17937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1384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16890" y="3810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y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513840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16890" y="49814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z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965600" y="3982720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353320" y="5160986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794000" y="5470866"/>
            <a:ext cx="0" cy="4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89160" y="5984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链路开销变化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85896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椭圆 26"/>
          <p:cNvSpPr/>
          <p:nvPr/>
        </p:nvSpPr>
        <p:spPr>
          <a:xfrm>
            <a:off x="3707035" y="3982720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046314" y="4470304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椭圆 28"/>
          <p:cNvSpPr/>
          <p:nvPr/>
        </p:nvSpPr>
        <p:spPr>
          <a:xfrm>
            <a:off x="4885595" y="514574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808262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329545" y="3347434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6177620" y="4023074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051136" y="4357757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580199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椭圆 36"/>
          <p:cNvSpPr/>
          <p:nvPr/>
        </p:nvSpPr>
        <p:spPr>
          <a:xfrm>
            <a:off x="7429640" y="5153922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471390" y="4394466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675862" y="5984240"/>
            <a:ext cx="14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50553" y="6021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7392962" y="3923439"/>
            <a:ext cx="445567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690184" y="3191358"/>
            <a:ext cx="241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更新一直迭代下去，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Count-to-Infinity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问题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 animBg="1"/>
      <p:bldP spid="37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</a:t>
            </a:r>
            <a:r>
              <a:rPr lang="en-US" altLang="zh-CN" dirty="0"/>
              <a:t>Count-to-Infinity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 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z</a:t>
            </a:r>
            <a:r>
              <a:rPr lang="zh-CN" altLang="en-US" dirty="0"/>
              <a:t>通过</a:t>
            </a:r>
            <a:r>
              <a:rPr lang="en-US" altLang="zh-CN" dirty="0"/>
              <a:t>y</a:t>
            </a:r>
            <a:r>
              <a:rPr lang="zh-CN" altLang="en-US" dirty="0"/>
              <a:t>连接到</a:t>
            </a:r>
            <a:r>
              <a:rPr lang="en-US" altLang="zh-CN" dirty="0"/>
              <a:t>x</a:t>
            </a:r>
            <a:r>
              <a:rPr lang="zh-CN" altLang="en-US" dirty="0"/>
              <a:t>，且</a:t>
            </a:r>
            <a:r>
              <a:rPr lang="en-US" altLang="zh-CN" dirty="0"/>
              <a:t>z</a:t>
            </a:r>
            <a:r>
              <a:rPr lang="zh-CN" altLang="en-US" dirty="0"/>
              <a:t>向</a:t>
            </a:r>
            <a:r>
              <a:rPr lang="en-US" altLang="zh-CN" dirty="0"/>
              <a:t>y</a:t>
            </a:r>
            <a:r>
              <a:rPr lang="zh-CN" altLang="en-US" dirty="0"/>
              <a:t>通告该路径</a:t>
            </a:r>
            <a:endParaRPr lang="zh-CN" altLang="en-US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该通告对路由没有任何意义</a:t>
            </a:r>
            <a:endParaRPr lang="en-US" altLang="zh-CN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最终产生环路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水平分割</a:t>
            </a:r>
            <a:r>
              <a:rPr lang="en-US" altLang="zh-CN" dirty="0"/>
              <a:t> (Split Horizon)</a:t>
            </a:r>
            <a:endParaRPr lang="en-US" altLang="zh-CN" dirty="0"/>
          </a:p>
          <a:p>
            <a:pPr lvl="2"/>
            <a:r>
              <a:rPr lang="zh-CN" altLang="en-US" dirty="0"/>
              <a:t>节点</a:t>
            </a:r>
            <a:r>
              <a:rPr lang="en-US" altLang="zh-CN" dirty="0"/>
              <a:t>z</a:t>
            </a:r>
            <a:r>
              <a:rPr lang="zh-CN" altLang="en-US" dirty="0"/>
              <a:t>不向</a:t>
            </a:r>
            <a:r>
              <a:rPr lang="en-US" altLang="zh-CN" dirty="0"/>
              <a:t>y</a:t>
            </a:r>
            <a:r>
              <a:rPr lang="zh-CN" altLang="en-US" dirty="0"/>
              <a:t>通告该路径（经过</a:t>
            </a:r>
            <a:r>
              <a:rPr lang="en-US" altLang="zh-CN" dirty="0"/>
              <a:t>y</a:t>
            </a:r>
            <a:r>
              <a:rPr lang="zh-CN" altLang="en-US" dirty="0"/>
              <a:t>的路径）</a:t>
            </a:r>
            <a:endParaRPr lang="en-US" altLang="zh-CN" dirty="0"/>
          </a:p>
          <a:p>
            <a:pPr lvl="1"/>
            <a:r>
              <a:rPr lang="zh-CN" altLang="en-US" dirty="0"/>
              <a:t>反向抑制 </a:t>
            </a:r>
            <a:r>
              <a:rPr lang="en-US" altLang="zh-CN" dirty="0"/>
              <a:t>(Poison Reverse)</a:t>
            </a:r>
            <a:endParaRPr lang="en-US" altLang="zh-CN" dirty="0"/>
          </a:p>
          <a:p>
            <a:pPr lvl="2"/>
            <a:r>
              <a:rPr lang="zh-CN" altLang="en-US" dirty="0"/>
              <a:t>节点</a:t>
            </a:r>
            <a:r>
              <a:rPr lang="en-US" altLang="zh-CN" dirty="0"/>
              <a:t>z</a:t>
            </a:r>
            <a:r>
              <a:rPr lang="zh-CN" altLang="en-US" dirty="0"/>
              <a:t>通告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的距离为无穷大，这样</a:t>
            </a:r>
            <a:r>
              <a:rPr lang="en-US" altLang="zh-CN" dirty="0"/>
              <a:t>y</a:t>
            </a:r>
            <a:r>
              <a:rPr lang="zh-CN" altLang="en-US" dirty="0"/>
              <a:t>就不会经由</a:t>
            </a:r>
            <a:r>
              <a:rPr lang="en-US" altLang="zh-CN" dirty="0"/>
              <a:t>z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360160" y="1793727"/>
            <a:ext cx="1889760" cy="1271500"/>
            <a:chOff x="6360160" y="1793727"/>
            <a:chExt cx="1889760" cy="1271500"/>
          </a:xfrm>
        </p:grpSpPr>
        <p:sp>
          <p:nvSpPr>
            <p:cNvPr id="21" name="椭圆 20"/>
            <p:cNvSpPr/>
            <p:nvPr/>
          </p:nvSpPr>
          <p:spPr>
            <a:xfrm>
              <a:off x="636016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274560" y="192024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97560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21" idx="7"/>
              <a:endCxn id="22" idx="3"/>
            </p:cNvCxnSpPr>
            <p:nvPr/>
          </p:nvCxnSpPr>
          <p:spPr>
            <a:xfrm flipV="1">
              <a:off x="6594307" y="2163059"/>
              <a:ext cx="72042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3" idx="1"/>
            </p:cNvCxnSpPr>
            <p:nvPr/>
          </p:nvCxnSpPr>
          <p:spPr>
            <a:xfrm>
              <a:off x="7508707" y="2163059"/>
              <a:ext cx="50706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1" idx="6"/>
              <a:endCxn id="23" idx="2"/>
            </p:cNvCxnSpPr>
            <p:nvPr/>
          </p:nvCxnSpPr>
          <p:spPr>
            <a:xfrm>
              <a:off x="6634480" y="26619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105381" y="26958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811074" y="2028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48952" y="209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6715209" y="2051804"/>
              <a:ext cx="207984" cy="1545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849397" y="17937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水平分割例子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节点</a:t>
            </a:r>
            <a:r>
              <a:rPr lang="en-US" altLang="zh-CN" sz="2000" dirty="0"/>
              <a:t>z</a:t>
            </a:r>
            <a:r>
              <a:rPr lang="zh-CN" altLang="en-US" sz="2000" dirty="0"/>
              <a:t>不向</a:t>
            </a:r>
            <a:r>
              <a:rPr lang="en-US" altLang="zh-CN" sz="2000" dirty="0"/>
              <a:t>y</a:t>
            </a:r>
            <a:r>
              <a:rPr lang="zh-CN" altLang="en-US" sz="2000" dirty="0"/>
              <a:t>通告其经过</a:t>
            </a:r>
            <a:r>
              <a:rPr lang="en-US" altLang="zh-CN" sz="2000" dirty="0"/>
              <a:t>y</a:t>
            </a:r>
            <a:r>
              <a:rPr lang="zh-CN" altLang="en-US" sz="2000" dirty="0"/>
              <a:t>的路由路径</a:t>
            </a:r>
            <a:endParaRPr lang="en-US" altLang="zh-CN" sz="2000" dirty="0"/>
          </a:p>
          <a:p>
            <a:r>
              <a:rPr lang="zh-CN" altLang="en-US" sz="2000" dirty="0"/>
              <a:t>节点</a:t>
            </a:r>
            <a:r>
              <a:rPr lang="en-US" altLang="zh-CN" sz="2000" dirty="0"/>
              <a:t>z</a:t>
            </a:r>
            <a:r>
              <a:rPr lang="zh-CN" altLang="en-US" sz="2000" dirty="0"/>
              <a:t>收到</a:t>
            </a:r>
            <a:r>
              <a:rPr lang="en-US" altLang="zh-CN" sz="2000" dirty="0"/>
              <a:t>y</a:t>
            </a:r>
            <a:r>
              <a:rPr lang="zh-CN" altLang="en-US" sz="2000" dirty="0"/>
              <a:t>的路由更新后，替换掉原来的值</a:t>
            </a:r>
            <a:endParaRPr lang="en-US" altLang="zh-CN" sz="2000" dirty="0"/>
          </a:p>
          <a:p>
            <a:pPr lvl="1"/>
            <a:r>
              <a:rPr lang="zh-CN" altLang="en-US" sz="1800" dirty="0"/>
              <a:t>虽然旧的路由开销更小，但过时了</a:t>
            </a:r>
            <a:endParaRPr lang="zh-CN" altLang="en-US" sz="18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360160" y="1793727"/>
            <a:ext cx="1889760" cy="1271500"/>
            <a:chOff x="6360160" y="1793727"/>
            <a:chExt cx="1889760" cy="1271500"/>
          </a:xfrm>
        </p:grpSpPr>
        <p:sp>
          <p:nvSpPr>
            <p:cNvPr id="19" name="椭圆 18"/>
            <p:cNvSpPr/>
            <p:nvPr/>
          </p:nvSpPr>
          <p:spPr>
            <a:xfrm>
              <a:off x="636016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74560" y="192024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97560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/>
            <p:cNvCxnSpPr>
              <a:stCxn id="19" idx="7"/>
              <a:endCxn id="20" idx="3"/>
            </p:cNvCxnSpPr>
            <p:nvPr/>
          </p:nvCxnSpPr>
          <p:spPr>
            <a:xfrm flipV="1">
              <a:off x="6594307" y="2163059"/>
              <a:ext cx="72042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21" idx="1"/>
            </p:cNvCxnSpPr>
            <p:nvPr/>
          </p:nvCxnSpPr>
          <p:spPr>
            <a:xfrm>
              <a:off x="7508707" y="2163059"/>
              <a:ext cx="50706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" idx="6"/>
              <a:endCxn id="21" idx="2"/>
            </p:cNvCxnSpPr>
            <p:nvPr/>
          </p:nvCxnSpPr>
          <p:spPr>
            <a:xfrm>
              <a:off x="6634480" y="26619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105381" y="26958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811074" y="2028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48952" y="209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6715209" y="2051804"/>
              <a:ext cx="207984" cy="1545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849397" y="17937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51384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16890" y="3810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y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513840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16890" y="49814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z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965600" y="3982720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53320" y="5160986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794000" y="5470866"/>
            <a:ext cx="0" cy="4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89160" y="5984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链路开销变化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85896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3312015" y="399466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675862" y="5984240"/>
            <a:ext cx="14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050553" y="6021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963670" y="4491934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椭圆 43"/>
          <p:cNvSpPr/>
          <p:nvPr/>
        </p:nvSpPr>
        <p:spPr>
          <a:xfrm>
            <a:off x="4415430" y="516098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08262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287452" y="3351292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椭圆 46"/>
          <p:cNvSpPr/>
          <p:nvPr/>
        </p:nvSpPr>
        <p:spPr>
          <a:xfrm>
            <a:off x="6138915" y="4034994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5051136" y="4357757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6888396" y="4312920"/>
            <a:ext cx="445567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22480" y="4764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更新终止，算法结束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47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反向抑制例子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如果</a:t>
            </a:r>
            <a:r>
              <a:rPr lang="en-US" altLang="zh-CN" sz="2000" dirty="0"/>
              <a:t>z</a:t>
            </a:r>
            <a:r>
              <a:rPr lang="zh-CN" altLang="en-US" sz="2000" dirty="0"/>
              <a:t>经由</a:t>
            </a:r>
            <a:r>
              <a:rPr lang="en-US" altLang="zh-CN" sz="2000" dirty="0"/>
              <a:t>y</a:t>
            </a:r>
            <a:r>
              <a:rPr lang="zh-CN" altLang="en-US" sz="2000" dirty="0"/>
              <a:t>到达节点</a:t>
            </a:r>
            <a:r>
              <a:rPr lang="en-US" altLang="zh-CN" sz="2000" dirty="0"/>
              <a:t>x</a:t>
            </a:r>
            <a:endParaRPr lang="en-US" altLang="zh-CN" sz="2000" dirty="0"/>
          </a:p>
          <a:p>
            <a:pPr lvl="1"/>
            <a:r>
              <a:rPr lang="en-US" altLang="zh-CN" sz="1800" dirty="0"/>
              <a:t>z</a:t>
            </a:r>
            <a:r>
              <a:rPr lang="zh-CN" altLang="en-US" sz="1800" dirty="0"/>
              <a:t>通告</a:t>
            </a:r>
            <a:r>
              <a:rPr lang="en-US" altLang="zh-CN" sz="1800" dirty="0"/>
              <a:t>y</a:t>
            </a:r>
            <a:r>
              <a:rPr lang="zh-CN" altLang="en-US" sz="1800" dirty="0"/>
              <a:t>其到</a:t>
            </a:r>
            <a:r>
              <a:rPr lang="en-US" altLang="zh-CN" sz="1800" dirty="0"/>
              <a:t>x</a:t>
            </a:r>
            <a:r>
              <a:rPr lang="zh-CN" altLang="en-US" sz="1800" dirty="0"/>
              <a:t>的距离为∞，因此</a:t>
            </a:r>
            <a:r>
              <a:rPr lang="en-US" altLang="zh-CN" sz="1800" dirty="0"/>
              <a:t>y</a:t>
            </a:r>
            <a:r>
              <a:rPr lang="zh-CN" altLang="en-US" sz="1800" dirty="0"/>
              <a:t>就不会经由</a:t>
            </a:r>
            <a:r>
              <a:rPr lang="en-US" altLang="zh-CN" sz="1800" dirty="0"/>
              <a:t>z</a:t>
            </a:r>
            <a:r>
              <a:rPr lang="zh-CN" altLang="en-US" sz="1800" dirty="0"/>
              <a:t>到</a:t>
            </a:r>
            <a:r>
              <a:rPr lang="en-US" altLang="zh-CN" sz="1800" dirty="0"/>
              <a:t>x</a:t>
            </a:r>
            <a:endParaRPr lang="en-US" altLang="zh-CN" sz="1800" dirty="0"/>
          </a:p>
          <a:p>
            <a:r>
              <a:rPr lang="zh-CN" altLang="en-US" sz="2000" dirty="0"/>
              <a:t>反向抑制会立即通告，而不需要像水平分割那样等待超时</a:t>
            </a:r>
            <a:endParaRPr lang="zh-CN" altLang="en-US" dirty="0"/>
          </a:p>
          <a:p>
            <a:pPr lvl="1"/>
            <a:endParaRPr lang="zh-CN" altLang="en-US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623074" y="1631031"/>
            <a:ext cx="1889760" cy="1271500"/>
            <a:chOff x="6360160" y="1793727"/>
            <a:chExt cx="1889760" cy="1271500"/>
          </a:xfrm>
        </p:grpSpPr>
        <p:sp>
          <p:nvSpPr>
            <p:cNvPr id="7" name="椭圆 6"/>
            <p:cNvSpPr/>
            <p:nvPr/>
          </p:nvSpPr>
          <p:spPr>
            <a:xfrm>
              <a:off x="636016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274560" y="192024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75600" y="2519680"/>
              <a:ext cx="274320" cy="2844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7" idx="7"/>
              <a:endCxn id="8" idx="3"/>
            </p:cNvCxnSpPr>
            <p:nvPr/>
          </p:nvCxnSpPr>
          <p:spPr>
            <a:xfrm flipV="1">
              <a:off x="6594307" y="2163059"/>
              <a:ext cx="72042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9" idx="1"/>
            </p:cNvCxnSpPr>
            <p:nvPr/>
          </p:nvCxnSpPr>
          <p:spPr>
            <a:xfrm>
              <a:off x="7508707" y="2163059"/>
              <a:ext cx="507066" cy="39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6"/>
              <a:endCxn id="9" idx="2"/>
            </p:cNvCxnSpPr>
            <p:nvPr/>
          </p:nvCxnSpPr>
          <p:spPr>
            <a:xfrm>
              <a:off x="6634480" y="26619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105381" y="26958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11074" y="2028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48952" y="209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6715209" y="2051804"/>
              <a:ext cx="207984" cy="1545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849397" y="17937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1384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∞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16890" y="3810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y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513840" y="44784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16890" y="49814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节点</a:t>
            </a:r>
            <a:r>
              <a:rPr lang="en-US" altLang="zh-CN" dirty="0">
                <a:ea typeface="楷体" panose="02010609060101010101" pitchFamily="49" charset="-122"/>
              </a:rPr>
              <a:t>z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965600" y="3982720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353320" y="5160986"/>
            <a:ext cx="284480" cy="309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794000" y="5470866"/>
            <a:ext cx="0" cy="4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89160" y="5984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链路开销变化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858960" y="3307080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∞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椭圆 26"/>
          <p:cNvSpPr/>
          <p:nvPr/>
        </p:nvSpPr>
        <p:spPr>
          <a:xfrm>
            <a:off x="3312015" y="399466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675862" y="5984240"/>
            <a:ext cx="14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50553" y="6021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963670" y="4491934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4415430" y="516098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808262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287452" y="3351292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6138915" y="4034994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051136" y="4357757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821234" y="4149606"/>
            <a:ext cx="445567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897292" y="36797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更新终止，算法结束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623074" y="4491934"/>
          <a:ext cx="1188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/>
                <a:gridCol w="396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via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椭圆 40"/>
          <p:cNvSpPr/>
          <p:nvPr/>
        </p:nvSpPr>
        <p:spPr>
          <a:xfrm>
            <a:off x="7074834" y="5160986"/>
            <a:ext cx="284480" cy="309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467666" y="4353274"/>
            <a:ext cx="365760" cy="45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(Routing Information Protocol)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最早的</a:t>
            </a:r>
            <a:r>
              <a:rPr lang="en-US" altLang="zh-CN" dirty="0"/>
              <a:t>IP</a:t>
            </a:r>
            <a:r>
              <a:rPr lang="zh-CN" altLang="en-US" dirty="0"/>
              <a:t>路由协议 </a:t>
            </a:r>
            <a:r>
              <a:rPr lang="en-US" altLang="zh-CN" dirty="0"/>
              <a:t>(1982, BSD)</a:t>
            </a:r>
            <a:endParaRPr lang="en-US" altLang="zh-CN" dirty="0"/>
          </a:p>
          <a:p>
            <a:r>
              <a:rPr lang="zh-CN" altLang="en-US" dirty="0"/>
              <a:t>特点（限制）</a:t>
            </a:r>
            <a:endParaRPr lang="en-US" altLang="zh-CN" dirty="0"/>
          </a:p>
          <a:p>
            <a:pPr lvl="1"/>
            <a:r>
              <a:rPr lang="zh-CN" altLang="en-US" dirty="0"/>
              <a:t>每条链路的开销都是</a:t>
            </a:r>
            <a:r>
              <a:rPr lang="en-US" altLang="zh-CN" dirty="0"/>
              <a:t>1 </a:t>
            </a:r>
            <a:r>
              <a:rPr lang="zh-CN" altLang="en-US" dirty="0"/>
              <a:t>（跳数）</a:t>
            </a:r>
            <a:endParaRPr lang="en-US" altLang="zh-CN" dirty="0"/>
          </a:p>
          <a:p>
            <a:pPr lvl="1"/>
            <a:r>
              <a:rPr lang="zh-CN" altLang="en-US" dirty="0"/>
              <a:t>网络直径（最大跳数）小于</a:t>
            </a:r>
            <a:r>
              <a:rPr lang="en-US" altLang="zh-CN" dirty="0"/>
              <a:t>16</a:t>
            </a:r>
            <a:endParaRPr lang="en-US" altLang="zh-CN" dirty="0"/>
          </a:p>
          <a:p>
            <a:r>
              <a:rPr lang="zh-CN" altLang="en-US" dirty="0"/>
              <a:t>路由器有不同类型的更新</a:t>
            </a:r>
            <a:endParaRPr lang="en-US" altLang="zh-CN" dirty="0"/>
          </a:p>
          <a:p>
            <a:pPr lvl="1"/>
            <a:r>
              <a:rPr lang="zh-CN" altLang="en-US" dirty="0"/>
              <a:t>初始化：路由器启动时，向邻居节点请求它们的路由表副本</a:t>
            </a:r>
            <a:endParaRPr lang="en-US" altLang="zh-CN" dirty="0"/>
          </a:p>
          <a:p>
            <a:pPr lvl="1"/>
            <a:r>
              <a:rPr lang="zh-CN" altLang="en-US" dirty="0"/>
              <a:t>周期性：每</a:t>
            </a:r>
            <a:r>
              <a:rPr lang="en-US" altLang="zh-CN" dirty="0"/>
              <a:t>30</a:t>
            </a:r>
            <a:r>
              <a:rPr lang="zh-CN" altLang="en-US" dirty="0"/>
              <a:t>秒，向邻居节点发送路由表副本</a:t>
            </a:r>
            <a:endParaRPr lang="en-US" altLang="zh-CN" dirty="0"/>
          </a:p>
          <a:p>
            <a:pPr lvl="1"/>
            <a:r>
              <a:rPr lang="zh-CN" altLang="en-US" dirty="0"/>
              <a:t>触发性：当路由表条目发生变化时，向邻居节点通告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基本思想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每个节点获得整个网络的完整拓扑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各节点广播扩散其邻接关系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通常使用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可靠洪泛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(Reliable Flooding) 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每个节点单独计算到其它节点的最短路径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使用单源最短路径算法</a:t>
            </a:r>
            <a:r>
              <a:rPr lang="en-US" altLang="zh-CN" dirty="0"/>
              <a:t> (Dijkstra)</a:t>
            </a:r>
            <a:endParaRPr lang="en-US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网络拓扑发生变化时，执行上述步骤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连接断开</a:t>
            </a:r>
            <a:r>
              <a:rPr lang="en-US" altLang="zh-CN" dirty="0"/>
              <a:t>/</a:t>
            </a:r>
            <a:r>
              <a:rPr lang="zh-CN" altLang="en-US" dirty="0"/>
              <a:t>重连等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本讲提纲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网络路由</a:t>
            </a:r>
            <a:endParaRPr lang="en-US" altLang="zh-CN" sz="2400" dirty="0"/>
          </a:p>
          <a:p>
            <a:pPr lvl="1"/>
            <a:r>
              <a:rPr lang="zh-CN" altLang="en-US" sz="1800" dirty="0"/>
              <a:t>路由路径计算</a:t>
            </a:r>
            <a:endParaRPr lang="en-US" altLang="zh-CN" sz="1800" dirty="0"/>
          </a:p>
          <a:p>
            <a:pPr lvl="2"/>
            <a:r>
              <a:rPr lang="zh-CN" altLang="en-US" sz="1600" dirty="0"/>
              <a:t>距离向量方法</a:t>
            </a:r>
            <a:endParaRPr lang="en-US" altLang="zh-CN" sz="1600" dirty="0"/>
          </a:p>
          <a:p>
            <a:pPr lvl="2"/>
            <a:r>
              <a:rPr lang="zh-CN" altLang="en-US" sz="1600" dirty="0"/>
              <a:t>链路状态方法</a:t>
            </a:r>
            <a:endParaRPr lang="en-US" altLang="zh-CN" sz="1600" dirty="0"/>
          </a:p>
          <a:p>
            <a:pPr lvl="1"/>
            <a:r>
              <a:rPr lang="zh-CN" altLang="en-US" sz="1800" dirty="0"/>
              <a:t>路由协议</a:t>
            </a:r>
            <a:endParaRPr lang="en-US" altLang="zh-CN" sz="1800" dirty="0"/>
          </a:p>
          <a:p>
            <a:pPr lvl="2"/>
            <a:r>
              <a:rPr lang="zh-CN" altLang="en-US" sz="1600" dirty="0"/>
              <a:t>域内路由协议 </a:t>
            </a:r>
            <a:r>
              <a:rPr lang="en-US" altLang="zh-CN" sz="1600" dirty="0"/>
              <a:t>RIP</a:t>
            </a:r>
            <a:r>
              <a:rPr lang="zh-CN" altLang="en-US" sz="1600" dirty="0"/>
              <a:t>，</a:t>
            </a:r>
            <a:r>
              <a:rPr lang="en-US" altLang="zh-CN" sz="1600" dirty="0"/>
              <a:t>OSPF</a:t>
            </a:r>
            <a:endParaRPr lang="en-US" altLang="zh-CN" sz="1600" dirty="0"/>
          </a:p>
          <a:p>
            <a:pPr lvl="2"/>
            <a:r>
              <a:rPr lang="zh-CN" altLang="en-US" sz="1600" dirty="0"/>
              <a:t>域间路由协议 </a:t>
            </a:r>
            <a:r>
              <a:rPr lang="en-US" altLang="zh-CN" sz="1600" dirty="0"/>
              <a:t>BGP</a:t>
            </a:r>
            <a:endParaRPr lang="en-US" altLang="zh-CN" sz="1600" dirty="0"/>
          </a:p>
          <a:p>
            <a:r>
              <a:rPr lang="zh-CN" altLang="en-US" dirty="0"/>
              <a:t>考虑主机移动的路由机制</a:t>
            </a:r>
            <a:endParaRPr lang="en-US" altLang="zh-CN" sz="2400" dirty="0"/>
          </a:p>
          <a:p>
            <a:pPr lvl="1"/>
            <a:r>
              <a:rPr lang="en-US" altLang="zh-CN" sz="1800" dirty="0"/>
              <a:t>Mobile IP</a:t>
            </a:r>
            <a:endParaRPr lang="en-US" altLang="zh-CN" sz="1800" dirty="0"/>
          </a:p>
          <a:p>
            <a:pPr lvl="1"/>
            <a:r>
              <a:rPr lang="zh-CN" altLang="en-US" sz="1800" dirty="0"/>
              <a:t>基于扁平化标识的路由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获得完整网络拓扑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每个节点创建链路状态</a:t>
            </a:r>
            <a:r>
              <a:rPr lang="en-US" altLang="zh-CN" dirty="0"/>
              <a:t>LSP (Link State Packet)</a:t>
            </a:r>
            <a:r>
              <a:rPr lang="zh-CN" altLang="en-US" dirty="0"/>
              <a:t>，包含：</a:t>
            </a:r>
            <a:endParaRPr lang="en-US" altLang="zh-CN" dirty="0"/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LSP</a:t>
            </a:r>
            <a:r>
              <a:rPr lang="zh-CN" altLang="en-US" dirty="0"/>
              <a:t>的节点标识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该节点的相邻节点列表和对应链路开销</a:t>
            </a:r>
            <a:endParaRPr lang="en-US" altLang="zh-CN" dirty="0"/>
          </a:p>
          <a:p>
            <a:pPr lvl="1"/>
            <a:r>
              <a:rPr lang="zh-CN" altLang="en-US" dirty="0"/>
              <a:t>序列号、生存周期</a:t>
            </a:r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x</a:t>
            </a:r>
            <a:r>
              <a:rPr lang="zh-CN" altLang="en-US" dirty="0"/>
              <a:t>收到来自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/>
              <a:t>LSP</a:t>
            </a:r>
            <a:r>
              <a:rPr lang="zh-CN" altLang="en-US" dirty="0"/>
              <a:t>副本后：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LSP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y</a:t>
            </a:r>
            <a:r>
              <a:rPr lang="zh-CN" altLang="en-US" dirty="0"/>
              <a:t>以外的所有节点继续扩散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5360" y="2367280"/>
            <a:ext cx="4683760" cy="772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36640" y="24790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用于路由计算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5360" y="3237547"/>
            <a:ext cx="4683760" cy="379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36640" y="3242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用于可靠洪泛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链路状态扩散的例子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5040" y="1755202"/>
            <a:ext cx="335280" cy="345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69160" y="175520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504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6916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5948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6" idx="6"/>
            <a:endCxn id="7" idx="2"/>
          </p:cNvCxnSpPr>
          <p:nvPr/>
        </p:nvCxnSpPr>
        <p:spPr>
          <a:xfrm>
            <a:off x="1290320" y="1927922"/>
            <a:ext cx="878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4"/>
            <a:endCxn id="8" idx="0"/>
          </p:cNvCxnSpPr>
          <p:nvPr/>
        </p:nvCxnSpPr>
        <p:spPr>
          <a:xfrm>
            <a:off x="1122680" y="2100642"/>
            <a:ext cx="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6"/>
            <a:endCxn id="9" idx="2"/>
          </p:cNvCxnSpPr>
          <p:nvPr/>
        </p:nvCxnSpPr>
        <p:spPr>
          <a:xfrm>
            <a:off x="1290320" y="3055682"/>
            <a:ext cx="878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4"/>
            <a:endCxn id="9" idx="0"/>
          </p:cNvCxnSpPr>
          <p:nvPr/>
        </p:nvCxnSpPr>
        <p:spPr>
          <a:xfrm>
            <a:off x="2336800" y="2100642"/>
            <a:ext cx="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6"/>
            <a:endCxn id="10" idx="2"/>
          </p:cNvCxnSpPr>
          <p:nvPr/>
        </p:nvCxnSpPr>
        <p:spPr>
          <a:xfrm>
            <a:off x="2504440" y="3055682"/>
            <a:ext cx="9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>
            <a:off x="782320" y="1574800"/>
            <a:ext cx="221821" cy="23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59840" y="345440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LSP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89600" y="3454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LSP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357495" y="1755202"/>
            <a:ext cx="2867025" cy="1473200"/>
            <a:chOff x="5357495" y="1755202"/>
            <a:chExt cx="2867025" cy="1473200"/>
          </a:xfrm>
        </p:grpSpPr>
        <p:sp>
          <p:nvSpPr>
            <p:cNvPr id="25" name="椭圆 24"/>
            <p:cNvSpPr/>
            <p:nvPr/>
          </p:nvSpPr>
          <p:spPr>
            <a:xfrm>
              <a:off x="5384800" y="175520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598920" y="1755202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384800" y="2882962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598920" y="2882962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889240" y="2882962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连接符 29"/>
            <p:cNvCxnSpPr>
              <a:stCxn id="25" idx="6"/>
              <a:endCxn id="26" idx="2"/>
            </p:cNvCxnSpPr>
            <p:nvPr/>
          </p:nvCxnSpPr>
          <p:spPr>
            <a:xfrm>
              <a:off x="5720080" y="1927922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  <a:endCxn id="27" idx="0"/>
            </p:cNvCxnSpPr>
            <p:nvPr/>
          </p:nvCxnSpPr>
          <p:spPr>
            <a:xfrm>
              <a:off x="5552440" y="2100642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7" idx="6"/>
              <a:endCxn id="28" idx="2"/>
            </p:cNvCxnSpPr>
            <p:nvPr/>
          </p:nvCxnSpPr>
          <p:spPr>
            <a:xfrm>
              <a:off x="5720080" y="3055682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6" idx="4"/>
              <a:endCxn id="28" idx="0"/>
            </p:cNvCxnSpPr>
            <p:nvPr/>
          </p:nvCxnSpPr>
          <p:spPr>
            <a:xfrm>
              <a:off x="6766560" y="2100642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6"/>
              <a:endCxn id="29" idx="2"/>
            </p:cNvCxnSpPr>
            <p:nvPr/>
          </p:nvCxnSpPr>
          <p:spPr>
            <a:xfrm>
              <a:off x="6934200" y="3055682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5902960" y="1755202"/>
              <a:ext cx="44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>
              <a:off x="5135880" y="2385122"/>
              <a:ext cx="44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1225550" y="587683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LSP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920750" y="4177638"/>
            <a:ext cx="2839720" cy="1473200"/>
            <a:chOff x="920750" y="4177638"/>
            <a:chExt cx="2839720" cy="1473200"/>
          </a:xfrm>
        </p:grpSpPr>
        <p:sp>
          <p:nvSpPr>
            <p:cNvPr id="41" name="椭圆 40"/>
            <p:cNvSpPr/>
            <p:nvPr/>
          </p:nvSpPr>
          <p:spPr>
            <a:xfrm>
              <a:off x="920750" y="4177638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34870" y="417763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92075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13487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425190" y="53053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1256030" y="4350358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4"/>
              <a:endCxn id="43" idx="0"/>
            </p:cNvCxnSpPr>
            <p:nvPr/>
          </p:nvCxnSpPr>
          <p:spPr>
            <a:xfrm>
              <a:off x="1088390" y="4523078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1256030" y="5478118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2" idx="4"/>
              <a:endCxn id="44" idx="0"/>
            </p:cNvCxnSpPr>
            <p:nvPr/>
          </p:nvCxnSpPr>
          <p:spPr>
            <a:xfrm>
              <a:off x="2302510" y="4523078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4" idx="6"/>
              <a:endCxn id="45" idx="2"/>
            </p:cNvCxnSpPr>
            <p:nvPr/>
          </p:nvCxnSpPr>
          <p:spPr>
            <a:xfrm>
              <a:off x="2470150" y="5478118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1459230" y="5305398"/>
              <a:ext cx="44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>
              <a:off x="2248535" y="4939638"/>
              <a:ext cx="44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5720080" y="587683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LSP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415280" y="4177638"/>
            <a:ext cx="2839720" cy="1473200"/>
            <a:chOff x="5415280" y="4177638"/>
            <a:chExt cx="2839720" cy="1473200"/>
          </a:xfrm>
        </p:grpSpPr>
        <p:sp>
          <p:nvSpPr>
            <p:cNvPr id="54" name="椭圆 53"/>
            <p:cNvSpPr/>
            <p:nvPr/>
          </p:nvSpPr>
          <p:spPr>
            <a:xfrm>
              <a:off x="5415280" y="4177638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629400" y="417763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41528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62940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1972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连接符 58"/>
            <p:cNvCxnSpPr>
              <a:stCxn id="54" idx="6"/>
              <a:endCxn id="55" idx="2"/>
            </p:cNvCxnSpPr>
            <p:nvPr/>
          </p:nvCxnSpPr>
          <p:spPr>
            <a:xfrm>
              <a:off x="5750560" y="4350358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4" idx="4"/>
              <a:endCxn id="56" idx="0"/>
            </p:cNvCxnSpPr>
            <p:nvPr/>
          </p:nvCxnSpPr>
          <p:spPr>
            <a:xfrm>
              <a:off x="5582920" y="4523078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6" idx="6"/>
              <a:endCxn id="57" idx="2"/>
            </p:cNvCxnSpPr>
            <p:nvPr/>
          </p:nvCxnSpPr>
          <p:spPr>
            <a:xfrm>
              <a:off x="5750560" y="5478118"/>
              <a:ext cx="878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4"/>
              <a:endCxn id="57" idx="0"/>
            </p:cNvCxnSpPr>
            <p:nvPr/>
          </p:nvCxnSpPr>
          <p:spPr>
            <a:xfrm>
              <a:off x="6797040" y="4523078"/>
              <a:ext cx="0" cy="782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7" idx="6"/>
              <a:endCxn id="58" idx="2"/>
            </p:cNvCxnSpPr>
            <p:nvPr/>
          </p:nvCxnSpPr>
          <p:spPr>
            <a:xfrm>
              <a:off x="6964680" y="5478118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7274560" y="5305398"/>
              <a:ext cx="44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右箭头 66"/>
          <p:cNvSpPr/>
          <p:nvPr/>
        </p:nvSpPr>
        <p:spPr>
          <a:xfrm>
            <a:off x="4094481" y="2326640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4028441" y="4718023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8672168">
            <a:off x="3705653" y="3565335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1" grpId="0"/>
      <p:bldP spid="64" grpId="0"/>
      <p:bldP spid="67" grpId="0" animBg="1"/>
      <p:bldP spid="68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86591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使用</a:t>
            </a:r>
            <a:r>
              <a:rPr lang="en-US" altLang="zh-CN" sz="2200" dirty="0"/>
              <a:t>Dijkstra</a:t>
            </a:r>
            <a:r>
              <a:rPr lang="zh-CN" altLang="en-US" sz="2200" dirty="0"/>
              <a:t>算法求取源节点到其它节点的最短路径和路由表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725214" y="2716999"/>
            <a:ext cx="79608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visited &lt;- [ A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unvisited &lt;- nodes – visited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unvisited not empty: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x, y &lt;-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min {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x in visited, y in unvisited 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y is A’s neighbor: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fib(y) = y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fib(y) = fib(x)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visited.add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unvisited.remove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644055" y="4109545"/>
            <a:ext cx="813895" cy="35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72454" y="4566820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246179" y="5370787"/>
            <a:ext cx="557049" cy="3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08028" y="57596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生成到该节点的路由表项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路由计算的例子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024059" y="2130465"/>
          <a:ext cx="24912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63"/>
                <a:gridCol w="735725"/>
                <a:gridCol w="10195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椭圆 29"/>
          <p:cNvSpPr/>
          <p:nvPr/>
        </p:nvSpPr>
        <p:spPr>
          <a:xfrm>
            <a:off x="2336615" y="2069204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55105" y="1492371"/>
            <a:ext cx="4557726" cy="3850836"/>
            <a:chOff x="571325" y="1525175"/>
            <a:chExt cx="4557726" cy="3850836"/>
          </a:xfrm>
        </p:grpSpPr>
        <p:grpSp>
          <p:nvGrpSpPr>
            <p:cNvPr id="6" name="组合 5"/>
            <p:cNvGrpSpPr/>
            <p:nvPr/>
          </p:nvGrpSpPr>
          <p:grpSpPr>
            <a:xfrm>
              <a:off x="571325" y="2197273"/>
              <a:ext cx="4557726" cy="3178738"/>
              <a:chOff x="5249691" y="2294625"/>
              <a:chExt cx="2827510" cy="181976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228272" y="2294625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656053" y="2944481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801929" y="2944481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818409" y="2944481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249691" y="3606744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357668" y="3623547"/>
                <a:ext cx="258792" cy="2587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连接符 12"/>
              <p:cNvCxnSpPr>
                <a:stCxn id="7" idx="3"/>
                <a:endCxn id="8" idx="7"/>
              </p:cNvCxnSpPr>
              <p:nvPr/>
            </p:nvCxnSpPr>
            <p:spPr>
              <a:xfrm flipH="1">
                <a:off x="5876946" y="2515519"/>
                <a:ext cx="389225" cy="466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8" idx="3"/>
                <a:endCxn id="11" idx="0"/>
              </p:cNvCxnSpPr>
              <p:nvPr/>
            </p:nvCxnSpPr>
            <p:spPr>
              <a:xfrm flipH="1">
                <a:off x="5379087" y="3165375"/>
                <a:ext cx="314865" cy="44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1" idx="6"/>
                <a:endCxn id="12" idx="2"/>
              </p:cNvCxnSpPr>
              <p:nvPr/>
            </p:nvCxnSpPr>
            <p:spPr>
              <a:xfrm>
                <a:off x="5508483" y="3736141"/>
                <a:ext cx="849185" cy="1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2" idx="7"/>
                <a:endCxn id="9" idx="3"/>
              </p:cNvCxnSpPr>
              <p:nvPr/>
            </p:nvCxnSpPr>
            <p:spPr>
              <a:xfrm flipV="1">
                <a:off x="6578561" y="3165375"/>
                <a:ext cx="261267" cy="496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9" idx="2"/>
              </p:cNvCxnSpPr>
              <p:nvPr/>
            </p:nvCxnSpPr>
            <p:spPr>
              <a:xfrm>
                <a:off x="5914845" y="3073878"/>
                <a:ext cx="887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7" idx="5"/>
                <a:endCxn id="9" idx="1"/>
              </p:cNvCxnSpPr>
              <p:nvPr/>
            </p:nvCxnSpPr>
            <p:spPr>
              <a:xfrm>
                <a:off x="6449165" y="2515519"/>
                <a:ext cx="390663" cy="466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6"/>
                <a:endCxn id="10" idx="2"/>
              </p:cNvCxnSpPr>
              <p:nvPr/>
            </p:nvCxnSpPr>
            <p:spPr>
              <a:xfrm>
                <a:off x="7060721" y="3073878"/>
                <a:ext cx="7576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7" idx="6"/>
                <a:endCxn id="10" idx="1"/>
              </p:cNvCxnSpPr>
              <p:nvPr/>
            </p:nvCxnSpPr>
            <p:spPr>
              <a:xfrm>
                <a:off x="6487064" y="2424022"/>
                <a:ext cx="1369244" cy="5583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5348138" y="3139580"/>
                <a:ext cx="23698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769872" y="3745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751727" y="3318173"/>
                <a:ext cx="206744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56701" y="30853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867100" y="2573190"/>
                <a:ext cx="192499" cy="218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86342" y="2645302"/>
                <a:ext cx="17246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319513" y="30379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259062" y="2508118"/>
                <a:ext cx="195123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1896110" y="1828800"/>
              <a:ext cx="313701" cy="27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42959" y="1525175"/>
              <a:ext cx="1385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Source Node</a:t>
              </a:r>
              <a:endParaRPr lang="zh-CN" altLang="en-US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873165" y="1824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735772" y="2709002"/>
            <a:ext cx="511445" cy="7194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768756" y="248967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8756" y="286293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68756" y="323620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768756" y="360946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768756" y="39827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768756" y="43559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255144" y="3210261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719321" y="3730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068285" y="3405884"/>
            <a:ext cx="1035138" cy="2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10983" y="3184734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93040" y="2918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82646" y="3422147"/>
            <a:ext cx="1035138" cy="2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899098" y="3194549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378091" y="3749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34794" y="4356200"/>
            <a:ext cx="595373" cy="682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998971" y="4876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48428" y="4341213"/>
            <a:ext cx="595373" cy="682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76844" y="47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endCxn id="57" idx="6"/>
          </p:cNvCxnSpPr>
          <p:nvPr/>
        </p:nvCxnSpPr>
        <p:spPr>
          <a:xfrm flipH="1">
            <a:off x="3130167" y="3911511"/>
            <a:ext cx="367847" cy="78596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934715" y="3621203"/>
            <a:ext cx="479832" cy="7047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517544" y="5430058"/>
            <a:ext cx="7886700" cy="599385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最终生成的路由路径组成一颗最短路径树</a:t>
            </a:r>
            <a:r>
              <a:rPr lang="en-US" altLang="zh-CN" sz="2200" dirty="0"/>
              <a:t>(shortest path tree)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链路状态的环路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2059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基于一致性链路状态数据库</a:t>
            </a:r>
            <a:r>
              <a:rPr lang="en-US" altLang="zh-CN" dirty="0"/>
              <a:t>(Link State Data Base, LSDB)</a:t>
            </a:r>
            <a:endParaRPr lang="en-US" altLang="zh-CN" dirty="0"/>
          </a:p>
          <a:p>
            <a:pPr lvl="1"/>
            <a:r>
              <a:rPr lang="zh-CN" altLang="en-US" dirty="0"/>
              <a:t>由可靠洪泛保证一致性</a:t>
            </a:r>
            <a:endParaRPr lang="en-US" altLang="zh-CN" dirty="0"/>
          </a:p>
          <a:p>
            <a:pPr lvl="1"/>
            <a:r>
              <a:rPr lang="zh-CN" altLang="en-US" dirty="0"/>
              <a:t>所有节点都可以计算出无环路径</a:t>
            </a:r>
            <a:endParaRPr lang="en-US" altLang="zh-CN" dirty="0"/>
          </a:p>
          <a:p>
            <a:r>
              <a:rPr lang="zh-CN" altLang="en-US" dirty="0"/>
              <a:t>但可能存在瞬时环路</a:t>
            </a:r>
            <a:r>
              <a:rPr lang="en-US" altLang="zh-CN" dirty="0"/>
              <a:t>(transient loops)</a:t>
            </a:r>
            <a:endParaRPr lang="en-US" altLang="zh-CN" dirty="0"/>
          </a:p>
          <a:p>
            <a:pPr lvl="1"/>
            <a:r>
              <a:rPr lang="zh-CN" altLang="en-US" dirty="0"/>
              <a:t>当网络拓扑发生变化时</a:t>
            </a:r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255987" y="4035974"/>
            <a:ext cx="1973975" cy="1918135"/>
            <a:chOff x="1634358" y="4035974"/>
            <a:chExt cx="1973975" cy="1918135"/>
          </a:xfrm>
        </p:grpSpPr>
        <p:sp>
          <p:nvSpPr>
            <p:cNvPr id="6" name="椭圆 5"/>
            <p:cNvSpPr/>
            <p:nvPr/>
          </p:nvSpPr>
          <p:spPr>
            <a:xfrm>
              <a:off x="2448910" y="4035974"/>
              <a:ext cx="294290" cy="2942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48910" y="5659819"/>
              <a:ext cx="294290" cy="2942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34358" y="4850524"/>
              <a:ext cx="294290" cy="2942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14043" y="4855780"/>
              <a:ext cx="294290" cy="2942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>
              <a:stCxn id="8" idx="7"/>
              <a:endCxn id="6" idx="3"/>
            </p:cNvCxnSpPr>
            <p:nvPr/>
          </p:nvCxnSpPr>
          <p:spPr>
            <a:xfrm flipV="1">
              <a:off x="1885550" y="4287166"/>
              <a:ext cx="606458" cy="60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9" idx="1"/>
            </p:cNvCxnSpPr>
            <p:nvPr/>
          </p:nvCxnSpPr>
          <p:spPr>
            <a:xfrm>
              <a:off x="2700102" y="4287166"/>
              <a:ext cx="657039" cy="61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7" idx="1"/>
            </p:cNvCxnSpPr>
            <p:nvPr/>
          </p:nvCxnSpPr>
          <p:spPr>
            <a:xfrm>
              <a:off x="1885550" y="5101716"/>
              <a:ext cx="606458" cy="60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3"/>
              <a:endCxn id="7" idx="7"/>
            </p:cNvCxnSpPr>
            <p:nvPr/>
          </p:nvCxnSpPr>
          <p:spPr>
            <a:xfrm flipH="1">
              <a:off x="2700102" y="5106972"/>
              <a:ext cx="657039" cy="59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>
              <a:off x="2596055" y="4330264"/>
              <a:ext cx="0" cy="132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907628" y="4267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53404" y="4251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63474" y="5347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630416" y="4792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52284" y="5323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571" y="4304478"/>
              <a:ext cx="290339" cy="332054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3594542" y="4201478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当链路</a:t>
            </a:r>
            <a:r>
              <a:rPr lang="en-US" altLang="zh-CN" sz="2000" dirty="0">
                <a:ea typeface="楷体" panose="02010609060101010101" pitchFamily="49" charset="-122"/>
              </a:rPr>
              <a:t>A-B</a:t>
            </a:r>
            <a:r>
              <a:rPr lang="zh-CN" altLang="en-US" sz="2000" dirty="0">
                <a:ea typeface="楷体" panose="02010609060101010101" pitchFamily="49" charset="-122"/>
              </a:rPr>
              <a:t>断开时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</a:rPr>
              <a:t>首先感知到，但</a:t>
            </a:r>
            <a:r>
              <a:rPr lang="en-US" altLang="zh-CN" sz="2000" dirty="0"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ea typeface="楷体" panose="02010609060101010101" pitchFamily="49" charset="-122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</a:rPr>
              <a:t>还不知道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</a:rPr>
              <a:t>到</a:t>
            </a:r>
            <a:r>
              <a:rPr lang="en-US" altLang="zh-CN" sz="2000" dirty="0"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</a:rPr>
              <a:t>的数据传输会形成环路：</a:t>
            </a:r>
            <a:r>
              <a:rPr lang="en-US" altLang="zh-CN" sz="2000" dirty="0">
                <a:ea typeface="楷体" panose="02010609060101010101" pitchFamily="49" charset="-122"/>
              </a:rPr>
              <a:t>C-B-D-C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开放最短路径优先协议</a:t>
            </a:r>
            <a:br>
              <a:rPr lang="en-US" altLang="zh-CN" dirty="0"/>
            </a:br>
            <a:r>
              <a:rPr lang="en-US" altLang="zh-CN" dirty="0"/>
              <a:t>(Open Shortest Path First, OSPF)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zh-CN" altLang="en-US" dirty="0"/>
              <a:t>：由</a:t>
            </a:r>
            <a:r>
              <a:rPr lang="en-US" altLang="zh-CN" dirty="0"/>
              <a:t>IETF</a:t>
            </a:r>
            <a:r>
              <a:rPr lang="zh-CN" altLang="en-US" dirty="0"/>
              <a:t>制定的开放标准</a:t>
            </a:r>
            <a:endParaRPr lang="en-US" altLang="zh-CN" dirty="0"/>
          </a:p>
          <a:p>
            <a:pPr lvl="1"/>
            <a:r>
              <a:rPr lang="zh-CN" altLang="en-US" dirty="0"/>
              <a:t>链路度量可自定义，表示费用、距离、时延、带宽等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Shortest Path First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也就是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可靠洪泛</a:t>
            </a:r>
            <a:r>
              <a:rPr lang="en-US" altLang="zh-CN" dirty="0"/>
              <a:t> (Reliable Flooding)</a:t>
            </a:r>
            <a:endParaRPr lang="en-US" altLang="zh-CN" dirty="0"/>
          </a:p>
          <a:p>
            <a:pPr lvl="1"/>
            <a:r>
              <a:rPr lang="zh-CN" altLang="en-US" dirty="0"/>
              <a:t>向邻居节点发送链路状态通告</a:t>
            </a:r>
            <a:r>
              <a:rPr lang="en-US" altLang="zh-CN" dirty="0"/>
              <a:t> (Link State Advertisement, LSA)</a:t>
            </a:r>
            <a:endParaRPr lang="en-US" altLang="zh-CN" dirty="0"/>
          </a:p>
          <a:p>
            <a:pPr lvl="2"/>
            <a:r>
              <a:rPr lang="zh-CN" altLang="en-US" dirty="0"/>
              <a:t>周期性发送、当链路发生变化时</a:t>
            </a:r>
            <a:endParaRPr lang="en-US" altLang="zh-CN" dirty="0"/>
          </a:p>
          <a:p>
            <a:r>
              <a:rPr lang="zh-CN" altLang="en-US" dirty="0"/>
              <a:t>基本上已经取代</a:t>
            </a:r>
            <a:r>
              <a:rPr lang="en-US" altLang="zh-CN" dirty="0"/>
              <a:t>RIP</a:t>
            </a:r>
            <a:endParaRPr lang="en-US" altLang="zh-CN" dirty="0"/>
          </a:p>
          <a:p>
            <a:pPr lvl="1"/>
            <a:r>
              <a:rPr lang="zh-CN" altLang="en-US" dirty="0"/>
              <a:t>收敛速度更快</a:t>
            </a:r>
            <a:endParaRPr lang="en-US" altLang="zh-CN" dirty="0"/>
          </a:p>
          <a:p>
            <a:pPr lvl="1"/>
            <a:r>
              <a:rPr lang="zh-CN" altLang="en-US" dirty="0"/>
              <a:t>使用区域</a:t>
            </a:r>
            <a:r>
              <a:rPr lang="en-US" altLang="zh-CN" dirty="0"/>
              <a:t>(area)</a:t>
            </a:r>
            <a:r>
              <a:rPr lang="zh-CN" altLang="en-US" dirty="0"/>
              <a:t>概念，可支撑更大规模的网络路由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更大规模网络的路由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2824254"/>
          </a:xfrm>
        </p:spPr>
        <p:txBody>
          <a:bodyPr/>
          <a:lstStyle/>
          <a:p>
            <a:r>
              <a:rPr lang="zh-CN" altLang="en-US" dirty="0"/>
              <a:t>将网络分割成若干独立的区域 </a:t>
            </a:r>
            <a:r>
              <a:rPr lang="en-US" altLang="zh-CN" dirty="0"/>
              <a:t>(areas)</a:t>
            </a:r>
            <a:endParaRPr lang="en-US" altLang="zh-CN" dirty="0"/>
          </a:p>
          <a:p>
            <a:pPr lvl="1"/>
            <a:r>
              <a:rPr lang="zh-CN" altLang="en-US" dirty="0"/>
              <a:t>区域内：每个节点计算到其它所有节点的路由路径</a:t>
            </a:r>
            <a:endParaRPr lang="en-US" altLang="zh-CN" dirty="0"/>
          </a:p>
          <a:p>
            <a:pPr lvl="1"/>
            <a:r>
              <a:rPr lang="zh-CN" altLang="en-US" dirty="0"/>
              <a:t>区域外：节点只知道到其他区域的路由路径</a:t>
            </a:r>
            <a:endParaRPr lang="en-US" altLang="zh-CN" dirty="0"/>
          </a:p>
          <a:p>
            <a:pPr lvl="2"/>
            <a:r>
              <a:rPr lang="zh-CN" altLang="en-US" dirty="0"/>
              <a:t>跨区域的数据包首先会路由到最近的边界路由器节点</a:t>
            </a:r>
            <a:r>
              <a:rPr lang="en-US" altLang="zh-CN" dirty="0"/>
              <a:t>(border router)</a:t>
            </a:r>
            <a:endParaRPr lang="en-US" altLang="zh-CN" dirty="0"/>
          </a:p>
          <a:p>
            <a:pPr lvl="1"/>
            <a:r>
              <a:rPr lang="zh-CN" altLang="en-US" dirty="0"/>
              <a:t>区域可以进一步划分成若干子区域</a:t>
            </a:r>
            <a:endParaRPr lang="en-US" altLang="zh-CN" dirty="0"/>
          </a:p>
          <a:p>
            <a:pPr lvl="1"/>
            <a:r>
              <a:rPr lang="zh-CN" altLang="en-US" dirty="0"/>
              <a:t>两点之间的路由路径可能不再是最短路径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778000" y="4700273"/>
            <a:ext cx="5588000" cy="1656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05660" y="5124533"/>
            <a:ext cx="873760" cy="73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48330" y="4934988"/>
            <a:ext cx="1347470" cy="11866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24400" y="5519348"/>
            <a:ext cx="873760" cy="7315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74360" y="5088100"/>
            <a:ext cx="1178560" cy="9086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2000" y="4810922"/>
            <a:ext cx="711200" cy="634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89200" y="5124533"/>
            <a:ext cx="168910" cy="1688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52215" y="4955706"/>
            <a:ext cx="168910" cy="1688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0475" y="4934988"/>
            <a:ext cx="168910" cy="1688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94325" y="5687226"/>
            <a:ext cx="168910" cy="1688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93840" y="5271622"/>
            <a:ext cx="168910" cy="1688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57950" y="5771639"/>
            <a:ext cx="1121410" cy="2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</p:cNvCxnSpPr>
          <p:nvPr/>
        </p:nvCxnSpPr>
        <p:spPr>
          <a:xfrm flipV="1">
            <a:off x="6762750" y="5124533"/>
            <a:ext cx="631825" cy="2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60640" y="5874864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6650" y="4899793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Border router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距离向量方法与链路状态方法比较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03325" y="2250502"/>
          <a:ext cx="6942192" cy="326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90"/>
                <a:gridCol w="2663913"/>
                <a:gridCol w="303748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距离向量方法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链路状态方法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消息数目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相邻节点间交换信息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所有节点间都需要交换信息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空间开销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只保存邻居距离信息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需要保存全网拓扑信息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收敛速度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较慢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较快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可扩展性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较差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较好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路由环路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可能会出现环路，</a:t>
                      </a: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Count-to-Infinity</a:t>
                      </a: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问题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可能会出现短暂环路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路由协议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RIP</a:t>
                      </a: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BGP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OSPF</a:t>
                      </a: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IS-IS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域内路由与域间路由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5720715" y="1548020"/>
            <a:ext cx="1432560" cy="10058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4283075" y="3000900"/>
            <a:ext cx="1432560" cy="10058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云形 7"/>
          <p:cNvSpPr/>
          <p:nvPr/>
        </p:nvSpPr>
        <p:spPr>
          <a:xfrm>
            <a:off x="6889115" y="3000900"/>
            <a:ext cx="1432560" cy="10058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3835" y="2553860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29275" y="2701028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0455" y="3539380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3275" y="2645148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9" idx="0"/>
          </p:cNvCxnSpPr>
          <p:nvPr/>
        </p:nvCxnSpPr>
        <p:spPr>
          <a:xfrm flipH="1">
            <a:off x="5370195" y="2360820"/>
            <a:ext cx="43180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 flipH="1">
            <a:off x="5715635" y="2469888"/>
            <a:ext cx="37338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2"/>
          </p:cNvCxnSpPr>
          <p:nvPr/>
        </p:nvCxnSpPr>
        <p:spPr>
          <a:xfrm flipH="1">
            <a:off x="5283835" y="2731660"/>
            <a:ext cx="86360" cy="2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586095" y="2878828"/>
            <a:ext cx="129540" cy="2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2" idx="0"/>
          </p:cNvCxnSpPr>
          <p:nvPr/>
        </p:nvCxnSpPr>
        <p:spPr>
          <a:xfrm>
            <a:off x="6975475" y="2327572"/>
            <a:ext cx="264160" cy="31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8" idx="3"/>
          </p:cNvCxnSpPr>
          <p:nvPr/>
        </p:nvCxnSpPr>
        <p:spPr>
          <a:xfrm>
            <a:off x="7239635" y="2822948"/>
            <a:ext cx="365760" cy="23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1" idx="1"/>
          </p:cNvCxnSpPr>
          <p:nvPr/>
        </p:nvCxnSpPr>
        <p:spPr>
          <a:xfrm>
            <a:off x="5714441" y="3503820"/>
            <a:ext cx="466014" cy="12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</p:cNvCxnSpPr>
          <p:nvPr/>
        </p:nvCxnSpPr>
        <p:spPr>
          <a:xfrm>
            <a:off x="6353175" y="3628280"/>
            <a:ext cx="622300" cy="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云形 29"/>
          <p:cNvSpPr/>
          <p:nvPr/>
        </p:nvSpPr>
        <p:spPr>
          <a:xfrm>
            <a:off x="685800" y="3964065"/>
            <a:ext cx="3403600" cy="2104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50720" y="4386098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84630" y="4925932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037080" y="5518624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018790" y="4575331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41675" y="5340824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301240" y="5014832"/>
            <a:ext cx="17272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1" idx="1"/>
            <a:endCxn id="32" idx="0"/>
          </p:cNvCxnSpPr>
          <p:nvPr/>
        </p:nvCxnSpPr>
        <p:spPr>
          <a:xfrm flipH="1">
            <a:off x="1570990" y="4474998"/>
            <a:ext cx="379730" cy="45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" idx="2"/>
            <a:endCxn id="33" idx="1"/>
          </p:cNvCxnSpPr>
          <p:nvPr/>
        </p:nvCxnSpPr>
        <p:spPr>
          <a:xfrm>
            <a:off x="1570990" y="5103732"/>
            <a:ext cx="466090" cy="50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3"/>
            <a:endCxn id="34" idx="1"/>
          </p:cNvCxnSpPr>
          <p:nvPr/>
        </p:nvCxnSpPr>
        <p:spPr>
          <a:xfrm>
            <a:off x="2123440" y="4474998"/>
            <a:ext cx="895350" cy="18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3"/>
            <a:endCxn id="36" idx="1"/>
          </p:cNvCxnSpPr>
          <p:nvPr/>
        </p:nvCxnSpPr>
        <p:spPr>
          <a:xfrm>
            <a:off x="1657350" y="5014832"/>
            <a:ext cx="64389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6" idx="2"/>
            <a:endCxn id="33" idx="0"/>
          </p:cNvCxnSpPr>
          <p:nvPr/>
        </p:nvCxnSpPr>
        <p:spPr>
          <a:xfrm flipH="1">
            <a:off x="2123440" y="5192632"/>
            <a:ext cx="264160" cy="32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3" idx="3"/>
            <a:endCxn id="35" idx="1"/>
          </p:cNvCxnSpPr>
          <p:nvPr/>
        </p:nvCxnSpPr>
        <p:spPr>
          <a:xfrm flipV="1">
            <a:off x="2209800" y="5429724"/>
            <a:ext cx="10318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4" idx="2"/>
            <a:endCxn id="35" idx="0"/>
          </p:cNvCxnSpPr>
          <p:nvPr/>
        </p:nvCxnSpPr>
        <p:spPr>
          <a:xfrm>
            <a:off x="3105150" y="4753131"/>
            <a:ext cx="222885" cy="58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3"/>
            <a:endCxn id="36" idx="0"/>
          </p:cNvCxnSpPr>
          <p:nvPr/>
        </p:nvCxnSpPr>
        <p:spPr>
          <a:xfrm>
            <a:off x="2123440" y="4474998"/>
            <a:ext cx="264160" cy="53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6" idx="3"/>
            <a:endCxn id="35" idx="1"/>
          </p:cNvCxnSpPr>
          <p:nvPr/>
        </p:nvCxnSpPr>
        <p:spPr>
          <a:xfrm>
            <a:off x="2473960" y="5103732"/>
            <a:ext cx="767715" cy="32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 rot="-13140000">
            <a:off x="3937000" y="3988413"/>
            <a:ext cx="304800" cy="2789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372868" y="2137763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域间</a:t>
            </a:r>
            <a:r>
              <a:rPr lang="en-US" altLang="zh-CN" dirty="0">
                <a:ea typeface="楷体" panose="02010609060101010101" pitchFamily="49" charset="-122"/>
              </a:rPr>
              <a:t>(Inter-Domain) </a:t>
            </a:r>
            <a:r>
              <a:rPr lang="zh-CN" altLang="en-US" dirty="0">
                <a:ea typeface="楷体" panose="02010609060101010101" pitchFamily="49" charset="-122"/>
              </a:rPr>
              <a:t>路由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05060" y="5449694"/>
            <a:ext cx="25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域内</a:t>
            </a:r>
            <a:r>
              <a:rPr lang="en-US" altLang="zh-CN" dirty="0">
                <a:ea typeface="楷体" panose="02010609060101010101" pitchFamily="49" charset="-122"/>
              </a:rPr>
              <a:t>(Intra-Domain) </a:t>
            </a:r>
            <a:r>
              <a:rPr lang="zh-CN" altLang="en-US" dirty="0">
                <a:ea typeface="楷体" panose="02010609060101010101" pitchFamily="49" charset="-122"/>
              </a:rPr>
              <a:t>路由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什么是自治系统 </a:t>
            </a:r>
            <a:r>
              <a:rPr lang="en-US" altLang="zh-CN" dirty="0"/>
              <a:t>(</a:t>
            </a:r>
            <a:r>
              <a:rPr lang="en-GB" altLang="zh-CN" dirty="0"/>
              <a:t>Autonomous System, AS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自治系统：</a:t>
            </a:r>
            <a:endParaRPr lang="en-US" altLang="zh-CN" dirty="0"/>
          </a:p>
          <a:p>
            <a:pPr lvl="1"/>
            <a:r>
              <a:rPr lang="zh-CN" altLang="en-US" dirty="0"/>
              <a:t>由单一实体管辖的路由器集合组成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内部网关协议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(Interior Gateway Protocol, IGP)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和统一的度量标准</a:t>
            </a:r>
            <a:r>
              <a:rPr lang="zh-CN" altLang="en-US" dirty="0"/>
              <a:t>在</a:t>
            </a:r>
            <a:r>
              <a:rPr lang="en-US" altLang="zh-CN" dirty="0"/>
              <a:t>AS</a:t>
            </a:r>
            <a:r>
              <a:rPr lang="zh-CN" altLang="en-US" dirty="0"/>
              <a:t>内路由数据包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外部网关协议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(Exterior Gateway Protocol, EGP)</a:t>
            </a:r>
            <a:r>
              <a:rPr lang="zh-CN" altLang="en-US" dirty="0"/>
              <a:t>将数据包路由到其它</a:t>
            </a:r>
            <a:r>
              <a:rPr lang="en-US" altLang="zh-CN" dirty="0"/>
              <a:t>AS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AS</a:t>
            </a:r>
            <a:r>
              <a:rPr lang="zh-CN" altLang="en-US" dirty="0"/>
              <a:t>都有唯一的标识</a:t>
            </a:r>
            <a:endParaRPr lang="en-US" altLang="zh-CN" dirty="0"/>
          </a:p>
          <a:p>
            <a:pPr lvl="1"/>
            <a:r>
              <a:rPr lang="zh-CN" altLang="en-US" dirty="0"/>
              <a:t>范围：</a:t>
            </a:r>
            <a:r>
              <a:rPr lang="en-US" altLang="zh-CN" dirty="0"/>
              <a:t>1-65535 </a:t>
            </a:r>
            <a:r>
              <a:rPr lang="zh-CN" altLang="en-US" dirty="0"/>
              <a:t>（现在已扩展到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MIT: 3, China Telecom: 4835, Baidu: 55967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什么是网络路由？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为每份数据传输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确定一条端到端的路径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1800" dirty="0"/>
              <a:t>通常是寻找两节点间代价最小的路径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传输路径保存在路由器的转发表（</a:t>
            </a:r>
            <a:r>
              <a:rPr lang="en-US" altLang="zh-CN" sz="1800" dirty="0"/>
              <a:t>FIB</a:t>
            </a:r>
            <a:r>
              <a:rPr lang="zh-CN" altLang="en-US" sz="1800" dirty="0"/>
              <a:t>）中</a:t>
            </a:r>
            <a:endParaRPr lang="en-US" altLang="zh-CN" sz="1800" dirty="0"/>
          </a:p>
          <a:p>
            <a:r>
              <a:rPr lang="zh-CN" altLang="en-US" sz="2400" dirty="0"/>
              <a:t>网络路由通常是基于分布式计算的</a:t>
            </a:r>
            <a:endParaRPr lang="en-US" altLang="zh-CN" sz="2400" dirty="0"/>
          </a:p>
          <a:p>
            <a:pPr lvl="1"/>
            <a:r>
              <a:rPr lang="zh-CN" altLang="en-US" sz="1800" dirty="0"/>
              <a:t>考虑节点、链路的变动</a:t>
            </a:r>
            <a:endParaRPr lang="zh-CN" altLang="en-US" sz="1800" dirty="0"/>
          </a:p>
        </p:txBody>
      </p:sp>
      <p:sp>
        <p:nvSpPr>
          <p:cNvPr id="6" name="云形 5"/>
          <p:cNvSpPr/>
          <p:nvPr/>
        </p:nvSpPr>
        <p:spPr>
          <a:xfrm>
            <a:off x="1555534" y="4435365"/>
            <a:ext cx="2764221" cy="14399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9106" y="5055474"/>
            <a:ext cx="189186" cy="199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29508" y="4733346"/>
            <a:ext cx="189186" cy="199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3803" y="5439101"/>
            <a:ext cx="189186" cy="199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303" y="4920422"/>
            <a:ext cx="189186" cy="199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99038" y="4954065"/>
            <a:ext cx="189186" cy="199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1754" y="51132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964343" y="44589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79956" y="53526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92668" y="45563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19755" y="45999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1271753" y="5034066"/>
            <a:ext cx="3342290" cy="463987"/>
          </a:xfrm>
          <a:custGeom>
            <a:avLst/>
            <a:gdLst>
              <a:gd name="connsiteX0" fmla="*/ 0 w 3342290"/>
              <a:gd name="connsiteY0" fmla="*/ 158044 h 463987"/>
              <a:gd name="connsiteX1" fmla="*/ 567559 w 3342290"/>
              <a:gd name="connsiteY1" fmla="*/ 158044 h 463987"/>
              <a:gd name="connsiteX2" fmla="*/ 1292773 w 3342290"/>
              <a:gd name="connsiteY2" fmla="*/ 462844 h 463987"/>
              <a:gd name="connsiteX3" fmla="*/ 2017987 w 3342290"/>
              <a:gd name="connsiteY3" fmla="*/ 31920 h 463987"/>
              <a:gd name="connsiteX4" fmla="*/ 3005959 w 3342290"/>
              <a:gd name="connsiteY4" fmla="*/ 31920 h 463987"/>
              <a:gd name="connsiteX5" fmla="*/ 3342290 w 3342290"/>
              <a:gd name="connsiteY5" fmla="*/ 31920 h 4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2290" h="463987">
                <a:moveTo>
                  <a:pt x="0" y="158044"/>
                </a:moveTo>
                <a:cubicBezTo>
                  <a:pt x="176048" y="132644"/>
                  <a:pt x="352097" y="107244"/>
                  <a:pt x="567559" y="158044"/>
                </a:cubicBezTo>
                <a:cubicBezTo>
                  <a:pt x="783021" y="208844"/>
                  <a:pt x="1051035" y="483865"/>
                  <a:pt x="1292773" y="462844"/>
                </a:cubicBezTo>
                <a:cubicBezTo>
                  <a:pt x="1534511" y="441823"/>
                  <a:pt x="1732456" y="103741"/>
                  <a:pt x="2017987" y="31920"/>
                </a:cubicBezTo>
                <a:cubicBezTo>
                  <a:pt x="2303518" y="-39901"/>
                  <a:pt x="3005959" y="31920"/>
                  <a:pt x="3005959" y="31920"/>
                </a:cubicBezTo>
                <a:lnTo>
                  <a:pt x="3342290" y="31920"/>
                </a:ln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62698" y="4980275"/>
          <a:ext cx="2979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59"/>
                <a:gridCol w="94593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516384" y="4545859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A’s FIB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域间路由协议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931496"/>
          </a:xfrm>
        </p:spPr>
        <p:txBody>
          <a:bodyPr/>
          <a:lstStyle/>
          <a:p>
            <a:r>
              <a:rPr lang="zh-CN" altLang="en-US" dirty="0"/>
              <a:t>能不能将域内路由协议直接应用到域间路由？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域内路由是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性能目标导向</a:t>
            </a:r>
            <a:r>
              <a:rPr lang="zh-CN" altLang="en-US" dirty="0"/>
              <a:t>的，全网有统一目标</a:t>
            </a:r>
            <a:endParaRPr lang="en-US" altLang="zh-CN" dirty="0"/>
          </a:p>
          <a:p>
            <a:pPr lvl="1"/>
            <a:r>
              <a:rPr lang="zh-CN" altLang="en-US" dirty="0"/>
              <a:t>域间路由是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策略和经济目标导向</a:t>
            </a:r>
            <a:r>
              <a:rPr lang="zh-CN" altLang="en-US" dirty="0"/>
              <a:t>的，每个</a:t>
            </a:r>
            <a:r>
              <a:rPr lang="en-US" altLang="zh-CN" dirty="0"/>
              <a:t>AS</a:t>
            </a:r>
            <a:r>
              <a:rPr lang="zh-CN" altLang="en-US" dirty="0"/>
              <a:t>有自己的策略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3718560" y="3811326"/>
            <a:ext cx="1595120" cy="8432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Tier-1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2847340" y="5042012"/>
            <a:ext cx="1112520" cy="594809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Tier-2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云形 7"/>
          <p:cNvSpPr/>
          <p:nvPr/>
        </p:nvSpPr>
        <p:spPr>
          <a:xfrm>
            <a:off x="4688183" y="5042012"/>
            <a:ext cx="1112520" cy="594809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Tier-2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6" idx="1"/>
            <a:endCxn id="7" idx="3"/>
          </p:cNvCxnSpPr>
          <p:nvPr/>
        </p:nvCxnSpPr>
        <p:spPr>
          <a:xfrm flipH="1">
            <a:off x="3403600" y="4653708"/>
            <a:ext cx="1112520" cy="42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1"/>
            <a:endCxn id="8" idx="3"/>
          </p:cNvCxnSpPr>
          <p:nvPr/>
        </p:nvCxnSpPr>
        <p:spPr>
          <a:xfrm>
            <a:off x="4516120" y="4653708"/>
            <a:ext cx="728323" cy="42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30" y="3686750"/>
            <a:ext cx="546216" cy="546216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14" idx="3"/>
          </p:cNvCxnSpPr>
          <p:nvPr/>
        </p:nvCxnSpPr>
        <p:spPr>
          <a:xfrm>
            <a:off x="3491346" y="3959858"/>
            <a:ext cx="389774" cy="14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25" y="6044471"/>
            <a:ext cx="560271" cy="36716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41" y="6024227"/>
            <a:ext cx="591162" cy="387406"/>
          </a:xfrm>
          <a:prstGeom prst="rect">
            <a:avLst/>
          </a:prstGeom>
        </p:spPr>
      </p:pic>
      <p:cxnSp>
        <p:nvCxnSpPr>
          <p:cNvPr id="21" name="直接连接符 20"/>
          <p:cNvCxnSpPr>
            <a:stCxn id="17" idx="0"/>
            <a:endCxn id="7" idx="1"/>
          </p:cNvCxnSpPr>
          <p:nvPr/>
        </p:nvCxnSpPr>
        <p:spPr>
          <a:xfrm flipH="1" flipV="1">
            <a:off x="3403600" y="5636188"/>
            <a:ext cx="629861" cy="40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0"/>
            <a:endCxn id="8" idx="1"/>
          </p:cNvCxnSpPr>
          <p:nvPr/>
        </p:nvCxnSpPr>
        <p:spPr>
          <a:xfrm flipV="1">
            <a:off x="4033461" y="5636188"/>
            <a:ext cx="1210982" cy="40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0"/>
            <a:endCxn id="8" idx="1"/>
          </p:cNvCxnSpPr>
          <p:nvPr/>
        </p:nvCxnSpPr>
        <p:spPr>
          <a:xfrm flipH="1" flipV="1">
            <a:off x="5244443" y="5636188"/>
            <a:ext cx="260679" cy="38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42" y="6044471"/>
            <a:ext cx="560271" cy="367162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43" idx="0"/>
            <a:endCxn id="7" idx="1"/>
          </p:cNvCxnSpPr>
          <p:nvPr/>
        </p:nvCxnSpPr>
        <p:spPr>
          <a:xfrm flipV="1">
            <a:off x="2781178" y="5636188"/>
            <a:ext cx="622422" cy="40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0"/>
            <a:endCxn id="8" idx="2"/>
          </p:cNvCxnSpPr>
          <p:nvPr/>
        </p:nvCxnSpPr>
        <p:spPr>
          <a:xfrm>
            <a:off x="3958933" y="5339417"/>
            <a:ext cx="73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645395" y="5636188"/>
            <a:ext cx="89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transit ($)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333378" y="4018557"/>
            <a:ext cx="990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transit ($$)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824759" y="4582044"/>
            <a:ext cx="990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transit ($$)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2890592" y="4582044"/>
            <a:ext cx="990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transit ($$)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3948904" y="5017803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peering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98125" y="5645541"/>
            <a:ext cx="89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transit ($)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594160" y="5625428"/>
            <a:ext cx="89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transit ($)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386320" y="4767937"/>
            <a:ext cx="0" cy="756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939280" y="4342675"/>
            <a:ext cx="890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provider</a:t>
            </a:r>
            <a:endParaRPr lang="zh-CN" alt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939280" y="5511075"/>
            <a:ext cx="9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customer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域间路由的挑战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域的自治特性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AS</a:t>
            </a:r>
            <a:r>
              <a:rPr lang="zh-CN" altLang="en-US" dirty="0"/>
              <a:t>有自己的路径度量指标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不可能得到全局最优的路由路径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可扩展性问题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路由表中应包含每个合法的</a:t>
            </a:r>
            <a:r>
              <a:rPr lang="en-US" altLang="zh-CN" dirty="0"/>
              <a:t>IP</a:t>
            </a:r>
            <a:r>
              <a:rPr lang="zh-CN" altLang="en-US" dirty="0"/>
              <a:t>前缀，当前大约</a:t>
            </a:r>
            <a:r>
              <a:rPr lang="en-US" altLang="zh-CN" dirty="0"/>
              <a:t>100</a:t>
            </a:r>
            <a:r>
              <a:rPr lang="zh-CN" altLang="en-US" dirty="0"/>
              <a:t>万条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域间的信任问题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AS</a:t>
            </a:r>
            <a:r>
              <a:rPr lang="zh-CN" altLang="en-US" dirty="0"/>
              <a:t>的错误路由配置可能导致下游</a:t>
            </a:r>
            <a:r>
              <a:rPr lang="en-US" altLang="zh-CN" dirty="0"/>
              <a:t>AS</a:t>
            </a:r>
            <a:r>
              <a:rPr lang="zh-CN" altLang="en-US" dirty="0"/>
              <a:t>的传输故障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域间路由设计选择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距离向量 </a:t>
            </a:r>
            <a:r>
              <a:rPr lang="en-US" altLang="zh-CN" dirty="0"/>
              <a:t>or </a:t>
            </a:r>
            <a:r>
              <a:rPr lang="zh-CN" altLang="en-US" dirty="0"/>
              <a:t>链路状态？</a:t>
            </a:r>
            <a:endParaRPr lang="en-US" altLang="zh-CN" dirty="0"/>
          </a:p>
          <a:p>
            <a:pPr lvl="1"/>
            <a:r>
              <a:rPr lang="zh-CN" altLang="en-US" dirty="0"/>
              <a:t>没有全网统一的度量指标，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有自己的路由策略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(Policy)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使用距离向量方法？</a:t>
            </a:r>
            <a:endParaRPr lang="en-US" altLang="zh-CN" dirty="0"/>
          </a:p>
          <a:p>
            <a:pPr lvl="1"/>
            <a:r>
              <a:rPr lang="en-US" altLang="zh-CN" dirty="0"/>
              <a:t>Bellman-Ford</a:t>
            </a:r>
            <a:r>
              <a:rPr lang="zh-CN" altLang="en-US" dirty="0"/>
              <a:t>算法收敛速度较慢</a:t>
            </a:r>
            <a:endParaRPr lang="en-US" altLang="zh-CN" dirty="0"/>
          </a:p>
          <a:p>
            <a:pPr lvl="1"/>
            <a:r>
              <a:rPr lang="en-US" altLang="zh-CN" dirty="0"/>
              <a:t>Count-to-Infinity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使用链路状态方法？</a:t>
            </a:r>
            <a:endParaRPr lang="en-US" altLang="zh-CN" dirty="0"/>
          </a:p>
          <a:p>
            <a:pPr lvl="1"/>
            <a:r>
              <a:rPr lang="zh-CN" altLang="en-US" dirty="0"/>
              <a:t>每个系统使用的度量指标不一致 </a:t>
            </a:r>
            <a:r>
              <a:rPr lang="en-US" altLang="zh-CN" dirty="0"/>
              <a:t>– </a:t>
            </a:r>
            <a:r>
              <a:rPr lang="zh-CN" altLang="en-US" dirty="0"/>
              <a:t>可能会导致环路</a:t>
            </a:r>
            <a:endParaRPr lang="en-US" altLang="zh-CN" dirty="0"/>
          </a:p>
          <a:p>
            <a:pPr lvl="1"/>
            <a:r>
              <a:rPr lang="zh-CN" altLang="en-US" dirty="0"/>
              <a:t>链路状态数据库太大</a:t>
            </a:r>
            <a:endParaRPr lang="en-US" altLang="zh-CN" dirty="0"/>
          </a:p>
          <a:p>
            <a:pPr lvl="1"/>
            <a:r>
              <a:rPr lang="zh-CN" altLang="en-US" dirty="0"/>
              <a:t>会暴露自己的路由策略给其它</a:t>
            </a:r>
            <a:r>
              <a:rPr lang="en-US" altLang="zh-CN" dirty="0"/>
              <a:t>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 (Border Gateway Protocol, </a:t>
            </a:r>
            <a:r>
              <a:rPr lang="zh-CN" altLang="en-US" dirty="0"/>
              <a:t>边界网关协议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路径向量（带路径的距离向量）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每个路由更新中携带整条路径信息</a:t>
            </a:r>
            <a:endParaRPr lang="en-US" altLang="zh-CN" dirty="0"/>
          </a:p>
          <a:p>
            <a:r>
              <a:rPr lang="zh-CN" altLang="en-US" dirty="0"/>
              <a:t>检查环路：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AS</a:t>
            </a:r>
            <a:r>
              <a:rPr lang="zh-CN" altLang="en-US" dirty="0"/>
              <a:t>收到路由更新消息后，检查其是否在对应路径中</a:t>
            </a:r>
            <a:endParaRPr lang="en-US" altLang="zh-CN" dirty="0"/>
          </a:p>
          <a:p>
            <a:pPr lvl="2"/>
            <a:r>
              <a:rPr lang="zh-CN" altLang="en-US" dirty="0"/>
              <a:t>如果在，存在环路，丢弃该更新消息</a:t>
            </a:r>
            <a:endParaRPr lang="en-US" altLang="zh-CN" dirty="0"/>
          </a:p>
          <a:p>
            <a:pPr lvl="2"/>
            <a:r>
              <a:rPr lang="zh-CN" altLang="en-US" dirty="0"/>
              <a:t>如果不在，将自己添加至路径中，通告该路由更新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度量指标不需要全局统一</a:t>
            </a:r>
            <a:endParaRPr lang="en-US" altLang="zh-CN" dirty="0"/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选择路径，协议检查避免可能的环路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路由路径通告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38429"/>
            <a:ext cx="7886700" cy="25385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AS 1</a:t>
            </a:r>
            <a:r>
              <a:rPr lang="zh-CN" altLang="en-US" dirty="0">
                <a:solidFill>
                  <a:schemeClr val="accent1"/>
                </a:solidFill>
              </a:rPr>
              <a:t>收到至</a:t>
            </a:r>
            <a:r>
              <a:rPr lang="en-US" altLang="zh-CN" dirty="0">
                <a:solidFill>
                  <a:schemeClr val="accent1"/>
                </a:solidFill>
              </a:rPr>
              <a:t>AS X</a:t>
            </a:r>
            <a:r>
              <a:rPr lang="zh-CN" altLang="en-US" dirty="0">
                <a:solidFill>
                  <a:schemeClr val="accent1"/>
                </a:solidFill>
              </a:rPr>
              <a:t>的路由通告消息后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根据本地</a:t>
            </a:r>
            <a:r>
              <a:rPr lang="en-US" altLang="zh-CN" dirty="0">
                <a:solidFill>
                  <a:schemeClr val="accent1"/>
                </a:solidFill>
              </a:rPr>
              <a:t>(AS 1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>
                <a:solidFill>
                  <a:schemeClr val="accent1"/>
                </a:solidFill>
              </a:rPr>
              <a:t>策略，选择到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的路径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选择性的通告至</a:t>
            </a:r>
            <a:r>
              <a:rPr lang="en-US" altLang="zh-CN" dirty="0">
                <a:solidFill>
                  <a:srgbClr val="FF0000"/>
                </a:solidFill>
              </a:rPr>
              <a:t>AS X</a:t>
            </a:r>
            <a:r>
              <a:rPr lang="zh-CN" altLang="en-US" dirty="0">
                <a:solidFill>
                  <a:srgbClr val="FF0000"/>
                </a:solidFill>
              </a:rPr>
              <a:t>的路由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根据本地策略，决定向哪些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通告该路由更新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3566160" y="2082800"/>
            <a:ext cx="1422400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云形 7"/>
          <p:cNvSpPr/>
          <p:nvPr/>
        </p:nvSpPr>
        <p:spPr>
          <a:xfrm>
            <a:off x="1741170" y="1859280"/>
            <a:ext cx="1174750" cy="7112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 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云形 8"/>
          <p:cNvSpPr/>
          <p:nvPr/>
        </p:nvSpPr>
        <p:spPr>
          <a:xfrm>
            <a:off x="5450840" y="1950720"/>
            <a:ext cx="1168400" cy="8229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6480" y="2357120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11320" y="2138680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77920" y="2346960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10000" y="2830135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46600" y="2764095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45760" y="2296160"/>
            <a:ext cx="132080" cy="132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 flipH="1" flipV="1">
            <a:off x="4922520" y="2357120"/>
            <a:ext cx="531944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987375" y="2458720"/>
            <a:ext cx="4583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11320" y="1859280"/>
            <a:ext cx="0" cy="27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26128" y="1859280"/>
            <a:ext cx="0" cy="27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256280" y="236220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233420" y="2461260"/>
            <a:ext cx="44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812540" y="2962215"/>
            <a:ext cx="0" cy="27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927348" y="2962215"/>
            <a:ext cx="0" cy="27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563872" y="2896175"/>
            <a:ext cx="0" cy="27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678680" y="2896175"/>
            <a:ext cx="0" cy="27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路径向量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路径向量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策略的例子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4742136" cy="44258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一个多连接</a:t>
            </a:r>
            <a:r>
              <a:rPr lang="en-US" altLang="zh-CN" dirty="0"/>
              <a:t>AS</a:t>
            </a:r>
            <a:r>
              <a:rPr lang="zh-CN" altLang="en-US" dirty="0"/>
              <a:t>拒绝传送中转</a:t>
            </a:r>
            <a:r>
              <a:rPr lang="en-US" altLang="zh-CN" dirty="0"/>
              <a:t>(transit)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限制路径通告，例如大公司</a:t>
            </a:r>
            <a:endParaRPr lang="en-US" altLang="zh-CN" dirty="0"/>
          </a:p>
          <a:p>
            <a:r>
              <a:rPr lang="zh-CN" altLang="en-US" dirty="0"/>
              <a:t>一个多连接</a:t>
            </a:r>
            <a:r>
              <a:rPr lang="en-US" altLang="zh-CN" dirty="0"/>
              <a:t>AS</a:t>
            </a:r>
            <a:r>
              <a:rPr lang="zh-CN" altLang="en-US" dirty="0"/>
              <a:t>可以为一些</a:t>
            </a:r>
            <a:r>
              <a:rPr lang="en-US" altLang="zh-CN" dirty="0"/>
              <a:t>AS</a:t>
            </a:r>
            <a:r>
              <a:rPr lang="zh-CN" altLang="en-US" dirty="0"/>
              <a:t>传送中转数据</a:t>
            </a:r>
            <a:endParaRPr lang="en-US" altLang="zh-CN" dirty="0"/>
          </a:p>
          <a:p>
            <a:pPr lvl="1"/>
            <a:r>
              <a:rPr lang="zh-CN" altLang="en-US" dirty="0"/>
              <a:t>只将路径通告给部分</a:t>
            </a:r>
            <a:r>
              <a:rPr lang="en-US" altLang="zh-CN" dirty="0"/>
              <a:t>AS</a:t>
            </a:r>
            <a:r>
              <a:rPr lang="zh-CN" altLang="en-US" dirty="0"/>
              <a:t>，例如二级运营商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AS</a:t>
            </a:r>
            <a:r>
              <a:rPr lang="zh-CN" altLang="en-US" dirty="0"/>
              <a:t>可以显式的允许或禁止某</a:t>
            </a:r>
            <a:r>
              <a:rPr lang="en-US" altLang="zh-CN" dirty="0"/>
              <a:t>AS</a:t>
            </a:r>
            <a:r>
              <a:rPr lang="zh-CN" altLang="en-US" dirty="0"/>
              <a:t>的数据中转经过</a:t>
            </a:r>
            <a:endParaRPr lang="en-US" altLang="zh-CN" dirty="0"/>
          </a:p>
          <a:p>
            <a:pPr lvl="1"/>
            <a:r>
              <a:rPr lang="zh-CN" altLang="en-US" dirty="0"/>
              <a:t>通过允许或禁止某些路径通告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558837" y="2659117"/>
            <a:ext cx="3416997" cy="2253216"/>
            <a:chOff x="5558837" y="2659117"/>
            <a:chExt cx="3416997" cy="2253216"/>
          </a:xfrm>
        </p:grpSpPr>
        <p:sp>
          <p:nvSpPr>
            <p:cNvPr id="6" name="云形 5"/>
            <p:cNvSpPr/>
            <p:nvPr/>
          </p:nvSpPr>
          <p:spPr>
            <a:xfrm>
              <a:off x="6442841" y="2659117"/>
              <a:ext cx="1597572" cy="93542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云形 8"/>
            <p:cNvSpPr/>
            <p:nvPr/>
          </p:nvSpPr>
          <p:spPr>
            <a:xfrm>
              <a:off x="6106509" y="4276358"/>
              <a:ext cx="1135118" cy="63597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Tier-2 ISP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7577957" y="4210656"/>
              <a:ext cx="1397877" cy="70167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Corporation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3"/>
              <a:endCxn id="6" idx="1"/>
            </p:cNvCxnSpPr>
            <p:nvPr/>
          </p:nvCxnSpPr>
          <p:spPr>
            <a:xfrm flipV="1">
              <a:off x="6674068" y="3593542"/>
              <a:ext cx="567559" cy="719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6" idx="1"/>
            </p:cNvCxnSpPr>
            <p:nvPr/>
          </p:nvCxnSpPr>
          <p:spPr>
            <a:xfrm flipH="1" flipV="1">
              <a:off x="7241627" y="3593542"/>
              <a:ext cx="1035269" cy="65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3"/>
            </p:cNvCxnSpPr>
            <p:nvPr/>
          </p:nvCxnSpPr>
          <p:spPr>
            <a:xfrm flipV="1">
              <a:off x="6674068" y="3898342"/>
              <a:ext cx="872359" cy="414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3"/>
            </p:cNvCxnSpPr>
            <p:nvPr/>
          </p:nvCxnSpPr>
          <p:spPr>
            <a:xfrm flipV="1">
              <a:off x="8276896" y="3431628"/>
              <a:ext cx="66986" cy="819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云形 23"/>
            <p:cNvSpPr/>
            <p:nvPr/>
          </p:nvSpPr>
          <p:spPr>
            <a:xfrm>
              <a:off x="6595241" y="2811517"/>
              <a:ext cx="1597572" cy="93542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云形 24"/>
            <p:cNvSpPr/>
            <p:nvPr/>
          </p:nvSpPr>
          <p:spPr>
            <a:xfrm>
              <a:off x="6747641" y="2963917"/>
              <a:ext cx="1597572" cy="93542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Tier-1 ISP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>
              <a:stCxn id="6" idx="2"/>
            </p:cNvCxnSpPr>
            <p:nvPr/>
          </p:nvCxnSpPr>
          <p:spPr>
            <a:xfrm flipH="1">
              <a:off x="6106509" y="3126828"/>
              <a:ext cx="341287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</p:cNvCxnSpPr>
            <p:nvPr/>
          </p:nvCxnSpPr>
          <p:spPr>
            <a:xfrm flipH="1">
              <a:off x="6106509" y="3279228"/>
              <a:ext cx="493687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2"/>
            </p:cNvCxnSpPr>
            <p:nvPr/>
          </p:nvCxnSpPr>
          <p:spPr>
            <a:xfrm flipH="1">
              <a:off x="6106509" y="3431628"/>
              <a:ext cx="646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558837" y="292829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peering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19700" y="3731173"/>
              <a:ext cx="789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transit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69121" y="3799491"/>
              <a:ext cx="789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transit</a:t>
              </a:r>
              <a:endParaRPr lang="zh-CN" altLang="en-US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路由消息交换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域间的对等点使用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简化路由协议设计 </a:t>
            </a:r>
            <a:r>
              <a:rPr lang="en-US" altLang="zh-CN" dirty="0"/>
              <a:t>– </a:t>
            </a:r>
            <a:r>
              <a:rPr lang="zh-CN" altLang="en-US" dirty="0"/>
              <a:t>不需要等待对方的消息确认</a:t>
            </a:r>
            <a:endParaRPr lang="en-US" altLang="zh-CN" dirty="0"/>
          </a:p>
          <a:p>
            <a:pPr lvl="1"/>
            <a:r>
              <a:rPr lang="zh-CN" altLang="en-US" dirty="0"/>
              <a:t>不需要周期性更新</a:t>
            </a:r>
            <a:endParaRPr lang="en-US" altLang="zh-CN" dirty="0"/>
          </a:p>
          <a:p>
            <a:pPr lvl="2"/>
            <a:r>
              <a:rPr lang="zh-CN" altLang="en-US" dirty="0"/>
              <a:t>在撤销或连接断开之前，路由条目一直有效</a:t>
            </a:r>
            <a:endParaRPr lang="en-US" altLang="zh-CN" dirty="0"/>
          </a:p>
          <a:p>
            <a:pPr lvl="1"/>
            <a:r>
              <a:rPr lang="zh-CN" altLang="en-US" dirty="0"/>
              <a:t>可以批量更新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当链路负载很高时，路由协议性能会受到影响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Open</a:t>
            </a:r>
            <a:endParaRPr lang="en-US" altLang="zh-CN" dirty="0"/>
          </a:p>
          <a:p>
            <a:pPr lvl="1"/>
            <a:r>
              <a:rPr lang="zh-CN" altLang="en-US" dirty="0"/>
              <a:t>宣告</a:t>
            </a:r>
            <a:r>
              <a:rPr lang="en-US" altLang="zh-CN" dirty="0"/>
              <a:t>AS ID</a:t>
            </a:r>
            <a:endParaRPr lang="en-US" altLang="zh-CN" dirty="0"/>
          </a:p>
          <a:p>
            <a:pPr lvl="1"/>
            <a:r>
              <a:rPr lang="zh-CN" altLang="en-US" dirty="0"/>
              <a:t>确定定时器时间（</a:t>
            </a:r>
            <a:r>
              <a:rPr lang="en-US" altLang="zh-CN" dirty="0"/>
              <a:t>keep-alive</a:t>
            </a:r>
            <a:r>
              <a:rPr lang="zh-CN" altLang="en-US" dirty="0"/>
              <a:t>与</a:t>
            </a:r>
            <a:r>
              <a:rPr lang="en-US" altLang="zh-CN" dirty="0"/>
              <a:t>update</a:t>
            </a:r>
            <a:r>
              <a:rPr lang="zh-CN" altLang="en-US" dirty="0"/>
              <a:t>之间的时间间隔）</a:t>
            </a:r>
            <a:endParaRPr lang="en-US" altLang="zh-CN" dirty="0"/>
          </a:p>
          <a:p>
            <a:r>
              <a:rPr lang="en-US" altLang="zh-CN" dirty="0"/>
              <a:t>Keep-alive</a:t>
            </a:r>
            <a:endParaRPr lang="en-US" altLang="zh-CN" dirty="0"/>
          </a:p>
          <a:p>
            <a:pPr lvl="1"/>
            <a:r>
              <a:rPr lang="zh-CN" altLang="en-US" dirty="0"/>
              <a:t>向对等点周期性的发送，保证连接不断开</a:t>
            </a:r>
            <a:endParaRPr lang="en-US" altLang="zh-CN" dirty="0"/>
          </a:p>
          <a:p>
            <a:r>
              <a:rPr lang="en-US" altLang="zh-CN" dirty="0"/>
              <a:t>Notification</a:t>
            </a:r>
            <a:endParaRPr lang="en-US" altLang="zh-CN" dirty="0"/>
          </a:p>
          <a:p>
            <a:pPr lvl="1"/>
            <a:r>
              <a:rPr lang="zh-CN" altLang="en-US" dirty="0"/>
              <a:t>错误消息提示，收到提示后关闭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en-US" altLang="zh-CN" dirty="0"/>
              <a:t>Update</a:t>
            </a:r>
            <a:endParaRPr lang="en-US" altLang="zh-CN" dirty="0"/>
          </a:p>
          <a:p>
            <a:pPr lvl="1"/>
            <a:r>
              <a:rPr lang="zh-CN" altLang="en-US" dirty="0"/>
              <a:t>路由更新消息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路由更新消息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撤销路由</a:t>
            </a:r>
            <a:r>
              <a:rPr lang="en-US" altLang="zh-CN" dirty="0"/>
              <a:t>(withdrawn route)</a:t>
            </a:r>
            <a:endParaRPr lang="en-US" altLang="zh-CN" dirty="0"/>
          </a:p>
          <a:p>
            <a:pPr lvl="1"/>
            <a:r>
              <a:rPr lang="zh-CN" altLang="en-US" dirty="0"/>
              <a:t>当链路出现故障或者策略改变时</a:t>
            </a:r>
            <a:endParaRPr lang="en-US" altLang="zh-CN" dirty="0"/>
          </a:p>
          <a:p>
            <a:r>
              <a:rPr lang="zh-CN" altLang="en-US" dirty="0"/>
              <a:t>路径属性</a:t>
            </a:r>
            <a:endParaRPr lang="en-US" altLang="zh-CN" dirty="0"/>
          </a:p>
          <a:p>
            <a:pPr lvl="1"/>
            <a:r>
              <a:rPr lang="zh-CN" altLang="en-US" dirty="0"/>
              <a:t>源</a:t>
            </a:r>
            <a:endParaRPr lang="en-US" altLang="zh-CN" dirty="0"/>
          </a:p>
          <a:p>
            <a:pPr lvl="1"/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zh-CN" altLang="en-US" dirty="0"/>
              <a:t>度量值，用于路径选择策略</a:t>
            </a:r>
            <a:endParaRPr lang="en-US" altLang="zh-CN" dirty="0"/>
          </a:p>
          <a:p>
            <a:r>
              <a:rPr lang="zh-CN" altLang="en-US" dirty="0"/>
              <a:t>网络层可达信息</a:t>
            </a:r>
            <a:endParaRPr lang="en-US" altLang="zh-CN" dirty="0"/>
          </a:p>
          <a:p>
            <a:pPr lvl="1"/>
            <a:r>
              <a:rPr lang="zh-CN" altLang="en-US" dirty="0"/>
              <a:t>可达</a:t>
            </a:r>
            <a:r>
              <a:rPr lang="en-US" altLang="zh-CN" dirty="0"/>
              <a:t>IP</a:t>
            </a:r>
            <a:r>
              <a:rPr lang="zh-CN" altLang="en-US" dirty="0"/>
              <a:t>前缀列表</a:t>
            </a:r>
            <a:endParaRPr lang="en-US" altLang="zh-CN" dirty="0"/>
          </a:p>
          <a:p>
            <a:r>
              <a:rPr lang="zh-CN" altLang="en-US" dirty="0"/>
              <a:t>在同一消息中通告的所有</a:t>
            </a:r>
            <a:r>
              <a:rPr lang="en-US" altLang="zh-CN" dirty="0"/>
              <a:t>IP</a:t>
            </a:r>
            <a:r>
              <a:rPr lang="zh-CN" altLang="en-US" dirty="0"/>
              <a:t>前缀拥有相同的路径属性</a:t>
            </a:r>
            <a:endParaRPr lang="en-US" altLang="zh-CN" dirty="0"/>
          </a:p>
          <a:p>
            <a:pPr lvl="1"/>
            <a:r>
              <a:rPr lang="zh-CN" altLang="en-US" dirty="0"/>
              <a:t>来自同一</a:t>
            </a:r>
            <a:r>
              <a:rPr lang="en-US" altLang="zh-CN" dirty="0"/>
              <a:t>AS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75282" y="2028398"/>
          <a:ext cx="2301767" cy="3101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1767"/>
              </a:tblGrid>
              <a:tr h="452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</a:t>
                      </a:r>
                      <a:r>
                        <a:rPr lang="en-US" altLang="zh-CN" sz="1600" baseline="0" dirty="0"/>
                        <a:t>(Withdrawn Route)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766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Withdrawn Route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52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Length(Path Attributes)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95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Path Attributes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735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Layer-3 Reachability Info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65076" y="170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56172" y="1724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</a:t>
            </a:r>
            <a:r>
              <a:rPr lang="en-US" altLang="zh-CN" dirty="0"/>
              <a:t>BGP(internal BGP, </a:t>
            </a:r>
            <a:r>
              <a:rPr lang="en-US" altLang="zh-CN" dirty="0" err="1"/>
              <a:t>iBGP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图中的节点</a:t>
            </a:r>
            <a:r>
              <a:rPr lang="en-US" altLang="zh-CN" dirty="0"/>
              <a:t>R3</a:t>
            </a:r>
            <a:r>
              <a:rPr lang="zh-CN" altLang="en-US" dirty="0"/>
              <a:t>和</a:t>
            </a:r>
            <a:r>
              <a:rPr lang="en-US" altLang="zh-CN" dirty="0"/>
              <a:t>R4</a:t>
            </a:r>
            <a:r>
              <a:rPr lang="zh-CN" altLang="en-US" dirty="0"/>
              <a:t>可以通过</a:t>
            </a:r>
            <a:r>
              <a:rPr lang="en-US" altLang="zh-CN" dirty="0"/>
              <a:t>BGP(</a:t>
            </a:r>
            <a:r>
              <a:rPr lang="en-US" altLang="zh-CN" dirty="0" err="1"/>
              <a:t>eBGP</a:t>
            </a:r>
            <a:r>
              <a:rPr lang="en-US" altLang="zh-CN" dirty="0"/>
              <a:t>)</a:t>
            </a:r>
            <a:r>
              <a:rPr lang="zh-CN" altLang="en-US" dirty="0"/>
              <a:t>学习路由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如何学习路由？</a:t>
            </a:r>
            <a:endParaRPr lang="en-US" altLang="zh-CN" dirty="0"/>
          </a:p>
          <a:p>
            <a:r>
              <a:rPr lang="zh-CN" altLang="en-US" dirty="0"/>
              <a:t>边界网关路由器</a:t>
            </a:r>
            <a:r>
              <a:rPr lang="en-US" altLang="zh-CN" dirty="0"/>
              <a:t>R1</a:t>
            </a:r>
            <a:r>
              <a:rPr lang="zh-CN" altLang="en-US" dirty="0"/>
              <a:t>与</a:t>
            </a:r>
            <a:r>
              <a:rPr lang="en-US" altLang="zh-CN" dirty="0"/>
              <a:t>R2</a:t>
            </a:r>
            <a:r>
              <a:rPr lang="zh-CN" altLang="en-US" dirty="0"/>
              <a:t>也需要运行内部路由协议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AS</a:t>
            </a:r>
            <a:r>
              <a:rPr lang="zh-CN" altLang="en-US" dirty="0"/>
              <a:t>内其他边界路由器建立连接，学习路由</a:t>
            </a:r>
            <a:endParaRPr lang="en-US" altLang="zh-CN" dirty="0"/>
          </a:p>
          <a:p>
            <a:r>
              <a:rPr lang="en-US" altLang="zh-CN" dirty="0" err="1"/>
              <a:t>iBGP</a:t>
            </a:r>
            <a:r>
              <a:rPr lang="zh-CN" altLang="en-US" dirty="0"/>
              <a:t>：使用与</a:t>
            </a:r>
            <a:r>
              <a:rPr lang="en-US" altLang="zh-CN" dirty="0" err="1"/>
              <a:t>eBGP</a:t>
            </a:r>
            <a:r>
              <a:rPr lang="zh-CN" altLang="en-US" dirty="0"/>
              <a:t>相同的消息格式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300926" y="4858263"/>
            <a:ext cx="3942220" cy="938931"/>
            <a:chOff x="2090719" y="2239903"/>
            <a:chExt cx="3942220" cy="938931"/>
          </a:xfrm>
        </p:grpSpPr>
        <p:sp>
          <p:nvSpPr>
            <p:cNvPr id="6" name="云形 5"/>
            <p:cNvSpPr/>
            <p:nvPr/>
          </p:nvSpPr>
          <p:spPr>
            <a:xfrm>
              <a:off x="2291255" y="2259724"/>
              <a:ext cx="1671145" cy="88286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云形 6"/>
            <p:cNvSpPr/>
            <p:nvPr/>
          </p:nvSpPr>
          <p:spPr>
            <a:xfrm>
              <a:off x="4789433" y="2301765"/>
              <a:ext cx="1243506" cy="68317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89433" y="2596054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377" y="2617075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4452" y="2364826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13941" y="2841392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9" idx="3"/>
              <a:endCxn id="8" idx="1"/>
            </p:cNvCxnSpPr>
            <p:nvPr/>
          </p:nvCxnSpPr>
          <p:spPr>
            <a:xfrm flipV="1">
              <a:off x="3888827" y="2680137"/>
              <a:ext cx="900606" cy="2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729531" y="278884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R3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632" y="278358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R4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13817" y="2239903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R1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90719" y="28402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R2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97356" y="2320890"/>
              <a:ext cx="635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eBGP</a:t>
              </a:r>
              <a:endParaRPr lang="zh-CN" altLang="en-US" sz="1600"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网络模型</a:t>
            </a:r>
            <a:endParaRPr lang="zh-CN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51165"/>
                <a:ext cx="7886700" cy="2885621"/>
              </a:xfrm>
            </p:spPr>
            <p:txBody>
              <a:bodyPr/>
              <a:lstStyle/>
              <a:p>
                <a:r>
                  <a:rPr lang="zh-CN" altLang="en-US" dirty="0"/>
                  <a:t>使用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无向图</a:t>
                </a:r>
                <a:r>
                  <a:rPr lang="zh-CN" altLang="en-US" dirty="0"/>
                  <a:t>表示网络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每个路由器是图中的一个节点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节点间的链路是图中的一条带权重的边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边的开销</a:t>
                </a:r>
                <a:r>
                  <a:rPr lang="en-US" altLang="zh-CN" dirty="0"/>
                  <a:t>(cost)</a:t>
                </a:r>
                <a:r>
                  <a:rPr lang="zh-CN" altLang="en-US" dirty="0"/>
                  <a:t>可以是延迟、拥塞程度，甚至价格等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目标：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为图中的任意两个节点寻找一条开销最小的边</a:t>
                </a:r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51165"/>
                <a:ext cx="7886700" cy="2885621"/>
              </a:xfrm>
              <a:blipFill rotWithShape="1">
                <a:blip r:embed="rId1"/>
                <a:stretch>
                  <a:fillRect t="-1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4045789" y="4735901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73570" y="5385757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19446" y="5385757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35926" y="5385757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7208" y="6048020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75185" y="6064823"/>
            <a:ext cx="258792" cy="258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3694463" y="4956795"/>
            <a:ext cx="389225" cy="46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0"/>
          </p:cNvCxnSpPr>
          <p:nvPr/>
        </p:nvCxnSpPr>
        <p:spPr>
          <a:xfrm flipH="1">
            <a:off x="3196604" y="5606651"/>
            <a:ext cx="314865" cy="44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6"/>
            <a:endCxn id="9" idx="2"/>
          </p:cNvCxnSpPr>
          <p:nvPr/>
        </p:nvCxnSpPr>
        <p:spPr>
          <a:xfrm>
            <a:off x="3326000" y="6177417"/>
            <a:ext cx="849185" cy="1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6" idx="3"/>
          </p:cNvCxnSpPr>
          <p:nvPr/>
        </p:nvCxnSpPr>
        <p:spPr>
          <a:xfrm flipV="1">
            <a:off x="4396078" y="5606651"/>
            <a:ext cx="261267" cy="49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6"/>
            <a:endCxn id="6" idx="2"/>
          </p:cNvCxnSpPr>
          <p:nvPr/>
        </p:nvCxnSpPr>
        <p:spPr>
          <a:xfrm>
            <a:off x="3732362" y="5515154"/>
            <a:ext cx="88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5"/>
            <a:endCxn id="6" idx="1"/>
          </p:cNvCxnSpPr>
          <p:nvPr/>
        </p:nvCxnSpPr>
        <p:spPr>
          <a:xfrm>
            <a:off x="4266682" y="4956795"/>
            <a:ext cx="390663" cy="46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6"/>
            <a:endCxn id="7" idx="2"/>
          </p:cNvCxnSpPr>
          <p:nvPr/>
        </p:nvCxnSpPr>
        <p:spPr>
          <a:xfrm>
            <a:off x="4878238" y="5515154"/>
            <a:ext cx="757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6"/>
            <a:endCxn id="7" idx="1"/>
          </p:cNvCxnSpPr>
          <p:nvPr/>
        </p:nvCxnSpPr>
        <p:spPr>
          <a:xfrm>
            <a:off x="4304581" y="4865298"/>
            <a:ext cx="1369244" cy="55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51832" y="5517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587389" y="6186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569244" y="5759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874218" y="5526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87389" y="480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446979" y="497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7030" y="547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06239" y="480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iBGP</a:t>
            </a:r>
            <a:r>
              <a:rPr lang="zh-CN" altLang="en-US" dirty="0"/>
              <a:t>路由通告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iBGP</a:t>
            </a:r>
            <a:r>
              <a:rPr lang="zh-CN" altLang="en-US" dirty="0"/>
              <a:t>进行路由通告时：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 err="1"/>
              <a:t>eBGP</a:t>
            </a:r>
            <a:r>
              <a:rPr lang="zh-CN" altLang="en-US" dirty="0"/>
              <a:t>中学习得到的</a:t>
            </a:r>
            <a:r>
              <a:rPr lang="en-US" altLang="zh-CN" dirty="0"/>
              <a:t>IP</a:t>
            </a:r>
            <a:r>
              <a:rPr lang="zh-CN" altLang="en-US" dirty="0"/>
              <a:t>前缀可以向邻居节点通告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iBGP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邻居节点学习到的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前缀不能再通告给其他节点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pPr lvl="1"/>
            <a:r>
              <a:rPr lang="en-US" altLang="zh-CN" dirty="0" err="1"/>
              <a:t>iBGP</a:t>
            </a:r>
            <a:r>
              <a:rPr lang="zh-CN" altLang="en-US" dirty="0"/>
              <a:t>的</a:t>
            </a:r>
            <a:r>
              <a:rPr lang="en-US" altLang="zh-CN" dirty="0"/>
              <a:t>AS</a:t>
            </a:r>
            <a:r>
              <a:rPr lang="zh-CN" altLang="en-US" dirty="0"/>
              <a:t>路径中只包含该</a:t>
            </a:r>
            <a:r>
              <a:rPr lang="en-US" altLang="zh-CN" dirty="0"/>
              <a:t>AS</a:t>
            </a:r>
            <a:r>
              <a:rPr lang="zh-CN" altLang="en-US" dirty="0"/>
              <a:t>，可能会引起路由环路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195822" y="4700607"/>
            <a:ext cx="3942220" cy="938931"/>
            <a:chOff x="2090719" y="2239903"/>
            <a:chExt cx="3942220" cy="938931"/>
          </a:xfrm>
        </p:grpSpPr>
        <p:sp>
          <p:nvSpPr>
            <p:cNvPr id="7" name="云形 6"/>
            <p:cNvSpPr/>
            <p:nvPr/>
          </p:nvSpPr>
          <p:spPr>
            <a:xfrm>
              <a:off x="2291255" y="2259724"/>
              <a:ext cx="1671145" cy="88286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云形 7"/>
            <p:cNvSpPr/>
            <p:nvPr/>
          </p:nvSpPr>
          <p:spPr>
            <a:xfrm>
              <a:off x="4789433" y="2301765"/>
              <a:ext cx="1243506" cy="68317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9433" y="2596054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17377" y="2617075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24452" y="2364826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13941" y="2841392"/>
              <a:ext cx="171450" cy="1681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0" idx="3"/>
              <a:endCxn id="9" idx="1"/>
            </p:cNvCxnSpPr>
            <p:nvPr/>
          </p:nvCxnSpPr>
          <p:spPr>
            <a:xfrm flipV="1">
              <a:off x="3888827" y="2680137"/>
              <a:ext cx="900606" cy="210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729531" y="278884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R3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96632" y="278358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R4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13817" y="2239903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90719" y="28402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R2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97356" y="2320890"/>
              <a:ext cx="635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eBGP</a:t>
              </a:r>
              <a:endParaRPr lang="zh-CN" altLang="en-US" sz="1600" dirty="0"/>
            </a:p>
          </p:txBody>
        </p:sp>
      </p:grpSp>
      <p:cxnSp>
        <p:nvCxnSpPr>
          <p:cNvPr id="20" name="直接连接符 19"/>
          <p:cNvCxnSpPr>
            <a:stCxn id="11" idx="2"/>
            <a:endCxn id="12" idx="0"/>
          </p:cNvCxnSpPr>
          <p:nvPr/>
        </p:nvCxnSpPr>
        <p:spPr>
          <a:xfrm flipH="1">
            <a:off x="2704769" y="4993695"/>
            <a:ext cx="10511" cy="30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3"/>
            <a:endCxn id="10" idx="1"/>
          </p:cNvCxnSpPr>
          <p:nvPr/>
        </p:nvCxnSpPr>
        <p:spPr>
          <a:xfrm flipV="1">
            <a:off x="2790494" y="5161862"/>
            <a:ext cx="1031986" cy="224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3"/>
          </p:cNvCxnSpPr>
          <p:nvPr/>
        </p:nvCxnSpPr>
        <p:spPr>
          <a:xfrm>
            <a:off x="2801005" y="4909613"/>
            <a:ext cx="1021475" cy="22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0"/>
          </p:cNvCxnSpPr>
          <p:nvPr/>
        </p:nvCxnSpPr>
        <p:spPr>
          <a:xfrm flipH="1" flipV="1">
            <a:off x="2242150" y="4565400"/>
            <a:ext cx="473130" cy="260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2"/>
          </p:cNvCxnSpPr>
          <p:nvPr/>
        </p:nvCxnSpPr>
        <p:spPr>
          <a:xfrm flipH="1">
            <a:off x="2388209" y="5470261"/>
            <a:ext cx="316560" cy="307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153103" y="563104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iBGP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153103" y="5413569"/>
            <a:ext cx="153384" cy="27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363599" y="5104055"/>
            <a:ext cx="85725" cy="4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广域互联网的路由受经济因素影响</a:t>
            </a:r>
            <a:endParaRPr lang="en-US" altLang="zh-CN" dirty="0"/>
          </a:p>
          <a:p>
            <a:pPr lvl="1"/>
            <a:r>
              <a:rPr lang="zh-CN" altLang="en-US" dirty="0"/>
              <a:t>提供商、客户、对等关系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可以提供：</a:t>
            </a:r>
            <a:endParaRPr lang="en-US" altLang="zh-CN" dirty="0"/>
          </a:p>
          <a:p>
            <a:pPr lvl="1"/>
            <a:r>
              <a:rPr lang="zh-CN" altLang="en-US" dirty="0"/>
              <a:t>分层的路由机制，有一定可扩展性</a:t>
            </a:r>
            <a:endParaRPr lang="en-US" altLang="zh-CN" dirty="0"/>
          </a:p>
          <a:p>
            <a:pPr lvl="1"/>
            <a:r>
              <a:rPr lang="zh-CN" altLang="en-US" dirty="0"/>
              <a:t>策略决定路由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的路径向量机制 </a:t>
            </a:r>
            <a:r>
              <a:rPr lang="en-US" altLang="zh-CN" dirty="0"/>
              <a:t>(</a:t>
            </a:r>
            <a:r>
              <a:rPr lang="zh-CN" altLang="en-US" dirty="0"/>
              <a:t>带路径的距离向量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可扩展性好</a:t>
            </a:r>
            <a:endParaRPr lang="en-US" altLang="zh-CN" dirty="0"/>
          </a:p>
          <a:p>
            <a:pPr lvl="1"/>
            <a:r>
              <a:rPr lang="zh-CN" altLang="en-US" dirty="0"/>
              <a:t>避免暴露自己的路由策略给其它</a:t>
            </a:r>
            <a:r>
              <a:rPr lang="en-US" altLang="zh-CN" dirty="0"/>
              <a:t>AS</a:t>
            </a:r>
            <a:endParaRPr lang="en-US" altLang="zh-CN" dirty="0"/>
          </a:p>
          <a:p>
            <a:pPr lvl="1"/>
            <a:r>
              <a:rPr lang="zh-CN" altLang="en-US" dirty="0"/>
              <a:t>快速检测环路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路由到移动主机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3294992" y="462455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13" idx="3"/>
            <a:endCxn id="6" idx="2"/>
          </p:cNvCxnSpPr>
          <p:nvPr/>
        </p:nvCxnSpPr>
        <p:spPr>
          <a:xfrm>
            <a:off x="2458267" y="516583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43" y="5551797"/>
            <a:ext cx="474189" cy="574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11" y="4435366"/>
            <a:ext cx="628491" cy="628491"/>
          </a:xfrm>
          <a:prstGeom prst="rect">
            <a:avLst/>
          </a:prstGeom>
        </p:spPr>
      </p:pic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97" y="4867849"/>
            <a:ext cx="595970" cy="595970"/>
          </a:xfrm>
        </p:spPr>
      </p:pic>
      <p:cxnSp>
        <p:nvCxnSpPr>
          <p:cNvPr id="16" name="直接连接符 15"/>
          <p:cNvCxnSpPr>
            <a:endCxn id="11" idx="1"/>
          </p:cNvCxnSpPr>
          <p:nvPr/>
        </p:nvCxnSpPr>
        <p:spPr>
          <a:xfrm flipV="1">
            <a:off x="5156672" y="474961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1"/>
          </p:cNvCxnSpPr>
          <p:nvPr/>
        </p:nvCxnSpPr>
        <p:spPr>
          <a:xfrm>
            <a:off x="4969388" y="555179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28" y="4749612"/>
            <a:ext cx="234841" cy="416222"/>
          </a:xfrm>
          <a:prstGeom prst="rect">
            <a:avLst/>
          </a:prstGeom>
        </p:spPr>
      </p:pic>
      <p:cxnSp>
        <p:nvCxnSpPr>
          <p:cNvPr id="21" name="直接连接符 20"/>
          <p:cNvCxnSpPr>
            <a:endCxn id="19" idx="1"/>
          </p:cNvCxnSpPr>
          <p:nvPr/>
        </p:nvCxnSpPr>
        <p:spPr>
          <a:xfrm>
            <a:off x="6305578" y="489869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弧形箭头 21"/>
          <p:cNvSpPr/>
          <p:nvPr/>
        </p:nvSpPr>
        <p:spPr>
          <a:xfrm rot="2863747">
            <a:off x="6295205" y="541674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670217" y="4940737"/>
            <a:ext cx="393274" cy="104228"/>
            <a:chOff x="3582874" y="3841778"/>
            <a:chExt cx="541451" cy="149460"/>
          </a:xfrm>
        </p:grpSpPr>
        <p:sp>
          <p:nvSpPr>
            <p:cNvPr id="23" name="矩形 22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20158050">
            <a:off x="5147637" y="4541784"/>
            <a:ext cx="393274" cy="104228"/>
            <a:chOff x="3582874" y="3841778"/>
            <a:chExt cx="541451" cy="149460"/>
          </a:xfrm>
        </p:grpSpPr>
        <p:sp>
          <p:nvSpPr>
            <p:cNvPr id="30" name="矩形 29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137415" y="434077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69743" y="617258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sp>
        <p:nvSpPr>
          <p:cNvPr id="34" name="内容占位符 2"/>
          <p:cNvSpPr txBox="1"/>
          <p:nvPr/>
        </p:nvSpPr>
        <p:spPr>
          <a:xfrm>
            <a:off x="628650" y="1751165"/>
            <a:ext cx="7886700" cy="243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移动网络的挑战</a:t>
            </a:r>
            <a:endParaRPr lang="en-US" altLang="zh-CN" dirty="0"/>
          </a:p>
          <a:p>
            <a:pPr lvl="1"/>
            <a:r>
              <a:rPr lang="zh-CN" altLang="en-US" dirty="0"/>
              <a:t>主机从一个接入网络移动至另一个接入网络</a:t>
            </a:r>
            <a:endParaRPr lang="en-US" altLang="zh-CN" dirty="0"/>
          </a:p>
          <a:p>
            <a:pPr lvl="1"/>
            <a:r>
              <a:rPr lang="zh-CN" altLang="en-US" dirty="0"/>
              <a:t>移动主机获得新的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连接另一端不知道主机的移动，仍将数据发送到旧的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70217" y="484420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</p:cNvCxnSpPr>
          <p:nvPr/>
        </p:nvCxnSpPr>
        <p:spPr>
          <a:xfrm flipV="1">
            <a:off x="5094126" y="436494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路由与主机移动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IP</a:t>
            </a:r>
            <a:r>
              <a:rPr lang="zh-CN" altLang="en-US" dirty="0"/>
              <a:t>协议假设主机位于固定的网络位置</a:t>
            </a:r>
            <a:endParaRPr lang="en-US" altLang="zh-CN" dirty="0"/>
          </a:p>
          <a:p>
            <a:pPr lvl="1"/>
            <a:r>
              <a:rPr lang="zh-CN" altLang="en-US" dirty="0"/>
              <a:t>当主机移动后，会获得相应网络下新的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地址确保</a:t>
            </a:r>
            <a:r>
              <a:rPr lang="en-US" altLang="zh-CN" dirty="0"/>
              <a:t>IP</a:t>
            </a:r>
            <a:r>
              <a:rPr lang="zh-CN" altLang="en-US" dirty="0"/>
              <a:t>路由算法将数据包传送到正确的网络位置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地址分为网络部分和主机部分</a:t>
            </a:r>
            <a:endParaRPr lang="en-US" altLang="zh-CN" dirty="0"/>
          </a:p>
          <a:p>
            <a:pPr lvl="1"/>
            <a:r>
              <a:rPr lang="zh-CN" altLang="en-US" dirty="0"/>
              <a:t>即使是</a:t>
            </a:r>
            <a:r>
              <a:rPr lang="en-US" altLang="zh-CN" dirty="0"/>
              <a:t>DHCP</a:t>
            </a:r>
            <a:r>
              <a:rPr lang="zh-CN" altLang="en-US" dirty="0"/>
              <a:t>，也假设</a:t>
            </a:r>
            <a:r>
              <a:rPr lang="en-US" altLang="zh-CN" dirty="0"/>
              <a:t>IP</a:t>
            </a:r>
            <a:r>
              <a:rPr lang="zh-CN" altLang="en-US" dirty="0"/>
              <a:t>地址位于固定网络位置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移动主机用户的需求</a:t>
            </a:r>
            <a:endParaRPr lang="en-US" altLang="zh-CN" dirty="0"/>
          </a:p>
          <a:p>
            <a:pPr lvl="1"/>
            <a:r>
              <a:rPr lang="zh-CN" altLang="en-US" dirty="0"/>
              <a:t>不需要感知在不同网络间切换</a:t>
            </a:r>
            <a:endParaRPr lang="en-US" altLang="zh-CN" dirty="0"/>
          </a:p>
          <a:p>
            <a:pPr lvl="1"/>
            <a:r>
              <a:rPr lang="zh-CN" altLang="en-US" dirty="0"/>
              <a:t>在数据传输过程中不希望更换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尝试解决移动主机问题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通告新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主机移动后，将新的</a:t>
            </a:r>
            <a:r>
              <a:rPr lang="en-US" altLang="zh-CN" dirty="0"/>
              <a:t>IP</a:t>
            </a:r>
            <a:r>
              <a:rPr lang="zh-CN" altLang="en-US" dirty="0"/>
              <a:t>地址通告给对端</a:t>
            </a:r>
            <a:endParaRPr lang="en-US" altLang="zh-CN" dirty="0"/>
          </a:p>
          <a:p>
            <a:pPr lvl="1"/>
            <a:r>
              <a:rPr lang="zh-CN" altLang="en-US" dirty="0"/>
              <a:t>对端将数据发往新的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安全性问题</a:t>
            </a:r>
            <a:endParaRPr lang="en-US" altLang="zh-CN" dirty="0"/>
          </a:p>
          <a:p>
            <a:pPr lvl="1"/>
            <a:r>
              <a:rPr lang="zh-CN" altLang="en-US" dirty="0"/>
              <a:t>攻击者可能会冒充移动主机发送移动通告</a:t>
            </a:r>
            <a:endParaRPr lang="en-US" altLang="zh-CN" dirty="0"/>
          </a:p>
          <a:p>
            <a:pPr lvl="1"/>
            <a:r>
              <a:rPr lang="zh-CN" altLang="en-US" dirty="0"/>
              <a:t>进行中间人攻击</a:t>
            </a:r>
            <a:endParaRPr lang="en-US" altLang="zh-CN" dirty="0"/>
          </a:p>
          <a:p>
            <a:r>
              <a:rPr lang="zh-CN" altLang="en-US" dirty="0"/>
              <a:t>反思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地址的两个职责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标识符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(identifier)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和定位符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(locator)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6457950" y="1965435"/>
            <a:ext cx="1613995" cy="9774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97" y="2066604"/>
            <a:ext cx="452906" cy="6396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23" y="2513166"/>
            <a:ext cx="405443" cy="59623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6684403" y="2370368"/>
            <a:ext cx="1111071" cy="2521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63020" y="2133416"/>
            <a:ext cx="10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IP: X</a:t>
            </a:r>
            <a:endParaRPr lang="zh-CN" altLang="en-US" dirty="0"/>
          </a:p>
        </p:txBody>
      </p:sp>
      <p:sp>
        <p:nvSpPr>
          <p:cNvPr id="17" name="云形 16"/>
          <p:cNvSpPr/>
          <p:nvPr/>
        </p:nvSpPr>
        <p:spPr>
          <a:xfrm>
            <a:off x="6431292" y="4473081"/>
            <a:ext cx="1613995" cy="9774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39" y="4574250"/>
            <a:ext cx="452906" cy="6396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91" y="5053732"/>
            <a:ext cx="405443" cy="596239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6625854" y="4537751"/>
            <a:ext cx="725662" cy="2153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88277" y="4186401"/>
            <a:ext cx="10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IP: X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99" y="4247535"/>
            <a:ext cx="425754" cy="649015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6715933" y="4745112"/>
            <a:ext cx="618728" cy="2167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7738221" y="4803402"/>
            <a:ext cx="235434" cy="3519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721277" y="2580830"/>
            <a:ext cx="1057841" cy="30046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32092" y="4258045"/>
            <a:ext cx="8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attacker</a:t>
            </a:r>
            <a:endParaRPr lang="zh-CN" altLang="en-US" sz="1600" dirty="0"/>
          </a:p>
        </p:txBody>
      </p:sp>
      <p:sp>
        <p:nvSpPr>
          <p:cNvPr id="33" name="下箭头 32"/>
          <p:cNvSpPr/>
          <p:nvPr/>
        </p:nvSpPr>
        <p:spPr>
          <a:xfrm>
            <a:off x="7112683" y="3352476"/>
            <a:ext cx="299329" cy="3936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IP</a:t>
            </a:r>
            <a:r>
              <a:rPr lang="zh-CN" altLang="en-US" dirty="0"/>
              <a:t>技术思路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假设移动主机有一个永久的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称为本地地址</a:t>
            </a:r>
            <a:r>
              <a:rPr lang="en-US" altLang="zh-CN" dirty="0"/>
              <a:t>(home address)</a:t>
            </a:r>
            <a:r>
              <a:rPr lang="zh-CN" altLang="en-US" dirty="0"/>
              <a:t>，作为</a:t>
            </a:r>
            <a:r>
              <a:rPr lang="en-US" altLang="zh-CN" dirty="0"/>
              <a:t>identifier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与移动前的网络拥有相同前缀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主机移动到新的网络时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获得新的</a:t>
            </a:r>
            <a:r>
              <a:rPr lang="en-US" altLang="zh-CN" dirty="0"/>
              <a:t>IP</a:t>
            </a:r>
            <a:r>
              <a:rPr lang="zh-CN" altLang="en-US" dirty="0"/>
              <a:t>地址，作为</a:t>
            </a:r>
            <a:r>
              <a:rPr lang="en-US" altLang="zh-CN" dirty="0"/>
              <a:t>locator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两个地址可以共存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locator</a:t>
            </a:r>
            <a:r>
              <a:rPr lang="zh-CN" altLang="en-US" dirty="0"/>
              <a:t>负责接收数据，</a:t>
            </a:r>
            <a:r>
              <a:rPr lang="en-US" altLang="zh-CN" dirty="0"/>
              <a:t>identifier</a:t>
            </a:r>
            <a:r>
              <a:rPr lang="zh-CN" altLang="en-US" dirty="0"/>
              <a:t>负责解复用数据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IP</a:t>
            </a:r>
            <a:r>
              <a:rPr lang="zh-CN" altLang="en-US" dirty="0"/>
              <a:t>方案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8" y="2493500"/>
            <a:ext cx="406784" cy="406784"/>
          </a:xfrm>
        </p:spPr>
      </p:pic>
      <p:sp>
        <p:nvSpPr>
          <p:cNvPr id="6" name="云形 5"/>
          <p:cNvSpPr/>
          <p:nvPr/>
        </p:nvSpPr>
        <p:spPr>
          <a:xfrm>
            <a:off x="5843752" y="3049665"/>
            <a:ext cx="1439917" cy="88286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65685" y="3333443"/>
            <a:ext cx="315311" cy="315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6"/>
            <a:endCxn id="6" idx="2"/>
          </p:cNvCxnSpPr>
          <p:nvPr/>
        </p:nvCxnSpPr>
        <p:spPr>
          <a:xfrm>
            <a:off x="5580996" y="3491099"/>
            <a:ext cx="267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2"/>
            <a:endCxn id="6" idx="3"/>
          </p:cNvCxnSpPr>
          <p:nvPr/>
        </p:nvCxnSpPr>
        <p:spPr>
          <a:xfrm>
            <a:off x="6563710" y="2900284"/>
            <a:ext cx="1" cy="19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593724" y="3333442"/>
            <a:ext cx="315311" cy="315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6" idx="0"/>
            <a:endCxn id="14" idx="2"/>
          </p:cNvCxnSpPr>
          <p:nvPr/>
        </p:nvCxnSpPr>
        <p:spPr>
          <a:xfrm flipV="1">
            <a:off x="7282469" y="3491098"/>
            <a:ext cx="31125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79" y="3917886"/>
            <a:ext cx="529211" cy="346808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4" idx="5"/>
            <a:endCxn id="17" idx="0"/>
          </p:cNvCxnSpPr>
          <p:nvPr/>
        </p:nvCxnSpPr>
        <p:spPr>
          <a:xfrm>
            <a:off x="7862859" y="3602577"/>
            <a:ext cx="153126" cy="3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41238" y="2466202"/>
            <a:ext cx="1980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ea typeface="MS PGothic" panose="020B0600070205080204" pitchFamily="34" charset="-128"/>
              </a:rPr>
              <a:t>Correspondent Node 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65291" y="2757277"/>
            <a:ext cx="1271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MS PGothic" panose="020B0600070205080204" pitchFamily="34" charset="-128"/>
              </a:rPr>
              <a:t>Home Agent 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algn="ctr"/>
            <a:r>
              <a:rPr lang="en-US" altLang="zh-CN" sz="1600" dirty="0">
                <a:ea typeface="MS PGothic" panose="020B0600070205080204" pitchFamily="34" charset="-128"/>
              </a:rPr>
              <a:t>(18.5.0.3)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7461377" y="4283244"/>
            <a:ext cx="126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MS PGothic" panose="020B0600070205080204" pitchFamily="34" charset="-128"/>
              </a:rPr>
              <a:t>Mobile Node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algn="ctr"/>
            <a:r>
              <a:rPr lang="en-US" altLang="zh-CN" sz="1600" dirty="0">
                <a:ea typeface="MS PGothic" panose="020B0600070205080204" pitchFamily="34" charset="-128"/>
              </a:rPr>
              <a:t>(18.5.0.9)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673790" y="2908935"/>
            <a:ext cx="1344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MS PGothic" panose="020B0600070205080204" pitchFamily="34" charset="-128"/>
              </a:rPr>
              <a:t>Foreign Agent</a:t>
            </a:r>
            <a:endParaRPr lang="en-US" altLang="zh-CN" sz="1600" dirty="0">
              <a:ea typeface="MS PGothic" panose="020B0600070205080204" pitchFamily="34" charset="-128"/>
            </a:endParaRPr>
          </a:p>
          <a:p>
            <a:pPr algn="ctr"/>
            <a:r>
              <a:rPr lang="en-US" altLang="zh-CN" sz="1600" dirty="0">
                <a:ea typeface="MS PGothic" panose="020B0600070205080204" pitchFamily="34" charset="-128"/>
              </a:rPr>
              <a:t>(12.0.0.6)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5776053" y="3542831"/>
            <a:ext cx="1575314" cy="2025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675586" y="2837794"/>
            <a:ext cx="777766" cy="504496"/>
          </a:xfrm>
          <a:custGeom>
            <a:avLst/>
            <a:gdLst>
              <a:gd name="connsiteX0" fmla="*/ 777766 w 777766"/>
              <a:gd name="connsiteY0" fmla="*/ 0 h 504496"/>
              <a:gd name="connsiteX1" fmla="*/ 609600 w 777766"/>
              <a:gd name="connsiteY1" fmla="*/ 420414 h 504496"/>
              <a:gd name="connsiteX2" fmla="*/ 0 w 777766"/>
              <a:gd name="connsiteY2" fmla="*/ 504496 h 50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766" h="504496">
                <a:moveTo>
                  <a:pt x="777766" y="0"/>
                </a:moveTo>
                <a:cubicBezTo>
                  <a:pt x="758497" y="168165"/>
                  <a:pt x="739228" y="336331"/>
                  <a:pt x="609600" y="420414"/>
                </a:cubicBezTo>
                <a:cubicBezTo>
                  <a:pt x="479972" y="504497"/>
                  <a:pt x="239986" y="504496"/>
                  <a:pt x="0" y="504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08282" y="3634890"/>
            <a:ext cx="268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261395" y="3644092"/>
            <a:ext cx="268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7956331" y="3573517"/>
            <a:ext cx="332736" cy="409904"/>
          </a:xfrm>
          <a:custGeom>
            <a:avLst/>
            <a:gdLst>
              <a:gd name="connsiteX0" fmla="*/ 0 w 332736"/>
              <a:gd name="connsiteY0" fmla="*/ 0 h 409904"/>
              <a:gd name="connsiteX1" fmla="*/ 315311 w 332736"/>
              <a:gd name="connsiteY1" fmla="*/ 157655 h 409904"/>
              <a:gd name="connsiteX2" fmla="*/ 294290 w 332736"/>
              <a:gd name="connsiteY2" fmla="*/ 409904 h 40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736" h="409904">
                <a:moveTo>
                  <a:pt x="0" y="0"/>
                </a:moveTo>
                <a:cubicBezTo>
                  <a:pt x="133131" y="44669"/>
                  <a:pt x="266263" y="89338"/>
                  <a:pt x="315311" y="157655"/>
                </a:cubicBezTo>
                <a:cubicBezTo>
                  <a:pt x="364359" y="225972"/>
                  <a:pt x="294290" y="409904"/>
                  <a:pt x="294290" y="409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2"/>
          <p:cNvSpPr txBox="1"/>
          <p:nvPr/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移动主机 </a:t>
            </a:r>
            <a:r>
              <a:rPr lang="en-US" altLang="zh-CN" dirty="0"/>
              <a:t>(Mobile Node)</a:t>
            </a:r>
            <a:endParaRPr lang="en-US" altLang="zh-CN" dirty="0"/>
          </a:p>
          <a:p>
            <a:pPr lvl="1"/>
            <a:r>
              <a:rPr lang="zh-CN" altLang="en-US" dirty="0"/>
              <a:t>分配一个永久的</a:t>
            </a:r>
            <a:r>
              <a:rPr lang="en-US" altLang="zh-CN" dirty="0"/>
              <a:t>IP</a:t>
            </a:r>
            <a:r>
              <a:rPr lang="zh-CN" altLang="en-US" dirty="0"/>
              <a:t>地址，本地地址</a:t>
            </a:r>
            <a:endParaRPr lang="en-US" altLang="zh-CN" dirty="0"/>
          </a:p>
          <a:p>
            <a:r>
              <a:rPr lang="zh-CN" altLang="en-US" dirty="0"/>
              <a:t>本地代理 </a:t>
            </a:r>
            <a:r>
              <a:rPr lang="en-US" altLang="zh-CN" dirty="0"/>
              <a:t>(Home Agent)</a:t>
            </a:r>
            <a:endParaRPr lang="en-US" altLang="zh-CN" dirty="0"/>
          </a:p>
          <a:p>
            <a:pPr lvl="1"/>
            <a:r>
              <a:rPr lang="zh-CN" altLang="en-US" dirty="0"/>
              <a:t>位于移动主机的本地网络</a:t>
            </a:r>
            <a:endParaRPr lang="en-US" altLang="zh-CN" dirty="0"/>
          </a:p>
          <a:p>
            <a:pPr lvl="1"/>
            <a:r>
              <a:rPr lang="zh-CN" altLang="en-US" dirty="0"/>
              <a:t>维护本地地址到转交地址的映射</a:t>
            </a:r>
            <a:endParaRPr lang="en-US" altLang="zh-CN" dirty="0"/>
          </a:p>
          <a:p>
            <a:r>
              <a:rPr lang="zh-CN" altLang="en-US" dirty="0"/>
              <a:t>外地代理 </a:t>
            </a:r>
            <a:r>
              <a:rPr lang="en-US" altLang="zh-CN" dirty="0"/>
              <a:t>(Foreign Agent)</a:t>
            </a:r>
            <a:endParaRPr lang="en-US" altLang="zh-CN" dirty="0"/>
          </a:p>
          <a:p>
            <a:pPr lvl="1"/>
            <a:r>
              <a:rPr lang="zh-CN" altLang="en-US" dirty="0"/>
              <a:t>在本地代理与移动主机之间转发数据</a:t>
            </a:r>
            <a:endParaRPr lang="en-US" altLang="zh-CN" dirty="0"/>
          </a:p>
          <a:p>
            <a:pPr lvl="1"/>
            <a:r>
              <a:rPr lang="zh-CN" altLang="en-US" dirty="0"/>
              <a:t>周期性的向外通告，提供转交地址</a:t>
            </a:r>
            <a:endParaRPr lang="en-US" altLang="zh-CN" dirty="0"/>
          </a:p>
          <a:p>
            <a:r>
              <a:rPr lang="zh-CN" altLang="en-US" dirty="0"/>
              <a:t>转交地址 </a:t>
            </a:r>
            <a:r>
              <a:rPr lang="en-US" altLang="zh-CN" dirty="0"/>
              <a:t>(Care-of-address)</a:t>
            </a:r>
            <a:endParaRPr lang="en-US" altLang="zh-CN" dirty="0"/>
          </a:p>
          <a:p>
            <a:pPr lvl="1"/>
            <a:r>
              <a:rPr lang="zh-CN" altLang="en-US" dirty="0"/>
              <a:t>标识移动主机的位置，通常是外地代理的地址</a:t>
            </a:r>
            <a:endParaRPr lang="en-US" altLang="zh-CN" dirty="0"/>
          </a:p>
          <a:p>
            <a:pPr lvl="1"/>
            <a:r>
              <a:rPr lang="zh-CN" altLang="en-US" dirty="0"/>
              <a:t>当移动主机加入时，由外地代理提供给本地代理</a:t>
            </a:r>
            <a:endParaRPr lang="en-US" altLang="zh-CN" dirty="0"/>
          </a:p>
          <a:p>
            <a:r>
              <a:rPr lang="zh-CN" altLang="en-US" dirty="0"/>
              <a:t>对端主机 </a:t>
            </a:r>
            <a:r>
              <a:rPr lang="en-US" altLang="zh-CN" dirty="0"/>
              <a:t>(Correspondent Node)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如何将数据发送到移动主机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5"/>
            <a:ext cx="8357695" cy="44258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本地代理截取目标为移动主机的数据</a:t>
            </a:r>
            <a:endParaRPr lang="en-US" altLang="zh-CN" dirty="0"/>
          </a:p>
          <a:p>
            <a:pPr lvl="1"/>
            <a:r>
              <a:rPr lang="zh-CN" altLang="en-US" dirty="0"/>
              <a:t>数据肯定会到达本地代理所在的网络</a:t>
            </a:r>
            <a:endParaRPr lang="en-US" altLang="zh-CN" dirty="0"/>
          </a:p>
          <a:p>
            <a:pPr lvl="1"/>
            <a:r>
              <a:rPr lang="zh-CN" altLang="en-US" dirty="0"/>
              <a:t>本地代理通过</a:t>
            </a:r>
            <a:r>
              <a:rPr lang="en-US" altLang="zh-CN" dirty="0"/>
              <a:t>ARP Proxy</a:t>
            </a:r>
            <a:r>
              <a:rPr lang="zh-CN" altLang="en-US" dirty="0"/>
              <a:t>技术模拟移动主机收取数据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本地代理将数据发送到外地代理</a:t>
            </a:r>
            <a:endParaRPr lang="en-US" altLang="zh-CN" dirty="0"/>
          </a:p>
          <a:p>
            <a:pPr lvl="1"/>
            <a:r>
              <a:rPr lang="zh-CN" altLang="en-US" dirty="0"/>
              <a:t>本地代理使用转交地址将数据封装，发送给外地代理</a:t>
            </a:r>
            <a:r>
              <a:rPr lang="en-US" altLang="zh-CN" dirty="0"/>
              <a:t>(IP-in-IP tunnel)</a:t>
            </a:r>
            <a:endParaRPr lang="en-US" altLang="zh-CN" dirty="0"/>
          </a:p>
          <a:p>
            <a:pPr lvl="1"/>
            <a:r>
              <a:rPr lang="zh-CN" altLang="en-US" dirty="0"/>
              <a:t>外地代理剥离封装的</a:t>
            </a:r>
            <a:r>
              <a:rPr lang="en-US" altLang="zh-CN" dirty="0"/>
              <a:t>IP</a:t>
            </a:r>
            <a:r>
              <a:rPr lang="zh-CN" altLang="en-US" dirty="0"/>
              <a:t>头部，得到原始数据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外地代理将数据传送到移动主机</a:t>
            </a:r>
            <a:endParaRPr lang="en-US" altLang="zh-CN" dirty="0"/>
          </a:p>
          <a:p>
            <a:pPr lvl="1"/>
            <a:r>
              <a:rPr lang="zh-CN" altLang="en-US" dirty="0"/>
              <a:t>外地代理查询原始数据的</a:t>
            </a:r>
            <a:r>
              <a:rPr lang="en-US" altLang="zh-CN" dirty="0"/>
              <a:t>IP</a:t>
            </a:r>
            <a:r>
              <a:rPr lang="zh-CN" altLang="en-US" dirty="0"/>
              <a:t>地址，通过</a:t>
            </a:r>
            <a:r>
              <a:rPr lang="en-US" altLang="zh-CN" dirty="0"/>
              <a:t>Ethernet</a:t>
            </a:r>
            <a:r>
              <a:rPr lang="zh-CN" altLang="en-US" dirty="0"/>
              <a:t>地址发送给移动主机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云形 13"/>
          <p:cNvSpPr/>
          <p:nvPr/>
        </p:nvSpPr>
        <p:spPr>
          <a:xfrm>
            <a:off x="775796" y="2549508"/>
            <a:ext cx="3039460" cy="22617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移动主机注册过程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3993931" y="2549508"/>
            <a:ext cx="3941379" cy="274970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12788" y="5064382"/>
            <a:ext cx="17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Foreign Network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6041" y="3153103"/>
            <a:ext cx="1513490" cy="1173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4972" y="3153103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 Agent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44972" y="3522464"/>
            <a:ext cx="1355628" cy="721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Mobility Binding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7521" y="2783742"/>
            <a:ext cx="1502980" cy="1173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35356" y="3153103"/>
            <a:ext cx="1346214" cy="721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Visitor List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3741" y="2772741"/>
            <a:ext cx="148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Foreign Agent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27922" y="4869040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Home Network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024441" y="4689503"/>
            <a:ext cx="536026" cy="4849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72780" y="519605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Mobile Node</a:t>
            </a:r>
            <a:endParaRPr lang="zh-CN" altLang="en-US" dirty="0"/>
          </a:p>
        </p:txBody>
      </p:sp>
      <p:sp>
        <p:nvSpPr>
          <p:cNvPr id="18" name="下弧形箭头 17"/>
          <p:cNvSpPr/>
          <p:nvPr/>
        </p:nvSpPr>
        <p:spPr>
          <a:xfrm>
            <a:off x="2874343" y="4869040"/>
            <a:ext cx="1556263" cy="5164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549462" y="4099034"/>
            <a:ext cx="66215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62401" y="4479140"/>
            <a:ext cx="2104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Registration Request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393505" y="3176395"/>
            <a:ext cx="2155957" cy="1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78234" y="2771411"/>
            <a:ext cx="2104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Registration Request</a:t>
            </a:r>
            <a:endParaRPr lang="zh-CN" altLang="en-US" sz="1600" dirty="0"/>
          </a:p>
        </p:txBody>
      </p:sp>
      <p:cxnSp>
        <p:nvCxnSpPr>
          <p:cNvPr id="25" name="直接箭头连接符 24"/>
          <p:cNvCxnSpPr/>
          <p:nvPr/>
        </p:nvCxnSpPr>
        <p:spPr>
          <a:xfrm rot="10800000" flipH="1">
            <a:off x="3303594" y="3454167"/>
            <a:ext cx="2155957" cy="1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94781" y="3680371"/>
            <a:ext cx="188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Registration Reply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5178738" y="3955818"/>
            <a:ext cx="66215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80721" y="4042809"/>
            <a:ext cx="188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Registration Reply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移动主机注册信息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Mobility Binding Table</a:t>
            </a:r>
            <a:endParaRPr lang="en-US" altLang="zh-CN" dirty="0"/>
          </a:p>
          <a:p>
            <a:pPr lvl="1"/>
            <a:r>
              <a:rPr lang="zh-CN" altLang="en-US" dirty="0"/>
              <a:t>由本地代理维护</a:t>
            </a:r>
            <a:endParaRPr lang="en-US" altLang="zh-CN" dirty="0"/>
          </a:p>
          <a:p>
            <a:pPr lvl="1"/>
            <a:r>
              <a:rPr lang="zh-CN" altLang="en-US" dirty="0"/>
              <a:t>保存本地地址到转交地址的映射关系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Visitor List</a:t>
            </a:r>
            <a:endParaRPr lang="en-US" altLang="zh-CN" dirty="0"/>
          </a:p>
          <a:p>
            <a:pPr lvl="1"/>
            <a:r>
              <a:rPr lang="zh-CN" altLang="en-US" dirty="0"/>
              <a:t>由外地代理维护</a:t>
            </a:r>
            <a:endParaRPr lang="en-US" altLang="zh-CN" dirty="0"/>
          </a:p>
          <a:p>
            <a:pPr lvl="1"/>
            <a:r>
              <a:rPr lang="zh-CN" altLang="en-US" dirty="0"/>
              <a:t>保存移动主机的地址信息</a:t>
            </a:r>
            <a:endParaRPr lang="en-US" altLang="zh-CN" dirty="0"/>
          </a:p>
          <a:p>
            <a:pPr lvl="2"/>
            <a:r>
              <a:rPr lang="zh-CN" altLang="en-US" dirty="0"/>
              <a:t>本地地址、本地代理地址、</a:t>
            </a:r>
            <a:r>
              <a:rPr lang="en-US" altLang="zh-CN" dirty="0"/>
              <a:t>Ethernet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0069" y="1943538"/>
          <a:ext cx="37942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52"/>
                <a:gridCol w="1439917"/>
                <a:gridCol w="1082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Home Address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Care-of-address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Lifetime</a:t>
                      </a:r>
                      <a:r>
                        <a:rPr lang="en-US" altLang="zh-CN" sz="1400" baseline="0" dirty="0"/>
                        <a:t> (s)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18.5.0.9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12.0.0.6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120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09849" y="4060252"/>
          <a:ext cx="50344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83"/>
                <a:gridCol w="1124606"/>
                <a:gridCol w="1576552"/>
                <a:gridCol w="1030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Home Address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Home Agent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Hardware</a:t>
                      </a:r>
                      <a:r>
                        <a:rPr lang="en-US" altLang="zh-CN" sz="1400" baseline="0" dirty="0"/>
                        <a:t> Address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Lifetime</a:t>
                      </a:r>
                      <a:r>
                        <a:rPr lang="en-US" altLang="zh-CN" sz="1400" baseline="0" dirty="0"/>
                        <a:t> (s)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18.5.0.9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18.5.0.3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00-60-08-95-66-E1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120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路由路径例子</a:t>
            </a:r>
            <a:endParaRPr lang="zh-CN" altLang="en-US" sz="3000" dirty="0"/>
          </a:p>
        </p:txBody>
      </p:sp>
      <p:graphicFrame>
        <p:nvGraphicFramePr>
          <p:cNvPr id="39" name="内容占位符 38"/>
          <p:cNvGraphicFramePr>
            <a:graphicFrameLocks noGrp="1"/>
          </p:cNvGraphicFramePr>
          <p:nvPr>
            <p:ph idx="1"/>
          </p:nvPr>
        </p:nvGraphicFramePr>
        <p:xfrm>
          <a:off x="5450877" y="2081023"/>
          <a:ext cx="230575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80"/>
                <a:gridCol w="595223"/>
                <a:gridCol w="1088354"/>
              </a:tblGrid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912481" y="2130723"/>
            <a:ext cx="2842886" cy="1819765"/>
            <a:chOff x="5234315" y="2294625"/>
            <a:chExt cx="2842886" cy="1819765"/>
          </a:xfrm>
        </p:grpSpPr>
        <p:sp>
          <p:nvSpPr>
            <p:cNvPr id="4" name="椭圆 3"/>
            <p:cNvSpPr/>
            <p:nvPr/>
          </p:nvSpPr>
          <p:spPr>
            <a:xfrm>
              <a:off x="6228272" y="2294625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656053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80192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81840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249691" y="3606744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357668" y="3623547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flipH="1">
              <a:off x="5876946" y="2515519"/>
              <a:ext cx="389225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3"/>
              <a:endCxn id="8" idx="0"/>
            </p:cNvCxnSpPr>
            <p:nvPr/>
          </p:nvCxnSpPr>
          <p:spPr>
            <a:xfrm flipH="1">
              <a:off x="5379087" y="3165375"/>
              <a:ext cx="314865" cy="44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6"/>
              <a:endCxn id="9" idx="2"/>
            </p:cNvCxnSpPr>
            <p:nvPr/>
          </p:nvCxnSpPr>
          <p:spPr>
            <a:xfrm>
              <a:off x="5508483" y="3736141"/>
              <a:ext cx="849185" cy="1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7"/>
              <a:endCxn id="6" idx="3"/>
            </p:cNvCxnSpPr>
            <p:nvPr/>
          </p:nvCxnSpPr>
          <p:spPr>
            <a:xfrm flipV="1">
              <a:off x="6578561" y="3165375"/>
              <a:ext cx="261267" cy="496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6"/>
              <a:endCxn id="6" idx="2"/>
            </p:cNvCxnSpPr>
            <p:nvPr/>
          </p:nvCxnSpPr>
          <p:spPr>
            <a:xfrm>
              <a:off x="5914845" y="3073878"/>
              <a:ext cx="887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5"/>
              <a:endCxn id="6" idx="1"/>
            </p:cNvCxnSpPr>
            <p:nvPr/>
          </p:nvCxnSpPr>
          <p:spPr>
            <a:xfrm>
              <a:off x="6449165" y="2515519"/>
              <a:ext cx="390663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7060721" y="3073878"/>
              <a:ext cx="757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" idx="6"/>
              <a:endCxn id="7" idx="1"/>
            </p:cNvCxnSpPr>
            <p:nvPr/>
          </p:nvCxnSpPr>
          <p:spPr>
            <a:xfrm>
              <a:off x="6487064" y="2424022"/>
              <a:ext cx="1369244" cy="55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34315" y="307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69872" y="3745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751727" y="331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56701" y="3085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6987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29462" y="25310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9513" y="3037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8872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2044460" y="2398143"/>
            <a:ext cx="400828" cy="45221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675923" y="2851417"/>
            <a:ext cx="7723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224849" y="2849435"/>
            <a:ext cx="449633" cy="5856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2172718" y="2848145"/>
            <a:ext cx="264663" cy="59142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445288" y="2849435"/>
            <a:ext cx="92189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>
            <a:off x="4287328" y="2608051"/>
            <a:ext cx="258793" cy="220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462157" y="161792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节点处的转发表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6420" y="1581055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节点的路由路径</a:t>
            </a:r>
            <a:endParaRPr lang="zh-CN" altLang="en-US" dirty="0"/>
          </a:p>
        </p:txBody>
      </p:sp>
      <p:sp>
        <p:nvSpPr>
          <p:cNvPr id="43" name="内容占位符 2"/>
          <p:cNvSpPr txBox="1"/>
          <p:nvPr/>
        </p:nvSpPr>
        <p:spPr>
          <a:xfrm>
            <a:off x="628650" y="4449211"/>
            <a:ext cx="7886700" cy="198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使用最短路径算法，计算到每个其它节点的最短路径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A</a:t>
            </a:r>
            <a:r>
              <a:rPr lang="zh-CN" altLang="en-US" dirty="0"/>
              <a:t>节点，到其它节点的最短路径构成一个树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最短路径树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(shortest path tree)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Mobile IP</a:t>
            </a:r>
            <a:r>
              <a:rPr lang="zh-CN" altLang="en-US" dirty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三角路由路径</a:t>
            </a:r>
            <a:endParaRPr lang="en-US" altLang="zh-CN" dirty="0"/>
          </a:p>
          <a:p>
            <a:pPr lvl="1"/>
            <a:r>
              <a:rPr lang="zh-CN" altLang="en-US" dirty="0"/>
              <a:t>绕路问题。极端情况下，</a:t>
            </a:r>
            <a:r>
              <a:rPr lang="en-US" altLang="zh-CN" dirty="0"/>
              <a:t>MN</a:t>
            </a:r>
            <a:r>
              <a:rPr lang="zh-CN" altLang="en-US" dirty="0"/>
              <a:t>离</a:t>
            </a:r>
            <a:r>
              <a:rPr lang="en-US" altLang="zh-CN" dirty="0"/>
              <a:t>CN</a:t>
            </a:r>
            <a:r>
              <a:rPr lang="zh-CN" altLang="en-US" dirty="0"/>
              <a:t>很近，离</a:t>
            </a:r>
            <a:r>
              <a:rPr lang="en-US" altLang="zh-CN" dirty="0"/>
              <a:t>HA</a:t>
            </a:r>
            <a:r>
              <a:rPr lang="zh-CN" altLang="en-US" dirty="0"/>
              <a:t>很远，怎么办？</a:t>
            </a:r>
            <a:endParaRPr lang="en-US" altLang="zh-CN" dirty="0"/>
          </a:p>
          <a:p>
            <a:pPr lvl="1"/>
            <a:r>
              <a:rPr lang="zh-CN" altLang="en-US" dirty="0"/>
              <a:t>解决方案：让</a:t>
            </a:r>
            <a:r>
              <a:rPr lang="en-US" altLang="zh-CN" dirty="0"/>
              <a:t>CN</a:t>
            </a:r>
            <a:r>
              <a:rPr lang="zh-CN" altLang="en-US" dirty="0"/>
              <a:t>知道</a:t>
            </a:r>
            <a:r>
              <a:rPr lang="en-US" altLang="zh-CN" dirty="0"/>
              <a:t>MN</a:t>
            </a:r>
            <a:r>
              <a:rPr lang="zh-CN" altLang="en-US" dirty="0"/>
              <a:t>的转交地址</a:t>
            </a:r>
            <a:endParaRPr lang="en-US" altLang="zh-CN" dirty="0"/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HA</a:t>
            </a:r>
            <a:r>
              <a:rPr lang="zh-CN" altLang="en-US" dirty="0"/>
              <a:t>告知</a:t>
            </a:r>
            <a:r>
              <a:rPr lang="en-US" altLang="zh-CN" dirty="0"/>
              <a:t>CN</a:t>
            </a:r>
            <a:r>
              <a:rPr lang="zh-CN" altLang="en-US" dirty="0"/>
              <a:t>其</a:t>
            </a:r>
            <a:r>
              <a:rPr lang="en-US" altLang="zh-CN" dirty="0"/>
              <a:t>MN</a:t>
            </a:r>
            <a:r>
              <a:rPr lang="zh-CN" altLang="en-US" dirty="0"/>
              <a:t>对应的转交地址</a:t>
            </a:r>
            <a:endParaRPr lang="en-US" altLang="zh-CN" dirty="0"/>
          </a:p>
          <a:p>
            <a:pPr lvl="2"/>
            <a:r>
              <a:rPr lang="en-US" altLang="zh-CN" dirty="0"/>
              <a:t>CN</a:t>
            </a:r>
            <a:r>
              <a:rPr lang="zh-CN" altLang="en-US" dirty="0"/>
              <a:t>与</a:t>
            </a:r>
            <a:r>
              <a:rPr lang="en-US" altLang="zh-CN" dirty="0"/>
              <a:t>FA</a:t>
            </a:r>
            <a:r>
              <a:rPr lang="zh-CN" altLang="en-US" dirty="0"/>
              <a:t>之间直接</a:t>
            </a:r>
            <a:r>
              <a:rPr lang="en-US" altLang="zh-CN" dirty="0"/>
              <a:t>IP-in-IP</a:t>
            </a:r>
            <a:r>
              <a:rPr lang="zh-CN" altLang="en-US" dirty="0"/>
              <a:t>隧道通信</a:t>
            </a:r>
            <a:endParaRPr lang="en-US" altLang="zh-CN" dirty="0"/>
          </a:p>
          <a:p>
            <a:r>
              <a:rPr lang="zh-CN" altLang="en-US" dirty="0"/>
              <a:t>单</a:t>
            </a:r>
            <a:r>
              <a:rPr lang="en-US" altLang="zh-CN" dirty="0"/>
              <a:t>HA</a:t>
            </a:r>
            <a:r>
              <a:rPr lang="zh-CN" altLang="en-US" dirty="0"/>
              <a:t>节点失效问题</a:t>
            </a:r>
            <a:endParaRPr lang="en-US" altLang="zh-CN" dirty="0"/>
          </a:p>
          <a:p>
            <a:pPr lvl="1"/>
            <a:r>
              <a:rPr lang="zh-CN" altLang="en-US" dirty="0"/>
              <a:t>可能的解决方案：多</a:t>
            </a:r>
            <a:r>
              <a:rPr lang="en-US" altLang="zh-CN" dirty="0"/>
              <a:t>HA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主机一直移动，频繁向</a:t>
            </a:r>
            <a:r>
              <a:rPr lang="en-US" altLang="zh-CN" dirty="0"/>
              <a:t>HA</a:t>
            </a:r>
            <a:r>
              <a:rPr lang="zh-CN" altLang="en-US" dirty="0"/>
              <a:t>注册</a:t>
            </a:r>
            <a:endParaRPr lang="en-US" altLang="zh-CN" dirty="0"/>
          </a:p>
          <a:p>
            <a:pPr lvl="1"/>
            <a:r>
              <a:rPr lang="zh-CN" altLang="en-US" dirty="0"/>
              <a:t>可能的解决方案：多个</a:t>
            </a:r>
            <a:r>
              <a:rPr lang="en-US" altLang="zh-CN" dirty="0"/>
              <a:t>FA</a:t>
            </a:r>
            <a:r>
              <a:rPr lang="zh-CN" altLang="en-US" dirty="0"/>
              <a:t>协同，形成更大的</a:t>
            </a:r>
            <a:r>
              <a:rPr lang="en-US" altLang="zh-CN" dirty="0"/>
              <a:t>FA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安全问题等。。。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基于拓扑编址的路由机制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基于拓扑编制的路由机制具有较好的可扩展性</a:t>
            </a:r>
            <a:endParaRPr lang="en-US" altLang="zh-CN" dirty="0"/>
          </a:p>
          <a:p>
            <a:pPr lvl="1"/>
            <a:r>
              <a:rPr lang="zh-CN" altLang="en-US" dirty="0"/>
              <a:t>编址必须服从网络拓扑结构</a:t>
            </a:r>
            <a:endParaRPr lang="en-US" altLang="zh-CN" dirty="0"/>
          </a:p>
          <a:p>
            <a:r>
              <a:rPr lang="zh-CN" altLang="en-US" dirty="0"/>
              <a:t>但是，拓扑不是静止不变的，网络规模在增大，节点可能会移动，因此地址不能永久的标识主机身份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地址混合两种含义：网络地址</a:t>
            </a:r>
            <a:r>
              <a:rPr lang="en-US" altLang="zh-CN" dirty="0"/>
              <a:t>+</a:t>
            </a:r>
            <a:r>
              <a:rPr lang="zh-CN" altLang="en-US" dirty="0"/>
              <a:t>主机标识，当主机移动后，</a:t>
            </a:r>
            <a:r>
              <a:rPr lang="en-US" altLang="zh-CN" dirty="0"/>
              <a:t>IP</a:t>
            </a:r>
            <a:r>
              <a:rPr lang="zh-CN" altLang="en-US" dirty="0"/>
              <a:t>地址发生变化</a:t>
            </a:r>
            <a:endParaRPr lang="en-US" altLang="zh-CN" dirty="0"/>
          </a:p>
          <a:p>
            <a:pPr lvl="1"/>
            <a:r>
              <a:rPr lang="zh-CN" altLang="en-US" dirty="0"/>
              <a:t>但是，网络应用在连接过程中</a:t>
            </a:r>
            <a:r>
              <a:rPr lang="en-US" altLang="zh-CN" dirty="0"/>
              <a:t>IP</a:t>
            </a:r>
            <a:r>
              <a:rPr lang="zh-CN" altLang="en-US" dirty="0"/>
              <a:t>地址不能发生变化，因此产生了移动性问题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扁平化的标识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4147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扁平化的名字 </a:t>
            </a:r>
            <a:r>
              <a:rPr lang="en-US" altLang="zh-CN" dirty="0"/>
              <a:t>(Flat Names)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/>
              <a:t>DHT</a:t>
            </a:r>
            <a:r>
              <a:rPr lang="zh-CN" altLang="en-US" sz="1800" dirty="0"/>
              <a:t>（分布式</a:t>
            </a:r>
            <a:r>
              <a:rPr lang="en-US" altLang="zh-CN" sz="1800" dirty="0"/>
              <a:t>Hash</a:t>
            </a:r>
            <a:r>
              <a:rPr lang="zh-CN" altLang="en-US" sz="1800" dirty="0"/>
              <a:t>表）替代</a:t>
            </a:r>
            <a:r>
              <a:rPr lang="en-US" altLang="zh-CN" sz="1800" dirty="0"/>
              <a:t>DNS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例如：</a:t>
            </a:r>
            <a:r>
              <a:rPr lang="en-US" altLang="zh-CN" sz="1600" dirty="0">
                <a:hlinkClick r:id="rId1"/>
              </a:rPr>
              <a:t>www.ict.ac.cn</a:t>
            </a:r>
            <a:r>
              <a:rPr lang="en-US" altLang="zh-CN" sz="1600" dirty="0"/>
              <a:t> -&gt; ict195610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但是仍需要使用基于层次化地址的路由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dirty="0"/>
              <a:t>扁平化的地址</a:t>
            </a:r>
            <a:r>
              <a:rPr lang="en-US" altLang="zh-CN" dirty="0"/>
              <a:t> (Flat Address)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避免了将名字翻译成地址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基于扁平化地址的路由 </a:t>
            </a:r>
            <a:r>
              <a:rPr lang="en-US" altLang="zh-CN" sz="1800" dirty="0"/>
              <a:t>(</a:t>
            </a:r>
            <a:r>
              <a:rPr lang="en-US" altLang="zh-CN" sz="1800" dirty="0">
                <a:ea typeface="宋体" panose="02010600030101010101" pitchFamily="2" charset="-122"/>
              </a:rPr>
              <a:t>ROFL, Routing on Flat Label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核心问题：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如何达到可扩展性？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设计目标：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基于扁平化标识的可扩展路由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设计思路：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机制：基于</a:t>
            </a:r>
            <a:r>
              <a:rPr lang="en-US" altLang="zh-CN" dirty="0"/>
              <a:t>DHT/Chord</a:t>
            </a:r>
            <a:r>
              <a:rPr lang="zh-CN" altLang="en-US" dirty="0"/>
              <a:t>路由，维护到后继节点、指取节点的源路由，使得不需要聚合就可以提供可扩展的网络路由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本质上：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就是一个全局的扁平标识到节点的映射和查找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表与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名字</a:t>
            </a:r>
            <a:r>
              <a:rPr lang="en-US" altLang="zh-CN" dirty="0"/>
              <a:t> -&gt; </a:t>
            </a:r>
            <a:r>
              <a:rPr lang="zh-CN" altLang="en-US" dirty="0"/>
              <a:t>值映射对 </a:t>
            </a:r>
            <a:r>
              <a:rPr lang="en-US" altLang="zh-CN" dirty="0"/>
              <a:t>(Key-Value Pair)</a:t>
            </a:r>
            <a:endParaRPr lang="en-US" altLang="zh-CN" dirty="0"/>
          </a:p>
          <a:p>
            <a:pPr lvl="1"/>
            <a:r>
              <a:rPr lang="zh-CN" altLang="en-US" dirty="0"/>
              <a:t>例如， </a:t>
            </a:r>
            <a:r>
              <a:rPr lang="en-US" altLang="zh-CN" dirty="0">
                <a:hlinkClick r:id="rId1"/>
              </a:rPr>
              <a:t>www.ict.ac.cn/index.html</a:t>
            </a:r>
            <a:r>
              <a:rPr lang="en-US" altLang="zh-CN" dirty="0"/>
              <a:t> (Key) </a:t>
            </a:r>
            <a:r>
              <a:rPr lang="zh-CN" altLang="en-US" dirty="0"/>
              <a:t>与对应网页内容 </a:t>
            </a:r>
            <a:r>
              <a:rPr lang="en-US" altLang="zh-CN" dirty="0"/>
              <a:t>(Value)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Key</a:t>
            </a:r>
            <a:r>
              <a:rPr lang="zh-CN" altLang="en-US" dirty="0"/>
              <a:t>与</a:t>
            </a:r>
            <a:r>
              <a:rPr lang="en-US" altLang="zh-CN" dirty="0"/>
              <a:t>Value</a:t>
            </a:r>
            <a:r>
              <a:rPr lang="zh-CN" altLang="en-US" dirty="0"/>
              <a:t>关联起来的一种数据结构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挑战：</a:t>
            </a:r>
            <a:r>
              <a:rPr lang="en-US" altLang="zh-CN" dirty="0"/>
              <a:t>Hash</a:t>
            </a:r>
            <a:r>
              <a:rPr lang="zh-CN" altLang="en-US" dirty="0"/>
              <a:t>碰撞、映射对的加入和离开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90041" y="3710151"/>
          <a:ext cx="2575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17"/>
                <a:gridCol w="1287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1860332" y="4624552"/>
            <a:ext cx="92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35426" y="4167111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Lookup (K2)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870028" y="4629807"/>
            <a:ext cx="92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48552" y="425718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</a:t>
            </a:r>
            <a:r>
              <a:rPr lang="en-US" altLang="zh-CN" dirty="0"/>
              <a:t>Hash (</a:t>
            </a:r>
            <a:r>
              <a:rPr lang="en-US" altLang="zh-CN" dirty="0">
                <a:ea typeface="宋体" panose="02010600030101010101" pitchFamily="2" charset="-122"/>
              </a:rPr>
              <a:t>Consistent Hashing)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37633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：将一组文件存储到</a:t>
            </a:r>
            <a:r>
              <a:rPr lang="en-US" altLang="zh-CN" dirty="0"/>
              <a:t>N</a:t>
            </a:r>
            <a:r>
              <a:rPr lang="zh-CN" altLang="en-US" dirty="0"/>
              <a:t>个节点上，考虑节点的离开和新节点的加入</a:t>
            </a:r>
            <a:endParaRPr lang="en-US" altLang="zh-CN" dirty="0"/>
          </a:p>
          <a:p>
            <a:r>
              <a:rPr lang="zh-CN" altLang="en-US" dirty="0"/>
              <a:t>大型稀疏的标识空间 </a:t>
            </a:r>
            <a:r>
              <a:rPr lang="en-US" altLang="zh-CN" dirty="0"/>
              <a:t>(Identifier Space</a:t>
            </a:r>
            <a:r>
              <a:rPr lang="zh-CN" altLang="en-US" dirty="0"/>
              <a:t>，例如</a:t>
            </a:r>
            <a:r>
              <a:rPr lang="en-US" altLang="zh-CN" dirty="0"/>
              <a:t>128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，构成环形</a:t>
            </a:r>
            <a:endParaRPr lang="en-US" altLang="zh-CN" dirty="0"/>
          </a:p>
          <a:p>
            <a:pPr lvl="1"/>
            <a:r>
              <a:rPr lang="zh-CN" altLang="en-US" dirty="0"/>
              <a:t>将文件按名字</a:t>
            </a:r>
            <a:r>
              <a:rPr lang="en-US" altLang="zh-CN" dirty="0"/>
              <a:t>(Name)</a:t>
            </a:r>
            <a:r>
              <a:rPr lang="zh-CN" altLang="en-US" dirty="0"/>
              <a:t>均匀的</a:t>
            </a:r>
            <a:r>
              <a:rPr lang="en-US" altLang="zh-CN" dirty="0"/>
              <a:t>Hash</a:t>
            </a:r>
            <a:r>
              <a:rPr lang="zh-CN" altLang="en-US" dirty="0"/>
              <a:t>到标识空间，为</a:t>
            </a:r>
            <a:r>
              <a:rPr lang="en-US" altLang="zh-CN" dirty="0" err="1"/>
              <a:t>object_id</a:t>
            </a:r>
            <a:endParaRPr lang="en-US" altLang="zh-CN" dirty="0"/>
          </a:p>
          <a:p>
            <a:pPr lvl="1"/>
            <a:r>
              <a:rPr lang="zh-CN" altLang="en-US" dirty="0"/>
              <a:t>将节点</a:t>
            </a:r>
            <a:r>
              <a:rPr lang="en-US" altLang="zh-CN" dirty="0"/>
              <a:t>(Node)</a:t>
            </a:r>
            <a:r>
              <a:rPr lang="zh-CN" altLang="en-US" dirty="0"/>
              <a:t>也均匀的</a:t>
            </a:r>
            <a:r>
              <a:rPr lang="en-US" altLang="zh-CN" dirty="0"/>
              <a:t>Hash</a:t>
            </a:r>
            <a:r>
              <a:rPr lang="zh-CN" altLang="en-US" dirty="0"/>
              <a:t>到标识空间，为</a:t>
            </a:r>
            <a:r>
              <a:rPr lang="en-US" altLang="zh-CN" dirty="0" err="1"/>
              <a:t>node_id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object_id</a:t>
            </a:r>
            <a:r>
              <a:rPr lang="zh-CN" altLang="en-US" dirty="0"/>
              <a:t>，顺时针遍历，遇到第一个</a:t>
            </a:r>
            <a:r>
              <a:rPr lang="en-US" altLang="zh-CN" dirty="0" err="1"/>
              <a:t>node_id</a:t>
            </a:r>
            <a:r>
              <a:rPr lang="zh-CN" altLang="en-US" dirty="0"/>
              <a:t>，将文件存储到该节点</a:t>
            </a:r>
            <a:endParaRPr lang="en-US" altLang="zh-CN" dirty="0"/>
          </a:p>
          <a:p>
            <a:pPr lvl="1"/>
            <a:r>
              <a:rPr lang="zh-CN" altLang="en-US" dirty="0"/>
              <a:t>节点加入时，后一个节点的相应内容前移；节点离开时，该节点的内容后移</a:t>
            </a:r>
            <a:endParaRPr lang="zh-CN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696259" y="5073533"/>
            <a:ext cx="1750774" cy="16404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1100" dirty="0">
              <a:latin typeface="Calibri" panose="020F050202020403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571646" y="4996141"/>
            <a:ext cx="770" cy="13563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1100" dirty="0">
              <a:latin typeface="Calibri" panose="020F0502020204030204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664805" y="5015289"/>
            <a:ext cx="56203" cy="13563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1100" dirty="0">
              <a:latin typeface="Calibri" panose="020F050202020403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2316" y="4816622"/>
            <a:ext cx="230171" cy="2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5591" y="4816622"/>
            <a:ext cx="230171" cy="2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6888080" y="5015289"/>
            <a:ext cx="167841" cy="19946"/>
            <a:chOff x="824" y="3950"/>
            <a:chExt cx="218" cy="25"/>
          </a:xfrm>
        </p:grpSpPr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100" dirty="0">
                <a:latin typeface="Calibri" panose="020F0502020204030204" pitchFamily="34" charset="0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100" dirty="0">
                <a:latin typeface="Calibri" panose="020F0502020204030204" pitchFamily="34" charset="0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sz="11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019893" y="5178091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7355573" y="5873027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871300" y="6567964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660233" y="5525958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6069825" y="6548815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038370" y="6452274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403805" y="5015289"/>
            <a:ext cx="56204" cy="13563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1100" dirty="0">
              <a:latin typeface="Calibri" panose="020F0502020204030204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970515" y="4816622"/>
            <a:ext cx="522430" cy="2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400" b="1" baseline="30000">
                <a:latin typeface="Helvetica" panose="020B0604020202020204" pitchFamily="34" charset="0"/>
                <a:ea typeface="宋体" panose="02010600030101010101" pitchFamily="2" charset="-122"/>
              </a:rPr>
              <a:t>128</a:t>
            </a:r>
            <a:r>
              <a:rPr lang="en-US" altLang="zh-CN" sz="1400" b="1">
                <a:latin typeface="Helvetica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zh-CN" sz="1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958187" y="5178091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503229" y="5494933"/>
            <a:ext cx="3804247" cy="113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Hash(Name) </a:t>
            </a:r>
            <a:r>
              <a:rPr lang="en-US" altLang="zh-CN" sz="2400" b="1" dirty="0">
                <a:solidFill>
                  <a:srgbClr val="FF33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1" dirty="0" err="1">
                <a:solidFill>
                  <a:srgbClr val="FF33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object_id</a:t>
            </a:r>
            <a:endParaRPr lang="en-US" altLang="zh-CN" sz="2400" b="1" dirty="0">
              <a:solidFill>
                <a:srgbClr val="FF3300"/>
              </a:solidFill>
              <a:latin typeface="Helvetica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99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Hash(Node)  </a:t>
            </a:r>
            <a:r>
              <a:rPr lang="en-US" altLang="zh-CN" sz="2400" b="1" dirty="0" err="1">
                <a:solidFill>
                  <a:srgbClr val="0099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node_id</a:t>
            </a:r>
            <a:endParaRPr lang="en-US" altLang="zh-CN" sz="2400" b="1" dirty="0">
              <a:solidFill>
                <a:srgbClr val="0099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Chord </a:t>
            </a:r>
            <a:r>
              <a:rPr lang="zh-CN" altLang="en-US" dirty="0"/>
              <a:t>只支持一种操作：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给定一个名字，查询对应的存储节点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是一种分布式的、去中心化的名字到节点的查询服务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考虑到节点的频繁加入和离开，能够快速名字对应的节点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应用场景：扁平化路由、</a:t>
            </a:r>
            <a:r>
              <a:rPr lang="en-US" altLang="zh-CN" dirty="0"/>
              <a:t>P2P</a:t>
            </a:r>
            <a:r>
              <a:rPr lang="zh-CN" altLang="en-US" dirty="0"/>
              <a:t>文件存储位置定位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</a:t>
            </a:r>
            <a:r>
              <a:rPr lang="zh-CN" altLang="en-US" dirty="0"/>
              <a:t>：后继节点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决定哪个</a:t>
            </a:r>
            <a:r>
              <a:rPr lang="zh-CN" altLang="en-US" dirty="0"/>
              <a:t>节点保存名字映射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281238" y="2573338"/>
            <a:ext cx="1939925" cy="1954212"/>
            <a:chOff x="1885" y="1525"/>
            <a:chExt cx="1221" cy="1231"/>
          </a:xfrm>
        </p:grpSpPr>
        <p:sp>
          <p:nvSpPr>
            <p:cNvPr id="6" name="Arc 5"/>
            <p:cNvSpPr/>
            <p:nvPr/>
          </p:nvSpPr>
          <p:spPr bwMode="auto">
            <a:xfrm rot="16200000">
              <a:off x="1888" y="1623"/>
              <a:ext cx="1130" cy="1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19"/>
                <a:gd name="T1" fmla="*/ 0 h 21600"/>
                <a:gd name="T2" fmla="*/ 21519 w 21519"/>
                <a:gd name="T3" fmla="*/ 19735 h 21600"/>
                <a:gd name="T4" fmla="*/ 0 w 215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9" h="21600" fill="none" extrusionOk="0">
                  <a:moveTo>
                    <a:pt x="0" y="0"/>
                  </a:moveTo>
                  <a:cubicBezTo>
                    <a:pt x="11206" y="0"/>
                    <a:pt x="20551" y="8570"/>
                    <a:pt x="21519" y="19734"/>
                  </a:cubicBezTo>
                </a:path>
                <a:path w="21519" h="21600" stroke="0" extrusionOk="0">
                  <a:moveTo>
                    <a:pt x="0" y="0"/>
                  </a:moveTo>
                  <a:cubicBezTo>
                    <a:pt x="11206" y="0"/>
                    <a:pt x="20551" y="8570"/>
                    <a:pt x="21519" y="1973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25" y="152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14938" y="303371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4011613" y="4518025"/>
            <a:ext cx="1803400" cy="1360488"/>
            <a:chOff x="2975" y="2754"/>
            <a:chExt cx="1135" cy="857"/>
          </a:xfrm>
        </p:grpSpPr>
        <p:sp>
          <p:nvSpPr>
            <p:cNvPr id="10" name="Arc 9"/>
            <p:cNvSpPr/>
            <p:nvPr/>
          </p:nvSpPr>
          <p:spPr bwMode="auto">
            <a:xfrm rot="5400000">
              <a:off x="3191" y="2538"/>
              <a:ext cx="704" cy="1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3404"/>
                <a:gd name="T1" fmla="*/ 0 h 21600"/>
                <a:gd name="T2" fmla="*/ 13404 w 13404"/>
                <a:gd name="T3" fmla="*/ 4662 h 21600"/>
                <a:gd name="T4" fmla="*/ 0 w 134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04" h="21600" fill="none" extrusionOk="0">
                  <a:moveTo>
                    <a:pt x="0" y="0"/>
                  </a:moveTo>
                  <a:cubicBezTo>
                    <a:pt x="4865" y="0"/>
                    <a:pt x="9588" y="1642"/>
                    <a:pt x="13403" y="4662"/>
                  </a:cubicBezTo>
                </a:path>
                <a:path w="13404" h="21600" stroke="0" extrusionOk="0">
                  <a:moveTo>
                    <a:pt x="0" y="0"/>
                  </a:moveTo>
                  <a:cubicBezTo>
                    <a:pt x="4865" y="0"/>
                    <a:pt x="9588" y="1642"/>
                    <a:pt x="13403" y="46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697" y="343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303463" y="45180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33600" y="4373563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Group 13"/>
          <p:cNvGrpSpPr/>
          <p:nvPr/>
        </p:nvGrpSpPr>
        <p:grpSpPr bwMode="auto">
          <a:xfrm>
            <a:off x="2603500" y="3062288"/>
            <a:ext cx="2887663" cy="2857500"/>
            <a:chOff x="2088" y="1833"/>
            <a:chExt cx="1819" cy="1800"/>
          </a:xfrm>
        </p:grpSpPr>
        <p:grpSp>
          <p:nvGrpSpPr>
            <p:cNvPr id="15" name="Group 14"/>
            <p:cNvGrpSpPr/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960813" y="29765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5516563" y="45180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662613" y="4373563"/>
            <a:ext cx="2857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500438" y="4157663"/>
            <a:ext cx="115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identifier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circle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940300" y="34369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940300" y="53816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38"/>
          <p:cNvGrpSpPr/>
          <p:nvPr/>
        </p:nvGrpSpPr>
        <p:grpSpPr bwMode="auto">
          <a:xfrm>
            <a:off x="6380163" y="1852613"/>
            <a:ext cx="2160587" cy="1441450"/>
            <a:chOff x="3923" y="1071"/>
            <a:chExt cx="1361" cy="908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923" y="1071"/>
              <a:ext cx="136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132" y="122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350" y="1162"/>
              <a:ext cx="7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identifier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331" y="1389"/>
              <a:ext cx="7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node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060" y="1661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331" y="1661"/>
              <a:ext cx="7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Verdana" panose="020B0604030504040204" pitchFamily="34" charset="0"/>
                  <a:ea typeface="宋体" panose="02010600030101010101" pitchFamily="2" charset="-122"/>
                </a:rPr>
                <a:t>key</a:t>
              </a:r>
              <a:endParaRPr lang="en-US" altLang="zh-CN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083" y="1405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300663" y="3365500"/>
            <a:ext cx="1584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latin typeface="Verdana" panose="020B0604030504040204" pitchFamily="34" charset="0"/>
                <a:ea typeface="宋体" panose="02010600030101010101" pitchFamily="2" charset="-122"/>
              </a:rPr>
              <a:t>successor(1) = 1</a:t>
            </a:r>
            <a:endParaRPr lang="en-US" altLang="zh-CN" sz="14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094413" y="4373563"/>
            <a:ext cx="15827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latin typeface="Verdana" panose="020B0604030504040204" pitchFamily="34" charset="0"/>
                <a:ea typeface="宋体" panose="02010600030101010101" pitchFamily="2" charset="-122"/>
              </a:rPr>
              <a:t>successor(2) = 3</a:t>
            </a:r>
            <a:endParaRPr lang="en-US" altLang="zh-CN" sz="14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04813" y="4373563"/>
            <a:ext cx="15827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latin typeface="Verdana" panose="020B0604030504040204" pitchFamily="34" charset="0"/>
                <a:ea typeface="宋体" panose="02010600030101010101" pitchFamily="2" charset="-122"/>
              </a:rPr>
              <a:t>successor(6) = 0</a:t>
            </a:r>
            <a:endParaRPr lang="en-US" altLang="zh-CN" sz="14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3" grpId="1" animBg="1"/>
      <p:bldP spid="33" grpId="0" animBg="1"/>
      <p:bldP spid="34" grpId="0" animBg="1"/>
      <p:bldP spid="35" grpId="0" animBg="1"/>
      <p:bldP spid="35" grpId="1" animBg="1"/>
      <p:bldP spid="36" grpId="0"/>
      <p:bldP spid="37" grpId="0" animBg="1"/>
      <p:bldP spid="38" grpId="0" animBg="1"/>
      <p:bldP spid="47" grpId="0"/>
      <p:bldP spid="48" grpId="0"/>
      <p:bldP spid="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</a:t>
            </a:r>
            <a:r>
              <a:rPr lang="zh-CN" altLang="en-US" dirty="0"/>
              <a:t>：节点加入和离开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节点加入和离开时，系统更新路由状态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32313" y="245903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15013" y="291941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97550" y="5518150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8"/>
          <p:cNvGrpSpPr/>
          <p:nvPr/>
        </p:nvGrpSpPr>
        <p:grpSpPr bwMode="auto">
          <a:xfrm>
            <a:off x="3205163" y="2947988"/>
            <a:ext cx="2886075" cy="2857500"/>
            <a:chOff x="2088" y="1833"/>
            <a:chExt cx="1819" cy="1800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4560888" y="2862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541963" y="33226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541963" y="52673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492500" y="33274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116013" y="3284538"/>
            <a:ext cx="15843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latin typeface="Verdana" panose="020B0604030504040204" pitchFamily="34" charset="0"/>
                <a:ea typeface="宋体" panose="02010600030101010101" pitchFamily="2" charset="-122"/>
              </a:rPr>
              <a:t>successor(6) = 7</a:t>
            </a:r>
            <a:endParaRPr lang="en-US" altLang="zh-CN" sz="14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132138" y="29257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6157913" y="5516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516688" y="3500438"/>
            <a:ext cx="15843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latin typeface="Verdana" panose="020B0604030504040204" pitchFamily="34" charset="0"/>
                <a:ea typeface="宋体" panose="02010600030101010101" pitchFamily="2" charset="-122"/>
              </a:rPr>
              <a:t>successor(1) = 3</a:t>
            </a:r>
            <a:endParaRPr lang="en-US" altLang="zh-CN" sz="14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Key</a:t>
            </a:r>
            <a:r>
              <a:rPr lang="zh-CN" altLang="en-US" dirty="0"/>
              <a:t>值查找相应节点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5"/>
            <a:ext cx="8273125" cy="442580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所有节点通过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后继节点指针</a:t>
            </a:r>
            <a:r>
              <a:rPr lang="zh-CN" altLang="en-US" dirty="0"/>
              <a:t>串成环形单向链表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给定</a:t>
            </a:r>
            <a:r>
              <a:rPr lang="en-US" altLang="zh-CN" dirty="0"/>
              <a:t>Key</a:t>
            </a:r>
            <a:r>
              <a:rPr lang="zh-CN" altLang="en-US" dirty="0"/>
              <a:t>值，从任一节点开始依次遍历，查找节点是否存储该值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很少量的路由信息就足以在分布式环境下实现一致性</a:t>
            </a:r>
            <a:r>
              <a:rPr lang="en-US" altLang="zh-CN" dirty="0"/>
              <a:t>Hash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这种查找方式只能保证正确，但是无法保证效率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最坏情况下需要遍历所有</a:t>
            </a:r>
            <a:r>
              <a:rPr lang="en-US" altLang="zh-CN" dirty="0"/>
              <a:t>N</a:t>
            </a:r>
            <a:r>
              <a:rPr lang="zh-CN" altLang="en-US" dirty="0"/>
              <a:t>个节点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计算路由路径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集中式方法</a:t>
            </a:r>
            <a:endParaRPr lang="en-US" altLang="zh-CN" sz="2000" dirty="0"/>
          </a:p>
          <a:p>
            <a:pPr lvl="1"/>
            <a:r>
              <a:rPr lang="zh-CN" altLang="en-US" sz="1800" dirty="0"/>
              <a:t>集中节点收集网络拓扑信息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使用最短路径算法计算最短路径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将路由路径以转发表形式下发到各个节点</a:t>
            </a:r>
            <a:endParaRPr lang="en-US" altLang="zh-CN" sz="1800" dirty="0"/>
          </a:p>
          <a:p>
            <a:r>
              <a:rPr lang="zh-CN" altLang="en-US" sz="2000" dirty="0"/>
              <a:t>分布式方法</a:t>
            </a:r>
            <a:endParaRPr lang="en-US" altLang="zh-CN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2176" y="4014078"/>
          <a:ext cx="62865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990"/>
                <a:gridCol w="305851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s-ES" sz="1800" baseline="0" dirty="0">
                          <a:ea typeface="楷体" panose="02010609060101010101" pitchFamily="49" charset="-122"/>
                        </a:rPr>
                        <a:t>距离向量</a:t>
                      </a:r>
                      <a:r>
                        <a:rPr lang="es-ES" altLang="zh-CN" sz="1800" baseline="0" dirty="0"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es-ES" altLang="zh-CN" sz="1800" baseline="0" dirty="0" err="1">
                          <a:ea typeface="楷体" panose="02010609060101010101" pitchFamily="49" charset="-122"/>
                        </a:rPr>
                        <a:t>Distance</a:t>
                      </a:r>
                      <a:r>
                        <a:rPr lang="es-ES" altLang="zh-CN" sz="1800" baseline="0" dirty="0">
                          <a:ea typeface="楷体" panose="02010609060101010101" pitchFamily="49" charset="-122"/>
                        </a:rPr>
                        <a:t> Vector)</a:t>
                      </a:r>
                      <a:r>
                        <a:rPr lang="zh-CN" altLang="es-ES" sz="1800" baseline="0" dirty="0"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链路状态</a:t>
                      </a:r>
                      <a:r>
                        <a:rPr lang="en-US" altLang="zh-CN" sz="1800" baseline="0" dirty="0"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en-GB" altLang="zh-CN" sz="1800" baseline="0" dirty="0">
                          <a:ea typeface="楷体" panose="02010609060101010101" pitchFamily="49" charset="-122"/>
                        </a:rPr>
                        <a:t>Link State)</a:t>
                      </a: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节点没有全局拓扑信息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每个节点保存全局拓扑信息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节点将自己计算的表发送给邻居节点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节点将自己的邻接关系通告给所有其它节点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节点根据收到邻居的表，迭代计算自己的表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aseline="0" dirty="0">
                          <a:ea typeface="楷体" panose="02010609060101010101" pitchFamily="49" charset="-122"/>
                        </a:rPr>
                        <a:t>节点根据全局拓扑信息，独立计算转发表</a:t>
                      </a:r>
                      <a:endParaRPr lang="zh-CN" altLang="en-US" sz="1800" baseline="0" dirty="0"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通过添加额外路由信息来加速查找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每个节点维护一个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指取表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(Finger Table)</a:t>
            </a:r>
            <a:r>
              <a:rPr lang="zh-CN" altLang="en-US" dirty="0"/>
              <a:t>，其路由表条目数不超过</a:t>
            </a:r>
            <a:r>
              <a:rPr lang="en-US" altLang="zh-CN" dirty="0"/>
              <a:t>m (m = log2(N))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对于节点</a:t>
            </a:r>
            <a:r>
              <a:rPr lang="en-US" altLang="zh-CN" dirty="0"/>
              <a:t>n</a:t>
            </a:r>
            <a:r>
              <a:rPr lang="zh-CN" altLang="en-US" dirty="0"/>
              <a:t>，其指取表的第</a:t>
            </a:r>
            <a:r>
              <a:rPr lang="en-US" altLang="zh-CN" dirty="0" err="1"/>
              <a:t>i</a:t>
            </a:r>
            <a:r>
              <a:rPr lang="zh-CN" altLang="en-US" dirty="0"/>
              <a:t>个条目节点</a:t>
            </a:r>
            <a:r>
              <a:rPr lang="en-US" altLang="zh-CN" dirty="0"/>
              <a:t>s</a:t>
            </a:r>
            <a:r>
              <a:rPr lang="zh-CN" altLang="en-US" dirty="0"/>
              <a:t>的标识，</a:t>
            </a:r>
            <a:r>
              <a:rPr lang="en-US" altLang="zh-CN" dirty="0"/>
              <a:t>s</a:t>
            </a:r>
            <a:r>
              <a:rPr lang="zh-CN" altLang="en-US" dirty="0"/>
              <a:t>为从</a:t>
            </a:r>
            <a:r>
              <a:rPr lang="en-US" altLang="zh-CN" dirty="0"/>
              <a:t>n</a:t>
            </a:r>
            <a:r>
              <a:rPr lang="zh-CN" altLang="en-US" dirty="0"/>
              <a:t>经由</a:t>
            </a:r>
            <a:r>
              <a:rPr lang="en-US" altLang="zh-CN" dirty="0"/>
              <a:t>2^(i+1)</a:t>
            </a:r>
            <a:r>
              <a:rPr lang="zh-CN" altLang="en-US" dirty="0"/>
              <a:t>次以上后继遍历操作到达的第一个节点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successor(n + 2^(i+1))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/>
              <a:t>s</a:t>
            </a:r>
            <a:r>
              <a:rPr lang="zh-CN" altLang="en-US" dirty="0"/>
              <a:t>称为节点</a:t>
            </a:r>
            <a:r>
              <a:rPr lang="en-US" altLang="zh-CN" dirty="0"/>
              <a:t>n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个取指，记作</a:t>
            </a:r>
            <a:r>
              <a:rPr lang="en-US" altLang="zh-CN" dirty="0" err="1"/>
              <a:t>n.finger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).node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指取表</a:t>
            </a:r>
            <a:endParaRPr lang="zh-CN" altLang="en-US" dirty="0"/>
          </a:p>
        </p:txBody>
      </p:sp>
      <p:grpSp>
        <p:nvGrpSpPr>
          <p:cNvPr id="64" name="Group 4"/>
          <p:cNvGrpSpPr/>
          <p:nvPr/>
        </p:nvGrpSpPr>
        <p:grpSpPr bwMode="auto">
          <a:xfrm>
            <a:off x="296148" y="3039330"/>
            <a:ext cx="2889250" cy="2857500"/>
            <a:chOff x="2088" y="1833"/>
            <a:chExt cx="1819" cy="1800"/>
          </a:xfrm>
        </p:grpSpPr>
        <p:grpSp>
          <p:nvGrpSpPr>
            <p:cNvPr id="65" name="Group 5"/>
            <p:cNvGrpSpPr/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74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1655048" y="295360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24"/>
          <p:cNvSpPr>
            <a:spLocks noChangeArrowheads="1"/>
          </p:cNvSpPr>
          <p:nvPr/>
        </p:nvSpPr>
        <p:spPr bwMode="auto">
          <a:xfrm>
            <a:off x="2632948" y="341398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Oval 25"/>
          <p:cNvSpPr>
            <a:spLocks noChangeArrowheads="1"/>
          </p:cNvSpPr>
          <p:nvPr/>
        </p:nvSpPr>
        <p:spPr bwMode="auto">
          <a:xfrm>
            <a:off x="2632948" y="535866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2096373" y="2232880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Rectangle 27"/>
          <p:cNvSpPr>
            <a:spLocks noChangeArrowheads="1"/>
          </p:cNvSpPr>
          <p:nvPr/>
        </p:nvSpPr>
        <p:spPr bwMode="auto">
          <a:xfrm>
            <a:off x="2601198" y="2232880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[1,2)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[2,4)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[4,0)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28"/>
          <p:cNvSpPr>
            <a:spLocks noChangeArrowheads="1"/>
          </p:cNvSpPr>
          <p:nvPr/>
        </p:nvSpPr>
        <p:spPr bwMode="auto">
          <a:xfrm>
            <a:off x="3104435" y="2232880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" name="Group 29"/>
          <p:cNvGrpSpPr/>
          <p:nvPr/>
        </p:nvGrpSpPr>
        <p:grpSpPr bwMode="auto">
          <a:xfrm>
            <a:off x="3248898" y="3169505"/>
            <a:ext cx="2232025" cy="1152525"/>
            <a:chOff x="3107" y="2070"/>
            <a:chExt cx="1406" cy="726"/>
          </a:xfrm>
        </p:grpSpPr>
        <p:sp>
          <p:nvSpPr>
            <p:cNvPr id="90" name="AutoShape 30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91" name="Rectangle 31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finger table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start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int.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succ.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keys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[2,3)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[3,5)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[5,1)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0" name="Group 40"/>
          <p:cNvGrpSpPr/>
          <p:nvPr/>
        </p:nvGrpSpPr>
        <p:grpSpPr bwMode="auto">
          <a:xfrm>
            <a:off x="3248898" y="4896705"/>
            <a:ext cx="2232025" cy="1152525"/>
            <a:chOff x="3107" y="3158"/>
            <a:chExt cx="1406" cy="726"/>
          </a:xfrm>
        </p:grpSpPr>
        <p:sp>
          <p:nvSpPr>
            <p:cNvPr id="101" name="AutoShape 41"/>
            <p:cNvSpPr>
              <a:spLocks noChangeArrowheads="1"/>
            </p:cNvSpPr>
            <p:nvPr/>
          </p:nvSpPr>
          <p:spPr bwMode="auto">
            <a:xfrm>
              <a:off x="3107" y="3158"/>
              <a:ext cx="1406" cy="726"/>
            </a:xfrm>
            <a:prstGeom prst="wedgeRectCallout">
              <a:avLst>
                <a:gd name="adj1" fmla="val -67995"/>
                <a:gd name="adj2" fmla="val 248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3152" y="3158"/>
              <a:ext cx="95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finger table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3152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start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3470" y="3294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int.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45"/>
            <p:cNvSpPr>
              <a:spLocks noChangeArrowheads="1"/>
            </p:cNvSpPr>
            <p:nvPr/>
          </p:nvSpPr>
          <p:spPr bwMode="auto">
            <a:xfrm>
              <a:off x="3787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succ.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46"/>
            <p:cNvSpPr>
              <a:spLocks noChangeArrowheads="1"/>
            </p:cNvSpPr>
            <p:nvPr/>
          </p:nvSpPr>
          <p:spPr bwMode="auto">
            <a:xfrm>
              <a:off x="4196" y="315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keys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47"/>
            <p:cNvSpPr>
              <a:spLocks noChangeArrowheads="1"/>
            </p:cNvSpPr>
            <p:nvPr/>
          </p:nvSpPr>
          <p:spPr bwMode="auto">
            <a:xfrm>
              <a:off x="4196" y="3294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48"/>
            <p:cNvSpPr>
              <a:spLocks noChangeArrowheads="1"/>
            </p:cNvSpPr>
            <p:nvPr/>
          </p:nvSpPr>
          <p:spPr bwMode="auto">
            <a:xfrm>
              <a:off x="3152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3469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[4,5)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[5,7)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[7,3)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3787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Group 51"/>
          <p:cNvGrpSpPr/>
          <p:nvPr/>
        </p:nvGrpSpPr>
        <p:grpSpPr bwMode="auto">
          <a:xfrm>
            <a:off x="2024935" y="1799493"/>
            <a:ext cx="2233613" cy="1152525"/>
            <a:chOff x="748" y="1071"/>
            <a:chExt cx="1406" cy="726"/>
          </a:xfrm>
        </p:grpSpPr>
        <p:grpSp>
          <p:nvGrpSpPr>
            <p:cNvPr id="112" name="Group 52"/>
            <p:cNvGrpSpPr/>
            <p:nvPr/>
          </p:nvGrpSpPr>
          <p:grpSpPr bwMode="auto">
            <a:xfrm>
              <a:off x="748" y="1071"/>
              <a:ext cx="1406" cy="726"/>
              <a:chOff x="2336" y="1208"/>
              <a:chExt cx="1406" cy="726"/>
            </a:xfrm>
          </p:grpSpPr>
          <p:sp>
            <p:nvSpPr>
              <p:cNvPr id="116" name="AutoShape 53"/>
              <p:cNvSpPr>
                <a:spLocks noChangeArrowheads="1"/>
              </p:cNvSpPr>
              <p:nvPr/>
            </p:nvSpPr>
            <p:spPr bwMode="auto">
              <a:xfrm>
                <a:off x="2336" y="1208"/>
                <a:ext cx="1406" cy="726"/>
              </a:xfrm>
              <a:prstGeom prst="wedgeRectCallout">
                <a:avLst>
                  <a:gd name="adj1" fmla="val -58676"/>
                  <a:gd name="adj2" fmla="val 49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17" name="Rectangle 54"/>
              <p:cNvSpPr>
                <a:spLocks noChangeArrowheads="1"/>
              </p:cNvSpPr>
              <p:nvPr/>
            </p:nvSpPr>
            <p:spPr bwMode="auto">
              <a:xfrm>
                <a:off x="2381" y="1208"/>
                <a:ext cx="953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anchor="ctr"/>
              <a:lstStyle/>
              <a:p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finger table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2381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start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56"/>
              <p:cNvSpPr>
                <a:spLocks noChangeArrowheads="1"/>
              </p:cNvSpPr>
              <p:nvPr/>
            </p:nvSpPr>
            <p:spPr bwMode="auto">
              <a:xfrm>
                <a:off x="2699" y="1344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int.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57"/>
              <p:cNvSpPr>
                <a:spLocks noChangeArrowheads="1"/>
              </p:cNvSpPr>
              <p:nvPr/>
            </p:nvSpPr>
            <p:spPr bwMode="auto">
              <a:xfrm>
                <a:off x="3016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succ.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Rectangle 58"/>
              <p:cNvSpPr>
                <a:spLocks noChangeArrowheads="1"/>
              </p:cNvSpPr>
              <p:nvPr/>
            </p:nvSpPr>
            <p:spPr bwMode="auto">
              <a:xfrm>
                <a:off x="3425" y="1208"/>
                <a:ext cx="27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keys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Rectangle 59"/>
              <p:cNvSpPr>
                <a:spLocks noChangeArrowheads="1"/>
              </p:cNvSpPr>
              <p:nvPr/>
            </p:nvSpPr>
            <p:spPr bwMode="auto">
              <a:xfrm>
                <a:off x="3425" y="1344"/>
                <a:ext cx="27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2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" name="Rectangle 60"/>
            <p:cNvSpPr>
              <a:spLocks noChangeArrowheads="1"/>
            </p:cNvSpPr>
            <p:nvPr/>
          </p:nvSpPr>
          <p:spPr bwMode="auto">
            <a:xfrm>
              <a:off x="793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61"/>
            <p:cNvSpPr>
              <a:spLocks noChangeArrowheads="1"/>
            </p:cNvSpPr>
            <p:nvPr/>
          </p:nvSpPr>
          <p:spPr bwMode="auto">
            <a:xfrm>
              <a:off x="1111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115" name="Rectangle 62"/>
            <p:cNvSpPr>
              <a:spLocks noChangeArrowheads="1"/>
            </p:cNvSpPr>
            <p:nvPr/>
          </p:nvSpPr>
          <p:spPr bwMode="auto">
            <a:xfrm>
              <a:off x="1429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200">
                <a:latin typeface="Verdana" panose="020B0604030504040204" pitchFamily="34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5697578" y="1751165"/>
            <a:ext cx="3270809" cy="442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</a:t>
            </a:r>
            <a:r>
              <a:rPr lang="en-US" altLang="zh-CN" dirty="0"/>
              <a:t>Key</a:t>
            </a:r>
            <a:r>
              <a:rPr lang="zh-CN" altLang="en-US" dirty="0"/>
              <a:t>值查找对应存储节点</a:t>
            </a:r>
            <a:endParaRPr lang="en-US" altLang="zh-CN" dirty="0"/>
          </a:p>
          <a:p>
            <a:pPr lvl="1"/>
            <a:r>
              <a:rPr lang="zh-CN" altLang="en-US" dirty="0"/>
              <a:t>从任一节点开始遍历，如果该节点中存储相应</a:t>
            </a:r>
            <a:r>
              <a:rPr lang="en-US" altLang="zh-CN" dirty="0"/>
              <a:t>Key</a:t>
            </a:r>
            <a:r>
              <a:rPr lang="zh-CN" altLang="en-US" dirty="0"/>
              <a:t>值，查找结束</a:t>
            </a:r>
            <a:endParaRPr lang="en-US" altLang="zh-CN" dirty="0"/>
          </a:p>
          <a:p>
            <a:pPr lvl="1"/>
            <a:r>
              <a:rPr lang="zh-CN" altLang="en-US" dirty="0"/>
              <a:t>否则，在其指取表中，找到</a:t>
            </a:r>
            <a:r>
              <a:rPr lang="en-US" altLang="zh-CN" dirty="0"/>
              <a:t>Interval</a:t>
            </a:r>
            <a:r>
              <a:rPr lang="zh-CN" altLang="en-US" dirty="0"/>
              <a:t>包含对应</a:t>
            </a:r>
            <a:r>
              <a:rPr lang="en-US" altLang="zh-CN" dirty="0" err="1"/>
              <a:t>object_id</a:t>
            </a:r>
            <a:r>
              <a:rPr lang="zh-CN" altLang="en-US" dirty="0"/>
              <a:t>的区间，跳转到相应后继节点继续查找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节点加入时的指取表</a:t>
            </a:r>
            <a:endParaRPr lang="zh-CN" altLang="en-US" dirty="0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621791" y="190237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grpSp>
        <p:nvGrpSpPr>
          <p:cNvPr id="79" name="Group 5"/>
          <p:cNvGrpSpPr/>
          <p:nvPr/>
        </p:nvGrpSpPr>
        <p:grpSpPr bwMode="auto">
          <a:xfrm>
            <a:off x="3164216" y="2924725"/>
            <a:ext cx="2889250" cy="2857500"/>
            <a:chOff x="2088" y="1833"/>
            <a:chExt cx="1819" cy="1800"/>
          </a:xfrm>
        </p:grpSpPr>
        <p:grpSp>
          <p:nvGrpSpPr>
            <p:cNvPr id="80" name="Group 6"/>
            <p:cNvGrpSpPr/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Rectangle 8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9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10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11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12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13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Rectangle 14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15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" name="Oval 16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18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23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Oval 24"/>
          <p:cNvSpPr>
            <a:spLocks noChangeArrowheads="1"/>
          </p:cNvSpPr>
          <p:nvPr/>
        </p:nvSpPr>
        <p:spPr bwMode="auto">
          <a:xfrm>
            <a:off x="4523116" y="28390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Oval 25"/>
          <p:cNvSpPr>
            <a:spLocks noChangeArrowheads="1"/>
          </p:cNvSpPr>
          <p:nvPr/>
        </p:nvSpPr>
        <p:spPr bwMode="auto">
          <a:xfrm>
            <a:off x="5501016" y="32993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26"/>
          <p:cNvSpPr>
            <a:spLocks noChangeArrowheads="1"/>
          </p:cNvSpPr>
          <p:nvPr/>
        </p:nvSpPr>
        <p:spPr bwMode="auto">
          <a:xfrm>
            <a:off x="5501016" y="52440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27"/>
          <p:cNvSpPr>
            <a:spLocks noChangeArrowheads="1"/>
          </p:cNvSpPr>
          <p:nvPr/>
        </p:nvSpPr>
        <p:spPr bwMode="auto">
          <a:xfrm>
            <a:off x="4964441" y="2118275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5469266" y="2118275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[1,2)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[2,4)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[4,0)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5972503" y="2118275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4" name="Group 30"/>
          <p:cNvGrpSpPr/>
          <p:nvPr/>
        </p:nvGrpSpPr>
        <p:grpSpPr bwMode="auto">
          <a:xfrm>
            <a:off x="6116966" y="3054900"/>
            <a:ext cx="2232025" cy="1152525"/>
            <a:chOff x="3107" y="2070"/>
            <a:chExt cx="1406" cy="726"/>
          </a:xfrm>
        </p:grpSpPr>
        <p:sp>
          <p:nvSpPr>
            <p:cNvPr id="105" name="AutoShape 31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106" name="Rectangle 32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finger table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33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start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34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int.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35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succ.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Rectangle 36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keys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Rectangle 38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Rectangle 39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[2,3)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[3,5)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[5,1)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40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5" name="AutoShape 41"/>
          <p:cNvSpPr>
            <a:spLocks noChangeArrowheads="1"/>
          </p:cNvSpPr>
          <p:nvPr/>
        </p:nvSpPr>
        <p:spPr bwMode="auto">
          <a:xfrm>
            <a:off x="6116966" y="4782100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16" name="Rectangle 42"/>
          <p:cNvSpPr>
            <a:spLocks noChangeArrowheads="1"/>
          </p:cNvSpPr>
          <p:nvPr/>
        </p:nvSpPr>
        <p:spPr bwMode="auto">
          <a:xfrm>
            <a:off x="6188403" y="4782100"/>
            <a:ext cx="151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Rectangle 43"/>
          <p:cNvSpPr>
            <a:spLocks noChangeArrowheads="1"/>
          </p:cNvSpPr>
          <p:nvPr/>
        </p:nvSpPr>
        <p:spPr bwMode="auto">
          <a:xfrm>
            <a:off x="6188403" y="49980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Rectangle 44"/>
          <p:cNvSpPr>
            <a:spLocks noChangeArrowheads="1"/>
          </p:cNvSpPr>
          <p:nvPr/>
        </p:nvSpPr>
        <p:spPr bwMode="auto">
          <a:xfrm>
            <a:off x="6693228" y="49980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Rectangle 45"/>
          <p:cNvSpPr>
            <a:spLocks noChangeArrowheads="1"/>
          </p:cNvSpPr>
          <p:nvPr/>
        </p:nvSpPr>
        <p:spPr bwMode="auto">
          <a:xfrm>
            <a:off x="7196466" y="49980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Rectangle 46"/>
          <p:cNvSpPr>
            <a:spLocks noChangeArrowheads="1"/>
          </p:cNvSpPr>
          <p:nvPr/>
        </p:nvSpPr>
        <p:spPr bwMode="auto">
          <a:xfrm>
            <a:off x="7845753" y="47821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1" name="Rectangle 47"/>
          <p:cNvSpPr>
            <a:spLocks noChangeArrowheads="1"/>
          </p:cNvSpPr>
          <p:nvPr/>
        </p:nvSpPr>
        <p:spPr bwMode="auto">
          <a:xfrm>
            <a:off x="7845753" y="49980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" name="Rectangle 48"/>
          <p:cNvSpPr>
            <a:spLocks noChangeArrowheads="1"/>
          </p:cNvSpPr>
          <p:nvPr/>
        </p:nvSpPr>
        <p:spPr bwMode="auto">
          <a:xfrm>
            <a:off x="6188403" y="52139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6691641" y="52139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[4,5)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[5,7)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[7,3)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4" name="Rectangle 50"/>
          <p:cNvSpPr>
            <a:spLocks noChangeArrowheads="1"/>
          </p:cNvSpPr>
          <p:nvPr/>
        </p:nvSpPr>
        <p:spPr bwMode="auto">
          <a:xfrm>
            <a:off x="7196466" y="52139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AutoShape 51"/>
          <p:cNvSpPr>
            <a:spLocks noChangeArrowheads="1"/>
          </p:cNvSpPr>
          <p:nvPr/>
        </p:nvSpPr>
        <p:spPr bwMode="auto">
          <a:xfrm>
            <a:off x="4893003" y="1684888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26" name="Rectangle 52"/>
          <p:cNvSpPr>
            <a:spLocks noChangeArrowheads="1"/>
          </p:cNvSpPr>
          <p:nvPr/>
        </p:nvSpPr>
        <p:spPr bwMode="auto">
          <a:xfrm>
            <a:off x="4964441" y="1684888"/>
            <a:ext cx="15144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7" name="Rectangle 53"/>
          <p:cNvSpPr>
            <a:spLocks noChangeArrowheads="1"/>
          </p:cNvSpPr>
          <p:nvPr/>
        </p:nvSpPr>
        <p:spPr bwMode="auto">
          <a:xfrm>
            <a:off x="4964441" y="1900788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8" name="Rectangle 54"/>
          <p:cNvSpPr>
            <a:spLocks noChangeArrowheads="1"/>
          </p:cNvSpPr>
          <p:nvPr/>
        </p:nvSpPr>
        <p:spPr bwMode="auto">
          <a:xfrm>
            <a:off x="5469266" y="1900788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9" name="Rectangle 55"/>
          <p:cNvSpPr>
            <a:spLocks noChangeArrowheads="1"/>
          </p:cNvSpPr>
          <p:nvPr/>
        </p:nvSpPr>
        <p:spPr bwMode="auto">
          <a:xfrm>
            <a:off x="5972503" y="1900788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" name="Rectangle 56"/>
          <p:cNvSpPr>
            <a:spLocks noChangeArrowheads="1"/>
          </p:cNvSpPr>
          <p:nvPr/>
        </p:nvSpPr>
        <p:spPr bwMode="auto">
          <a:xfrm>
            <a:off x="6621791" y="168488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1" name="Rectangle 57"/>
          <p:cNvSpPr>
            <a:spLocks noChangeArrowheads="1"/>
          </p:cNvSpPr>
          <p:nvPr/>
        </p:nvSpPr>
        <p:spPr bwMode="auto">
          <a:xfrm>
            <a:off x="4964441" y="211827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2" name="Rectangle 58"/>
          <p:cNvSpPr>
            <a:spLocks noChangeArrowheads="1"/>
          </p:cNvSpPr>
          <p:nvPr/>
        </p:nvSpPr>
        <p:spPr bwMode="auto">
          <a:xfrm>
            <a:off x="5469266" y="211827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33" name="Rectangle 59"/>
          <p:cNvSpPr>
            <a:spLocks noChangeArrowheads="1"/>
          </p:cNvSpPr>
          <p:nvPr/>
        </p:nvSpPr>
        <p:spPr bwMode="auto">
          <a:xfrm>
            <a:off x="5974091" y="211827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34" name="Oval 60"/>
          <p:cNvSpPr>
            <a:spLocks noChangeArrowheads="1"/>
          </p:cNvSpPr>
          <p:nvPr/>
        </p:nvSpPr>
        <p:spPr bwMode="auto">
          <a:xfrm>
            <a:off x="3094366" y="42772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" name="Group 61"/>
          <p:cNvGrpSpPr/>
          <p:nvPr/>
        </p:nvGrpSpPr>
        <p:grpSpPr bwMode="auto">
          <a:xfrm>
            <a:off x="500391" y="4061375"/>
            <a:ext cx="2232025" cy="1152525"/>
            <a:chOff x="249" y="2704"/>
            <a:chExt cx="1406" cy="726"/>
          </a:xfrm>
        </p:grpSpPr>
        <p:sp>
          <p:nvSpPr>
            <p:cNvPr id="136" name="Rectangle 62"/>
            <p:cNvSpPr>
              <a:spLocks noChangeArrowheads="1"/>
            </p:cNvSpPr>
            <p:nvPr/>
          </p:nvSpPr>
          <p:spPr bwMode="auto">
            <a:xfrm>
              <a:off x="1338" y="2840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137" name="AutoShape 63"/>
            <p:cNvSpPr>
              <a:spLocks noChangeArrowheads="1"/>
            </p:cNvSpPr>
            <p:nvPr/>
          </p:nvSpPr>
          <p:spPr bwMode="auto">
            <a:xfrm>
              <a:off x="249" y="2704"/>
              <a:ext cx="1406" cy="726"/>
            </a:xfrm>
            <a:prstGeom prst="wedgeRectCallout">
              <a:avLst>
                <a:gd name="adj1" fmla="val 66926"/>
                <a:gd name="adj2" fmla="val -22454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latin typeface="Verdana" panose="020B0604030504040204" pitchFamily="34" charset="0"/>
              </a:endParaRPr>
            </a:p>
          </p:txBody>
        </p:sp>
        <p:sp>
          <p:nvSpPr>
            <p:cNvPr id="138" name="Rectangle 64"/>
            <p:cNvSpPr>
              <a:spLocks noChangeArrowheads="1"/>
            </p:cNvSpPr>
            <p:nvPr/>
          </p:nvSpPr>
          <p:spPr bwMode="auto">
            <a:xfrm>
              <a:off x="295" y="2704"/>
              <a:ext cx="9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finger table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Rectangle 65"/>
            <p:cNvSpPr>
              <a:spLocks noChangeArrowheads="1"/>
            </p:cNvSpPr>
            <p:nvPr/>
          </p:nvSpPr>
          <p:spPr bwMode="auto">
            <a:xfrm>
              <a:off x="295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start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66"/>
            <p:cNvSpPr>
              <a:spLocks noChangeArrowheads="1"/>
            </p:cNvSpPr>
            <p:nvPr/>
          </p:nvSpPr>
          <p:spPr bwMode="auto">
            <a:xfrm>
              <a:off x="612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int.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Rectangle 67"/>
            <p:cNvSpPr>
              <a:spLocks noChangeArrowheads="1"/>
            </p:cNvSpPr>
            <p:nvPr/>
          </p:nvSpPr>
          <p:spPr bwMode="auto">
            <a:xfrm>
              <a:off x="929" y="2840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succ.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Rectangle 68"/>
            <p:cNvSpPr>
              <a:spLocks noChangeArrowheads="1"/>
            </p:cNvSpPr>
            <p:nvPr/>
          </p:nvSpPr>
          <p:spPr bwMode="auto">
            <a:xfrm>
              <a:off x="1339" y="2704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keys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69"/>
            <p:cNvSpPr>
              <a:spLocks noChangeArrowheads="1"/>
            </p:cNvSpPr>
            <p:nvPr/>
          </p:nvSpPr>
          <p:spPr bwMode="auto">
            <a:xfrm>
              <a:off x="295" y="2976"/>
              <a:ext cx="31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Rectangle 70"/>
            <p:cNvSpPr>
              <a:spLocks noChangeArrowheads="1"/>
            </p:cNvSpPr>
            <p:nvPr/>
          </p:nvSpPr>
          <p:spPr bwMode="auto">
            <a:xfrm>
              <a:off x="611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[7,0)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[0,2)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[2,6)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Rectangle 71"/>
            <p:cNvSpPr>
              <a:spLocks noChangeArrowheads="1"/>
            </p:cNvSpPr>
            <p:nvPr/>
          </p:nvSpPr>
          <p:spPr bwMode="auto">
            <a:xfrm>
              <a:off x="929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6047116" y="2519913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Rectangle 73"/>
          <p:cNvSpPr>
            <a:spLocks noChangeArrowheads="1"/>
          </p:cNvSpPr>
          <p:nvPr/>
        </p:nvSpPr>
        <p:spPr bwMode="auto">
          <a:xfrm>
            <a:off x="7269491" y="3889925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7269491" y="5242475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" name="Rectangle 75"/>
          <p:cNvSpPr>
            <a:spLocks noChangeArrowheads="1"/>
          </p:cNvSpPr>
          <p:nvPr/>
        </p:nvSpPr>
        <p:spPr bwMode="auto">
          <a:xfrm>
            <a:off x="7269491" y="542980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6621791" y="190237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-0.48021 0.347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节点离开时的指取表</a:t>
            </a:r>
            <a:endParaRPr lang="zh-CN" altLang="en-US" dirty="0"/>
          </a:p>
        </p:txBody>
      </p:sp>
      <p:grpSp>
        <p:nvGrpSpPr>
          <p:cNvPr id="77" name="Group 4"/>
          <p:cNvGrpSpPr/>
          <p:nvPr/>
        </p:nvGrpSpPr>
        <p:grpSpPr bwMode="auto">
          <a:xfrm>
            <a:off x="3211513" y="3003552"/>
            <a:ext cx="2889250" cy="2857500"/>
            <a:chOff x="2088" y="1833"/>
            <a:chExt cx="1819" cy="1800"/>
          </a:xfrm>
        </p:grpSpPr>
        <p:grpSp>
          <p:nvGrpSpPr>
            <p:cNvPr id="78" name="Group 5"/>
            <p:cNvGrpSpPr/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87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Oval 23"/>
          <p:cNvSpPr>
            <a:spLocks noChangeArrowheads="1"/>
          </p:cNvSpPr>
          <p:nvPr/>
        </p:nvSpPr>
        <p:spPr bwMode="auto">
          <a:xfrm>
            <a:off x="4570413" y="2917827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Oval 24"/>
          <p:cNvSpPr>
            <a:spLocks noChangeArrowheads="1"/>
          </p:cNvSpPr>
          <p:nvPr/>
        </p:nvSpPr>
        <p:spPr bwMode="auto">
          <a:xfrm>
            <a:off x="5548313" y="3378202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25"/>
          <p:cNvSpPr>
            <a:spLocks noChangeArrowheads="1"/>
          </p:cNvSpPr>
          <p:nvPr/>
        </p:nvSpPr>
        <p:spPr bwMode="auto">
          <a:xfrm>
            <a:off x="5548313" y="532289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5011738" y="2197102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Rectangle 27"/>
          <p:cNvSpPr>
            <a:spLocks noChangeArrowheads="1"/>
          </p:cNvSpPr>
          <p:nvPr/>
        </p:nvSpPr>
        <p:spPr bwMode="auto">
          <a:xfrm>
            <a:off x="5516563" y="2197102"/>
            <a:ext cx="504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[1,2)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[2,4)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[4,0)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6019800" y="2197102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AutoShape 29"/>
          <p:cNvSpPr>
            <a:spLocks noChangeArrowheads="1"/>
          </p:cNvSpPr>
          <p:nvPr/>
        </p:nvSpPr>
        <p:spPr bwMode="auto">
          <a:xfrm>
            <a:off x="6164263" y="3133727"/>
            <a:ext cx="2232025" cy="1152525"/>
          </a:xfrm>
          <a:prstGeom prst="wedgeRectCallout">
            <a:avLst>
              <a:gd name="adj1" fmla="val -67356"/>
              <a:gd name="adj2" fmla="val -21486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03" name="Rectangle 30"/>
          <p:cNvSpPr>
            <a:spLocks noChangeArrowheads="1"/>
          </p:cNvSpPr>
          <p:nvPr/>
        </p:nvSpPr>
        <p:spPr bwMode="auto">
          <a:xfrm>
            <a:off x="6235700" y="3133727"/>
            <a:ext cx="151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Rectangle 31"/>
          <p:cNvSpPr>
            <a:spLocks noChangeArrowheads="1"/>
          </p:cNvSpPr>
          <p:nvPr/>
        </p:nvSpPr>
        <p:spPr bwMode="auto">
          <a:xfrm>
            <a:off x="6235700" y="3349627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Rectangle 32"/>
          <p:cNvSpPr>
            <a:spLocks noChangeArrowheads="1"/>
          </p:cNvSpPr>
          <p:nvPr/>
        </p:nvSpPr>
        <p:spPr bwMode="auto">
          <a:xfrm>
            <a:off x="6742113" y="3349627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Rectangle 33"/>
          <p:cNvSpPr>
            <a:spLocks noChangeArrowheads="1"/>
          </p:cNvSpPr>
          <p:nvPr/>
        </p:nvSpPr>
        <p:spPr bwMode="auto">
          <a:xfrm>
            <a:off x="7243763" y="3349627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7893050" y="3133727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7893050" y="3349627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6235700" y="3565527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Rectangle 37"/>
          <p:cNvSpPr>
            <a:spLocks noChangeArrowheads="1"/>
          </p:cNvSpPr>
          <p:nvPr/>
        </p:nvSpPr>
        <p:spPr bwMode="auto">
          <a:xfrm>
            <a:off x="6738938" y="3565527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[2,3)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[3,5)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[5,1)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Rectangle 38"/>
          <p:cNvSpPr>
            <a:spLocks noChangeArrowheads="1"/>
          </p:cNvSpPr>
          <p:nvPr/>
        </p:nvSpPr>
        <p:spPr bwMode="auto">
          <a:xfrm>
            <a:off x="7243763" y="3565527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AutoShape 39"/>
          <p:cNvSpPr>
            <a:spLocks noChangeArrowheads="1"/>
          </p:cNvSpPr>
          <p:nvPr/>
        </p:nvSpPr>
        <p:spPr bwMode="auto">
          <a:xfrm>
            <a:off x="6164263" y="4860927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13" name="Rectangle 40"/>
          <p:cNvSpPr>
            <a:spLocks noChangeArrowheads="1"/>
          </p:cNvSpPr>
          <p:nvPr/>
        </p:nvSpPr>
        <p:spPr bwMode="auto">
          <a:xfrm>
            <a:off x="6235700" y="4860927"/>
            <a:ext cx="15128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6235700" y="5076827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Rectangle 42"/>
          <p:cNvSpPr>
            <a:spLocks noChangeArrowheads="1"/>
          </p:cNvSpPr>
          <p:nvPr/>
        </p:nvSpPr>
        <p:spPr bwMode="auto">
          <a:xfrm>
            <a:off x="6742113" y="5076827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Rectangle 43"/>
          <p:cNvSpPr>
            <a:spLocks noChangeArrowheads="1"/>
          </p:cNvSpPr>
          <p:nvPr/>
        </p:nvSpPr>
        <p:spPr bwMode="auto">
          <a:xfrm>
            <a:off x="7243763" y="5076827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Rectangle 44"/>
          <p:cNvSpPr>
            <a:spLocks noChangeArrowheads="1"/>
          </p:cNvSpPr>
          <p:nvPr/>
        </p:nvSpPr>
        <p:spPr bwMode="auto">
          <a:xfrm>
            <a:off x="7893050" y="4860927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Rectangle 45"/>
          <p:cNvSpPr>
            <a:spLocks noChangeArrowheads="1"/>
          </p:cNvSpPr>
          <p:nvPr/>
        </p:nvSpPr>
        <p:spPr bwMode="auto">
          <a:xfrm>
            <a:off x="7893050" y="5076827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Rectangle 46"/>
          <p:cNvSpPr>
            <a:spLocks noChangeArrowheads="1"/>
          </p:cNvSpPr>
          <p:nvPr/>
        </p:nvSpPr>
        <p:spPr bwMode="auto">
          <a:xfrm>
            <a:off x="6235700" y="5292727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Rectangle 47"/>
          <p:cNvSpPr>
            <a:spLocks noChangeArrowheads="1"/>
          </p:cNvSpPr>
          <p:nvPr/>
        </p:nvSpPr>
        <p:spPr bwMode="auto">
          <a:xfrm>
            <a:off x="6738938" y="5292727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[4,5)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[5,7)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[7,3)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1" name="Rectangle 48"/>
          <p:cNvSpPr>
            <a:spLocks noChangeArrowheads="1"/>
          </p:cNvSpPr>
          <p:nvPr/>
        </p:nvSpPr>
        <p:spPr bwMode="auto">
          <a:xfrm>
            <a:off x="7243763" y="5292727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" name="AutoShape 49"/>
          <p:cNvSpPr>
            <a:spLocks noChangeArrowheads="1"/>
          </p:cNvSpPr>
          <p:nvPr/>
        </p:nvSpPr>
        <p:spPr bwMode="auto">
          <a:xfrm>
            <a:off x="4940300" y="1763715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23" name="Rectangle 50"/>
          <p:cNvSpPr>
            <a:spLocks noChangeArrowheads="1"/>
          </p:cNvSpPr>
          <p:nvPr/>
        </p:nvSpPr>
        <p:spPr bwMode="auto">
          <a:xfrm>
            <a:off x="5011738" y="1763715"/>
            <a:ext cx="15144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5011738" y="197961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Rectangle 52"/>
          <p:cNvSpPr>
            <a:spLocks noChangeArrowheads="1"/>
          </p:cNvSpPr>
          <p:nvPr/>
        </p:nvSpPr>
        <p:spPr bwMode="auto">
          <a:xfrm>
            <a:off x="5516563" y="1979615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6" name="Rectangle 53"/>
          <p:cNvSpPr>
            <a:spLocks noChangeArrowheads="1"/>
          </p:cNvSpPr>
          <p:nvPr/>
        </p:nvSpPr>
        <p:spPr bwMode="auto">
          <a:xfrm>
            <a:off x="6019800" y="197961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7" name="Rectangle 54"/>
          <p:cNvSpPr>
            <a:spLocks noChangeArrowheads="1"/>
          </p:cNvSpPr>
          <p:nvPr/>
        </p:nvSpPr>
        <p:spPr bwMode="auto">
          <a:xfrm>
            <a:off x="6669088" y="1763715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8" name="Rectangle 55"/>
          <p:cNvSpPr>
            <a:spLocks noChangeArrowheads="1"/>
          </p:cNvSpPr>
          <p:nvPr/>
        </p:nvSpPr>
        <p:spPr bwMode="auto">
          <a:xfrm>
            <a:off x="5011738" y="2197102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9" name="Rectangle 56"/>
          <p:cNvSpPr>
            <a:spLocks noChangeArrowheads="1"/>
          </p:cNvSpPr>
          <p:nvPr/>
        </p:nvSpPr>
        <p:spPr bwMode="auto">
          <a:xfrm>
            <a:off x="5516563" y="2197102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30" name="Rectangle 57"/>
          <p:cNvSpPr>
            <a:spLocks noChangeArrowheads="1"/>
          </p:cNvSpPr>
          <p:nvPr/>
        </p:nvSpPr>
        <p:spPr bwMode="auto">
          <a:xfrm>
            <a:off x="6021388" y="2197102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31" name="Oval 58"/>
          <p:cNvSpPr>
            <a:spLocks noChangeArrowheads="1"/>
          </p:cNvSpPr>
          <p:nvPr/>
        </p:nvSpPr>
        <p:spPr bwMode="auto">
          <a:xfrm>
            <a:off x="3141663" y="4356102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AutoShape 59"/>
          <p:cNvSpPr>
            <a:spLocks noChangeArrowheads="1"/>
          </p:cNvSpPr>
          <p:nvPr/>
        </p:nvSpPr>
        <p:spPr bwMode="auto">
          <a:xfrm>
            <a:off x="547688" y="4140202"/>
            <a:ext cx="2232025" cy="1152525"/>
          </a:xfrm>
          <a:prstGeom prst="wedgeRectCallout">
            <a:avLst>
              <a:gd name="adj1" fmla="val 66926"/>
              <a:gd name="adj2" fmla="val -22454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33" name="Rectangle 60"/>
          <p:cNvSpPr>
            <a:spLocks noChangeArrowheads="1"/>
          </p:cNvSpPr>
          <p:nvPr/>
        </p:nvSpPr>
        <p:spPr bwMode="auto">
          <a:xfrm>
            <a:off x="620713" y="4140202"/>
            <a:ext cx="1511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finger table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620713" y="4356102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start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Rectangle 62"/>
          <p:cNvSpPr>
            <a:spLocks noChangeArrowheads="1"/>
          </p:cNvSpPr>
          <p:nvPr/>
        </p:nvSpPr>
        <p:spPr bwMode="auto">
          <a:xfrm>
            <a:off x="1123950" y="4356102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int.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6" name="Rectangle 63"/>
          <p:cNvSpPr>
            <a:spLocks noChangeArrowheads="1"/>
          </p:cNvSpPr>
          <p:nvPr/>
        </p:nvSpPr>
        <p:spPr bwMode="auto">
          <a:xfrm>
            <a:off x="1627188" y="4356102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succ.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7" name="Rectangle 64"/>
          <p:cNvSpPr>
            <a:spLocks noChangeArrowheads="1"/>
          </p:cNvSpPr>
          <p:nvPr/>
        </p:nvSpPr>
        <p:spPr bwMode="auto">
          <a:xfrm>
            <a:off x="2278063" y="4140202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keys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8" name="Rectangle 65"/>
          <p:cNvSpPr>
            <a:spLocks noChangeArrowheads="1"/>
          </p:cNvSpPr>
          <p:nvPr/>
        </p:nvSpPr>
        <p:spPr bwMode="auto">
          <a:xfrm>
            <a:off x="2278063" y="4356102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39" name="Rectangle 66"/>
          <p:cNvSpPr>
            <a:spLocks noChangeArrowheads="1"/>
          </p:cNvSpPr>
          <p:nvPr/>
        </p:nvSpPr>
        <p:spPr bwMode="auto">
          <a:xfrm>
            <a:off x="620713" y="4572002"/>
            <a:ext cx="5032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0" name="Rectangle 67"/>
          <p:cNvSpPr>
            <a:spLocks noChangeArrowheads="1"/>
          </p:cNvSpPr>
          <p:nvPr/>
        </p:nvSpPr>
        <p:spPr bwMode="auto">
          <a:xfrm>
            <a:off x="1122363" y="4572002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[7,0)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[0,2)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[2,6)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1" name="Rectangle 68"/>
          <p:cNvSpPr>
            <a:spLocks noChangeArrowheads="1"/>
          </p:cNvSpPr>
          <p:nvPr/>
        </p:nvSpPr>
        <p:spPr bwMode="auto">
          <a:xfrm>
            <a:off x="1627188" y="4572002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2" name="Rectangle 69"/>
          <p:cNvSpPr>
            <a:spLocks noChangeArrowheads="1"/>
          </p:cNvSpPr>
          <p:nvPr/>
        </p:nvSpPr>
        <p:spPr bwMode="auto">
          <a:xfrm>
            <a:off x="2278063" y="4356102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" name="Rectangle 70"/>
          <p:cNvSpPr>
            <a:spLocks noChangeArrowheads="1"/>
          </p:cNvSpPr>
          <p:nvPr/>
        </p:nvSpPr>
        <p:spPr bwMode="auto">
          <a:xfrm>
            <a:off x="6094413" y="2598740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Rectangle 71"/>
          <p:cNvSpPr>
            <a:spLocks noChangeArrowheads="1"/>
          </p:cNvSpPr>
          <p:nvPr/>
        </p:nvSpPr>
        <p:spPr bwMode="auto">
          <a:xfrm>
            <a:off x="7316788" y="3968752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5" name="Rectangle 72"/>
          <p:cNvSpPr>
            <a:spLocks noChangeArrowheads="1"/>
          </p:cNvSpPr>
          <p:nvPr/>
        </p:nvSpPr>
        <p:spPr bwMode="auto">
          <a:xfrm>
            <a:off x="7316788" y="5695952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Rectangle 73"/>
          <p:cNvSpPr>
            <a:spLocks noChangeArrowheads="1"/>
          </p:cNvSpPr>
          <p:nvPr/>
        </p:nvSpPr>
        <p:spPr bwMode="auto">
          <a:xfrm>
            <a:off x="7893050" y="334804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147" name="Rectangle 74"/>
          <p:cNvSpPr>
            <a:spLocks noChangeArrowheads="1"/>
          </p:cNvSpPr>
          <p:nvPr/>
        </p:nvSpPr>
        <p:spPr bwMode="auto">
          <a:xfrm>
            <a:off x="6094413" y="2222502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2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8" name="Rectangle 75"/>
          <p:cNvSpPr>
            <a:spLocks noChangeArrowheads="1"/>
          </p:cNvSpPr>
          <p:nvPr/>
        </p:nvSpPr>
        <p:spPr bwMode="auto">
          <a:xfrm>
            <a:off x="6669088" y="1981202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532 L 4.44444E-6 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4.44444E-6 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2" grpId="0" animBg="1"/>
      <p:bldP spid="103" grpId="0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8" grpId="0" animBg="1"/>
      <p:bldP spid="144" grpId="0" animBg="1"/>
      <p:bldP spid="146" grpId="0" animBg="1"/>
      <p:bldP spid="1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</a:t>
            </a:r>
            <a:r>
              <a:rPr lang="zh-CN" altLang="en-US" dirty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简洁性：可证明的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正确性和性能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(log2(n))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每个节点只需要维护到少数几个节点的路由信息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通过向其它节点发送消息迭代</a:t>
            </a:r>
            <a:r>
              <a:rPr lang="en-US" altLang="zh-CN" dirty="0"/>
              <a:t>/</a:t>
            </a:r>
            <a:r>
              <a:rPr lang="zh-CN" altLang="en-US" dirty="0"/>
              <a:t>递归的解析查找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当节点加入或离开系统时更新路由信息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：邻居发现</a:t>
            </a:r>
            <a:endParaRPr lang="zh-CN" alt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162300" y="3886200"/>
            <a:ext cx="5762625" cy="1616075"/>
          </a:xfrm>
          <a:prstGeom prst="cube">
            <a:avLst>
              <a:gd name="adj" fmla="val 8854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695700" y="4983163"/>
            <a:ext cx="277813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1435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341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277100" y="48799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023225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221288" y="5032375"/>
            <a:ext cx="277812" cy="230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AutoShape 9"/>
          <p:cNvCxnSpPr>
            <a:cxnSpLocks noChangeShapeType="1"/>
            <a:stCxn id="24" idx="3"/>
            <a:endCxn id="6" idx="7"/>
          </p:cNvCxnSpPr>
          <p:nvPr/>
        </p:nvCxnSpPr>
        <p:spPr bwMode="auto">
          <a:xfrm flipH="1">
            <a:off x="3932238" y="4849813"/>
            <a:ext cx="51752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0"/>
          <p:cNvCxnSpPr>
            <a:cxnSpLocks noChangeShapeType="1"/>
            <a:stCxn id="24" idx="7"/>
            <a:endCxn id="7" idx="3"/>
          </p:cNvCxnSpPr>
          <p:nvPr/>
        </p:nvCxnSpPr>
        <p:spPr bwMode="auto">
          <a:xfrm flipV="1">
            <a:off x="4645025" y="4237038"/>
            <a:ext cx="539750" cy="471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283200" y="4270375"/>
            <a:ext cx="77788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11" idx="2"/>
            <a:endCxn id="6" idx="6"/>
          </p:cNvCxnSpPr>
          <p:nvPr/>
        </p:nvCxnSpPr>
        <p:spPr bwMode="auto">
          <a:xfrm flipH="1" flipV="1">
            <a:off x="3973513" y="5084763"/>
            <a:ext cx="1247775" cy="6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5421313" y="4156075"/>
            <a:ext cx="712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411913" y="4156075"/>
            <a:ext cx="1611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0" idx="4"/>
            <a:endCxn id="9" idx="0"/>
          </p:cNvCxnSpPr>
          <p:nvPr/>
        </p:nvCxnSpPr>
        <p:spPr bwMode="auto">
          <a:xfrm flipH="1">
            <a:off x="7416800" y="4270375"/>
            <a:ext cx="746125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9" idx="2"/>
            <a:endCxn id="11" idx="6"/>
          </p:cNvCxnSpPr>
          <p:nvPr/>
        </p:nvCxnSpPr>
        <p:spPr bwMode="auto">
          <a:xfrm flipH="1">
            <a:off x="5499100" y="4994275"/>
            <a:ext cx="1778000" cy="153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286500" y="45751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AutoShape 18"/>
          <p:cNvCxnSpPr>
            <a:cxnSpLocks noChangeShapeType="1"/>
            <a:stCxn id="9" idx="2"/>
            <a:endCxn id="20" idx="6"/>
          </p:cNvCxnSpPr>
          <p:nvPr/>
        </p:nvCxnSpPr>
        <p:spPr bwMode="auto">
          <a:xfrm flipH="1" flipV="1">
            <a:off x="6564313" y="4689475"/>
            <a:ext cx="712787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20" idx="2"/>
            <a:endCxn id="11" idx="7"/>
          </p:cNvCxnSpPr>
          <p:nvPr/>
        </p:nvCxnSpPr>
        <p:spPr bwMode="auto">
          <a:xfrm flipH="1">
            <a:off x="5457825" y="4689475"/>
            <a:ext cx="828675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905750" y="5032375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408488" y="4678363"/>
            <a:ext cx="277812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>
            <a:off x="6307138" y="4275138"/>
            <a:ext cx="119062" cy="300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24"/>
          <p:cNvGrpSpPr/>
          <p:nvPr/>
        </p:nvGrpSpPr>
        <p:grpSpPr bwMode="auto">
          <a:xfrm>
            <a:off x="584200" y="2374900"/>
            <a:ext cx="3505200" cy="277813"/>
            <a:chOff x="368" y="1496"/>
            <a:chExt cx="2208" cy="175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68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673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961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249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537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825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113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401" y="149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Freeform 33"/>
          <p:cNvSpPr/>
          <p:nvPr/>
        </p:nvSpPr>
        <p:spPr bwMode="auto">
          <a:xfrm>
            <a:off x="762000" y="2286000"/>
            <a:ext cx="373063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Freeform 34"/>
          <p:cNvSpPr/>
          <p:nvPr/>
        </p:nvSpPr>
        <p:spPr bwMode="auto">
          <a:xfrm>
            <a:off x="1220788" y="228600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Freeform 35"/>
          <p:cNvSpPr/>
          <p:nvPr/>
        </p:nvSpPr>
        <p:spPr bwMode="auto">
          <a:xfrm>
            <a:off x="1670050" y="2292350"/>
            <a:ext cx="373063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Freeform 36"/>
          <p:cNvSpPr/>
          <p:nvPr/>
        </p:nvSpPr>
        <p:spPr bwMode="auto">
          <a:xfrm>
            <a:off x="2128838" y="229235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Freeform 37"/>
          <p:cNvSpPr/>
          <p:nvPr/>
        </p:nvSpPr>
        <p:spPr bwMode="auto">
          <a:xfrm>
            <a:off x="2579688" y="229870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Freeform 38"/>
          <p:cNvSpPr/>
          <p:nvPr/>
        </p:nvSpPr>
        <p:spPr bwMode="auto">
          <a:xfrm>
            <a:off x="3028950" y="2305050"/>
            <a:ext cx="373063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Freeform 39"/>
          <p:cNvSpPr/>
          <p:nvPr/>
        </p:nvSpPr>
        <p:spPr bwMode="auto">
          <a:xfrm>
            <a:off x="3487738" y="230505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Freeform 40"/>
          <p:cNvSpPr/>
          <p:nvPr/>
        </p:nvSpPr>
        <p:spPr bwMode="auto">
          <a:xfrm>
            <a:off x="76200" y="2603500"/>
            <a:ext cx="4584700" cy="266700"/>
          </a:xfrm>
          <a:custGeom>
            <a:avLst/>
            <a:gdLst>
              <a:gd name="T0" fmla="*/ 2528 w 2888"/>
              <a:gd name="T1" fmla="*/ 0 h 168"/>
              <a:gd name="T2" fmla="*/ 2528 w 2888"/>
              <a:gd name="T3" fmla="*/ 144 h 168"/>
              <a:gd name="T4" fmla="*/ 368 w 2888"/>
              <a:gd name="T5" fmla="*/ 144 h 168"/>
              <a:gd name="T6" fmla="*/ 320 w 2888"/>
              <a:gd name="T7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8" h="168">
                <a:moveTo>
                  <a:pt x="2528" y="0"/>
                </a:moveTo>
                <a:cubicBezTo>
                  <a:pt x="2708" y="60"/>
                  <a:pt x="2888" y="120"/>
                  <a:pt x="2528" y="144"/>
                </a:cubicBezTo>
                <a:cubicBezTo>
                  <a:pt x="2168" y="168"/>
                  <a:pt x="736" y="168"/>
                  <a:pt x="368" y="144"/>
                </a:cubicBezTo>
                <a:cubicBezTo>
                  <a:pt x="0" y="120"/>
                  <a:pt x="160" y="60"/>
                  <a:pt x="32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3" name="Group 44"/>
          <p:cNvGrpSpPr/>
          <p:nvPr/>
        </p:nvGrpSpPr>
        <p:grpSpPr bwMode="auto">
          <a:xfrm>
            <a:off x="3689350" y="2622550"/>
            <a:ext cx="3821113" cy="2330450"/>
            <a:chOff x="2352" y="1028"/>
            <a:chExt cx="2407" cy="1468"/>
          </a:xfrm>
        </p:grpSpPr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4676" y="1584"/>
              <a:ext cx="0" cy="8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V="1">
              <a:off x="3374" y="1200"/>
              <a:ext cx="0" cy="6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V="1">
              <a:off x="2448" y="1672"/>
              <a:ext cx="0" cy="8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2352" y="148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3281" y="102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4584" y="1392"/>
              <a:ext cx="175" cy="17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V="1">
              <a:off x="2544" y="1152"/>
              <a:ext cx="720" cy="384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2544" y="1488"/>
              <a:ext cx="2016" cy="96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305512" y="5279747"/>
            <a:ext cx="2647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将节点按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ID</a:t>
            </a: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排序，并对相邻节点构建路径</a:t>
            </a:r>
            <a:endParaRPr lang="en-US" altLang="zh-CN" sz="20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53" name="Group 54"/>
          <p:cNvGrpSpPr/>
          <p:nvPr/>
        </p:nvGrpSpPr>
        <p:grpSpPr bwMode="auto">
          <a:xfrm>
            <a:off x="3933825" y="4211638"/>
            <a:ext cx="3278188" cy="866775"/>
            <a:chOff x="2502" y="2027"/>
            <a:chExt cx="2065" cy="546"/>
          </a:xfrm>
        </p:grpSpPr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V="1">
              <a:off x="2953" y="2027"/>
              <a:ext cx="284" cy="2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 flipV="1">
              <a:off x="2502" y="2369"/>
              <a:ext cx="297" cy="113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 flipV="1">
              <a:off x="3477" y="2304"/>
              <a:ext cx="461" cy="207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4202" y="2293"/>
              <a:ext cx="365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644" y="2544"/>
              <a:ext cx="641" cy="2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" name="Freeform 60"/>
          <p:cNvSpPr/>
          <p:nvPr/>
        </p:nvSpPr>
        <p:spPr bwMode="auto">
          <a:xfrm>
            <a:off x="1208088" y="228600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57150" cmpd="sng">
            <a:solidFill>
              <a:srgbClr val="33CC33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Freeform 61"/>
          <p:cNvSpPr/>
          <p:nvPr/>
        </p:nvSpPr>
        <p:spPr bwMode="auto">
          <a:xfrm>
            <a:off x="1697038" y="2292350"/>
            <a:ext cx="373062" cy="76200"/>
          </a:xfrm>
          <a:custGeom>
            <a:avLst/>
            <a:gdLst>
              <a:gd name="T0" fmla="*/ 0 w 288"/>
              <a:gd name="T1" fmla="*/ 48 h 48"/>
              <a:gd name="T2" fmla="*/ 144 w 288"/>
              <a:gd name="T3" fmla="*/ 0 h 48"/>
              <a:gd name="T4" fmla="*/ 288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0" y="48"/>
                </a:moveTo>
                <a:cubicBezTo>
                  <a:pt x="48" y="24"/>
                  <a:pt x="96" y="0"/>
                  <a:pt x="144" y="0"/>
                </a:cubicBezTo>
                <a:cubicBezTo>
                  <a:pt x="192" y="0"/>
                  <a:pt x="240" y="24"/>
                  <a:pt x="288" y="48"/>
                </a:cubicBezTo>
              </a:path>
            </a:pathLst>
          </a:custGeom>
          <a:noFill/>
          <a:ln w="57150" cmpd="sng">
            <a:solidFill>
              <a:srgbClr val="33CC33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" name="Group 62"/>
          <p:cNvGrpSpPr/>
          <p:nvPr/>
        </p:nvGrpSpPr>
        <p:grpSpPr bwMode="auto">
          <a:xfrm>
            <a:off x="439738" y="1419225"/>
            <a:ext cx="2455862" cy="3000375"/>
            <a:chOff x="277" y="894"/>
            <a:chExt cx="1547" cy="1890"/>
          </a:xfrm>
        </p:grpSpPr>
        <p:grpSp>
          <p:nvGrpSpPr>
            <p:cNvPr id="62" name="Group 63"/>
            <p:cNvGrpSpPr/>
            <p:nvPr/>
          </p:nvGrpSpPr>
          <p:grpSpPr bwMode="auto">
            <a:xfrm>
              <a:off x="277" y="894"/>
              <a:ext cx="1547" cy="1890"/>
              <a:chOff x="277" y="894"/>
              <a:chExt cx="1547" cy="1890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277" y="894"/>
                <a:ext cx="6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Virtual </a:t>
                </a:r>
                <a:endParaRPr lang="en-GB" altLang="zh-CN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topology</a:t>
                </a:r>
                <a:endParaRPr lang="en-GB" altLang="zh-CN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 bwMode="auto">
              <a:xfrm>
                <a:off x="320" y="1248"/>
                <a:ext cx="1504" cy="1536"/>
                <a:chOff x="336" y="1248"/>
                <a:chExt cx="1504" cy="1536"/>
              </a:xfrm>
            </p:grpSpPr>
            <p:sp>
              <p:nvSpPr>
                <p:cNvPr id="67" name="Oval 66"/>
                <p:cNvSpPr>
                  <a:spLocks noChangeArrowheads="1"/>
                </p:cNvSpPr>
                <p:nvPr/>
              </p:nvSpPr>
              <p:spPr bwMode="auto">
                <a:xfrm>
                  <a:off x="404" y="1336"/>
                  <a:ext cx="1372" cy="13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67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175" cy="174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F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1077" y="1248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1665" y="2016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J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1505" y="2448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K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1056" y="2609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Q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336" y="2016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528" y="2440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S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528" y="1457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X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3" name="Freeform 75"/>
            <p:cNvSpPr/>
            <p:nvPr/>
          </p:nvSpPr>
          <p:spPr bwMode="auto">
            <a:xfrm rot="19970197">
              <a:off x="1560" y="1680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8 w 104"/>
                <a:gd name="T3" fmla="*/ 144 h 336"/>
                <a:gd name="T4" fmla="*/ 104 w 10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28" y="268"/>
                    <a:pt x="0" y="200"/>
                    <a:pt x="8" y="144"/>
                  </a:cubicBezTo>
                  <a:cubicBezTo>
                    <a:pt x="16" y="88"/>
                    <a:pt x="60" y="44"/>
                    <a:pt x="104" y="0"/>
                  </a:cubicBez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Freeform 76"/>
            <p:cNvSpPr/>
            <p:nvPr/>
          </p:nvSpPr>
          <p:spPr bwMode="auto">
            <a:xfrm rot="962274">
              <a:off x="1488" y="2112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8 w 104"/>
                <a:gd name="T3" fmla="*/ 144 h 336"/>
                <a:gd name="T4" fmla="*/ 104 w 10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28" y="268"/>
                    <a:pt x="0" y="200"/>
                    <a:pt x="8" y="144"/>
                  </a:cubicBezTo>
                  <a:cubicBezTo>
                    <a:pt x="16" y="88"/>
                    <a:pt x="60" y="44"/>
                    <a:pt x="104" y="0"/>
                  </a:cubicBez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2" grpId="2" animBg="1"/>
      <p:bldP spid="59" grpId="0" animBg="1"/>
      <p:bldP spid="59" grpId="1" animBg="1"/>
      <p:bldP spid="60" grpId="0" animBg="1"/>
      <p:bldP spid="60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：数据包转发</a:t>
            </a:r>
            <a:endParaRPr lang="zh-CN" alt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162300" y="3886200"/>
            <a:ext cx="5762625" cy="1616075"/>
          </a:xfrm>
          <a:prstGeom prst="cube">
            <a:avLst>
              <a:gd name="adj" fmla="val 8854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39624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95700" y="4983163"/>
            <a:ext cx="277813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1435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1341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277100" y="48799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023225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221288" y="5032375"/>
            <a:ext cx="277812" cy="230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AutoShape 10"/>
          <p:cNvCxnSpPr>
            <a:cxnSpLocks noChangeShapeType="1"/>
            <a:stCxn id="25" idx="3"/>
            <a:endCxn id="7" idx="7"/>
          </p:cNvCxnSpPr>
          <p:nvPr/>
        </p:nvCxnSpPr>
        <p:spPr bwMode="auto">
          <a:xfrm flipH="1">
            <a:off x="3932238" y="4849813"/>
            <a:ext cx="51752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25" idx="7"/>
            <a:endCxn id="8" idx="3"/>
          </p:cNvCxnSpPr>
          <p:nvPr/>
        </p:nvCxnSpPr>
        <p:spPr bwMode="auto">
          <a:xfrm flipV="1">
            <a:off x="4645025" y="4237038"/>
            <a:ext cx="539750" cy="471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8" idx="4"/>
            <a:endCxn id="12" idx="0"/>
          </p:cNvCxnSpPr>
          <p:nvPr/>
        </p:nvCxnSpPr>
        <p:spPr bwMode="auto">
          <a:xfrm>
            <a:off x="5283200" y="4270375"/>
            <a:ext cx="77788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3973513" y="5084763"/>
            <a:ext cx="1247775" cy="6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421313" y="4156075"/>
            <a:ext cx="712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411913" y="4156075"/>
            <a:ext cx="1611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11" idx="4"/>
            <a:endCxn id="10" idx="0"/>
          </p:cNvCxnSpPr>
          <p:nvPr/>
        </p:nvCxnSpPr>
        <p:spPr bwMode="auto">
          <a:xfrm flipH="1">
            <a:off x="7416800" y="4270375"/>
            <a:ext cx="746125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0" idx="2"/>
            <a:endCxn id="12" idx="6"/>
          </p:cNvCxnSpPr>
          <p:nvPr/>
        </p:nvCxnSpPr>
        <p:spPr bwMode="auto">
          <a:xfrm flipH="1">
            <a:off x="5499100" y="4994275"/>
            <a:ext cx="1778000" cy="153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286500" y="45751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AutoShape 19"/>
          <p:cNvCxnSpPr>
            <a:cxnSpLocks noChangeShapeType="1"/>
            <a:stCxn id="10" idx="2"/>
            <a:endCxn id="21" idx="6"/>
          </p:cNvCxnSpPr>
          <p:nvPr/>
        </p:nvCxnSpPr>
        <p:spPr bwMode="auto">
          <a:xfrm flipH="1" flipV="1">
            <a:off x="6564313" y="4689475"/>
            <a:ext cx="712787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21" idx="2"/>
            <a:endCxn id="12" idx="7"/>
          </p:cNvCxnSpPr>
          <p:nvPr/>
        </p:nvCxnSpPr>
        <p:spPr bwMode="auto">
          <a:xfrm flipH="1">
            <a:off x="5457825" y="4689475"/>
            <a:ext cx="828675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905750" y="5032375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4408488" y="4678363"/>
            <a:ext cx="277812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" name="AutoShape 23"/>
          <p:cNvCxnSpPr>
            <a:cxnSpLocks noChangeShapeType="1"/>
          </p:cNvCxnSpPr>
          <p:nvPr/>
        </p:nvCxnSpPr>
        <p:spPr bwMode="auto">
          <a:xfrm>
            <a:off x="6307138" y="4275138"/>
            <a:ext cx="119062" cy="300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39738" y="1419225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Virtual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8" name="Group 26"/>
          <p:cNvGrpSpPr/>
          <p:nvPr/>
        </p:nvGrpSpPr>
        <p:grpSpPr bwMode="auto">
          <a:xfrm>
            <a:off x="508000" y="1981200"/>
            <a:ext cx="2387600" cy="2438400"/>
            <a:chOff x="336" y="1248"/>
            <a:chExt cx="1504" cy="1536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404" y="1336"/>
              <a:ext cx="1372" cy="1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36" y="1488"/>
              <a:ext cx="175" cy="17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077" y="12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665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505" y="24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056" y="2609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336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528" y="2440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28" y="1457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Freeform 36"/>
          <p:cNvSpPr/>
          <p:nvPr/>
        </p:nvSpPr>
        <p:spPr bwMode="auto">
          <a:xfrm rot="19970197">
            <a:off x="2476500" y="2667000"/>
            <a:ext cx="165100" cy="533400"/>
          </a:xfrm>
          <a:custGeom>
            <a:avLst/>
            <a:gdLst>
              <a:gd name="T0" fmla="*/ 56 w 104"/>
              <a:gd name="T1" fmla="*/ 336 h 336"/>
              <a:gd name="T2" fmla="*/ 8 w 104"/>
              <a:gd name="T3" fmla="*/ 144 h 336"/>
              <a:gd name="T4" fmla="*/ 104 w 10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36">
                <a:moveTo>
                  <a:pt x="56" y="336"/>
                </a:moveTo>
                <a:cubicBezTo>
                  <a:pt x="28" y="268"/>
                  <a:pt x="0" y="200"/>
                  <a:pt x="8" y="144"/>
                </a:cubicBezTo>
                <a:cubicBezTo>
                  <a:pt x="16" y="88"/>
                  <a:pt x="60" y="44"/>
                  <a:pt x="104" y="0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Freeform 37"/>
          <p:cNvSpPr/>
          <p:nvPr/>
        </p:nvSpPr>
        <p:spPr bwMode="auto">
          <a:xfrm rot="962274">
            <a:off x="2362200" y="3352800"/>
            <a:ext cx="165100" cy="533400"/>
          </a:xfrm>
          <a:custGeom>
            <a:avLst/>
            <a:gdLst>
              <a:gd name="T0" fmla="*/ 56 w 104"/>
              <a:gd name="T1" fmla="*/ 336 h 336"/>
              <a:gd name="T2" fmla="*/ 8 w 104"/>
              <a:gd name="T3" fmla="*/ 144 h 336"/>
              <a:gd name="T4" fmla="*/ 104 w 10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36">
                <a:moveTo>
                  <a:pt x="56" y="336"/>
                </a:moveTo>
                <a:cubicBezTo>
                  <a:pt x="28" y="268"/>
                  <a:pt x="0" y="200"/>
                  <a:pt x="8" y="144"/>
                </a:cubicBezTo>
                <a:cubicBezTo>
                  <a:pt x="16" y="88"/>
                  <a:pt x="60" y="44"/>
                  <a:pt x="104" y="0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Freeform 38"/>
          <p:cNvSpPr/>
          <p:nvPr/>
        </p:nvSpPr>
        <p:spPr bwMode="auto">
          <a:xfrm rot="264689">
            <a:off x="1889125" y="3873500"/>
            <a:ext cx="457200" cy="296863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Freeform 39"/>
          <p:cNvSpPr/>
          <p:nvPr/>
        </p:nvSpPr>
        <p:spPr bwMode="auto">
          <a:xfrm rot="932602">
            <a:off x="2401888" y="3360738"/>
            <a:ext cx="165100" cy="533400"/>
          </a:xfrm>
          <a:custGeom>
            <a:avLst/>
            <a:gdLst>
              <a:gd name="T0" fmla="*/ 56 w 104"/>
              <a:gd name="T1" fmla="*/ 336 h 336"/>
              <a:gd name="T2" fmla="*/ 8 w 104"/>
              <a:gd name="T3" fmla="*/ 144 h 336"/>
              <a:gd name="T4" fmla="*/ 104 w 10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36">
                <a:moveTo>
                  <a:pt x="56" y="336"/>
                </a:moveTo>
                <a:cubicBezTo>
                  <a:pt x="28" y="268"/>
                  <a:pt x="0" y="200"/>
                  <a:pt x="8" y="144"/>
                </a:cubicBezTo>
                <a:cubicBezTo>
                  <a:pt x="16" y="88"/>
                  <a:pt x="60" y="44"/>
                  <a:pt x="104" y="0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" name="Group 40"/>
          <p:cNvGrpSpPr/>
          <p:nvPr/>
        </p:nvGrpSpPr>
        <p:grpSpPr bwMode="auto">
          <a:xfrm>
            <a:off x="3524250" y="3919538"/>
            <a:ext cx="1570038" cy="369887"/>
            <a:chOff x="2220" y="2469"/>
            <a:chExt cx="989" cy="233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220" y="2469"/>
              <a:ext cx="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Send(K,F)</a:t>
              </a:r>
              <a:endParaRPr lang="en-GB" altLang="zh-CN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69" y="260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3"/>
          <p:cNvGrpSpPr/>
          <p:nvPr/>
        </p:nvGrpSpPr>
        <p:grpSpPr bwMode="auto">
          <a:xfrm>
            <a:off x="3810000" y="4191000"/>
            <a:ext cx="1295400" cy="762000"/>
            <a:chOff x="2400" y="2640"/>
            <a:chExt cx="816" cy="480"/>
          </a:xfrm>
        </p:grpSpPr>
        <p:sp>
          <p:nvSpPr>
            <p:cNvPr id="46" name="Freeform 44"/>
            <p:cNvSpPr/>
            <p:nvPr/>
          </p:nvSpPr>
          <p:spPr bwMode="auto">
            <a:xfrm>
              <a:off x="2880" y="2640"/>
              <a:ext cx="336" cy="288"/>
            </a:xfrm>
            <a:custGeom>
              <a:avLst/>
              <a:gdLst>
                <a:gd name="T0" fmla="*/ 336 w 336"/>
                <a:gd name="T1" fmla="*/ 0 h 288"/>
                <a:gd name="T2" fmla="*/ 96 w 336"/>
                <a:gd name="T3" fmla="*/ 96 h 288"/>
                <a:gd name="T4" fmla="*/ 0 w 33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288">
                  <a:moveTo>
                    <a:pt x="336" y="0"/>
                  </a:moveTo>
                  <a:cubicBezTo>
                    <a:pt x="244" y="24"/>
                    <a:pt x="152" y="48"/>
                    <a:pt x="96" y="96"/>
                  </a:cubicBezTo>
                  <a:cubicBezTo>
                    <a:pt x="40" y="144"/>
                    <a:pt x="20" y="216"/>
                    <a:pt x="0" y="288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400" y="2912"/>
              <a:ext cx="384" cy="208"/>
            </a:xfrm>
            <a:custGeom>
              <a:avLst/>
              <a:gdLst>
                <a:gd name="T0" fmla="*/ 288 w 288"/>
                <a:gd name="T1" fmla="*/ 16 h 112"/>
                <a:gd name="T2" fmla="*/ 96 w 288"/>
                <a:gd name="T3" fmla="*/ 16 h 112"/>
                <a:gd name="T4" fmla="*/ 0 w 288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12">
                  <a:moveTo>
                    <a:pt x="288" y="16"/>
                  </a:moveTo>
                  <a:cubicBezTo>
                    <a:pt x="216" y="8"/>
                    <a:pt x="144" y="0"/>
                    <a:pt x="96" y="16"/>
                  </a:cubicBezTo>
                  <a:cubicBezTo>
                    <a:pt x="48" y="32"/>
                    <a:pt x="24" y="72"/>
                    <a:pt x="0" y="11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" name="Group 46"/>
          <p:cNvGrpSpPr/>
          <p:nvPr/>
        </p:nvGrpSpPr>
        <p:grpSpPr bwMode="auto">
          <a:xfrm>
            <a:off x="5457825" y="2627313"/>
            <a:ext cx="957263" cy="1454150"/>
            <a:chOff x="3438" y="1655"/>
            <a:chExt cx="603" cy="916"/>
          </a:xfrm>
        </p:grpSpPr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3959" y="1827"/>
              <a:ext cx="0" cy="6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3866" y="1655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3438" y="1753"/>
              <a:ext cx="415" cy="4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3467" y="2558"/>
              <a:ext cx="393" cy="13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" name="Group 51"/>
          <p:cNvGrpSpPr/>
          <p:nvPr/>
        </p:nvGrpSpPr>
        <p:grpSpPr bwMode="auto">
          <a:xfrm>
            <a:off x="3689350" y="3352800"/>
            <a:ext cx="277813" cy="1600200"/>
            <a:chOff x="2324" y="2112"/>
            <a:chExt cx="175" cy="1008"/>
          </a:xfrm>
        </p:grpSpPr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2420" y="2296"/>
              <a:ext cx="0" cy="8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324" y="2112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54"/>
          <p:cNvGrpSpPr/>
          <p:nvPr/>
        </p:nvGrpSpPr>
        <p:grpSpPr bwMode="auto">
          <a:xfrm>
            <a:off x="5164138" y="2622550"/>
            <a:ext cx="277812" cy="1352550"/>
            <a:chOff x="3253" y="1652"/>
            <a:chExt cx="175" cy="8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3346" y="1824"/>
              <a:ext cx="0" cy="6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3253" y="1652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Group 57"/>
          <p:cNvGrpSpPr/>
          <p:nvPr/>
        </p:nvGrpSpPr>
        <p:grpSpPr bwMode="auto">
          <a:xfrm>
            <a:off x="3994150" y="3200400"/>
            <a:ext cx="3516313" cy="1612900"/>
            <a:chOff x="2516" y="2016"/>
            <a:chExt cx="2215" cy="1016"/>
          </a:xfrm>
        </p:grpSpPr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V="1">
              <a:off x="4648" y="2208"/>
              <a:ext cx="0" cy="8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4556" y="2016"/>
              <a:ext cx="175" cy="17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V="1">
              <a:off x="2516" y="2112"/>
              <a:ext cx="2016" cy="96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" name="Group 61"/>
          <p:cNvGrpSpPr/>
          <p:nvPr/>
        </p:nvGrpSpPr>
        <p:grpSpPr bwMode="auto">
          <a:xfrm>
            <a:off x="4159250" y="4633913"/>
            <a:ext cx="3052763" cy="444500"/>
            <a:chOff x="2620" y="2919"/>
            <a:chExt cx="1923" cy="280"/>
          </a:xfrm>
        </p:grpSpPr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3453" y="2930"/>
              <a:ext cx="461" cy="207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4178" y="2919"/>
              <a:ext cx="365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620" y="3170"/>
              <a:ext cx="641" cy="2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" name="Group 65"/>
          <p:cNvGrpSpPr/>
          <p:nvPr/>
        </p:nvGrpSpPr>
        <p:grpSpPr bwMode="auto">
          <a:xfrm>
            <a:off x="3933825" y="2838450"/>
            <a:ext cx="1171575" cy="2114550"/>
            <a:chOff x="2478" y="1776"/>
            <a:chExt cx="738" cy="1332"/>
          </a:xfrm>
        </p:grpSpPr>
        <p:grpSp>
          <p:nvGrpSpPr>
            <p:cNvPr id="68" name="Group 66"/>
            <p:cNvGrpSpPr/>
            <p:nvPr/>
          </p:nvGrpSpPr>
          <p:grpSpPr bwMode="auto">
            <a:xfrm>
              <a:off x="2478" y="2653"/>
              <a:ext cx="735" cy="455"/>
              <a:chOff x="2478" y="2653"/>
              <a:chExt cx="735" cy="455"/>
            </a:xfrm>
          </p:grpSpPr>
          <p:sp>
            <p:nvSpPr>
              <p:cNvPr id="70" name="Line 67"/>
              <p:cNvSpPr>
                <a:spLocks noChangeShapeType="1"/>
              </p:cNvSpPr>
              <p:nvPr/>
            </p:nvSpPr>
            <p:spPr bwMode="auto">
              <a:xfrm flipV="1">
                <a:off x="2929" y="2653"/>
                <a:ext cx="284" cy="22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Line 68"/>
              <p:cNvSpPr>
                <a:spLocks noChangeShapeType="1"/>
              </p:cNvSpPr>
              <p:nvPr/>
            </p:nvSpPr>
            <p:spPr bwMode="auto">
              <a:xfrm flipV="1">
                <a:off x="2478" y="2995"/>
                <a:ext cx="297" cy="113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2496" y="1776"/>
              <a:ext cx="720" cy="384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70"/>
          <p:cNvGrpSpPr/>
          <p:nvPr/>
        </p:nvGrpSpPr>
        <p:grpSpPr bwMode="auto">
          <a:xfrm>
            <a:off x="3922713" y="2819400"/>
            <a:ext cx="1243012" cy="2133600"/>
            <a:chOff x="2453" y="1776"/>
            <a:chExt cx="783" cy="134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V="1">
              <a:off x="2516" y="1776"/>
              <a:ext cx="720" cy="384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4" name="Group 72"/>
            <p:cNvGrpSpPr/>
            <p:nvPr/>
          </p:nvGrpSpPr>
          <p:grpSpPr bwMode="auto">
            <a:xfrm>
              <a:off x="2453" y="2665"/>
              <a:ext cx="735" cy="455"/>
              <a:chOff x="2478" y="2653"/>
              <a:chExt cx="735" cy="455"/>
            </a:xfrm>
          </p:grpSpPr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 flipV="1">
                <a:off x="2929" y="2653"/>
                <a:ext cx="284" cy="22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Line 74"/>
              <p:cNvSpPr>
                <a:spLocks noChangeShapeType="1"/>
              </p:cNvSpPr>
              <p:nvPr/>
            </p:nvSpPr>
            <p:spPr bwMode="auto">
              <a:xfrm flipV="1">
                <a:off x="2478" y="2995"/>
                <a:ext cx="297" cy="113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Freeform 75"/>
          <p:cNvSpPr/>
          <p:nvPr/>
        </p:nvSpPr>
        <p:spPr bwMode="auto">
          <a:xfrm rot="-2058646">
            <a:off x="2676525" y="2468563"/>
            <a:ext cx="457200" cy="757237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Freeform 76"/>
          <p:cNvSpPr/>
          <p:nvPr/>
        </p:nvSpPr>
        <p:spPr bwMode="auto">
          <a:xfrm rot="-135630">
            <a:off x="2651125" y="3336925"/>
            <a:ext cx="457200" cy="757238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" name="Group 77"/>
          <p:cNvGrpSpPr/>
          <p:nvPr/>
        </p:nvGrpSpPr>
        <p:grpSpPr bwMode="auto">
          <a:xfrm>
            <a:off x="3962400" y="4572000"/>
            <a:ext cx="3352800" cy="688975"/>
            <a:chOff x="2496" y="2880"/>
            <a:chExt cx="2112" cy="434"/>
          </a:xfrm>
        </p:grpSpPr>
        <p:sp>
          <p:nvSpPr>
            <p:cNvPr id="80" name="Freeform 78"/>
            <p:cNvSpPr/>
            <p:nvPr/>
          </p:nvSpPr>
          <p:spPr bwMode="auto">
            <a:xfrm>
              <a:off x="2496" y="3264"/>
              <a:ext cx="782" cy="50"/>
            </a:xfrm>
            <a:custGeom>
              <a:avLst/>
              <a:gdLst>
                <a:gd name="T0" fmla="*/ 0 w 782"/>
                <a:gd name="T1" fmla="*/ 0 h 50"/>
                <a:gd name="T2" fmla="*/ 384 w 782"/>
                <a:gd name="T3" fmla="*/ 48 h 50"/>
                <a:gd name="T4" fmla="*/ 782 w 782"/>
                <a:gd name="T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2" h="50">
                  <a:moveTo>
                    <a:pt x="0" y="0"/>
                  </a:moveTo>
                  <a:cubicBezTo>
                    <a:pt x="127" y="23"/>
                    <a:pt x="254" y="46"/>
                    <a:pt x="384" y="48"/>
                  </a:cubicBezTo>
                  <a:cubicBezTo>
                    <a:pt x="514" y="50"/>
                    <a:pt x="648" y="32"/>
                    <a:pt x="782" y="14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3408" y="2892"/>
              <a:ext cx="534" cy="228"/>
            </a:xfrm>
            <a:custGeom>
              <a:avLst/>
              <a:gdLst>
                <a:gd name="T0" fmla="*/ 0 w 534"/>
                <a:gd name="T1" fmla="*/ 228 h 228"/>
                <a:gd name="T2" fmla="*/ 192 w 534"/>
                <a:gd name="T3" fmla="*/ 36 h 228"/>
                <a:gd name="T4" fmla="*/ 534 w 534"/>
                <a:gd name="T5" fmla="*/ 1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" h="228">
                  <a:moveTo>
                    <a:pt x="0" y="228"/>
                  </a:moveTo>
                  <a:cubicBezTo>
                    <a:pt x="51" y="150"/>
                    <a:pt x="103" y="72"/>
                    <a:pt x="192" y="36"/>
                  </a:cubicBezTo>
                  <a:cubicBezTo>
                    <a:pt x="281" y="0"/>
                    <a:pt x="407" y="7"/>
                    <a:pt x="534" y="15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4128" y="2880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327 w 480"/>
                <a:gd name="T3" fmla="*/ 36 h 192"/>
                <a:gd name="T4" fmla="*/ 480 w 48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92">
                  <a:moveTo>
                    <a:pt x="0" y="0"/>
                  </a:moveTo>
                  <a:cubicBezTo>
                    <a:pt x="123" y="2"/>
                    <a:pt x="247" y="4"/>
                    <a:pt x="327" y="36"/>
                  </a:cubicBezTo>
                  <a:cubicBezTo>
                    <a:pt x="407" y="68"/>
                    <a:pt x="443" y="130"/>
                    <a:pt x="480" y="192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77" grpId="0" animBg="1"/>
      <p:bldP spid="7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：路径延展问题</a:t>
            </a:r>
            <a:endParaRPr lang="zh-CN" alt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162300" y="3886200"/>
            <a:ext cx="5762625" cy="1616075"/>
          </a:xfrm>
          <a:prstGeom prst="cube">
            <a:avLst>
              <a:gd name="adj" fmla="val 8854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82813" y="4926013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95700" y="4983163"/>
            <a:ext cx="277813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1435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1341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277100" y="48799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023225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221288" y="5032375"/>
            <a:ext cx="277812" cy="230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AutoShape 10"/>
          <p:cNvCxnSpPr>
            <a:cxnSpLocks noChangeShapeType="1"/>
            <a:stCxn id="24" idx="3"/>
            <a:endCxn id="7" idx="7"/>
          </p:cNvCxnSpPr>
          <p:nvPr/>
        </p:nvCxnSpPr>
        <p:spPr bwMode="auto">
          <a:xfrm flipH="1">
            <a:off x="3932238" y="4849813"/>
            <a:ext cx="51752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24" idx="7"/>
            <a:endCxn id="8" idx="3"/>
          </p:cNvCxnSpPr>
          <p:nvPr/>
        </p:nvCxnSpPr>
        <p:spPr bwMode="auto">
          <a:xfrm flipV="1">
            <a:off x="4645025" y="4237038"/>
            <a:ext cx="539750" cy="471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3973513" y="5084763"/>
            <a:ext cx="1247775" cy="6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421313" y="4156075"/>
            <a:ext cx="712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411913" y="4156075"/>
            <a:ext cx="1611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1" idx="4"/>
            <a:endCxn id="10" idx="0"/>
          </p:cNvCxnSpPr>
          <p:nvPr/>
        </p:nvCxnSpPr>
        <p:spPr bwMode="auto">
          <a:xfrm flipH="1">
            <a:off x="7416800" y="4270375"/>
            <a:ext cx="746125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10" idx="2"/>
            <a:endCxn id="12" idx="6"/>
          </p:cNvCxnSpPr>
          <p:nvPr/>
        </p:nvCxnSpPr>
        <p:spPr bwMode="auto">
          <a:xfrm flipH="1">
            <a:off x="5499100" y="4994275"/>
            <a:ext cx="1778000" cy="153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286500" y="45751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AutoShape 18"/>
          <p:cNvCxnSpPr>
            <a:cxnSpLocks noChangeShapeType="1"/>
            <a:stCxn id="10" idx="2"/>
            <a:endCxn id="20" idx="6"/>
          </p:cNvCxnSpPr>
          <p:nvPr/>
        </p:nvCxnSpPr>
        <p:spPr bwMode="auto">
          <a:xfrm flipH="1" flipV="1">
            <a:off x="6564313" y="4689475"/>
            <a:ext cx="712787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20" idx="3"/>
            <a:endCxn id="12" idx="7"/>
          </p:cNvCxnSpPr>
          <p:nvPr/>
        </p:nvCxnSpPr>
        <p:spPr bwMode="auto">
          <a:xfrm flipH="1">
            <a:off x="5457825" y="4770438"/>
            <a:ext cx="869950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905750" y="5032375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408488" y="4678363"/>
            <a:ext cx="277812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>
            <a:off x="6307138" y="4275138"/>
            <a:ext cx="119062" cy="300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39738" y="1419225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Virtual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7" name="Group 25"/>
          <p:cNvGrpSpPr/>
          <p:nvPr/>
        </p:nvGrpSpPr>
        <p:grpSpPr bwMode="auto">
          <a:xfrm>
            <a:off x="508000" y="1981200"/>
            <a:ext cx="2387600" cy="2438400"/>
            <a:chOff x="336" y="1248"/>
            <a:chExt cx="1504" cy="1536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04" y="1336"/>
              <a:ext cx="1372" cy="1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536" y="1488"/>
              <a:ext cx="175" cy="17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077" y="12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665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505" y="24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056" y="2609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36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28" y="2440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528" y="1457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Freeform 35"/>
          <p:cNvSpPr/>
          <p:nvPr/>
        </p:nvSpPr>
        <p:spPr bwMode="auto">
          <a:xfrm rot="19970197">
            <a:off x="2476500" y="2667000"/>
            <a:ext cx="165100" cy="533400"/>
          </a:xfrm>
          <a:custGeom>
            <a:avLst/>
            <a:gdLst>
              <a:gd name="T0" fmla="*/ 56 w 104"/>
              <a:gd name="T1" fmla="*/ 336 h 336"/>
              <a:gd name="T2" fmla="*/ 8 w 104"/>
              <a:gd name="T3" fmla="*/ 144 h 336"/>
              <a:gd name="T4" fmla="*/ 104 w 10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36">
                <a:moveTo>
                  <a:pt x="56" y="336"/>
                </a:moveTo>
                <a:cubicBezTo>
                  <a:pt x="28" y="268"/>
                  <a:pt x="0" y="200"/>
                  <a:pt x="8" y="144"/>
                </a:cubicBezTo>
                <a:cubicBezTo>
                  <a:pt x="16" y="88"/>
                  <a:pt x="60" y="44"/>
                  <a:pt x="104" y="0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" name="Group 36"/>
          <p:cNvGrpSpPr/>
          <p:nvPr/>
        </p:nvGrpSpPr>
        <p:grpSpPr bwMode="auto">
          <a:xfrm>
            <a:off x="2133600" y="4876800"/>
            <a:ext cx="1570038" cy="369888"/>
            <a:chOff x="2220" y="2469"/>
            <a:chExt cx="989" cy="233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220" y="2469"/>
              <a:ext cx="6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Send(J,V)</a:t>
              </a:r>
              <a:endParaRPr lang="en-GB" altLang="zh-CN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69" y="260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Freeform 39"/>
          <p:cNvSpPr/>
          <p:nvPr/>
        </p:nvSpPr>
        <p:spPr bwMode="auto">
          <a:xfrm rot="-2058646">
            <a:off x="2662238" y="2486025"/>
            <a:ext cx="390525" cy="757238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AutoShape 40"/>
          <p:cNvCxnSpPr>
            <a:cxnSpLocks noChangeShapeType="1"/>
            <a:stCxn id="8" idx="4"/>
            <a:endCxn id="12" idx="0"/>
          </p:cNvCxnSpPr>
          <p:nvPr/>
        </p:nvCxnSpPr>
        <p:spPr bwMode="auto">
          <a:xfrm>
            <a:off x="5283200" y="4270375"/>
            <a:ext cx="77788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reeform 41"/>
          <p:cNvSpPr/>
          <p:nvPr/>
        </p:nvSpPr>
        <p:spPr bwMode="auto">
          <a:xfrm rot="14494380">
            <a:off x="1901032" y="2289968"/>
            <a:ext cx="457200" cy="296863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Freeform 42"/>
          <p:cNvSpPr/>
          <p:nvPr/>
        </p:nvSpPr>
        <p:spPr bwMode="auto">
          <a:xfrm rot="11459423">
            <a:off x="1130300" y="2165350"/>
            <a:ext cx="533400" cy="373063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Freeform 43"/>
          <p:cNvSpPr/>
          <p:nvPr/>
        </p:nvSpPr>
        <p:spPr bwMode="auto">
          <a:xfrm rot="8550064">
            <a:off x="609600" y="2751138"/>
            <a:ext cx="533400" cy="373062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6" name="Group 44"/>
          <p:cNvGrpSpPr/>
          <p:nvPr/>
        </p:nvGrpSpPr>
        <p:grpSpPr bwMode="auto">
          <a:xfrm>
            <a:off x="3689350" y="3276600"/>
            <a:ext cx="3854450" cy="1676400"/>
            <a:chOff x="2324" y="2064"/>
            <a:chExt cx="2428" cy="1056"/>
          </a:xfrm>
        </p:grpSpPr>
        <p:grpSp>
          <p:nvGrpSpPr>
            <p:cNvPr id="47" name="Group 45"/>
            <p:cNvGrpSpPr/>
            <p:nvPr/>
          </p:nvGrpSpPr>
          <p:grpSpPr bwMode="auto">
            <a:xfrm>
              <a:off x="2324" y="2112"/>
              <a:ext cx="2248" cy="1008"/>
              <a:chOff x="2324" y="2112"/>
              <a:chExt cx="2248" cy="1008"/>
            </a:xfrm>
          </p:grpSpPr>
          <p:grpSp>
            <p:nvGrpSpPr>
              <p:cNvPr id="51" name="Group 46"/>
              <p:cNvGrpSpPr/>
              <p:nvPr/>
            </p:nvGrpSpPr>
            <p:grpSpPr bwMode="auto">
              <a:xfrm>
                <a:off x="2324" y="2112"/>
                <a:ext cx="175" cy="1008"/>
                <a:chOff x="2324" y="2112"/>
                <a:chExt cx="175" cy="1008"/>
              </a:xfrm>
            </p:grpSpPr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420" y="2296"/>
                  <a:ext cx="0" cy="82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sysDot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auto">
                <a:xfrm>
                  <a:off x="2324" y="2112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J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flipH="1">
                <a:off x="2520" y="2130"/>
                <a:ext cx="2052" cy="78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50"/>
            <p:cNvGrpSpPr/>
            <p:nvPr/>
          </p:nvGrpSpPr>
          <p:grpSpPr bwMode="auto">
            <a:xfrm>
              <a:off x="4577" y="2064"/>
              <a:ext cx="175" cy="1008"/>
              <a:chOff x="2324" y="2112"/>
              <a:chExt cx="175" cy="1008"/>
            </a:xfrm>
          </p:grpSpPr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 flipV="1">
                <a:off x="2420" y="2296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Oval 52"/>
              <p:cNvSpPr>
                <a:spLocks noChangeArrowheads="1"/>
              </p:cNvSpPr>
              <p:nvPr/>
            </p:nvSpPr>
            <p:spPr bwMode="auto">
              <a:xfrm>
                <a:off x="2324" y="2112"/>
                <a:ext cx="175" cy="17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5" name="Group 53"/>
          <p:cNvGrpSpPr/>
          <p:nvPr/>
        </p:nvGrpSpPr>
        <p:grpSpPr bwMode="auto">
          <a:xfrm>
            <a:off x="5208588" y="3429000"/>
            <a:ext cx="2030412" cy="1600200"/>
            <a:chOff x="3281" y="2160"/>
            <a:chExt cx="1279" cy="1008"/>
          </a:xfrm>
        </p:grpSpPr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V="1">
              <a:off x="3472" y="2184"/>
              <a:ext cx="1088" cy="72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55"/>
            <p:cNvGrpSpPr/>
            <p:nvPr/>
          </p:nvGrpSpPr>
          <p:grpSpPr bwMode="auto">
            <a:xfrm>
              <a:off x="3281" y="2160"/>
              <a:ext cx="175" cy="1008"/>
              <a:chOff x="2324" y="2112"/>
              <a:chExt cx="175" cy="1008"/>
            </a:xfrm>
          </p:grpSpPr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 flipV="1">
                <a:off x="2420" y="2296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sysDot"/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2324" y="2112"/>
                <a:ext cx="175" cy="17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0" name="Group 58"/>
          <p:cNvGrpSpPr/>
          <p:nvPr/>
        </p:nvGrpSpPr>
        <p:grpSpPr bwMode="auto">
          <a:xfrm>
            <a:off x="4371975" y="3057525"/>
            <a:ext cx="809625" cy="1600200"/>
            <a:chOff x="2754" y="1926"/>
            <a:chExt cx="510" cy="1008"/>
          </a:xfrm>
        </p:grpSpPr>
        <p:grpSp>
          <p:nvGrpSpPr>
            <p:cNvPr id="61" name="Group 59"/>
            <p:cNvGrpSpPr/>
            <p:nvPr/>
          </p:nvGrpSpPr>
          <p:grpSpPr bwMode="auto">
            <a:xfrm>
              <a:off x="2754" y="1926"/>
              <a:ext cx="175" cy="1008"/>
              <a:chOff x="2324" y="2112"/>
              <a:chExt cx="175" cy="1008"/>
            </a:xfrm>
          </p:grpSpPr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2420" y="2296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2324" y="2112"/>
                <a:ext cx="175" cy="17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X</a:t>
                </a:r>
                <a:endPara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920" y="2048"/>
              <a:ext cx="344" cy="20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63"/>
          <p:cNvGrpSpPr/>
          <p:nvPr/>
        </p:nvGrpSpPr>
        <p:grpSpPr bwMode="auto">
          <a:xfrm>
            <a:off x="4627563" y="2438400"/>
            <a:ext cx="3678237" cy="1600200"/>
            <a:chOff x="2915" y="1536"/>
            <a:chExt cx="2317" cy="1008"/>
          </a:xfrm>
        </p:grpSpPr>
        <p:grpSp>
          <p:nvGrpSpPr>
            <p:cNvPr id="66" name="Group 64"/>
            <p:cNvGrpSpPr/>
            <p:nvPr/>
          </p:nvGrpSpPr>
          <p:grpSpPr bwMode="auto">
            <a:xfrm>
              <a:off x="5057" y="1536"/>
              <a:ext cx="175" cy="1008"/>
              <a:chOff x="2324" y="2112"/>
              <a:chExt cx="175" cy="1008"/>
            </a:xfrm>
          </p:grpSpPr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 flipV="1">
                <a:off x="2420" y="2296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2324" y="2112"/>
                <a:ext cx="175" cy="17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>
              <a:off x="2915" y="1632"/>
              <a:ext cx="2125" cy="355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68"/>
          <p:cNvGrpSpPr/>
          <p:nvPr/>
        </p:nvGrpSpPr>
        <p:grpSpPr bwMode="auto">
          <a:xfrm>
            <a:off x="3962400" y="4648200"/>
            <a:ext cx="3324225" cy="595313"/>
            <a:chOff x="2496" y="2928"/>
            <a:chExt cx="2094" cy="375"/>
          </a:xfrm>
        </p:grpSpPr>
        <p:sp>
          <p:nvSpPr>
            <p:cNvPr id="71" name="Freeform 69"/>
            <p:cNvSpPr/>
            <p:nvPr/>
          </p:nvSpPr>
          <p:spPr bwMode="auto">
            <a:xfrm>
              <a:off x="2496" y="3264"/>
              <a:ext cx="774" cy="39"/>
            </a:xfrm>
            <a:custGeom>
              <a:avLst/>
              <a:gdLst>
                <a:gd name="T0" fmla="*/ 0 w 774"/>
                <a:gd name="T1" fmla="*/ 0 h 39"/>
                <a:gd name="T2" fmla="*/ 378 w 774"/>
                <a:gd name="T3" fmla="*/ 36 h 39"/>
                <a:gd name="T4" fmla="*/ 774 w 774"/>
                <a:gd name="T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4" h="39">
                  <a:moveTo>
                    <a:pt x="0" y="0"/>
                  </a:moveTo>
                  <a:cubicBezTo>
                    <a:pt x="124" y="16"/>
                    <a:pt x="249" y="33"/>
                    <a:pt x="378" y="36"/>
                  </a:cubicBezTo>
                  <a:cubicBezTo>
                    <a:pt x="507" y="39"/>
                    <a:pt x="640" y="28"/>
                    <a:pt x="774" y="18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Freeform 70"/>
            <p:cNvSpPr/>
            <p:nvPr/>
          </p:nvSpPr>
          <p:spPr bwMode="auto">
            <a:xfrm>
              <a:off x="3456" y="3036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384 w 540"/>
                <a:gd name="T3" fmla="*/ 102 h 180"/>
                <a:gd name="T4" fmla="*/ 540 w 540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180">
                  <a:moveTo>
                    <a:pt x="0" y="180"/>
                  </a:moveTo>
                  <a:cubicBezTo>
                    <a:pt x="147" y="156"/>
                    <a:pt x="294" y="132"/>
                    <a:pt x="384" y="102"/>
                  </a:cubicBezTo>
                  <a:cubicBezTo>
                    <a:pt x="474" y="72"/>
                    <a:pt x="507" y="36"/>
                    <a:pt x="540" y="0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4140" y="2928"/>
              <a:ext cx="450" cy="168"/>
            </a:xfrm>
            <a:custGeom>
              <a:avLst/>
              <a:gdLst>
                <a:gd name="T0" fmla="*/ 0 w 450"/>
                <a:gd name="T1" fmla="*/ 0 h 168"/>
                <a:gd name="T2" fmla="*/ 258 w 450"/>
                <a:gd name="T3" fmla="*/ 36 h 168"/>
                <a:gd name="T4" fmla="*/ 450 w 450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0" h="168">
                  <a:moveTo>
                    <a:pt x="0" y="0"/>
                  </a:moveTo>
                  <a:cubicBezTo>
                    <a:pt x="91" y="4"/>
                    <a:pt x="183" y="8"/>
                    <a:pt x="258" y="36"/>
                  </a:cubicBezTo>
                  <a:cubicBezTo>
                    <a:pt x="333" y="64"/>
                    <a:pt x="391" y="116"/>
                    <a:pt x="450" y="168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4" name="Freeform 72"/>
          <p:cNvSpPr/>
          <p:nvPr/>
        </p:nvSpPr>
        <p:spPr bwMode="auto">
          <a:xfrm rot="-5205897">
            <a:off x="2132013" y="1830388"/>
            <a:ext cx="300037" cy="604837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Freeform 73"/>
          <p:cNvSpPr/>
          <p:nvPr/>
        </p:nvSpPr>
        <p:spPr bwMode="auto">
          <a:xfrm rot="56970469">
            <a:off x="1147763" y="1804988"/>
            <a:ext cx="300037" cy="604837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Freeform 74"/>
          <p:cNvSpPr/>
          <p:nvPr/>
        </p:nvSpPr>
        <p:spPr bwMode="auto">
          <a:xfrm rot="10800000">
            <a:off x="457200" y="2438400"/>
            <a:ext cx="300038" cy="762000"/>
          </a:xfrm>
          <a:custGeom>
            <a:avLst/>
            <a:gdLst>
              <a:gd name="T0" fmla="*/ 0 w 216"/>
              <a:gd name="T1" fmla="*/ 384 h 384"/>
              <a:gd name="T2" fmla="*/ 192 w 216"/>
              <a:gd name="T3" fmla="*/ 240 h 384"/>
              <a:gd name="T4" fmla="*/ 144 w 21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384">
                <a:moveTo>
                  <a:pt x="0" y="384"/>
                </a:moveTo>
                <a:cubicBezTo>
                  <a:pt x="84" y="344"/>
                  <a:pt x="168" y="304"/>
                  <a:pt x="192" y="240"/>
                </a:cubicBezTo>
                <a:cubicBezTo>
                  <a:pt x="216" y="176"/>
                  <a:pt x="180" y="88"/>
                  <a:pt x="144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7" name="Group 75"/>
          <p:cNvGrpSpPr/>
          <p:nvPr/>
        </p:nvGrpSpPr>
        <p:grpSpPr bwMode="auto">
          <a:xfrm>
            <a:off x="5448300" y="4724400"/>
            <a:ext cx="1714500" cy="266700"/>
            <a:chOff x="3432" y="2976"/>
            <a:chExt cx="1080" cy="168"/>
          </a:xfrm>
        </p:grpSpPr>
        <p:sp>
          <p:nvSpPr>
            <p:cNvPr id="78" name="Freeform 76"/>
            <p:cNvSpPr/>
            <p:nvPr/>
          </p:nvSpPr>
          <p:spPr bwMode="auto">
            <a:xfrm>
              <a:off x="4122" y="3030"/>
              <a:ext cx="390" cy="90"/>
            </a:xfrm>
            <a:custGeom>
              <a:avLst/>
              <a:gdLst>
                <a:gd name="T0" fmla="*/ 390 w 390"/>
                <a:gd name="T1" fmla="*/ 90 h 90"/>
                <a:gd name="T2" fmla="*/ 144 w 390"/>
                <a:gd name="T3" fmla="*/ 72 h 90"/>
                <a:gd name="T4" fmla="*/ 0 w 39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90">
                  <a:moveTo>
                    <a:pt x="390" y="90"/>
                  </a:moveTo>
                  <a:cubicBezTo>
                    <a:pt x="299" y="88"/>
                    <a:pt x="209" y="87"/>
                    <a:pt x="144" y="72"/>
                  </a:cubicBezTo>
                  <a:cubicBezTo>
                    <a:pt x="79" y="57"/>
                    <a:pt x="39" y="28"/>
                    <a:pt x="0" y="0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3432" y="2976"/>
              <a:ext cx="504" cy="168"/>
            </a:xfrm>
            <a:custGeom>
              <a:avLst/>
              <a:gdLst>
                <a:gd name="T0" fmla="*/ 504 w 504"/>
                <a:gd name="T1" fmla="*/ 0 h 168"/>
                <a:gd name="T2" fmla="*/ 234 w 504"/>
                <a:gd name="T3" fmla="*/ 36 h 168"/>
                <a:gd name="T4" fmla="*/ 0 w 504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168">
                  <a:moveTo>
                    <a:pt x="504" y="0"/>
                  </a:moveTo>
                  <a:cubicBezTo>
                    <a:pt x="411" y="4"/>
                    <a:pt x="318" y="8"/>
                    <a:pt x="234" y="36"/>
                  </a:cubicBezTo>
                  <a:cubicBezTo>
                    <a:pt x="150" y="64"/>
                    <a:pt x="75" y="116"/>
                    <a:pt x="0" y="168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8"/>
          <p:cNvGrpSpPr/>
          <p:nvPr/>
        </p:nvGrpSpPr>
        <p:grpSpPr bwMode="auto">
          <a:xfrm>
            <a:off x="4629150" y="4191000"/>
            <a:ext cx="704850" cy="838200"/>
            <a:chOff x="2916" y="2640"/>
            <a:chExt cx="444" cy="528"/>
          </a:xfrm>
        </p:grpSpPr>
        <p:sp>
          <p:nvSpPr>
            <p:cNvPr id="81" name="Freeform 79"/>
            <p:cNvSpPr/>
            <p:nvPr/>
          </p:nvSpPr>
          <p:spPr bwMode="auto">
            <a:xfrm>
              <a:off x="2916" y="2640"/>
              <a:ext cx="300" cy="264"/>
            </a:xfrm>
            <a:custGeom>
              <a:avLst/>
              <a:gdLst>
                <a:gd name="T0" fmla="*/ 300 w 300"/>
                <a:gd name="T1" fmla="*/ 0 h 264"/>
                <a:gd name="T2" fmla="*/ 132 w 300"/>
                <a:gd name="T3" fmla="*/ 96 h 264"/>
                <a:gd name="T4" fmla="*/ 0 w 300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264">
                  <a:moveTo>
                    <a:pt x="300" y="0"/>
                  </a:moveTo>
                  <a:cubicBezTo>
                    <a:pt x="241" y="26"/>
                    <a:pt x="182" y="52"/>
                    <a:pt x="132" y="96"/>
                  </a:cubicBezTo>
                  <a:cubicBezTo>
                    <a:pt x="82" y="140"/>
                    <a:pt x="41" y="202"/>
                    <a:pt x="0" y="264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3264" y="2712"/>
              <a:ext cx="96" cy="456"/>
            </a:xfrm>
            <a:custGeom>
              <a:avLst/>
              <a:gdLst>
                <a:gd name="T0" fmla="*/ 127 w 127"/>
                <a:gd name="T1" fmla="*/ 456 h 456"/>
                <a:gd name="T2" fmla="*/ 13 w 127"/>
                <a:gd name="T3" fmla="*/ 288 h 456"/>
                <a:gd name="T4" fmla="*/ 49 w 127"/>
                <a:gd name="T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56">
                  <a:moveTo>
                    <a:pt x="127" y="456"/>
                  </a:moveTo>
                  <a:cubicBezTo>
                    <a:pt x="76" y="410"/>
                    <a:pt x="26" y="364"/>
                    <a:pt x="13" y="288"/>
                  </a:cubicBezTo>
                  <a:cubicBezTo>
                    <a:pt x="0" y="212"/>
                    <a:pt x="24" y="106"/>
                    <a:pt x="49" y="0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3" name="Group 81"/>
          <p:cNvGrpSpPr/>
          <p:nvPr/>
        </p:nvGrpSpPr>
        <p:grpSpPr bwMode="auto">
          <a:xfrm>
            <a:off x="4724400" y="4191000"/>
            <a:ext cx="3276600" cy="533400"/>
            <a:chOff x="2976" y="2640"/>
            <a:chExt cx="2064" cy="336"/>
          </a:xfrm>
        </p:grpSpPr>
        <p:sp>
          <p:nvSpPr>
            <p:cNvPr id="84" name="Freeform 82"/>
            <p:cNvSpPr/>
            <p:nvPr/>
          </p:nvSpPr>
          <p:spPr bwMode="auto">
            <a:xfrm>
              <a:off x="2976" y="2724"/>
              <a:ext cx="306" cy="252"/>
            </a:xfrm>
            <a:custGeom>
              <a:avLst/>
              <a:gdLst>
                <a:gd name="T0" fmla="*/ 0 w 306"/>
                <a:gd name="T1" fmla="*/ 252 h 252"/>
                <a:gd name="T2" fmla="*/ 198 w 306"/>
                <a:gd name="T3" fmla="*/ 138 h 252"/>
                <a:gd name="T4" fmla="*/ 306 w 306"/>
                <a:gd name="T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252">
                  <a:moveTo>
                    <a:pt x="0" y="252"/>
                  </a:moveTo>
                  <a:cubicBezTo>
                    <a:pt x="73" y="216"/>
                    <a:pt x="147" y="180"/>
                    <a:pt x="198" y="138"/>
                  </a:cubicBezTo>
                  <a:cubicBezTo>
                    <a:pt x="249" y="96"/>
                    <a:pt x="277" y="48"/>
                    <a:pt x="306" y="0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5" name="Group 83"/>
            <p:cNvGrpSpPr/>
            <p:nvPr/>
          </p:nvGrpSpPr>
          <p:grpSpPr bwMode="auto">
            <a:xfrm>
              <a:off x="3408" y="2640"/>
              <a:ext cx="1632" cy="76"/>
              <a:chOff x="3408" y="2640"/>
              <a:chExt cx="1632" cy="76"/>
            </a:xfrm>
          </p:grpSpPr>
          <p:sp>
            <p:nvSpPr>
              <p:cNvPr id="86" name="Freeform 84"/>
              <p:cNvSpPr/>
              <p:nvPr/>
            </p:nvSpPr>
            <p:spPr bwMode="auto">
              <a:xfrm>
                <a:off x="4032" y="2640"/>
                <a:ext cx="1008" cy="76"/>
              </a:xfrm>
              <a:custGeom>
                <a:avLst/>
                <a:gdLst>
                  <a:gd name="T0" fmla="*/ 0 w 1008"/>
                  <a:gd name="T1" fmla="*/ 0 h 76"/>
                  <a:gd name="T2" fmla="*/ 516 w 1008"/>
                  <a:gd name="T3" fmla="*/ 72 h 76"/>
                  <a:gd name="T4" fmla="*/ 1008 w 1008"/>
                  <a:gd name="T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76">
                    <a:moveTo>
                      <a:pt x="0" y="0"/>
                    </a:moveTo>
                    <a:cubicBezTo>
                      <a:pt x="174" y="34"/>
                      <a:pt x="348" y="68"/>
                      <a:pt x="516" y="72"/>
                    </a:cubicBezTo>
                    <a:cubicBezTo>
                      <a:pt x="684" y="76"/>
                      <a:pt x="846" y="50"/>
                      <a:pt x="1008" y="24"/>
                    </a:cubicBezTo>
                  </a:path>
                </a:pathLst>
              </a:custGeom>
              <a:noFill/>
              <a:ln w="57150" cmpd="sng">
                <a:solidFill>
                  <a:srgbClr val="FF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Freeform 85"/>
              <p:cNvSpPr/>
              <p:nvPr/>
            </p:nvSpPr>
            <p:spPr bwMode="auto">
              <a:xfrm rot="-228844">
                <a:off x="3408" y="2640"/>
                <a:ext cx="462" cy="59"/>
              </a:xfrm>
              <a:custGeom>
                <a:avLst/>
                <a:gdLst>
                  <a:gd name="T0" fmla="*/ 0 w 462"/>
                  <a:gd name="T1" fmla="*/ 0 h 59"/>
                  <a:gd name="T2" fmla="*/ 270 w 462"/>
                  <a:gd name="T3" fmla="*/ 54 h 59"/>
                  <a:gd name="T4" fmla="*/ 462 w 462"/>
                  <a:gd name="T5" fmla="*/ 3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2" h="59">
                    <a:moveTo>
                      <a:pt x="0" y="0"/>
                    </a:moveTo>
                    <a:cubicBezTo>
                      <a:pt x="96" y="24"/>
                      <a:pt x="193" y="49"/>
                      <a:pt x="270" y="54"/>
                    </a:cubicBezTo>
                    <a:cubicBezTo>
                      <a:pt x="347" y="59"/>
                      <a:pt x="404" y="44"/>
                      <a:pt x="462" y="30"/>
                    </a:cubicBezTo>
                  </a:path>
                </a:pathLst>
              </a:custGeom>
              <a:noFill/>
              <a:ln w="57150" cmpd="sng">
                <a:solidFill>
                  <a:srgbClr val="FF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Freeform 86"/>
          <p:cNvSpPr/>
          <p:nvPr/>
        </p:nvSpPr>
        <p:spPr bwMode="auto">
          <a:xfrm>
            <a:off x="3810000" y="4343400"/>
            <a:ext cx="4419600" cy="1168400"/>
          </a:xfrm>
          <a:custGeom>
            <a:avLst/>
            <a:gdLst>
              <a:gd name="T0" fmla="*/ 0 w 2784"/>
              <a:gd name="T1" fmla="*/ 576 h 736"/>
              <a:gd name="T2" fmla="*/ 1008 w 2784"/>
              <a:gd name="T3" fmla="*/ 672 h 736"/>
              <a:gd name="T4" fmla="*/ 2208 w 2784"/>
              <a:gd name="T5" fmla="*/ 624 h 736"/>
              <a:gd name="T6" fmla="*/ 2784 w 2784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4" h="736">
                <a:moveTo>
                  <a:pt x="0" y="576"/>
                </a:moveTo>
                <a:cubicBezTo>
                  <a:pt x="320" y="620"/>
                  <a:pt x="640" y="664"/>
                  <a:pt x="1008" y="672"/>
                </a:cubicBezTo>
                <a:cubicBezTo>
                  <a:pt x="1376" y="680"/>
                  <a:pt x="1912" y="736"/>
                  <a:pt x="2208" y="624"/>
                </a:cubicBezTo>
                <a:cubicBezTo>
                  <a:pt x="2504" y="512"/>
                  <a:pt x="2644" y="256"/>
                  <a:pt x="2784" y="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9" name="Group 87"/>
          <p:cNvGrpSpPr/>
          <p:nvPr/>
        </p:nvGrpSpPr>
        <p:grpSpPr bwMode="auto">
          <a:xfrm>
            <a:off x="6629400" y="1524000"/>
            <a:ext cx="2430463" cy="2743200"/>
            <a:chOff x="4176" y="960"/>
            <a:chExt cx="1531" cy="1728"/>
          </a:xfrm>
          <a:noFill/>
        </p:grpSpPr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176" y="960"/>
              <a:ext cx="1531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Resulting path length: 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10 hops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4944" y="1296"/>
              <a:ext cx="528" cy="13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" name="Group 90"/>
          <p:cNvGrpSpPr/>
          <p:nvPr/>
        </p:nvGrpSpPr>
        <p:grpSpPr bwMode="auto">
          <a:xfrm>
            <a:off x="5181600" y="5410200"/>
            <a:ext cx="2590800" cy="1143000"/>
            <a:chOff x="3264" y="3408"/>
            <a:chExt cx="1632" cy="720"/>
          </a:xfrm>
          <a:noFill/>
        </p:grpSpPr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3264" y="3696"/>
              <a:ext cx="1632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Shortest path length: 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 hops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V="1">
              <a:off x="3792" y="3408"/>
              <a:ext cx="96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2809" y="5862638"/>
            <a:ext cx="479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逻辑路径难以感知物理节点位置信息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 animBg="1"/>
      <p:bldP spid="44" grpId="0" animBg="1"/>
      <p:bldP spid="45" grpId="0" animBg="1"/>
      <p:bldP spid="74" grpId="0" animBg="1"/>
      <p:bldP spid="75" grpId="0" animBg="1"/>
      <p:bldP spid="76" grpId="0" animBg="1"/>
      <p:bldP spid="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：寻找捷径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82813" y="4926013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162300" y="3886200"/>
            <a:ext cx="5762625" cy="1616075"/>
          </a:xfrm>
          <a:prstGeom prst="cube">
            <a:avLst>
              <a:gd name="adj" fmla="val 8854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95700" y="4983163"/>
            <a:ext cx="277813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1435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134100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277100" y="48799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023225" y="40417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221288" y="5032375"/>
            <a:ext cx="277812" cy="230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AutoShape 10"/>
          <p:cNvCxnSpPr>
            <a:cxnSpLocks noChangeShapeType="1"/>
            <a:stCxn id="24" idx="3"/>
            <a:endCxn id="7" idx="7"/>
          </p:cNvCxnSpPr>
          <p:nvPr/>
        </p:nvCxnSpPr>
        <p:spPr bwMode="auto">
          <a:xfrm flipH="1">
            <a:off x="3932238" y="4849813"/>
            <a:ext cx="51752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24" idx="7"/>
            <a:endCxn id="8" idx="3"/>
          </p:cNvCxnSpPr>
          <p:nvPr/>
        </p:nvCxnSpPr>
        <p:spPr bwMode="auto">
          <a:xfrm flipV="1">
            <a:off x="4645025" y="4237038"/>
            <a:ext cx="539750" cy="4714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3973513" y="5084763"/>
            <a:ext cx="1247775" cy="6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421313" y="4156075"/>
            <a:ext cx="712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411913" y="4156075"/>
            <a:ext cx="1611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1" idx="4"/>
            <a:endCxn id="10" idx="0"/>
          </p:cNvCxnSpPr>
          <p:nvPr/>
        </p:nvCxnSpPr>
        <p:spPr bwMode="auto">
          <a:xfrm flipH="1">
            <a:off x="7416800" y="4270375"/>
            <a:ext cx="746125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10" idx="2"/>
            <a:endCxn id="12" idx="6"/>
          </p:cNvCxnSpPr>
          <p:nvPr/>
        </p:nvCxnSpPr>
        <p:spPr bwMode="auto">
          <a:xfrm flipH="1">
            <a:off x="5499100" y="4994275"/>
            <a:ext cx="1778000" cy="153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286500" y="4575175"/>
            <a:ext cx="277813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AutoShape 18"/>
          <p:cNvCxnSpPr>
            <a:cxnSpLocks noChangeShapeType="1"/>
            <a:stCxn id="10" idx="2"/>
            <a:endCxn id="20" idx="6"/>
          </p:cNvCxnSpPr>
          <p:nvPr/>
        </p:nvCxnSpPr>
        <p:spPr bwMode="auto">
          <a:xfrm flipH="1" flipV="1">
            <a:off x="6564313" y="4689475"/>
            <a:ext cx="712787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20" idx="3"/>
            <a:endCxn id="12" idx="7"/>
          </p:cNvCxnSpPr>
          <p:nvPr/>
        </p:nvCxnSpPr>
        <p:spPr bwMode="auto">
          <a:xfrm flipH="1">
            <a:off x="5457825" y="4770438"/>
            <a:ext cx="869950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905750" y="5032375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408488" y="4678363"/>
            <a:ext cx="277812" cy="20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>
            <a:off x="6307138" y="4275138"/>
            <a:ext cx="119062" cy="300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39738" y="1419225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Virtual 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topology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7" name="Group 25"/>
          <p:cNvGrpSpPr/>
          <p:nvPr/>
        </p:nvGrpSpPr>
        <p:grpSpPr bwMode="auto">
          <a:xfrm>
            <a:off x="508000" y="1981200"/>
            <a:ext cx="2387600" cy="2438400"/>
            <a:chOff x="336" y="1248"/>
            <a:chExt cx="1504" cy="1536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04" y="1336"/>
              <a:ext cx="1372" cy="13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536" y="1488"/>
              <a:ext cx="175" cy="17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077" y="12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665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505" y="2448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056" y="2609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36" y="2016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28" y="2440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528" y="1457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Freeform 35"/>
          <p:cNvSpPr/>
          <p:nvPr/>
        </p:nvSpPr>
        <p:spPr bwMode="auto">
          <a:xfrm rot="19970197">
            <a:off x="2476500" y="2667000"/>
            <a:ext cx="165100" cy="533400"/>
          </a:xfrm>
          <a:custGeom>
            <a:avLst/>
            <a:gdLst>
              <a:gd name="T0" fmla="*/ 56 w 104"/>
              <a:gd name="T1" fmla="*/ 336 h 336"/>
              <a:gd name="T2" fmla="*/ 8 w 104"/>
              <a:gd name="T3" fmla="*/ 144 h 336"/>
              <a:gd name="T4" fmla="*/ 104 w 10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36">
                <a:moveTo>
                  <a:pt x="56" y="336"/>
                </a:moveTo>
                <a:cubicBezTo>
                  <a:pt x="28" y="268"/>
                  <a:pt x="0" y="200"/>
                  <a:pt x="8" y="144"/>
                </a:cubicBezTo>
                <a:cubicBezTo>
                  <a:pt x="16" y="88"/>
                  <a:pt x="60" y="44"/>
                  <a:pt x="104" y="0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" name="Group 36"/>
          <p:cNvGrpSpPr/>
          <p:nvPr/>
        </p:nvGrpSpPr>
        <p:grpSpPr bwMode="auto">
          <a:xfrm>
            <a:off x="2133600" y="4876800"/>
            <a:ext cx="1570038" cy="369888"/>
            <a:chOff x="2220" y="2469"/>
            <a:chExt cx="989" cy="233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220" y="2469"/>
              <a:ext cx="6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Send(J,V)</a:t>
              </a:r>
              <a:endParaRPr lang="en-GB" altLang="zh-CN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69" y="260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1" name="AutoShape 39"/>
          <p:cNvCxnSpPr>
            <a:cxnSpLocks noChangeShapeType="1"/>
            <a:stCxn id="8" idx="4"/>
            <a:endCxn id="12" idx="0"/>
          </p:cNvCxnSpPr>
          <p:nvPr/>
        </p:nvCxnSpPr>
        <p:spPr bwMode="auto">
          <a:xfrm>
            <a:off x="5283200" y="4270375"/>
            <a:ext cx="77788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0"/>
          <p:cNvSpPr/>
          <p:nvPr/>
        </p:nvSpPr>
        <p:spPr bwMode="auto">
          <a:xfrm rot="11459423">
            <a:off x="1130300" y="2165350"/>
            <a:ext cx="533400" cy="373063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Freeform 41"/>
          <p:cNvSpPr/>
          <p:nvPr/>
        </p:nvSpPr>
        <p:spPr bwMode="auto">
          <a:xfrm rot="8550064">
            <a:off x="609600" y="2751138"/>
            <a:ext cx="533400" cy="373062"/>
          </a:xfrm>
          <a:custGeom>
            <a:avLst/>
            <a:gdLst>
              <a:gd name="T0" fmla="*/ 288 w 288"/>
              <a:gd name="T1" fmla="*/ 32 h 224"/>
              <a:gd name="T2" fmla="*/ 96 w 288"/>
              <a:gd name="T3" fmla="*/ 32 h 224"/>
              <a:gd name="T4" fmla="*/ 0 w 288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24">
                <a:moveTo>
                  <a:pt x="288" y="32"/>
                </a:moveTo>
                <a:cubicBezTo>
                  <a:pt x="216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38100" cmpd="sng">
            <a:solidFill>
              <a:srgbClr val="00C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Freeform 42"/>
          <p:cNvSpPr/>
          <p:nvPr/>
        </p:nvSpPr>
        <p:spPr bwMode="auto">
          <a:xfrm>
            <a:off x="3962400" y="5181600"/>
            <a:ext cx="1228725" cy="61913"/>
          </a:xfrm>
          <a:custGeom>
            <a:avLst/>
            <a:gdLst>
              <a:gd name="T0" fmla="*/ 0 w 774"/>
              <a:gd name="T1" fmla="*/ 0 h 39"/>
              <a:gd name="T2" fmla="*/ 378 w 774"/>
              <a:gd name="T3" fmla="*/ 36 h 39"/>
              <a:gd name="T4" fmla="*/ 774 w 774"/>
              <a:gd name="T5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4" h="39">
                <a:moveTo>
                  <a:pt x="0" y="0"/>
                </a:moveTo>
                <a:cubicBezTo>
                  <a:pt x="124" y="16"/>
                  <a:pt x="249" y="33"/>
                  <a:pt x="378" y="36"/>
                </a:cubicBezTo>
                <a:cubicBezTo>
                  <a:pt x="507" y="39"/>
                  <a:pt x="640" y="28"/>
                  <a:pt x="774" y="18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Freeform 43"/>
          <p:cNvSpPr/>
          <p:nvPr/>
        </p:nvSpPr>
        <p:spPr bwMode="auto">
          <a:xfrm>
            <a:off x="5181600" y="4305300"/>
            <a:ext cx="152400" cy="723900"/>
          </a:xfrm>
          <a:custGeom>
            <a:avLst/>
            <a:gdLst>
              <a:gd name="T0" fmla="*/ 127 w 127"/>
              <a:gd name="T1" fmla="*/ 456 h 456"/>
              <a:gd name="T2" fmla="*/ 13 w 127"/>
              <a:gd name="T3" fmla="*/ 288 h 456"/>
              <a:gd name="T4" fmla="*/ 49 w 127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456">
                <a:moveTo>
                  <a:pt x="127" y="456"/>
                </a:moveTo>
                <a:cubicBezTo>
                  <a:pt x="76" y="410"/>
                  <a:pt x="26" y="364"/>
                  <a:pt x="13" y="288"/>
                </a:cubicBezTo>
                <a:cubicBezTo>
                  <a:pt x="0" y="212"/>
                  <a:pt x="24" y="106"/>
                  <a:pt x="49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6" name="Group 44"/>
          <p:cNvGrpSpPr/>
          <p:nvPr/>
        </p:nvGrpSpPr>
        <p:grpSpPr bwMode="auto">
          <a:xfrm>
            <a:off x="5410200" y="4191000"/>
            <a:ext cx="2590800" cy="120650"/>
            <a:chOff x="3408" y="2640"/>
            <a:chExt cx="1632" cy="76"/>
          </a:xfrm>
        </p:grpSpPr>
        <p:sp>
          <p:nvSpPr>
            <p:cNvPr id="47" name="Freeform 45"/>
            <p:cNvSpPr/>
            <p:nvPr/>
          </p:nvSpPr>
          <p:spPr bwMode="auto">
            <a:xfrm>
              <a:off x="4032" y="2640"/>
              <a:ext cx="1008" cy="76"/>
            </a:xfrm>
            <a:custGeom>
              <a:avLst/>
              <a:gdLst>
                <a:gd name="T0" fmla="*/ 0 w 1008"/>
                <a:gd name="T1" fmla="*/ 0 h 76"/>
                <a:gd name="T2" fmla="*/ 516 w 1008"/>
                <a:gd name="T3" fmla="*/ 72 h 76"/>
                <a:gd name="T4" fmla="*/ 1008 w 1008"/>
                <a:gd name="T5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76">
                  <a:moveTo>
                    <a:pt x="0" y="0"/>
                  </a:moveTo>
                  <a:cubicBezTo>
                    <a:pt x="174" y="34"/>
                    <a:pt x="348" y="68"/>
                    <a:pt x="516" y="72"/>
                  </a:cubicBezTo>
                  <a:cubicBezTo>
                    <a:pt x="684" y="76"/>
                    <a:pt x="846" y="50"/>
                    <a:pt x="1008" y="24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 rot="-228844">
              <a:off x="3408" y="2640"/>
              <a:ext cx="462" cy="59"/>
            </a:xfrm>
            <a:custGeom>
              <a:avLst/>
              <a:gdLst>
                <a:gd name="T0" fmla="*/ 0 w 462"/>
                <a:gd name="T1" fmla="*/ 0 h 59"/>
                <a:gd name="T2" fmla="*/ 270 w 462"/>
                <a:gd name="T3" fmla="*/ 54 h 59"/>
                <a:gd name="T4" fmla="*/ 462 w 462"/>
                <a:gd name="T5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59">
                  <a:moveTo>
                    <a:pt x="0" y="0"/>
                  </a:moveTo>
                  <a:cubicBezTo>
                    <a:pt x="96" y="24"/>
                    <a:pt x="193" y="49"/>
                    <a:pt x="270" y="54"/>
                  </a:cubicBezTo>
                  <a:cubicBezTo>
                    <a:pt x="347" y="59"/>
                    <a:pt x="404" y="44"/>
                    <a:pt x="462" y="30"/>
                  </a:cubicBezTo>
                </a:path>
              </a:pathLst>
            </a:custGeom>
            <a:noFill/>
            <a:ln w="57150" cmpd="sng">
              <a:solidFill>
                <a:srgbClr val="FF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" name="Freeform 47"/>
          <p:cNvSpPr/>
          <p:nvPr/>
        </p:nvSpPr>
        <p:spPr bwMode="auto">
          <a:xfrm>
            <a:off x="3810000" y="4343400"/>
            <a:ext cx="4419600" cy="1168400"/>
          </a:xfrm>
          <a:custGeom>
            <a:avLst/>
            <a:gdLst>
              <a:gd name="T0" fmla="*/ 0 w 2784"/>
              <a:gd name="T1" fmla="*/ 576 h 736"/>
              <a:gd name="T2" fmla="*/ 1008 w 2784"/>
              <a:gd name="T3" fmla="*/ 672 h 736"/>
              <a:gd name="T4" fmla="*/ 2208 w 2784"/>
              <a:gd name="T5" fmla="*/ 624 h 736"/>
              <a:gd name="T6" fmla="*/ 2784 w 2784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4" h="736">
                <a:moveTo>
                  <a:pt x="0" y="576"/>
                </a:moveTo>
                <a:cubicBezTo>
                  <a:pt x="320" y="620"/>
                  <a:pt x="640" y="664"/>
                  <a:pt x="1008" y="672"/>
                </a:cubicBezTo>
                <a:cubicBezTo>
                  <a:pt x="1376" y="680"/>
                  <a:pt x="1912" y="736"/>
                  <a:pt x="2208" y="624"/>
                </a:cubicBezTo>
                <a:cubicBezTo>
                  <a:pt x="2504" y="512"/>
                  <a:pt x="2644" y="256"/>
                  <a:pt x="2784" y="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" name="Group 48"/>
          <p:cNvGrpSpPr/>
          <p:nvPr/>
        </p:nvGrpSpPr>
        <p:grpSpPr bwMode="auto">
          <a:xfrm>
            <a:off x="6629400" y="1524000"/>
            <a:ext cx="2430463" cy="2743200"/>
            <a:chOff x="4176" y="960"/>
            <a:chExt cx="1531" cy="1728"/>
          </a:xfrm>
          <a:noFill/>
        </p:grpSpPr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176" y="960"/>
              <a:ext cx="1531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Resulting path length: 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 hops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4944" y="1296"/>
              <a:ext cx="528" cy="13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" name="Group 51"/>
          <p:cNvGrpSpPr/>
          <p:nvPr/>
        </p:nvGrpSpPr>
        <p:grpSpPr bwMode="auto">
          <a:xfrm>
            <a:off x="5181600" y="5410200"/>
            <a:ext cx="2590800" cy="1143000"/>
            <a:chOff x="3264" y="3408"/>
            <a:chExt cx="1632" cy="720"/>
          </a:xfrm>
          <a:noFill/>
        </p:grpSpPr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264" y="3696"/>
              <a:ext cx="1632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Shortest path length: 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 hops</a:t>
              </a:r>
              <a:endPara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V="1">
              <a:off x="3792" y="3408"/>
              <a:ext cx="96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54"/>
          <p:cNvGrpSpPr/>
          <p:nvPr/>
        </p:nvGrpSpPr>
        <p:grpSpPr bwMode="auto">
          <a:xfrm>
            <a:off x="3689350" y="3276600"/>
            <a:ext cx="3854450" cy="1801813"/>
            <a:chOff x="2324" y="2064"/>
            <a:chExt cx="2428" cy="1135"/>
          </a:xfrm>
        </p:grpSpPr>
        <p:grpSp>
          <p:nvGrpSpPr>
            <p:cNvPr id="57" name="Group 55"/>
            <p:cNvGrpSpPr/>
            <p:nvPr/>
          </p:nvGrpSpPr>
          <p:grpSpPr bwMode="auto">
            <a:xfrm>
              <a:off x="2324" y="2064"/>
              <a:ext cx="2428" cy="1056"/>
              <a:chOff x="2324" y="2064"/>
              <a:chExt cx="2428" cy="1056"/>
            </a:xfrm>
          </p:grpSpPr>
          <p:grpSp>
            <p:nvGrpSpPr>
              <p:cNvPr id="62" name="Group 56"/>
              <p:cNvGrpSpPr/>
              <p:nvPr/>
            </p:nvGrpSpPr>
            <p:grpSpPr bwMode="auto">
              <a:xfrm>
                <a:off x="2324" y="2112"/>
                <a:ext cx="2248" cy="1008"/>
                <a:chOff x="2324" y="2112"/>
                <a:chExt cx="2248" cy="1008"/>
              </a:xfrm>
            </p:grpSpPr>
            <p:grpSp>
              <p:nvGrpSpPr>
                <p:cNvPr id="66" name="Group 57"/>
                <p:cNvGrpSpPr/>
                <p:nvPr/>
              </p:nvGrpSpPr>
              <p:grpSpPr bwMode="auto">
                <a:xfrm>
                  <a:off x="2324" y="2112"/>
                  <a:ext cx="175" cy="1008"/>
                  <a:chOff x="2324" y="2112"/>
                  <a:chExt cx="175" cy="1008"/>
                </a:xfrm>
              </p:grpSpPr>
              <p:sp>
                <p:nvSpPr>
                  <p:cNvPr id="6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0" y="2296"/>
                    <a:ext cx="0" cy="824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prstDash val="sysDot"/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2112"/>
                    <a:ext cx="175" cy="175"/>
                  </a:xfrm>
                  <a:prstGeom prst="ellipse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rPr>
                      <a:t>J</a:t>
                    </a:r>
                    <a:endPara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520" y="2130"/>
                  <a:ext cx="2052" cy="78"/>
                </a:xfrm>
                <a:prstGeom prst="line">
                  <a:avLst/>
                </a:prstGeom>
                <a:noFill/>
                <a:ln w="57150">
                  <a:solidFill>
                    <a:srgbClr val="00CC00"/>
                  </a:solidFill>
                  <a:prstDash val="sysDot"/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Group 61"/>
              <p:cNvGrpSpPr/>
              <p:nvPr/>
            </p:nvGrpSpPr>
            <p:grpSpPr bwMode="auto">
              <a:xfrm>
                <a:off x="4577" y="2064"/>
                <a:ext cx="175" cy="1008"/>
                <a:chOff x="2324" y="2112"/>
                <a:chExt cx="175" cy="1008"/>
              </a:xfrm>
            </p:grpSpPr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420" y="2296"/>
                  <a:ext cx="0" cy="82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sysDot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Oval 63"/>
                <p:cNvSpPr>
                  <a:spLocks noChangeArrowheads="1"/>
                </p:cNvSpPr>
                <p:nvPr/>
              </p:nvSpPr>
              <p:spPr bwMode="auto">
                <a:xfrm>
                  <a:off x="2324" y="2112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F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8" name="Group 64"/>
            <p:cNvGrpSpPr/>
            <p:nvPr/>
          </p:nvGrpSpPr>
          <p:grpSpPr bwMode="auto">
            <a:xfrm>
              <a:off x="2620" y="2919"/>
              <a:ext cx="1923" cy="280"/>
              <a:chOff x="2620" y="2919"/>
              <a:chExt cx="1923" cy="280"/>
            </a:xfrm>
          </p:grpSpPr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V="1">
                <a:off x="3453" y="2930"/>
                <a:ext cx="461" cy="207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>
                <a:off x="4178" y="2919"/>
                <a:ext cx="365" cy="155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Line 67"/>
              <p:cNvSpPr>
                <a:spLocks noChangeShapeType="1"/>
              </p:cNvSpPr>
              <p:nvPr/>
            </p:nvSpPr>
            <p:spPr bwMode="auto">
              <a:xfrm>
                <a:off x="2620" y="3170"/>
                <a:ext cx="641" cy="29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Group 68"/>
          <p:cNvGrpSpPr/>
          <p:nvPr/>
        </p:nvGrpSpPr>
        <p:grpSpPr bwMode="auto">
          <a:xfrm>
            <a:off x="4365625" y="3063875"/>
            <a:ext cx="277813" cy="1600200"/>
            <a:chOff x="2324" y="2112"/>
            <a:chExt cx="175" cy="1008"/>
          </a:xfrm>
        </p:grpSpPr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2420" y="2296"/>
              <a:ext cx="0" cy="8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2324" y="2112"/>
              <a:ext cx="175" cy="1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Group 71"/>
          <p:cNvGrpSpPr/>
          <p:nvPr/>
        </p:nvGrpSpPr>
        <p:grpSpPr bwMode="auto">
          <a:xfrm>
            <a:off x="4627563" y="2438400"/>
            <a:ext cx="3678237" cy="2133600"/>
            <a:chOff x="2915" y="1536"/>
            <a:chExt cx="2317" cy="1344"/>
          </a:xfrm>
        </p:grpSpPr>
        <p:grpSp>
          <p:nvGrpSpPr>
            <p:cNvPr id="74" name="Group 72"/>
            <p:cNvGrpSpPr/>
            <p:nvPr/>
          </p:nvGrpSpPr>
          <p:grpSpPr bwMode="auto">
            <a:xfrm>
              <a:off x="2915" y="1536"/>
              <a:ext cx="2317" cy="1008"/>
              <a:chOff x="2915" y="1536"/>
              <a:chExt cx="2317" cy="1008"/>
            </a:xfrm>
          </p:grpSpPr>
          <p:grpSp>
            <p:nvGrpSpPr>
              <p:cNvPr id="79" name="Group 73"/>
              <p:cNvGrpSpPr/>
              <p:nvPr/>
            </p:nvGrpSpPr>
            <p:grpSpPr bwMode="auto">
              <a:xfrm>
                <a:off x="5057" y="1536"/>
                <a:ext cx="175" cy="1008"/>
                <a:chOff x="2324" y="2112"/>
                <a:chExt cx="175" cy="1008"/>
              </a:xfrm>
            </p:grpSpPr>
            <p:sp>
              <p:nvSpPr>
                <p:cNvPr id="81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420" y="2296"/>
                  <a:ext cx="0" cy="82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sysDot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Oval 75"/>
                <p:cNvSpPr>
                  <a:spLocks noChangeArrowheads="1"/>
                </p:cNvSpPr>
                <p:nvPr/>
              </p:nvSpPr>
              <p:spPr bwMode="auto">
                <a:xfrm>
                  <a:off x="2324" y="2112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" name="Line 76"/>
              <p:cNvSpPr>
                <a:spLocks noChangeShapeType="1"/>
              </p:cNvSpPr>
              <p:nvPr/>
            </p:nvSpPr>
            <p:spPr bwMode="auto">
              <a:xfrm flipH="1">
                <a:off x="2915" y="1632"/>
                <a:ext cx="2125" cy="355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 77"/>
            <p:cNvGrpSpPr/>
            <p:nvPr/>
          </p:nvGrpSpPr>
          <p:grpSpPr bwMode="auto">
            <a:xfrm>
              <a:off x="2928" y="2550"/>
              <a:ext cx="2090" cy="330"/>
              <a:chOff x="2928" y="2550"/>
              <a:chExt cx="2090" cy="330"/>
            </a:xfrm>
          </p:grpSpPr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>
                <a:off x="3456" y="2559"/>
                <a:ext cx="386" cy="6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Line 79"/>
              <p:cNvSpPr>
                <a:spLocks noChangeShapeType="1"/>
              </p:cNvSpPr>
              <p:nvPr/>
            </p:nvSpPr>
            <p:spPr bwMode="auto">
              <a:xfrm flipV="1">
                <a:off x="4078" y="2550"/>
                <a:ext cx="940" cy="5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80"/>
              <p:cNvSpPr>
                <a:spLocks noChangeShapeType="1"/>
              </p:cNvSpPr>
              <p:nvPr/>
            </p:nvSpPr>
            <p:spPr bwMode="auto">
              <a:xfrm flipH="1">
                <a:off x="2928" y="2670"/>
                <a:ext cx="247" cy="21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" name="Group 81"/>
          <p:cNvGrpSpPr/>
          <p:nvPr/>
        </p:nvGrpSpPr>
        <p:grpSpPr bwMode="auto">
          <a:xfrm>
            <a:off x="4364038" y="3065463"/>
            <a:ext cx="1112837" cy="1970087"/>
            <a:chOff x="2751" y="1931"/>
            <a:chExt cx="701" cy="1241"/>
          </a:xfrm>
        </p:grpSpPr>
        <p:grpSp>
          <p:nvGrpSpPr>
            <p:cNvPr id="84" name="Group 82"/>
            <p:cNvGrpSpPr/>
            <p:nvPr/>
          </p:nvGrpSpPr>
          <p:grpSpPr bwMode="auto">
            <a:xfrm>
              <a:off x="2923" y="2680"/>
              <a:ext cx="502" cy="404"/>
              <a:chOff x="2927" y="2676"/>
              <a:chExt cx="502" cy="404"/>
            </a:xfrm>
          </p:grpSpPr>
          <p:sp>
            <p:nvSpPr>
              <p:cNvPr id="93" name="Line 83"/>
              <p:cNvSpPr>
                <a:spLocks noChangeShapeType="1"/>
              </p:cNvSpPr>
              <p:nvPr/>
            </p:nvSpPr>
            <p:spPr bwMode="auto">
              <a:xfrm flipH="1" flipV="1">
                <a:off x="3397" y="2725"/>
                <a:ext cx="32" cy="355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Line 84"/>
              <p:cNvSpPr>
                <a:spLocks noChangeShapeType="1"/>
              </p:cNvSpPr>
              <p:nvPr/>
            </p:nvSpPr>
            <p:spPr bwMode="auto">
              <a:xfrm flipH="1">
                <a:off x="2927" y="2676"/>
                <a:ext cx="247" cy="21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85"/>
            <p:cNvGrpSpPr/>
            <p:nvPr/>
          </p:nvGrpSpPr>
          <p:grpSpPr bwMode="auto">
            <a:xfrm>
              <a:off x="2751" y="1931"/>
              <a:ext cx="701" cy="1241"/>
              <a:chOff x="2751" y="1931"/>
              <a:chExt cx="701" cy="1241"/>
            </a:xfrm>
          </p:grpSpPr>
          <p:grpSp>
            <p:nvGrpSpPr>
              <p:cNvPr id="86" name="Group 86"/>
              <p:cNvGrpSpPr/>
              <p:nvPr/>
            </p:nvGrpSpPr>
            <p:grpSpPr bwMode="auto">
              <a:xfrm>
                <a:off x="3277" y="2212"/>
                <a:ext cx="175" cy="960"/>
                <a:chOff x="2324" y="2112"/>
                <a:chExt cx="175" cy="1008"/>
              </a:xfrm>
            </p:grpSpPr>
            <p:sp>
              <p:nvSpPr>
                <p:cNvPr id="91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420" y="2296"/>
                  <a:ext cx="0" cy="82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sysDot"/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" name="Oval 88"/>
                <p:cNvSpPr>
                  <a:spLocks noChangeArrowheads="1"/>
                </p:cNvSpPr>
                <p:nvPr/>
              </p:nvSpPr>
              <p:spPr bwMode="auto">
                <a:xfrm>
                  <a:off x="2324" y="2112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>
                <a:off x="2916" y="2052"/>
                <a:ext cx="365" cy="219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8" name="Group 90"/>
              <p:cNvGrpSpPr/>
              <p:nvPr/>
            </p:nvGrpSpPr>
            <p:grpSpPr bwMode="auto">
              <a:xfrm>
                <a:off x="2751" y="1931"/>
                <a:ext cx="175" cy="1008"/>
                <a:chOff x="2324" y="2112"/>
                <a:chExt cx="175" cy="1008"/>
              </a:xfrm>
            </p:grpSpPr>
            <p:sp>
              <p:nvSpPr>
                <p:cNvPr id="8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420" y="2296"/>
                  <a:ext cx="0" cy="82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sysDot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Oval 92"/>
                <p:cNvSpPr>
                  <a:spLocks noChangeArrowheads="1"/>
                </p:cNvSpPr>
                <p:nvPr/>
              </p:nvSpPr>
              <p:spPr bwMode="auto">
                <a:xfrm>
                  <a:off x="2324" y="2112"/>
                  <a:ext cx="175" cy="175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rPr>
                    <a:t>X</a:t>
                  </a:r>
                  <a:endParaRPr lang="en-US" altLang="zh-CN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95" name="Freeform 93"/>
          <p:cNvSpPr/>
          <p:nvPr/>
        </p:nvSpPr>
        <p:spPr bwMode="auto">
          <a:xfrm>
            <a:off x="471488" y="2052638"/>
            <a:ext cx="1128712" cy="1109662"/>
          </a:xfrm>
          <a:custGeom>
            <a:avLst/>
            <a:gdLst>
              <a:gd name="T0" fmla="*/ 711 w 711"/>
              <a:gd name="T1" fmla="*/ 3 h 699"/>
              <a:gd name="T2" fmla="*/ 431 w 711"/>
              <a:gd name="T3" fmla="*/ 19 h 699"/>
              <a:gd name="T4" fmla="*/ 175 w 711"/>
              <a:gd name="T5" fmla="*/ 115 h 699"/>
              <a:gd name="T6" fmla="*/ 23 w 711"/>
              <a:gd name="T7" fmla="*/ 363 h 699"/>
              <a:gd name="T8" fmla="*/ 39 w 711"/>
              <a:gd name="T9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699">
                <a:moveTo>
                  <a:pt x="711" y="3"/>
                </a:moveTo>
                <a:cubicBezTo>
                  <a:pt x="615" y="1"/>
                  <a:pt x="520" y="0"/>
                  <a:pt x="431" y="19"/>
                </a:cubicBezTo>
                <a:cubicBezTo>
                  <a:pt x="342" y="38"/>
                  <a:pt x="243" y="58"/>
                  <a:pt x="175" y="115"/>
                </a:cubicBezTo>
                <a:cubicBezTo>
                  <a:pt x="107" y="172"/>
                  <a:pt x="46" y="266"/>
                  <a:pt x="23" y="363"/>
                </a:cubicBezTo>
                <a:cubicBezTo>
                  <a:pt x="0" y="460"/>
                  <a:pt x="19" y="579"/>
                  <a:pt x="39" y="699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Freeform 94"/>
          <p:cNvSpPr/>
          <p:nvPr/>
        </p:nvSpPr>
        <p:spPr bwMode="auto">
          <a:xfrm rot="5910773">
            <a:off x="1920081" y="2072482"/>
            <a:ext cx="1052513" cy="1035050"/>
          </a:xfrm>
          <a:custGeom>
            <a:avLst/>
            <a:gdLst>
              <a:gd name="T0" fmla="*/ 711 w 711"/>
              <a:gd name="T1" fmla="*/ 3 h 699"/>
              <a:gd name="T2" fmla="*/ 431 w 711"/>
              <a:gd name="T3" fmla="*/ 19 h 699"/>
              <a:gd name="T4" fmla="*/ 175 w 711"/>
              <a:gd name="T5" fmla="*/ 115 h 699"/>
              <a:gd name="T6" fmla="*/ 23 w 711"/>
              <a:gd name="T7" fmla="*/ 363 h 699"/>
              <a:gd name="T8" fmla="*/ 39 w 711"/>
              <a:gd name="T9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699">
                <a:moveTo>
                  <a:pt x="711" y="3"/>
                </a:moveTo>
                <a:cubicBezTo>
                  <a:pt x="615" y="1"/>
                  <a:pt x="520" y="0"/>
                  <a:pt x="431" y="19"/>
                </a:cubicBezTo>
                <a:cubicBezTo>
                  <a:pt x="342" y="38"/>
                  <a:pt x="243" y="58"/>
                  <a:pt x="175" y="115"/>
                </a:cubicBezTo>
                <a:cubicBezTo>
                  <a:pt x="107" y="172"/>
                  <a:pt x="46" y="266"/>
                  <a:pt x="23" y="363"/>
                </a:cubicBezTo>
                <a:cubicBezTo>
                  <a:pt x="0" y="460"/>
                  <a:pt x="19" y="579"/>
                  <a:pt x="39" y="699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Freeform 95"/>
          <p:cNvSpPr/>
          <p:nvPr/>
        </p:nvSpPr>
        <p:spPr bwMode="auto">
          <a:xfrm rot="-373761">
            <a:off x="2859088" y="2828925"/>
            <a:ext cx="74612" cy="346075"/>
          </a:xfrm>
          <a:custGeom>
            <a:avLst/>
            <a:gdLst>
              <a:gd name="T0" fmla="*/ 0 w 37"/>
              <a:gd name="T1" fmla="*/ 272 h 272"/>
              <a:gd name="T2" fmla="*/ 32 w 37"/>
              <a:gd name="T3" fmla="*/ 72 h 272"/>
              <a:gd name="T4" fmla="*/ 32 w 37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2">
                <a:moveTo>
                  <a:pt x="0" y="272"/>
                </a:moveTo>
                <a:cubicBezTo>
                  <a:pt x="13" y="194"/>
                  <a:pt x="27" y="117"/>
                  <a:pt x="32" y="72"/>
                </a:cubicBezTo>
                <a:cubicBezTo>
                  <a:pt x="37" y="27"/>
                  <a:pt x="34" y="13"/>
                  <a:pt x="32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Freeform 96"/>
          <p:cNvSpPr/>
          <p:nvPr/>
        </p:nvSpPr>
        <p:spPr bwMode="auto">
          <a:xfrm rot="15513604">
            <a:off x="1389857" y="1885156"/>
            <a:ext cx="74612" cy="346075"/>
          </a:xfrm>
          <a:custGeom>
            <a:avLst/>
            <a:gdLst>
              <a:gd name="T0" fmla="*/ 0 w 37"/>
              <a:gd name="T1" fmla="*/ 272 h 272"/>
              <a:gd name="T2" fmla="*/ 32 w 37"/>
              <a:gd name="T3" fmla="*/ 72 h 272"/>
              <a:gd name="T4" fmla="*/ 32 w 37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2">
                <a:moveTo>
                  <a:pt x="0" y="272"/>
                </a:moveTo>
                <a:cubicBezTo>
                  <a:pt x="13" y="194"/>
                  <a:pt x="27" y="117"/>
                  <a:pt x="32" y="72"/>
                </a:cubicBezTo>
                <a:cubicBezTo>
                  <a:pt x="37" y="27"/>
                  <a:pt x="34" y="13"/>
                  <a:pt x="32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584103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核心思想：除去路径中存在的环路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9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ROFL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路由基于扁平化的标识，而不是层次化的地址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通过利用</a:t>
            </a:r>
            <a:r>
              <a:rPr lang="en-US" altLang="zh-CN" dirty="0"/>
              <a:t>Chord</a:t>
            </a:r>
            <a:r>
              <a:rPr lang="zh-CN" altLang="en-US" dirty="0"/>
              <a:t>等技术，实现了可扩展性较好的路由机制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在新型网络传输范式中有较大优势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多播、主机移动传输、多宿主传输等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ROFL</a:t>
            </a:r>
            <a:r>
              <a:rPr lang="zh-CN" altLang="en-US" dirty="0"/>
              <a:t>需要实现新的标识空间，难以直接替换现有</a:t>
            </a:r>
            <a:r>
              <a:rPr lang="en-US" altLang="zh-CN" dirty="0"/>
              <a:t>IP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一般应用于</a:t>
            </a:r>
            <a:r>
              <a:rPr lang="en-US" altLang="zh-CN" dirty="0"/>
              <a:t>P2P</a:t>
            </a:r>
            <a:r>
              <a:rPr lang="zh-CN" altLang="en-US" dirty="0"/>
              <a:t>等</a:t>
            </a:r>
            <a:r>
              <a:rPr lang="en-US" altLang="zh-CN" dirty="0"/>
              <a:t>Overlay</a:t>
            </a:r>
            <a:r>
              <a:rPr lang="zh-CN" altLang="en-US" dirty="0"/>
              <a:t>网络中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距离向量方法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5"/>
            <a:ext cx="8168509" cy="187931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sz="2100" dirty="0"/>
              <a:t>任何时刻，每个节点保存到目的节点的</a:t>
            </a:r>
            <a:r>
              <a:rPr lang="zh-CN" altLang="en-US" sz="2100" dirty="0">
                <a:solidFill>
                  <a:schemeClr val="accent1">
                    <a:lumMod val="75000"/>
                  </a:schemeClr>
                </a:solidFill>
              </a:rPr>
              <a:t>已知最优路径</a:t>
            </a:r>
            <a:r>
              <a:rPr lang="zh-CN" altLang="en-US" sz="2100" dirty="0"/>
              <a:t>的开销和对应下一跳节点；如果不可达，用∞表示</a:t>
            </a:r>
            <a:endParaRPr lang="en-US" altLang="zh-CN" sz="21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2100" dirty="0"/>
              <a:t>初始化：只有到相邻节点的开销和下一跳节点信息</a:t>
            </a:r>
            <a:endParaRPr lang="en-US" altLang="zh-CN" sz="2100" dirty="0"/>
          </a:p>
          <a:p>
            <a:pPr lvl="1"/>
            <a:r>
              <a:rPr lang="zh-CN" altLang="en-US" sz="2100" dirty="0"/>
              <a:t>迭代：收到相邻节点的消息后，比较选择更优的开销和下一跳节点</a:t>
            </a:r>
            <a:endParaRPr lang="en-US" altLang="zh-CN" sz="2100" dirty="0"/>
          </a:p>
        </p:txBody>
      </p:sp>
      <p:graphicFrame>
        <p:nvGraphicFramePr>
          <p:cNvPr id="4" name="内容占位符 38"/>
          <p:cNvGraphicFramePr/>
          <p:nvPr/>
        </p:nvGraphicFramePr>
        <p:xfrm>
          <a:off x="5153729" y="3759873"/>
          <a:ext cx="245498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89"/>
                <a:gridCol w="674540"/>
                <a:gridCol w="1075352"/>
              </a:tblGrid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Next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∞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70526" y="4252077"/>
            <a:ext cx="2842886" cy="1819765"/>
            <a:chOff x="5234315" y="2294625"/>
            <a:chExt cx="2842886" cy="1819765"/>
          </a:xfrm>
        </p:grpSpPr>
        <p:sp>
          <p:nvSpPr>
            <p:cNvPr id="6" name="椭圆 5"/>
            <p:cNvSpPr/>
            <p:nvPr/>
          </p:nvSpPr>
          <p:spPr>
            <a:xfrm>
              <a:off x="6228272" y="2294625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656053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80192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818409" y="2944481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49691" y="3606744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7668" y="3623547"/>
              <a:ext cx="258792" cy="258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3"/>
              <a:endCxn id="7" idx="7"/>
            </p:cNvCxnSpPr>
            <p:nvPr/>
          </p:nvCxnSpPr>
          <p:spPr>
            <a:xfrm flipH="1">
              <a:off x="5876946" y="2515519"/>
              <a:ext cx="389225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3"/>
              <a:endCxn id="10" idx="0"/>
            </p:cNvCxnSpPr>
            <p:nvPr/>
          </p:nvCxnSpPr>
          <p:spPr>
            <a:xfrm flipH="1">
              <a:off x="5379087" y="3165375"/>
              <a:ext cx="314865" cy="44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  <a:endCxn id="11" idx="2"/>
            </p:cNvCxnSpPr>
            <p:nvPr/>
          </p:nvCxnSpPr>
          <p:spPr>
            <a:xfrm>
              <a:off x="5508483" y="3736141"/>
              <a:ext cx="849185" cy="1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1" idx="7"/>
              <a:endCxn id="8" idx="3"/>
            </p:cNvCxnSpPr>
            <p:nvPr/>
          </p:nvCxnSpPr>
          <p:spPr>
            <a:xfrm flipV="1">
              <a:off x="6578561" y="3165375"/>
              <a:ext cx="261267" cy="496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6"/>
              <a:endCxn id="8" idx="2"/>
            </p:cNvCxnSpPr>
            <p:nvPr/>
          </p:nvCxnSpPr>
          <p:spPr>
            <a:xfrm>
              <a:off x="5914845" y="3073878"/>
              <a:ext cx="887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8" idx="1"/>
            </p:cNvCxnSpPr>
            <p:nvPr/>
          </p:nvCxnSpPr>
          <p:spPr>
            <a:xfrm>
              <a:off x="6449165" y="2515519"/>
              <a:ext cx="390663" cy="466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6"/>
              <a:endCxn id="9" idx="2"/>
            </p:cNvCxnSpPr>
            <p:nvPr/>
          </p:nvCxnSpPr>
          <p:spPr>
            <a:xfrm>
              <a:off x="7060721" y="3073878"/>
              <a:ext cx="757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6"/>
              <a:endCxn id="9" idx="1"/>
            </p:cNvCxnSpPr>
            <p:nvPr/>
          </p:nvCxnSpPr>
          <p:spPr>
            <a:xfrm>
              <a:off x="6487064" y="2424022"/>
              <a:ext cx="1369244" cy="55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234315" y="307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69872" y="3745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51727" y="331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56701" y="3085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987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29462" y="25310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19513" y="3037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8722" y="23643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计算机网络 </a:t>
            </a:r>
            <a:r>
              <a:rPr lang="en-US" altLang="zh-CN" dirty="0"/>
              <a:t>– </a:t>
            </a:r>
            <a:r>
              <a:rPr lang="zh-CN" altLang="en-US" dirty="0"/>
              <a:t>系统方法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3.3</a:t>
            </a:r>
            <a:r>
              <a:rPr lang="zh-CN" altLang="en-US" dirty="0"/>
              <a:t>、</a:t>
            </a:r>
            <a:r>
              <a:rPr lang="en-US" altLang="zh-CN" dirty="0"/>
              <a:t>4.1</a:t>
            </a:r>
            <a:r>
              <a:rPr lang="zh-CN" altLang="en-US" dirty="0"/>
              <a:t>、</a:t>
            </a:r>
            <a:r>
              <a:rPr lang="en-US" altLang="zh-CN" dirty="0"/>
              <a:t>4.4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路由配置</a:t>
            </a:r>
            <a:endParaRPr lang="en-US" altLang="zh-CN" dirty="0"/>
          </a:p>
          <a:p>
            <a:pPr lvl="1"/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Ratul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Mahajan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BGP Misconfiguration. ACM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SIGCOMM 2002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主机移动性</a:t>
            </a:r>
            <a:endParaRPr lang="en-US" altLang="zh-CN" dirty="0"/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RFC6830: The Locator/ID Separation Protocol (LISP)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https://tools.ietf.org/html/rfc6830.html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扁平化路由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Chord: A scalable peer-to-peer lookup service for internet applications. ACM SIGCOMM 2001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12894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3"/>
          <a:stretch>
            <a:fillRect/>
          </a:stretch>
        </p:blipFill>
        <p:spPr bwMode="auto">
          <a:xfrm>
            <a:off x="2544813" y="1897626"/>
            <a:ext cx="3810000" cy="1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距离向量更新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对于节点</a:t>
            </a:r>
            <a:r>
              <a:rPr lang="en-US" altLang="zh-CN" dirty="0"/>
              <a:t>x</a:t>
            </a:r>
            <a:r>
              <a:rPr lang="zh-CN" altLang="en-US" dirty="0"/>
              <a:t>，其到</a:t>
            </a:r>
            <a:r>
              <a:rPr lang="en-US" altLang="zh-CN" dirty="0"/>
              <a:t>y</a:t>
            </a:r>
            <a:r>
              <a:rPr lang="zh-CN" altLang="en-US" dirty="0"/>
              <a:t>的开销为</a:t>
            </a:r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，下一跳节点为</a:t>
            </a:r>
            <a:r>
              <a:rPr lang="en-US" altLang="zh-CN" dirty="0" err="1"/>
              <a:t>nh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收到邻居节点</a:t>
            </a:r>
            <a:r>
              <a:rPr lang="en-US" altLang="zh-CN" dirty="0"/>
              <a:t>z</a:t>
            </a:r>
            <a:r>
              <a:rPr lang="zh-CN" altLang="en-US" dirty="0"/>
              <a:t>的距离向量消息后，</a:t>
            </a:r>
            <a:r>
              <a:rPr lang="en-US" altLang="zh-CN" dirty="0"/>
              <a:t>x</a:t>
            </a:r>
            <a:r>
              <a:rPr lang="zh-CN" altLang="en-US" dirty="0"/>
              <a:t>更新路由表：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531088" y="4600223"/>
            <a:ext cx="235938" cy="235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644368" y="4482254"/>
            <a:ext cx="235938" cy="235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60066" y="3803881"/>
            <a:ext cx="235938" cy="235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z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0"/>
            <a:endCxn id="6" idx="3"/>
          </p:cNvCxnSpPr>
          <p:nvPr/>
        </p:nvCxnSpPr>
        <p:spPr>
          <a:xfrm flipV="1">
            <a:off x="5649057" y="4005267"/>
            <a:ext cx="345561" cy="594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5" idx="1"/>
          </p:cNvCxnSpPr>
          <p:nvPr/>
        </p:nvCxnSpPr>
        <p:spPr>
          <a:xfrm>
            <a:off x="6196004" y="3921850"/>
            <a:ext cx="1482916" cy="59495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6"/>
            <a:endCxn id="5" idx="3"/>
          </p:cNvCxnSpPr>
          <p:nvPr/>
        </p:nvCxnSpPr>
        <p:spPr>
          <a:xfrm flipV="1">
            <a:off x="5767026" y="4683640"/>
            <a:ext cx="1911894" cy="3455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01014" y="403849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9481" y="477328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16341" y="380388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9588" y="3175315"/>
            <a:ext cx="3393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update(x, y, z):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 &lt;-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d &lt;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advertise to neighbors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d, z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Bellman-Ford</a:t>
            </a:r>
            <a:r>
              <a:rPr lang="zh-CN" altLang="en-US" sz="3000" dirty="0"/>
              <a:t>算法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距离向量方法本质上是一个分布式的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最短路径算法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76412" y="2521081"/>
            <a:ext cx="6790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converged: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node x: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neighbor z: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each destination y: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&lt;-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d &lt;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d, z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advertise to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67201" y="3163617"/>
            <a:ext cx="441434" cy="2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02925" y="29218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收到邻居节点消息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3699" y="41662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更新并通告路由信息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38044" y="4535562"/>
            <a:ext cx="441434" cy="2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0</TotalTime>
  <Words>11452</Words>
  <Application>WPS 演示</Application>
  <PresentationFormat>全屏显示(4:3)</PresentationFormat>
  <Paragraphs>3011</Paragraphs>
  <Slides>71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Arial</vt:lpstr>
      <vt:lpstr>宋体</vt:lpstr>
      <vt:lpstr>Wingdings</vt:lpstr>
      <vt:lpstr>Calibri</vt:lpstr>
      <vt:lpstr>微软雅黑</vt:lpstr>
      <vt:lpstr>黑体</vt:lpstr>
      <vt:lpstr>Cambria Math</vt:lpstr>
      <vt:lpstr>楷体</vt:lpstr>
      <vt:lpstr>Courier New</vt:lpstr>
      <vt:lpstr>Arial Unicode MS</vt:lpstr>
      <vt:lpstr>MS PGothic</vt:lpstr>
      <vt:lpstr>Helvetica</vt:lpstr>
      <vt:lpstr>Verdana</vt:lpstr>
      <vt:lpstr>Times New Roman</vt:lpstr>
      <vt:lpstr>自定义设计方案</vt:lpstr>
      <vt:lpstr>第四讲  网络路由</vt:lpstr>
      <vt:lpstr>本讲提纲</vt:lpstr>
      <vt:lpstr>什么是网络路由？</vt:lpstr>
      <vt:lpstr>网络模型</vt:lpstr>
      <vt:lpstr>路由路径例子</vt:lpstr>
      <vt:lpstr>计算路由路径</vt:lpstr>
      <vt:lpstr>距离向量方法</vt:lpstr>
      <vt:lpstr>距离向量更新</vt:lpstr>
      <vt:lpstr>Bellman-Ford算法</vt:lpstr>
      <vt:lpstr>距离向量例子 – 初始化</vt:lpstr>
      <vt:lpstr>距离向量例子 – 第1次更新</vt:lpstr>
      <vt:lpstr>距离向量例子 – 第2次更新</vt:lpstr>
      <vt:lpstr>距离向量 – 网络拓扑变化</vt:lpstr>
      <vt:lpstr>距离向量 – 网络拓扑变化</vt:lpstr>
      <vt:lpstr>消除Count-to-Infinity问题</vt:lpstr>
      <vt:lpstr>水平分割例子</vt:lpstr>
      <vt:lpstr>反向抑制例子</vt:lpstr>
      <vt:lpstr>RIP (Routing Information Protocol)</vt:lpstr>
      <vt:lpstr>链路状态方法</vt:lpstr>
      <vt:lpstr>获得完整网络拓扑</vt:lpstr>
      <vt:lpstr>链路状态扩散的例子</vt:lpstr>
      <vt:lpstr>路由计算</vt:lpstr>
      <vt:lpstr>路由计算的例子</vt:lpstr>
      <vt:lpstr>链路状态的环路</vt:lpstr>
      <vt:lpstr>开放最短路径优先协议 (Open Shortest Path First, OSPF)</vt:lpstr>
      <vt:lpstr>更大规模网络的路由</vt:lpstr>
      <vt:lpstr>距离向量方法与链路状态方法比较</vt:lpstr>
      <vt:lpstr>域内路由与域间路由</vt:lpstr>
      <vt:lpstr>什么是自治系统 (Autonomous System, AS)？</vt:lpstr>
      <vt:lpstr>域间路由协议</vt:lpstr>
      <vt:lpstr>域间路由的挑战</vt:lpstr>
      <vt:lpstr>域间路由设计选择</vt:lpstr>
      <vt:lpstr>BGP (Border Gateway Protocol, 边界网关协议)</vt:lpstr>
      <vt:lpstr>路由路径通告</vt:lpstr>
      <vt:lpstr>BGP策略的例子</vt:lpstr>
      <vt:lpstr>路由消息交换</vt:lpstr>
      <vt:lpstr>BGP消息</vt:lpstr>
      <vt:lpstr>BGP路由更新消息</vt:lpstr>
      <vt:lpstr>内部BGP(internal BGP, iBGP)</vt:lpstr>
      <vt:lpstr>iBGP路由通告</vt:lpstr>
      <vt:lpstr>BGP总结</vt:lpstr>
      <vt:lpstr>路由到移动主机</vt:lpstr>
      <vt:lpstr>IP路由与主机移动</vt:lpstr>
      <vt:lpstr>尝试解决移动主机问题</vt:lpstr>
      <vt:lpstr>Mobile IP技术思路</vt:lpstr>
      <vt:lpstr>Mobile IP方案</vt:lpstr>
      <vt:lpstr>如何将数据发送到移动主机</vt:lpstr>
      <vt:lpstr>移动主机注册过程</vt:lpstr>
      <vt:lpstr>移动主机注册信息</vt:lpstr>
      <vt:lpstr>Mobile IP存在的问题</vt:lpstr>
      <vt:lpstr>基于拓扑编址的路由机制</vt:lpstr>
      <vt:lpstr>扁平化的标识</vt:lpstr>
      <vt:lpstr>ROFL设计思想</vt:lpstr>
      <vt:lpstr>Hash表与Hash函数</vt:lpstr>
      <vt:lpstr>一致性Hash (Consistent Hashing)</vt:lpstr>
      <vt:lpstr>Chord</vt:lpstr>
      <vt:lpstr>Chord：后继节点</vt:lpstr>
      <vt:lpstr>Chord：节点加入和离开</vt:lpstr>
      <vt:lpstr>根据Key值查找相应节点</vt:lpstr>
      <vt:lpstr>加速查找</vt:lpstr>
      <vt:lpstr>指取表</vt:lpstr>
      <vt:lpstr>节点加入时的指取表</vt:lpstr>
      <vt:lpstr>节点离开时的指取表</vt:lpstr>
      <vt:lpstr>Chord特性</vt:lpstr>
      <vt:lpstr>ROFL：邻居发现</vt:lpstr>
      <vt:lpstr>ROFL：数据包转发</vt:lpstr>
      <vt:lpstr>ROFL：路径延展问题</vt:lpstr>
      <vt:lpstr>ROFL：寻找捷径</vt:lpstr>
      <vt:lpstr>ROFL小结</vt:lpstr>
      <vt:lpstr>课后阅读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 网络路由</dc:title>
  <dc:creator/>
  <cp:lastModifiedBy>qinghua</cp:lastModifiedBy>
  <cp:revision>1498</cp:revision>
  <cp:lastPrinted>2020-10-08T17:18:00Z</cp:lastPrinted>
  <dcterms:created xsi:type="dcterms:W3CDTF">2016-09-27T11:58:00Z</dcterms:created>
  <dcterms:modified xsi:type="dcterms:W3CDTF">2022-09-22T06:28:16Z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9DFA6C10B2BD4ABA88FFF0D22DDF1DA4</vt:lpwstr>
  </property>
  <property fmtid="{D5CDD505-2E9C-101B-9397-08002B2CF9AE}" pid="3" name="KSOProductBuildVer">
    <vt:lpwstr>2052-11.1.0.12302</vt:lpwstr>
  </property>
</Properties>
</file>