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09" r:id="rId6"/>
    <p:sldId id="335" r:id="rId7"/>
    <p:sldId id="310" r:id="rId8"/>
    <p:sldId id="311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36" r:id="rId19"/>
    <p:sldId id="340" r:id="rId20"/>
    <p:sldId id="337" r:id="rId21"/>
    <p:sldId id="338" r:id="rId22"/>
    <p:sldId id="339" r:id="rId23"/>
    <p:sldId id="322" r:id="rId24"/>
    <p:sldId id="323" r:id="rId25"/>
    <p:sldId id="324" r:id="rId26"/>
    <p:sldId id="342" r:id="rId27"/>
    <p:sldId id="341" r:id="rId28"/>
    <p:sldId id="343" r:id="rId29"/>
    <p:sldId id="344" r:id="rId30"/>
    <p:sldId id="345" r:id="rId31"/>
    <p:sldId id="346" r:id="rId32"/>
    <p:sldId id="387" r:id="rId33"/>
    <p:sldId id="388" r:id="rId34"/>
    <p:sldId id="356" r:id="rId35"/>
    <p:sldId id="357" r:id="rId36"/>
    <p:sldId id="358" r:id="rId37"/>
    <p:sldId id="359" r:id="rId38"/>
    <p:sldId id="360" r:id="rId39"/>
    <p:sldId id="369" r:id="rId40"/>
    <p:sldId id="370" r:id="rId41"/>
    <p:sldId id="371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72" r:id="rId51"/>
    <p:sldId id="373" r:id="rId52"/>
    <p:sldId id="375" r:id="rId53"/>
    <p:sldId id="374" r:id="rId54"/>
    <p:sldId id="376" r:id="rId55"/>
    <p:sldId id="383" r:id="rId56"/>
    <p:sldId id="384" r:id="rId57"/>
    <p:sldId id="385" r:id="rId58"/>
    <p:sldId id="386" r:id="rId59"/>
    <p:sldId id="650" r:id="rId60"/>
    <p:sldId id="651" r:id="rId61"/>
    <p:sldId id="652" r:id="rId62"/>
    <p:sldId id="655" r:id="rId63"/>
    <p:sldId id="642" r:id="rId64"/>
    <p:sldId id="643" r:id="rId65"/>
    <p:sldId id="644" r:id="rId66"/>
    <p:sldId id="645" r:id="rId67"/>
    <p:sldId id="646" r:id="rId68"/>
    <p:sldId id="647" r:id="rId69"/>
    <p:sldId id="600" r:id="rId70"/>
    <p:sldId id="601" r:id="rId71"/>
    <p:sldId id="602" r:id="rId72"/>
    <p:sldId id="603" r:id="rId73"/>
    <p:sldId id="604" r:id="rId74"/>
    <p:sldId id="606" r:id="rId75"/>
    <p:sldId id="607" r:id="rId76"/>
    <p:sldId id="608" r:id="rId77"/>
    <p:sldId id="609" r:id="rId78"/>
    <p:sldId id="610" r:id="rId79"/>
    <p:sldId id="611" r:id="rId80"/>
    <p:sldId id="612" r:id="rId81"/>
    <p:sldId id="648" r:id="rId82"/>
    <p:sldId id="649" r:id="rId83"/>
    <p:sldId id="629" r:id="rId84"/>
    <p:sldId id="630" r:id="rId85"/>
    <p:sldId id="631" r:id="rId86"/>
    <p:sldId id="632" r:id="rId87"/>
    <p:sldId id="634" r:id="rId88"/>
    <p:sldId id="635" r:id="rId89"/>
    <p:sldId id="636" r:id="rId90"/>
    <p:sldId id="638" r:id="rId91"/>
    <p:sldId id="639" r:id="rId92"/>
    <p:sldId id="640" r:id="rId93"/>
    <p:sldId id="641" r:id="rId94"/>
    <p:sldId id="347" r:id="rId95"/>
    <p:sldId id="305" r:id="rId96"/>
    <p:sldId id="307" r:id="rId97"/>
  </p:sldIdLst>
  <p:sldSz cx="9144000" cy="6858000" type="screen4x3"/>
  <p:notesSz cx="6858000" cy="9144000"/>
  <p:custDataLst>
    <p:tags r:id="rId10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448" autoAdjust="0"/>
  </p:normalViewPr>
  <p:slideViewPr>
    <p:cSldViewPr snapToGrid="0">
      <p:cViewPr varScale="1">
        <p:scale>
          <a:sx n="68" d="100"/>
          <a:sy n="68" d="100"/>
        </p:scale>
        <p:origin x="1843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viewProps" Target="viewProps.xml"/><Relationship Id="rId98" Type="http://schemas.openxmlformats.org/officeDocument/2006/relationships/presProps" Target="presProps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1" Type="http://schemas.openxmlformats.org/officeDocument/2006/relationships/tags" Target="tags/tag1.xml"/><Relationship Id="rId100" Type="http://schemas.openxmlformats.org/officeDocument/2006/relationships/tableStyles" Target="tableStyle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2160" b="0" i="0" u="none" strike="noStrike" kern="1200" baseline="0">
                <a:solidFill>
                  <a:srgbClr val="000000"/>
                </a:solidFill>
                <a:latin typeface="Times New Roman" panose="02020603050405020304" pitchFamily="18" charset="0"/>
                <a:ea typeface="Gill Sans"/>
                <a:cs typeface="Times New Roman" panose="02020603050405020304" pitchFamily="18" charset="0"/>
              </a:defRPr>
            </a:pPr>
            <a:r>
              <a:rPr lang="en-GB"/>
              <a:t>Data segments, port 34443</a:t>
            </a:r>
            <a:endParaRPr lang="en-GB"/>
          </a:p>
        </c:rich>
      </c:tx>
      <c:layout>
        <c:manualLayout>
          <c:xMode val="edge"/>
          <c:yMode val="edge"/>
          <c:x val="0.130260521042084"/>
          <c:y val="0.0506108202443281"/>
        </c:manualLayout>
      </c:layout>
      <c:overlay val="0"/>
      <c:spPr>
        <a:noFill/>
        <a:ln w="22982">
          <a:noFill/>
        </a:ln>
      </c:spPr>
    </c:title>
    <c:autoTitleDeleted val="0"/>
    <c:view3D>
      <c:rotX val="80"/>
      <c:rotY val="0"/>
      <c:depthPercent val="10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384769539078"/>
          <c:y val="0.2478184991274"/>
          <c:w val="0.669338677354709"/>
          <c:h val="0.588132635253054"/>
        </c:manualLayout>
      </c:layout>
      <c:pie3D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SYN</c:v>
                </c:pt>
              </c:strCache>
            </c:strRef>
          </c:tx>
          <c:spPr>
            <a:solidFill>
              <a:srgbClr val="2E578B"/>
            </a:solidFill>
            <a:ln w="11491">
              <a:solidFill>
                <a:srgbClr val="000000"/>
              </a:solidFill>
              <a:prstDash val="solid"/>
            </a:ln>
          </c:spPr>
          <c:explosion val="0"/>
          <c:dPt>
            <c:idx val="1"/>
            <c:bubble3D val="0"/>
            <c:spPr>
              <a:solidFill>
                <a:srgbClr val="5D9548"/>
              </a:solidFill>
              <a:ln w="11491">
                <a:solidFill>
                  <a:srgbClr val="000000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E7A03C"/>
              </a:solidFill>
              <a:ln w="11491">
                <a:solidFill>
                  <a:srgbClr val="000000"/>
                </a:solidFill>
                <a:prstDash val="solid"/>
              </a:ln>
            </c:spPr>
          </c:dPt>
          <c:dLbls>
            <c:numFmt formatCode="#0%" sourceLinked="0"/>
            <c:spPr>
              <a:noFill/>
              <a:ln w="22982"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0" i="0" u="none" strike="noStrike" kern="1200" baseline="0">
                    <a:solidFill>
                      <a:srgbClr val="000000"/>
                    </a:solidFill>
                    <a:latin typeface="Times New Roman" panose="02020603050405020304" pitchFamily="18" charset="0"/>
                    <a:ea typeface="Gill Sans"/>
                    <a:cs typeface="Times New Roman" panose="02020603050405020304" pitchFamily="18" charset="0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Sheet1!$B$1:$D$1</c:f>
              <c:strCache>
                <c:ptCount val="3"/>
                <c:pt idx="0">
                  <c:v>Pass</c:v>
                </c:pt>
                <c:pt idx="1">
                  <c:v>Remove</c:v>
                </c:pt>
                <c:pt idx="2">
                  <c:v>Modify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96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 w="22982">
          <a:noFill/>
        </a:ln>
      </c:spPr>
    </c:plotArea>
    <c:legend>
      <c:legendPos val="r"/>
      <c:layout>
        <c:manualLayout>
          <c:xMode val="edge"/>
          <c:yMode val="edge"/>
          <c:x val="0.0881763527054108"/>
          <c:y val="0.867364746945899"/>
          <c:w val="0.833667334669339"/>
          <c:h val="0.0802792321116928"/>
        </c:manualLayout>
      </c:layout>
      <c:overlay val="0"/>
      <c:spPr>
        <a:noFill/>
        <a:ln w="22982">
          <a:noFill/>
        </a:ln>
      </c:spPr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rgbClr val="000000"/>
              </a:solidFill>
              <a:latin typeface="Times New Roman" panose="02020603050405020304" pitchFamily="18" charset="0"/>
              <a:ea typeface="Gill Sans"/>
              <a:cs typeface="Times New Roman" panose="02020603050405020304" pitchFamily="18" charset="0"/>
            </a:defRPr>
          </a:pPr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lang="zh-CN" sz="1800" b="0" i="0" u="none" strike="noStrike" baseline="0">
          <a:solidFill>
            <a:srgbClr val="000000"/>
          </a:solidFill>
          <a:latin typeface="Times New Roman" panose="02020603050405020304" pitchFamily="18" charset="0"/>
          <a:ea typeface="Gill Sans"/>
          <a:cs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2160" b="0" i="0" u="none" strike="noStrike" kern="1200" baseline="0">
                <a:solidFill>
                  <a:srgbClr val="000000"/>
                </a:solidFill>
                <a:latin typeface="Times New Roman" panose="02020603050405020304" pitchFamily="18" charset="0"/>
                <a:ea typeface="Gill Sans"/>
                <a:cs typeface="Times New Roman" panose="02020603050405020304" pitchFamily="18" charset="0"/>
              </a:defRPr>
            </a:pPr>
            <a:r>
              <a:rPr lang="en-GB"/>
              <a:t>Data segments, port 80</a:t>
            </a:r>
            <a:endParaRPr lang="en-GB"/>
          </a:p>
        </c:rich>
      </c:tx>
      <c:layout>
        <c:manualLayout>
          <c:xMode val="edge"/>
          <c:yMode val="edge"/>
          <c:x val="0.180360721442886"/>
          <c:y val="0.0520833333333333"/>
        </c:manualLayout>
      </c:layout>
      <c:overlay val="0"/>
      <c:spPr>
        <a:noFill/>
        <a:ln w="22972">
          <a:noFill/>
        </a:ln>
      </c:spPr>
    </c:title>
    <c:autoTitleDeleted val="0"/>
    <c:view3D>
      <c:rotX val="80"/>
      <c:rotY val="0"/>
      <c:depthPercent val="10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0380761523046"/>
          <c:y val="0.246527777777778"/>
          <c:w val="0.673346693386774"/>
          <c:h val="0.588541666666667"/>
        </c:manualLayout>
      </c:layout>
      <c:pie3D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SYN</c:v>
                </c:pt>
              </c:strCache>
            </c:strRef>
          </c:tx>
          <c:spPr>
            <a:solidFill>
              <a:srgbClr val="2E578B"/>
            </a:solidFill>
            <a:ln w="11486">
              <a:solidFill>
                <a:srgbClr val="000000"/>
              </a:solidFill>
              <a:prstDash val="solid"/>
            </a:ln>
          </c:spPr>
          <c:explosion val="0"/>
          <c:dPt>
            <c:idx val="1"/>
            <c:bubble3D val="0"/>
            <c:spPr>
              <a:solidFill>
                <a:srgbClr val="5D9548"/>
              </a:solidFill>
              <a:ln w="11486">
                <a:solidFill>
                  <a:srgbClr val="000000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E7A03C"/>
              </a:solidFill>
              <a:ln w="11486">
                <a:solidFill>
                  <a:srgbClr val="000000"/>
                </a:solidFill>
                <a:prstDash val="solid"/>
              </a:ln>
            </c:spPr>
          </c:dPt>
          <c:dPt>
            <c:idx val="3"/>
            <c:bubble3D val="0"/>
            <c:spPr>
              <a:solidFill>
                <a:srgbClr val="B2B2B2"/>
              </a:solidFill>
              <a:ln w="11486">
                <a:solidFill>
                  <a:srgbClr val="000000"/>
                </a:solidFill>
                <a:prstDash val="solid"/>
              </a:ln>
            </c:spPr>
          </c:dPt>
          <c:dLbls>
            <c:numFmt formatCode="#0%" sourceLinked="0"/>
            <c:spPr>
              <a:noFill/>
              <a:ln w="22972"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0" i="0" u="none" strike="noStrike" kern="1200" baseline="0">
                    <a:solidFill>
                      <a:srgbClr val="000000"/>
                    </a:solidFill>
                    <a:latin typeface="Times New Roman" panose="02020603050405020304" pitchFamily="18" charset="0"/>
                    <a:ea typeface="Gill Sans"/>
                    <a:cs typeface="Times New Roman" panose="02020603050405020304" pitchFamily="18" charset="0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Sheet1!$B$1:$E$1</c:f>
              <c:strCache>
                <c:ptCount val="4"/>
                <c:pt idx="0">
                  <c:v>Pass</c:v>
                </c:pt>
                <c:pt idx="1">
                  <c:v>Remove</c:v>
                </c:pt>
                <c:pt idx="2">
                  <c:v>Modify</c:v>
                </c:pt>
                <c:pt idx="3">
                  <c:v>Error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86</c:v>
                </c:pt>
                <c:pt idx="1">
                  <c:v>6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 w="22972">
          <a:noFill/>
        </a:ln>
      </c:spPr>
    </c:plotArea>
    <c:legend>
      <c:legendPos val="r"/>
      <c:layout>
        <c:manualLayout>
          <c:xMode val="edge"/>
          <c:yMode val="edge"/>
          <c:x val="0.18436873747495"/>
          <c:y val="0.824652777777778"/>
          <c:w val="0.641282565130261"/>
          <c:h val="0.157986111111111"/>
        </c:manualLayout>
      </c:layout>
      <c:overlay val="0"/>
      <c:spPr>
        <a:noFill/>
        <a:ln w="22972">
          <a:noFill/>
        </a:ln>
      </c:spPr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rgbClr val="000000"/>
              </a:solidFill>
              <a:latin typeface="Times New Roman" panose="02020603050405020304" pitchFamily="18" charset="0"/>
              <a:ea typeface="Gill Sans"/>
              <a:cs typeface="Times New Roman" panose="02020603050405020304" pitchFamily="18" charset="0"/>
            </a:defRPr>
          </a:pPr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lang="zh-CN" sz="1800" b="0" i="0" u="none" strike="noStrike" baseline="0">
          <a:solidFill>
            <a:srgbClr val="000000"/>
          </a:solidFill>
          <a:latin typeface="Times New Roman" panose="02020603050405020304" pitchFamily="18" charset="0"/>
          <a:ea typeface="Gill Sans"/>
          <a:cs typeface="Times New Roman" panose="02020603050405020304" pitchFamily="18" charset="0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2160" b="0" i="0" u="none" strike="noStrike" kern="1200" baseline="0">
                <a:solidFill>
                  <a:srgbClr val="000000"/>
                </a:solidFill>
                <a:latin typeface="Times New Roman" panose="02020603050405020304" pitchFamily="18" charset="0"/>
                <a:ea typeface="Gill Sans"/>
                <a:cs typeface="Times New Roman" panose="02020603050405020304" pitchFamily="18" charset="0"/>
              </a:defRPr>
            </a:pPr>
            <a:r>
              <a:rPr lang="en-GB"/>
              <a:t>Data segments, port 34443</a:t>
            </a:r>
            <a:endParaRPr lang="en-GB"/>
          </a:p>
        </c:rich>
      </c:tx>
      <c:layout>
        <c:manualLayout>
          <c:xMode val="edge"/>
          <c:yMode val="edge"/>
          <c:x val="0.130260521042084"/>
          <c:y val="0.0506108202443281"/>
        </c:manualLayout>
      </c:layout>
      <c:overlay val="0"/>
      <c:spPr>
        <a:noFill/>
        <a:ln w="22982">
          <a:noFill/>
        </a:ln>
      </c:spPr>
    </c:title>
    <c:autoTitleDeleted val="0"/>
    <c:view3D>
      <c:rotX val="80"/>
      <c:rotY val="0"/>
      <c:depthPercent val="10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384769539078"/>
          <c:y val="0.2478184991274"/>
          <c:w val="0.669338677354709"/>
          <c:h val="0.588132635253054"/>
        </c:manualLayout>
      </c:layout>
      <c:pie3D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SYN</c:v>
                </c:pt>
              </c:strCache>
            </c:strRef>
          </c:tx>
          <c:spPr>
            <a:solidFill>
              <a:srgbClr val="2E578B"/>
            </a:solidFill>
            <a:ln w="11491">
              <a:solidFill>
                <a:srgbClr val="000000"/>
              </a:solidFill>
              <a:prstDash val="solid"/>
            </a:ln>
          </c:spPr>
          <c:explosion val="0"/>
          <c:dPt>
            <c:idx val="1"/>
            <c:bubble3D val="0"/>
            <c:spPr>
              <a:solidFill>
                <a:srgbClr val="5D9548"/>
              </a:solidFill>
              <a:ln w="11491">
                <a:solidFill>
                  <a:srgbClr val="000000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E7A03C"/>
              </a:solidFill>
              <a:ln w="11491">
                <a:solidFill>
                  <a:srgbClr val="000000"/>
                </a:solidFill>
                <a:prstDash val="solid"/>
              </a:ln>
            </c:spPr>
          </c:dPt>
          <c:dLbls>
            <c:numFmt formatCode="#0%" sourceLinked="0"/>
            <c:spPr>
              <a:noFill/>
              <a:ln w="22982"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0" i="0" u="none" strike="noStrike" kern="1200" baseline="0">
                    <a:solidFill>
                      <a:srgbClr val="000000"/>
                    </a:solidFill>
                    <a:latin typeface="Times New Roman" panose="02020603050405020304" pitchFamily="18" charset="0"/>
                    <a:ea typeface="Gill Sans"/>
                    <a:cs typeface="Times New Roman" panose="02020603050405020304" pitchFamily="18" charset="0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Sheet1!$B$1:$D$1</c:f>
              <c:strCache>
                <c:ptCount val="3"/>
                <c:pt idx="0">
                  <c:v>Pass</c:v>
                </c:pt>
                <c:pt idx="1">
                  <c:v>Remove</c:v>
                </c:pt>
                <c:pt idx="2">
                  <c:v>Modify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96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 w="22982">
          <a:noFill/>
        </a:ln>
      </c:spPr>
    </c:plotArea>
    <c:legend>
      <c:legendPos val="r"/>
      <c:layout>
        <c:manualLayout>
          <c:xMode val="edge"/>
          <c:yMode val="edge"/>
          <c:x val="0.0821643286573146"/>
          <c:y val="0.865619546247819"/>
          <c:w val="0.833667334669339"/>
          <c:h val="0.0802792321116928"/>
        </c:manualLayout>
      </c:layout>
      <c:overlay val="0"/>
      <c:spPr>
        <a:noFill/>
        <a:ln w="22982">
          <a:noFill/>
        </a:ln>
      </c:spPr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rgbClr val="000000"/>
              </a:solidFill>
              <a:latin typeface="Times New Roman" panose="02020603050405020304" pitchFamily="18" charset="0"/>
              <a:ea typeface="Gill Sans"/>
              <a:cs typeface="Times New Roman" panose="02020603050405020304" pitchFamily="18" charset="0"/>
            </a:defRPr>
          </a:pPr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lang="zh-CN" sz="1800" b="0" i="0" u="none" strike="noStrike" baseline="0">
          <a:solidFill>
            <a:srgbClr val="000000"/>
          </a:solidFill>
          <a:latin typeface="Times New Roman" panose="02020603050405020304" pitchFamily="18" charset="0"/>
          <a:ea typeface="Gill Sans"/>
          <a:cs typeface="Times New Roman" panose="02020603050405020304" pitchFamily="18" charset="0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2160" b="0" i="0" u="none" strike="noStrike" kern="1200" baseline="0">
                <a:solidFill>
                  <a:srgbClr val="000000"/>
                </a:solidFill>
                <a:latin typeface="Times New Roman" panose="02020603050405020304" pitchFamily="18" charset="0"/>
                <a:ea typeface="Gill Sans"/>
                <a:cs typeface="Times New Roman" panose="02020603050405020304" pitchFamily="18" charset="0"/>
              </a:defRPr>
            </a:pPr>
            <a:r>
              <a:rPr lang="en-GB"/>
              <a:t>Data segments, port 80</a:t>
            </a:r>
            <a:endParaRPr lang="en-GB"/>
          </a:p>
        </c:rich>
      </c:tx>
      <c:layout>
        <c:manualLayout>
          <c:xMode val="edge"/>
          <c:yMode val="edge"/>
          <c:x val="0.180360721442886"/>
          <c:y val="0.0520833333333333"/>
        </c:manualLayout>
      </c:layout>
      <c:overlay val="0"/>
      <c:spPr>
        <a:noFill/>
        <a:ln w="22972">
          <a:noFill/>
        </a:ln>
      </c:spPr>
    </c:title>
    <c:autoTitleDeleted val="0"/>
    <c:view3D>
      <c:rotX val="80"/>
      <c:rotY val="0"/>
      <c:depthPercent val="10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0380761523046"/>
          <c:y val="0.246527777777778"/>
          <c:w val="0.673346693386774"/>
          <c:h val="0.588541666666667"/>
        </c:manualLayout>
      </c:layout>
      <c:pie3D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SYN</c:v>
                </c:pt>
              </c:strCache>
            </c:strRef>
          </c:tx>
          <c:spPr>
            <a:solidFill>
              <a:srgbClr val="2E578B"/>
            </a:solidFill>
            <a:ln w="11486">
              <a:solidFill>
                <a:srgbClr val="000000"/>
              </a:solidFill>
              <a:prstDash val="solid"/>
            </a:ln>
          </c:spPr>
          <c:explosion val="0"/>
          <c:dPt>
            <c:idx val="1"/>
            <c:bubble3D val="0"/>
            <c:spPr>
              <a:solidFill>
                <a:srgbClr val="5D9548"/>
              </a:solidFill>
              <a:ln w="11486">
                <a:solidFill>
                  <a:srgbClr val="000000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E7A03C"/>
              </a:solidFill>
              <a:ln w="11486">
                <a:solidFill>
                  <a:srgbClr val="000000"/>
                </a:solidFill>
                <a:prstDash val="solid"/>
              </a:ln>
            </c:spPr>
          </c:dPt>
          <c:dPt>
            <c:idx val="3"/>
            <c:bubble3D val="0"/>
            <c:spPr>
              <a:solidFill>
                <a:srgbClr val="B2B2B2"/>
              </a:solidFill>
              <a:ln w="11486">
                <a:solidFill>
                  <a:srgbClr val="000000"/>
                </a:solidFill>
                <a:prstDash val="solid"/>
              </a:ln>
            </c:spPr>
          </c:dPt>
          <c:dLbls>
            <c:numFmt formatCode="#0%" sourceLinked="0"/>
            <c:spPr>
              <a:noFill/>
              <a:ln w="22972"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0" i="0" u="none" strike="noStrike" kern="1200" baseline="0">
                    <a:solidFill>
                      <a:srgbClr val="000000"/>
                    </a:solidFill>
                    <a:latin typeface="Times New Roman" panose="02020603050405020304" pitchFamily="18" charset="0"/>
                    <a:ea typeface="Gill Sans"/>
                    <a:cs typeface="Times New Roman" panose="02020603050405020304" pitchFamily="18" charset="0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Sheet1!$B$1:$E$1</c:f>
              <c:strCache>
                <c:ptCount val="4"/>
                <c:pt idx="0">
                  <c:v>Pass</c:v>
                </c:pt>
                <c:pt idx="1">
                  <c:v>Remove</c:v>
                </c:pt>
                <c:pt idx="2">
                  <c:v>Modify</c:v>
                </c:pt>
                <c:pt idx="3">
                  <c:v>Error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86</c:v>
                </c:pt>
                <c:pt idx="1">
                  <c:v>9</c:v>
                </c:pt>
                <c:pt idx="2">
                  <c:v>0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 w="22972">
          <a:noFill/>
        </a:ln>
      </c:spPr>
    </c:plotArea>
    <c:legend>
      <c:legendPos val="r"/>
      <c:layout>
        <c:manualLayout>
          <c:xMode val="edge"/>
          <c:yMode val="edge"/>
          <c:x val="0.18436873747495"/>
          <c:y val="0.824652777777778"/>
          <c:w val="0.641282565130261"/>
          <c:h val="0.157986111111111"/>
        </c:manualLayout>
      </c:layout>
      <c:overlay val="0"/>
      <c:spPr>
        <a:noFill/>
        <a:ln w="22972">
          <a:noFill/>
        </a:ln>
      </c:spPr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rgbClr val="000000"/>
              </a:solidFill>
              <a:latin typeface="Times New Roman" panose="02020603050405020304" pitchFamily="18" charset="0"/>
              <a:ea typeface="Gill Sans"/>
              <a:cs typeface="Times New Roman" panose="02020603050405020304" pitchFamily="18" charset="0"/>
            </a:defRPr>
          </a:pPr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lang="zh-CN" sz="1800" b="0" i="0" u="none" strike="noStrike" baseline="0">
          <a:solidFill>
            <a:srgbClr val="000000"/>
          </a:solidFill>
          <a:latin typeface="Times New Roman" panose="02020603050405020304" pitchFamily="18" charset="0"/>
          <a:ea typeface="Gill Sans"/>
          <a:cs typeface="Times New Roman" panose="02020603050405020304" pitchFamily="18" charset="0"/>
        </a:defRPr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2160" b="0" i="0" u="none" strike="noStrike" kern="1200" baseline="0">
                <a:solidFill>
                  <a:srgbClr val="000000"/>
                </a:solidFill>
                <a:latin typeface="Times New Roman" panose="02020603050405020304" pitchFamily="18" charset="0"/>
                <a:ea typeface="Gill Sans"/>
                <a:cs typeface="Times New Roman" panose="02020603050405020304" pitchFamily="18" charset="0"/>
              </a:defRPr>
            </a:pPr>
            <a:r>
              <a:rPr lang="en-GB"/>
              <a:t>port 34443</a:t>
            </a:r>
            <a:endParaRPr lang="en-GB"/>
          </a:p>
        </c:rich>
      </c:tx>
      <c:layout>
        <c:manualLayout>
          <c:xMode val="edge"/>
          <c:yMode val="edge"/>
          <c:x val="0.344689378757515"/>
          <c:y val="0.0475460122699386"/>
        </c:manualLayout>
      </c:layout>
      <c:overlay val="0"/>
      <c:spPr>
        <a:noFill/>
        <a:ln w="22982">
          <a:noFill/>
        </a:ln>
      </c:spPr>
    </c:title>
    <c:autoTitleDeleted val="0"/>
    <c:view3D>
      <c:rotX val="80"/>
      <c:rotY val="0"/>
      <c:depthPercent val="10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384769539078"/>
          <c:y val="0.234662576687117"/>
          <c:w val="0.667334669338677"/>
          <c:h val="0.515337423312883"/>
        </c:manualLayout>
      </c:layout>
      <c:pie3D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SYN</c:v>
                </c:pt>
              </c:strCache>
            </c:strRef>
          </c:tx>
          <c:spPr>
            <a:solidFill>
              <a:srgbClr val="2E578B"/>
            </a:solidFill>
            <a:ln w="11491">
              <a:solidFill>
                <a:srgbClr val="000000"/>
              </a:solidFill>
              <a:prstDash val="solid"/>
            </a:ln>
          </c:spPr>
          <c:explosion val="10"/>
          <c:dPt>
            <c:idx val="0"/>
            <c:bubble3D val="0"/>
            <c:explosion val="0"/>
          </c:dPt>
          <c:dPt>
            <c:idx val="1"/>
            <c:bubble3D val="0"/>
            <c:explosion val="0"/>
            <c:spPr>
              <a:solidFill>
                <a:srgbClr val="5D9548"/>
              </a:solidFill>
              <a:ln w="11491">
                <a:solidFill>
                  <a:srgbClr val="000000"/>
                </a:solidFill>
                <a:prstDash val="solid"/>
              </a:ln>
            </c:spPr>
          </c:dPt>
          <c:dPt>
            <c:idx val="2"/>
            <c:bubble3D val="0"/>
            <c:explosion val="0"/>
            <c:spPr>
              <a:solidFill>
                <a:srgbClr val="E7A03C"/>
              </a:solidFill>
              <a:ln w="11491">
                <a:solidFill>
                  <a:srgbClr val="000000"/>
                </a:solidFill>
                <a:prstDash val="solid"/>
              </a:ln>
            </c:spPr>
          </c:dPt>
          <c:dPt>
            <c:idx val="3"/>
            <c:bubble3D val="0"/>
            <c:spPr>
              <a:solidFill>
                <a:srgbClr val="BC2C2F"/>
              </a:solidFill>
              <a:ln w="11491">
                <a:solidFill>
                  <a:srgbClr val="000000"/>
                </a:solidFill>
                <a:prstDash val="solid"/>
              </a:ln>
            </c:spPr>
          </c:dPt>
          <c:dLbls>
            <c:numFmt formatCode="#0%" sourceLinked="0"/>
            <c:spPr>
              <a:noFill/>
              <a:ln w="22982"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0" i="0" u="none" strike="noStrike" kern="1200" baseline="0">
                    <a:solidFill>
                      <a:srgbClr val="000000"/>
                    </a:solidFill>
                    <a:latin typeface="Times New Roman" panose="02020603050405020304" pitchFamily="18" charset="0"/>
                    <a:ea typeface="Gill Sans"/>
                    <a:cs typeface="Times New Roman" panose="02020603050405020304" pitchFamily="18" charset="0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Sheet1!$B$1:$E$1</c:f>
              <c:strCache>
                <c:ptCount val="4"/>
                <c:pt idx="0">
                  <c:v>Transparent</c:v>
                </c:pt>
                <c:pt idx="1">
                  <c:v>Change In</c:v>
                </c:pt>
                <c:pt idx="2">
                  <c:v>Change Out</c:v>
                </c:pt>
                <c:pt idx="3">
                  <c:v>Change Both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93</c:v>
                </c:pt>
                <c:pt idx="1">
                  <c:v>0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 w="22982">
          <a:noFill/>
        </a:ln>
      </c:spPr>
    </c:plotArea>
    <c:legend>
      <c:legendPos val="r"/>
      <c:layout>
        <c:manualLayout>
          <c:xMode val="edge"/>
          <c:yMode val="edge"/>
          <c:x val="0.208416786995202"/>
          <c:y val="0.737477965327748"/>
          <c:w val="0.605210420841683"/>
          <c:h val="0.262522034672252"/>
        </c:manualLayout>
      </c:layout>
      <c:overlay val="0"/>
      <c:spPr>
        <a:noFill/>
        <a:ln w="22982">
          <a:noFill/>
        </a:ln>
      </c:spPr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rgbClr val="000000"/>
              </a:solidFill>
              <a:latin typeface="Times New Roman" panose="02020603050405020304" pitchFamily="18" charset="0"/>
              <a:ea typeface="Gill Sans"/>
              <a:cs typeface="Times New Roman" panose="02020603050405020304" pitchFamily="18" charset="0"/>
            </a:defRPr>
          </a:pPr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lang="zh-CN" sz="1800" b="0" i="0" u="none" strike="noStrike" baseline="0">
          <a:solidFill>
            <a:srgbClr val="000000"/>
          </a:solidFill>
          <a:latin typeface="Times New Roman" panose="02020603050405020304" pitchFamily="18" charset="0"/>
          <a:ea typeface="Gill Sans"/>
          <a:cs typeface="Times New Roman" panose="02020603050405020304" pitchFamily="18" charset="0"/>
        </a:defRPr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2160" b="0" i="0" u="none" strike="noStrike" kern="1200" baseline="0">
                <a:solidFill>
                  <a:srgbClr val="000000"/>
                </a:solidFill>
                <a:latin typeface="Times New Roman" panose="02020603050405020304" pitchFamily="18" charset="0"/>
                <a:ea typeface="Gill Sans"/>
                <a:cs typeface="Times New Roman" panose="02020603050405020304" pitchFamily="18" charset="0"/>
              </a:defRPr>
            </a:pPr>
            <a:r>
              <a:rPr lang="en-GB" dirty="0"/>
              <a:t>port 80</a:t>
            </a:r>
            <a:endParaRPr lang="en-GB" dirty="0"/>
          </a:p>
        </c:rich>
      </c:tx>
      <c:layout>
        <c:manualLayout>
          <c:xMode val="edge"/>
          <c:yMode val="edge"/>
          <c:x val="0.397590421072244"/>
          <c:y val="0.0776045800056972"/>
        </c:manualLayout>
      </c:layout>
      <c:overlay val="0"/>
      <c:spPr>
        <a:noFill/>
        <a:ln w="16393">
          <a:noFill/>
        </a:ln>
      </c:spPr>
    </c:title>
    <c:autoTitleDeleted val="0"/>
    <c:view3D>
      <c:rotX val="80"/>
      <c:rotY val="0"/>
      <c:depthPercent val="10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08835341365462"/>
          <c:y val="0.231818181818182"/>
          <c:w val="0.668674698795181"/>
          <c:h val="0.509090909090909"/>
        </c:manualLayout>
      </c:layout>
      <c:pie3D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SYN</c:v>
                </c:pt>
              </c:strCache>
            </c:strRef>
          </c:tx>
          <c:spPr>
            <a:solidFill>
              <a:srgbClr val="2E578B"/>
            </a:solidFill>
            <a:ln w="8196">
              <a:solidFill>
                <a:srgbClr val="000000"/>
              </a:solidFill>
              <a:prstDash val="solid"/>
            </a:ln>
          </c:spPr>
          <c:explosion val="5"/>
          <c:dPt>
            <c:idx val="0"/>
            <c:bubble3D val="0"/>
            <c:explosion val="0"/>
          </c:dPt>
          <c:dPt>
            <c:idx val="1"/>
            <c:bubble3D val="0"/>
            <c:explosion val="0"/>
            <c:spPr>
              <a:solidFill>
                <a:srgbClr val="5D9548"/>
              </a:solidFill>
              <a:ln w="8196">
                <a:solidFill>
                  <a:srgbClr val="000000"/>
                </a:solidFill>
                <a:prstDash val="solid"/>
              </a:ln>
            </c:spPr>
          </c:dPt>
          <c:dPt>
            <c:idx val="2"/>
            <c:bubble3D val="0"/>
            <c:explosion val="0"/>
            <c:spPr>
              <a:solidFill>
                <a:srgbClr val="E7A03C"/>
              </a:solidFill>
              <a:ln w="8196">
                <a:solidFill>
                  <a:srgbClr val="000000"/>
                </a:solidFill>
                <a:prstDash val="solid"/>
              </a:ln>
            </c:spPr>
          </c:dPt>
          <c:dPt>
            <c:idx val="3"/>
            <c:bubble3D val="0"/>
            <c:spPr>
              <a:solidFill>
                <a:srgbClr val="BC2C2F"/>
              </a:solidFill>
              <a:ln w="8196">
                <a:solidFill>
                  <a:srgbClr val="000000"/>
                </a:solidFill>
                <a:prstDash val="solid"/>
              </a:ln>
            </c:spPr>
          </c:dPt>
          <c:dLbls>
            <c:numFmt formatCode="#0%" sourceLinked="0"/>
            <c:spPr>
              <a:noFill/>
              <a:ln w="16393"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0" i="0" u="none" strike="noStrike" kern="1200" baseline="0">
                    <a:solidFill>
                      <a:srgbClr val="000000"/>
                    </a:solidFill>
                    <a:latin typeface="Times New Roman" panose="02020603050405020304" pitchFamily="18" charset="0"/>
                    <a:ea typeface="Gill Sans"/>
                    <a:cs typeface="Times New Roman" panose="02020603050405020304" pitchFamily="18" charset="0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Sheet1!$B$1:$E$1</c:f>
              <c:strCache>
                <c:ptCount val="4"/>
                <c:pt idx="0">
                  <c:v>Transparent</c:v>
                </c:pt>
                <c:pt idx="1">
                  <c:v>Change In</c:v>
                </c:pt>
                <c:pt idx="2">
                  <c:v>Change Out</c:v>
                </c:pt>
                <c:pt idx="3">
                  <c:v>Change both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82</c:v>
                </c:pt>
                <c:pt idx="1">
                  <c:v>1</c:v>
                </c:pt>
                <c:pt idx="2">
                  <c:v>4</c:v>
                </c:pt>
                <c:pt idx="3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 w="16393">
          <a:noFill/>
        </a:ln>
      </c:spPr>
    </c:plotArea>
    <c:legend>
      <c:legendPos val="r"/>
      <c:layout>
        <c:manualLayout>
          <c:xMode val="edge"/>
          <c:yMode val="edge"/>
          <c:x val="0.152808700917602"/>
          <c:y val="0.721038189593412"/>
          <c:w val="0.638192277236946"/>
          <c:h val="0.278961810406588"/>
        </c:manualLayout>
      </c:layout>
      <c:overlay val="0"/>
      <c:spPr>
        <a:noFill/>
        <a:ln w="16393">
          <a:noFill/>
        </a:ln>
      </c:spPr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rgbClr val="000000"/>
              </a:solidFill>
              <a:latin typeface="Times New Roman" panose="02020603050405020304" pitchFamily="18" charset="0"/>
              <a:ea typeface="Gill Sans"/>
              <a:cs typeface="Times New Roman" panose="02020603050405020304" pitchFamily="18" charset="0"/>
            </a:defRPr>
          </a:pPr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lang="zh-CN" sz="1800" b="0" i="0" u="none" strike="noStrike" baseline="0">
          <a:solidFill>
            <a:srgbClr val="000000"/>
          </a:solidFill>
          <a:latin typeface="Times New Roman" panose="02020603050405020304" pitchFamily="18" charset="0"/>
          <a:ea typeface="Gill Sans"/>
          <a:cs typeface="Times New Roman" panose="02020603050405020304" pitchFamily="18" charset="0"/>
        </a:defRPr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2160" b="0" i="0" u="none" strike="noStrike" kern="1200" baseline="0">
                <a:solidFill>
                  <a:srgbClr val="000000"/>
                </a:solidFill>
                <a:latin typeface="Times New Roman" panose="02020603050405020304" pitchFamily="18" charset="0"/>
                <a:ea typeface="Gill Sans"/>
                <a:cs typeface="Times New Roman" panose="02020603050405020304" pitchFamily="18" charset="0"/>
              </a:defRPr>
            </a:pPr>
            <a:r>
              <a:rPr lang="en-GB"/>
              <a:t>port 34443</a:t>
            </a:r>
            <a:endParaRPr lang="en-GB"/>
          </a:p>
        </c:rich>
      </c:tx>
      <c:layout>
        <c:manualLayout>
          <c:xMode val="edge"/>
          <c:yMode val="edge"/>
          <c:x val="0.345381526104418"/>
          <c:y val="0.0475460122699386"/>
        </c:manualLayout>
      </c:layout>
      <c:overlay val="0"/>
      <c:spPr>
        <a:noFill/>
        <a:ln w="13713">
          <a:noFill/>
        </a:ln>
      </c:spPr>
    </c:title>
    <c:autoTitleDeleted val="0"/>
    <c:view3D>
      <c:rotX val="80"/>
      <c:rotY val="0"/>
      <c:depthPercent val="10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771084337349"/>
          <c:y val="0.234662576687117"/>
          <c:w val="0.666666666666667"/>
          <c:h val="0.513803680981595"/>
        </c:manualLayout>
      </c:layout>
      <c:pie3D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SYN</c:v>
                </c:pt>
              </c:strCache>
            </c:strRef>
          </c:tx>
          <c:spPr>
            <a:solidFill>
              <a:srgbClr val="2E578B"/>
            </a:solidFill>
            <a:ln w="6857">
              <a:solidFill>
                <a:srgbClr val="000000"/>
              </a:solidFill>
              <a:prstDash val="solid"/>
            </a:ln>
          </c:spPr>
          <c:explosion val="10"/>
          <c:dPt>
            <c:idx val="0"/>
            <c:bubble3D val="0"/>
            <c:explosion val="0"/>
          </c:dPt>
          <c:dPt>
            <c:idx val="1"/>
            <c:bubble3D val="0"/>
            <c:explosion val="0"/>
            <c:spPr>
              <a:solidFill>
                <a:srgbClr val="5D9548"/>
              </a:solidFill>
              <a:ln w="6857">
                <a:solidFill>
                  <a:srgbClr val="000000"/>
                </a:solidFill>
                <a:prstDash val="solid"/>
              </a:ln>
            </c:spPr>
          </c:dPt>
          <c:dPt>
            <c:idx val="2"/>
            <c:bubble3D val="0"/>
            <c:explosion val="0"/>
            <c:spPr>
              <a:solidFill>
                <a:srgbClr val="E7A03C"/>
              </a:solidFill>
              <a:ln w="6857">
                <a:solidFill>
                  <a:srgbClr val="000000"/>
                </a:solidFill>
                <a:prstDash val="solid"/>
              </a:ln>
            </c:spPr>
          </c:dPt>
          <c:dPt>
            <c:idx val="3"/>
            <c:bubble3D val="0"/>
            <c:spPr>
              <a:solidFill>
                <a:srgbClr val="BC2C2F"/>
              </a:solidFill>
              <a:ln w="6857">
                <a:solidFill>
                  <a:srgbClr val="000000"/>
                </a:solidFill>
                <a:prstDash val="solid"/>
              </a:ln>
            </c:spPr>
          </c:dPt>
          <c:dLbls>
            <c:numFmt formatCode="#0%" sourceLinked="0"/>
            <c:spPr>
              <a:noFill/>
              <a:ln w="13713"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0" i="0" u="none" strike="noStrike" kern="1200" baseline="0">
                    <a:solidFill>
                      <a:srgbClr val="000000"/>
                    </a:solidFill>
                    <a:latin typeface="Times New Roman" panose="02020603050405020304" pitchFamily="18" charset="0"/>
                    <a:ea typeface="Gill Sans"/>
                    <a:cs typeface="Times New Roman" panose="02020603050405020304" pitchFamily="18" charset="0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Sheet1!$B$1:$E$1</c:f>
              <c:strCache>
                <c:ptCount val="4"/>
                <c:pt idx="0">
                  <c:v>Transparent</c:v>
                </c:pt>
                <c:pt idx="1">
                  <c:v>Change In</c:v>
                </c:pt>
                <c:pt idx="2">
                  <c:v>Change Out</c:v>
                </c:pt>
                <c:pt idx="3">
                  <c:v>Change Both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93</c:v>
                </c:pt>
                <c:pt idx="1">
                  <c:v>0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 w="13713">
          <a:noFill/>
        </a:ln>
      </c:spPr>
    </c:plotArea>
    <c:legend>
      <c:legendPos val="r"/>
      <c:layout>
        <c:manualLayout>
          <c:xMode val="edge"/>
          <c:yMode val="edge"/>
          <c:x val="0.182513392715631"/>
          <c:y val="0.727343963826828"/>
          <c:w val="0.602288465805599"/>
          <c:h val="0.272656036173172"/>
        </c:manualLayout>
      </c:layout>
      <c:overlay val="0"/>
      <c:spPr>
        <a:noFill/>
        <a:ln w="13713">
          <a:noFill/>
        </a:ln>
      </c:spPr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rgbClr val="000000"/>
              </a:solidFill>
              <a:latin typeface="Times New Roman" panose="02020603050405020304" pitchFamily="18" charset="0"/>
              <a:ea typeface="Gill Sans"/>
              <a:cs typeface="Times New Roman" panose="02020603050405020304" pitchFamily="18" charset="0"/>
            </a:defRPr>
          </a:pPr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lang="zh-CN" sz="1800" b="0" i="0" u="none" strike="noStrike" baseline="0">
          <a:solidFill>
            <a:srgbClr val="000000"/>
          </a:solidFill>
          <a:latin typeface="Times New Roman" panose="02020603050405020304" pitchFamily="18" charset="0"/>
          <a:ea typeface="Gill Sans"/>
          <a:cs typeface="Times New Roman" panose="02020603050405020304" pitchFamily="18" charset="0"/>
        </a:defRPr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2160" b="0" i="0" u="none" strike="noStrike" kern="1200" baseline="0">
                <a:solidFill>
                  <a:srgbClr val="000000"/>
                </a:solidFill>
                <a:latin typeface="Times New Roman" panose="02020603050405020304" pitchFamily="18" charset="0"/>
                <a:ea typeface="Gill Sans"/>
                <a:cs typeface="Times New Roman" panose="02020603050405020304" pitchFamily="18" charset="0"/>
              </a:defRPr>
            </a:pPr>
            <a:r>
              <a:rPr lang="en-GB"/>
              <a:t>port 80</a:t>
            </a:r>
            <a:endParaRPr lang="en-GB"/>
          </a:p>
        </c:rich>
      </c:tx>
      <c:layout>
        <c:manualLayout>
          <c:xMode val="edge"/>
          <c:yMode val="edge"/>
          <c:x val="0.382982736880849"/>
          <c:y val="0.0930658300383152"/>
        </c:manualLayout>
      </c:layout>
      <c:overlay val="0"/>
      <c:spPr>
        <a:noFill/>
        <a:ln w="13838">
          <a:noFill/>
        </a:ln>
      </c:spPr>
    </c:title>
    <c:autoTitleDeleted val="0"/>
    <c:view3D>
      <c:rotX val="80"/>
      <c:rotY val="0"/>
      <c:depthPercent val="10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08835341365462"/>
          <c:y val="0.231818181818182"/>
          <c:w val="0.668674698795181"/>
          <c:h val="0.509090909090909"/>
        </c:manualLayout>
      </c:layout>
      <c:pie3D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SYN</c:v>
                </c:pt>
              </c:strCache>
            </c:strRef>
          </c:tx>
          <c:spPr>
            <a:solidFill>
              <a:srgbClr val="2E578B"/>
            </a:solidFill>
            <a:ln w="6919">
              <a:solidFill>
                <a:srgbClr val="000000"/>
              </a:solidFill>
              <a:prstDash val="solid"/>
            </a:ln>
          </c:spPr>
          <c:explosion val="10"/>
          <c:dPt>
            <c:idx val="0"/>
            <c:bubble3D val="0"/>
            <c:explosion val="0"/>
          </c:dPt>
          <c:dPt>
            <c:idx val="1"/>
            <c:bubble3D val="0"/>
            <c:explosion val="0"/>
            <c:spPr>
              <a:solidFill>
                <a:srgbClr val="5D9548"/>
              </a:solidFill>
              <a:ln w="6919">
                <a:solidFill>
                  <a:srgbClr val="000000"/>
                </a:solidFill>
                <a:prstDash val="solid"/>
              </a:ln>
            </c:spPr>
          </c:dPt>
          <c:dPt>
            <c:idx val="2"/>
            <c:bubble3D val="0"/>
            <c:explosion val="0"/>
            <c:spPr>
              <a:solidFill>
                <a:srgbClr val="E7A03C"/>
              </a:solidFill>
              <a:ln w="6919">
                <a:solidFill>
                  <a:srgbClr val="000000"/>
                </a:solidFill>
                <a:prstDash val="solid"/>
              </a:ln>
            </c:spPr>
          </c:dPt>
          <c:dPt>
            <c:idx val="3"/>
            <c:bubble3D val="0"/>
            <c:spPr>
              <a:solidFill>
                <a:srgbClr val="BC2C2F"/>
              </a:solidFill>
              <a:ln w="6919">
                <a:solidFill>
                  <a:srgbClr val="000000"/>
                </a:solidFill>
                <a:prstDash val="solid"/>
              </a:ln>
            </c:spPr>
          </c:dPt>
          <c:dLbls>
            <c:numFmt formatCode="#0%" sourceLinked="0"/>
            <c:spPr>
              <a:noFill/>
              <a:ln w="13838"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0" i="0" u="none" strike="noStrike" kern="1200" baseline="0">
                    <a:solidFill>
                      <a:srgbClr val="000000"/>
                    </a:solidFill>
                    <a:latin typeface="Times New Roman" panose="02020603050405020304" pitchFamily="18" charset="0"/>
                    <a:ea typeface="Gill Sans"/>
                    <a:cs typeface="Times New Roman" panose="02020603050405020304" pitchFamily="18" charset="0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Sheet1!$B$1:$E$1</c:f>
              <c:strCache>
                <c:ptCount val="4"/>
                <c:pt idx="0">
                  <c:v>Transparent</c:v>
                </c:pt>
                <c:pt idx="1">
                  <c:v>Change In</c:v>
                </c:pt>
                <c:pt idx="2">
                  <c:v>Change Out</c:v>
                </c:pt>
                <c:pt idx="3">
                  <c:v>Change both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82</c:v>
                </c:pt>
                <c:pt idx="1">
                  <c:v>1</c:v>
                </c:pt>
                <c:pt idx="2">
                  <c:v>4</c:v>
                </c:pt>
                <c:pt idx="3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 w="13838">
          <a:noFill/>
        </a:ln>
      </c:spPr>
    </c:plotArea>
    <c:legend>
      <c:legendPos val="r"/>
      <c:layout>
        <c:manualLayout>
          <c:xMode val="edge"/>
          <c:yMode val="edge"/>
          <c:x val="0.228156697995339"/>
          <c:y val="0.717292663395468"/>
          <c:w val="0.557742955362034"/>
          <c:h val="0.282707336604532"/>
        </c:manualLayout>
      </c:layout>
      <c:overlay val="0"/>
      <c:spPr>
        <a:noFill/>
        <a:ln w="13838">
          <a:noFill/>
        </a:ln>
      </c:spPr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rgbClr val="000000"/>
              </a:solidFill>
              <a:latin typeface="Times New Roman" panose="02020603050405020304" pitchFamily="18" charset="0"/>
              <a:ea typeface="Gill Sans"/>
              <a:cs typeface="Times New Roman" panose="02020603050405020304" pitchFamily="18" charset="0"/>
            </a:defRPr>
          </a:pPr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lang="zh-CN" sz="1800" b="0" i="0" u="none" strike="noStrike" baseline="0">
          <a:solidFill>
            <a:srgbClr val="000000"/>
          </a:solidFill>
          <a:latin typeface="Times New Roman" panose="02020603050405020304" pitchFamily="18" charset="0"/>
          <a:ea typeface="Gill Sans"/>
          <a:cs typeface="Times New Roman" panose="02020603050405020304" pitchFamily="18" charset="0"/>
        </a:defRPr>
      </a:pPr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B3EBA-C30D-4626-94F8-F96BC0E058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FEDF6-BE4F-4265-BF08-C0AACE0D9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1AAF-5367-4A9A-9409-58FFAA93036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D6E3-ED12-42A1-9512-A384A0529DE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FE7F-AAD3-4CC5-8A00-CBCC35731D3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818-23CB-45DC-AE24-2A63C926BE3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D219-8E81-4354-B768-F7607B4DAFE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5BEE-7CDF-485D-B2D1-905E8262DD2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F6A1-AC76-4090-BEE1-697F2A25B56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D44-D40B-4603-8442-1513829F00C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2DE9-1E68-4D8D-9D33-A4D6E5B1641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B847-ABF9-4F30-8ABE-080F68685F3F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5837-C7FF-4060-942F-9CE47790478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6250-C94B-4DFA-9C99-47012A3D84E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49E061B-F62A-419C-8AA3-BD74952D446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image" Target="../media/image33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wmf"/><Relationship Id="rId8" Type="http://schemas.openxmlformats.org/officeDocument/2006/relationships/image" Target="../media/image43.wmf"/><Relationship Id="rId7" Type="http://schemas.openxmlformats.org/officeDocument/2006/relationships/image" Target="../media/image42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emf"/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5" Type="http://schemas.openxmlformats.org/officeDocument/2006/relationships/notesSlide" Target="../notesSlides/notesSlide41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48.wmf"/><Relationship Id="rId12" Type="http://schemas.openxmlformats.org/officeDocument/2006/relationships/image" Target="../media/image47.wmf"/><Relationship Id="rId11" Type="http://schemas.openxmlformats.org/officeDocument/2006/relationships/image" Target="../media/image46.emf"/><Relationship Id="rId10" Type="http://schemas.openxmlformats.org/officeDocument/2006/relationships/image" Target="../media/image45.wmf"/><Relationship Id="rId1" Type="http://schemas.openxmlformats.org/officeDocument/2006/relationships/image" Target="../media/image36.emf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1" Type="http://schemas.openxmlformats.org/officeDocument/2006/relationships/chart" Target="../charts/chart5.xml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image" Target="../media/image34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jpeg"/><Relationship Id="rId1" Type="http://schemas.openxmlformats.org/officeDocument/2006/relationships/image" Target="../media/image34.jpeg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jpeg"/><Relationship Id="rId1" Type="http://schemas.openxmlformats.org/officeDocument/2006/relationships/image" Target="../media/image34.jpeg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2.png"/><Relationship Id="rId2" Type="http://schemas.openxmlformats.org/officeDocument/2006/relationships/image" Target="../media/image49.jpeg"/><Relationship Id="rId1" Type="http://schemas.openxmlformats.org/officeDocument/2006/relationships/image" Target="../media/image34.jpe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jpeg"/><Relationship Id="rId1" Type="http://schemas.openxmlformats.org/officeDocument/2006/relationships/image" Target="../media/image34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jpeg"/><Relationship Id="rId1" Type="http://schemas.openxmlformats.org/officeDocument/2006/relationships/image" Target="../media/image34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jpeg"/><Relationship Id="rId1" Type="http://schemas.openxmlformats.org/officeDocument/2006/relationships/image" Target="../media/image34.jpe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jpeg"/><Relationship Id="rId1" Type="http://schemas.openxmlformats.org/officeDocument/2006/relationships/image" Target="../media/image34.jpe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8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54.wmf"/><Relationship Id="rId1" Type="http://schemas.openxmlformats.org/officeDocument/2006/relationships/oleObject" Target="../embeddings/oleObject2.bin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jpeg"/><Relationship Id="rId1" Type="http://schemas.openxmlformats.org/officeDocument/2006/relationships/image" Target="../media/image3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jpeg"/><Relationship Id="rId1" Type="http://schemas.openxmlformats.org/officeDocument/2006/relationships/image" Target="../media/image35.jpe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699024"/>
            <a:ext cx="6858000" cy="1235036"/>
          </a:xfrm>
        </p:spPr>
        <p:txBody>
          <a:bodyPr>
            <a:normAutofit/>
          </a:bodyPr>
          <a:lstStyle/>
          <a:p>
            <a:r>
              <a:rPr lang="zh-CN" altLang="en-US" dirty="0"/>
              <a:t>第五讲 网络传输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865714"/>
            <a:ext cx="6858000" cy="1505072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中国科学院计算技术研究所</a:t>
            </a:r>
            <a:endParaRPr lang="en-US" altLang="zh-CN" sz="2000" dirty="0"/>
          </a:p>
          <a:p>
            <a:r>
              <a:rPr lang="zh-CN" altLang="en-US" sz="2000" dirty="0"/>
              <a:t>网络技术研究中心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连接管理</a:t>
            </a:r>
            <a:endParaRPr lang="en-US" altLang="zh-CN" dirty="0"/>
          </a:p>
          <a:p>
            <a:pPr lvl="1"/>
            <a:r>
              <a:rPr lang="zh-CN" altLang="en-US" dirty="0"/>
              <a:t>建立连接、关闭连接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数据传输</a:t>
            </a:r>
            <a:endParaRPr lang="en-US" altLang="zh-CN" dirty="0"/>
          </a:p>
          <a:p>
            <a:pPr lvl="1"/>
            <a:r>
              <a:rPr lang="zh-CN" altLang="en-US" dirty="0"/>
              <a:t>流控</a:t>
            </a:r>
            <a:endParaRPr lang="en-US" altLang="zh-CN" dirty="0"/>
          </a:p>
          <a:p>
            <a:pPr lvl="1"/>
            <a:r>
              <a:rPr lang="zh-CN" altLang="en-US" dirty="0"/>
              <a:t>丢包恢复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拥塞控制</a:t>
            </a:r>
            <a:endParaRPr lang="en-US" altLang="zh-CN" dirty="0"/>
          </a:p>
          <a:p>
            <a:pPr lvl="1"/>
            <a:r>
              <a:rPr lang="zh-CN" altLang="en-US" dirty="0"/>
              <a:t>拥塞控制算法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序列号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3879707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是一种面向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字节流</a:t>
            </a:r>
            <a:r>
              <a:rPr lang="zh-CN" altLang="en-US" dirty="0"/>
              <a:t>的传输协议</a:t>
            </a:r>
            <a:endParaRPr lang="en-US" altLang="zh-CN" dirty="0"/>
          </a:p>
          <a:p>
            <a:pPr lvl="1"/>
            <a:r>
              <a:rPr lang="zh-CN" altLang="en-US" dirty="0"/>
              <a:t>每个传输字节都对应一个</a:t>
            </a:r>
            <a:r>
              <a:rPr lang="en-US" altLang="zh-CN" dirty="0"/>
              <a:t>32</a:t>
            </a:r>
            <a:r>
              <a:rPr lang="zh-CN" altLang="en-US" dirty="0"/>
              <a:t>位整数序列号</a:t>
            </a:r>
            <a:endParaRPr lang="en-US" altLang="zh-CN" dirty="0"/>
          </a:p>
          <a:p>
            <a:pPr lvl="2"/>
            <a:r>
              <a:rPr lang="zh-CN" altLang="en-US" dirty="0"/>
              <a:t>当数据大于</a:t>
            </a:r>
            <a:r>
              <a:rPr lang="en-US" altLang="zh-CN" dirty="0"/>
              <a:t>32</a:t>
            </a:r>
            <a:r>
              <a:rPr lang="zh-CN" altLang="en-US" dirty="0"/>
              <a:t>位表示时，整数进行环绕</a:t>
            </a:r>
            <a:endParaRPr lang="en-US" altLang="zh-CN" dirty="0"/>
          </a:p>
          <a:p>
            <a:pPr lvl="1"/>
            <a:r>
              <a:rPr lang="zh-CN" altLang="en-US" dirty="0"/>
              <a:t>连接建立时用一随机数作为初始序列号</a:t>
            </a:r>
            <a:endParaRPr lang="en-US" altLang="zh-CN" dirty="0"/>
          </a:p>
          <a:p>
            <a:pPr lvl="2"/>
            <a:r>
              <a:rPr lang="zh-CN" altLang="en-US" dirty="0"/>
              <a:t>否则容易产生安全性问题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将数据分割到不同的数据包</a:t>
            </a:r>
            <a:endParaRPr lang="en-US" altLang="zh-CN" dirty="0"/>
          </a:p>
          <a:p>
            <a:pPr lvl="1"/>
            <a:r>
              <a:rPr lang="zh-CN" altLang="en-US" dirty="0"/>
              <a:t>数据包中的数据不多于 </a:t>
            </a:r>
            <a:r>
              <a:rPr lang="en-US" altLang="zh-CN" dirty="0"/>
              <a:t>(1500 - IPHDR - TCPHDR)</a:t>
            </a:r>
            <a:endParaRPr lang="en-US" altLang="zh-CN" dirty="0"/>
          </a:p>
          <a:p>
            <a:pPr lvl="1"/>
            <a:r>
              <a:rPr lang="zh-CN" altLang="en-US" dirty="0"/>
              <a:t>每个数据包的序列号是其包含的第一个字节对应的序列号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2017986" y="5525415"/>
            <a:ext cx="4896000" cy="918896"/>
            <a:chOff x="2017986" y="5525415"/>
            <a:chExt cx="4896000" cy="918896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2017986" y="6032938"/>
              <a:ext cx="489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686050" y="5954286"/>
              <a:ext cx="0" cy="84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50690" y="5954286"/>
              <a:ext cx="0" cy="84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615690" y="5954286"/>
              <a:ext cx="0" cy="84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358130" y="5954286"/>
              <a:ext cx="0" cy="84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837793" y="6074979"/>
              <a:ext cx="656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pkt</a:t>
              </a:r>
              <a:r>
                <a:rPr lang="en-US" altLang="zh-CN" dirty="0"/>
                <a:t> 2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10301" y="6074979"/>
              <a:ext cx="656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pkt</a:t>
              </a:r>
              <a:r>
                <a:rPr lang="en-US" altLang="zh-CN" dirty="0"/>
                <a:t> 3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472148" y="6074979"/>
              <a:ext cx="656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pkt</a:t>
              </a:r>
              <a:r>
                <a:rPr lang="en-US" altLang="zh-CN" dirty="0"/>
                <a:t> 4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279211" y="5525415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153770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147350" y="5525415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155210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913566" y="5525415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156410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846243" y="5525415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157870</a:t>
              </a:r>
              <a:endParaRPr lang="zh-CN" altLang="en-US" dirty="0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5718454" cy="442580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/>
              <a:t>双方确定建立连接用的端口号</a:t>
            </a:r>
            <a:r>
              <a:rPr lang="en-US" altLang="zh-CN" sz="2000" dirty="0"/>
              <a:t>(port)</a:t>
            </a:r>
            <a:endParaRPr lang="en-US" altLang="zh-CN" sz="2000" dirty="0"/>
          </a:p>
          <a:p>
            <a:pPr lvl="1"/>
            <a:r>
              <a:rPr lang="zh-CN" altLang="en-US" sz="1800" dirty="0"/>
              <a:t>被动建立连接的一方使用固定端口</a:t>
            </a:r>
            <a:endParaRPr lang="en-US" altLang="zh-CN" sz="1800" dirty="0"/>
          </a:p>
          <a:p>
            <a:pPr lvl="2"/>
            <a:r>
              <a:rPr lang="zh-CN" altLang="en-US" sz="1600" dirty="0"/>
              <a:t>例如，</a:t>
            </a:r>
            <a:r>
              <a:rPr lang="en-US" altLang="zh-CN" sz="1600" dirty="0"/>
              <a:t>SSH: 22, HTTP: 80, HTTPS: 443</a:t>
            </a:r>
            <a:endParaRPr lang="en-US" altLang="zh-CN" sz="1600" dirty="0"/>
          </a:p>
          <a:p>
            <a:pPr lvl="1"/>
            <a:r>
              <a:rPr lang="zh-CN" altLang="en-US" sz="1800" dirty="0"/>
              <a:t>主动建立连接的一方使用随机端口</a:t>
            </a:r>
            <a:endParaRPr lang="en-US" altLang="zh-CN" sz="1800" dirty="0"/>
          </a:p>
          <a:p>
            <a:pPr lvl="2"/>
            <a:r>
              <a:rPr lang="zh-CN" altLang="en-US" sz="1600" dirty="0"/>
              <a:t>由协议栈确定</a:t>
            </a:r>
            <a:endParaRPr lang="en-US" altLang="zh-CN" sz="1600" dirty="0"/>
          </a:p>
          <a:p>
            <a:r>
              <a:rPr lang="zh-CN" altLang="en-US" sz="2000" dirty="0"/>
              <a:t>连接双方确定自己的初始序列号并通知对方 </a:t>
            </a:r>
            <a:r>
              <a:rPr lang="en-US" altLang="zh-CN" sz="2000" dirty="0"/>
              <a:t>(SYN)</a:t>
            </a:r>
            <a:endParaRPr lang="en-US" altLang="zh-CN" sz="2000" dirty="0"/>
          </a:p>
          <a:p>
            <a:pPr lvl="1"/>
            <a:r>
              <a:rPr lang="zh-CN" altLang="en-US" sz="1700" dirty="0"/>
              <a:t>两端的初始序列号相互独立</a:t>
            </a:r>
            <a:endParaRPr lang="en-US" altLang="zh-CN" sz="1700" dirty="0"/>
          </a:p>
          <a:p>
            <a:r>
              <a:rPr lang="zh-CN" altLang="en-US" sz="2000" dirty="0"/>
              <a:t>双方在收到对方的初始序列号后，回复确认 </a:t>
            </a:r>
            <a:r>
              <a:rPr lang="en-US" altLang="zh-CN" sz="2000" dirty="0"/>
              <a:t>(ACK)</a:t>
            </a:r>
            <a:endParaRPr lang="en-US" altLang="zh-CN" sz="2000" dirty="0"/>
          </a:p>
          <a:p>
            <a:pPr lvl="1"/>
            <a:r>
              <a:rPr lang="zh-CN" altLang="en-US" sz="1800" dirty="0"/>
              <a:t>表示收到对方的初始序列号</a:t>
            </a:r>
            <a:endParaRPr lang="en-US" altLang="zh-CN" sz="1800" dirty="0"/>
          </a:p>
          <a:p>
            <a:r>
              <a:rPr lang="zh-CN" altLang="en-US" sz="2200" dirty="0"/>
              <a:t>第一个</a:t>
            </a:r>
            <a:r>
              <a:rPr lang="en-US" altLang="zh-CN" sz="2200" dirty="0"/>
              <a:t>ACK</a:t>
            </a:r>
            <a:r>
              <a:rPr lang="zh-CN" altLang="en-US" sz="2200" dirty="0"/>
              <a:t>通常和第二个</a:t>
            </a:r>
            <a:r>
              <a:rPr lang="en-US" altLang="zh-CN" sz="2200" dirty="0"/>
              <a:t>SYN</a:t>
            </a:r>
            <a:r>
              <a:rPr lang="zh-CN" altLang="en-US" sz="2200" dirty="0"/>
              <a:t>合在一个数据包中</a:t>
            </a:r>
            <a:endParaRPr lang="en-US" altLang="zh-CN" sz="2200" dirty="0"/>
          </a:p>
          <a:p>
            <a:pPr lvl="1"/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</a:rPr>
              <a:t>三次握手，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Three-Way handshake</a:t>
            </a:r>
            <a:endParaRPr lang="zh-CN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251568" y="2405399"/>
            <a:ext cx="2623773" cy="2418849"/>
            <a:chOff x="6251568" y="2405399"/>
            <a:chExt cx="2623773" cy="2418849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542032" y="2774731"/>
              <a:ext cx="0" cy="20495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8567244" y="2774731"/>
              <a:ext cx="0" cy="20495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6251568" y="240539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567243" y="240539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6832497" y="2911365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6832496" y="4153248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rot="10800000" flipH="1" flipV="1">
              <a:off x="6857883" y="3537098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6989380" y="2711669"/>
              <a:ext cx="10242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SYN: </a:t>
              </a:r>
              <a:r>
                <a:rPr lang="en-US" altLang="zh-CN" sz="1600" dirty="0" err="1"/>
                <a:t>SeqC</a:t>
              </a:r>
              <a:endParaRPr lang="zh-CN" altLang="en-US" sz="16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985061" y="3553208"/>
              <a:ext cx="10098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SYN: </a:t>
              </a:r>
              <a:r>
                <a:rPr lang="en-US" altLang="zh-CN" sz="1600" dirty="0" err="1"/>
                <a:t>SeqS</a:t>
              </a:r>
              <a:endParaRPr lang="zh-CN" altLang="en-US" sz="16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900978" y="3346073"/>
              <a:ext cx="1239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 SeqC+1</a:t>
              </a:r>
              <a:endParaRPr lang="zh-CN" altLang="en-US" sz="16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857882" y="4095728"/>
              <a:ext cx="1225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 SeqS+1</a:t>
              </a:r>
              <a:endParaRPr lang="zh-CN" altLang="en-US" sz="1600" dirty="0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断开连接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连接任何一方都可以主动关闭连接</a:t>
            </a:r>
            <a:endParaRPr lang="en-US" altLang="zh-CN" sz="2000" dirty="0"/>
          </a:p>
          <a:p>
            <a:pPr lvl="1"/>
            <a:r>
              <a:rPr lang="zh-CN" altLang="en-US" sz="1800" dirty="0"/>
              <a:t>发送</a:t>
            </a:r>
            <a:r>
              <a:rPr lang="en-US" altLang="zh-CN" sz="1800" dirty="0"/>
              <a:t>FIN</a:t>
            </a:r>
            <a:r>
              <a:rPr lang="zh-CN" altLang="en-US" sz="1800" dirty="0"/>
              <a:t>数据包</a:t>
            </a:r>
            <a:endParaRPr lang="en-US" altLang="zh-CN" sz="1800" dirty="0"/>
          </a:p>
          <a:p>
            <a:pPr lvl="1"/>
            <a:r>
              <a:rPr lang="zh-CN" altLang="en-US" sz="1800" dirty="0"/>
              <a:t>表示己方不再发送数据</a:t>
            </a:r>
            <a:endParaRPr lang="en-US" altLang="zh-CN" sz="1800" dirty="0"/>
          </a:p>
          <a:p>
            <a:r>
              <a:rPr lang="zh-CN" altLang="en-US" sz="2000" dirty="0"/>
              <a:t>另一端可以继续发送数据</a:t>
            </a:r>
            <a:endParaRPr lang="en-US" altLang="zh-CN" sz="2000" dirty="0"/>
          </a:p>
          <a:p>
            <a:pPr lvl="1"/>
            <a:r>
              <a:rPr lang="zh-CN" altLang="en-US" sz="1800" dirty="0"/>
              <a:t>对方仍需要对接收数据进行确认</a:t>
            </a:r>
            <a:endParaRPr lang="en-US" altLang="zh-CN" sz="1800" dirty="0"/>
          </a:p>
          <a:p>
            <a:pPr lvl="1"/>
            <a:r>
              <a:rPr lang="en-US" altLang="zh-CN" sz="1800" dirty="0"/>
              <a:t>TCP</a:t>
            </a:r>
            <a:r>
              <a:rPr lang="zh-CN" altLang="en-US" sz="1800" dirty="0"/>
              <a:t>是一个全双工传输协议</a:t>
            </a:r>
            <a:endParaRPr lang="en-US" altLang="zh-CN" sz="1800" dirty="0"/>
          </a:p>
          <a:p>
            <a:r>
              <a:rPr lang="zh-CN" altLang="en-US" sz="2000" dirty="0"/>
              <a:t>任何一方都可以发送</a:t>
            </a:r>
            <a:r>
              <a:rPr lang="en-US" altLang="zh-CN" sz="2000" dirty="0"/>
              <a:t>RST</a:t>
            </a:r>
            <a:r>
              <a:rPr lang="zh-CN" altLang="en-US" sz="2000" dirty="0"/>
              <a:t>包关闭连接</a:t>
            </a:r>
            <a:endParaRPr lang="en-US" altLang="zh-CN" sz="2000" dirty="0"/>
          </a:p>
          <a:p>
            <a:pPr lvl="1"/>
            <a:r>
              <a:rPr lang="zh-CN" altLang="en-US" sz="1800" dirty="0"/>
              <a:t>一方发送后不应再有数据传输</a:t>
            </a:r>
            <a:endParaRPr lang="en-US" altLang="zh-CN" sz="1800" dirty="0"/>
          </a:p>
          <a:p>
            <a:pPr lvl="1"/>
            <a:r>
              <a:rPr lang="zh-CN" altLang="en-US" sz="1800" dirty="0"/>
              <a:t>正常情况下避免使用</a:t>
            </a:r>
            <a:r>
              <a:rPr lang="en-US" altLang="zh-CN" sz="1800" dirty="0"/>
              <a:t>RST</a:t>
            </a:r>
            <a:endParaRPr lang="zh-CN" altLang="en-US" sz="18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5757582" y="1942942"/>
            <a:ext cx="2623773" cy="3681332"/>
            <a:chOff x="5757582" y="1942942"/>
            <a:chExt cx="2623773" cy="3681332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048046" y="2312274"/>
              <a:ext cx="0" cy="331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8073258" y="2312274"/>
              <a:ext cx="0" cy="331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5757582" y="1942942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073257" y="194294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6338511" y="2448908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6338510" y="3890487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10800000" flipH="1" flipV="1">
              <a:off x="6363897" y="3074641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6495394" y="2249212"/>
              <a:ext cx="978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FIN: </a:t>
              </a:r>
              <a:r>
                <a:rPr lang="en-US" altLang="zh-CN" sz="1600" dirty="0" err="1"/>
                <a:t>SeqC</a:t>
              </a:r>
              <a:endParaRPr lang="zh-CN" altLang="en-US" sz="16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406992" y="2946677"/>
              <a:ext cx="1239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 SeqC+1</a:t>
              </a:r>
              <a:endParaRPr lang="zh-CN" altLang="en-US" sz="16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763289" y="3864497"/>
              <a:ext cx="518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</a:t>
              </a:r>
              <a:endParaRPr lang="zh-CN" altLang="en-US" sz="1600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rot="10800000" flipH="1" flipV="1">
              <a:off x="6363897" y="3428031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6732811" y="3384148"/>
              <a:ext cx="5713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Data</a:t>
              </a:r>
              <a:endParaRPr lang="zh-CN" altLang="en-US" sz="1600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H="1">
              <a:off x="6348013" y="4916286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6510035" y="4890296"/>
              <a:ext cx="1225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 SeqS+1</a:t>
              </a:r>
              <a:endParaRPr lang="zh-CN" altLang="en-US" sz="1600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 rot="10800000" flipH="1" flipV="1">
              <a:off x="6373400" y="4453830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6574149" y="4409947"/>
              <a:ext cx="963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FIN: </a:t>
              </a:r>
              <a:r>
                <a:rPr lang="en-US" altLang="zh-CN" sz="1600" dirty="0" err="1"/>
                <a:t>SeqS</a:t>
              </a:r>
              <a:endParaRPr lang="zh-CN" altLang="en-US" sz="1600" dirty="0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状态迁移图</a:t>
            </a:r>
            <a:endParaRPr lang="zh-CN" altLang="en-US" dirty="0"/>
          </a:p>
        </p:txBody>
      </p:sp>
      <p:pic>
        <p:nvPicPr>
          <p:cNvPr id="6" name="Picture 6" descr="http://ssfnet.org/Exchange/tcp/Graphics/tcpStateDiagram1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282989"/>
            <a:ext cx="5456840" cy="525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4653280" y="1613584"/>
            <a:ext cx="1604891" cy="2440256"/>
          </a:xfrm>
          <a:custGeom>
            <a:avLst/>
            <a:gdLst>
              <a:gd name="connsiteX0" fmla="*/ 121920 w 1631345"/>
              <a:gd name="connsiteY0" fmla="*/ 12071 h 2572391"/>
              <a:gd name="connsiteX1" fmla="*/ 558800 w 1631345"/>
              <a:gd name="connsiteY1" fmla="*/ 22231 h 2572391"/>
              <a:gd name="connsiteX2" fmla="*/ 894080 w 1631345"/>
              <a:gd name="connsiteY2" fmla="*/ 215271 h 2572391"/>
              <a:gd name="connsiteX3" fmla="*/ 1270000 w 1631345"/>
              <a:gd name="connsiteY3" fmla="*/ 530231 h 2572391"/>
              <a:gd name="connsiteX4" fmla="*/ 1584960 w 1631345"/>
              <a:gd name="connsiteY4" fmla="*/ 1139831 h 2572391"/>
              <a:gd name="connsiteX5" fmla="*/ 1625600 w 1631345"/>
              <a:gd name="connsiteY5" fmla="*/ 1637671 h 2572391"/>
              <a:gd name="connsiteX6" fmla="*/ 1544320 w 1631345"/>
              <a:gd name="connsiteY6" fmla="*/ 2094871 h 2572391"/>
              <a:gd name="connsiteX7" fmla="*/ 1056640 w 1631345"/>
              <a:gd name="connsiteY7" fmla="*/ 2186311 h 2572391"/>
              <a:gd name="connsiteX8" fmla="*/ 406400 w 1631345"/>
              <a:gd name="connsiteY8" fmla="*/ 2196471 h 2572391"/>
              <a:gd name="connsiteX9" fmla="*/ 91440 w 1631345"/>
              <a:gd name="connsiteY9" fmla="*/ 2247271 h 2572391"/>
              <a:gd name="connsiteX10" fmla="*/ 0 w 1631345"/>
              <a:gd name="connsiteY10" fmla="*/ 2572391 h 2572391"/>
              <a:gd name="connsiteX0-1" fmla="*/ 121920 w 1631345"/>
              <a:gd name="connsiteY0-2" fmla="*/ 1807 h 2562127"/>
              <a:gd name="connsiteX1-3" fmla="*/ 528320 w 1631345"/>
              <a:gd name="connsiteY1-4" fmla="*/ 72927 h 2562127"/>
              <a:gd name="connsiteX2-5" fmla="*/ 894080 w 1631345"/>
              <a:gd name="connsiteY2-6" fmla="*/ 205007 h 2562127"/>
              <a:gd name="connsiteX3-7" fmla="*/ 1270000 w 1631345"/>
              <a:gd name="connsiteY3-8" fmla="*/ 519967 h 2562127"/>
              <a:gd name="connsiteX4-9" fmla="*/ 1584960 w 1631345"/>
              <a:gd name="connsiteY4-10" fmla="*/ 1129567 h 2562127"/>
              <a:gd name="connsiteX5-11" fmla="*/ 1625600 w 1631345"/>
              <a:gd name="connsiteY5-12" fmla="*/ 1627407 h 2562127"/>
              <a:gd name="connsiteX6-13" fmla="*/ 1544320 w 1631345"/>
              <a:gd name="connsiteY6-14" fmla="*/ 2084607 h 2562127"/>
              <a:gd name="connsiteX7-15" fmla="*/ 1056640 w 1631345"/>
              <a:gd name="connsiteY7-16" fmla="*/ 2176047 h 2562127"/>
              <a:gd name="connsiteX8-17" fmla="*/ 406400 w 1631345"/>
              <a:gd name="connsiteY8-18" fmla="*/ 2186207 h 2562127"/>
              <a:gd name="connsiteX9-19" fmla="*/ 91440 w 1631345"/>
              <a:gd name="connsiteY9-20" fmla="*/ 2237007 h 2562127"/>
              <a:gd name="connsiteX10-21" fmla="*/ 0 w 1631345"/>
              <a:gd name="connsiteY10-22" fmla="*/ 2562127 h 2562127"/>
              <a:gd name="connsiteX0-23" fmla="*/ 121920 w 1631345"/>
              <a:gd name="connsiteY0-24" fmla="*/ 1856 h 2562176"/>
              <a:gd name="connsiteX1-25" fmla="*/ 528320 w 1631345"/>
              <a:gd name="connsiteY1-26" fmla="*/ 72976 h 2562176"/>
              <a:gd name="connsiteX2-27" fmla="*/ 914400 w 1631345"/>
              <a:gd name="connsiteY2-28" fmla="*/ 215216 h 2562176"/>
              <a:gd name="connsiteX3-29" fmla="*/ 1270000 w 1631345"/>
              <a:gd name="connsiteY3-30" fmla="*/ 520016 h 2562176"/>
              <a:gd name="connsiteX4-31" fmla="*/ 1584960 w 1631345"/>
              <a:gd name="connsiteY4-32" fmla="*/ 1129616 h 2562176"/>
              <a:gd name="connsiteX5-33" fmla="*/ 1625600 w 1631345"/>
              <a:gd name="connsiteY5-34" fmla="*/ 1627456 h 2562176"/>
              <a:gd name="connsiteX6-35" fmla="*/ 1544320 w 1631345"/>
              <a:gd name="connsiteY6-36" fmla="*/ 2084656 h 2562176"/>
              <a:gd name="connsiteX7-37" fmla="*/ 1056640 w 1631345"/>
              <a:gd name="connsiteY7-38" fmla="*/ 2176096 h 2562176"/>
              <a:gd name="connsiteX8-39" fmla="*/ 406400 w 1631345"/>
              <a:gd name="connsiteY8-40" fmla="*/ 2186256 h 2562176"/>
              <a:gd name="connsiteX9-41" fmla="*/ 91440 w 1631345"/>
              <a:gd name="connsiteY9-42" fmla="*/ 2237056 h 2562176"/>
              <a:gd name="connsiteX10-43" fmla="*/ 0 w 1631345"/>
              <a:gd name="connsiteY10-44" fmla="*/ 2562176 h 2562176"/>
              <a:gd name="connsiteX0-45" fmla="*/ 121920 w 1632266"/>
              <a:gd name="connsiteY0-46" fmla="*/ 1856 h 2562176"/>
              <a:gd name="connsiteX1-47" fmla="*/ 528320 w 1632266"/>
              <a:gd name="connsiteY1-48" fmla="*/ 72976 h 2562176"/>
              <a:gd name="connsiteX2-49" fmla="*/ 914400 w 1632266"/>
              <a:gd name="connsiteY2-50" fmla="*/ 215216 h 2562176"/>
              <a:gd name="connsiteX3-51" fmla="*/ 1249680 w 1632266"/>
              <a:gd name="connsiteY3-52" fmla="*/ 530176 h 2562176"/>
              <a:gd name="connsiteX4-53" fmla="*/ 1584960 w 1632266"/>
              <a:gd name="connsiteY4-54" fmla="*/ 1129616 h 2562176"/>
              <a:gd name="connsiteX5-55" fmla="*/ 1625600 w 1632266"/>
              <a:gd name="connsiteY5-56" fmla="*/ 1627456 h 2562176"/>
              <a:gd name="connsiteX6-57" fmla="*/ 1544320 w 1632266"/>
              <a:gd name="connsiteY6-58" fmla="*/ 2084656 h 2562176"/>
              <a:gd name="connsiteX7-59" fmla="*/ 1056640 w 1632266"/>
              <a:gd name="connsiteY7-60" fmla="*/ 2176096 h 2562176"/>
              <a:gd name="connsiteX8-61" fmla="*/ 406400 w 1632266"/>
              <a:gd name="connsiteY8-62" fmla="*/ 2186256 h 2562176"/>
              <a:gd name="connsiteX9-63" fmla="*/ 91440 w 1632266"/>
              <a:gd name="connsiteY9-64" fmla="*/ 2237056 h 2562176"/>
              <a:gd name="connsiteX10-65" fmla="*/ 0 w 1632266"/>
              <a:gd name="connsiteY10-66" fmla="*/ 2562176 h 2562176"/>
              <a:gd name="connsiteX0-67" fmla="*/ 121920 w 1627665"/>
              <a:gd name="connsiteY0-68" fmla="*/ 1856 h 2562176"/>
              <a:gd name="connsiteX1-69" fmla="*/ 528320 w 1627665"/>
              <a:gd name="connsiteY1-70" fmla="*/ 72976 h 2562176"/>
              <a:gd name="connsiteX2-71" fmla="*/ 914400 w 1627665"/>
              <a:gd name="connsiteY2-72" fmla="*/ 215216 h 2562176"/>
              <a:gd name="connsiteX3-73" fmla="*/ 1249680 w 1627665"/>
              <a:gd name="connsiteY3-74" fmla="*/ 530176 h 2562176"/>
              <a:gd name="connsiteX4-75" fmla="*/ 1524000 w 1627665"/>
              <a:gd name="connsiteY4-76" fmla="*/ 1129616 h 2562176"/>
              <a:gd name="connsiteX5-77" fmla="*/ 1625600 w 1627665"/>
              <a:gd name="connsiteY5-78" fmla="*/ 1627456 h 2562176"/>
              <a:gd name="connsiteX6-79" fmla="*/ 1544320 w 1627665"/>
              <a:gd name="connsiteY6-80" fmla="*/ 2084656 h 2562176"/>
              <a:gd name="connsiteX7-81" fmla="*/ 1056640 w 1627665"/>
              <a:gd name="connsiteY7-82" fmla="*/ 2176096 h 2562176"/>
              <a:gd name="connsiteX8-83" fmla="*/ 406400 w 1627665"/>
              <a:gd name="connsiteY8-84" fmla="*/ 2186256 h 2562176"/>
              <a:gd name="connsiteX9-85" fmla="*/ 91440 w 1627665"/>
              <a:gd name="connsiteY9-86" fmla="*/ 2237056 h 2562176"/>
              <a:gd name="connsiteX10-87" fmla="*/ 0 w 1627665"/>
              <a:gd name="connsiteY10-88" fmla="*/ 2562176 h 2562176"/>
              <a:gd name="connsiteX0-89" fmla="*/ 121920 w 1604891"/>
              <a:gd name="connsiteY0-90" fmla="*/ 1856 h 2562176"/>
              <a:gd name="connsiteX1-91" fmla="*/ 528320 w 1604891"/>
              <a:gd name="connsiteY1-92" fmla="*/ 72976 h 2562176"/>
              <a:gd name="connsiteX2-93" fmla="*/ 914400 w 1604891"/>
              <a:gd name="connsiteY2-94" fmla="*/ 215216 h 2562176"/>
              <a:gd name="connsiteX3-95" fmla="*/ 1249680 w 1604891"/>
              <a:gd name="connsiteY3-96" fmla="*/ 530176 h 2562176"/>
              <a:gd name="connsiteX4-97" fmla="*/ 1524000 w 1604891"/>
              <a:gd name="connsiteY4-98" fmla="*/ 1129616 h 2562176"/>
              <a:gd name="connsiteX5-99" fmla="*/ 1595120 w 1604891"/>
              <a:gd name="connsiteY5-100" fmla="*/ 1627456 h 2562176"/>
              <a:gd name="connsiteX6-101" fmla="*/ 1544320 w 1604891"/>
              <a:gd name="connsiteY6-102" fmla="*/ 2084656 h 2562176"/>
              <a:gd name="connsiteX7-103" fmla="*/ 1056640 w 1604891"/>
              <a:gd name="connsiteY7-104" fmla="*/ 2176096 h 2562176"/>
              <a:gd name="connsiteX8-105" fmla="*/ 406400 w 1604891"/>
              <a:gd name="connsiteY8-106" fmla="*/ 2186256 h 2562176"/>
              <a:gd name="connsiteX9-107" fmla="*/ 91440 w 1604891"/>
              <a:gd name="connsiteY9-108" fmla="*/ 2237056 h 2562176"/>
              <a:gd name="connsiteX10-109" fmla="*/ 0 w 1604891"/>
              <a:gd name="connsiteY10-110" fmla="*/ 2562176 h 2562176"/>
              <a:gd name="connsiteX0-111" fmla="*/ 121920 w 1604891"/>
              <a:gd name="connsiteY0-112" fmla="*/ 1856 h 2440256"/>
              <a:gd name="connsiteX1-113" fmla="*/ 528320 w 1604891"/>
              <a:gd name="connsiteY1-114" fmla="*/ 72976 h 2440256"/>
              <a:gd name="connsiteX2-115" fmla="*/ 914400 w 1604891"/>
              <a:gd name="connsiteY2-116" fmla="*/ 215216 h 2440256"/>
              <a:gd name="connsiteX3-117" fmla="*/ 1249680 w 1604891"/>
              <a:gd name="connsiteY3-118" fmla="*/ 530176 h 2440256"/>
              <a:gd name="connsiteX4-119" fmla="*/ 1524000 w 1604891"/>
              <a:gd name="connsiteY4-120" fmla="*/ 1129616 h 2440256"/>
              <a:gd name="connsiteX5-121" fmla="*/ 1595120 w 1604891"/>
              <a:gd name="connsiteY5-122" fmla="*/ 1627456 h 2440256"/>
              <a:gd name="connsiteX6-123" fmla="*/ 1544320 w 1604891"/>
              <a:gd name="connsiteY6-124" fmla="*/ 2084656 h 2440256"/>
              <a:gd name="connsiteX7-125" fmla="*/ 1056640 w 1604891"/>
              <a:gd name="connsiteY7-126" fmla="*/ 2176096 h 2440256"/>
              <a:gd name="connsiteX8-127" fmla="*/ 406400 w 1604891"/>
              <a:gd name="connsiteY8-128" fmla="*/ 2186256 h 2440256"/>
              <a:gd name="connsiteX9-129" fmla="*/ 91440 w 1604891"/>
              <a:gd name="connsiteY9-130" fmla="*/ 2237056 h 2440256"/>
              <a:gd name="connsiteX10-131" fmla="*/ 0 w 1604891"/>
              <a:gd name="connsiteY10-132" fmla="*/ 2440256 h 24402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1604891" h="2440256">
                <a:moveTo>
                  <a:pt x="121920" y="1856"/>
                </a:moveTo>
                <a:cubicBezTo>
                  <a:pt x="276013" y="-9998"/>
                  <a:pt x="396240" y="37416"/>
                  <a:pt x="528320" y="72976"/>
                </a:cubicBezTo>
                <a:cubicBezTo>
                  <a:pt x="660400" y="108536"/>
                  <a:pt x="794173" y="139016"/>
                  <a:pt x="914400" y="215216"/>
                </a:cubicBezTo>
                <a:cubicBezTo>
                  <a:pt x="1034627" y="291416"/>
                  <a:pt x="1148080" y="377776"/>
                  <a:pt x="1249680" y="530176"/>
                </a:cubicBezTo>
                <a:cubicBezTo>
                  <a:pt x="1351280" y="682576"/>
                  <a:pt x="1466427" y="946736"/>
                  <a:pt x="1524000" y="1129616"/>
                </a:cubicBezTo>
                <a:cubicBezTo>
                  <a:pt x="1581573" y="1312496"/>
                  <a:pt x="1591733" y="1468283"/>
                  <a:pt x="1595120" y="1627456"/>
                </a:cubicBezTo>
                <a:cubicBezTo>
                  <a:pt x="1598507" y="1786629"/>
                  <a:pt x="1634067" y="1993216"/>
                  <a:pt x="1544320" y="2084656"/>
                </a:cubicBezTo>
                <a:cubicBezTo>
                  <a:pt x="1454573" y="2176096"/>
                  <a:pt x="1246293" y="2159163"/>
                  <a:pt x="1056640" y="2176096"/>
                </a:cubicBezTo>
                <a:cubicBezTo>
                  <a:pt x="866987" y="2193029"/>
                  <a:pt x="567267" y="2176096"/>
                  <a:pt x="406400" y="2186256"/>
                </a:cubicBezTo>
                <a:cubicBezTo>
                  <a:pt x="245533" y="2196416"/>
                  <a:pt x="159173" y="2194723"/>
                  <a:pt x="91440" y="2237056"/>
                </a:cubicBezTo>
                <a:cubicBezTo>
                  <a:pt x="23707" y="2279389"/>
                  <a:pt x="0" y="2440256"/>
                  <a:pt x="0" y="2440256"/>
                </a:cubicBezTo>
              </a:path>
            </a:pathLst>
          </a:custGeom>
          <a:noFill/>
          <a:ln w="28575"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2307947" y="2705003"/>
            <a:ext cx="1677236" cy="1310640"/>
          </a:xfrm>
          <a:custGeom>
            <a:avLst/>
            <a:gdLst>
              <a:gd name="connsiteX0" fmla="*/ 1659738 w 1659738"/>
              <a:gd name="connsiteY0" fmla="*/ 0 h 1310640"/>
              <a:gd name="connsiteX1" fmla="*/ 1426058 w 1659738"/>
              <a:gd name="connsiteY1" fmla="*/ 375920 h 1310640"/>
              <a:gd name="connsiteX2" fmla="*/ 745338 w 1659738"/>
              <a:gd name="connsiteY2" fmla="*/ 548640 h 1310640"/>
              <a:gd name="connsiteX3" fmla="*/ 328778 w 1659738"/>
              <a:gd name="connsiteY3" fmla="*/ 568960 h 1310640"/>
              <a:gd name="connsiteX4" fmla="*/ 105258 w 1659738"/>
              <a:gd name="connsiteY4" fmla="*/ 680720 h 1310640"/>
              <a:gd name="connsiteX5" fmla="*/ 54458 w 1659738"/>
              <a:gd name="connsiteY5" fmla="*/ 802640 h 1310640"/>
              <a:gd name="connsiteX6" fmla="*/ 877418 w 1659738"/>
              <a:gd name="connsiteY6" fmla="*/ 924560 h 1310640"/>
              <a:gd name="connsiteX7" fmla="*/ 1324458 w 1659738"/>
              <a:gd name="connsiteY7" fmla="*/ 975360 h 1310640"/>
              <a:gd name="connsiteX8" fmla="*/ 1537818 w 1659738"/>
              <a:gd name="connsiteY8" fmla="*/ 1158240 h 1310640"/>
              <a:gd name="connsiteX9" fmla="*/ 1547978 w 1659738"/>
              <a:gd name="connsiteY9" fmla="*/ 1310640 h 1310640"/>
              <a:gd name="connsiteX0-1" fmla="*/ 1661451 w 1661451"/>
              <a:gd name="connsiteY0-2" fmla="*/ 0 h 1310640"/>
              <a:gd name="connsiteX1-3" fmla="*/ 1427771 w 1661451"/>
              <a:gd name="connsiteY1-4" fmla="*/ 375920 h 1310640"/>
              <a:gd name="connsiteX2-5" fmla="*/ 747051 w 1661451"/>
              <a:gd name="connsiteY2-6" fmla="*/ 548640 h 1310640"/>
              <a:gd name="connsiteX3-7" fmla="*/ 381291 w 1661451"/>
              <a:gd name="connsiteY3-8" fmla="*/ 619760 h 1310640"/>
              <a:gd name="connsiteX4-9" fmla="*/ 106971 w 1661451"/>
              <a:gd name="connsiteY4-10" fmla="*/ 680720 h 1310640"/>
              <a:gd name="connsiteX5-11" fmla="*/ 56171 w 1661451"/>
              <a:gd name="connsiteY5-12" fmla="*/ 802640 h 1310640"/>
              <a:gd name="connsiteX6-13" fmla="*/ 879131 w 1661451"/>
              <a:gd name="connsiteY6-14" fmla="*/ 924560 h 1310640"/>
              <a:gd name="connsiteX7-15" fmla="*/ 1326171 w 1661451"/>
              <a:gd name="connsiteY7-16" fmla="*/ 975360 h 1310640"/>
              <a:gd name="connsiteX8-17" fmla="*/ 1539531 w 1661451"/>
              <a:gd name="connsiteY8-18" fmla="*/ 1158240 h 1310640"/>
              <a:gd name="connsiteX9-19" fmla="*/ 1549691 w 1661451"/>
              <a:gd name="connsiteY9-20" fmla="*/ 1310640 h 1310640"/>
              <a:gd name="connsiteX0-21" fmla="*/ 1677236 w 1677236"/>
              <a:gd name="connsiteY0-22" fmla="*/ 0 h 1310640"/>
              <a:gd name="connsiteX1-23" fmla="*/ 1443556 w 1677236"/>
              <a:gd name="connsiteY1-24" fmla="*/ 375920 h 1310640"/>
              <a:gd name="connsiteX2-25" fmla="*/ 762836 w 1677236"/>
              <a:gd name="connsiteY2-26" fmla="*/ 548640 h 1310640"/>
              <a:gd name="connsiteX3-27" fmla="*/ 397076 w 1677236"/>
              <a:gd name="connsiteY3-28" fmla="*/ 619760 h 1310640"/>
              <a:gd name="connsiteX4-29" fmla="*/ 122756 w 1677236"/>
              <a:gd name="connsiteY4-30" fmla="*/ 680720 h 1310640"/>
              <a:gd name="connsiteX5-31" fmla="*/ 71956 w 1677236"/>
              <a:gd name="connsiteY5-32" fmla="*/ 802640 h 1310640"/>
              <a:gd name="connsiteX6-33" fmla="*/ 1108276 w 1677236"/>
              <a:gd name="connsiteY6-34" fmla="*/ 894080 h 1310640"/>
              <a:gd name="connsiteX7-35" fmla="*/ 1341956 w 1677236"/>
              <a:gd name="connsiteY7-36" fmla="*/ 975360 h 1310640"/>
              <a:gd name="connsiteX8-37" fmla="*/ 1555316 w 1677236"/>
              <a:gd name="connsiteY8-38" fmla="*/ 1158240 h 1310640"/>
              <a:gd name="connsiteX9-39" fmla="*/ 1565476 w 1677236"/>
              <a:gd name="connsiteY9-40" fmla="*/ 1310640 h 1310640"/>
              <a:gd name="connsiteX0-41" fmla="*/ 1677236 w 1677236"/>
              <a:gd name="connsiteY0-42" fmla="*/ 0 h 1310640"/>
              <a:gd name="connsiteX1-43" fmla="*/ 1443556 w 1677236"/>
              <a:gd name="connsiteY1-44" fmla="*/ 375920 h 1310640"/>
              <a:gd name="connsiteX2-45" fmla="*/ 762836 w 1677236"/>
              <a:gd name="connsiteY2-46" fmla="*/ 548640 h 1310640"/>
              <a:gd name="connsiteX3-47" fmla="*/ 397076 w 1677236"/>
              <a:gd name="connsiteY3-48" fmla="*/ 619760 h 1310640"/>
              <a:gd name="connsiteX4-49" fmla="*/ 122756 w 1677236"/>
              <a:gd name="connsiteY4-50" fmla="*/ 680720 h 1310640"/>
              <a:gd name="connsiteX5-51" fmla="*/ 71956 w 1677236"/>
              <a:gd name="connsiteY5-52" fmla="*/ 802640 h 1310640"/>
              <a:gd name="connsiteX6-53" fmla="*/ 1108276 w 1677236"/>
              <a:gd name="connsiteY6-54" fmla="*/ 894080 h 1310640"/>
              <a:gd name="connsiteX7-55" fmla="*/ 1433396 w 1677236"/>
              <a:gd name="connsiteY7-56" fmla="*/ 975360 h 1310640"/>
              <a:gd name="connsiteX8-57" fmla="*/ 1555316 w 1677236"/>
              <a:gd name="connsiteY8-58" fmla="*/ 1158240 h 1310640"/>
              <a:gd name="connsiteX9-59" fmla="*/ 1565476 w 1677236"/>
              <a:gd name="connsiteY9-60" fmla="*/ 1310640 h 13106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677236" h="1310640">
                <a:moveTo>
                  <a:pt x="1677236" y="0"/>
                </a:moveTo>
                <a:cubicBezTo>
                  <a:pt x="1636596" y="142240"/>
                  <a:pt x="1595956" y="284480"/>
                  <a:pt x="1443556" y="375920"/>
                </a:cubicBezTo>
                <a:cubicBezTo>
                  <a:pt x="1291156" y="467360"/>
                  <a:pt x="937249" y="508000"/>
                  <a:pt x="762836" y="548640"/>
                </a:cubicBezTo>
                <a:cubicBezTo>
                  <a:pt x="588423" y="589280"/>
                  <a:pt x="503756" y="597747"/>
                  <a:pt x="397076" y="619760"/>
                </a:cubicBezTo>
                <a:cubicBezTo>
                  <a:pt x="290396" y="641773"/>
                  <a:pt x="176943" y="650240"/>
                  <a:pt x="122756" y="680720"/>
                </a:cubicBezTo>
                <a:cubicBezTo>
                  <a:pt x="68569" y="711200"/>
                  <a:pt x="-92297" y="767080"/>
                  <a:pt x="71956" y="802640"/>
                </a:cubicBezTo>
                <a:cubicBezTo>
                  <a:pt x="236209" y="838200"/>
                  <a:pt x="881369" y="865293"/>
                  <a:pt x="1108276" y="894080"/>
                </a:cubicBezTo>
                <a:cubicBezTo>
                  <a:pt x="1335183" y="922867"/>
                  <a:pt x="1358889" y="931333"/>
                  <a:pt x="1433396" y="975360"/>
                </a:cubicBezTo>
                <a:cubicBezTo>
                  <a:pt x="1507903" y="1019387"/>
                  <a:pt x="1533303" y="1102360"/>
                  <a:pt x="1555316" y="1158240"/>
                </a:cubicBezTo>
                <a:cubicBezTo>
                  <a:pt x="1577329" y="1214120"/>
                  <a:pt x="1555316" y="1276773"/>
                  <a:pt x="1565476" y="1310640"/>
                </a:cubicBezTo>
              </a:path>
            </a:pathLst>
          </a:custGeom>
          <a:noFill/>
          <a:ln w="28575"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457950" y="26212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a typeface="楷体" panose="02010609060101010101" pitchFamily="49" charset="-122"/>
              </a:rPr>
              <a:t>主动建立连接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64742" y="256934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a typeface="楷体" panose="02010609060101010101" pitchFamily="49" charset="-122"/>
              </a:rPr>
              <a:t>被动建立连接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12240" y="5232400"/>
            <a:ext cx="1734325" cy="7112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44861" y="50152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a typeface="楷体" panose="02010609060101010101" pitchFamily="49" charset="-122"/>
              </a:rPr>
              <a:t>仍可以接收数据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379865" y="4502512"/>
            <a:ext cx="1734325" cy="7112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004886" y="43320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a typeface="楷体" panose="02010609060101010101" pitchFamily="49" charset="-122"/>
              </a:rPr>
              <a:t>仍可以发送数据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541273" y="5696451"/>
            <a:ext cx="1503927" cy="659902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316008" y="6410952"/>
            <a:ext cx="560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a typeface="楷体" panose="02010609060101010101" pitchFamily="49" charset="-122"/>
              </a:rPr>
              <a:t>主动关闭的一方需要等待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楷体" panose="02010609060101010101" pitchFamily="49" charset="-122"/>
              </a:rPr>
              <a:t>1-4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a typeface="楷体" panose="02010609060101010101" pitchFamily="49" charset="-122"/>
              </a:rPr>
              <a:t>分钟才能回到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楷体" panose="02010609060101010101" pitchFamily="49" charset="-122"/>
              </a:rPr>
              <a:t>CLOSED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a typeface="楷体" panose="02010609060101010101" pitchFamily="49" charset="-122"/>
              </a:rPr>
              <a:t>状态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数据传输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高效数据传输</a:t>
            </a:r>
            <a:endParaRPr lang="en-US" altLang="zh-CN" dirty="0"/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丢包检测和重传</a:t>
            </a:r>
            <a:endParaRPr lang="en-US" altLang="zh-CN" dirty="0"/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发送速率不能超过接收方接收能力</a:t>
            </a:r>
            <a:endParaRPr lang="en-US" altLang="zh-CN" dirty="0"/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尽可能多利用网络带宽</a:t>
            </a:r>
            <a:endParaRPr lang="en-US" altLang="zh-CN" dirty="0"/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回忆数据链路层传输机制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停等机制</a:t>
            </a:r>
            <a:r>
              <a:rPr lang="en-US" altLang="zh-CN" dirty="0"/>
              <a:t> (Stop-and-Wait)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滑动窗口机制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(Sliding-Window)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滑动窗口（回顾）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39831" y="3146145"/>
          <a:ext cx="3657602" cy="52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</a:tblGrid>
              <a:tr h="52200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349" y="2199945"/>
            <a:ext cx="1868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/>
              <a:t>Max ACK received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111168" y="2656772"/>
            <a:ext cx="69448" cy="4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051023" y="2199945"/>
            <a:ext cx="1499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/>
              <a:t>Next </a:t>
            </a:r>
            <a:r>
              <a:rPr lang="en-US" altLang="zh-CN" dirty="0" err="1"/>
              <a:t>Seq</a:t>
            </a:r>
            <a:r>
              <a:rPr lang="en-US" altLang="zh-CN" dirty="0"/>
              <a:t> </a:t>
            </a:r>
            <a:r>
              <a:rPr lang="en-GB" altLang="zh-CN" dirty="0" err="1"/>
              <a:t>num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189545" y="2658697"/>
            <a:ext cx="69448" cy="4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18030" y="4835650"/>
          <a:ext cx="280800" cy="5234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800"/>
              </a:tblGrid>
              <a:tr h="5234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545650" y="4835650"/>
          <a:ext cx="280800" cy="5234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800"/>
              </a:tblGrid>
              <a:tr h="5234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18030" y="5659379"/>
          <a:ext cx="280800" cy="5234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800"/>
              </a:tblGrid>
              <a:tr h="5234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545650" y="5659378"/>
          <a:ext cx="280800" cy="5234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800"/>
              </a:tblGrid>
              <a:tr h="5234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817157" y="4944773"/>
            <a:ext cx="1473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/>
              <a:t>Sent &amp; </a:t>
            </a:r>
            <a:r>
              <a:rPr lang="en-GB" altLang="zh-CN" dirty="0" err="1"/>
              <a:t>ACKed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874021" y="5736427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/>
              <a:t>Not Usable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17157" y="5705677"/>
            <a:ext cx="1524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/>
              <a:t>Ready to Send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874021" y="4912699"/>
            <a:ext cx="166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/>
              <a:t>Sent Not </a:t>
            </a:r>
            <a:r>
              <a:rPr lang="en-GB" altLang="zh-CN" dirty="0" err="1"/>
              <a:t>ACKed</a:t>
            </a:r>
            <a:endParaRPr lang="zh-CN" altLang="en-US" dirty="0"/>
          </a:p>
        </p:txBody>
      </p:sp>
      <p:sp>
        <p:nvSpPr>
          <p:cNvPr id="21" name="左大括号 20"/>
          <p:cNvSpPr/>
          <p:nvPr/>
        </p:nvSpPr>
        <p:spPr>
          <a:xfrm rot="16200000">
            <a:off x="2243345" y="2677966"/>
            <a:ext cx="332563" cy="22588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698125" y="4004064"/>
            <a:ext cx="168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Sender Window</a:t>
            </a:r>
            <a:endParaRPr lang="zh-CN" altLang="en-US" dirty="0"/>
          </a:p>
        </p:txBody>
      </p:sp>
      <p:graphicFrame>
        <p:nvGraphicFramePr>
          <p:cNvPr id="23" name="内容占位符 5"/>
          <p:cNvGraphicFramePr/>
          <p:nvPr/>
        </p:nvGraphicFramePr>
        <p:xfrm>
          <a:off x="5233675" y="3146145"/>
          <a:ext cx="3657602" cy="52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</a:tblGrid>
              <a:tr h="52200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5283481" y="2252715"/>
            <a:ext cx="1533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Next Expected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6125081" y="2709542"/>
            <a:ext cx="69448" cy="4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157534" y="2252715"/>
            <a:ext cx="1682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Max Acceptable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7585424" y="2711467"/>
            <a:ext cx="69448" cy="4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左大括号 32"/>
          <p:cNvSpPr/>
          <p:nvPr/>
        </p:nvSpPr>
        <p:spPr>
          <a:xfrm rot="16200000">
            <a:off x="6765265" y="2983878"/>
            <a:ext cx="303288" cy="16762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045266" y="4033339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Receiver Window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291964" y="4915538"/>
          <a:ext cx="280800" cy="5234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800"/>
              </a:tblGrid>
              <a:tr h="5234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7470054" y="4915538"/>
          <a:ext cx="280800" cy="5234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800"/>
              </a:tblGrid>
              <a:tr h="5234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5305588" y="5739266"/>
          <a:ext cx="280800" cy="5234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800"/>
              </a:tblGrid>
              <a:tr h="5234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矩形 37"/>
          <p:cNvSpPr/>
          <p:nvPr/>
        </p:nvSpPr>
        <p:spPr>
          <a:xfrm>
            <a:off x="5591091" y="5024661"/>
            <a:ext cx="1897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/>
              <a:t>Received &amp; </a:t>
            </a:r>
            <a:r>
              <a:rPr lang="en-GB" altLang="zh-CN" dirty="0" err="1"/>
              <a:t>ACKed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633959" y="581631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/>
              <a:t>Not Usable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7798425" y="4992587"/>
            <a:ext cx="1224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/>
              <a:t>Acceptable</a:t>
            </a:r>
            <a:endParaRPr lang="zh-CN" altLang="en-US" dirty="0"/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4768770" y="2252715"/>
            <a:ext cx="0" cy="42754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573969" y="161085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发送方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32543" y="16227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接收方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网络允许的最大传输窗口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带宽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延迟乘积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(Bandwidth-Delay Product, BDP)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同样的，</a:t>
            </a:r>
            <a:r>
              <a:rPr lang="en-US" altLang="zh-CN" dirty="0"/>
              <a:t>Max Throughput = Max Window Size / RTT</a:t>
            </a:r>
            <a:endParaRPr lang="en-US" altLang="zh-CN" dirty="0"/>
          </a:p>
          <a:p>
            <a:r>
              <a:rPr lang="zh-CN" altLang="en-US" dirty="0"/>
              <a:t>具有较大</a:t>
            </a:r>
            <a:r>
              <a:rPr lang="en-US" altLang="zh-CN" dirty="0"/>
              <a:t>BDP</a:t>
            </a:r>
            <a:r>
              <a:rPr lang="zh-CN" altLang="en-US" dirty="0"/>
              <a:t>值的传输路径叫做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长肥管道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(Long-Fat Pipe)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拥塞控制研究的目标之一就是提升</a:t>
            </a:r>
            <a:r>
              <a:rPr lang="en-US" altLang="zh-CN" dirty="0"/>
              <a:t>TCP</a:t>
            </a:r>
            <a:r>
              <a:rPr lang="zh-CN" altLang="en-US" dirty="0"/>
              <a:t>在长肥管道下的传输性能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2286000"/>
            <a:ext cx="5497974" cy="217025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流控</a:t>
            </a:r>
            <a:r>
              <a:rPr lang="en-US" altLang="zh-CN" dirty="0"/>
              <a:t> (Flow Control)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为了防止快发送方给慢接收方发数据造成接收崩溃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注意与后面所讲的拥塞控制的区别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发送方和接收方各自维护一个窗口大小</a:t>
            </a:r>
            <a:endParaRPr lang="en-US" altLang="zh-CN" dirty="0"/>
          </a:p>
          <a:p>
            <a:pPr lvl="1"/>
            <a:r>
              <a:rPr lang="zh-CN" altLang="en-US" dirty="0"/>
              <a:t>发送窗口</a:t>
            </a:r>
            <a:r>
              <a:rPr lang="en-US" altLang="zh-CN" dirty="0"/>
              <a:t>&lt;=</a:t>
            </a:r>
            <a:r>
              <a:rPr lang="zh-CN" altLang="en-US" dirty="0"/>
              <a:t>接收窗口</a:t>
            </a:r>
            <a:endParaRPr lang="en-US" altLang="zh-CN" dirty="0"/>
          </a:p>
          <a:p>
            <a:r>
              <a:rPr lang="zh-CN" altLang="en-US" dirty="0"/>
              <a:t>发送方按照发送窗口大小发送数据</a:t>
            </a:r>
            <a:endParaRPr lang="en-US" altLang="zh-CN" dirty="0"/>
          </a:p>
          <a:p>
            <a:r>
              <a:rPr lang="zh-CN" altLang="en-US" dirty="0"/>
              <a:t>接收方根据接收窗口大小接收数据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若数据落在窗口以外，直接丢弃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若数据落在窗口以内</a:t>
            </a:r>
            <a:endParaRPr lang="en-US" altLang="zh-CN" dirty="0"/>
          </a:p>
          <a:p>
            <a:pPr lvl="2"/>
            <a:r>
              <a:rPr lang="zh-CN" altLang="en-US" dirty="0"/>
              <a:t>收到的是连续数据</a:t>
            </a:r>
            <a:endParaRPr lang="en-US" altLang="zh-CN" dirty="0"/>
          </a:p>
          <a:p>
            <a:pPr lvl="3"/>
            <a:r>
              <a:rPr lang="zh-CN" altLang="en-US" dirty="0"/>
              <a:t>将数据交给上层应用，更新窗口边界值</a:t>
            </a:r>
            <a:endParaRPr lang="en-US" altLang="zh-CN" dirty="0"/>
          </a:p>
          <a:p>
            <a:pPr lvl="2"/>
            <a:r>
              <a:rPr lang="zh-CN" altLang="en-US" dirty="0"/>
              <a:t>收到不连续的数据</a:t>
            </a:r>
            <a:endParaRPr lang="en-US" altLang="zh-CN" dirty="0"/>
          </a:p>
          <a:p>
            <a:pPr lvl="3"/>
            <a:r>
              <a:rPr lang="zh-CN" altLang="en-US" dirty="0"/>
              <a:t>放到</a:t>
            </a:r>
            <a:r>
              <a:rPr lang="en-US" altLang="zh-CN" dirty="0"/>
              <a:t>buffer</a:t>
            </a:r>
            <a:r>
              <a:rPr lang="zh-CN" altLang="en-US" dirty="0"/>
              <a:t>中，不更新窗口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流控实现问题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标准头部的</a:t>
            </a:r>
            <a:r>
              <a:rPr lang="en-US" altLang="zh-CN" dirty="0" err="1"/>
              <a:t>Recv</a:t>
            </a:r>
            <a:r>
              <a:rPr lang="en-US" altLang="zh-CN" dirty="0"/>
              <a:t> Window</a:t>
            </a:r>
            <a:r>
              <a:rPr lang="zh-CN" altLang="en-US" dirty="0"/>
              <a:t>为</a:t>
            </a:r>
            <a:r>
              <a:rPr lang="en-US" altLang="zh-CN" dirty="0"/>
              <a:t>16</a:t>
            </a:r>
            <a:r>
              <a:rPr lang="zh-CN" altLang="en-US" dirty="0"/>
              <a:t>位，最大表示</a:t>
            </a:r>
            <a:r>
              <a:rPr lang="en-US" altLang="zh-CN" dirty="0"/>
              <a:t>65535</a:t>
            </a:r>
            <a:r>
              <a:rPr lang="zh-CN" altLang="en-US" dirty="0"/>
              <a:t>字节</a:t>
            </a:r>
            <a:endParaRPr lang="en-US" altLang="zh-CN" dirty="0"/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RTT</a:t>
            </a:r>
            <a:r>
              <a:rPr lang="zh-CN" altLang="en-US" dirty="0"/>
              <a:t>为</a:t>
            </a:r>
            <a:r>
              <a:rPr lang="en-US" altLang="zh-CN" dirty="0"/>
              <a:t>100ms</a:t>
            </a:r>
            <a:r>
              <a:rPr lang="zh-CN" altLang="en-US" dirty="0"/>
              <a:t>时，接收速率最大为</a:t>
            </a:r>
            <a:r>
              <a:rPr lang="en-US" altLang="zh-CN" dirty="0"/>
              <a:t>640KB/s</a:t>
            </a:r>
            <a:endParaRPr lang="en-US" altLang="zh-CN" dirty="0"/>
          </a:p>
          <a:p>
            <a:r>
              <a:rPr lang="zh-CN" altLang="en-US" dirty="0"/>
              <a:t>引入</a:t>
            </a:r>
            <a:r>
              <a:rPr lang="en-US" altLang="zh-CN" dirty="0"/>
              <a:t>Window Scale</a:t>
            </a:r>
            <a:r>
              <a:rPr lang="zh-CN" altLang="en-US" dirty="0"/>
              <a:t>选项，只在建立连接时声明，后续数据传输都使用该值</a:t>
            </a:r>
            <a:endParaRPr lang="en-US" altLang="zh-CN" dirty="0"/>
          </a:p>
          <a:p>
            <a:pPr lvl="1"/>
            <a:r>
              <a:rPr lang="en-US" altLang="zh-CN" dirty="0"/>
              <a:t>Scaled Window = </a:t>
            </a:r>
            <a:r>
              <a:rPr lang="en-US" altLang="zh-CN" dirty="0" err="1"/>
              <a:t>Recv</a:t>
            </a:r>
            <a:r>
              <a:rPr lang="en-US" altLang="zh-CN" dirty="0"/>
              <a:t> Window * (2 ** Window Scale)</a:t>
            </a:r>
            <a:endParaRPr lang="en-US" altLang="zh-CN" dirty="0"/>
          </a:p>
          <a:p>
            <a:pPr lvl="1"/>
            <a:r>
              <a:rPr lang="zh-CN" altLang="en-US" dirty="0"/>
              <a:t>最大值为 </a:t>
            </a:r>
            <a:r>
              <a:rPr lang="en-US" altLang="zh-CN" dirty="0"/>
              <a:t>65535 * (1 &lt;&lt; 14)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57350" y="5193497"/>
          <a:ext cx="549628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32096"/>
                <a:gridCol w="1832096"/>
                <a:gridCol w="18320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Kind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= 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Length = 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shift.cnt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391384" y="5798915"/>
            <a:ext cx="190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TCP Window Scale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/>
              <a:t>本讲提纲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网络传输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最简单的传输协议 </a:t>
            </a:r>
            <a:r>
              <a:rPr lang="en-US" altLang="zh-CN" sz="2000" dirty="0"/>
              <a:t>UDP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可靠传输协议 </a:t>
            </a:r>
            <a:r>
              <a:rPr lang="en-US" altLang="zh-CN" dirty="0"/>
              <a:t>TCP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sz="1800" dirty="0"/>
              <a:t>连接管理</a:t>
            </a:r>
            <a:endParaRPr lang="en-US" altLang="zh-CN" sz="1800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数据传输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sz="1800" dirty="0"/>
              <a:t>拥塞控制</a:t>
            </a:r>
            <a:endParaRPr lang="en-US" altLang="zh-CN" sz="1800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TCP</a:t>
            </a:r>
            <a:r>
              <a:rPr lang="zh-CN" altLang="en-US" dirty="0"/>
              <a:t>优化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多路径</a:t>
            </a:r>
            <a:r>
              <a:rPr lang="en-US" altLang="zh-CN" dirty="0"/>
              <a:t>TCP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SACK (Selective ACK)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接收方需要对每个收到的数据进行回复确认</a:t>
            </a:r>
            <a:endParaRPr lang="en-US" altLang="zh-CN" dirty="0"/>
          </a:p>
          <a:p>
            <a:pPr lvl="1"/>
            <a:r>
              <a:rPr lang="zh-CN" altLang="en-US" dirty="0"/>
              <a:t>不考虑</a:t>
            </a:r>
            <a:r>
              <a:rPr lang="en-US" altLang="zh-CN" dirty="0"/>
              <a:t>Delayed ACK</a:t>
            </a:r>
            <a:r>
              <a:rPr lang="zh-CN" altLang="en-US" dirty="0"/>
              <a:t>情况</a:t>
            </a:r>
            <a:endParaRPr lang="en-US" altLang="zh-CN" dirty="0"/>
          </a:p>
          <a:p>
            <a:r>
              <a:rPr lang="zh-CN" altLang="en-US" dirty="0"/>
              <a:t>当收到连续的数据时</a:t>
            </a:r>
            <a:endParaRPr lang="en-US" altLang="zh-CN" dirty="0"/>
          </a:p>
          <a:p>
            <a:pPr lvl="1"/>
            <a:r>
              <a:rPr lang="zh-CN" altLang="en-US" dirty="0"/>
              <a:t>回复</a:t>
            </a:r>
            <a:r>
              <a:rPr lang="en-US" altLang="zh-CN" dirty="0"/>
              <a:t>ACK</a:t>
            </a:r>
            <a:r>
              <a:rPr lang="zh-CN" altLang="en-US" dirty="0"/>
              <a:t>值为 </a:t>
            </a:r>
            <a:r>
              <a:rPr lang="en-US" altLang="zh-CN" dirty="0"/>
              <a:t>(Packet </a:t>
            </a:r>
            <a:r>
              <a:rPr lang="en-US" altLang="zh-CN" dirty="0" err="1"/>
              <a:t>Seq</a:t>
            </a:r>
            <a:r>
              <a:rPr lang="en-US" altLang="zh-CN" dirty="0"/>
              <a:t> + Data Length)</a:t>
            </a:r>
            <a:endParaRPr lang="en-US" altLang="zh-CN" dirty="0"/>
          </a:p>
          <a:p>
            <a:pPr lvl="2"/>
            <a:r>
              <a:rPr lang="zh-CN" altLang="en-US" dirty="0"/>
              <a:t>连续确认 </a:t>
            </a:r>
            <a:r>
              <a:rPr lang="en-US" altLang="zh-CN" dirty="0"/>
              <a:t>(</a:t>
            </a:r>
            <a:r>
              <a:rPr lang="en-GB" altLang="zh-CN" dirty="0"/>
              <a:t>Cumulative ACK)</a:t>
            </a:r>
            <a:r>
              <a:rPr lang="zh-CN" altLang="en-US" dirty="0"/>
              <a:t>，表示收到连续数据的上界</a:t>
            </a:r>
            <a:endParaRPr lang="en-US" altLang="zh-CN" dirty="0"/>
          </a:p>
          <a:p>
            <a:r>
              <a:rPr lang="zh-CN" altLang="en-US" dirty="0"/>
              <a:t>当收到不连续的 </a:t>
            </a:r>
            <a:r>
              <a:rPr lang="en-US" altLang="zh-CN" dirty="0"/>
              <a:t>(out-of-order) </a:t>
            </a:r>
            <a:r>
              <a:rPr lang="zh-CN" altLang="en-US" dirty="0"/>
              <a:t>数据时</a:t>
            </a:r>
            <a:endParaRPr lang="en-US" altLang="zh-CN" dirty="0"/>
          </a:p>
          <a:p>
            <a:pPr lvl="1"/>
            <a:r>
              <a:rPr lang="zh-CN" altLang="en-US" dirty="0"/>
              <a:t>除回复连续确认外，还需要附加非连续数据的边界</a:t>
            </a:r>
            <a:endParaRPr lang="en-US" altLang="zh-CN" dirty="0"/>
          </a:p>
          <a:p>
            <a:pPr lvl="2"/>
            <a:r>
              <a:rPr lang="en-US" altLang="zh-CN" dirty="0"/>
              <a:t>Cumulative ACK, (</a:t>
            </a:r>
            <a:r>
              <a:rPr lang="en-US" altLang="zh-CN" dirty="0" err="1"/>
              <a:t>SACK_left</a:t>
            </a:r>
            <a:r>
              <a:rPr lang="en-US" altLang="zh-CN" dirty="0"/>
              <a:t>, </a:t>
            </a:r>
            <a:r>
              <a:rPr lang="en-US" altLang="zh-CN" dirty="0" err="1"/>
              <a:t>SACK_right</a:t>
            </a:r>
            <a:r>
              <a:rPr lang="en-US" altLang="zh-CN" dirty="0"/>
              <a:t>), …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14000" y="5687540"/>
          <a:ext cx="831600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000"/>
                <a:gridCol w="1008000"/>
                <a:gridCol w="1260000"/>
                <a:gridCol w="1260000"/>
                <a:gridCol w="1260000"/>
                <a:gridCol w="1260000"/>
                <a:gridCol w="12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Kind =</a:t>
                      </a:r>
                      <a:r>
                        <a:rPr lang="en-US" altLang="zh-CN" sz="1600" baseline="0" dirty="0"/>
                        <a:t> 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Length = 8</a:t>
                      </a:r>
                      <a:r>
                        <a:rPr lang="zh-CN" altLang="en-US" sz="1600" dirty="0"/>
                        <a:t>*</a:t>
                      </a:r>
                      <a:r>
                        <a:rPr lang="en-US" altLang="zh-CN" sz="1600" dirty="0"/>
                        <a:t>n</a:t>
                      </a:r>
                      <a:r>
                        <a:rPr lang="en-US" altLang="zh-CN" sz="1600" baseline="0" dirty="0"/>
                        <a:t> + 2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Left Edge of Block 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Right Edge of Block 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Left Edge of Block n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Right Edge of Block n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丢包检测和重传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1848749"/>
          </a:xfrm>
        </p:spPr>
        <p:txBody>
          <a:bodyPr/>
          <a:lstStyle/>
          <a:p>
            <a:r>
              <a:rPr lang="zh-CN" altLang="en-US" dirty="0"/>
              <a:t>通过超时来判断数据包丢失</a:t>
            </a:r>
            <a:endParaRPr lang="en-US" altLang="zh-CN" dirty="0"/>
          </a:p>
          <a:p>
            <a:pPr lvl="1"/>
            <a:r>
              <a:rPr lang="zh-CN" altLang="en-US" dirty="0"/>
              <a:t>超时定时器设置为多少？</a:t>
            </a:r>
            <a:endParaRPr lang="en-US" altLang="zh-CN" dirty="0"/>
          </a:p>
          <a:p>
            <a:pPr lvl="2"/>
            <a:r>
              <a:rPr lang="zh-CN" altLang="en-US" dirty="0"/>
              <a:t>较大值：恢复丢包效率低</a:t>
            </a:r>
            <a:endParaRPr lang="en-US" altLang="zh-CN" dirty="0"/>
          </a:p>
          <a:p>
            <a:pPr lvl="2"/>
            <a:r>
              <a:rPr lang="zh-CN" altLang="en-US" dirty="0"/>
              <a:t>较小值：导致误重传 </a:t>
            </a:r>
            <a:r>
              <a:rPr lang="en-US" altLang="zh-CN" dirty="0"/>
              <a:t>(Spurious Retransmission)</a:t>
            </a:r>
            <a:endParaRPr lang="zh-CN" altLang="en-US" dirty="0"/>
          </a:p>
        </p:txBody>
      </p:sp>
      <p:grpSp>
        <p:nvGrpSpPr>
          <p:cNvPr id="56" name="组合 55"/>
          <p:cNvGrpSpPr/>
          <p:nvPr/>
        </p:nvGrpSpPr>
        <p:grpSpPr>
          <a:xfrm>
            <a:off x="737559" y="3677920"/>
            <a:ext cx="7668882" cy="2519809"/>
            <a:chOff x="846468" y="2336800"/>
            <a:chExt cx="7668882" cy="2519809"/>
          </a:xfrm>
        </p:grpSpPr>
        <p:grpSp>
          <p:nvGrpSpPr>
            <p:cNvPr id="53" name="组合 52"/>
            <p:cNvGrpSpPr/>
            <p:nvPr/>
          </p:nvGrpSpPr>
          <p:grpSpPr>
            <a:xfrm>
              <a:off x="846468" y="2336800"/>
              <a:ext cx="7668882" cy="2519809"/>
              <a:chOff x="846468" y="2336800"/>
              <a:chExt cx="7668882" cy="2519809"/>
            </a:xfrm>
          </p:grpSpPr>
          <p:cxnSp>
            <p:nvCxnSpPr>
              <p:cNvPr id="7" name="直接连接符 6"/>
              <p:cNvCxnSpPr/>
              <p:nvPr/>
            </p:nvCxnSpPr>
            <p:spPr>
              <a:xfrm flipH="1">
                <a:off x="6713400" y="2529840"/>
                <a:ext cx="0" cy="19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>
                <a:off x="8186600" y="2529840"/>
                <a:ext cx="0" cy="19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>
                <a:off x="6713400" y="2814320"/>
                <a:ext cx="1483360" cy="284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/>
            </p:nvCxnSpPr>
            <p:spPr>
              <a:xfrm flipV="1">
                <a:off x="6719087" y="3108960"/>
                <a:ext cx="1477673" cy="782320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/>
              <p:cNvSpPr txBox="1"/>
              <p:nvPr/>
            </p:nvSpPr>
            <p:spPr>
              <a:xfrm>
                <a:off x="6387010" y="2346960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8205650" y="234696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</a:t>
                </a:r>
                <a:endParaRPr lang="zh-CN" altLang="en-US" dirty="0"/>
              </a:p>
            </p:txBody>
          </p:sp>
          <p:sp>
            <p:nvSpPr>
              <p:cNvPr id="13" name="左大括号 12"/>
              <p:cNvSpPr/>
              <p:nvPr/>
            </p:nvSpPr>
            <p:spPr>
              <a:xfrm>
                <a:off x="6532242" y="2814320"/>
                <a:ext cx="145232" cy="78232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7079160" y="2621280"/>
                <a:ext cx="7271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Packet</a:t>
                </a:r>
                <a:endParaRPr lang="zh-CN" altLang="en-US" sz="1600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7129960" y="3261360"/>
                <a:ext cx="518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ACK</a:t>
                </a:r>
                <a:endParaRPr lang="zh-CN" altLang="en-US" sz="1600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 rot="16200000">
                <a:off x="5942514" y="3058457"/>
                <a:ext cx="769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timeout</a:t>
                </a:r>
                <a:endParaRPr lang="zh-CN" altLang="en-US" sz="1400" dirty="0"/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 flipH="1">
                <a:off x="1386361" y="2519680"/>
                <a:ext cx="0" cy="19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H="1">
                <a:off x="2869721" y="2519680"/>
                <a:ext cx="0" cy="19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cxnSpLocks noChangeAspect="1"/>
              </p:cNvCxnSpPr>
              <p:nvPr/>
            </p:nvCxnSpPr>
            <p:spPr>
              <a:xfrm>
                <a:off x="1386361" y="2651760"/>
                <a:ext cx="1224000" cy="2347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/>
              <p:cNvSpPr txBox="1"/>
              <p:nvPr/>
            </p:nvSpPr>
            <p:spPr>
              <a:xfrm>
                <a:off x="1059971" y="2336800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878611" y="233680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</a:t>
                </a:r>
                <a:endParaRPr lang="zh-CN" altLang="en-US" dirty="0"/>
              </a:p>
            </p:txBody>
          </p:sp>
          <p:sp>
            <p:nvSpPr>
              <p:cNvPr id="22" name="左大括号 21"/>
              <p:cNvSpPr/>
              <p:nvPr/>
            </p:nvSpPr>
            <p:spPr>
              <a:xfrm>
                <a:off x="1205203" y="2651760"/>
                <a:ext cx="145232" cy="78232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762281" y="2458720"/>
                <a:ext cx="7271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Packet</a:t>
                </a:r>
                <a:endParaRPr lang="zh-CN" altLang="en-US" sz="1600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 rot="16200000">
                <a:off x="615475" y="2895897"/>
                <a:ext cx="769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timeout</a:t>
                </a:r>
                <a:endParaRPr lang="zh-CN" altLang="en-US" sz="1400" dirty="0"/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1396521" y="3454400"/>
                <a:ext cx="1483360" cy="284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 flipV="1">
                <a:off x="1396521" y="3749040"/>
                <a:ext cx="1483360" cy="284480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1782601" y="3261360"/>
                <a:ext cx="7271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Packet</a:t>
                </a:r>
                <a:endParaRPr lang="zh-CN" altLang="en-US" sz="1600" dirty="0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823241" y="3901440"/>
                <a:ext cx="518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ACK</a:t>
                </a:r>
                <a:endParaRPr lang="zh-CN" altLang="en-US" sz="1600" dirty="0"/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 flipH="1">
                <a:off x="4101016" y="2602746"/>
                <a:ext cx="0" cy="19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>
                <a:off x="5584376" y="2602746"/>
                <a:ext cx="0" cy="19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>
                <a:off x="4101016" y="2734826"/>
                <a:ext cx="1483360" cy="284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cxnSpLocks noChangeAspect="1"/>
              </p:cNvCxnSpPr>
              <p:nvPr/>
            </p:nvCxnSpPr>
            <p:spPr>
              <a:xfrm flipV="1">
                <a:off x="4334696" y="3049786"/>
                <a:ext cx="1224000" cy="234740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/>
              <p:cNvSpPr txBox="1"/>
              <p:nvPr/>
            </p:nvSpPr>
            <p:spPr>
              <a:xfrm>
                <a:off x="3774626" y="2419866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5593266" y="2419866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</a:t>
                </a:r>
                <a:endParaRPr lang="zh-CN" altLang="en-US" dirty="0"/>
              </a:p>
            </p:txBody>
          </p:sp>
          <p:sp>
            <p:nvSpPr>
              <p:cNvPr id="37" name="左大括号 36"/>
              <p:cNvSpPr/>
              <p:nvPr/>
            </p:nvSpPr>
            <p:spPr>
              <a:xfrm>
                <a:off x="3919858" y="2734826"/>
                <a:ext cx="145232" cy="78232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466776" y="2541786"/>
                <a:ext cx="7271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Packet</a:t>
                </a:r>
                <a:endParaRPr lang="zh-CN" altLang="en-US" sz="1600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4497256" y="3181866"/>
                <a:ext cx="518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ACK</a:t>
                </a:r>
                <a:endParaRPr lang="zh-CN" altLang="en-US" sz="1600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 rot="16200000">
                <a:off x="3330130" y="2978963"/>
                <a:ext cx="769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timeout</a:t>
                </a:r>
                <a:endParaRPr lang="zh-CN" altLang="en-US" sz="1400" dirty="0"/>
              </a:p>
            </p:txBody>
          </p:sp>
          <p:cxnSp>
            <p:nvCxnSpPr>
              <p:cNvPr id="41" name="直接箭头连接符 40"/>
              <p:cNvCxnSpPr/>
              <p:nvPr/>
            </p:nvCxnSpPr>
            <p:spPr>
              <a:xfrm>
                <a:off x="4111176" y="3537466"/>
                <a:ext cx="1483360" cy="284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V="1">
                <a:off x="4111176" y="3832106"/>
                <a:ext cx="1483360" cy="284480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/>
              <p:cNvSpPr txBox="1"/>
              <p:nvPr/>
            </p:nvSpPr>
            <p:spPr>
              <a:xfrm>
                <a:off x="4466776" y="3425706"/>
                <a:ext cx="7271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Packet</a:t>
                </a:r>
                <a:endParaRPr lang="zh-CN" altLang="en-US" sz="1600" dirty="0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4527736" y="3984506"/>
                <a:ext cx="518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ACK</a:t>
                </a:r>
                <a:endParaRPr lang="zh-CN" altLang="en-US" sz="1600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6743737" y="4487277"/>
                <a:ext cx="13997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ea typeface="楷体" panose="02010609060101010101" pitchFamily="49" charset="-122"/>
                  </a:rPr>
                  <a:t>(c) </a:t>
                </a:r>
                <a:r>
                  <a:rPr lang="zh-CN" altLang="en-US" dirty="0">
                    <a:ea typeface="楷体" panose="02010609060101010101" pitchFamily="49" charset="-122"/>
                  </a:rPr>
                  <a:t>超时误判</a:t>
                </a:r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305626" y="4487277"/>
                <a:ext cx="16546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ea typeface="楷体" panose="02010609060101010101" pitchFamily="49" charset="-122"/>
                  </a:rPr>
                  <a:t>(a) </a:t>
                </a:r>
                <a:r>
                  <a:rPr lang="zh-CN" altLang="en-US" dirty="0">
                    <a:ea typeface="楷体" panose="02010609060101010101" pitchFamily="49" charset="-122"/>
                  </a:rPr>
                  <a:t>数据帧丢失</a:t>
                </a:r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4095330" y="4487277"/>
                <a:ext cx="1556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ea typeface="楷体" panose="02010609060101010101" pitchFamily="49" charset="-122"/>
                  </a:rPr>
                  <a:t>(b) ACK</a:t>
                </a:r>
                <a:r>
                  <a:rPr lang="zh-CN" altLang="en-US" dirty="0">
                    <a:ea typeface="楷体" panose="02010609060101010101" pitchFamily="49" charset="-122"/>
                  </a:rPr>
                  <a:t>帧丢失</a:t>
                </a:r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  <p:cxnSp>
            <p:nvCxnSpPr>
              <p:cNvPr id="51" name="直接箭头连接符 50"/>
              <p:cNvCxnSpPr/>
              <p:nvPr/>
            </p:nvCxnSpPr>
            <p:spPr>
              <a:xfrm>
                <a:off x="6693321" y="3606800"/>
                <a:ext cx="1483360" cy="284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/>
              <p:nvPr/>
            </p:nvCxnSpPr>
            <p:spPr>
              <a:xfrm flipV="1">
                <a:off x="6690357" y="3901440"/>
                <a:ext cx="1483360" cy="284480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7089652" y="3532366"/>
              <a:ext cx="7271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Packet</a:t>
              </a:r>
              <a:endParaRPr lang="zh-CN" altLang="en-US" sz="16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140061" y="3992678"/>
              <a:ext cx="518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</a:t>
              </a:r>
              <a:endParaRPr lang="zh-CN" altLang="en-US" sz="1600" dirty="0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超时重传定时器设置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定时器至少大于一个</a:t>
            </a:r>
            <a:r>
              <a:rPr lang="en-US" altLang="zh-CN" sz="2000" dirty="0"/>
              <a:t>RTT (Round Trip Time)</a:t>
            </a:r>
            <a:endParaRPr lang="en-US" altLang="zh-CN" sz="2000" dirty="0"/>
          </a:p>
          <a:p>
            <a:r>
              <a:rPr lang="zh-CN" altLang="en-US" sz="2000" dirty="0"/>
              <a:t>定时器必须能够适应</a:t>
            </a:r>
            <a:r>
              <a:rPr lang="en-US" altLang="zh-CN" sz="2000" dirty="0"/>
              <a:t>RTT</a:t>
            </a:r>
            <a:r>
              <a:rPr lang="zh-CN" altLang="en-US" sz="2000" dirty="0"/>
              <a:t>变化</a:t>
            </a:r>
            <a:endParaRPr lang="en-US" altLang="zh-CN" sz="2000" dirty="0"/>
          </a:p>
          <a:p>
            <a:pPr lvl="1"/>
            <a:r>
              <a:rPr lang="zh-CN" altLang="en-US" sz="1800" dirty="0"/>
              <a:t>当网络负载较高时，</a:t>
            </a:r>
            <a:r>
              <a:rPr lang="en-US" altLang="zh-CN" sz="1800" dirty="0"/>
              <a:t>RTT</a:t>
            </a:r>
            <a:r>
              <a:rPr lang="zh-CN" altLang="en-US" sz="1800" dirty="0"/>
              <a:t>变动较大</a:t>
            </a:r>
            <a:endParaRPr lang="en-US" altLang="zh-CN" sz="1800" dirty="0"/>
          </a:p>
          <a:p>
            <a:r>
              <a:rPr lang="zh-CN" altLang="en-US" sz="2000" dirty="0"/>
              <a:t>因此，定时器必须同时反映出</a:t>
            </a:r>
            <a:r>
              <a:rPr lang="en-US" altLang="zh-CN" sz="2000" dirty="0"/>
              <a:t>RTT</a:t>
            </a:r>
            <a:r>
              <a:rPr lang="zh-CN" altLang="en-US" sz="2000" dirty="0"/>
              <a:t>大小和</a:t>
            </a:r>
            <a:r>
              <a:rPr lang="en-US" altLang="zh-CN" sz="2000" dirty="0"/>
              <a:t>RTT</a:t>
            </a:r>
            <a:r>
              <a:rPr lang="zh-CN" altLang="en-US" sz="2000" dirty="0"/>
              <a:t>变化</a:t>
            </a:r>
            <a:endParaRPr lang="en-US" altLang="zh-CN" sz="2000" dirty="0"/>
          </a:p>
          <a:p>
            <a:pPr lvl="1"/>
            <a:r>
              <a:rPr lang="en-US" altLang="zh-CN" sz="1800" dirty="0"/>
              <a:t>Timer = </a:t>
            </a:r>
            <a:r>
              <a:rPr lang="en-US" altLang="zh-CN" sz="1800" dirty="0" err="1"/>
              <a:t>sRTT</a:t>
            </a:r>
            <a:r>
              <a:rPr lang="en-US" altLang="zh-CN" sz="1800" dirty="0"/>
              <a:t> + 4 * </a:t>
            </a:r>
            <a:r>
              <a:rPr lang="en-US" altLang="zh-CN" sz="1800" dirty="0" err="1"/>
              <a:t>RTTVar</a:t>
            </a:r>
            <a:endParaRPr lang="en-US" altLang="zh-CN" sz="1800" dirty="0"/>
          </a:p>
          <a:p>
            <a:pPr lvl="1"/>
            <a:r>
              <a:rPr lang="zh-CN" altLang="en-US" sz="1800" dirty="0"/>
              <a:t>对于每个</a:t>
            </a:r>
            <a:r>
              <a:rPr lang="en-US" altLang="zh-CN" sz="1800" dirty="0"/>
              <a:t>RTT</a:t>
            </a:r>
            <a:r>
              <a:rPr lang="zh-CN" altLang="en-US" sz="1800" dirty="0"/>
              <a:t>采样：</a:t>
            </a:r>
            <a:endParaRPr lang="en-US" altLang="zh-CN" sz="1800" dirty="0"/>
          </a:p>
          <a:p>
            <a:pPr lvl="2"/>
            <a:r>
              <a:rPr lang="en-US" altLang="zh-CN" sz="1600" dirty="0" err="1"/>
              <a:t>sRTT</a:t>
            </a:r>
            <a:r>
              <a:rPr lang="en-US" altLang="zh-CN" sz="1600" dirty="0"/>
              <a:t> = 7/8 * </a:t>
            </a:r>
            <a:r>
              <a:rPr lang="en-US" altLang="zh-CN" sz="1600" dirty="0" err="1"/>
              <a:t>sRTT</a:t>
            </a:r>
            <a:r>
              <a:rPr lang="en-US" altLang="zh-CN" sz="1600" dirty="0"/>
              <a:t> + 1/8 * (RTT sample)</a:t>
            </a:r>
            <a:endParaRPr lang="en-US" altLang="zh-CN" sz="1600" dirty="0"/>
          </a:p>
          <a:p>
            <a:pPr lvl="2"/>
            <a:r>
              <a:rPr lang="en-US" altLang="zh-CN" sz="1600" dirty="0" err="1"/>
              <a:t>RTTVar</a:t>
            </a:r>
            <a:r>
              <a:rPr lang="en-US" altLang="zh-CN" sz="1600" dirty="0"/>
              <a:t> = 3/4 * </a:t>
            </a:r>
            <a:r>
              <a:rPr lang="en-US" altLang="zh-CN" sz="1600" dirty="0" err="1"/>
              <a:t>RTTVar</a:t>
            </a:r>
            <a:r>
              <a:rPr lang="en-US" altLang="zh-CN" sz="1600" dirty="0"/>
              <a:t> + 1/4 * Dev</a:t>
            </a:r>
            <a:endParaRPr lang="en-US" altLang="zh-CN" sz="1600" dirty="0"/>
          </a:p>
          <a:p>
            <a:r>
              <a:rPr lang="en-US" altLang="zh-CN" sz="2000" dirty="0"/>
              <a:t>Timer</a:t>
            </a:r>
            <a:r>
              <a:rPr lang="zh-CN" altLang="en-US" sz="2000" dirty="0"/>
              <a:t>通常是百毫秒级的，在</a:t>
            </a:r>
            <a:r>
              <a:rPr lang="en-US" altLang="zh-CN" sz="2000" dirty="0"/>
              <a:t>Linux</a:t>
            </a:r>
            <a:r>
              <a:rPr lang="zh-CN" altLang="en-US" sz="2000" dirty="0"/>
              <a:t>实现中最小值是</a:t>
            </a:r>
            <a:r>
              <a:rPr lang="en-US" altLang="zh-CN" sz="2000" dirty="0"/>
              <a:t>200ms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快速重传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Observation</a:t>
            </a:r>
            <a:r>
              <a:rPr lang="zh-CN" altLang="en-US" dirty="0"/>
              <a:t>：一般情况下，先发送的数据包应该先到达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如果后发送的数据包先被确认，可推测先发送的数据包丢失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快速重传</a:t>
            </a:r>
            <a:endParaRPr lang="en-US" altLang="zh-CN" dirty="0"/>
          </a:p>
          <a:p>
            <a:pPr lvl="1"/>
            <a:r>
              <a:rPr lang="zh-CN" altLang="en-US" dirty="0"/>
              <a:t>如果一个数据包后面的三个数据包都被确认，</a:t>
            </a:r>
            <a:endParaRPr lang="en-US" altLang="zh-CN" dirty="0"/>
          </a:p>
          <a:p>
            <a:pPr lvl="1"/>
            <a:r>
              <a:rPr lang="zh-CN" altLang="en-US" dirty="0"/>
              <a:t>而该数据包还未收到确认，</a:t>
            </a:r>
            <a:endParaRPr lang="en-US" altLang="zh-CN" dirty="0"/>
          </a:p>
          <a:p>
            <a:pPr lvl="1"/>
            <a:r>
              <a:rPr lang="zh-CN" altLang="en-US" dirty="0"/>
              <a:t>则认定该数据包丢失，并重传该数据包</a:t>
            </a:r>
            <a:endParaRPr lang="en-US" altLang="zh-CN" dirty="0"/>
          </a:p>
          <a:p>
            <a:r>
              <a:rPr lang="zh-CN" altLang="en-US" dirty="0"/>
              <a:t>数据包通常都是连续发送的</a:t>
            </a:r>
            <a:endParaRPr lang="en-US" altLang="zh-CN" dirty="0"/>
          </a:p>
          <a:p>
            <a:pPr lvl="1"/>
            <a:r>
              <a:rPr lang="zh-CN" altLang="en-US" dirty="0"/>
              <a:t>快速重传通常可以在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  <a:r>
              <a:rPr lang="zh-CN" altLang="en-US" dirty="0"/>
              <a:t>内重传数据丢包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6289040" y="3312160"/>
            <a:ext cx="2011680" cy="2268000"/>
            <a:chOff x="6553200" y="3576320"/>
            <a:chExt cx="2011680" cy="226800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553200" y="3576320"/>
              <a:ext cx="0" cy="226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8554720" y="3576320"/>
              <a:ext cx="0" cy="226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cxnSpLocks noChangeAspect="1"/>
            </p:cNvCxnSpPr>
            <p:nvPr/>
          </p:nvCxnSpPr>
          <p:spPr>
            <a:xfrm>
              <a:off x="6553200" y="3850643"/>
              <a:ext cx="1800000" cy="356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6553200" y="4025025"/>
              <a:ext cx="2001520" cy="396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6553200" y="4195923"/>
              <a:ext cx="2001520" cy="396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6563360" y="4368643"/>
              <a:ext cx="2001520" cy="396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7193280" y="3728720"/>
              <a:ext cx="603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pkt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193280" y="3952240"/>
              <a:ext cx="603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pkt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193280" y="4165600"/>
              <a:ext cx="603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pkt</a:t>
              </a:r>
              <a:r>
                <a:rPr lang="en-US" altLang="zh-CN" sz="1600" dirty="0"/>
                <a:t> 3</a:t>
              </a:r>
              <a:endParaRPr lang="zh-CN" altLang="en-US" sz="16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193280" y="4358640"/>
              <a:ext cx="603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pkt</a:t>
              </a:r>
              <a:r>
                <a:rPr lang="en-US" altLang="zh-CN" sz="1600" dirty="0"/>
                <a:t> 4</a:t>
              </a:r>
              <a:endParaRPr lang="zh-CN" altLang="en-US" sz="1600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rot="10800000" flipV="1">
              <a:off x="6553200" y="4441513"/>
              <a:ext cx="2001520" cy="396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rot="10800000" flipV="1">
              <a:off x="6553200" y="4614233"/>
              <a:ext cx="2001520" cy="396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10800000" flipV="1">
              <a:off x="6563360" y="4786953"/>
              <a:ext cx="2001520" cy="396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6553200" y="5193425"/>
              <a:ext cx="2001520" cy="396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921596" y="5126883"/>
              <a:ext cx="12432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retrans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pkt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网络负载与网络性能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36625" y="2892447"/>
            <a:ext cx="7704138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66"/>
              </a:buClr>
              <a:buSzPct val="70000"/>
            </a:pPr>
            <a:endParaRPr lang="zh-CN" altLang="en-US" sz="1800">
              <a:solidFill>
                <a:srgbClr val="C0C0C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1152525" y="5700734"/>
            <a:ext cx="3529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1296988" y="3108347"/>
            <a:ext cx="0" cy="273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257800" y="5700734"/>
            <a:ext cx="3527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V="1">
            <a:off x="5400675" y="3035322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1296988" y="4332309"/>
            <a:ext cx="503237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V="1">
            <a:off x="1800225" y="3395684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8"/>
          <p:cNvSpPr/>
          <p:nvPr/>
        </p:nvSpPr>
        <p:spPr bwMode="auto">
          <a:xfrm>
            <a:off x="1800225" y="3540147"/>
            <a:ext cx="1584325" cy="792162"/>
          </a:xfrm>
          <a:custGeom>
            <a:avLst/>
            <a:gdLst>
              <a:gd name="T0" fmla="*/ 0 w 998"/>
              <a:gd name="T1" fmla="*/ 2147483647 h 499"/>
              <a:gd name="T2" fmla="*/ 2147483647 w 998"/>
              <a:gd name="T3" fmla="*/ 2147483647 h 499"/>
              <a:gd name="T4" fmla="*/ 2147483647 w 998"/>
              <a:gd name="T5" fmla="*/ 0 h 4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98" h="499">
                <a:moveTo>
                  <a:pt x="0" y="499"/>
                </a:moveTo>
                <a:cubicBezTo>
                  <a:pt x="98" y="404"/>
                  <a:pt x="197" y="310"/>
                  <a:pt x="363" y="227"/>
                </a:cubicBezTo>
                <a:cubicBezTo>
                  <a:pt x="529" y="144"/>
                  <a:pt x="892" y="38"/>
                  <a:pt x="99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 flipV="1">
            <a:off x="3384550" y="3395684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20"/>
          <p:cNvSpPr/>
          <p:nvPr/>
        </p:nvSpPr>
        <p:spPr bwMode="auto">
          <a:xfrm>
            <a:off x="3384550" y="3540147"/>
            <a:ext cx="504825" cy="2160587"/>
          </a:xfrm>
          <a:custGeom>
            <a:avLst/>
            <a:gdLst>
              <a:gd name="T0" fmla="*/ 0 w 318"/>
              <a:gd name="T1" fmla="*/ 0 h 1361"/>
              <a:gd name="T2" fmla="*/ 2147483647 w 318"/>
              <a:gd name="T3" fmla="*/ 2147483647 h 1361"/>
              <a:gd name="T4" fmla="*/ 2147483647 w 318"/>
              <a:gd name="T5" fmla="*/ 2147483647 h 136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8" h="1361">
                <a:moveTo>
                  <a:pt x="0" y="0"/>
                </a:moveTo>
                <a:cubicBezTo>
                  <a:pt x="19" y="317"/>
                  <a:pt x="38" y="635"/>
                  <a:pt x="91" y="862"/>
                </a:cubicBezTo>
                <a:cubicBezTo>
                  <a:pt x="144" y="1089"/>
                  <a:pt x="280" y="1278"/>
                  <a:pt x="318" y="136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V="1">
            <a:off x="5976938" y="3324247"/>
            <a:ext cx="0" cy="23764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7848600" y="3324247"/>
            <a:ext cx="0" cy="23764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 flipV="1">
            <a:off x="5400675" y="4980009"/>
            <a:ext cx="576263" cy="802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flipV="1">
            <a:off x="5976938" y="3684609"/>
            <a:ext cx="1871662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 flipV="1">
            <a:off x="7848600" y="3324247"/>
            <a:ext cx="730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1512888" y="3108347"/>
            <a:ext cx="719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33CC"/>
                </a:solidFill>
                <a:latin typeface="Arial" panose="020B0604020202020204" pitchFamily="34" charset="0"/>
              </a:rPr>
              <a:t>Knee</a:t>
            </a:r>
            <a:endParaRPr lang="en-US" altLang="zh-CN" sz="18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3097213" y="3108347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33CC"/>
                </a:solidFill>
                <a:latin typeface="Arial" panose="020B0604020202020204" pitchFamily="34" charset="0"/>
              </a:rPr>
              <a:t>Cliff</a:t>
            </a:r>
            <a:endParaRPr lang="en-US" altLang="zh-CN" sz="18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520950" y="5700734"/>
            <a:ext cx="180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33CC"/>
                </a:solidFill>
                <a:latin typeface="Arial" panose="020B0604020202020204" pitchFamily="34" charset="0"/>
              </a:rPr>
              <a:t>Load</a:t>
            </a:r>
            <a:endParaRPr lang="en-US" altLang="zh-CN" sz="18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6553200" y="5700734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33CC"/>
                </a:solidFill>
                <a:latin typeface="Arial" panose="020B0604020202020204" pitchFamily="34" charset="0"/>
              </a:rPr>
              <a:t>Load</a:t>
            </a:r>
            <a:endParaRPr lang="en-US" altLang="zh-CN" sz="18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 Box 35"/>
          <p:cNvSpPr txBox="1">
            <a:spLocks noChangeArrowheads="1"/>
          </p:cNvSpPr>
          <p:nvPr/>
        </p:nvSpPr>
        <p:spPr bwMode="auto">
          <a:xfrm rot="16200000">
            <a:off x="4744454" y="4160229"/>
            <a:ext cx="8127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RTT</a:t>
            </a:r>
            <a:endParaRPr lang="en-US" altLang="zh-CN" sz="1800" dirty="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 rot="16200000">
            <a:off x="289368" y="4120430"/>
            <a:ext cx="1512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Throughput</a:t>
            </a:r>
            <a:endParaRPr lang="en-US" altLang="zh-CN" sz="1800" dirty="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1133344"/>
          </a:xfrm>
        </p:spPr>
        <p:txBody>
          <a:bodyPr/>
          <a:lstStyle/>
          <a:p>
            <a:r>
              <a:rPr lang="zh-CN" altLang="en-US" dirty="0"/>
              <a:t>当在网络中存在过多的数据包时，网络的性能会下降</a:t>
            </a:r>
            <a:endParaRPr lang="en-US" altLang="zh-CN" dirty="0"/>
          </a:p>
          <a:p>
            <a:pPr lvl="1"/>
            <a:r>
              <a:rPr lang="zh-CN" altLang="en-US" dirty="0"/>
              <a:t>当负载超过某阈值后，性能急剧下降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网络拥塞 </a:t>
            </a:r>
            <a:r>
              <a:rPr lang="en-US" altLang="zh-CN" dirty="0"/>
              <a:t>(Congestion)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668" y="1854276"/>
            <a:ext cx="671332" cy="455976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448" y="1866921"/>
            <a:ext cx="676502" cy="4433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06" y="1492371"/>
            <a:ext cx="671751" cy="440218"/>
          </a:xfrm>
          <a:prstGeom prst="rect">
            <a:avLst/>
          </a:prstGeom>
          <a:ln w="28575"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30" y="2350820"/>
            <a:ext cx="671751" cy="440218"/>
          </a:xfrm>
          <a:prstGeom prst="rect">
            <a:avLst/>
          </a:prstGeom>
        </p:spPr>
      </p:pic>
      <p:cxnSp>
        <p:nvCxnSpPr>
          <p:cNvPr id="11" name="直接连接符 10"/>
          <p:cNvCxnSpPr>
            <a:stCxn id="8" idx="3"/>
            <a:endCxn id="6" idx="1"/>
          </p:cNvCxnSpPr>
          <p:nvPr/>
        </p:nvCxnSpPr>
        <p:spPr>
          <a:xfrm>
            <a:off x="2605057" y="1712480"/>
            <a:ext cx="1295611" cy="3697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9" idx="3"/>
            <a:endCxn id="6" idx="1"/>
          </p:cNvCxnSpPr>
          <p:nvPr/>
        </p:nvCxnSpPr>
        <p:spPr>
          <a:xfrm flipV="1">
            <a:off x="2593481" y="2082264"/>
            <a:ext cx="1307187" cy="4886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3"/>
            <a:endCxn id="7" idx="1"/>
          </p:cNvCxnSpPr>
          <p:nvPr/>
        </p:nvCxnSpPr>
        <p:spPr>
          <a:xfrm>
            <a:off x="4572000" y="2082264"/>
            <a:ext cx="1209448" cy="63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82096" y="1492371"/>
            <a:ext cx="77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1Gbps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918747" y="2397126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100Mbps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564283" y="1727724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100Mbps</a:t>
            </a:r>
            <a:endParaRPr lang="zh-CN" altLang="en-US" dirty="0"/>
          </a:p>
        </p:txBody>
      </p:sp>
      <p:sp>
        <p:nvSpPr>
          <p:cNvPr id="19" name="内容占位符 2"/>
          <p:cNvSpPr txBox="1"/>
          <p:nvPr/>
        </p:nvSpPr>
        <p:spPr>
          <a:xfrm>
            <a:off x="628650" y="2786272"/>
            <a:ext cx="7886700" cy="33906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13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多个传输流需要共享</a:t>
            </a:r>
            <a:r>
              <a:rPr lang="en-US" altLang="zh-CN" dirty="0"/>
              <a:t>(</a:t>
            </a:r>
            <a:r>
              <a:rPr lang="zh-CN" altLang="en-US" dirty="0"/>
              <a:t>争用</a:t>
            </a:r>
            <a:r>
              <a:rPr lang="en-US" altLang="zh-CN" dirty="0"/>
              <a:t>)</a:t>
            </a:r>
            <a:r>
              <a:rPr lang="zh-CN" altLang="en-US" dirty="0"/>
              <a:t>网络内资源</a:t>
            </a:r>
            <a:endParaRPr lang="en-US" altLang="zh-CN" dirty="0"/>
          </a:p>
          <a:p>
            <a:r>
              <a:rPr lang="zh-CN" altLang="en-US" dirty="0"/>
              <a:t>当资源需求超过网络容量时，产生问题</a:t>
            </a:r>
            <a:endParaRPr lang="en-US" altLang="zh-CN" dirty="0"/>
          </a:p>
          <a:p>
            <a:pPr lvl="1"/>
            <a:r>
              <a:rPr lang="zh-CN" altLang="en-US" dirty="0"/>
              <a:t>每条流不知道当前网络资源分配情况</a:t>
            </a:r>
            <a:endParaRPr lang="en-US" altLang="zh-CN" dirty="0"/>
          </a:p>
          <a:p>
            <a:pPr lvl="1"/>
            <a:r>
              <a:rPr lang="zh-CN" altLang="en-US" dirty="0"/>
              <a:t>每条流也不知道其它</a:t>
            </a:r>
            <a:r>
              <a:rPr lang="en-US" altLang="zh-CN" dirty="0"/>
              <a:t>(</a:t>
            </a:r>
            <a:r>
              <a:rPr lang="zh-CN" altLang="en-US" dirty="0"/>
              <a:t>竞争</a:t>
            </a:r>
            <a:r>
              <a:rPr lang="en-US" altLang="zh-CN" dirty="0"/>
              <a:t>)</a:t>
            </a:r>
            <a:r>
              <a:rPr lang="zh-CN" altLang="en-US" dirty="0"/>
              <a:t>流的存在</a:t>
            </a:r>
            <a:endParaRPr lang="en-US" altLang="zh-CN" dirty="0"/>
          </a:p>
          <a:p>
            <a:r>
              <a:rPr lang="zh-CN" altLang="en-US" dirty="0"/>
              <a:t>后果</a:t>
            </a:r>
            <a:endParaRPr lang="en-US" altLang="zh-CN" dirty="0"/>
          </a:p>
          <a:p>
            <a:pPr lvl="1"/>
            <a:r>
              <a:rPr lang="zh-CN" altLang="en-US" dirty="0"/>
              <a:t>丢包率升高、往返时间增大、甚至网络崩溃 </a:t>
            </a:r>
            <a:r>
              <a:rPr lang="en-US" altLang="zh-CN" dirty="0"/>
              <a:t>(Network Collapse)</a:t>
            </a:r>
            <a:endParaRPr lang="en-US" altLang="zh-CN" dirty="0"/>
          </a:p>
          <a:p>
            <a:r>
              <a:rPr lang="zh-CN" altLang="en-US" dirty="0"/>
              <a:t>挑战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如何协调网络内各条流，使其可以高效公平的利用网络带宽资源？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互联网级别的拥塞控制 </a:t>
            </a:r>
            <a:r>
              <a:rPr lang="en-US" altLang="zh-CN" dirty="0"/>
              <a:t>(Congestion Control)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为一个很简单的网络设计拥塞控制策略是比较容易的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为互联网级别的网络设计拥塞控制策略，需满足：</a:t>
                </a:r>
                <a:endParaRPr lang="en-US" altLang="zh-CN" dirty="0"/>
              </a:p>
              <a:p>
                <a:pPr marL="8001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/>
                  <a:t>高效利用网络资源</a:t>
                </a:r>
                <a:endParaRPr lang="en-US" altLang="zh-CN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/>
                            </m:limLow>
                          </m:fName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marL="8001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/>
                  <a:t>节点间公平分享网络资源</a:t>
                </a:r>
                <a:endParaRPr lang="en-US" altLang="zh-CN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/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zh-CN" altLang="en-US" dirty="0"/>
              </a:p>
              <a:p>
                <a:pPr marL="8001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/>
                  <a:t>防止网络崩溃 </a:t>
                </a:r>
                <a:r>
                  <a:rPr lang="en-US" altLang="zh-CN" dirty="0"/>
                  <a:t>(Congestion Collapse)</a:t>
                </a:r>
                <a:endParaRPr lang="en-US" altLang="zh-CN" dirty="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dirty="0"/>
                  <a:t>防止拥塞崩溃是网络正常运行的前提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两种拥塞控制思路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端到端的拥塞控制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不需要网络设备的拥塞提醒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端设备通过丢包、延迟变化等推测网络拥塞状况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优点：</a:t>
            </a:r>
            <a:endParaRPr lang="en-US" altLang="zh-CN" dirty="0"/>
          </a:p>
          <a:p>
            <a:pPr lvl="2"/>
            <a:r>
              <a:rPr lang="zh-CN" altLang="en-US" dirty="0"/>
              <a:t>网络中间设备设计简单</a:t>
            </a:r>
            <a:endParaRPr lang="en-US" altLang="zh-CN" dirty="0"/>
          </a:p>
          <a:p>
            <a:pPr lvl="1"/>
            <a:r>
              <a:rPr lang="zh-CN" altLang="en-US" dirty="0"/>
              <a:t>缺点：</a:t>
            </a:r>
            <a:endParaRPr lang="en-US" altLang="zh-CN" dirty="0"/>
          </a:p>
          <a:p>
            <a:pPr lvl="2"/>
            <a:r>
              <a:rPr lang="zh-CN" altLang="en-US" dirty="0"/>
              <a:t>当拥塞推断策略较差时，网络资源利用率会很低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网络辅助的拥塞控制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网络设备对端设备提供反馈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zh-CN" altLang="en-US" dirty="0"/>
              <a:t>通过标志位提醒拥塞 </a:t>
            </a:r>
            <a:r>
              <a:rPr lang="en-US" altLang="zh-CN" dirty="0"/>
              <a:t>(ECN)</a:t>
            </a:r>
            <a:endParaRPr lang="en-US" altLang="zh-CN" dirty="0"/>
          </a:p>
          <a:p>
            <a:pPr lvl="2"/>
            <a:r>
              <a:rPr lang="zh-CN" altLang="en-US" dirty="0"/>
              <a:t>显式的规定发送速率 </a:t>
            </a:r>
            <a:r>
              <a:rPr lang="en-US" altLang="zh-CN" dirty="0"/>
              <a:t>(ATM)</a:t>
            </a:r>
            <a:endParaRPr lang="en-US" altLang="zh-CN" dirty="0"/>
          </a:p>
          <a:p>
            <a:pPr lvl="1"/>
            <a:r>
              <a:rPr lang="zh-CN" altLang="en-US" dirty="0"/>
              <a:t>优点：</a:t>
            </a:r>
            <a:endParaRPr lang="en-US" altLang="zh-CN" dirty="0"/>
          </a:p>
          <a:p>
            <a:pPr lvl="2"/>
            <a:r>
              <a:rPr lang="zh-CN" altLang="en-US" dirty="0"/>
              <a:t>资源利用率更高</a:t>
            </a:r>
            <a:endParaRPr lang="en-US" altLang="zh-CN" dirty="0"/>
          </a:p>
          <a:p>
            <a:pPr lvl="1"/>
            <a:r>
              <a:rPr lang="zh-CN" altLang="en-US" dirty="0"/>
              <a:t>缺点：</a:t>
            </a:r>
            <a:endParaRPr lang="en-US" altLang="zh-CN" dirty="0"/>
          </a:p>
          <a:p>
            <a:pPr lvl="2"/>
            <a:r>
              <a:rPr lang="zh-CN" altLang="en-US" dirty="0"/>
              <a:t>网络中间设备设计更复杂</a:t>
            </a:r>
            <a:endParaRPr lang="en-US" altLang="zh-CN" dirty="0"/>
          </a:p>
          <a:p>
            <a:pPr lvl="2"/>
            <a:r>
              <a:rPr lang="zh-CN" altLang="en-US" dirty="0"/>
              <a:t>每条流维护一个状态，可扩展性差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93936" y="5715298"/>
            <a:ext cx="4344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ea typeface="楷体" panose="02010609060101010101" pitchFamily="49" charset="-122"/>
              </a:rPr>
              <a:t>TCP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ea typeface="楷体" panose="02010609060101010101" pitchFamily="49" charset="-122"/>
              </a:rPr>
              <a:t>使用端到端的拥塞控制策略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的拥塞控制算法基础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网络设备的功能非常简单</a:t>
            </a:r>
            <a:endParaRPr lang="en-US" altLang="zh-CN" dirty="0"/>
          </a:p>
          <a:p>
            <a:pPr lvl="1"/>
            <a:r>
              <a:rPr lang="zh-CN" altLang="en-US" dirty="0"/>
              <a:t>共享</a:t>
            </a:r>
            <a:r>
              <a:rPr lang="en-US" altLang="zh-CN" dirty="0"/>
              <a:t>buffer</a:t>
            </a:r>
            <a:r>
              <a:rPr lang="zh-CN" altLang="en-US" dirty="0"/>
              <a:t>，进行先进先出 </a:t>
            </a:r>
            <a:r>
              <a:rPr lang="en-US" altLang="zh-CN" dirty="0"/>
              <a:t>(FIFO) </a:t>
            </a:r>
            <a:r>
              <a:rPr lang="zh-CN" altLang="en-US" dirty="0"/>
              <a:t>调度</a:t>
            </a:r>
            <a:endParaRPr lang="en-US" altLang="zh-CN" dirty="0"/>
          </a:p>
          <a:p>
            <a:pPr lvl="1"/>
            <a:r>
              <a:rPr lang="zh-CN" altLang="en-US" dirty="0"/>
              <a:t>通过丢包进行拥塞反馈 </a:t>
            </a:r>
            <a:r>
              <a:rPr lang="en-US" altLang="zh-CN" dirty="0"/>
              <a:t>(binary feedback)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TCP</a:t>
            </a:r>
            <a:r>
              <a:rPr lang="zh-CN" altLang="en-US" dirty="0"/>
              <a:t>端设备遇到丢包时，认为网络拥塞，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减慢发送速率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但是，丢包不一定是由网络拥塞引起的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TCP</a:t>
            </a:r>
            <a:r>
              <a:rPr lang="zh-CN" altLang="en-US" dirty="0"/>
              <a:t>端设备定期通过增大发送速率来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探测更多可用带宽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核心问题：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增减控制策略：减慢，减慢多少？探测，增大多少？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增减控制策略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有很多不同的增减控制策略组合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考虑最简单的线性控制策略 </a:t>
                </a:r>
                <a:r>
                  <a:rPr lang="en-US" altLang="zh-CN" dirty="0"/>
                  <a:t>(Linear Control)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Window(t+1) = a * Window(t) + b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增系数：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减系数：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可以支持很多不同的增减策略组合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和性</a:t>
                </a:r>
                <a:r>
                  <a:rPr lang="en-US" altLang="zh-CN" dirty="0"/>
                  <a:t>(Additively) </a:t>
                </a:r>
                <a:r>
                  <a:rPr lang="zh-CN" altLang="en-US" dirty="0"/>
                  <a:t>增加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减少 </a:t>
                </a:r>
                <a:r>
                  <a:rPr lang="en-US" altLang="zh-CN" dirty="0"/>
                  <a:t>(AI/AD)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乘性</a:t>
                </a:r>
                <a:r>
                  <a:rPr lang="en-US" altLang="zh-CN" dirty="0"/>
                  <a:t>(</a:t>
                </a:r>
                <a:r>
                  <a:rPr lang="en-GB" altLang="zh-CN" dirty="0"/>
                  <a:t>Multiplicatively) </a:t>
                </a:r>
                <a:r>
                  <a:rPr lang="zh-CN" altLang="en-US" dirty="0"/>
                  <a:t>增加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减少</a:t>
                </a:r>
                <a:r>
                  <a:rPr lang="en-US" altLang="zh-CN" dirty="0"/>
                  <a:t> (MI/MD)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问题：在四种组合里，选出最优的，满足：</a:t>
                </a:r>
                <a:endParaRPr lang="en-US" altLang="zh-CN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收敛性、高资源利用率、公平性。。。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网络层提供了端到端的连接功能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无连接的、尽最大努力交付（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best-effort delivery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数据报服务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为了支持网络应用间的数据传输，主机端还需要实现很多功能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59114" y="4716406"/>
            <a:ext cx="6103884" cy="1555531"/>
            <a:chOff x="1388678" y="4649849"/>
            <a:chExt cx="6103884" cy="1555531"/>
          </a:xfrm>
        </p:grpSpPr>
        <p:sp>
          <p:nvSpPr>
            <p:cNvPr id="6" name="云形 5"/>
            <p:cNvSpPr/>
            <p:nvPr/>
          </p:nvSpPr>
          <p:spPr>
            <a:xfrm>
              <a:off x="2942896" y="4649849"/>
              <a:ext cx="2995448" cy="1555531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内容占位符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678" y="5105397"/>
              <a:ext cx="983374" cy="644433"/>
            </a:xfrm>
            <a:prstGeom prst="rect">
              <a:avLst/>
            </a:prstGeom>
          </p:spPr>
        </p:pic>
        <p:pic>
          <p:nvPicPr>
            <p:cNvPr id="8" name="内容占位符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9188" y="5098583"/>
              <a:ext cx="983374" cy="644433"/>
            </a:xfrm>
            <a:prstGeom prst="rect">
              <a:avLst/>
            </a:prstGeom>
          </p:spPr>
        </p:pic>
        <p:cxnSp>
          <p:nvCxnSpPr>
            <p:cNvPr id="9" name="直接连接符 8"/>
            <p:cNvCxnSpPr>
              <a:stCxn id="7" idx="3"/>
              <a:endCxn id="6" idx="2"/>
            </p:cNvCxnSpPr>
            <p:nvPr/>
          </p:nvCxnSpPr>
          <p:spPr>
            <a:xfrm>
              <a:off x="2372052" y="5427614"/>
              <a:ext cx="58013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0"/>
              <a:endCxn id="8" idx="1"/>
            </p:cNvCxnSpPr>
            <p:nvPr/>
          </p:nvCxnSpPr>
          <p:spPr>
            <a:xfrm flipV="1">
              <a:off x="5935848" y="5420800"/>
              <a:ext cx="573340" cy="68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任意多边形 10"/>
            <p:cNvSpPr/>
            <p:nvPr/>
          </p:nvSpPr>
          <p:spPr>
            <a:xfrm>
              <a:off x="2238704" y="5066469"/>
              <a:ext cx="4204138" cy="458621"/>
            </a:xfrm>
            <a:custGeom>
              <a:avLst/>
              <a:gdLst>
                <a:gd name="connsiteX0" fmla="*/ 0 w 4204138"/>
                <a:gd name="connsiteY0" fmla="*/ 150938 h 458621"/>
                <a:gd name="connsiteX1" fmla="*/ 1229710 w 4204138"/>
                <a:gd name="connsiteY1" fmla="*/ 14303 h 458621"/>
                <a:gd name="connsiteX2" fmla="*/ 2228193 w 4204138"/>
                <a:gd name="connsiteY2" fmla="*/ 455738 h 458621"/>
                <a:gd name="connsiteX3" fmla="*/ 3352800 w 4204138"/>
                <a:gd name="connsiteY3" fmla="*/ 203490 h 458621"/>
                <a:gd name="connsiteX4" fmla="*/ 4204138 w 4204138"/>
                <a:gd name="connsiteY4" fmla="*/ 171959 h 4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4138" h="458621">
                  <a:moveTo>
                    <a:pt x="0" y="150938"/>
                  </a:moveTo>
                  <a:cubicBezTo>
                    <a:pt x="429172" y="57220"/>
                    <a:pt x="858345" y="-36497"/>
                    <a:pt x="1229710" y="14303"/>
                  </a:cubicBezTo>
                  <a:cubicBezTo>
                    <a:pt x="1601075" y="65103"/>
                    <a:pt x="1874345" y="424207"/>
                    <a:pt x="2228193" y="455738"/>
                  </a:cubicBezTo>
                  <a:cubicBezTo>
                    <a:pt x="2582041" y="487269"/>
                    <a:pt x="3023476" y="250786"/>
                    <a:pt x="3352800" y="203490"/>
                  </a:cubicBezTo>
                  <a:cubicBezTo>
                    <a:pt x="3682124" y="156194"/>
                    <a:pt x="4204138" y="171959"/>
                    <a:pt x="4204138" y="171959"/>
                  </a:cubicBezTo>
                </a:path>
              </a:pathLst>
            </a:custGeom>
            <a:noFill/>
            <a:ln w="38100"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83366" y="4265453"/>
            <a:ext cx="1733615" cy="949768"/>
            <a:chOff x="981206" y="4335014"/>
            <a:chExt cx="1733615" cy="949768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>
              <a:fillRect/>
            </a:stretch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>
              <a:fillRect/>
            </a:stretch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sp>
        <p:nvSpPr>
          <p:cNvPr id="33" name="文本框 32"/>
          <p:cNvSpPr txBox="1"/>
          <p:nvPr/>
        </p:nvSpPr>
        <p:spPr>
          <a:xfrm>
            <a:off x="6940450" y="3839195"/>
            <a:ext cx="2089033" cy="2122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楷体" panose="02010609060101010101" pitchFamily="49" charset="-122"/>
              </a:rPr>
              <a:t>多路复用 </a:t>
            </a:r>
            <a:endParaRPr lang="zh-CN" altLang="en-US" dirty="0"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楷体" panose="02010609060101010101" pitchFamily="49" charset="-122"/>
              </a:rPr>
              <a:t>连接管理</a:t>
            </a:r>
            <a:endParaRPr lang="en-US" altLang="zh-CN" dirty="0"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楷体" panose="02010609060101010101" pitchFamily="49" charset="-122"/>
              </a:rPr>
              <a:t>拥塞控制</a:t>
            </a:r>
            <a:endParaRPr lang="en-US" altLang="zh-CN" dirty="0"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楷体" panose="02010609060101010101" pitchFamily="49" charset="-122"/>
              </a:rPr>
              <a:t>丢包检测与恢复</a:t>
            </a:r>
            <a:endParaRPr lang="en-US" altLang="zh-CN" dirty="0"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楷体" panose="02010609060101010101" pitchFamily="49" charset="-122"/>
              </a:rPr>
              <a:t>按序传输</a:t>
            </a:r>
            <a:endParaRPr lang="en-US" altLang="zh-CN" dirty="0">
              <a:ea typeface="楷体" panose="02010609060101010101" pitchFamily="49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42332" y="4301201"/>
            <a:ext cx="1733615" cy="949768"/>
            <a:chOff x="981206" y="4335014"/>
            <a:chExt cx="1733615" cy="949768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>
              <a:fillRect/>
            </a:stretch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>
              <a:fillRect/>
            </a:stretch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sp>
        <p:nvSpPr>
          <p:cNvPr id="41" name="矩形 40"/>
          <p:cNvSpPr/>
          <p:nvPr/>
        </p:nvSpPr>
        <p:spPr>
          <a:xfrm>
            <a:off x="6831723" y="3838979"/>
            <a:ext cx="2197759" cy="5148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267415" y="34211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UDP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157545" y="3839195"/>
            <a:ext cx="1871937" cy="2180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7593754" y="6081994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TCP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551391" y="4473872"/>
            <a:ext cx="2017986" cy="457200"/>
            <a:chOff x="2593431" y="4473872"/>
            <a:chExt cx="2017986" cy="457200"/>
          </a:xfrm>
        </p:grpSpPr>
        <p:cxnSp>
          <p:nvCxnSpPr>
            <p:cNvPr id="46" name="直接箭头连接符 45"/>
            <p:cNvCxnSpPr/>
            <p:nvPr/>
          </p:nvCxnSpPr>
          <p:spPr>
            <a:xfrm>
              <a:off x="2593431" y="44738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>
              <a:off x="2593431" y="46262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2593431" y="47786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2593431" y="49310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1" grpId="0" animBg="1"/>
      <p:bldP spid="42" grpId="0"/>
      <p:bldP spid="43" grpId="0" animBg="1"/>
      <p:bldP spid="4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和性增，和性减 </a:t>
            </a:r>
            <a:r>
              <a:rPr lang="en-US" altLang="zh-CN" dirty="0"/>
              <a:t>(AI + AD)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8214136" cy="4425801"/>
          </a:xfrm>
        </p:spPr>
        <p:txBody>
          <a:bodyPr/>
          <a:lstStyle/>
          <a:p>
            <a:r>
              <a:rPr lang="en-US" altLang="zh-CN" dirty="0"/>
              <a:t>X1</a:t>
            </a:r>
            <a:r>
              <a:rPr lang="zh-CN" altLang="en-US" dirty="0"/>
              <a:t>和</a:t>
            </a:r>
            <a:r>
              <a:rPr lang="en-US" altLang="zh-CN" dirty="0"/>
              <a:t>X2</a:t>
            </a:r>
            <a:r>
              <a:rPr lang="zh-CN" altLang="en-US" dirty="0"/>
              <a:t>和性增加、减少相同的量</a:t>
            </a:r>
            <a:endParaRPr lang="en-US" altLang="zh-CN" dirty="0"/>
          </a:p>
          <a:p>
            <a:pPr lvl="1"/>
            <a:r>
              <a:rPr lang="zh-CN" altLang="en-US" dirty="0"/>
              <a:t>和性增加改进公平性</a:t>
            </a:r>
            <a:endParaRPr lang="en-US" altLang="zh-CN" dirty="0"/>
          </a:p>
          <a:p>
            <a:pPr lvl="1"/>
            <a:r>
              <a:rPr lang="zh-CN" altLang="en-US" dirty="0"/>
              <a:t>和性减少降低公平性</a:t>
            </a:r>
            <a:r>
              <a:rPr lang="en-US" altLang="zh-CN" dirty="0"/>
              <a:t>	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3565965" y="2314098"/>
            <a:ext cx="4949385" cy="4407380"/>
            <a:chOff x="3694267" y="2096464"/>
            <a:chExt cx="4949385" cy="4407380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4341230" y="5868364"/>
              <a:ext cx="37719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rot="16200000">
              <a:off x="2455280" y="3982414"/>
              <a:ext cx="37719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5266481" y="6076709"/>
              <a:ext cx="2255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User 1’s Allocation X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 rot="16200000">
              <a:off x="2829265" y="3624804"/>
              <a:ext cx="2295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User 2’s Allocation X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 </a:t>
              </a:r>
              <a:endParaRPr lang="zh-CN" altLang="en-US" dirty="0"/>
            </a:p>
          </p:txBody>
        </p:sp>
        <p:cxnSp>
          <p:nvCxnSpPr>
            <p:cNvPr id="12" name="直接连接符 11"/>
            <p:cNvCxnSpPr>
              <a:cxnSpLocks noChangeAspect="1"/>
            </p:cNvCxnSpPr>
            <p:nvPr/>
          </p:nvCxnSpPr>
          <p:spPr>
            <a:xfrm rot="2700000" flipV="1">
              <a:off x="3703916" y="4293009"/>
              <a:ext cx="4392000" cy="2967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cxnSpLocks noChangeAspect="1"/>
            </p:cNvCxnSpPr>
            <p:nvPr/>
          </p:nvCxnSpPr>
          <p:spPr>
            <a:xfrm rot="18900000" flipV="1">
              <a:off x="3694267" y="4260216"/>
              <a:ext cx="4392000" cy="2967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6826605" y="2234893"/>
              <a:ext cx="12499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Fairness Line</a:t>
              </a:r>
              <a:endParaRPr lang="zh-CN" altLang="en-US" sz="16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199451" y="5185458"/>
              <a:ext cx="13608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Efficiency Line</a:t>
              </a:r>
              <a:endParaRPr lang="zh-CN" altLang="en-US" sz="16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5822066" y="4240654"/>
              <a:ext cx="101000" cy="1019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913435" y="3763894"/>
              <a:ext cx="1730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Optimal Allocation</a:t>
              </a:r>
              <a:endParaRPr lang="zh-CN" altLang="en-US" sz="1600" dirty="0"/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H="1">
              <a:off x="6065134" y="4073604"/>
              <a:ext cx="749952" cy="201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接箭头连接符 21"/>
          <p:cNvCxnSpPr/>
          <p:nvPr/>
        </p:nvCxnSpPr>
        <p:spPr>
          <a:xfrm flipV="1">
            <a:off x="4633639" y="3477854"/>
            <a:ext cx="1080000" cy="1080000"/>
          </a:xfrm>
          <a:prstGeom prst="straightConnector1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464885" y="316274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24" name="文本框 23"/>
          <p:cNvSpPr txBox="1"/>
          <p:nvPr/>
        </p:nvSpPr>
        <p:spPr>
          <a:xfrm>
            <a:off x="4403730" y="4076851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乘性增，乘性减 </a:t>
            </a:r>
            <a:r>
              <a:rPr lang="en-US" altLang="zh-CN" dirty="0"/>
              <a:t>(MI + MD)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X1</a:t>
            </a:r>
            <a:r>
              <a:rPr lang="zh-CN" altLang="en-US" dirty="0"/>
              <a:t>和</a:t>
            </a:r>
            <a:r>
              <a:rPr lang="en-US" altLang="zh-CN" dirty="0"/>
              <a:t>X2</a:t>
            </a:r>
            <a:r>
              <a:rPr lang="zh-CN" altLang="en-US" dirty="0"/>
              <a:t>乘性增加、减少相同的因子</a:t>
            </a:r>
            <a:endParaRPr lang="en-US" altLang="zh-CN" dirty="0"/>
          </a:p>
          <a:p>
            <a:pPr lvl="1"/>
            <a:r>
              <a:rPr lang="zh-CN" altLang="en-US" dirty="0"/>
              <a:t>公平性不会发生变化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565965" y="2314098"/>
            <a:ext cx="4949385" cy="4407380"/>
            <a:chOff x="3694267" y="2096464"/>
            <a:chExt cx="4949385" cy="4407380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4341230" y="5868364"/>
              <a:ext cx="37719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rot="16200000">
              <a:off x="2455280" y="3982414"/>
              <a:ext cx="37719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5266481" y="6076709"/>
              <a:ext cx="2255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User 1’s Allocation X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 rot="16200000">
              <a:off x="2829265" y="3624804"/>
              <a:ext cx="2295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User 2’s Allocation X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 </a:t>
              </a:r>
              <a:endParaRPr lang="zh-CN" altLang="en-US" dirty="0"/>
            </a:p>
          </p:txBody>
        </p:sp>
        <p:cxnSp>
          <p:nvCxnSpPr>
            <p:cNvPr id="11" name="直接连接符 10"/>
            <p:cNvCxnSpPr>
              <a:cxnSpLocks noChangeAspect="1"/>
            </p:cNvCxnSpPr>
            <p:nvPr/>
          </p:nvCxnSpPr>
          <p:spPr>
            <a:xfrm rot="2700000" flipV="1">
              <a:off x="3703916" y="4293009"/>
              <a:ext cx="4392000" cy="2967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cxnSpLocks noChangeAspect="1"/>
            </p:cNvCxnSpPr>
            <p:nvPr/>
          </p:nvCxnSpPr>
          <p:spPr>
            <a:xfrm rot="18900000" flipV="1">
              <a:off x="3694267" y="4260216"/>
              <a:ext cx="4392000" cy="2967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826605" y="2234893"/>
              <a:ext cx="12499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Fairness Line</a:t>
              </a:r>
              <a:endParaRPr lang="zh-CN" altLang="en-US" sz="16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199451" y="5185458"/>
              <a:ext cx="13608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Efficiency Line</a:t>
              </a:r>
              <a:endParaRPr lang="zh-CN" altLang="en-US" sz="16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5822066" y="4240654"/>
              <a:ext cx="101000" cy="1019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913435" y="3763894"/>
              <a:ext cx="1730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Optimal Allocation</a:t>
              </a:r>
              <a:endParaRPr lang="zh-CN" altLang="en-US" sz="1600" dirty="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H="1">
              <a:off x="6065134" y="4073604"/>
              <a:ext cx="749952" cy="201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 flipV="1">
            <a:off x="4208317" y="2962181"/>
            <a:ext cx="1586447" cy="30938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 noChangeAspect="1"/>
          </p:cNvCxnSpPr>
          <p:nvPr/>
        </p:nvCxnSpPr>
        <p:spPr>
          <a:xfrm flipV="1">
            <a:off x="4801596" y="3002437"/>
            <a:ext cx="972000" cy="1895544"/>
          </a:xfrm>
          <a:prstGeom prst="line">
            <a:avLst/>
          </a:prstGeom>
          <a:ln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809069" y="288076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4350175" y="456020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AIMD </a:t>
            </a:r>
            <a:r>
              <a:rPr lang="zh-CN" altLang="en-US" dirty="0"/>
              <a:t>（和性增，乘性减）</a:t>
            </a:r>
            <a:endParaRPr lang="en-US" altLang="zh-CN" dirty="0"/>
          </a:p>
          <a:p>
            <a:pPr lvl="1"/>
            <a:r>
              <a:rPr lang="en-US" altLang="zh-CN" dirty="0"/>
              <a:t>AI: W(t+1) = W(t) + 1</a:t>
            </a:r>
            <a:endParaRPr lang="en-US" altLang="zh-CN" dirty="0"/>
          </a:p>
          <a:p>
            <a:pPr lvl="1"/>
            <a:r>
              <a:rPr lang="en-US" altLang="zh-CN" dirty="0"/>
              <a:t>MD: W(t+1) = 1/2 * W(t)</a:t>
            </a:r>
            <a:endParaRPr lang="en-US" altLang="zh-CN" dirty="0"/>
          </a:p>
          <a:p>
            <a:pPr lvl="1"/>
            <a:r>
              <a:rPr lang="zh-CN" altLang="en-US" dirty="0"/>
              <a:t>向最优分配点收敛</a:t>
            </a:r>
            <a:endParaRPr lang="en-US" altLang="zh-CN" dirty="0"/>
          </a:p>
          <a:p>
            <a:r>
              <a:rPr lang="zh-CN" altLang="en-US" dirty="0"/>
              <a:t>也就是</a:t>
            </a:r>
            <a:r>
              <a:rPr lang="en-US" altLang="zh-CN" dirty="0"/>
              <a:t>TCP</a:t>
            </a:r>
            <a:r>
              <a:rPr lang="zh-CN" altLang="en-US" dirty="0"/>
              <a:t>中的拥塞控制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4273713" y="2351622"/>
            <a:ext cx="4949385" cy="4407380"/>
            <a:chOff x="3167938" y="2407588"/>
            <a:chExt cx="4949385" cy="4407380"/>
          </a:xfrm>
        </p:grpSpPr>
        <p:grpSp>
          <p:nvGrpSpPr>
            <p:cNvPr id="6" name="组合 5"/>
            <p:cNvGrpSpPr/>
            <p:nvPr/>
          </p:nvGrpSpPr>
          <p:grpSpPr>
            <a:xfrm>
              <a:off x="3167938" y="2407588"/>
              <a:ext cx="4949385" cy="4407380"/>
              <a:chOff x="3694267" y="2096464"/>
              <a:chExt cx="4949385" cy="4407380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>
                <a:off x="4341230" y="5868364"/>
                <a:ext cx="37719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rot="16200000">
                <a:off x="2455280" y="3982414"/>
                <a:ext cx="37719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本框 8"/>
              <p:cNvSpPr txBox="1"/>
              <p:nvPr/>
            </p:nvSpPr>
            <p:spPr>
              <a:xfrm>
                <a:off x="5266481" y="6076709"/>
                <a:ext cx="2255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User 1’s Allocation 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 rot="16200000">
                <a:off x="2829265" y="3624804"/>
                <a:ext cx="2295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User 2’s Allocation 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  <p:cxnSp>
            <p:nvCxnSpPr>
              <p:cNvPr id="11" name="直接连接符 10"/>
              <p:cNvCxnSpPr>
                <a:cxnSpLocks noChangeAspect="1"/>
              </p:cNvCxnSpPr>
              <p:nvPr/>
            </p:nvCxnSpPr>
            <p:spPr>
              <a:xfrm rot="2700000" flipV="1">
                <a:off x="3703916" y="4293009"/>
                <a:ext cx="4392000" cy="2967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cxnSpLocks noChangeAspect="1"/>
              </p:cNvCxnSpPr>
              <p:nvPr/>
            </p:nvCxnSpPr>
            <p:spPr>
              <a:xfrm rot="18900000" flipV="1">
                <a:off x="3694267" y="4260216"/>
                <a:ext cx="4392000" cy="2967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6826605" y="2234893"/>
                <a:ext cx="12499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Fairness Line</a:t>
                </a:r>
                <a:endParaRPr lang="zh-CN" altLang="en-US" sz="1600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7199451" y="5185458"/>
                <a:ext cx="13608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Efficiency Line</a:t>
                </a:r>
                <a:endParaRPr lang="zh-CN" altLang="en-US" sz="1600" dirty="0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5822066" y="4240654"/>
                <a:ext cx="101000" cy="10191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913435" y="3763894"/>
                <a:ext cx="1730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Optimal Allocation</a:t>
                </a:r>
                <a:endParaRPr lang="zh-CN" altLang="en-US" sz="1600" dirty="0"/>
              </a:p>
            </p:txBody>
          </p:sp>
          <p:cxnSp>
            <p:nvCxnSpPr>
              <p:cNvPr id="17" name="直接箭头连接符 16"/>
              <p:cNvCxnSpPr/>
              <p:nvPr/>
            </p:nvCxnSpPr>
            <p:spPr>
              <a:xfrm flipH="1">
                <a:off x="6065134" y="4073604"/>
                <a:ext cx="749952" cy="201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直接箭头连接符 17"/>
            <p:cNvCxnSpPr>
              <a:cxnSpLocks noChangeAspect="1"/>
            </p:cNvCxnSpPr>
            <p:nvPr/>
          </p:nvCxnSpPr>
          <p:spPr>
            <a:xfrm flipV="1">
              <a:off x="3829111" y="3047966"/>
              <a:ext cx="972000" cy="97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cxnSpLocks noChangeAspect="1"/>
            </p:cNvCxnSpPr>
            <p:nvPr/>
          </p:nvCxnSpPr>
          <p:spPr>
            <a:xfrm flipV="1">
              <a:off x="4411817" y="3372488"/>
              <a:ext cx="972000" cy="97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cxnSpLocks noChangeAspect="1"/>
            </p:cNvCxnSpPr>
            <p:nvPr/>
          </p:nvCxnSpPr>
          <p:spPr>
            <a:xfrm flipH="1">
              <a:off x="4394708" y="3065929"/>
              <a:ext cx="396000" cy="1282859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cxnSpLocks noChangeAspect="1"/>
            </p:cNvCxnSpPr>
            <p:nvPr/>
          </p:nvCxnSpPr>
          <p:spPr>
            <a:xfrm flipH="1">
              <a:off x="4700482" y="3372494"/>
              <a:ext cx="684000" cy="12116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cxnSpLocks noChangeAspect="1"/>
            </p:cNvCxnSpPr>
            <p:nvPr/>
          </p:nvCxnSpPr>
          <p:spPr>
            <a:xfrm flipV="1">
              <a:off x="4737441" y="3589018"/>
              <a:ext cx="972000" cy="97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cxnSpLocks noChangeAspect="1"/>
            </p:cNvCxnSpPr>
            <p:nvPr/>
          </p:nvCxnSpPr>
          <p:spPr>
            <a:xfrm flipH="1">
              <a:off x="5064746" y="3640908"/>
              <a:ext cx="612000" cy="8221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4228139" y="2658379"/>
              <a:ext cx="17573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75000"/>
                    </a:schemeClr>
                  </a:solidFill>
                </a:rPr>
                <a:t>Additively Increase</a:t>
              </a:r>
              <a:endParaRPr lang="zh-CN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877360" y="4834835"/>
              <a:ext cx="2273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75000"/>
                    </a:schemeClr>
                  </a:solidFill>
                </a:rPr>
                <a:t>Multiplicatively Decrease</a:t>
              </a:r>
              <a:endParaRPr lang="zh-CN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中的拥塞控制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274553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隐式的拥塞反馈 </a:t>
            </a:r>
            <a:r>
              <a:rPr lang="en-US" altLang="zh-CN" dirty="0"/>
              <a:t>+ AIMD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端到端的设计 、分布式，兼具效率和公平性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每收到网络丢包信息</a:t>
            </a:r>
            <a:endParaRPr lang="en-US" altLang="zh-CN" dirty="0"/>
          </a:p>
          <a:p>
            <a:pPr lvl="1"/>
            <a:r>
              <a:rPr lang="zh-CN" altLang="en-US" dirty="0"/>
              <a:t>发送速率（窗口大小）减半</a:t>
            </a:r>
            <a:endParaRPr lang="en-US" altLang="zh-CN" dirty="0"/>
          </a:p>
          <a:p>
            <a:r>
              <a:rPr lang="zh-CN" altLang="en-US" dirty="0"/>
              <a:t>周期性探测可用带宽</a:t>
            </a:r>
            <a:endParaRPr lang="en-US" altLang="zh-CN" dirty="0"/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RTT</a:t>
            </a:r>
            <a:r>
              <a:rPr lang="zh-CN" altLang="en-US" dirty="0"/>
              <a:t>，窗口值增加一个数据包大小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0" y="4548569"/>
            <a:ext cx="5453455" cy="1755911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快速重传后的发包停顿现象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8332470" cy="442580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当快速重传监测到丢包时，意味着网络拥塞</a:t>
            </a:r>
            <a:endParaRPr lang="en-US" altLang="zh-CN" dirty="0"/>
          </a:p>
          <a:p>
            <a:pPr lvl="1"/>
            <a:r>
              <a:rPr lang="zh-CN" altLang="en-US" dirty="0"/>
              <a:t>窗口值减半 </a:t>
            </a:r>
            <a:r>
              <a:rPr lang="en-US" altLang="zh-CN" dirty="0"/>
              <a:t>(cwnd -&gt; cwnd/2, new cwnd)</a:t>
            </a:r>
            <a:endParaRPr lang="en-US" altLang="zh-CN" dirty="0"/>
          </a:p>
          <a:p>
            <a:r>
              <a:rPr lang="zh-CN" altLang="en-US" dirty="0"/>
              <a:t>发送方未确认的 </a:t>
            </a:r>
            <a:r>
              <a:rPr lang="en-US" altLang="zh-CN" dirty="0"/>
              <a:t>(outstanding) </a:t>
            </a:r>
            <a:r>
              <a:rPr lang="zh-CN" altLang="en-US" dirty="0"/>
              <a:t>数据包数目 </a:t>
            </a:r>
            <a:r>
              <a:rPr lang="en-US" altLang="zh-CN" dirty="0"/>
              <a:t>&gt; new cwnd</a:t>
            </a:r>
            <a:endParaRPr lang="en-US" altLang="zh-CN" dirty="0"/>
          </a:p>
          <a:p>
            <a:pPr lvl="1"/>
            <a:r>
              <a:rPr lang="zh-CN" altLang="en-US" dirty="0"/>
              <a:t>不能发送新数据</a:t>
            </a:r>
            <a:endParaRPr lang="en-US" altLang="zh-CN" dirty="0"/>
          </a:p>
          <a:p>
            <a:pPr lvl="1"/>
            <a:r>
              <a:rPr lang="zh-CN" altLang="en-US" dirty="0"/>
              <a:t>每收到一个</a:t>
            </a:r>
            <a:r>
              <a:rPr lang="en-US" altLang="zh-CN" dirty="0"/>
              <a:t>ACK (SACK)</a:t>
            </a:r>
            <a:r>
              <a:rPr lang="zh-CN" altLang="en-US" dirty="0"/>
              <a:t>，</a:t>
            </a:r>
            <a:r>
              <a:rPr lang="en-US" altLang="zh-CN" dirty="0"/>
              <a:t>outstanding</a:t>
            </a:r>
            <a:r>
              <a:rPr lang="zh-CN" altLang="en-US" dirty="0"/>
              <a:t>数据包数目减一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outstanding</a:t>
            </a:r>
            <a:r>
              <a:rPr lang="zh-CN" altLang="en-US" dirty="0"/>
              <a:t>数据包数目 </a:t>
            </a:r>
            <a:r>
              <a:rPr lang="en-US" altLang="zh-CN" dirty="0"/>
              <a:t>&lt; new cwnd</a:t>
            </a:r>
            <a:r>
              <a:rPr lang="zh-CN" altLang="en-US" dirty="0"/>
              <a:t>时，</a:t>
            </a:r>
            <a:endParaRPr lang="en-US" altLang="zh-CN" dirty="0"/>
          </a:p>
          <a:p>
            <a:pPr lvl="1"/>
            <a:r>
              <a:rPr lang="zh-CN" altLang="en-US" dirty="0"/>
              <a:t>可以发送新数据 </a:t>
            </a:r>
            <a:r>
              <a:rPr lang="en-US" altLang="zh-CN" dirty="0"/>
              <a:t>(new cwnd – outstanding)</a:t>
            </a:r>
            <a:endParaRPr lang="en-US" altLang="zh-CN" dirty="0"/>
          </a:p>
          <a:p>
            <a:r>
              <a:rPr lang="zh-CN" altLang="en-US" dirty="0"/>
              <a:t>表现</a:t>
            </a:r>
            <a:endParaRPr lang="en-US" altLang="zh-CN" dirty="0"/>
          </a:p>
          <a:p>
            <a:pPr lvl="1"/>
            <a:r>
              <a:rPr lang="zh-CN" altLang="en-US" dirty="0"/>
              <a:t>经过快速重传后，发送方在一段时间内不能发送任何数据 </a:t>
            </a:r>
            <a:r>
              <a:rPr lang="en-US" altLang="zh-CN" dirty="0"/>
              <a:t>(&lt; 1 RTT)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快速重传后又发送丢包怎么办？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快速恢复</a:t>
            </a:r>
            <a:r>
              <a:rPr lang="en-US" altLang="zh-CN" dirty="0"/>
              <a:t>(Fast Recovery)</a:t>
            </a:r>
            <a:r>
              <a:rPr lang="zh-CN" altLang="en-US" dirty="0"/>
              <a:t>阶段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起始于快速重传后，结束于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RecoveryPoint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数据被连续确认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altLang="zh-CN" dirty="0" err="1"/>
              <a:t>RecoveryPoint</a:t>
            </a:r>
            <a:r>
              <a:rPr lang="zh-CN" altLang="en-US" dirty="0"/>
              <a:t>为进入快速恢复阶段时发送的最大序列号</a:t>
            </a:r>
            <a:endParaRPr lang="en-US" altLang="zh-CN" dirty="0"/>
          </a:p>
          <a:p>
            <a:r>
              <a:rPr lang="zh-CN" altLang="en-US" dirty="0"/>
              <a:t>在快速恢复阶段，如果遇到其他丢包</a:t>
            </a:r>
            <a:endParaRPr lang="en-US" altLang="zh-CN" dirty="0"/>
          </a:p>
          <a:p>
            <a:pPr lvl="1"/>
            <a:r>
              <a:rPr lang="zh-CN" altLang="en-US" dirty="0"/>
              <a:t>仍然使用快速重传，窗口减半？ 否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en-US" altLang="zh-CN" dirty="0"/>
              <a:t>new cwnd</a:t>
            </a:r>
            <a:r>
              <a:rPr lang="zh-CN" altLang="en-US" dirty="0"/>
              <a:t>不变，且保证</a:t>
            </a:r>
            <a:r>
              <a:rPr lang="en-US" altLang="zh-CN" dirty="0"/>
              <a:t>outstanding &lt;= new cwnd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如果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outstanding &lt; new cwnd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，发送数据包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如果检测到有丢包（利用快速重传的检测技术）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重传相应数据包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否则，发送新的数据包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直到</a:t>
            </a:r>
            <a:r>
              <a:rPr lang="en-US" altLang="zh-CN" dirty="0"/>
              <a:t>Cumulative ACK &gt;= </a:t>
            </a:r>
            <a:r>
              <a:rPr lang="en-US" altLang="zh-CN" dirty="0" err="1"/>
              <a:t>RecoveryPoint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慢启动 </a:t>
            </a:r>
            <a:r>
              <a:rPr lang="en-US" altLang="zh-CN" dirty="0"/>
              <a:t>(Slow Start)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8343228" cy="4425801"/>
          </a:xfrm>
        </p:spPr>
        <p:txBody>
          <a:bodyPr>
            <a:normAutofit fontScale="92500"/>
          </a:bodyPr>
          <a:lstStyle/>
          <a:p>
            <a:r>
              <a:rPr lang="zh-CN" altLang="en-US" sz="2000" dirty="0"/>
              <a:t>拥塞避免 </a:t>
            </a:r>
            <a:r>
              <a:rPr lang="en-US" altLang="zh-CN" sz="2000" dirty="0"/>
              <a:t>(AIMD) + </a:t>
            </a:r>
            <a:r>
              <a:rPr lang="zh-CN" altLang="en-US" sz="2000" dirty="0"/>
              <a:t>快速重传 </a:t>
            </a:r>
            <a:r>
              <a:rPr lang="en-US" altLang="zh-CN" sz="2000" dirty="0"/>
              <a:t>+ </a:t>
            </a:r>
            <a:r>
              <a:rPr lang="zh-CN" altLang="en-US" sz="2000" dirty="0"/>
              <a:t>快速恢复</a:t>
            </a:r>
            <a:endParaRPr lang="en-US" altLang="zh-CN" sz="2000" dirty="0"/>
          </a:p>
          <a:p>
            <a:pPr lvl="1"/>
            <a:r>
              <a:rPr lang="zh-CN" altLang="en-US" sz="1800" dirty="0"/>
              <a:t>可以达到稳态，且在稳态下工作良好</a:t>
            </a:r>
            <a:endParaRPr lang="en-US" altLang="zh-CN" sz="1800" dirty="0"/>
          </a:p>
          <a:p>
            <a:r>
              <a:rPr lang="zh-CN" altLang="en-US" sz="2000" dirty="0"/>
              <a:t>如何快速达到稳态？</a:t>
            </a:r>
            <a:endParaRPr lang="en-US" altLang="zh-CN" sz="2000" dirty="0"/>
          </a:p>
          <a:p>
            <a:pPr lvl="1"/>
            <a:r>
              <a:rPr lang="zh-CN" altLang="en-US" sz="1800" dirty="0"/>
              <a:t>可工作在</a:t>
            </a:r>
            <a:r>
              <a:rPr lang="en-GB" altLang="zh-CN" sz="1800" dirty="0"/>
              <a:t>54kbps</a:t>
            </a:r>
            <a:r>
              <a:rPr lang="zh-CN" altLang="en-US" sz="1800" dirty="0"/>
              <a:t> </a:t>
            </a:r>
            <a:r>
              <a:rPr lang="en-US" altLang="zh-CN" sz="1800" dirty="0"/>
              <a:t>ADSL</a:t>
            </a:r>
            <a:r>
              <a:rPr lang="zh-CN" altLang="en-US" sz="1800" dirty="0"/>
              <a:t>中，也可工作在</a:t>
            </a:r>
            <a:r>
              <a:rPr lang="en-US" altLang="zh-CN" sz="1800" dirty="0"/>
              <a:t>10Gbps</a:t>
            </a:r>
            <a:r>
              <a:rPr lang="zh-CN" altLang="en-US" sz="1800" dirty="0"/>
              <a:t>网络</a:t>
            </a:r>
            <a:endParaRPr lang="en-US" altLang="zh-CN" sz="1800" dirty="0"/>
          </a:p>
          <a:p>
            <a:r>
              <a:rPr lang="zh-CN" altLang="en-US" sz="2000" dirty="0"/>
              <a:t>慢启动机制</a:t>
            </a:r>
            <a:endParaRPr lang="en-US" altLang="zh-CN" sz="2000" dirty="0"/>
          </a:p>
          <a:p>
            <a:pPr lvl="1"/>
            <a:r>
              <a:rPr lang="zh-CN" altLang="en-US" sz="1800" dirty="0"/>
              <a:t>初始窗口 </a:t>
            </a:r>
            <a:r>
              <a:rPr lang="en-US" altLang="zh-CN" sz="1800" dirty="0"/>
              <a:t>initial cwnd</a:t>
            </a:r>
            <a:r>
              <a:rPr lang="zh-CN" altLang="en-US" sz="1800" dirty="0"/>
              <a:t>，初始值设置为</a:t>
            </a:r>
            <a:r>
              <a:rPr lang="en-US" altLang="zh-CN" sz="1800" dirty="0"/>
              <a:t>3</a:t>
            </a:r>
            <a:r>
              <a:rPr lang="zh-CN" altLang="en-US" sz="1800" dirty="0"/>
              <a:t>或</a:t>
            </a:r>
            <a:r>
              <a:rPr lang="en-US" altLang="zh-CN" sz="1800" dirty="0"/>
              <a:t>10</a:t>
            </a:r>
            <a:endParaRPr lang="en-US" altLang="zh-CN" sz="1800" dirty="0"/>
          </a:p>
          <a:p>
            <a:pPr lvl="1"/>
            <a:r>
              <a:rPr lang="zh-CN" altLang="en-US" sz="1800" dirty="0"/>
              <a:t>慢启动门限值 </a:t>
            </a:r>
            <a:r>
              <a:rPr lang="en-US" altLang="zh-CN" sz="1800" dirty="0"/>
              <a:t>ssthresh</a:t>
            </a:r>
            <a:r>
              <a:rPr lang="zh-CN" altLang="en-US" sz="1800" dirty="0"/>
              <a:t>，初始值设置为</a:t>
            </a:r>
            <a:r>
              <a:rPr lang="en-US" altLang="zh-CN" sz="1800" dirty="0"/>
              <a:t>1 &lt;&lt; 31</a:t>
            </a:r>
            <a:endParaRPr lang="en-US" altLang="zh-CN" sz="1800" dirty="0"/>
          </a:p>
          <a:p>
            <a:pPr lvl="1"/>
            <a:r>
              <a:rPr lang="zh-CN" altLang="en-US" sz="1800" dirty="0"/>
              <a:t>每收到</a:t>
            </a:r>
            <a:r>
              <a:rPr lang="en-US" altLang="zh-CN" sz="1800" dirty="0"/>
              <a:t>ACK</a:t>
            </a:r>
            <a:r>
              <a:rPr lang="zh-CN" altLang="en-US" sz="1800" dirty="0"/>
              <a:t>，窗口值加</a:t>
            </a:r>
            <a:r>
              <a:rPr lang="en-US" altLang="zh-CN" sz="1800" dirty="0"/>
              <a:t>1</a:t>
            </a:r>
            <a:endParaRPr lang="en-US" altLang="zh-CN" sz="1800" dirty="0"/>
          </a:p>
          <a:p>
            <a:r>
              <a:rPr lang="zh-CN" altLang="en-US" sz="2200" dirty="0"/>
              <a:t>慢启动并不慢</a:t>
            </a:r>
            <a:endParaRPr lang="en-US" altLang="zh-CN" sz="2200" dirty="0"/>
          </a:p>
          <a:p>
            <a:pPr lvl="1"/>
            <a:r>
              <a:rPr lang="zh-CN" altLang="en-US" sz="1800" dirty="0"/>
              <a:t>在没有丢包情况下，经过</a:t>
            </a:r>
            <a:r>
              <a:rPr lang="en-US" altLang="zh-CN" sz="1800" dirty="0"/>
              <a:t>log2(</a:t>
            </a:r>
            <a:r>
              <a:rPr lang="en-US" altLang="zh-CN" sz="1800" dirty="0" err="1"/>
              <a:t>target_cwnd</a:t>
            </a:r>
            <a:r>
              <a:rPr lang="en-US" altLang="zh-CN" sz="1800" dirty="0"/>
              <a:t>/</a:t>
            </a:r>
            <a:r>
              <a:rPr lang="en-US" altLang="zh-CN" sz="1800" dirty="0" err="1"/>
              <a:t>initial_cwnd</a:t>
            </a:r>
            <a:r>
              <a:rPr lang="en-US" altLang="zh-CN" sz="1800" dirty="0"/>
              <a:t>)</a:t>
            </a:r>
            <a:r>
              <a:rPr lang="zh-CN" altLang="en-US" sz="1800" dirty="0"/>
              <a:t>个</a:t>
            </a:r>
            <a:r>
              <a:rPr lang="en-US" altLang="zh-CN" sz="1800" dirty="0"/>
              <a:t>RTT</a:t>
            </a:r>
            <a:r>
              <a:rPr lang="zh-CN" altLang="en-US" sz="1800" dirty="0"/>
              <a:t>长到目标窗口大小</a:t>
            </a:r>
            <a:endParaRPr lang="en-US" altLang="zh-CN" sz="1800" dirty="0"/>
          </a:p>
          <a:p>
            <a:endParaRPr lang="zh-CN" altLang="en-US" sz="2200" dirty="0"/>
          </a:p>
        </p:txBody>
      </p:sp>
      <p:sp>
        <p:nvSpPr>
          <p:cNvPr id="6" name="文本框 5"/>
          <p:cNvSpPr txBox="1"/>
          <p:nvPr/>
        </p:nvSpPr>
        <p:spPr>
          <a:xfrm>
            <a:off x="5859354" y="1931683"/>
            <a:ext cx="3023585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Initialization: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cwnd &lt;- initial cwnd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cwnd &lt; ssthresh: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each 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cwnd += 1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each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cwnd += 1/cwnd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when encountering loss: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ssthresh &lt;- cwnd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cwnd &lt;- cwnd/2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锯齿状窗口行为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7" t="12263" r="11510" b="30085"/>
          <a:stretch>
            <a:fillRect/>
          </a:stretch>
        </p:blipFill>
        <p:spPr>
          <a:xfrm>
            <a:off x="862330" y="2164079"/>
            <a:ext cx="6960870" cy="3151279"/>
          </a:xfrm>
        </p:spPr>
      </p:pic>
      <p:cxnSp>
        <p:nvCxnSpPr>
          <p:cNvPr id="8" name="直接箭头连接符 7"/>
          <p:cNvCxnSpPr/>
          <p:nvPr/>
        </p:nvCxnSpPr>
        <p:spPr>
          <a:xfrm flipV="1">
            <a:off x="2651760" y="2306320"/>
            <a:ext cx="1605280" cy="26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4866640" y="2550160"/>
            <a:ext cx="416560" cy="113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338320" y="2113279"/>
            <a:ext cx="244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Timeout Retransmission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184400" y="4358640"/>
            <a:ext cx="650240" cy="87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088640" y="4429760"/>
            <a:ext cx="5080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407920" y="5264559"/>
            <a:ext cx="112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Slow Start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362960" y="3952240"/>
            <a:ext cx="1503680" cy="136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663440" y="3791359"/>
            <a:ext cx="419995" cy="136992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91280" y="5325518"/>
            <a:ext cx="358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Fast Retransmission &amp; Fast Recovery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2121069"/>
          </a:xfrm>
        </p:spPr>
        <p:txBody>
          <a:bodyPr/>
          <a:lstStyle/>
          <a:p>
            <a:r>
              <a:rPr lang="zh-CN" altLang="en-US" dirty="0"/>
              <a:t>设计目标</a:t>
            </a:r>
            <a:endParaRPr lang="en-US" altLang="zh-CN" dirty="0"/>
          </a:p>
          <a:p>
            <a:pPr lvl="1"/>
            <a:r>
              <a:rPr lang="zh-CN" altLang="en-US" dirty="0"/>
              <a:t>效率、公平性、收敛速度</a:t>
            </a:r>
            <a:endParaRPr lang="en-US" altLang="zh-CN" dirty="0"/>
          </a:p>
          <a:p>
            <a:r>
              <a:rPr lang="zh-CN" altLang="en-US" dirty="0"/>
              <a:t>系统设计</a:t>
            </a:r>
            <a:endParaRPr lang="en-US" altLang="zh-CN" dirty="0"/>
          </a:p>
          <a:p>
            <a:pPr lvl="1"/>
            <a:r>
              <a:rPr lang="zh-CN" altLang="en-US" dirty="0"/>
              <a:t>端到端原则，隐式拥塞信号，分布式，可扩展性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54711" y="5039840"/>
          <a:ext cx="756933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00"/>
                <a:gridCol w="1028391"/>
                <a:gridCol w="1008000"/>
                <a:gridCol w="1404000"/>
                <a:gridCol w="1184207"/>
                <a:gridCol w="18287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Bare TCP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AIMD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Slow</a:t>
                      </a:r>
                      <a:r>
                        <a:rPr lang="en-US" altLang="zh-CN" sz="2000" b="0" baseline="0" dirty="0">
                          <a:solidFill>
                            <a:schemeClr val="tx1"/>
                          </a:solidFill>
                        </a:rPr>
                        <a:t> Start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Fast Retransmit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Fast Recovery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Loss</a:t>
                      </a:r>
                      <a:r>
                        <a:rPr lang="en-US" altLang="zh-CN" sz="2000" b="0" baseline="0" dirty="0">
                          <a:solidFill>
                            <a:schemeClr val="tx1"/>
                          </a:solidFill>
                        </a:rPr>
                        <a:t> Recovery in FR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190757" y="4195056"/>
            <a:ext cx="11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TCP Tahoe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766235" y="4573274"/>
            <a:ext cx="274320" cy="4665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388834" y="4195056"/>
            <a:ext cx="106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TCP Reno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964312" y="4585188"/>
            <a:ext cx="274320" cy="46656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019748" y="4195056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TCP NewReno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757786" y="4585188"/>
            <a:ext cx="274320" cy="46656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TCP</a:t>
            </a:r>
            <a:r>
              <a:rPr lang="zh-CN" altLang="en-US" dirty="0"/>
              <a:t>丢包重传优化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提升重传效率，减少超时重传的比例，改进短流完成时间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Adaptable </a:t>
            </a:r>
            <a:r>
              <a:rPr lang="en-US" altLang="zh-CN" dirty="0" err="1"/>
              <a:t>DupThresh</a:t>
            </a:r>
            <a:r>
              <a:rPr lang="en-US" altLang="zh-CN" dirty="0"/>
              <a:t>, TLP, RACK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TCP</a:t>
            </a:r>
            <a:r>
              <a:rPr lang="zh-CN" altLang="en-US" dirty="0"/>
              <a:t>拥塞控制算法优化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改进拥塞控制算法，提升特定网络环境下的带宽占用率（性能）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Cubic</a:t>
            </a:r>
            <a:r>
              <a:rPr lang="zh-CN" altLang="en-US" dirty="0"/>
              <a:t>、</a:t>
            </a:r>
            <a:r>
              <a:rPr lang="en-US" altLang="zh-CN" dirty="0"/>
              <a:t>Compound TCP</a:t>
            </a:r>
            <a:r>
              <a:rPr lang="zh-CN" altLang="en-US" dirty="0"/>
              <a:t>、</a:t>
            </a:r>
            <a:r>
              <a:rPr lang="en-US" altLang="zh-CN" dirty="0"/>
              <a:t>BBR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传输端口和多路复用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端口用一个 </a:t>
            </a:r>
            <a:r>
              <a:rPr lang="en-US" altLang="zh-CN" dirty="0"/>
              <a:t>16 </a:t>
            </a:r>
            <a:r>
              <a:rPr lang="zh-CN" altLang="en-US" dirty="0"/>
              <a:t>位整数来标识</a:t>
            </a:r>
            <a:endParaRPr lang="zh-CN" altLang="en-US" dirty="0"/>
          </a:p>
          <a:p>
            <a:r>
              <a:rPr lang="zh-CN" altLang="en-US" dirty="0"/>
              <a:t>端口号的意义</a:t>
            </a:r>
            <a:endParaRPr lang="en-US" altLang="zh-CN" dirty="0"/>
          </a:p>
          <a:p>
            <a:pPr lvl="1"/>
            <a:r>
              <a:rPr lang="zh-CN" altLang="en-US" dirty="0"/>
              <a:t>网络意义：标识主机提供一个特定的服务</a:t>
            </a:r>
            <a:endParaRPr lang="zh-CN" altLang="en-US" dirty="0"/>
          </a:p>
          <a:p>
            <a:pPr lvl="1"/>
            <a:r>
              <a:rPr lang="zh-CN" altLang="en-US" dirty="0"/>
              <a:t>本地意义：区分本计算机应用层中的各进程</a:t>
            </a:r>
            <a:endParaRPr lang="en-US" altLang="zh-CN" dirty="0"/>
          </a:p>
          <a:p>
            <a:r>
              <a:rPr lang="zh-CN" altLang="en-US" dirty="0"/>
              <a:t>三类端口</a:t>
            </a:r>
            <a:endParaRPr lang="en-US" altLang="zh-CN" dirty="0"/>
          </a:p>
          <a:p>
            <a:pPr lvl="1"/>
            <a:r>
              <a:rPr lang="zh-CN" altLang="en-US" dirty="0"/>
              <a:t>熟知端口， </a:t>
            </a:r>
            <a:r>
              <a:rPr lang="en-US" altLang="zh-CN" dirty="0"/>
              <a:t>0~1023</a:t>
            </a:r>
            <a:endParaRPr lang="en-US" altLang="zh-CN" dirty="0"/>
          </a:p>
          <a:p>
            <a:pPr lvl="1"/>
            <a:r>
              <a:rPr lang="zh-CN" altLang="en-US" dirty="0"/>
              <a:t>登记端口号，</a:t>
            </a:r>
            <a:r>
              <a:rPr lang="en-US" altLang="zh-CN" dirty="0"/>
              <a:t>1024~49151</a:t>
            </a:r>
            <a:r>
              <a:rPr lang="zh-CN" altLang="en-US" dirty="0"/>
              <a:t>，供服务提供商使用</a:t>
            </a:r>
            <a:endParaRPr lang="en-US" altLang="zh-CN" dirty="0"/>
          </a:p>
          <a:p>
            <a:pPr lvl="1"/>
            <a:r>
              <a:rPr lang="zh-CN" altLang="en-US" dirty="0"/>
              <a:t>客户端端口，</a:t>
            </a:r>
            <a:r>
              <a:rPr lang="en-US" altLang="zh-CN" dirty="0"/>
              <a:t>49152~65535</a:t>
            </a:r>
            <a:r>
              <a:rPr lang="zh-CN" altLang="en-US" dirty="0"/>
              <a:t>，供客户端使用</a:t>
            </a: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源、目的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地址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源、目的端口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构成</a:t>
            </a:r>
            <a:r>
              <a:rPr lang="en-US" altLang="zh-CN" dirty="0"/>
              <a:t>4</a:t>
            </a:r>
            <a:r>
              <a:rPr lang="zh-CN" altLang="en-US" dirty="0"/>
              <a:t>元组，可唯一标识互联网中的</a:t>
            </a:r>
            <a:r>
              <a:rPr lang="en-US" altLang="zh-CN" dirty="0"/>
              <a:t>TCP</a:t>
            </a:r>
            <a:r>
              <a:rPr lang="zh-CN" altLang="en-US" dirty="0"/>
              <a:t>或</a:t>
            </a:r>
            <a:r>
              <a:rPr lang="en-US" altLang="zh-CN" dirty="0"/>
              <a:t>UDP</a:t>
            </a:r>
            <a:r>
              <a:rPr lang="zh-CN" altLang="en-US" dirty="0"/>
              <a:t>传输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快速重传与数据乱序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6412230" cy="442580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为什么需要等</a:t>
            </a:r>
            <a:r>
              <a:rPr lang="en-US" altLang="zh-CN" dirty="0"/>
              <a:t>3</a:t>
            </a:r>
            <a:r>
              <a:rPr lang="zh-CN" altLang="en-US" dirty="0"/>
              <a:t>个后续数据包的确认？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防止因数据包乱序引起的误重传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在无线网络、多路径传输中会有部分乱序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假设网络中乱序长度不大于</a:t>
            </a:r>
            <a:r>
              <a:rPr lang="en-US" altLang="zh-CN" dirty="0"/>
              <a:t>3</a:t>
            </a:r>
            <a:r>
              <a:rPr lang="zh-CN" altLang="en-US" dirty="0"/>
              <a:t>个数据包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如何在快速重传和减少误重传之间取得均衡？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如何识别一个数据包没有丢失，而是乱序？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D-SACK</a:t>
            </a:r>
            <a:r>
              <a:rPr lang="zh-CN" altLang="en-US" dirty="0"/>
              <a:t>机制（</a:t>
            </a:r>
            <a:r>
              <a:rPr lang="en-US" altLang="zh-CN" dirty="0"/>
              <a:t>Duplicate SACK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将快速重传门限值设置为“乱序长度</a:t>
            </a:r>
            <a:r>
              <a:rPr lang="en-US" altLang="zh-CN" dirty="0"/>
              <a:t>+1</a:t>
            </a:r>
            <a:r>
              <a:rPr lang="zh-CN" altLang="en-US" dirty="0"/>
              <a:t>”个数据包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每次遇到</a:t>
            </a:r>
            <a:r>
              <a:rPr lang="en-US" altLang="zh-CN" dirty="0"/>
              <a:t>D-SACK</a:t>
            </a:r>
            <a:r>
              <a:rPr lang="zh-CN" altLang="en-US" dirty="0"/>
              <a:t>时增加重传门限值，每次超时后恢复为</a:t>
            </a:r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844540" y="1899920"/>
            <a:ext cx="3106420" cy="2700000"/>
            <a:chOff x="5844540" y="1899920"/>
            <a:chExt cx="3106420" cy="270000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939280" y="1899920"/>
              <a:ext cx="0" cy="270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8940800" y="1899920"/>
              <a:ext cx="0" cy="270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6929121" y="2139077"/>
              <a:ext cx="2021839" cy="1169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6939280" y="2348625"/>
              <a:ext cx="2001520" cy="396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6939280" y="2519523"/>
              <a:ext cx="2001520" cy="396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6949440" y="2692243"/>
              <a:ext cx="2001520" cy="396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7579360" y="2052320"/>
              <a:ext cx="603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pkt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579360" y="2275840"/>
              <a:ext cx="603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pkt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579360" y="2489200"/>
              <a:ext cx="603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pkt</a:t>
              </a:r>
              <a:r>
                <a:rPr lang="en-US" altLang="zh-CN" sz="1600" dirty="0"/>
                <a:t> 3</a:t>
              </a:r>
              <a:endParaRPr lang="zh-CN" altLang="en-US" sz="16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579360" y="2682240"/>
              <a:ext cx="603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pkt</a:t>
              </a:r>
              <a:r>
                <a:rPr lang="en-US" altLang="zh-CN" sz="1600" dirty="0"/>
                <a:t> 4</a:t>
              </a:r>
              <a:endParaRPr lang="zh-CN" altLang="en-US" sz="1600" dirty="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10800000" flipV="1">
              <a:off x="6939280" y="2765113"/>
              <a:ext cx="2001520" cy="396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10800000" flipV="1">
              <a:off x="6939280" y="2937833"/>
              <a:ext cx="2001520" cy="396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rot="10800000" flipV="1">
              <a:off x="6949440" y="3110553"/>
              <a:ext cx="2001520" cy="396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6939280" y="3517025"/>
              <a:ext cx="2001520" cy="396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7307676" y="3450483"/>
              <a:ext cx="12432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retrans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pkt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cxnSp>
          <p:nvCxnSpPr>
            <p:cNvPr id="34" name="直接箭头连接符 33"/>
            <p:cNvCxnSpPr/>
            <p:nvPr/>
          </p:nvCxnSpPr>
          <p:spPr>
            <a:xfrm rot="10800000" flipV="1">
              <a:off x="6949440" y="3340740"/>
              <a:ext cx="2001520" cy="396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rot="10800000" flipV="1">
              <a:off x="6949440" y="3919860"/>
              <a:ext cx="2001520" cy="396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7548879" y="4156853"/>
              <a:ext cx="8004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D-SACK</a:t>
              </a:r>
              <a:endParaRPr lang="zh-CN" altLang="en-US" sz="1600" dirty="0"/>
            </a:p>
          </p:txBody>
        </p:sp>
        <p:sp>
          <p:nvSpPr>
            <p:cNvPr id="37" name="左大括号 36"/>
            <p:cNvSpPr/>
            <p:nvPr/>
          </p:nvSpPr>
          <p:spPr>
            <a:xfrm>
              <a:off x="6812280" y="3161353"/>
              <a:ext cx="116841" cy="37750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44540" y="318843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ea typeface="楷体" panose="02010609060101010101" pitchFamily="49" charset="-122"/>
                </a:rPr>
                <a:t>乱序长度</a:t>
              </a:r>
              <a:endParaRPr lang="zh-CN" altLang="en-US" sz="1600" dirty="0">
                <a:ea typeface="楷体" panose="02010609060101010101" pitchFamily="49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快速重传可以恢复所有丢包么？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一般来说，快速重传可以恢复长流中的大部分丢包</a:t>
            </a:r>
            <a:endParaRPr lang="en-US" altLang="zh-CN" dirty="0"/>
          </a:p>
          <a:p>
            <a:pPr lvl="1"/>
            <a:r>
              <a:rPr lang="zh-CN" altLang="en-US" dirty="0"/>
              <a:t>对于短流来说，</a:t>
            </a:r>
            <a:r>
              <a:rPr lang="en-US" altLang="zh-CN" dirty="0"/>
              <a:t>70%</a:t>
            </a:r>
            <a:r>
              <a:rPr lang="zh-CN" altLang="en-US" dirty="0"/>
              <a:t>以上的丢包由超时重传恢复</a:t>
            </a:r>
            <a:r>
              <a:rPr lang="en-US" altLang="zh-CN" dirty="0"/>
              <a:t>[Google 2013]</a:t>
            </a:r>
            <a:endParaRPr lang="en-US" altLang="zh-CN" dirty="0"/>
          </a:p>
          <a:p>
            <a:pPr lvl="2"/>
            <a:r>
              <a:rPr lang="zh-CN" altLang="en-US" dirty="0"/>
              <a:t>大部分</a:t>
            </a:r>
            <a:r>
              <a:rPr lang="en-US" altLang="zh-CN" dirty="0"/>
              <a:t>Web</a:t>
            </a:r>
            <a:r>
              <a:rPr lang="zh-CN" altLang="en-US" dirty="0"/>
              <a:t>应用都是短流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44629" y="3392785"/>
            <a:ext cx="8261321" cy="2736612"/>
            <a:chOff x="344629" y="3392785"/>
            <a:chExt cx="8261321" cy="273661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919416" y="3392785"/>
              <a:ext cx="2001520" cy="2268000"/>
              <a:chOff x="6553200" y="3576320"/>
              <a:chExt cx="2001520" cy="2268000"/>
            </a:xfrm>
          </p:grpSpPr>
          <p:cxnSp>
            <p:nvCxnSpPr>
              <p:cNvPr id="111" name="直接连接符 110"/>
              <p:cNvCxnSpPr/>
              <p:nvPr/>
            </p:nvCxnSpPr>
            <p:spPr>
              <a:xfrm>
                <a:off x="6553200" y="3576320"/>
                <a:ext cx="0" cy="226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>
                <a:off x="8554720" y="3576320"/>
                <a:ext cx="0" cy="226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/>
              <p:cNvCxnSpPr>
                <a:cxnSpLocks noChangeAspect="1"/>
              </p:cNvCxnSpPr>
              <p:nvPr/>
            </p:nvCxnSpPr>
            <p:spPr>
              <a:xfrm>
                <a:off x="6553200" y="3850643"/>
                <a:ext cx="1800000" cy="3563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/>
              <p:cNvCxnSpPr/>
              <p:nvPr/>
            </p:nvCxnSpPr>
            <p:spPr>
              <a:xfrm>
                <a:off x="6553200" y="4025025"/>
                <a:ext cx="2001520" cy="396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/>
              <p:cNvCxnSpPr/>
              <p:nvPr/>
            </p:nvCxnSpPr>
            <p:spPr>
              <a:xfrm>
                <a:off x="6553200" y="4195923"/>
                <a:ext cx="2001520" cy="396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文本框 116"/>
              <p:cNvSpPr txBox="1"/>
              <p:nvPr/>
            </p:nvSpPr>
            <p:spPr>
              <a:xfrm>
                <a:off x="7193280" y="3728720"/>
                <a:ext cx="6036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err="1"/>
                  <a:t>pkt</a:t>
                </a:r>
                <a:r>
                  <a:rPr lang="en-US" altLang="zh-CN" sz="1600" dirty="0"/>
                  <a:t> 1</a:t>
                </a:r>
                <a:endParaRPr lang="zh-CN" altLang="en-US" sz="16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193280" y="3952240"/>
                <a:ext cx="6036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err="1"/>
                  <a:t>pkt</a:t>
                </a:r>
                <a:r>
                  <a:rPr lang="en-US" altLang="zh-CN" sz="1600" dirty="0"/>
                  <a:t> 2</a:t>
                </a:r>
                <a:endParaRPr lang="zh-CN" altLang="en-US" sz="1600" dirty="0"/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7193280" y="4165600"/>
                <a:ext cx="6036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err="1"/>
                  <a:t>pkt</a:t>
                </a:r>
                <a:r>
                  <a:rPr lang="en-US" altLang="zh-CN" sz="1600" dirty="0"/>
                  <a:t> 3</a:t>
                </a:r>
                <a:endParaRPr lang="zh-CN" altLang="en-US" sz="1600" dirty="0"/>
              </a:p>
            </p:txBody>
          </p:sp>
          <p:cxnSp>
            <p:nvCxnSpPr>
              <p:cNvPr id="121" name="直接箭头连接符 120"/>
              <p:cNvCxnSpPr/>
              <p:nvPr/>
            </p:nvCxnSpPr>
            <p:spPr>
              <a:xfrm rot="10800000" flipV="1">
                <a:off x="6553200" y="4441513"/>
                <a:ext cx="2001520" cy="396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/>
              <p:nvPr/>
            </p:nvCxnSpPr>
            <p:spPr>
              <a:xfrm rot="10800000" flipV="1">
                <a:off x="6553200" y="4614233"/>
                <a:ext cx="2001520" cy="396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/>
              <p:nvPr/>
            </p:nvCxnSpPr>
            <p:spPr>
              <a:xfrm>
                <a:off x="6553200" y="5355985"/>
                <a:ext cx="2001520" cy="396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文本框 124"/>
              <p:cNvSpPr txBox="1"/>
              <p:nvPr/>
            </p:nvSpPr>
            <p:spPr>
              <a:xfrm>
                <a:off x="6921596" y="5289443"/>
                <a:ext cx="12432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err="1"/>
                  <a:t>retrans</a:t>
                </a:r>
                <a:r>
                  <a:rPr lang="en-US" altLang="zh-CN" sz="1600" dirty="0"/>
                  <a:t> </a:t>
                </a:r>
                <a:r>
                  <a:rPr lang="en-US" altLang="zh-CN" sz="1600" dirty="0" err="1"/>
                  <a:t>pkt</a:t>
                </a:r>
                <a:r>
                  <a:rPr lang="en-US" altLang="zh-CN" sz="1600" dirty="0"/>
                  <a:t> 1</a:t>
                </a:r>
                <a:endParaRPr lang="zh-CN" altLang="en-US" sz="1600" dirty="0"/>
              </a:p>
            </p:txBody>
          </p:sp>
        </p:grpSp>
        <p:sp>
          <p:nvSpPr>
            <p:cNvPr id="126" name="左大括号 125"/>
            <p:cNvSpPr/>
            <p:nvPr/>
          </p:nvSpPr>
          <p:spPr>
            <a:xfrm>
              <a:off x="759007" y="3647443"/>
              <a:ext cx="123730" cy="150534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文本框 126"/>
            <p:cNvSpPr txBox="1"/>
            <p:nvPr/>
          </p:nvSpPr>
          <p:spPr>
            <a:xfrm rot="16200000">
              <a:off x="88148" y="4249205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timeout</a:t>
              </a:r>
              <a:endParaRPr lang="zh-CN" altLang="en-US" sz="1600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853440" y="5740400"/>
              <a:ext cx="2105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楷体" panose="02010609060101010101" pitchFamily="49" charset="-122"/>
                </a:rPr>
                <a:t>(a) </a:t>
              </a:r>
              <a:r>
                <a:rPr lang="zh-CN" altLang="en-US" dirty="0">
                  <a:ea typeface="楷体" panose="02010609060101010101" pitchFamily="49" charset="-122"/>
                </a:rPr>
                <a:t>发送数据较少时</a:t>
              </a:r>
              <a:endParaRPr lang="zh-CN" altLang="en-US" dirty="0">
                <a:ea typeface="楷体" panose="02010609060101010101" pitchFamily="49" charset="-122"/>
              </a:endParaRP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3738642" y="3392785"/>
              <a:ext cx="2012272" cy="2268000"/>
              <a:chOff x="6542448" y="3576320"/>
              <a:chExt cx="2012272" cy="2268000"/>
            </a:xfrm>
          </p:grpSpPr>
          <p:cxnSp>
            <p:nvCxnSpPr>
              <p:cNvPr id="130" name="直接连接符 129"/>
              <p:cNvCxnSpPr/>
              <p:nvPr/>
            </p:nvCxnSpPr>
            <p:spPr>
              <a:xfrm>
                <a:off x="6553200" y="3576320"/>
                <a:ext cx="0" cy="226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8554720" y="3576320"/>
                <a:ext cx="0" cy="226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/>
              <p:cNvCxnSpPr>
                <a:cxnSpLocks noChangeAspect="1"/>
              </p:cNvCxnSpPr>
              <p:nvPr/>
            </p:nvCxnSpPr>
            <p:spPr>
              <a:xfrm>
                <a:off x="6553200" y="3850643"/>
                <a:ext cx="1800000" cy="3563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/>
              <p:cNvCxnSpPr/>
              <p:nvPr/>
            </p:nvCxnSpPr>
            <p:spPr>
              <a:xfrm>
                <a:off x="6542448" y="4398646"/>
                <a:ext cx="1810752" cy="3642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文本框 134"/>
              <p:cNvSpPr txBox="1"/>
              <p:nvPr/>
            </p:nvSpPr>
            <p:spPr>
              <a:xfrm>
                <a:off x="7193280" y="3728720"/>
                <a:ext cx="6036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err="1"/>
                  <a:t>pkt</a:t>
                </a:r>
                <a:r>
                  <a:rPr lang="en-US" altLang="zh-CN" sz="1600" dirty="0"/>
                  <a:t> 1</a:t>
                </a:r>
                <a:endParaRPr lang="zh-CN" altLang="en-US" sz="1600" dirty="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6892791" y="4256379"/>
                <a:ext cx="12432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err="1"/>
                  <a:t>retrans</a:t>
                </a:r>
                <a:r>
                  <a:rPr lang="en-US" altLang="zh-CN" sz="1600" dirty="0"/>
                  <a:t> </a:t>
                </a:r>
                <a:r>
                  <a:rPr lang="en-US" altLang="zh-CN" sz="1600" dirty="0" err="1"/>
                  <a:t>pkt</a:t>
                </a:r>
                <a:r>
                  <a:rPr lang="en-US" altLang="zh-CN" sz="1600" dirty="0"/>
                  <a:t> 1</a:t>
                </a:r>
                <a:endParaRPr lang="zh-CN" altLang="en-US" sz="1600" dirty="0"/>
              </a:p>
            </p:txBody>
          </p:sp>
          <p:cxnSp>
            <p:nvCxnSpPr>
              <p:cNvPr id="140" name="直接箭头连接符 139"/>
              <p:cNvCxnSpPr/>
              <p:nvPr/>
            </p:nvCxnSpPr>
            <p:spPr>
              <a:xfrm>
                <a:off x="6553200" y="5355985"/>
                <a:ext cx="2001520" cy="396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文本框 140"/>
              <p:cNvSpPr txBox="1"/>
              <p:nvPr/>
            </p:nvSpPr>
            <p:spPr>
              <a:xfrm>
                <a:off x="6921596" y="5289443"/>
                <a:ext cx="12432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err="1"/>
                  <a:t>retrans</a:t>
                </a:r>
                <a:r>
                  <a:rPr lang="en-US" altLang="zh-CN" sz="1600" dirty="0"/>
                  <a:t> </a:t>
                </a:r>
                <a:r>
                  <a:rPr lang="en-US" altLang="zh-CN" sz="1600" dirty="0" err="1"/>
                  <a:t>pkt</a:t>
                </a:r>
                <a:r>
                  <a:rPr lang="en-US" altLang="zh-CN" sz="1600" dirty="0"/>
                  <a:t> 1</a:t>
                </a:r>
                <a:endParaRPr lang="zh-CN" altLang="en-US" sz="1600" dirty="0"/>
              </a:p>
            </p:txBody>
          </p:sp>
        </p:grpSp>
        <p:sp>
          <p:nvSpPr>
            <p:cNvPr id="142" name="左大括号 141"/>
            <p:cNvSpPr/>
            <p:nvPr/>
          </p:nvSpPr>
          <p:spPr>
            <a:xfrm>
              <a:off x="3604161" y="4214828"/>
              <a:ext cx="145232" cy="95762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文本框 142"/>
            <p:cNvSpPr txBox="1"/>
            <p:nvPr/>
          </p:nvSpPr>
          <p:spPr>
            <a:xfrm rot="16200000">
              <a:off x="2933302" y="4493221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timeout</a:t>
              </a:r>
              <a:endParaRPr lang="zh-CN" altLang="en-US" sz="1600" dirty="0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3698594" y="5760065"/>
              <a:ext cx="2116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楷体" panose="02010609060101010101" pitchFamily="49" charset="-122"/>
                </a:rPr>
                <a:t>(b) </a:t>
              </a:r>
              <a:r>
                <a:rPr lang="zh-CN" altLang="en-US" dirty="0">
                  <a:ea typeface="楷体" panose="02010609060101010101" pitchFamily="49" charset="-122"/>
                </a:rPr>
                <a:t>重传数据丢失时</a:t>
              </a:r>
              <a:endParaRPr lang="zh-CN" altLang="en-US" dirty="0">
                <a:ea typeface="楷体" panose="02010609060101010101" pitchFamily="49" charset="-122"/>
              </a:endParaRPr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6604430" y="3392785"/>
              <a:ext cx="2001520" cy="2268000"/>
              <a:chOff x="6553200" y="3576320"/>
              <a:chExt cx="2001520" cy="2268000"/>
            </a:xfrm>
          </p:grpSpPr>
          <p:cxnSp>
            <p:nvCxnSpPr>
              <p:cNvPr id="146" name="直接连接符 145"/>
              <p:cNvCxnSpPr/>
              <p:nvPr/>
            </p:nvCxnSpPr>
            <p:spPr>
              <a:xfrm>
                <a:off x="6553200" y="3576320"/>
                <a:ext cx="0" cy="226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8554720" y="3576320"/>
                <a:ext cx="0" cy="226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箭头连接符 147"/>
              <p:cNvCxnSpPr>
                <a:cxnSpLocks noChangeAspect="1"/>
              </p:cNvCxnSpPr>
              <p:nvPr/>
            </p:nvCxnSpPr>
            <p:spPr>
              <a:xfrm>
                <a:off x="6553200" y="3850643"/>
                <a:ext cx="1800000" cy="3563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箭头连接符 148"/>
              <p:cNvCxnSpPr>
                <a:cxnSpLocks noChangeAspect="1"/>
              </p:cNvCxnSpPr>
              <p:nvPr/>
            </p:nvCxnSpPr>
            <p:spPr>
              <a:xfrm>
                <a:off x="6553201" y="4025025"/>
                <a:ext cx="1800277" cy="356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/>
              <p:cNvCxnSpPr>
                <a:cxnSpLocks noChangeAspect="1"/>
              </p:cNvCxnSpPr>
              <p:nvPr/>
            </p:nvCxnSpPr>
            <p:spPr>
              <a:xfrm>
                <a:off x="6553201" y="4195923"/>
                <a:ext cx="1800277" cy="356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cxnSpLocks noChangeAspect="1"/>
              </p:cNvCxnSpPr>
              <p:nvPr/>
            </p:nvCxnSpPr>
            <p:spPr>
              <a:xfrm>
                <a:off x="6563361" y="4368643"/>
                <a:ext cx="1991359" cy="3942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文本框 151"/>
              <p:cNvSpPr txBox="1"/>
              <p:nvPr/>
            </p:nvSpPr>
            <p:spPr>
              <a:xfrm>
                <a:off x="7193280" y="3728720"/>
                <a:ext cx="6036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err="1"/>
                  <a:t>pkt</a:t>
                </a:r>
                <a:r>
                  <a:rPr lang="en-US" altLang="zh-CN" sz="1600" dirty="0"/>
                  <a:t> 1</a:t>
                </a:r>
                <a:endParaRPr lang="zh-CN" altLang="en-US" sz="1600" dirty="0"/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7193280" y="3952240"/>
                <a:ext cx="6036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err="1"/>
                  <a:t>pkt</a:t>
                </a:r>
                <a:r>
                  <a:rPr lang="en-US" altLang="zh-CN" sz="1600" dirty="0"/>
                  <a:t> 2</a:t>
                </a:r>
                <a:endParaRPr lang="zh-CN" altLang="en-US" sz="1600" dirty="0"/>
              </a:p>
            </p:txBody>
          </p:sp>
          <p:sp>
            <p:nvSpPr>
              <p:cNvPr id="154" name="文本框 153"/>
              <p:cNvSpPr txBox="1"/>
              <p:nvPr/>
            </p:nvSpPr>
            <p:spPr>
              <a:xfrm>
                <a:off x="7193280" y="4165600"/>
                <a:ext cx="6036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err="1"/>
                  <a:t>pkt</a:t>
                </a:r>
                <a:r>
                  <a:rPr lang="en-US" altLang="zh-CN" sz="1600" dirty="0"/>
                  <a:t> 3</a:t>
                </a:r>
                <a:endParaRPr lang="zh-CN" altLang="en-US" sz="1600" dirty="0"/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7193280" y="4358640"/>
                <a:ext cx="6036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err="1"/>
                  <a:t>pkt</a:t>
                </a:r>
                <a:r>
                  <a:rPr lang="en-US" altLang="zh-CN" sz="1600" dirty="0"/>
                  <a:t> 4</a:t>
                </a:r>
                <a:endParaRPr lang="zh-CN" altLang="en-US" sz="1600" dirty="0"/>
              </a:p>
            </p:txBody>
          </p:sp>
          <p:cxnSp>
            <p:nvCxnSpPr>
              <p:cNvPr id="159" name="直接箭头连接符 158"/>
              <p:cNvCxnSpPr/>
              <p:nvPr/>
            </p:nvCxnSpPr>
            <p:spPr>
              <a:xfrm>
                <a:off x="6553200" y="5325505"/>
                <a:ext cx="2001520" cy="396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本框 159"/>
              <p:cNvSpPr txBox="1"/>
              <p:nvPr/>
            </p:nvSpPr>
            <p:spPr>
              <a:xfrm>
                <a:off x="6921596" y="5258963"/>
                <a:ext cx="12432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err="1"/>
                  <a:t>retrans</a:t>
                </a:r>
                <a:r>
                  <a:rPr lang="en-US" altLang="zh-CN" sz="1600" dirty="0"/>
                  <a:t> </a:t>
                </a:r>
                <a:r>
                  <a:rPr lang="en-US" altLang="zh-CN" sz="1600" dirty="0" err="1"/>
                  <a:t>pkt</a:t>
                </a:r>
                <a:r>
                  <a:rPr lang="en-US" altLang="zh-CN" sz="1600" dirty="0"/>
                  <a:t> 1</a:t>
                </a:r>
                <a:endParaRPr lang="zh-CN" altLang="en-US" sz="1600" dirty="0"/>
              </a:p>
            </p:txBody>
          </p:sp>
        </p:grpSp>
        <p:sp>
          <p:nvSpPr>
            <p:cNvPr id="161" name="左大括号 160"/>
            <p:cNvSpPr/>
            <p:nvPr/>
          </p:nvSpPr>
          <p:spPr>
            <a:xfrm>
              <a:off x="6426568" y="3647443"/>
              <a:ext cx="123730" cy="150534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文本框 161"/>
            <p:cNvSpPr txBox="1"/>
            <p:nvPr/>
          </p:nvSpPr>
          <p:spPr>
            <a:xfrm rot="16200000">
              <a:off x="5755709" y="4249205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timeout</a:t>
              </a:r>
              <a:endParaRPr lang="zh-CN" altLang="en-US" sz="1600" dirty="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6765454" y="5760065"/>
              <a:ext cx="1630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楷体" panose="02010609060101010101" pitchFamily="49" charset="-122"/>
                </a:rPr>
                <a:t>(c) </a:t>
              </a:r>
              <a:r>
                <a:rPr lang="zh-CN" altLang="en-US" dirty="0">
                  <a:ea typeface="楷体" panose="02010609060101010101" pitchFamily="49" charset="-122"/>
                </a:rPr>
                <a:t>大量丢包时</a:t>
              </a:r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TLP (Tail Loss Probe)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4116970" cy="442580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数据包通常是以</a:t>
            </a:r>
            <a:r>
              <a:rPr lang="en-US" altLang="zh-CN" dirty="0"/>
              <a:t>burst</a:t>
            </a:r>
            <a:r>
              <a:rPr lang="zh-CN" altLang="en-US" dirty="0"/>
              <a:t>形式发送出去的</a:t>
            </a:r>
            <a:endParaRPr lang="en-US" altLang="zh-CN" dirty="0"/>
          </a:p>
          <a:p>
            <a:pPr lvl="1"/>
            <a:r>
              <a:rPr lang="zh-CN" altLang="en-US" dirty="0"/>
              <a:t>相邻数据包的时间间隔非常短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越后面的数据越有可能被丢弃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当发送数据较少时，可以降低触发重传的门限值</a:t>
            </a:r>
            <a:endParaRPr lang="en-US" altLang="zh-CN" dirty="0"/>
          </a:p>
          <a:p>
            <a:pPr lvl="1"/>
            <a:r>
              <a:rPr lang="zh-CN" altLang="en-US" dirty="0"/>
              <a:t>当满足特定条件时，显式的去重传该数据包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以稍激进的重传策略，换取快速丢包恢复和减少误重传间的平衡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499" y="1492371"/>
            <a:ext cx="3656621" cy="25934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00" y="4294773"/>
            <a:ext cx="4497247" cy="185267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重传后的丢包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当网络中没有发生重传时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发送顺序和序列号是一致的：序列号越大，发送顺序越靠后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zh-CN" altLang="en-US" dirty="0"/>
              <a:t>快速重传即是根据这一依据设计的</a:t>
            </a:r>
            <a:endParaRPr lang="en-US" altLang="zh-CN" dirty="0"/>
          </a:p>
          <a:p>
            <a:r>
              <a:rPr lang="zh-CN" altLang="en-US" dirty="0"/>
              <a:t>当网络中已发生重传后</a:t>
            </a:r>
            <a:endParaRPr lang="en-US" altLang="zh-CN" dirty="0"/>
          </a:p>
          <a:p>
            <a:pPr lvl="1"/>
            <a:r>
              <a:rPr lang="zh-CN" altLang="en-US" dirty="0"/>
              <a:t>发送顺序和序列号变得不再一致</a:t>
            </a:r>
            <a:endParaRPr lang="en-US" altLang="zh-CN" dirty="0"/>
          </a:p>
          <a:p>
            <a:pPr lvl="2"/>
            <a:r>
              <a:rPr lang="zh-CN" altLang="en-US" dirty="0"/>
              <a:t>二次重传问题</a:t>
            </a:r>
            <a:endParaRPr lang="en-US" altLang="zh-CN" dirty="0"/>
          </a:p>
          <a:p>
            <a:pPr lvl="3"/>
            <a:r>
              <a:rPr lang="zh-CN" altLang="en-US" dirty="0"/>
              <a:t>如果重传数据包丢失，其不再能通过快速重传来恢复</a:t>
            </a:r>
            <a:endParaRPr lang="en-US" altLang="zh-CN" dirty="0"/>
          </a:p>
          <a:p>
            <a:pPr lvl="2"/>
            <a:r>
              <a:rPr lang="zh-CN" altLang="en-US" dirty="0"/>
              <a:t>连续重传问题</a:t>
            </a:r>
            <a:endParaRPr lang="en-US" altLang="zh-CN" dirty="0"/>
          </a:p>
          <a:p>
            <a:pPr lvl="3"/>
            <a:r>
              <a:rPr lang="zh-CN" altLang="en-US" dirty="0"/>
              <a:t>如果数据被重传，其不再被当做后续数据包来触发快速重传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二次重传问题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500956"/>
            <a:ext cx="7886700" cy="89261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600" dirty="0"/>
              <a:t>同一数据包被丢弃两次后，只能等待超时重传</a:t>
            </a:r>
            <a:endParaRPr lang="en-US" altLang="zh-CN" sz="2600" dirty="0"/>
          </a:p>
          <a:p>
            <a:pPr lvl="1"/>
            <a:r>
              <a:rPr lang="zh-CN" altLang="en-US" sz="2200" dirty="0"/>
              <a:t>对于重传的数据，不能再依赖重复</a:t>
            </a:r>
            <a:r>
              <a:rPr lang="en-US" altLang="zh-CN" sz="2200" dirty="0"/>
              <a:t>ACK</a:t>
            </a:r>
            <a:r>
              <a:rPr lang="zh-CN" altLang="en-US" sz="2200" dirty="0"/>
              <a:t>来判断其是否再次被丢弃</a:t>
            </a:r>
            <a:endParaRPr lang="zh-CN" altLang="en-US" sz="2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94743" y="2399727"/>
          <a:ext cx="3778880" cy="622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888"/>
                <a:gridCol w="377888"/>
                <a:gridCol w="377888"/>
                <a:gridCol w="377888"/>
                <a:gridCol w="377888"/>
                <a:gridCol w="377888"/>
                <a:gridCol w="377888"/>
                <a:gridCol w="377888"/>
                <a:gridCol w="377888"/>
                <a:gridCol w="377888"/>
              </a:tblGrid>
              <a:tr h="6224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166085" y="2591251"/>
          <a:ext cx="304800" cy="973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486871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68580" marR="68580" marT="34290" marB="34290"/>
                </a:tc>
              </a:tr>
              <a:tr h="486871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543801" y="2710952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ea typeface="楷体" panose="02010609060101010101" pitchFamily="49" charset="-122"/>
              </a:rPr>
              <a:t>数据确认</a:t>
            </a:r>
            <a:endParaRPr lang="zh-CN" altLang="en-US" sz="1350" dirty="0"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55628" y="3148443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ea typeface="楷体" panose="02010609060101010101" pitchFamily="49" charset="-122"/>
              </a:rPr>
              <a:t>数据丢失</a:t>
            </a:r>
            <a:endParaRPr lang="zh-CN" altLang="en-US" sz="1350" dirty="0">
              <a:ea typeface="楷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1600201" y="3179973"/>
            <a:ext cx="252248" cy="24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38797" y="3834508"/>
            <a:ext cx="13115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solidFill>
                  <a:srgbClr val="FF0000"/>
                </a:solidFill>
                <a:ea typeface="楷体" panose="02010609060101010101" pitchFamily="49" charset="-122"/>
              </a:rPr>
              <a:t>数据包</a:t>
            </a:r>
            <a:r>
              <a:rPr lang="en-US" altLang="zh-CN" sz="1350" dirty="0">
                <a:solidFill>
                  <a:srgbClr val="FF0000"/>
                </a:solidFill>
                <a:ea typeface="楷体" panose="02010609060101010101" pitchFamily="49" charset="-122"/>
              </a:rPr>
              <a:t>2</a:t>
            </a:r>
            <a:r>
              <a:rPr lang="zh-CN" altLang="en-US" sz="1350" dirty="0">
                <a:solidFill>
                  <a:srgbClr val="FF0000"/>
                </a:solidFill>
                <a:ea typeface="楷体" panose="02010609060101010101" pitchFamily="49" charset="-122"/>
              </a:rPr>
              <a:t>被丢弃</a:t>
            </a:r>
            <a:endParaRPr lang="zh-CN" altLang="en-US" sz="1350" dirty="0">
              <a:solidFill>
                <a:srgbClr val="FF0000"/>
              </a:solidFill>
              <a:ea typeface="楷体" panose="02010609060101010101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058060" y="3148443"/>
            <a:ext cx="252248" cy="24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203808" y="3508027"/>
            <a:ext cx="20268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ea typeface="楷体" panose="02010609060101010101" pitchFamily="49" charset="-122"/>
              </a:rPr>
              <a:t>3</a:t>
            </a:r>
            <a:r>
              <a:rPr lang="zh-CN" altLang="en-US" sz="1350" dirty="0">
                <a:ea typeface="楷体" panose="02010609060101010101" pitchFamily="49" charset="-122"/>
              </a:rPr>
              <a:t>个重复</a:t>
            </a:r>
            <a:r>
              <a:rPr lang="en-US" altLang="zh-CN" sz="1350" dirty="0">
                <a:ea typeface="楷体" panose="02010609060101010101" pitchFamily="49" charset="-122"/>
              </a:rPr>
              <a:t>ACK</a:t>
            </a:r>
            <a:r>
              <a:rPr lang="zh-CN" altLang="en-US" sz="1350" dirty="0">
                <a:ea typeface="楷体" panose="02010609060101010101" pitchFamily="49" charset="-122"/>
              </a:rPr>
              <a:t>，快速重传</a:t>
            </a:r>
            <a:r>
              <a:rPr lang="en-US" altLang="zh-CN" sz="1350" dirty="0">
                <a:ea typeface="楷体" panose="02010609060101010101" pitchFamily="49" charset="-122"/>
              </a:rPr>
              <a:t>2</a:t>
            </a:r>
            <a:endParaRPr lang="zh-CN" altLang="en-US" sz="1350" dirty="0">
              <a:ea typeface="楷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44233" y="3827275"/>
            <a:ext cx="13115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solidFill>
                  <a:srgbClr val="FF0000"/>
                </a:solidFill>
                <a:ea typeface="楷体" panose="02010609060101010101" pitchFamily="49" charset="-122"/>
              </a:rPr>
              <a:t>数据</a:t>
            </a:r>
            <a:r>
              <a:rPr lang="en-US" altLang="zh-CN" sz="1350" dirty="0">
                <a:solidFill>
                  <a:srgbClr val="FF0000"/>
                </a:solidFill>
                <a:ea typeface="楷体" panose="02010609060101010101" pitchFamily="49" charset="-122"/>
              </a:rPr>
              <a:t>2</a:t>
            </a:r>
            <a:r>
              <a:rPr lang="zh-CN" altLang="en-US" sz="1350" dirty="0">
                <a:solidFill>
                  <a:srgbClr val="FF0000"/>
                </a:solidFill>
                <a:ea typeface="楷体" panose="02010609060101010101" pitchFamily="49" charset="-122"/>
              </a:rPr>
              <a:t>又被丢弃</a:t>
            </a:r>
            <a:endParaRPr lang="zh-CN" altLang="en-US" sz="1350" dirty="0">
              <a:solidFill>
                <a:srgbClr val="FF0000"/>
              </a:solidFill>
              <a:ea typeface="楷体" panose="02010609060101010101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4675287" y="3165554"/>
            <a:ext cx="252248" cy="24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84110" y="3520116"/>
            <a:ext cx="13115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ea typeface="楷体" panose="02010609060101010101" pitchFamily="49" charset="-122"/>
              </a:rPr>
              <a:t>超时重传数据</a:t>
            </a:r>
            <a:r>
              <a:rPr lang="en-US" altLang="zh-CN" sz="1350" dirty="0">
                <a:ea typeface="楷体" panose="02010609060101010101" pitchFamily="49" charset="-122"/>
              </a:rPr>
              <a:t>2</a:t>
            </a:r>
            <a:endParaRPr lang="zh-CN" altLang="en-US" sz="1350" dirty="0"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连续重传问题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238375"/>
            <a:ext cx="7886700" cy="1251598"/>
          </a:xfrm>
        </p:spPr>
        <p:txBody>
          <a:bodyPr>
            <a:normAutofit/>
          </a:bodyPr>
          <a:lstStyle/>
          <a:p>
            <a:r>
              <a:rPr lang="zh-CN" altLang="en-US" dirty="0"/>
              <a:t>重传数据包的</a:t>
            </a:r>
            <a:r>
              <a:rPr lang="en-US" altLang="zh-CN" dirty="0"/>
              <a:t>ACK</a:t>
            </a:r>
            <a:r>
              <a:rPr lang="zh-CN" altLang="en-US" dirty="0"/>
              <a:t>不能用做后续数据包来触发快速重传</a:t>
            </a:r>
            <a:endParaRPr lang="en-US" altLang="zh-CN" dirty="0"/>
          </a:p>
          <a:p>
            <a:pPr lvl="1"/>
            <a:r>
              <a:rPr lang="zh-CN" altLang="en-US" dirty="0"/>
              <a:t>其序列号可能小于其他数据包（发送顺序与序列号不再一致）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02626" y="2185888"/>
          <a:ext cx="4112834" cy="622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94"/>
                <a:gridCol w="373894"/>
                <a:gridCol w="373894"/>
                <a:gridCol w="373894"/>
                <a:gridCol w="373894"/>
                <a:gridCol w="373894"/>
                <a:gridCol w="373894"/>
                <a:gridCol w="373894"/>
                <a:gridCol w="373894"/>
                <a:gridCol w="373894"/>
                <a:gridCol w="373894"/>
              </a:tblGrid>
              <a:tr h="6224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1290053" y="2942879"/>
            <a:ext cx="252248" cy="24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9923" y="3544540"/>
            <a:ext cx="15744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solidFill>
                  <a:srgbClr val="FF0000"/>
                </a:solidFill>
                <a:ea typeface="楷体" panose="02010609060101010101" pitchFamily="49" charset="-122"/>
              </a:rPr>
              <a:t>数据包</a:t>
            </a:r>
            <a:r>
              <a:rPr lang="en-US" altLang="zh-CN" sz="1350" dirty="0">
                <a:solidFill>
                  <a:srgbClr val="FF0000"/>
                </a:solidFill>
                <a:ea typeface="楷体" panose="02010609060101010101" pitchFamily="49" charset="-122"/>
              </a:rPr>
              <a:t>1,2,3</a:t>
            </a:r>
            <a:r>
              <a:rPr lang="zh-CN" altLang="en-US" sz="1350" dirty="0">
                <a:solidFill>
                  <a:srgbClr val="FF0000"/>
                </a:solidFill>
                <a:ea typeface="楷体" panose="02010609060101010101" pitchFamily="49" charset="-122"/>
              </a:rPr>
              <a:t>被丢弃</a:t>
            </a:r>
            <a:endParaRPr lang="zh-CN" altLang="en-US" sz="1350" dirty="0">
              <a:solidFill>
                <a:srgbClr val="FF0000"/>
              </a:solidFill>
              <a:ea typeface="楷体" panose="02010609060101010101" pitchFamily="49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657351" y="2945871"/>
            <a:ext cx="252248" cy="24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024648" y="2960098"/>
            <a:ext cx="252248" cy="24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950484" y="2942315"/>
            <a:ext cx="252248" cy="24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317781" y="2945308"/>
            <a:ext cx="252248" cy="24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685079" y="2959535"/>
            <a:ext cx="252248" cy="24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62552" y="3215010"/>
            <a:ext cx="10747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ea typeface="楷体" panose="02010609060101010101" pitchFamily="49" charset="-122"/>
              </a:rPr>
              <a:t>数据包</a:t>
            </a:r>
            <a:r>
              <a:rPr lang="en-US" altLang="zh-CN" sz="1350" dirty="0">
                <a:ea typeface="楷体" panose="02010609060101010101" pitchFamily="49" charset="-122"/>
              </a:rPr>
              <a:t>1,2,3</a:t>
            </a:r>
            <a:r>
              <a:rPr lang="zh-CN" altLang="en-US" sz="1350" dirty="0">
                <a:ea typeface="楷体" panose="02010609060101010101" pitchFamily="49" charset="-122"/>
              </a:rPr>
              <a:t>被快速重传</a:t>
            </a:r>
            <a:endParaRPr lang="zh-CN" altLang="en-US" sz="1350" dirty="0">
              <a:ea typeface="楷体" panose="02010609060101010101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457062" y="2950139"/>
            <a:ext cx="252248" cy="24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913843" y="3554181"/>
            <a:ext cx="13115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solidFill>
                  <a:srgbClr val="FF0000"/>
                </a:solidFill>
                <a:ea typeface="楷体" panose="02010609060101010101" pitchFamily="49" charset="-122"/>
              </a:rPr>
              <a:t>数据包</a:t>
            </a:r>
            <a:r>
              <a:rPr lang="en-US" altLang="zh-CN" sz="1350" dirty="0">
                <a:solidFill>
                  <a:srgbClr val="FF0000"/>
                </a:solidFill>
                <a:ea typeface="楷体" panose="02010609060101010101" pitchFamily="49" charset="-122"/>
              </a:rPr>
              <a:t>7</a:t>
            </a:r>
            <a:r>
              <a:rPr lang="zh-CN" altLang="en-US" sz="1350" dirty="0">
                <a:solidFill>
                  <a:srgbClr val="FF0000"/>
                </a:solidFill>
                <a:ea typeface="楷体" panose="02010609060101010101" pitchFamily="49" charset="-122"/>
              </a:rPr>
              <a:t>被丢弃</a:t>
            </a:r>
            <a:endParaRPr lang="zh-CN" altLang="en-US" sz="1350" dirty="0">
              <a:solidFill>
                <a:srgbClr val="FF0000"/>
              </a:solidFill>
              <a:ea typeface="楷体" panose="02010609060101010101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5055096" y="2938481"/>
            <a:ext cx="252248" cy="24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811202" y="3215010"/>
            <a:ext cx="9960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ea typeface="楷体" panose="02010609060101010101" pitchFamily="49" charset="-122"/>
              </a:rPr>
              <a:t>数据包</a:t>
            </a:r>
            <a:r>
              <a:rPr lang="en-US" altLang="zh-CN" sz="1350" dirty="0">
                <a:ea typeface="楷体" panose="02010609060101010101" pitchFamily="49" charset="-122"/>
              </a:rPr>
              <a:t>7</a:t>
            </a:r>
            <a:r>
              <a:rPr lang="zh-CN" altLang="en-US" sz="1350" dirty="0">
                <a:ea typeface="楷体" panose="02010609060101010101" pitchFamily="49" charset="-122"/>
              </a:rPr>
              <a:t>被超时重传</a:t>
            </a:r>
            <a:endParaRPr lang="zh-CN" altLang="en-US" sz="1350" dirty="0">
              <a:ea typeface="楷体" panose="02010609060101010101" pitchFamily="49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7151542" y="2273662"/>
          <a:ext cx="304800" cy="973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486871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68580" marR="68580" marT="34290" marB="34290"/>
                </a:tc>
              </a:tr>
              <a:tr h="486871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7529257" y="2393363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ea typeface="楷体" panose="02010609060101010101" pitchFamily="49" charset="-122"/>
              </a:rPr>
              <a:t>数据确认</a:t>
            </a:r>
            <a:endParaRPr lang="zh-CN" altLang="en-US" sz="1350" dirty="0">
              <a:ea typeface="楷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541085" y="2830854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ea typeface="楷体" panose="02010609060101010101" pitchFamily="49" charset="-122"/>
              </a:rPr>
              <a:t>数据丢失</a:t>
            </a:r>
            <a:endParaRPr lang="zh-CN" altLang="en-US" sz="1350" dirty="0"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Observation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在重传后，序列号不再能表示发送先后顺序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但每个数据包（包括重传数据包）的发送时间可以记录下来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核心思想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给定先后发送的两个数据包</a:t>
            </a:r>
            <a:r>
              <a:rPr lang="en-US" altLang="zh-CN" dirty="0"/>
              <a:t>P1</a:t>
            </a:r>
            <a:r>
              <a:rPr lang="zh-CN" altLang="en-US" dirty="0"/>
              <a:t>和</a:t>
            </a:r>
            <a:r>
              <a:rPr lang="en-US" altLang="zh-CN" dirty="0"/>
              <a:t>P2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P2</a:t>
            </a:r>
            <a:r>
              <a:rPr lang="zh-CN" altLang="en-US" dirty="0"/>
              <a:t>先收到确认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P1</a:t>
            </a:r>
            <a:r>
              <a:rPr lang="zh-CN" altLang="en-US" dirty="0"/>
              <a:t>是在</a:t>
            </a:r>
            <a:r>
              <a:rPr lang="en-US" altLang="zh-CN" dirty="0" err="1"/>
              <a:t>RTT+delta</a:t>
            </a:r>
            <a:r>
              <a:rPr lang="zh-CN" altLang="en-US" dirty="0"/>
              <a:t>之前发送的，且还没有收到确认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则认定</a:t>
            </a:r>
            <a:r>
              <a:rPr lang="en-US" altLang="zh-CN" dirty="0"/>
              <a:t>P1</a:t>
            </a:r>
            <a:r>
              <a:rPr lang="zh-CN" altLang="en-US" dirty="0"/>
              <a:t>被丢弃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RACK</a:t>
            </a:r>
            <a:r>
              <a:rPr lang="zh-CN" altLang="en-US" dirty="0"/>
              <a:t>示例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32966"/>
            <a:ext cx="7566225" cy="445623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拥塞控制算法优化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 NewReno</a:t>
            </a:r>
            <a:r>
              <a:rPr lang="zh-CN" altLang="en-US" dirty="0"/>
              <a:t>吞吐率经验公式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NewReno</a:t>
            </a:r>
            <a:r>
              <a:rPr lang="zh-CN" altLang="en-US" dirty="0"/>
              <a:t>拥塞控制算法存在的问题：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en-US" altLang="zh-CN" dirty="0"/>
              <a:t>RTT</a:t>
            </a:r>
            <a:r>
              <a:rPr lang="zh-CN" altLang="en-US" dirty="0"/>
              <a:t>不公平</a:t>
            </a:r>
            <a:endParaRPr lang="en-US" altLang="zh-CN" dirty="0"/>
          </a:p>
          <a:p>
            <a:pPr lvl="2"/>
            <a:r>
              <a:rPr lang="zh-CN" altLang="en-US" dirty="0"/>
              <a:t>两条流，其他各条件都相同，</a:t>
            </a:r>
            <a:r>
              <a:rPr lang="en-US" altLang="zh-CN" dirty="0"/>
              <a:t>RTT</a:t>
            </a:r>
            <a:r>
              <a:rPr lang="zh-CN" altLang="en-US" dirty="0"/>
              <a:t>大的带宽占用率低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大带宽、高延迟网络中性能较差</a:t>
            </a:r>
            <a:endParaRPr lang="en-US" altLang="zh-CN" dirty="0"/>
          </a:p>
          <a:p>
            <a:pPr lvl="2"/>
            <a:r>
              <a:rPr lang="zh-CN" altLang="en-US" dirty="0"/>
              <a:t>即使很小的丢包率也会导致极低的带宽占用率</a:t>
            </a:r>
            <a:endParaRPr lang="en-US" altLang="zh-CN" dirty="0"/>
          </a:p>
          <a:p>
            <a:pPr lvl="2"/>
            <a:r>
              <a:rPr lang="en-US" altLang="zh-CN" dirty="0"/>
              <a:t>1000Mbps</a:t>
            </a:r>
            <a:r>
              <a:rPr lang="zh-CN" altLang="en-US" dirty="0"/>
              <a:t>带宽、</a:t>
            </a:r>
            <a:r>
              <a:rPr lang="en-US" altLang="zh-CN" dirty="0"/>
              <a:t>100ms</a:t>
            </a:r>
            <a:r>
              <a:rPr lang="zh-CN" altLang="en-US" dirty="0"/>
              <a:t>延迟、</a:t>
            </a:r>
            <a:r>
              <a:rPr lang="en-US" altLang="zh-CN" dirty="0"/>
              <a:t>0.01%</a:t>
            </a:r>
            <a:r>
              <a:rPr lang="zh-CN" altLang="en-US" dirty="0"/>
              <a:t>丢包：带宽占用率只有</a:t>
            </a:r>
            <a:r>
              <a:rPr lang="en-US" altLang="zh-CN" dirty="0"/>
              <a:t>3%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216077" y="2571079"/>
                <a:ext cx="3529621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Throughput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𝑀𝑆𝑆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𝑅𝑇𝑇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rate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077" y="2571079"/>
                <a:ext cx="3529621" cy="664606"/>
              </a:xfrm>
              <a:prstGeom prst="rect">
                <a:avLst/>
              </a:prstGeom>
              <a:blipFill rotWithShape="1">
                <a:blip r:embed="rId1"/>
                <a:stretch>
                  <a:fillRect l="-16" t="-90" r="6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Cubic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核心思想</a:t>
            </a:r>
            <a:endParaRPr lang="en-US" altLang="zh-CN" dirty="0"/>
          </a:p>
          <a:p>
            <a:pPr lvl="1"/>
            <a:r>
              <a:rPr lang="zh-CN" altLang="en-US" dirty="0"/>
              <a:t>窗口增长与</a:t>
            </a:r>
            <a:r>
              <a:rPr lang="en-US" altLang="zh-CN" dirty="0"/>
              <a:t>RTT</a:t>
            </a:r>
            <a:r>
              <a:rPr lang="zh-CN" altLang="en-US" dirty="0"/>
              <a:t>无关，只取决于距离上次快速重传的时间</a:t>
            </a:r>
            <a:endParaRPr lang="en-US" altLang="zh-CN" dirty="0"/>
          </a:p>
          <a:p>
            <a:pPr lvl="1"/>
            <a:r>
              <a:rPr lang="zh-CN" altLang="en-US" dirty="0"/>
              <a:t>利用三次函数特性，高效的窗口恢复和窗口探测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891666" y="3396568"/>
                <a:ext cx="4566284" cy="2959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wnd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CN" sz="2000" dirty="0"/>
                  <a:t> , 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CN" sz="2000" dirty="0"/>
                  <a:t>: cwnd before last reduction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0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rad>
                  </m:oMath>
                </a14:m>
                <a:r>
                  <a:rPr lang="en-US" altLang="zh-CN" sz="2000" dirty="0"/>
                  <a:t>, where β is a factor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        C: scaling factor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        t: time elapsed since last reduction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zh-CN" altLang="en-US" sz="20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666" y="3396568"/>
                <a:ext cx="4566284" cy="2959785"/>
              </a:xfrm>
              <a:prstGeom prst="rect">
                <a:avLst/>
              </a:prstGeom>
              <a:blipFill rotWithShape="1">
                <a:blip r:embed="rId1"/>
                <a:stretch>
                  <a:fillRect t="-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 (User Datagram Protocol)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UDP</a:t>
            </a:r>
            <a:r>
              <a:rPr lang="zh-CN" altLang="en-US" dirty="0"/>
              <a:t>：最简单的传输层协议</a:t>
            </a:r>
            <a:endParaRPr lang="en-US" altLang="zh-CN" dirty="0"/>
          </a:p>
          <a:p>
            <a:pPr lvl="1"/>
            <a:r>
              <a:rPr lang="zh-CN" altLang="en-US" dirty="0"/>
              <a:t>根据端口号进行多路复用</a:t>
            </a:r>
            <a:endParaRPr lang="en-US" altLang="zh-CN" dirty="0"/>
          </a:p>
          <a:p>
            <a:r>
              <a:rPr lang="zh-CN" altLang="en-US" dirty="0"/>
              <a:t>为什么需要</a:t>
            </a:r>
            <a:r>
              <a:rPr lang="en-US" altLang="zh-CN" dirty="0"/>
              <a:t>UDP</a:t>
            </a:r>
            <a:r>
              <a:rPr lang="zh-CN" altLang="en-US" dirty="0"/>
              <a:t>协议？</a:t>
            </a:r>
            <a:endParaRPr lang="en-US" altLang="zh-CN" dirty="0"/>
          </a:p>
          <a:p>
            <a:pPr lvl="1"/>
            <a:r>
              <a:rPr lang="zh-CN" altLang="en-US" dirty="0"/>
              <a:t>不需要建立连接、不需要维护状态</a:t>
            </a:r>
            <a:endParaRPr lang="en-US" altLang="zh-CN" dirty="0"/>
          </a:p>
          <a:p>
            <a:pPr lvl="2"/>
            <a:r>
              <a:rPr lang="zh-CN" altLang="en-US" dirty="0"/>
              <a:t>减少启动延迟，例如</a:t>
            </a:r>
            <a:r>
              <a:rPr lang="en-US" altLang="zh-CN" dirty="0"/>
              <a:t>DNS</a:t>
            </a:r>
            <a:endParaRPr lang="en-US" altLang="zh-CN" dirty="0"/>
          </a:p>
          <a:p>
            <a:pPr lvl="1"/>
            <a:r>
              <a:rPr lang="zh-CN" altLang="en-US" dirty="0"/>
              <a:t>不需要可靠传输</a:t>
            </a:r>
            <a:endParaRPr lang="en-US" altLang="zh-CN" dirty="0"/>
          </a:p>
          <a:p>
            <a:pPr lvl="2"/>
            <a:r>
              <a:rPr lang="zh-CN" altLang="en-US" dirty="0"/>
              <a:t>例如视频直播等应用</a:t>
            </a:r>
            <a:endParaRPr lang="en-US" altLang="zh-CN" dirty="0"/>
          </a:p>
          <a:p>
            <a:pPr lvl="1"/>
            <a:r>
              <a:rPr lang="zh-CN" altLang="en-US" dirty="0"/>
              <a:t>作为最基本的传输层协议，上层应用可实现更多功能、按需定制</a:t>
            </a:r>
            <a:endParaRPr lang="en-US" altLang="zh-CN" dirty="0"/>
          </a:p>
          <a:p>
            <a:pPr lvl="2"/>
            <a:r>
              <a:rPr lang="zh-CN" altLang="en-US" dirty="0"/>
              <a:t>例如</a:t>
            </a:r>
            <a:r>
              <a:rPr lang="en-US" altLang="zh-CN" dirty="0"/>
              <a:t>UDT</a:t>
            </a:r>
            <a:r>
              <a:rPr lang="zh-CN" altLang="en-US" dirty="0"/>
              <a:t>、</a:t>
            </a:r>
            <a:r>
              <a:rPr lang="en-US" altLang="zh-CN" dirty="0"/>
              <a:t>QUIC</a:t>
            </a:r>
            <a:r>
              <a:rPr lang="zh-CN" altLang="en-US" dirty="0"/>
              <a:t>等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014216" y="2859602"/>
          <a:ext cx="2944868" cy="17140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72434"/>
                <a:gridCol w="14724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Src</a:t>
                      </a:r>
                      <a:r>
                        <a:rPr lang="en-US" altLang="zh-CN" sz="1600" dirty="0"/>
                        <a:t> Port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Dst</a:t>
                      </a:r>
                      <a:r>
                        <a:rPr lang="en-US" altLang="zh-CN" sz="1600" dirty="0"/>
                        <a:t> Port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Length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CheckSum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97238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Data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cPr anchor="ctr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940643" y="2480442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                          </a:t>
            </a:r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Cubic</a:t>
            </a:r>
            <a:r>
              <a:rPr lang="zh-CN" altLang="en-US" dirty="0"/>
              <a:t>窗口行为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3160" y="1843815"/>
            <a:ext cx="6537680" cy="3317307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1138826" y="2646381"/>
            <a:ext cx="279699" cy="65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36397" y="2194558"/>
            <a:ext cx="167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Last Packet Loss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2031711" y="4507454"/>
            <a:ext cx="496869" cy="52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053224" y="5088546"/>
            <a:ext cx="1863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Increase to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Wmax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345528" y="2379224"/>
            <a:ext cx="430306" cy="5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549461" y="2043953"/>
            <a:ext cx="204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Probe for more BW 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Compound TCP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8203378" cy="4425801"/>
          </a:xfrm>
        </p:spPr>
        <p:txBody>
          <a:bodyPr/>
          <a:lstStyle/>
          <a:p>
            <a:r>
              <a:rPr lang="zh-CN" altLang="en-US" dirty="0"/>
              <a:t>核心思想</a:t>
            </a:r>
            <a:endParaRPr lang="en-US" altLang="zh-CN" dirty="0"/>
          </a:p>
          <a:p>
            <a:pPr lvl="1"/>
            <a:r>
              <a:rPr lang="zh-CN" altLang="en-US" dirty="0"/>
              <a:t>丢包不是网络拥塞的唯一信号，还有延迟变化</a:t>
            </a:r>
            <a:endParaRPr lang="en-US" altLang="zh-CN" dirty="0"/>
          </a:p>
          <a:p>
            <a:pPr lvl="1"/>
            <a:r>
              <a:rPr lang="zh-CN" altLang="en-US" dirty="0"/>
              <a:t>将基于丢包计算的窗口值与基于延迟计算的窗口值之和作为窗口值</a:t>
            </a:r>
            <a:endParaRPr lang="zh-CN" alt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875403" y="3725135"/>
          <a:ext cx="7134337" cy="1769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7" name="Equation" r:id="rId1" imgW="106984800" imgH="26212800" progId="Equation.3">
                  <p:embed/>
                </p:oleObj>
              </mc:Choice>
              <mc:Fallback>
                <p:oleObj name="Equation" r:id="rId1" imgW="106984800" imgH="26212800" progId="Equation.3">
                  <p:embed/>
                  <p:pic>
                    <p:nvPicPr>
                      <p:cNvPr id="0" name="图片 69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403" y="3725135"/>
                        <a:ext cx="7134337" cy="17697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Compound TCP</a:t>
            </a:r>
            <a:r>
              <a:rPr lang="zh-CN" altLang="en-US" dirty="0"/>
              <a:t>窗口行为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1309" y="2309549"/>
            <a:ext cx="3342099" cy="3229626"/>
          </a:xfrm>
        </p:spPr>
        <p:txBody>
          <a:bodyPr/>
          <a:lstStyle/>
          <a:p>
            <a:r>
              <a:rPr lang="en-US" altLang="zh-CN" dirty="0"/>
              <a:t>D -&gt; E</a:t>
            </a:r>
            <a:endParaRPr lang="en-US" altLang="zh-CN" dirty="0"/>
          </a:p>
          <a:p>
            <a:pPr lvl="1"/>
            <a:r>
              <a:rPr lang="zh-CN" altLang="en-US" dirty="0"/>
              <a:t>快速进入稳定状态</a:t>
            </a:r>
            <a:endParaRPr lang="en-US" altLang="zh-CN" dirty="0"/>
          </a:p>
          <a:p>
            <a:r>
              <a:rPr lang="en-US" altLang="zh-CN" dirty="0"/>
              <a:t>E -&gt; F</a:t>
            </a:r>
            <a:endParaRPr lang="en-US" altLang="zh-CN" dirty="0"/>
          </a:p>
          <a:p>
            <a:pPr lvl="1"/>
            <a:r>
              <a:rPr lang="zh-CN" altLang="en-US" dirty="0"/>
              <a:t>稳定状态</a:t>
            </a:r>
            <a:endParaRPr lang="en-US" altLang="zh-CN" dirty="0"/>
          </a:p>
          <a:p>
            <a:r>
              <a:rPr lang="en-US" altLang="zh-CN" dirty="0"/>
              <a:t>F -&gt; G</a:t>
            </a:r>
            <a:endParaRPr lang="en-US" altLang="zh-CN" dirty="0"/>
          </a:p>
          <a:p>
            <a:pPr lvl="1"/>
            <a:r>
              <a:rPr lang="zh-CN" altLang="en-US" dirty="0"/>
              <a:t>窗口探测阶段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967" y="1751165"/>
            <a:ext cx="4257675" cy="408622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BBR (Bottleneck Bandwidth and RTT)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Throughput = max Window size / RTT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47" y="2591233"/>
            <a:ext cx="6734705" cy="376512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6805353" y="2482291"/>
            <a:ext cx="559724" cy="25848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597237" y="5068043"/>
            <a:ext cx="31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Loss Based CC: Cubic, Reno, etc.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686050" y="3469179"/>
            <a:ext cx="559724" cy="1701337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314821" y="5200274"/>
            <a:ext cx="1235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Optimal 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12" y="2979270"/>
            <a:ext cx="6546622" cy="36599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BBR</a:t>
            </a:r>
            <a:r>
              <a:rPr lang="zh-CN" altLang="en-US" dirty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设计目标：在不降低吞吐率的同时，减少网络延迟</a:t>
            </a:r>
            <a:endParaRPr lang="en-US" altLang="zh-CN" dirty="0"/>
          </a:p>
          <a:p>
            <a:pPr lvl="1"/>
            <a:r>
              <a:rPr lang="en-US" altLang="zh-CN" dirty="0"/>
              <a:t>Maximize Throughput, Minimize RTT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804756" y="3086349"/>
            <a:ext cx="1124990" cy="2584825"/>
            <a:chOff x="4804756" y="3086349"/>
            <a:chExt cx="1124990" cy="2584825"/>
          </a:xfrm>
        </p:grpSpPr>
        <p:sp>
          <p:nvSpPr>
            <p:cNvPr id="7" name="椭圆 6"/>
            <p:cNvSpPr/>
            <p:nvPr/>
          </p:nvSpPr>
          <p:spPr>
            <a:xfrm>
              <a:off x="5370022" y="3086349"/>
              <a:ext cx="559724" cy="2584825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箭头: 右 7"/>
            <p:cNvSpPr/>
            <p:nvPr/>
          </p:nvSpPr>
          <p:spPr>
            <a:xfrm flipH="1" flipV="1">
              <a:off x="4804756" y="4317076"/>
              <a:ext cx="371302" cy="35467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950720" y="3163017"/>
            <a:ext cx="1127760" cy="2584825"/>
            <a:chOff x="1950720" y="3163017"/>
            <a:chExt cx="1127760" cy="2584825"/>
          </a:xfrm>
        </p:grpSpPr>
        <p:sp>
          <p:nvSpPr>
            <p:cNvPr id="9" name="椭圆 8"/>
            <p:cNvSpPr/>
            <p:nvPr/>
          </p:nvSpPr>
          <p:spPr>
            <a:xfrm>
              <a:off x="1950720" y="3163017"/>
              <a:ext cx="559724" cy="2584825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箭头: 右 10"/>
            <p:cNvSpPr/>
            <p:nvPr/>
          </p:nvSpPr>
          <p:spPr>
            <a:xfrm flipV="1">
              <a:off x="2707178" y="4317076"/>
              <a:ext cx="371302" cy="35467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514126" y="5135347"/>
            <a:ext cx="8145948" cy="10525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2400" dirty="0">
                <a:latin typeface="Calibri" panose="020F0502020204030204" pitchFamily="34" charset="0"/>
                <a:ea typeface="黑体" panose="02010609060101010101" pitchFamily="49" charset="-122"/>
              </a:rPr>
              <a:t>每次收到</a:t>
            </a:r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ACK</a:t>
            </a:r>
            <a:r>
              <a:rPr lang="zh-CN" altLang="en-US" sz="2400" dirty="0">
                <a:latin typeface="Calibri" panose="020F0502020204030204" pitchFamily="34" charset="0"/>
                <a:ea typeface="黑体" panose="02010609060101010101" pitchFamily="49" charset="-122"/>
              </a:rPr>
              <a:t>后，更新对</a:t>
            </a:r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Max Throughput</a:t>
            </a:r>
            <a:r>
              <a:rPr lang="zh-CN" altLang="en-US" sz="2400" dirty="0">
                <a:latin typeface="Calibri" panose="020F050202020403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Min RTT</a:t>
            </a:r>
            <a:r>
              <a:rPr lang="zh-CN" altLang="en-US" sz="2400" dirty="0">
                <a:latin typeface="Calibri" panose="020F0502020204030204" pitchFamily="34" charset="0"/>
                <a:ea typeface="黑体" panose="02010609060101010101" pitchFamily="49" charset="-122"/>
              </a:rPr>
              <a:t>的估计</a:t>
            </a:r>
            <a:endParaRPr lang="en-US" altLang="zh-CN" sz="24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2400" dirty="0">
                <a:latin typeface="Calibri" panose="020F0502020204030204" pitchFamily="34" charset="0"/>
                <a:ea typeface="黑体" panose="02010609060101010101" pitchFamily="49" charset="-122"/>
              </a:rPr>
              <a:t>通过控制发送数据量来探测</a:t>
            </a:r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Max Throughput</a:t>
            </a:r>
            <a:r>
              <a:rPr lang="zh-CN" altLang="en-US" sz="2400" dirty="0">
                <a:latin typeface="Calibri" panose="020F050202020403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Min RTT</a:t>
            </a:r>
            <a:endParaRPr lang="en-US" altLang="zh-CN" sz="24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BBR</a:t>
            </a:r>
            <a:r>
              <a:rPr lang="zh-CN" altLang="en-US" dirty="0"/>
              <a:t>传输性能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324" y="1238061"/>
            <a:ext cx="5843262" cy="27626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884" y="4137265"/>
            <a:ext cx="5857702" cy="27207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7804" y="23109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吞吐率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7803" y="49405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网络延迟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BBR</a:t>
            </a:r>
            <a:r>
              <a:rPr lang="zh-CN" altLang="en-US" dirty="0"/>
              <a:t>存在的问题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050819" y="1492371"/>
            <a:ext cx="5601138" cy="2177935"/>
            <a:chOff x="999336" y="1451956"/>
            <a:chExt cx="5601138" cy="21779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801" y="2261062"/>
              <a:ext cx="885673" cy="51721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0011" y="2167858"/>
              <a:ext cx="1035944" cy="70362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852" y="1451956"/>
              <a:ext cx="652498" cy="95955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36" y="2626821"/>
              <a:ext cx="658014" cy="1003070"/>
            </a:xfrm>
            <a:prstGeom prst="rect">
              <a:avLst/>
            </a:prstGeom>
          </p:spPr>
        </p:pic>
        <p:cxnSp>
          <p:nvCxnSpPr>
            <p:cNvPr id="15" name="直接连接符 14"/>
            <p:cNvCxnSpPr>
              <a:stCxn id="9" idx="3"/>
              <a:endCxn id="7" idx="1"/>
            </p:cNvCxnSpPr>
            <p:nvPr/>
          </p:nvCxnSpPr>
          <p:spPr>
            <a:xfrm>
              <a:off x="4085955" y="2519671"/>
              <a:ext cx="162884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3"/>
              <a:endCxn id="9" idx="1"/>
            </p:cNvCxnSpPr>
            <p:nvPr/>
          </p:nvCxnSpPr>
          <p:spPr>
            <a:xfrm>
              <a:off x="1657350" y="1931734"/>
              <a:ext cx="1392661" cy="587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3" idx="3"/>
              <a:endCxn id="9" idx="1"/>
            </p:cNvCxnSpPr>
            <p:nvPr/>
          </p:nvCxnSpPr>
          <p:spPr>
            <a:xfrm flipV="1">
              <a:off x="1657350" y="2519671"/>
              <a:ext cx="1392661" cy="608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4147897" y="1983192"/>
              <a:ext cx="1566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10Mbps, 50ms</a:t>
              </a:r>
              <a:endParaRPr lang="zh-CN" altLang="en-US" dirty="0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088621" y="178748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User 1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088621" y="316877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User 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28650" y="4671289"/>
            <a:ext cx="2996269" cy="1183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初始场景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User 1 Throughput: 5Mbps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User 2 Throughput: 5Mbps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2973435" y="3385413"/>
          <a:ext cx="833120" cy="3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324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6" name="直接箭头连接符 25"/>
          <p:cNvCxnSpPr>
            <a:endCxn id="25" idx="1"/>
          </p:cNvCxnSpPr>
          <p:nvPr/>
        </p:nvCxnSpPr>
        <p:spPr>
          <a:xfrm>
            <a:off x="2708833" y="3547413"/>
            <a:ext cx="264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020438" y="301342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50ms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815493" y="4652539"/>
            <a:ext cx="2996269" cy="1212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修改配置后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User 1 Throughput: 1Mbps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User 2 Throughput: 9Mbps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2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网络的多路径特征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312" y="1360312"/>
            <a:ext cx="8229600" cy="503484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运营商网络的多路径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数据中心的可用多路径更多！</a:t>
            </a:r>
            <a:endParaRPr lang="en-US" altLang="zh-CN" dirty="0"/>
          </a:p>
          <a:p>
            <a:r>
              <a:rPr lang="zh-CN" altLang="en-US" dirty="0"/>
              <a:t>传统</a:t>
            </a:r>
            <a:r>
              <a:rPr lang="en-US" altLang="zh-CN" dirty="0"/>
              <a:t>TCP</a:t>
            </a:r>
            <a:r>
              <a:rPr lang="zh-CN" altLang="en-US" dirty="0"/>
              <a:t>连接只能利用单条路径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本身不能感知多条路径，多路径分发导致的乱序会降低</a:t>
            </a:r>
            <a:r>
              <a:rPr lang="en-US" altLang="zh-CN" dirty="0"/>
              <a:t>TCP</a:t>
            </a:r>
            <a:r>
              <a:rPr lang="zh-CN" altLang="en-US" dirty="0"/>
              <a:t>性能</a:t>
            </a:r>
            <a:endParaRPr lang="zh-CN" altLang="en-US" dirty="0"/>
          </a:p>
        </p:txBody>
      </p:sp>
      <p:pic>
        <p:nvPicPr>
          <p:cNvPr id="5" name="Image 3"/>
          <p:cNvPicPr>
            <a:picLocks noChangeAspect="1"/>
          </p:cNvPicPr>
          <p:nvPr/>
        </p:nvPicPr>
        <p:blipFill rotWithShape="1">
          <a:blip r:embed="rId1"/>
          <a:srcRect t="8168" b="9351"/>
          <a:stretch>
            <a:fillRect/>
          </a:stretch>
        </p:blipFill>
        <p:spPr>
          <a:xfrm>
            <a:off x="838201" y="1969911"/>
            <a:ext cx="7749822" cy="2269067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端节点的多接入和移动性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43689"/>
            <a:ext cx="8229600" cy="1436131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连接与</a:t>
            </a:r>
            <a:r>
              <a:rPr lang="en-US" altLang="zh-CN" dirty="0"/>
              <a:t>IP</a:t>
            </a:r>
            <a:r>
              <a:rPr lang="zh-CN" altLang="en-US" dirty="0"/>
              <a:t>地址绑定，一旦因为移动发生地址切换，原有的</a:t>
            </a:r>
            <a:r>
              <a:rPr lang="en-US" altLang="zh-CN" dirty="0"/>
              <a:t>TCP</a:t>
            </a:r>
            <a:r>
              <a:rPr lang="zh-CN" altLang="en-US" dirty="0"/>
              <a:t>连接会断开</a:t>
            </a:r>
            <a:endParaRPr lang="zh-CN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285" y="4093190"/>
            <a:ext cx="707040" cy="639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445" y="3250702"/>
            <a:ext cx="887040" cy="11636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5031965" y="1555643"/>
            <a:ext cx="0" cy="299551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801565" y="1784628"/>
            <a:ext cx="227520" cy="990824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031965" y="1784628"/>
            <a:ext cx="227520" cy="990824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4882205" y="2546467"/>
            <a:ext cx="29952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4962845" y="2242596"/>
            <a:ext cx="14976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4962845" y="2242596"/>
            <a:ext cx="227520" cy="303871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4882205" y="2242596"/>
            <a:ext cx="227520" cy="303871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4882205" y="2546468"/>
            <a:ext cx="380160" cy="228984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H="1">
            <a:off x="4801565" y="2546468"/>
            <a:ext cx="380160" cy="228984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4962845" y="2013611"/>
            <a:ext cx="14976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2945" tIns="41473" rIns="82945" bIns="41473"/>
          <a:lstStyle/>
          <a:p>
            <a:endParaRPr lang="fr-FR"/>
          </a:p>
        </p:txBody>
      </p:sp>
      <p:grpSp>
        <p:nvGrpSpPr>
          <p:cNvPr id="17" name="Group 19"/>
          <p:cNvGrpSpPr/>
          <p:nvPr/>
        </p:nvGrpSpPr>
        <p:grpSpPr bwMode="auto">
          <a:xfrm>
            <a:off x="2235485" y="2141785"/>
            <a:ext cx="2568960" cy="1690738"/>
            <a:chOff x="0" y="0"/>
            <a:chExt cx="1784" cy="1174"/>
          </a:xfrm>
        </p:grpSpPr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H="1">
              <a:off x="775" y="0"/>
              <a:ext cx="1009" cy="5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775" y="559"/>
              <a:ext cx="155" cy="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H="1">
              <a:off x="0" y="615"/>
              <a:ext cx="930" cy="5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1" name="Oval 23"/>
          <p:cNvSpPr/>
          <p:nvPr/>
        </p:nvSpPr>
        <p:spPr bwMode="auto">
          <a:xfrm>
            <a:off x="5492765" y="3766276"/>
            <a:ext cx="460800" cy="460848"/>
          </a:xfrm>
          <a:prstGeom prst="ellipse">
            <a:avLst/>
          </a:prstGeom>
          <a:solidFill>
            <a:srgbClr val="4F81BD"/>
          </a:solidFill>
          <a:ln w="952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5953565" y="3995259"/>
            <a:ext cx="840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5262365" y="2789853"/>
            <a:ext cx="456480" cy="976423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H="1">
            <a:off x="3671165" y="4260248"/>
            <a:ext cx="1768320" cy="152656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2945" tIns="41473" rIns="82945" bIns="41473"/>
          <a:lstStyle/>
          <a:p>
            <a:endParaRPr lang="fr-FR"/>
          </a:p>
        </p:txBody>
      </p:sp>
      <p:grpSp>
        <p:nvGrpSpPr>
          <p:cNvPr id="25" name="Group 27"/>
          <p:cNvGrpSpPr/>
          <p:nvPr/>
        </p:nvGrpSpPr>
        <p:grpSpPr bwMode="auto">
          <a:xfrm>
            <a:off x="5108285" y="2326124"/>
            <a:ext cx="1607040" cy="2458338"/>
            <a:chOff x="0" y="0"/>
            <a:chExt cx="1115" cy="1707"/>
          </a:xfrm>
        </p:grpSpPr>
        <p:sp>
          <p:nvSpPr>
            <p:cNvPr id="26" name="AutoShape 28"/>
            <p:cNvSpPr/>
            <p:nvPr/>
          </p:nvSpPr>
          <p:spPr bwMode="auto">
            <a:xfrm>
              <a:off x="0" y="0"/>
              <a:ext cx="1115" cy="1707"/>
            </a:xfrm>
            <a:custGeom>
              <a:avLst/>
              <a:gdLst/>
              <a:ahLst/>
              <a:cxnLst/>
              <a:rect l="0" t="0" r="r" b="b"/>
              <a:pathLst>
                <a:path w="20879" h="20683">
                  <a:moveTo>
                    <a:pt x="1901" y="6809"/>
                  </a:moveTo>
                  <a:cubicBezTo>
                    <a:pt x="1658" y="4403"/>
                    <a:pt x="2907" y="2186"/>
                    <a:pt x="4691" y="1859"/>
                  </a:cubicBezTo>
                  <a:cubicBezTo>
                    <a:pt x="5414" y="1726"/>
                    <a:pt x="6149" y="1925"/>
                    <a:pt x="6778" y="2422"/>
                  </a:cubicBezTo>
                  <a:cubicBezTo>
                    <a:pt x="7445" y="726"/>
                    <a:pt x="9003" y="81"/>
                    <a:pt x="10259" y="982"/>
                  </a:cubicBezTo>
                  <a:cubicBezTo>
                    <a:pt x="10478" y="1140"/>
                    <a:pt x="10680" y="1340"/>
                    <a:pt x="10857" y="1575"/>
                  </a:cubicBezTo>
                  <a:cubicBezTo>
                    <a:pt x="11377" y="169"/>
                    <a:pt x="12642" y="-402"/>
                    <a:pt x="13683" y="299"/>
                  </a:cubicBezTo>
                  <a:cubicBezTo>
                    <a:pt x="13971" y="493"/>
                    <a:pt x="14222" y="774"/>
                    <a:pt x="14418" y="1120"/>
                  </a:cubicBezTo>
                  <a:cubicBezTo>
                    <a:pt x="15255" y="-210"/>
                    <a:pt x="16734" y="-374"/>
                    <a:pt x="17722" y="753"/>
                  </a:cubicBezTo>
                  <a:cubicBezTo>
                    <a:pt x="18137" y="1227"/>
                    <a:pt x="18417" y="1880"/>
                    <a:pt x="18513" y="2601"/>
                  </a:cubicBezTo>
                  <a:cubicBezTo>
                    <a:pt x="19885" y="3106"/>
                    <a:pt x="20694" y="5019"/>
                    <a:pt x="20321" y="6874"/>
                  </a:cubicBezTo>
                  <a:cubicBezTo>
                    <a:pt x="20289" y="7030"/>
                    <a:pt x="20250" y="7182"/>
                    <a:pt x="20203" y="7331"/>
                  </a:cubicBezTo>
                  <a:cubicBezTo>
                    <a:pt x="21303" y="9264"/>
                    <a:pt x="21034" y="12033"/>
                    <a:pt x="19601" y="13518"/>
                  </a:cubicBezTo>
                  <a:cubicBezTo>
                    <a:pt x="19155" y="13980"/>
                    <a:pt x="18629" y="14279"/>
                    <a:pt x="18072" y="14386"/>
                  </a:cubicBezTo>
                  <a:cubicBezTo>
                    <a:pt x="18060" y="16465"/>
                    <a:pt x="16800" y="18137"/>
                    <a:pt x="15258" y="18121"/>
                  </a:cubicBezTo>
                  <a:cubicBezTo>
                    <a:pt x="14743" y="18115"/>
                    <a:pt x="14238" y="17917"/>
                    <a:pt x="13801" y="17550"/>
                  </a:cubicBezTo>
                  <a:cubicBezTo>
                    <a:pt x="13280" y="19881"/>
                    <a:pt x="11460" y="21198"/>
                    <a:pt x="9738" y="20492"/>
                  </a:cubicBezTo>
                  <a:cubicBezTo>
                    <a:pt x="9016" y="20196"/>
                    <a:pt x="8392" y="19571"/>
                    <a:pt x="7973" y="18722"/>
                  </a:cubicBezTo>
                  <a:cubicBezTo>
                    <a:pt x="6209" y="20158"/>
                    <a:pt x="3920" y="19386"/>
                    <a:pt x="2859" y="16998"/>
                  </a:cubicBezTo>
                  <a:cubicBezTo>
                    <a:pt x="2846" y="16968"/>
                    <a:pt x="2833" y="16937"/>
                    <a:pt x="2820" y="16907"/>
                  </a:cubicBezTo>
                  <a:cubicBezTo>
                    <a:pt x="1666" y="17089"/>
                    <a:pt x="620" y="15978"/>
                    <a:pt x="485" y="14424"/>
                  </a:cubicBezTo>
                  <a:cubicBezTo>
                    <a:pt x="412" y="13596"/>
                    <a:pt x="615" y="12767"/>
                    <a:pt x="1038" y="12159"/>
                  </a:cubicBezTo>
                  <a:cubicBezTo>
                    <a:pt x="39" y="11365"/>
                    <a:pt x="-297" y="9622"/>
                    <a:pt x="288" y="8266"/>
                  </a:cubicBezTo>
                  <a:cubicBezTo>
                    <a:pt x="626" y="7484"/>
                    <a:pt x="1218" y="6967"/>
                    <a:pt x="1883" y="6874"/>
                  </a:cubicBezTo>
                  <a:close/>
                  <a:moveTo>
                    <a:pt x="1901" y="6809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7" name="AutoShape 29"/>
            <p:cNvSpPr/>
            <p:nvPr/>
          </p:nvSpPr>
          <p:spPr bwMode="auto">
            <a:xfrm>
              <a:off x="891" y="323"/>
              <a:ext cx="185" cy="18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8" name="AutoShape 30"/>
            <p:cNvSpPr/>
            <p:nvPr/>
          </p:nvSpPr>
          <p:spPr bwMode="auto">
            <a:xfrm>
              <a:off x="839" y="437"/>
              <a:ext cx="124" cy="12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9" name="AutoShape 31"/>
            <p:cNvSpPr/>
            <p:nvPr/>
          </p:nvSpPr>
          <p:spPr bwMode="auto">
            <a:xfrm>
              <a:off x="831" y="508"/>
              <a:ext cx="62" cy="6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30" name="AutoShape 32"/>
            <p:cNvSpPr/>
            <p:nvPr/>
          </p:nvSpPr>
          <p:spPr bwMode="auto">
            <a:xfrm>
              <a:off x="56" y="86"/>
              <a:ext cx="1023" cy="14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13" y="12896"/>
                    <a:pt x="19202" y="14528"/>
                    <a:pt x="19193" y="16310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31" name="Rectangle 33"/>
          <p:cNvSpPr/>
          <p:nvPr/>
        </p:nvSpPr>
        <p:spPr bwMode="auto">
          <a:xfrm>
            <a:off x="5170205" y="1451952"/>
            <a:ext cx="2323936" cy="439129"/>
          </a:xfrm>
          <a:prstGeom prst="rect">
            <a:avLst/>
          </a:prstGeom>
          <a:noFill/>
          <a:ln>
            <a:noFill/>
          </a:ln>
        </p:spPr>
        <p:txBody>
          <a:bodyPr wrap="none" lIns="34561" tIns="34561" rIns="75197" bIns="34561">
            <a:spAutoFit/>
          </a:bodyPr>
          <a:lstStyle/>
          <a:p>
            <a:pPr marL="5715"/>
            <a:r>
              <a:rPr lang="en-US" sz="2400" dirty="0">
                <a:latin typeface="Gill Sans" charset="0"/>
                <a:ea typeface="MS PGothic" panose="020B0600070205080204" charset="-128"/>
                <a:cs typeface="Gill Sans" charset="0"/>
                <a:sym typeface="Gill Sans" charset="0"/>
              </a:rPr>
              <a:t>3G/4G celltower</a:t>
            </a:r>
            <a:endParaRPr lang="en-US" sz="2400" dirty="0"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  <p:grpSp>
        <p:nvGrpSpPr>
          <p:cNvPr id="32" name="Group 34"/>
          <p:cNvGrpSpPr/>
          <p:nvPr/>
        </p:nvGrpSpPr>
        <p:grpSpPr bwMode="auto">
          <a:xfrm rot="1320000">
            <a:off x="2065565" y="4186800"/>
            <a:ext cx="1327680" cy="40324"/>
            <a:chOff x="0" y="0"/>
            <a:chExt cx="922" cy="28"/>
          </a:xfrm>
        </p:grpSpPr>
        <p:sp>
          <p:nvSpPr>
            <p:cNvPr id="33" name="Line 35"/>
            <p:cNvSpPr>
              <a:spLocks noChangeShapeType="1"/>
            </p:cNvSpPr>
            <p:nvPr/>
          </p:nvSpPr>
          <p:spPr bwMode="auto">
            <a:xfrm flipH="1">
              <a:off x="400" y="0"/>
              <a:ext cx="522" cy="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400" y="13"/>
              <a:ext cx="8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H="1">
              <a:off x="0" y="14"/>
              <a:ext cx="481" cy="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6" name="Line 38"/>
          <p:cNvSpPr>
            <a:spLocks noChangeShapeType="1"/>
          </p:cNvSpPr>
          <p:nvPr/>
        </p:nvSpPr>
        <p:spPr bwMode="auto">
          <a:xfrm flipH="1">
            <a:off x="3576126" y="3995260"/>
            <a:ext cx="3211200" cy="504053"/>
          </a:xfrm>
          <a:prstGeom prst="line">
            <a:avLst/>
          </a:prstGeom>
          <a:noFill/>
          <a:ln w="50800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 rot="10800000">
            <a:off x="2107325" y="3976538"/>
            <a:ext cx="1468800" cy="522774"/>
          </a:xfrm>
          <a:prstGeom prst="line">
            <a:avLst/>
          </a:prstGeom>
          <a:noFill/>
          <a:ln w="50800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82945" tIns="41473" rIns="82945" bIns="41473"/>
          <a:lstStyle/>
          <a:p>
            <a:endParaRPr lang="fr-FR"/>
          </a:p>
        </p:txBody>
      </p:sp>
      <p:pic>
        <p:nvPicPr>
          <p:cNvPr id="38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005" y="3665465"/>
            <a:ext cx="754560" cy="75463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Rectangle 31"/>
          <p:cNvSpPr/>
          <p:nvPr/>
        </p:nvSpPr>
        <p:spPr bwMode="auto">
          <a:xfrm>
            <a:off x="1258605" y="2930803"/>
            <a:ext cx="1059808" cy="377574"/>
          </a:xfrm>
          <a:prstGeom prst="rect">
            <a:avLst/>
          </a:prstGeom>
          <a:noFill/>
          <a:ln>
            <a:noFill/>
          </a:ln>
        </p:spPr>
        <p:txBody>
          <a:bodyPr wrap="none" lIns="34561" tIns="34561" rIns="75197" bIns="34561">
            <a:spAutoFit/>
          </a:bodyPr>
          <a:lstStyle/>
          <a:p>
            <a:pPr marL="5715"/>
            <a:r>
              <a:rPr lang="en-US" sz="2000" dirty="0">
                <a:solidFill>
                  <a:srgbClr val="FF0000"/>
                </a:solidFill>
                <a:latin typeface="Gill Sans" charset="0"/>
                <a:ea typeface="MS PGothic" panose="020B0600070205080204" charset="-128"/>
                <a:cs typeface="Gill Sans" charset="0"/>
                <a:sym typeface="Gill Sans" charset="0"/>
              </a:rPr>
              <a:t>IP 1.2.3.4</a:t>
            </a:r>
            <a:endParaRPr lang="en-US" sz="2000" dirty="0">
              <a:solidFill>
                <a:srgbClr val="FF0000"/>
              </a:solidFill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  <p:sp>
        <p:nvSpPr>
          <p:cNvPr id="40" name="Rectangle 31"/>
          <p:cNvSpPr/>
          <p:nvPr/>
        </p:nvSpPr>
        <p:spPr bwMode="auto">
          <a:xfrm>
            <a:off x="1258605" y="4454306"/>
            <a:ext cx="1058605" cy="377574"/>
          </a:xfrm>
          <a:prstGeom prst="rect">
            <a:avLst/>
          </a:prstGeom>
          <a:noFill/>
          <a:ln>
            <a:noFill/>
          </a:ln>
        </p:spPr>
        <p:txBody>
          <a:bodyPr wrap="none" lIns="34561" tIns="34561" rIns="75197" bIns="34561">
            <a:spAutoFit/>
          </a:bodyPr>
          <a:lstStyle/>
          <a:p>
            <a:pPr marL="5715"/>
            <a:r>
              <a:rPr lang="en-US" sz="2000" dirty="0">
                <a:solidFill>
                  <a:srgbClr val="0000FF"/>
                </a:solidFill>
                <a:latin typeface="Gill Sans" charset="0"/>
                <a:ea typeface="MS PGothic" panose="020B0600070205080204" charset="-128"/>
                <a:cs typeface="Gill Sans" charset="0"/>
                <a:sym typeface="Gill Sans" charset="0"/>
              </a:rPr>
              <a:t>IP 5.6.7.8</a:t>
            </a:r>
            <a:endParaRPr lang="en-US" sz="2000" dirty="0">
              <a:solidFill>
                <a:srgbClr val="0000FF"/>
              </a:solidFill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网络、连接与应用的抽象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686800" cy="2173112"/>
          </a:xfrm>
        </p:spPr>
        <p:txBody>
          <a:bodyPr/>
          <a:lstStyle/>
          <a:p>
            <a:r>
              <a:rPr lang="zh-CN" altLang="en-US" dirty="0"/>
              <a:t>对于应用程序（</a:t>
            </a:r>
            <a:r>
              <a:rPr lang="en-US" altLang="zh-CN" dirty="0"/>
              <a:t>Socket</a:t>
            </a:r>
            <a:r>
              <a:rPr lang="zh-CN" altLang="en-US" dirty="0"/>
              <a:t>）来说，</a:t>
            </a:r>
            <a:endParaRPr lang="en-US" altLang="zh-CN" dirty="0"/>
          </a:p>
          <a:p>
            <a:pPr lvl="1"/>
            <a:r>
              <a:rPr lang="zh-CN" altLang="en-US" dirty="0"/>
              <a:t>连接（或者流）绑定到了具体的一个</a:t>
            </a:r>
            <a:r>
              <a:rPr lang="en-US" altLang="zh-CN" dirty="0"/>
              <a:t>IP</a:t>
            </a:r>
            <a:r>
              <a:rPr lang="zh-CN" altLang="en-US" dirty="0"/>
              <a:t>地址和具体的一个网络接口</a:t>
            </a:r>
            <a:endParaRPr lang="en-US" altLang="zh-CN" dirty="0"/>
          </a:p>
          <a:p>
            <a:pPr lvl="1"/>
            <a:r>
              <a:rPr lang="zh-CN" altLang="en-US" dirty="0"/>
              <a:t>因为绑定到了</a:t>
            </a:r>
            <a:r>
              <a:rPr lang="en-US" altLang="zh-CN" dirty="0"/>
              <a:t>IP</a:t>
            </a:r>
            <a:r>
              <a:rPr lang="zh-CN" altLang="en-US" dirty="0"/>
              <a:t>地址，一个</a:t>
            </a:r>
            <a:r>
              <a:rPr lang="en-US" altLang="zh-CN" dirty="0"/>
              <a:t>Socket</a:t>
            </a:r>
            <a:r>
              <a:rPr lang="zh-CN" altLang="en-US" dirty="0"/>
              <a:t>不能使用多个路径</a:t>
            </a:r>
            <a:r>
              <a:rPr lang="en-US" altLang="zh-CN" dirty="0"/>
              <a:t>/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zh-CN" altLang="en-US" dirty="0"/>
              <a:t>因为绑定到了</a:t>
            </a:r>
            <a:r>
              <a:rPr lang="en-US" altLang="zh-CN" dirty="0"/>
              <a:t>IP</a:t>
            </a:r>
            <a:r>
              <a:rPr lang="zh-CN" altLang="en-US" dirty="0"/>
              <a:t>地址，当地址变化时，连接只能断开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167466" y="3928535"/>
            <a:ext cx="4365496" cy="2619022"/>
            <a:chOff x="1219199" y="2788356"/>
            <a:chExt cx="4365496" cy="2619022"/>
          </a:xfrm>
        </p:grpSpPr>
        <p:sp>
          <p:nvSpPr>
            <p:cNvPr id="5" name="矩形 4"/>
            <p:cNvSpPr/>
            <p:nvPr/>
          </p:nvSpPr>
          <p:spPr>
            <a:xfrm>
              <a:off x="1219200" y="2788356"/>
              <a:ext cx="2111023" cy="6660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Connect(IP + Port)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19199" y="3764845"/>
              <a:ext cx="2111023" cy="666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</a:rPr>
                <a:t>Demux</a:t>
              </a:r>
              <a:r>
                <a:rPr lang="en-US" altLang="zh-CN" sz="2000" dirty="0">
                  <a:solidFill>
                    <a:schemeClr val="tx1"/>
                  </a:solidFill>
                </a:rPr>
                <a:t>(IP + Port)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19199" y="4741334"/>
              <a:ext cx="2111023" cy="6660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747910" y="2936712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Application Layer</a:t>
              </a:r>
              <a:endParaRPr lang="zh-CN" altLang="en-US" b="1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747910" y="3913201"/>
              <a:ext cx="1664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Transport Layer</a:t>
              </a:r>
              <a:endParaRPr lang="zh-CN" altLang="en-US" b="1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747910" y="4889690"/>
              <a:ext cx="1580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Network Layer</a:t>
              </a:r>
              <a:endParaRPr lang="zh-CN" altLang="en-US" b="1" dirty="0"/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(Transport Control Protocol)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5109997" y="2970213"/>
          <a:ext cx="3405353" cy="30311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1"/>
                <a:gridCol w="1093075"/>
                <a:gridCol w="170267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Src</a:t>
                      </a:r>
                      <a:r>
                        <a:rPr lang="en-US" altLang="zh-CN" sz="1600" dirty="0"/>
                        <a:t> Port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Dst</a:t>
                      </a:r>
                      <a:r>
                        <a:rPr lang="en-US" altLang="zh-CN" sz="1600" dirty="0"/>
                        <a:t> Port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Sequence</a:t>
                      </a:r>
                      <a:r>
                        <a:rPr lang="en-US" altLang="zh-CN" sz="1600" baseline="0" dirty="0"/>
                        <a:t> Number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cPr/>
                </a:tc>
                <a:tc hMerge="1">
                  <a:tcPr anchor="ctr"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Acknowledgment</a:t>
                      </a:r>
                      <a:r>
                        <a:rPr lang="en-US" altLang="zh-CN" sz="1600" baseline="0" dirty="0"/>
                        <a:t> Number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cPr/>
                </a:tc>
                <a:tc hMerge="1"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HLen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Flags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Recv</a:t>
                      </a:r>
                      <a:r>
                        <a:rPr lang="en-US" altLang="zh-CN" sz="1600" dirty="0"/>
                        <a:t> Window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CheckSum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Urgent Pointer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Options</a:t>
                      </a:r>
                      <a:r>
                        <a:rPr lang="en-US" altLang="zh-CN" sz="1600" baseline="0" dirty="0"/>
                        <a:t> (</a:t>
                      </a:r>
                      <a:r>
                        <a:rPr lang="en-US" altLang="zh-CN" sz="1600" baseline="0" dirty="0" err="1"/>
                        <a:t>Var</a:t>
                      </a:r>
                      <a:r>
                        <a:rPr lang="en-US" altLang="zh-CN" sz="1600" baseline="0" dirty="0"/>
                        <a:t> </a:t>
                      </a:r>
                      <a:r>
                        <a:rPr lang="en-US" altLang="zh-CN" sz="1600" baseline="0" dirty="0" err="1"/>
                        <a:t>Leng</a:t>
                      </a:r>
                      <a:r>
                        <a:rPr lang="en-US" altLang="zh-CN" sz="1600" baseline="0" dirty="0"/>
                        <a:t>)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cPr/>
                </a:tc>
                <a:tc hMerge="1">
                  <a:tcPr anchor="ctr"/>
                </a:tc>
              </a:tr>
              <a:tr h="806154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Data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cPr/>
                </a:tc>
                <a:tc hMerge="1">
                  <a:tcPr anchor="ctr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036425" y="2624815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0     4                     16                         32 </a:t>
            </a:r>
            <a:endParaRPr lang="zh-CN" alt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13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应用最广泛的传输层协议</a:t>
            </a:r>
            <a:endParaRPr lang="en-US" altLang="zh-CN" dirty="0"/>
          </a:p>
          <a:p>
            <a:pPr lvl="1"/>
            <a:r>
              <a:rPr lang="zh-CN" altLang="en-US" dirty="0"/>
              <a:t>占据了目前互联网的</a:t>
            </a:r>
            <a:r>
              <a:rPr lang="en-US" altLang="zh-CN" dirty="0"/>
              <a:t>90%</a:t>
            </a:r>
            <a:r>
              <a:rPr lang="zh-CN" altLang="en-US" dirty="0"/>
              <a:t>以上流量</a:t>
            </a:r>
            <a:endParaRPr lang="en-US" altLang="zh-CN" dirty="0"/>
          </a:p>
          <a:p>
            <a:r>
              <a:rPr lang="zh-CN" altLang="en-US" dirty="0"/>
              <a:t>多路复用</a:t>
            </a:r>
            <a:endParaRPr lang="en-US" altLang="zh-CN" dirty="0"/>
          </a:p>
          <a:p>
            <a:pPr lvl="1"/>
            <a:r>
              <a:rPr lang="en-US" altLang="zh-CN" dirty="0" err="1"/>
              <a:t>Src</a:t>
            </a:r>
            <a:r>
              <a:rPr lang="en-US" altLang="zh-CN" dirty="0"/>
              <a:t> Port, </a:t>
            </a:r>
            <a:r>
              <a:rPr lang="en-US" altLang="zh-CN" dirty="0" err="1"/>
              <a:t>Dst</a:t>
            </a:r>
            <a:r>
              <a:rPr lang="en-US" altLang="zh-CN" dirty="0"/>
              <a:t> Port</a:t>
            </a:r>
            <a:endParaRPr lang="en-US" altLang="zh-CN" dirty="0"/>
          </a:p>
          <a:p>
            <a:r>
              <a:rPr lang="zh-CN" altLang="en-US" dirty="0"/>
              <a:t>连接管理</a:t>
            </a:r>
            <a:endParaRPr lang="en-US" altLang="zh-CN" dirty="0"/>
          </a:p>
          <a:p>
            <a:pPr lvl="1"/>
            <a:r>
              <a:rPr lang="en-US" altLang="zh-CN" dirty="0"/>
              <a:t>Flags + </a:t>
            </a:r>
            <a:r>
              <a:rPr lang="en-US" altLang="zh-CN" dirty="0" err="1"/>
              <a:t>Seq</a:t>
            </a:r>
            <a:r>
              <a:rPr lang="en-US" altLang="zh-CN" dirty="0"/>
              <a:t> + </a:t>
            </a:r>
            <a:r>
              <a:rPr lang="en-US" altLang="zh-CN" dirty="0" err="1"/>
              <a:t>Ack</a:t>
            </a:r>
            <a:endParaRPr lang="en-US" altLang="zh-CN" dirty="0"/>
          </a:p>
          <a:p>
            <a:r>
              <a:rPr lang="zh-CN" altLang="en-US" dirty="0"/>
              <a:t>可靠传输</a:t>
            </a:r>
            <a:endParaRPr lang="en-US" altLang="zh-CN" dirty="0"/>
          </a:p>
          <a:p>
            <a:pPr lvl="1"/>
            <a:r>
              <a:rPr lang="en-US" altLang="zh-CN" dirty="0" err="1"/>
              <a:t>Seq</a:t>
            </a:r>
            <a:r>
              <a:rPr lang="en-US" altLang="zh-CN" dirty="0"/>
              <a:t> + Ack + Options</a:t>
            </a:r>
            <a:endParaRPr lang="en-US" altLang="zh-CN" dirty="0"/>
          </a:p>
          <a:p>
            <a:r>
              <a:rPr lang="zh-CN" altLang="en-US" dirty="0"/>
              <a:t>流控</a:t>
            </a:r>
            <a:endParaRPr lang="en-US" altLang="zh-CN" dirty="0"/>
          </a:p>
          <a:p>
            <a:pPr lvl="1"/>
            <a:r>
              <a:rPr lang="en-US" altLang="zh-CN" dirty="0" err="1"/>
              <a:t>Recv</a:t>
            </a:r>
            <a:r>
              <a:rPr lang="en-US" altLang="zh-CN" dirty="0"/>
              <a:t> Window + Options</a:t>
            </a:r>
            <a:endParaRPr lang="en-US" altLang="zh-CN" dirty="0"/>
          </a:p>
          <a:p>
            <a:r>
              <a:rPr lang="zh-CN" altLang="en-US" dirty="0"/>
              <a:t>拥塞控制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解耦合、增加中间层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222647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ServiceID</a:t>
            </a:r>
            <a:r>
              <a:rPr lang="zh-CN" altLang="en-US" dirty="0"/>
              <a:t>：表示用户最终想获取的服务或进程</a:t>
            </a:r>
            <a:endParaRPr lang="en-US" altLang="zh-CN" dirty="0"/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FlowID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：数据传输的载体，不随地址改变而改变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Location</a:t>
            </a:r>
            <a:r>
              <a:rPr lang="zh-CN" altLang="en-US" dirty="0"/>
              <a:t>：主机所在的位置，可变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77886" y="4052462"/>
            <a:ext cx="1904142" cy="4529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Connect(IP + Port)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7885" y="4739037"/>
            <a:ext cx="1904142" cy="4529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Demux</a:t>
            </a:r>
            <a:r>
              <a:rPr lang="en-US" altLang="zh-CN" dirty="0">
                <a:solidFill>
                  <a:schemeClr val="tx1"/>
                </a:solidFill>
              </a:rPr>
              <a:t>(IP + Port)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77885" y="6165112"/>
            <a:ext cx="1904142" cy="4529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Forward(IP)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69043" y="4120808"/>
            <a:ext cx="1859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Application Layer</a:t>
            </a:r>
            <a:endParaRPr lang="zh-CN" altLang="en-US" sz="16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669043" y="4807383"/>
            <a:ext cx="1685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Transport Layer</a:t>
            </a:r>
            <a:endParaRPr lang="zh-CN" altLang="en-US" sz="16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669044" y="6233458"/>
            <a:ext cx="1599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Network Layer</a:t>
            </a:r>
            <a:endParaRPr lang="zh-CN" altLang="en-US" sz="1600" b="1" dirty="0"/>
          </a:p>
        </p:txBody>
      </p:sp>
      <p:sp>
        <p:nvSpPr>
          <p:cNvPr id="11" name="矩形 10"/>
          <p:cNvSpPr/>
          <p:nvPr/>
        </p:nvSpPr>
        <p:spPr>
          <a:xfrm>
            <a:off x="5485630" y="4064316"/>
            <a:ext cx="1904141" cy="4529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Connect(</a:t>
            </a:r>
            <a:r>
              <a:rPr lang="en-US" altLang="zh-CN" dirty="0" err="1">
                <a:solidFill>
                  <a:schemeClr val="tx1"/>
                </a:solidFill>
              </a:rPr>
              <a:t>ServiceID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85629" y="4750891"/>
            <a:ext cx="1904142" cy="4529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85629" y="6176966"/>
            <a:ext cx="1904142" cy="4529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Forward(IP)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85629" y="5472538"/>
            <a:ext cx="1904142" cy="4529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Demux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ServiceID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FlowID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69043" y="5523018"/>
            <a:ext cx="145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Service Layer</a:t>
            </a:r>
            <a:endParaRPr lang="zh-CN" altLang="en-US" sz="16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628650" y="5199387"/>
            <a:ext cx="855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TCP/IP</a:t>
            </a:r>
            <a:endParaRPr lang="zh-CN" altLang="en-US" sz="16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7936959" y="5142395"/>
            <a:ext cx="855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Ideal</a:t>
            </a:r>
            <a:endParaRPr lang="zh-CN" altLang="en-US" sz="1600" b="1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Middleboxes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522913"/>
            <a:ext cx="8370712" cy="79022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据统计，企业网中的</a:t>
            </a:r>
            <a:r>
              <a:rPr lang="en-US" altLang="zh-CN" dirty="0"/>
              <a:t>Middlebox</a:t>
            </a:r>
            <a:r>
              <a:rPr lang="zh-CN" altLang="en-US" dirty="0"/>
              <a:t>设备的数目与交换机</a:t>
            </a:r>
            <a:r>
              <a:rPr lang="en-US" altLang="zh-CN" dirty="0"/>
              <a:t>/</a:t>
            </a:r>
            <a:r>
              <a:rPr lang="zh-CN" altLang="en-US" dirty="0"/>
              <a:t>路由器一样多</a:t>
            </a:r>
            <a:endParaRPr lang="zh-CN" altLang="en-US" dirty="0"/>
          </a:p>
        </p:txBody>
      </p:sp>
      <p:pic>
        <p:nvPicPr>
          <p:cNvPr id="5" name="Picture 3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420812"/>
            <a:ext cx="1046162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33"/>
          <p:cNvSpPr>
            <a:spLocks noChangeArrowheads="1"/>
          </p:cNvSpPr>
          <p:nvPr/>
        </p:nvSpPr>
        <p:spPr bwMode="auto">
          <a:xfrm>
            <a:off x="1703387" y="1520824"/>
            <a:ext cx="1265238" cy="530225"/>
          </a:xfrm>
          <a:prstGeom prst="rect">
            <a:avLst/>
          </a:prstGeom>
          <a:noFill/>
          <a:ln>
            <a:noFill/>
          </a:ln>
        </p:spPr>
        <p:txBody>
          <a:bodyPr lIns="103548" tIns="51774" rIns="103548" bIns="51774">
            <a:spAutoFit/>
          </a:bodyPr>
          <a:lstStyle/>
          <a:p>
            <a:pPr algn="l" defTabSz="1028700">
              <a:lnSpc>
                <a:spcPct val="100000"/>
              </a:lnSpc>
              <a:spcBef>
                <a:spcPct val="50000"/>
              </a:spcBef>
            </a:pPr>
            <a:r>
              <a:rPr lang="en-US" sz="1400" dirty="0"/>
              <a:t>Web Security Appliance</a:t>
            </a:r>
            <a:endParaRPr lang="en-US" sz="1400" dirty="0"/>
          </a:p>
        </p:txBody>
      </p:sp>
      <p:pic>
        <p:nvPicPr>
          <p:cNvPr id="7" name="Picture 55" descr="NAC Appli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1465263"/>
            <a:ext cx="1176337" cy="8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7067550" y="2386013"/>
            <a:ext cx="1600200" cy="317500"/>
          </a:xfrm>
          <a:prstGeom prst="rect">
            <a:avLst/>
          </a:prstGeom>
          <a:noFill/>
          <a:ln>
            <a:noFill/>
          </a:ln>
        </p:spPr>
        <p:txBody>
          <a:bodyPr lIns="103548" tIns="51774" rIns="103548" bIns="51774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defTabSz="10287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defTabSz="10287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defTabSz="10287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defTabSz="10287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algn="ctr" defTabSz="10287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algn="ctr" defTabSz="10287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algn="ctr" defTabSz="10287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algn="ctr" defTabSz="10287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1400"/>
              <a:t>NAC Appliance</a:t>
            </a:r>
            <a:endParaRPr lang="en-US" sz="1400"/>
          </a:p>
        </p:txBody>
      </p:sp>
      <p:pic>
        <p:nvPicPr>
          <p:cNvPr id="9" name="Picture 39" descr="ACE_XML_Gatew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3359150"/>
            <a:ext cx="960437" cy="63658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1736725" y="3390900"/>
            <a:ext cx="1381125" cy="530225"/>
          </a:xfrm>
          <a:prstGeom prst="rect">
            <a:avLst/>
          </a:prstGeom>
          <a:noFill/>
          <a:ln>
            <a:noFill/>
          </a:ln>
        </p:spPr>
        <p:txBody>
          <a:bodyPr lIns="103548" tIns="51774" rIns="103548" bIns="51774">
            <a:spAutoFit/>
          </a:bodyPr>
          <a:lstStyle/>
          <a:p>
            <a:pPr algn="l" defTabSz="1028700">
              <a:lnSpc>
                <a:spcPct val="100000"/>
              </a:lnSpc>
              <a:spcBef>
                <a:spcPct val="50000"/>
              </a:spcBef>
            </a:pPr>
            <a:r>
              <a:rPr lang="en-US" sz="1400"/>
              <a:t>ACE XML</a:t>
            </a:r>
            <a:br>
              <a:rPr lang="en-US" sz="1400"/>
            </a:br>
            <a:r>
              <a:rPr lang="en-US" sz="1400"/>
              <a:t>Gateway</a:t>
            </a:r>
            <a:endParaRPr lang="en-US" sz="1400"/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4387850" y="4778376"/>
            <a:ext cx="1752600" cy="317500"/>
          </a:xfrm>
          <a:prstGeom prst="rect">
            <a:avLst/>
          </a:prstGeom>
          <a:noFill/>
          <a:ln>
            <a:noFill/>
          </a:ln>
        </p:spPr>
        <p:txBody>
          <a:bodyPr lIns="103548" tIns="51774" rIns="103548" bIns="51774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defTabSz="10287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defTabSz="10287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defTabSz="10287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defTabSz="10287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algn="ctr" defTabSz="10287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algn="ctr" defTabSz="10287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algn="ctr" defTabSz="10287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algn="ctr" defTabSz="10287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1400"/>
              <a:t>Streamer</a:t>
            </a:r>
            <a:endParaRPr lang="en-US" sz="1400"/>
          </a:p>
        </p:txBody>
      </p:sp>
      <p:pic>
        <p:nvPicPr>
          <p:cNvPr id="12" name="Picture 34" descr="Streamer-v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4554538"/>
            <a:ext cx="1041400" cy="709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VPNConcentratorAug20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5" y="1327151"/>
            <a:ext cx="923925" cy="84613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384675" y="1479551"/>
            <a:ext cx="1541462" cy="530225"/>
          </a:xfrm>
          <a:prstGeom prst="rect">
            <a:avLst/>
          </a:prstGeom>
          <a:noFill/>
          <a:ln>
            <a:noFill/>
          </a:ln>
        </p:spPr>
        <p:txBody>
          <a:bodyPr lIns="103548" tIns="51774" rIns="103548" bIns="51774">
            <a:spAutoFit/>
          </a:bodyPr>
          <a:lstStyle/>
          <a:p>
            <a:pPr algn="l" defTabSz="1028700">
              <a:lnSpc>
                <a:spcPct val="100000"/>
              </a:lnSpc>
              <a:spcBef>
                <a:spcPct val="50000"/>
              </a:spcBef>
            </a:pPr>
            <a:r>
              <a:rPr lang="en-US" sz="1400"/>
              <a:t>VPN Concentrator</a:t>
            </a:r>
            <a:endParaRPr lang="en-US" sz="1400"/>
          </a:p>
        </p:txBody>
      </p:sp>
      <p:pic>
        <p:nvPicPr>
          <p:cNvPr id="15" name="Picture 47" descr="SSL Terminat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5" y="2178051"/>
            <a:ext cx="931862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48"/>
          <p:cNvSpPr>
            <a:spLocks noChangeArrowheads="1"/>
          </p:cNvSpPr>
          <p:nvPr/>
        </p:nvSpPr>
        <p:spPr bwMode="auto">
          <a:xfrm>
            <a:off x="4376737" y="2349501"/>
            <a:ext cx="1541463" cy="530225"/>
          </a:xfrm>
          <a:prstGeom prst="rect">
            <a:avLst/>
          </a:prstGeom>
          <a:noFill/>
          <a:ln>
            <a:noFill/>
          </a:ln>
        </p:spPr>
        <p:txBody>
          <a:bodyPr lIns="103548" tIns="51774" rIns="103548" bIns="51774">
            <a:spAutoFit/>
          </a:bodyPr>
          <a:lstStyle/>
          <a:p>
            <a:pPr algn="l" defTabSz="1028700">
              <a:lnSpc>
                <a:spcPct val="100000"/>
              </a:lnSpc>
              <a:spcBef>
                <a:spcPct val="50000"/>
              </a:spcBef>
            </a:pPr>
            <a:r>
              <a:rPr lang="en-US" sz="1400"/>
              <a:t>SSL</a:t>
            </a:r>
            <a:br>
              <a:rPr lang="en-US" sz="1400"/>
            </a:br>
            <a:r>
              <a:rPr lang="en-US" sz="1400"/>
              <a:t>Terminator</a:t>
            </a:r>
            <a:endParaRPr lang="en-US" sz="1400"/>
          </a:p>
        </p:txBody>
      </p:sp>
      <p:pic>
        <p:nvPicPr>
          <p:cNvPr id="17" name="Picture 11" descr="IOSfirewal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3173414"/>
            <a:ext cx="8509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7404100" y="3328989"/>
            <a:ext cx="1541463" cy="530225"/>
          </a:xfrm>
          <a:prstGeom prst="rect">
            <a:avLst/>
          </a:prstGeom>
          <a:noFill/>
          <a:ln>
            <a:noFill/>
          </a:ln>
        </p:spPr>
        <p:txBody>
          <a:bodyPr lIns="103548" tIns="51774" rIns="103548" bIns="51774">
            <a:spAutoFit/>
          </a:bodyPr>
          <a:lstStyle/>
          <a:p>
            <a:pPr algn="l" defTabSz="1028700">
              <a:lnSpc>
                <a:spcPct val="100000"/>
              </a:lnSpc>
              <a:spcBef>
                <a:spcPct val="50000"/>
              </a:spcBef>
            </a:pPr>
            <a:r>
              <a:rPr lang="en-US" sz="1400"/>
              <a:t>Cisco IOS Firewall</a:t>
            </a:r>
            <a:endParaRPr lang="en-US" sz="1400"/>
          </a:p>
        </p:txBody>
      </p:sp>
      <p:pic>
        <p:nvPicPr>
          <p:cNvPr id="19" name="Picture 31" descr="IP_TelephonyRout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4454525"/>
            <a:ext cx="949325" cy="8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1589087" y="4625975"/>
            <a:ext cx="1541463" cy="530225"/>
          </a:xfrm>
          <a:prstGeom prst="rect">
            <a:avLst/>
          </a:prstGeom>
          <a:noFill/>
          <a:ln>
            <a:noFill/>
          </a:ln>
        </p:spPr>
        <p:txBody>
          <a:bodyPr lIns="103548" tIns="51774" rIns="103548" bIns="51774">
            <a:spAutoFit/>
          </a:bodyPr>
          <a:lstStyle/>
          <a:p>
            <a:pPr algn="l" defTabSz="1028700">
              <a:lnSpc>
                <a:spcPct val="100000"/>
              </a:lnSpc>
              <a:spcBef>
                <a:spcPct val="50000"/>
              </a:spcBef>
            </a:pPr>
            <a:r>
              <a:rPr lang="en-US" sz="1400" dirty="0"/>
              <a:t>IP Telephony Router</a:t>
            </a:r>
            <a:endParaRPr lang="en-US" sz="1400" dirty="0"/>
          </a:p>
        </p:txBody>
      </p:sp>
      <p:sp>
        <p:nvSpPr>
          <p:cNvPr id="21" name="Rectangle 33"/>
          <p:cNvSpPr>
            <a:spLocks noChangeArrowheads="1"/>
          </p:cNvSpPr>
          <p:nvPr/>
        </p:nvSpPr>
        <p:spPr bwMode="auto">
          <a:xfrm>
            <a:off x="4937125" y="3457575"/>
            <a:ext cx="1600200" cy="530225"/>
          </a:xfrm>
          <a:prstGeom prst="rect">
            <a:avLst/>
          </a:prstGeom>
          <a:noFill/>
          <a:ln>
            <a:noFill/>
          </a:ln>
        </p:spPr>
        <p:txBody>
          <a:bodyPr lIns="103548" tIns="51774" rIns="103548" bIns="51774">
            <a:spAutoFit/>
          </a:bodyPr>
          <a:lstStyle/>
          <a:p>
            <a:pPr algn="l" defTabSz="1028700">
              <a:lnSpc>
                <a:spcPct val="100000"/>
              </a:lnSpc>
              <a:spcBef>
                <a:spcPct val="50000"/>
              </a:spcBef>
            </a:pPr>
            <a:r>
              <a:rPr lang="en-US" sz="1400"/>
              <a:t>PIX Firewall</a:t>
            </a:r>
            <a:br>
              <a:rPr lang="en-US" sz="1400"/>
            </a:br>
            <a:r>
              <a:rPr lang="en-US" sz="1400"/>
              <a:t>Right and Left</a:t>
            </a:r>
            <a:endParaRPr lang="en-US" sz="1400"/>
          </a:p>
        </p:txBody>
      </p:sp>
      <p:pic>
        <p:nvPicPr>
          <p:cNvPr id="22" name="Picture 34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550" y="3455988"/>
            <a:ext cx="928688" cy="5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35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25" y="3455988"/>
            <a:ext cx="927100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Rectangle 53"/>
          <p:cNvSpPr>
            <a:spLocks noChangeArrowheads="1"/>
          </p:cNvSpPr>
          <p:nvPr/>
        </p:nvSpPr>
        <p:spPr bwMode="auto">
          <a:xfrm>
            <a:off x="7083425" y="4733926"/>
            <a:ext cx="1217612" cy="530225"/>
          </a:xfrm>
          <a:prstGeom prst="rect">
            <a:avLst/>
          </a:prstGeom>
          <a:noFill/>
          <a:ln>
            <a:noFill/>
          </a:ln>
        </p:spPr>
        <p:txBody>
          <a:bodyPr lIns="103548" tIns="51774" rIns="103548" bIns="51774">
            <a:spAutoFit/>
          </a:bodyPr>
          <a:lstStyle/>
          <a:p>
            <a:pPr algn="l" defTabSz="1028700">
              <a:lnSpc>
                <a:spcPct val="100000"/>
              </a:lnSpc>
              <a:spcBef>
                <a:spcPct val="50000"/>
              </a:spcBef>
            </a:pPr>
            <a:r>
              <a:rPr lang="en-US" sz="1400"/>
              <a:t>Voice Gateway</a:t>
            </a:r>
            <a:endParaRPr lang="en-US" sz="1400"/>
          </a:p>
        </p:txBody>
      </p:sp>
      <p:pic>
        <p:nvPicPr>
          <p:cNvPr id="25" name="Picture 13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5" y="4633913"/>
            <a:ext cx="784225" cy="7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617662" y="2509043"/>
            <a:ext cx="1200150" cy="530225"/>
          </a:xfrm>
          <a:prstGeom prst="rect">
            <a:avLst/>
          </a:prstGeom>
          <a:noFill/>
          <a:ln>
            <a:noFill/>
          </a:ln>
        </p:spPr>
        <p:txBody>
          <a:bodyPr lIns="103548" tIns="51774" rIns="103548" bIns="51774">
            <a:spAutoFit/>
          </a:bodyPr>
          <a:lstStyle/>
          <a:p>
            <a:pPr algn="l" defTabSz="1028700">
              <a:lnSpc>
                <a:spcPct val="100000"/>
              </a:lnSpc>
              <a:spcBef>
                <a:spcPct val="50000"/>
              </a:spcBef>
            </a:pPr>
            <a:r>
              <a:rPr lang="en-US" sz="1400" dirty="0"/>
              <a:t>Content Engine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2356643"/>
            <a:ext cx="1152525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6541294" y="1986497"/>
            <a:ext cx="1200150" cy="317500"/>
          </a:xfrm>
          <a:prstGeom prst="rect">
            <a:avLst/>
          </a:prstGeom>
          <a:noFill/>
          <a:ln>
            <a:noFill/>
          </a:ln>
        </p:spPr>
        <p:txBody>
          <a:bodyPr lIns="103548" tIns="51774" rIns="103548" bIns="51774">
            <a:spAutoFit/>
          </a:bodyPr>
          <a:lstStyle/>
          <a:p>
            <a:pPr algn="l" defTabSz="1028700">
              <a:lnSpc>
                <a:spcPct val="100000"/>
              </a:lnSpc>
              <a:spcBef>
                <a:spcPct val="50000"/>
              </a:spcBef>
            </a:pPr>
            <a:r>
              <a:rPr lang="en-US" sz="1400" dirty="0"/>
              <a:t>NAT</a:t>
            </a:r>
            <a:endParaRPr lang="en-US" sz="1400" dirty="0"/>
          </a:p>
        </p:txBody>
      </p:sp>
      <p:pic>
        <p:nvPicPr>
          <p:cNvPr id="29" name="Picture 27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56" y="1986497"/>
            <a:ext cx="1077913" cy="59213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Middlebox</a:t>
            </a:r>
            <a:r>
              <a:rPr lang="zh-CN" altLang="en-US" dirty="0"/>
              <a:t>与</a:t>
            </a:r>
            <a:r>
              <a:rPr lang="en-US" altLang="zh-CN" dirty="0"/>
              <a:t>TCP</a:t>
            </a:r>
            <a:r>
              <a:rPr lang="zh-CN" altLang="en-US" dirty="0"/>
              <a:t>选项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时间戳选项</a:t>
            </a:r>
            <a:r>
              <a:rPr lang="en-US" altLang="zh-CN" dirty="0"/>
              <a:t>(Time Stamp)</a:t>
            </a:r>
            <a:endParaRPr lang="zh-CN" altLang="en-US" dirty="0"/>
          </a:p>
        </p:txBody>
      </p:sp>
      <p:graphicFrame>
        <p:nvGraphicFramePr>
          <p:cNvPr id="7" name="Object 5"/>
          <p:cNvGraphicFramePr/>
          <p:nvPr/>
        </p:nvGraphicFramePr>
        <p:xfrm>
          <a:off x="943600" y="2163503"/>
          <a:ext cx="3435040" cy="3972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Object 7"/>
          <p:cNvGraphicFramePr/>
          <p:nvPr/>
        </p:nvGraphicFramePr>
        <p:xfrm>
          <a:off x="4768240" y="2216787"/>
          <a:ext cx="3435040" cy="3976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Middlebox</a:t>
            </a:r>
            <a:r>
              <a:rPr lang="zh-CN" altLang="en-US" dirty="0"/>
              <a:t>与</a:t>
            </a:r>
            <a:r>
              <a:rPr lang="en-US" altLang="zh-CN" dirty="0"/>
              <a:t>TCP</a:t>
            </a:r>
            <a:r>
              <a:rPr lang="zh-CN" altLang="en-US" dirty="0"/>
              <a:t>选项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未定义选项</a:t>
            </a:r>
            <a:endParaRPr lang="zh-CN" altLang="en-US" dirty="0"/>
          </a:p>
        </p:txBody>
      </p:sp>
      <p:graphicFrame>
        <p:nvGraphicFramePr>
          <p:cNvPr id="5" name="Object 5"/>
          <p:cNvGraphicFramePr/>
          <p:nvPr/>
        </p:nvGraphicFramePr>
        <p:xfrm>
          <a:off x="943600" y="2163503"/>
          <a:ext cx="3435040" cy="3972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Object 7"/>
          <p:cNvGraphicFramePr/>
          <p:nvPr/>
        </p:nvGraphicFramePr>
        <p:xfrm>
          <a:off x="4768240" y="2216787"/>
          <a:ext cx="3435040" cy="3976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Middlebox</a:t>
            </a:r>
            <a:r>
              <a:rPr lang="zh-CN" altLang="en-US" dirty="0"/>
              <a:t>与</a:t>
            </a:r>
            <a:r>
              <a:rPr lang="en-US" altLang="zh-CN" dirty="0"/>
              <a:t>TCP</a:t>
            </a:r>
            <a:r>
              <a:rPr lang="zh-CN" altLang="en-US" dirty="0"/>
              <a:t>序列号</a:t>
            </a:r>
            <a:endParaRPr lang="zh-CN" altLang="en-US" dirty="0"/>
          </a:p>
        </p:txBody>
      </p:sp>
      <p:graphicFrame>
        <p:nvGraphicFramePr>
          <p:cNvPr id="15" name="Object 5"/>
          <p:cNvGraphicFramePr/>
          <p:nvPr/>
        </p:nvGraphicFramePr>
        <p:xfrm>
          <a:off x="737225" y="1977258"/>
          <a:ext cx="3435040" cy="4502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6" name="Object 6"/>
          <p:cNvGraphicFramePr/>
          <p:nvPr/>
        </p:nvGraphicFramePr>
        <p:xfrm>
          <a:off x="5069865" y="1919652"/>
          <a:ext cx="3435040" cy="4560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序列号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Middlebox</a:t>
            </a:r>
            <a:r>
              <a:rPr lang="zh-CN" altLang="en-US" dirty="0"/>
              <a:t>与数据段合并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824089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数据段合并</a:t>
            </a:r>
            <a:endParaRPr lang="zh-CN" altLang="en-US" dirty="0"/>
          </a:p>
        </p:txBody>
      </p:sp>
      <p:graphicFrame>
        <p:nvGraphicFramePr>
          <p:cNvPr id="7" name="Object 5"/>
          <p:cNvGraphicFramePr/>
          <p:nvPr/>
        </p:nvGraphicFramePr>
        <p:xfrm>
          <a:off x="997601" y="2268795"/>
          <a:ext cx="3280888" cy="4267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Object 6"/>
          <p:cNvGraphicFramePr/>
          <p:nvPr/>
        </p:nvGraphicFramePr>
        <p:xfrm>
          <a:off x="4605198" y="2128097"/>
          <a:ext cx="3477645" cy="4408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/>
              <a:t>Middlebox</a:t>
            </a:r>
            <a:r>
              <a:rPr lang="zh-CN" altLang="en-US" dirty="0"/>
              <a:t>会做这些事情？</a:t>
            </a:r>
            <a:endParaRPr lang="zh-CN" altLang="en-US" dirty="0"/>
          </a:p>
        </p:txBody>
      </p:sp>
      <p:grpSp>
        <p:nvGrpSpPr>
          <p:cNvPr id="7" name="Grouper 54"/>
          <p:cNvGrpSpPr/>
          <p:nvPr/>
        </p:nvGrpSpPr>
        <p:grpSpPr>
          <a:xfrm>
            <a:off x="1422753" y="1651529"/>
            <a:ext cx="3448050" cy="4613275"/>
            <a:chOff x="739775" y="2006601"/>
            <a:chExt cx="3448050" cy="4613275"/>
          </a:xfrm>
        </p:grpSpPr>
        <p:grpSp>
          <p:nvGrpSpPr>
            <p:cNvPr id="8" name="Group 5"/>
            <p:cNvGrpSpPr/>
            <p:nvPr/>
          </p:nvGrpSpPr>
          <p:grpSpPr bwMode="auto">
            <a:xfrm>
              <a:off x="739775" y="3622676"/>
              <a:ext cx="3444875" cy="1611312"/>
              <a:chOff x="0" y="0"/>
              <a:chExt cx="2170" cy="1015"/>
            </a:xfrm>
          </p:grpSpPr>
          <p:sp>
            <p:nvSpPr>
              <p:cNvPr id="50" name="AutoShape 6"/>
              <p:cNvSpPr/>
              <p:nvPr/>
            </p:nvSpPr>
            <p:spPr bwMode="auto">
              <a:xfrm>
                <a:off x="0" y="0"/>
                <a:ext cx="2170" cy="203"/>
              </a:xfrm>
              <a:prstGeom prst="roundRect">
                <a:avLst>
                  <a:gd name="adj" fmla="val 486"/>
                </a:avLst>
              </a:prstGeom>
              <a:noFill/>
              <a:ln w="127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>
                  <a:solidFill>
                    <a:srgbClr val="FF0000"/>
                  </a:solidFill>
                </a:endParaRPr>
              </a:p>
            </p:txBody>
          </p:sp>
          <p:sp>
            <p:nvSpPr>
              <p:cNvPr id="51" name="AutoShape 7"/>
              <p:cNvSpPr/>
              <p:nvPr/>
            </p:nvSpPr>
            <p:spPr bwMode="auto">
              <a:xfrm>
                <a:off x="0" y="203"/>
                <a:ext cx="2170" cy="203"/>
              </a:xfrm>
              <a:prstGeom prst="roundRect">
                <a:avLst>
                  <a:gd name="adj" fmla="val 486"/>
                </a:avLst>
              </a:prstGeom>
              <a:noFill/>
              <a:ln w="127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52" name="AutoShape 8"/>
              <p:cNvSpPr/>
              <p:nvPr/>
            </p:nvSpPr>
            <p:spPr bwMode="auto">
              <a:xfrm>
                <a:off x="0" y="406"/>
                <a:ext cx="2170" cy="203"/>
              </a:xfrm>
              <a:prstGeom prst="roundRect">
                <a:avLst>
                  <a:gd name="adj" fmla="val 486"/>
                </a:avLst>
              </a:prstGeom>
              <a:noFill/>
              <a:ln w="127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53" name="AutoShape 9"/>
              <p:cNvSpPr/>
              <p:nvPr/>
            </p:nvSpPr>
            <p:spPr bwMode="auto">
              <a:xfrm>
                <a:off x="0" y="609"/>
                <a:ext cx="2170" cy="203"/>
              </a:xfrm>
              <a:prstGeom prst="roundRect">
                <a:avLst>
                  <a:gd name="adj" fmla="val 486"/>
                </a:avLst>
              </a:prstGeom>
              <a:noFill/>
              <a:ln w="127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54" name="AutoShape 10"/>
              <p:cNvSpPr/>
              <p:nvPr/>
            </p:nvSpPr>
            <p:spPr bwMode="auto">
              <a:xfrm>
                <a:off x="0" y="812"/>
                <a:ext cx="2170" cy="203"/>
              </a:xfrm>
              <a:prstGeom prst="roundRect">
                <a:avLst>
                  <a:gd name="adj" fmla="val 486"/>
                </a:avLst>
              </a:prstGeom>
              <a:noFill/>
              <a:ln w="127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</p:grpSp>
        <p:sp>
          <p:nvSpPr>
            <p:cNvPr id="9" name="Rectangle 11"/>
            <p:cNvSpPr/>
            <p:nvPr/>
          </p:nvSpPr>
          <p:spPr bwMode="auto">
            <a:xfrm>
              <a:off x="1062038" y="3676651"/>
              <a:ext cx="1007525" cy="1867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  <a:tabLst>
                  <a:tab pos="723900" algn="l"/>
                  <a:tab pos="1435100" algn="l"/>
                </a:tabLst>
              </a:pPr>
              <a:r>
                <a:rPr lang="en-US" sz="1400" b="1" dirty="0">
                  <a:solidFill>
                    <a:srgbClr val="FF0000"/>
                  </a:solidFill>
                  <a:latin typeface="Helvetica" charset="0"/>
                  <a:ea typeface="MS PGothic" panose="020B0600070205080204" charset="-128"/>
                  <a:cs typeface="Helvetica" charset="0"/>
                  <a:sym typeface="Helvetica" charset="0"/>
                </a:rPr>
                <a:t>Source port</a:t>
              </a:r>
              <a:endParaRPr lang="en-US" sz="1400" b="1" dirty="0">
                <a:solidFill>
                  <a:srgbClr val="FF0000"/>
                </a:solidFill>
                <a:latin typeface="Helvetica" charset="0"/>
                <a:ea typeface="MS PGothic" panose="020B0600070205080204" charset="-128"/>
                <a:cs typeface="Helvetica" charset="0"/>
                <a:sym typeface="Helvetica" charset="0"/>
              </a:endParaRPr>
            </a:p>
          </p:txBody>
        </p:sp>
        <p:sp>
          <p:nvSpPr>
            <p:cNvPr id="10" name="Rectangle 12"/>
            <p:cNvSpPr/>
            <p:nvPr/>
          </p:nvSpPr>
          <p:spPr bwMode="auto">
            <a:xfrm>
              <a:off x="2692400" y="3676651"/>
              <a:ext cx="1376416" cy="1867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  <a:tabLst>
                  <a:tab pos="723900" algn="l"/>
                  <a:tab pos="1435100" algn="l"/>
                </a:tabLst>
              </a:pPr>
              <a:r>
                <a:rPr lang="en-US" sz="1400" b="1" dirty="0">
                  <a:solidFill>
                    <a:srgbClr val="FF0000"/>
                  </a:solidFill>
                  <a:latin typeface="Helvetica" charset="0"/>
                  <a:ea typeface="MS PGothic" panose="020B0600070205080204" charset="-128"/>
                  <a:cs typeface="Helvetica" charset="0"/>
                  <a:sym typeface="Helvetica" charset="0"/>
                </a:rPr>
                <a:t>Destination port</a:t>
              </a:r>
              <a:endParaRPr lang="en-US" sz="1400" b="1" dirty="0">
                <a:solidFill>
                  <a:srgbClr val="FF0000"/>
                </a:solidFill>
                <a:latin typeface="Helvetica" charset="0"/>
                <a:ea typeface="MS PGothic" panose="020B0600070205080204" charset="-128"/>
                <a:cs typeface="Helvetica" charset="0"/>
                <a:sym typeface="Helvetica" charset="0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498725" y="3640138"/>
              <a:ext cx="1588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Rectangle 14"/>
            <p:cNvSpPr/>
            <p:nvPr/>
          </p:nvSpPr>
          <p:spPr bwMode="auto">
            <a:xfrm>
              <a:off x="1093788" y="4987926"/>
              <a:ext cx="905697" cy="18094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  <a:tabLst>
                  <a:tab pos="723900" algn="l"/>
                  <a:tab pos="1435100" algn="l"/>
                </a:tabLst>
              </a:pPr>
              <a:r>
                <a:rPr lang="en-US" sz="1400" b="1" i="1" dirty="0">
                  <a:solidFill>
                    <a:srgbClr val="FF0000"/>
                  </a:solidFill>
                  <a:latin typeface="Helvetica" charset="0"/>
                  <a:ea typeface="MS PGothic" panose="020B0600070205080204" charset="-128"/>
                  <a:cs typeface="Helvetica" charset="0"/>
                  <a:sym typeface="Helvetica" charset="0"/>
                </a:rPr>
                <a:t>Checksum</a:t>
              </a:r>
              <a:endParaRPr lang="en-US" sz="1400" b="1" i="1" dirty="0">
                <a:solidFill>
                  <a:srgbClr val="FF0000"/>
                </a:solidFill>
                <a:latin typeface="Helvetica" charset="0"/>
                <a:ea typeface="MS PGothic" panose="020B0600070205080204" charset="-128"/>
                <a:cs typeface="Helvetica" charset="0"/>
                <a:sym typeface="Helvetica" charset="0"/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2501900" y="4914901"/>
              <a:ext cx="1588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Rectangle 16"/>
            <p:cNvSpPr/>
            <p:nvPr/>
          </p:nvSpPr>
          <p:spPr bwMode="auto">
            <a:xfrm>
              <a:off x="2820988" y="4965701"/>
              <a:ext cx="1138237" cy="2159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  <a:tabLst>
                  <a:tab pos="723900" algn="l"/>
                  <a:tab pos="1435100" algn="l"/>
                </a:tabLst>
              </a:pPr>
              <a:r>
                <a:rPr lang="en-US" sz="1400">
                  <a:solidFill>
                    <a:schemeClr val="tx1"/>
                  </a:solidFill>
                  <a:latin typeface="Helvetica" charset="0"/>
                  <a:ea typeface="MS PGothic" panose="020B0600070205080204" charset="-128"/>
                  <a:cs typeface="Helvetica" charset="0"/>
                  <a:sym typeface="Helvetica" charset="0"/>
                </a:rPr>
                <a:t>Urgent pointer</a:t>
              </a:r>
              <a:endParaRPr lang="en-US" sz="1400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Helvetica" charset="0"/>
                <a:sym typeface="Helvetica" charset="0"/>
              </a:endParaRPr>
            </a:p>
          </p:txBody>
        </p:sp>
        <p:sp>
          <p:nvSpPr>
            <p:cNvPr id="15" name="Rectangle 17"/>
            <p:cNvSpPr/>
            <p:nvPr/>
          </p:nvSpPr>
          <p:spPr bwMode="auto">
            <a:xfrm>
              <a:off x="777875" y="4643438"/>
              <a:ext cx="1735138" cy="2159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</a:pPr>
              <a:r>
                <a:rPr lang="en-US" sz="1400">
                  <a:solidFill>
                    <a:schemeClr val="tx1"/>
                  </a:solidFill>
                  <a:latin typeface="Helvetica" charset="0"/>
                  <a:ea typeface="MS PGothic" panose="020B0600070205080204" charset="-128"/>
                  <a:cs typeface="Helvetica" charset="0"/>
                  <a:sym typeface="Helvetica" charset="0"/>
                </a:rPr>
                <a:t>THL  Reserved  Flags</a:t>
              </a:r>
              <a:endParaRPr lang="en-US" sz="1400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Helvetica" charset="0"/>
                <a:sym typeface="Helvetica" charset="0"/>
              </a:endParaRP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2501900" y="4610101"/>
              <a:ext cx="1588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1123950" y="4595813"/>
              <a:ext cx="1588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1998663" y="4598988"/>
              <a:ext cx="1587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Rectangle 21"/>
            <p:cNvSpPr/>
            <p:nvPr/>
          </p:nvSpPr>
          <p:spPr bwMode="auto">
            <a:xfrm>
              <a:off x="1554163" y="4322763"/>
              <a:ext cx="2232720" cy="1867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</a:pPr>
              <a:r>
                <a:rPr lang="en-US" sz="1400" b="1" i="1" dirty="0">
                  <a:solidFill>
                    <a:srgbClr val="00B050"/>
                  </a:solidFill>
                  <a:latin typeface="Helvetica" charset="0"/>
                  <a:ea typeface="MS PGothic" panose="020B0600070205080204" charset="-128"/>
                  <a:cs typeface="Helvetica" charset="0"/>
                  <a:sym typeface="Helvetica" charset="0"/>
                </a:rPr>
                <a:t>Acknowledgment number</a:t>
              </a:r>
              <a:endParaRPr lang="en-US" sz="1400" b="1" i="1" dirty="0">
                <a:solidFill>
                  <a:srgbClr val="00B050"/>
                </a:solidFill>
                <a:latin typeface="Helvetica" charset="0"/>
                <a:ea typeface="MS PGothic" panose="020B0600070205080204" charset="-128"/>
                <a:cs typeface="Helvetica" charset="0"/>
                <a:sym typeface="Helvetica" charset="0"/>
              </a:endParaRPr>
            </a:p>
          </p:txBody>
        </p:sp>
        <p:sp>
          <p:nvSpPr>
            <p:cNvPr id="20" name="Rectangle 22"/>
            <p:cNvSpPr/>
            <p:nvPr/>
          </p:nvSpPr>
          <p:spPr bwMode="auto">
            <a:xfrm>
              <a:off x="1554163" y="4000501"/>
              <a:ext cx="1594525" cy="1867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</a:pPr>
              <a:r>
                <a:rPr lang="en-US" sz="1400" b="1" i="1" dirty="0">
                  <a:solidFill>
                    <a:srgbClr val="00B050"/>
                  </a:solidFill>
                  <a:latin typeface="Helvetica" charset="0"/>
                  <a:ea typeface="MS PGothic" panose="020B0600070205080204" charset="-128"/>
                  <a:cs typeface="Helvetica" charset="0"/>
                  <a:sym typeface="Helvetica" charset="0"/>
                </a:rPr>
                <a:t>Sequence number</a:t>
              </a:r>
              <a:endParaRPr lang="en-US" sz="1400" b="1" i="1" dirty="0">
                <a:solidFill>
                  <a:srgbClr val="00B050"/>
                </a:solidFill>
                <a:latin typeface="Helvetica" charset="0"/>
                <a:ea typeface="MS PGothic" panose="020B0600070205080204" charset="-128"/>
                <a:cs typeface="Helvetica" charset="0"/>
                <a:sym typeface="Helvetica" charset="0"/>
              </a:endParaRPr>
            </a:p>
          </p:txBody>
        </p:sp>
        <p:sp>
          <p:nvSpPr>
            <p:cNvPr id="21" name="Rectangle 23"/>
            <p:cNvSpPr/>
            <p:nvPr/>
          </p:nvSpPr>
          <p:spPr bwMode="auto">
            <a:xfrm>
              <a:off x="2820988" y="4656138"/>
              <a:ext cx="644525" cy="2159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400">
                  <a:solidFill>
                    <a:schemeClr val="tx1"/>
                  </a:solidFill>
                  <a:latin typeface="Helvetica" charset="0"/>
                  <a:ea typeface="MS PGothic" panose="020B0600070205080204" charset="-128"/>
                  <a:cs typeface="Helvetica" charset="0"/>
                  <a:sym typeface="Helvetica" charset="0"/>
                </a:rPr>
                <a:t>Window</a:t>
              </a:r>
              <a:endParaRPr lang="en-US" sz="1400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Helvetica" charset="0"/>
                <a:sym typeface="Helvetica" charset="0"/>
              </a:endParaRPr>
            </a:p>
          </p:txBody>
        </p:sp>
        <p:grpSp>
          <p:nvGrpSpPr>
            <p:cNvPr id="22" name="Group 24"/>
            <p:cNvGrpSpPr/>
            <p:nvPr/>
          </p:nvGrpSpPr>
          <p:grpSpPr bwMode="auto">
            <a:xfrm>
              <a:off x="742950" y="2014538"/>
              <a:ext cx="3444875" cy="1611313"/>
              <a:chOff x="0" y="0"/>
              <a:chExt cx="2170" cy="1015"/>
            </a:xfrm>
          </p:grpSpPr>
          <p:sp>
            <p:nvSpPr>
              <p:cNvPr id="45" name="AutoShape 25"/>
              <p:cNvSpPr/>
              <p:nvPr/>
            </p:nvSpPr>
            <p:spPr bwMode="auto">
              <a:xfrm>
                <a:off x="0" y="0"/>
                <a:ext cx="2170" cy="203"/>
              </a:xfrm>
              <a:prstGeom prst="roundRect">
                <a:avLst>
                  <a:gd name="adj" fmla="val 486"/>
                </a:avLst>
              </a:prstGeom>
              <a:noFill/>
              <a:ln w="127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46" name="AutoShape 26"/>
              <p:cNvSpPr/>
              <p:nvPr/>
            </p:nvSpPr>
            <p:spPr bwMode="auto">
              <a:xfrm>
                <a:off x="0" y="204"/>
                <a:ext cx="2170" cy="203"/>
              </a:xfrm>
              <a:prstGeom prst="roundRect">
                <a:avLst>
                  <a:gd name="adj" fmla="val 486"/>
                </a:avLst>
              </a:prstGeom>
              <a:noFill/>
              <a:ln w="127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47" name="AutoShape 27"/>
              <p:cNvSpPr/>
              <p:nvPr/>
            </p:nvSpPr>
            <p:spPr bwMode="auto">
              <a:xfrm>
                <a:off x="0" y="407"/>
                <a:ext cx="2170" cy="203"/>
              </a:xfrm>
              <a:prstGeom prst="roundRect">
                <a:avLst>
                  <a:gd name="adj" fmla="val 486"/>
                </a:avLst>
              </a:prstGeom>
              <a:noFill/>
              <a:ln w="127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48" name="AutoShape 28"/>
              <p:cNvSpPr/>
              <p:nvPr/>
            </p:nvSpPr>
            <p:spPr bwMode="auto">
              <a:xfrm>
                <a:off x="0" y="609"/>
                <a:ext cx="2170" cy="203"/>
              </a:xfrm>
              <a:prstGeom prst="roundRect">
                <a:avLst>
                  <a:gd name="adj" fmla="val 486"/>
                </a:avLst>
              </a:prstGeom>
              <a:noFill/>
              <a:ln w="127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49" name="AutoShape 29"/>
              <p:cNvSpPr/>
              <p:nvPr/>
            </p:nvSpPr>
            <p:spPr bwMode="auto">
              <a:xfrm>
                <a:off x="0" y="812"/>
                <a:ext cx="2170" cy="203"/>
              </a:xfrm>
              <a:prstGeom prst="roundRect">
                <a:avLst>
                  <a:gd name="adj" fmla="val 486"/>
                </a:avLst>
              </a:prstGeom>
              <a:noFill/>
              <a:ln w="127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</p:grpSp>
        <p:sp>
          <p:nvSpPr>
            <p:cNvPr id="23" name="Rectangle 30"/>
            <p:cNvSpPr/>
            <p:nvPr/>
          </p:nvSpPr>
          <p:spPr bwMode="auto">
            <a:xfrm>
              <a:off x="828675" y="2068513"/>
              <a:ext cx="1496760" cy="1867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</a:pPr>
              <a:r>
                <a:rPr lang="en-US" sz="1400" dirty="0" err="1">
                  <a:solidFill>
                    <a:schemeClr val="tx1"/>
                  </a:solidFill>
                  <a:latin typeface="Helvetica" charset="0"/>
                  <a:ea typeface="MS PGothic" panose="020B0600070205080204" charset="-128"/>
                  <a:cs typeface="Helvetica" charset="0"/>
                  <a:sym typeface="Helvetica" charset="0"/>
                </a:rPr>
                <a:t>Ver</a:t>
              </a:r>
              <a:r>
                <a:rPr lang="en-US" sz="1400" dirty="0">
                  <a:solidFill>
                    <a:schemeClr val="tx1"/>
                  </a:solidFill>
                  <a:latin typeface="Helvetica" charset="0"/>
                  <a:ea typeface="MS PGothic" panose="020B0600070205080204" charset="-128"/>
                  <a:cs typeface="Helvetica" charset="0"/>
                  <a:sym typeface="Helvetica" charset="0"/>
                </a:rPr>
                <a:t>    IHL       </a:t>
              </a:r>
              <a:r>
                <a:rPr lang="en-US" sz="1400" b="1" dirty="0">
                  <a:solidFill>
                    <a:schemeClr val="tx1"/>
                  </a:solidFill>
                  <a:latin typeface="Helvetica" charset="0"/>
                  <a:ea typeface="MS PGothic" panose="020B0600070205080204" charset="-128"/>
                  <a:cs typeface="Helvetica" charset="0"/>
                  <a:sym typeface="Helvetica" charset="0"/>
                </a:rPr>
                <a:t> </a:t>
              </a:r>
              <a:r>
                <a:rPr lang="en-US" sz="1400" b="1" i="1" dirty="0" err="1">
                  <a:solidFill>
                    <a:schemeClr val="accent1">
                      <a:lumMod val="75000"/>
                    </a:schemeClr>
                  </a:solidFill>
                  <a:latin typeface="Helvetica" charset="0"/>
                  <a:ea typeface="MS PGothic" panose="020B0600070205080204" charset="-128"/>
                  <a:cs typeface="Helvetica" charset="0"/>
                  <a:sym typeface="Helvetica" charset="0"/>
                </a:rPr>
                <a:t>ToS</a:t>
              </a:r>
              <a:endParaRPr lang="en-US" sz="1400" b="1" i="1" dirty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MS PGothic" panose="020B0600070205080204" charset="-128"/>
                <a:cs typeface="Helvetica" charset="0"/>
                <a:sym typeface="Helvetica" charset="0"/>
              </a:endParaRPr>
            </a:p>
          </p:txBody>
        </p:sp>
        <p:sp>
          <p:nvSpPr>
            <p:cNvPr id="24" name="Rectangle 31"/>
            <p:cNvSpPr/>
            <p:nvPr/>
          </p:nvSpPr>
          <p:spPr bwMode="auto">
            <a:xfrm>
              <a:off x="2862263" y="2070101"/>
              <a:ext cx="1042152" cy="1867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  <a:tabLst>
                  <a:tab pos="723900" algn="l"/>
                  <a:tab pos="1435100" algn="l"/>
                </a:tabLst>
              </a:pPr>
              <a:r>
                <a:rPr lang="en-US" sz="1400" b="1" i="1" dirty="0">
                  <a:solidFill>
                    <a:schemeClr val="accent1">
                      <a:lumMod val="75000"/>
                    </a:schemeClr>
                  </a:solidFill>
                  <a:latin typeface="Helvetica" charset="0"/>
                  <a:ea typeface="MS PGothic" panose="020B0600070205080204" charset="-128"/>
                  <a:cs typeface="Helvetica" charset="0"/>
                  <a:sym typeface="Helvetica" charset="0"/>
                </a:rPr>
                <a:t>Total length</a:t>
              </a:r>
              <a:endParaRPr lang="en-US" sz="1400" b="1" i="1" dirty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MS PGothic" panose="020B0600070205080204" charset="-128"/>
                <a:cs typeface="Helvetica" charset="0"/>
                <a:sym typeface="Helvetica" charset="0"/>
              </a:endParaRPr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>
              <a:off x="2487613" y="2006601"/>
              <a:ext cx="1587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Rectangle 33"/>
            <p:cNvSpPr/>
            <p:nvPr/>
          </p:nvSpPr>
          <p:spPr bwMode="auto">
            <a:xfrm>
              <a:off x="2840038" y="2711451"/>
              <a:ext cx="905697" cy="18094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  <a:tabLst>
                  <a:tab pos="723900" algn="l"/>
                  <a:tab pos="1435100" algn="l"/>
                </a:tabLst>
              </a:pP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Helvetica" charset="0"/>
                  <a:ea typeface="MS PGothic" panose="020B0600070205080204" charset="-128"/>
                  <a:cs typeface="Helvetica" charset="0"/>
                  <a:sym typeface="Helvetica" charset="0"/>
                </a:rPr>
                <a:t>Checksum</a:t>
              </a:r>
              <a:endParaRPr lang="en-US" sz="1400" b="1" dirty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MS PGothic" panose="020B0600070205080204" charset="-128"/>
                <a:cs typeface="Helvetica" charset="0"/>
                <a:sym typeface="Helvetica" charset="0"/>
              </a:endParaRPr>
            </a:p>
          </p:txBody>
        </p:sp>
        <p:sp>
          <p:nvSpPr>
            <p:cNvPr id="27" name="Rectangle 34"/>
            <p:cNvSpPr/>
            <p:nvPr/>
          </p:nvSpPr>
          <p:spPr bwMode="auto">
            <a:xfrm>
              <a:off x="914400" y="2717801"/>
              <a:ext cx="1533160" cy="1867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</a:pPr>
              <a:r>
                <a:rPr lang="en-US" sz="14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Helvetica" charset="0"/>
                  <a:ea typeface="MS PGothic" panose="020B0600070205080204" charset="-128"/>
                  <a:cs typeface="Helvetica" charset="0"/>
                  <a:sym typeface="Helvetica" charset="0"/>
                </a:rPr>
                <a:t>    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Helvetica" charset="0"/>
                  <a:ea typeface="MS PGothic" panose="020B0600070205080204" charset="-128"/>
                  <a:cs typeface="Helvetica" charset="0"/>
                  <a:sym typeface="Helvetica" charset="0"/>
                </a:rPr>
                <a:t>TTL</a:t>
              </a:r>
              <a:r>
                <a:rPr lang="en-US" sz="14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Helvetica" charset="0"/>
                  <a:ea typeface="MS PGothic" panose="020B0600070205080204" charset="-128"/>
                  <a:cs typeface="Helvetica" charset="0"/>
                  <a:sym typeface="Helvetica" charset="0"/>
                </a:rPr>
                <a:t>       </a:t>
              </a:r>
              <a:r>
                <a:rPr lang="en-US" sz="1400" dirty="0">
                  <a:solidFill>
                    <a:schemeClr val="tx1"/>
                  </a:solidFill>
                  <a:latin typeface="Helvetica" charset="0"/>
                  <a:ea typeface="MS PGothic" panose="020B0600070205080204" charset="-128"/>
                  <a:cs typeface="Helvetica" charset="0"/>
                  <a:sym typeface="Helvetica" charset="0"/>
                </a:rPr>
                <a:t>Protocol</a:t>
              </a:r>
              <a:endParaRPr lang="en-US" sz="1400" dirty="0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Helvetica" charset="0"/>
                <a:sym typeface="Helvetica" charset="0"/>
              </a:endParaRPr>
            </a:p>
          </p:txBody>
        </p:sp>
        <p:sp>
          <p:nvSpPr>
            <p:cNvPr id="28" name="Rectangle 35"/>
            <p:cNvSpPr/>
            <p:nvPr/>
          </p:nvSpPr>
          <p:spPr bwMode="auto">
            <a:xfrm>
              <a:off x="2549525" y="2408238"/>
              <a:ext cx="1564456" cy="1867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</a:pPr>
              <a:r>
                <a:rPr lang="en-US" sz="1400" b="1" i="1" dirty="0">
                  <a:solidFill>
                    <a:schemeClr val="accent1">
                      <a:lumMod val="75000"/>
                    </a:schemeClr>
                  </a:solidFill>
                  <a:latin typeface="Helvetica" charset="0"/>
                  <a:ea typeface="MS PGothic" panose="020B0600070205080204" charset="-128"/>
                  <a:cs typeface="Helvetica" charset="0"/>
                  <a:sym typeface="Helvetica" charset="0"/>
                </a:rPr>
                <a:t>Flags Frag. Offset</a:t>
              </a:r>
              <a:endParaRPr lang="en-US" sz="1400" b="1" i="1" dirty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MS PGothic" panose="020B0600070205080204" charset="-128"/>
                <a:cs typeface="Helvetica" charset="0"/>
                <a:sym typeface="Helvetica" charset="0"/>
              </a:endParaRPr>
            </a:p>
          </p:txBody>
        </p:sp>
        <p:sp>
          <p:nvSpPr>
            <p:cNvPr id="29" name="Rectangle 36"/>
            <p:cNvSpPr/>
            <p:nvPr/>
          </p:nvSpPr>
          <p:spPr bwMode="auto">
            <a:xfrm>
              <a:off x="1625600" y="3041651"/>
              <a:ext cx="1564531" cy="1867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</a:pPr>
              <a:r>
                <a:rPr lang="en-US" sz="1400" b="1" dirty="0">
                  <a:solidFill>
                    <a:srgbClr val="FF0000"/>
                  </a:solidFill>
                  <a:latin typeface="Helvetica" charset="0"/>
                  <a:ea typeface="MS PGothic" panose="020B0600070205080204" charset="-128"/>
                  <a:cs typeface="Helvetica" charset="0"/>
                  <a:sym typeface="Helvetica" charset="0"/>
                </a:rPr>
                <a:t>Source IP address </a:t>
              </a:r>
              <a:endParaRPr lang="en-US" sz="1400" b="1" dirty="0">
                <a:solidFill>
                  <a:srgbClr val="FF0000"/>
                </a:solidFill>
                <a:latin typeface="Helvetica" charset="0"/>
                <a:ea typeface="MS PGothic" panose="020B0600070205080204" charset="-128"/>
                <a:cs typeface="Helvetica" charset="0"/>
                <a:sym typeface="Helvetica" charset="0"/>
              </a:endParaRPr>
            </a:p>
          </p:txBody>
        </p:sp>
        <p:sp>
          <p:nvSpPr>
            <p:cNvPr id="30" name="Rectangle 37"/>
            <p:cNvSpPr/>
            <p:nvPr/>
          </p:nvSpPr>
          <p:spPr bwMode="auto">
            <a:xfrm>
              <a:off x="1114425" y="2406651"/>
              <a:ext cx="1009650" cy="2159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  <a:tabLst>
                  <a:tab pos="723900" algn="l"/>
                  <a:tab pos="1435100" algn="l"/>
                </a:tabLst>
              </a:pPr>
              <a:r>
                <a:rPr lang="en-US" sz="1400">
                  <a:solidFill>
                    <a:schemeClr val="tx1"/>
                  </a:solidFill>
                  <a:latin typeface="Helvetica" charset="0"/>
                  <a:ea typeface="MS PGothic" panose="020B0600070205080204" charset="-128"/>
                  <a:cs typeface="Helvetica" charset="0"/>
                  <a:sym typeface="Helvetica" charset="0"/>
                </a:rPr>
                <a:t>Identification</a:t>
              </a:r>
              <a:endParaRPr lang="en-US" sz="1400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Helvetica" charset="0"/>
                <a:sym typeface="Helvetica" charset="0"/>
              </a:endParaRPr>
            </a:p>
          </p:txBody>
        </p:sp>
        <p:sp>
          <p:nvSpPr>
            <p:cNvPr id="31" name="Line 38"/>
            <p:cNvSpPr>
              <a:spLocks noChangeShapeType="1"/>
            </p:cNvSpPr>
            <p:nvPr/>
          </p:nvSpPr>
          <p:spPr bwMode="auto">
            <a:xfrm>
              <a:off x="1168400" y="2028826"/>
              <a:ext cx="1588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Line 39"/>
            <p:cNvSpPr>
              <a:spLocks noChangeShapeType="1"/>
            </p:cNvSpPr>
            <p:nvPr/>
          </p:nvSpPr>
          <p:spPr bwMode="auto">
            <a:xfrm>
              <a:off x="1708150" y="2028826"/>
              <a:ext cx="1588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Line 40"/>
            <p:cNvSpPr>
              <a:spLocks noChangeShapeType="1"/>
            </p:cNvSpPr>
            <p:nvPr/>
          </p:nvSpPr>
          <p:spPr bwMode="auto">
            <a:xfrm>
              <a:off x="2484438" y="2355851"/>
              <a:ext cx="1587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Line 41"/>
            <p:cNvSpPr>
              <a:spLocks noChangeShapeType="1"/>
            </p:cNvSpPr>
            <p:nvPr/>
          </p:nvSpPr>
          <p:spPr bwMode="auto">
            <a:xfrm>
              <a:off x="3003550" y="2355851"/>
              <a:ext cx="1588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Line 42"/>
            <p:cNvSpPr>
              <a:spLocks noChangeShapeType="1"/>
            </p:cNvSpPr>
            <p:nvPr/>
          </p:nvSpPr>
          <p:spPr bwMode="auto">
            <a:xfrm>
              <a:off x="2484438" y="2670176"/>
              <a:ext cx="1587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Line 43"/>
            <p:cNvSpPr>
              <a:spLocks noChangeShapeType="1"/>
            </p:cNvSpPr>
            <p:nvPr/>
          </p:nvSpPr>
          <p:spPr bwMode="auto">
            <a:xfrm>
              <a:off x="1704975" y="2679701"/>
              <a:ext cx="1588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Rectangle 44"/>
            <p:cNvSpPr/>
            <p:nvPr/>
          </p:nvSpPr>
          <p:spPr bwMode="auto">
            <a:xfrm>
              <a:off x="1446213" y="3355976"/>
              <a:ext cx="1974836" cy="18094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</a:pPr>
              <a:r>
                <a:rPr lang="en-US" sz="1400" b="1" dirty="0">
                  <a:solidFill>
                    <a:srgbClr val="FF0000"/>
                  </a:solidFill>
                  <a:latin typeface="Helvetica" charset="0"/>
                  <a:ea typeface="MS PGothic" panose="020B0600070205080204" charset="-128"/>
                  <a:cs typeface="Helvetica" charset="0"/>
                  <a:sym typeface="Helvetica" charset="0"/>
                </a:rPr>
                <a:t>Destination IP address </a:t>
              </a:r>
              <a:endParaRPr lang="en-US" sz="1400" b="1" dirty="0">
                <a:solidFill>
                  <a:srgbClr val="FF0000"/>
                </a:solidFill>
                <a:latin typeface="Helvetica" charset="0"/>
                <a:ea typeface="MS PGothic" panose="020B0600070205080204" charset="-128"/>
                <a:cs typeface="Helvetica" charset="0"/>
                <a:sym typeface="Helvetica" charset="0"/>
              </a:endParaRPr>
            </a:p>
          </p:txBody>
        </p:sp>
        <p:sp>
          <p:nvSpPr>
            <p:cNvPr id="38" name="Line 45"/>
            <p:cNvSpPr>
              <a:spLocks noChangeShapeType="1"/>
            </p:cNvSpPr>
            <p:nvPr/>
          </p:nvSpPr>
          <p:spPr bwMode="auto">
            <a:xfrm>
              <a:off x="742950" y="5060951"/>
              <a:ext cx="1588" cy="4587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Line 46"/>
            <p:cNvSpPr>
              <a:spLocks noChangeShapeType="1"/>
            </p:cNvSpPr>
            <p:nvPr/>
          </p:nvSpPr>
          <p:spPr bwMode="auto">
            <a:xfrm>
              <a:off x="4186238" y="5062538"/>
              <a:ext cx="1587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AutoShape 47"/>
            <p:cNvSpPr/>
            <p:nvPr/>
          </p:nvSpPr>
          <p:spPr bwMode="auto">
            <a:xfrm>
              <a:off x="742950" y="5235576"/>
              <a:ext cx="3441700" cy="1384300"/>
            </a:xfrm>
            <a:prstGeom prst="roundRect">
              <a:avLst>
                <a:gd name="adj" fmla="val 106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1" name="Rectangle 48"/>
            <p:cNvSpPr/>
            <p:nvPr/>
          </p:nvSpPr>
          <p:spPr bwMode="auto">
            <a:xfrm>
              <a:off x="2257425" y="6107113"/>
              <a:ext cx="686085" cy="18094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400" b="1" i="1" dirty="0">
                  <a:solidFill>
                    <a:srgbClr val="00B050"/>
                  </a:solidFill>
                  <a:latin typeface="Helvetica" charset="0"/>
                  <a:ea typeface="MS PGothic" panose="020B0600070205080204" charset="-128"/>
                  <a:cs typeface="Helvetica" charset="0"/>
                  <a:sym typeface="Helvetica" charset="0"/>
                </a:rPr>
                <a:t>Payload</a:t>
              </a:r>
              <a:endParaRPr lang="en-US" sz="1400" b="1" i="1" dirty="0">
                <a:solidFill>
                  <a:srgbClr val="00B050"/>
                </a:solidFill>
                <a:latin typeface="Helvetica" charset="0"/>
                <a:ea typeface="MS PGothic" panose="020B0600070205080204" charset="-128"/>
                <a:cs typeface="Helvetica" charset="0"/>
                <a:sym typeface="Helvetica" charset="0"/>
              </a:endParaRPr>
            </a:p>
          </p:txBody>
        </p:sp>
        <p:sp>
          <p:nvSpPr>
            <p:cNvPr id="42" name="Rectangle 49"/>
            <p:cNvSpPr/>
            <p:nvPr/>
          </p:nvSpPr>
          <p:spPr bwMode="auto">
            <a:xfrm>
              <a:off x="2152650" y="5259388"/>
              <a:ext cx="656868" cy="1867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</a:pPr>
              <a:r>
                <a:rPr lang="en-US" sz="1400" i="1" dirty="0">
                  <a:solidFill>
                    <a:schemeClr val="tx1"/>
                  </a:solidFill>
                  <a:latin typeface="Helvetica" charset="0"/>
                  <a:ea typeface="MS PGothic" panose="020B0600070205080204" charset="-128"/>
                  <a:cs typeface="Helvetica" charset="0"/>
                  <a:sym typeface="Helvetica" charset="0"/>
                </a:rPr>
                <a:t>Options</a:t>
              </a:r>
              <a:endParaRPr lang="en-US" sz="1400" i="1" dirty="0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Helvetica" charset="0"/>
                <a:sym typeface="Helvetica" charset="0"/>
              </a:endParaRPr>
            </a:p>
          </p:txBody>
        </p:sp>
        <p:sp>
          <p:nvSpPr>
            <p:cNvPr id="43" name="Rectangle 50"/>
            <p:cNvSpPr/>
            <p:nvPr/>
          </p:nvSpPr>
          <p:spPr bwMode="auto">
            <a:xfrm>
              <a:off x="2152650" y="5602288"/>
              <a:ext cx="0" cy="1867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</a:pPr>
              <a:endParaRPr lang="en-US" sz="1400" i="1" dirty="0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Helvetica" charset="0"/>
                <a:sym typeface="Helvetica" charset="0"/>
              </a:endParaRPr>
            </a:p>
          </p:txBody>
        </p:sp>
        <p:sp>
          <p:nvSpPr>
            <p:cNvPr id="44" name="Line 51"/>
            <p:cNvSpPr>
              <a:spLocks noChangeShapeType="1"/>
            </p:cNvSpPr>
            <p:nvPr/>
          </p:nvSpPr>
          <p:spPr bwMode="auto">
            <a:xfrm rot="10800000" flipH="1">
              <a:off x="762000" y="5545138"/>
              <a:ext cx="3400425" cy="9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5769505" y="2828274"/>
            <a:ext cx="20441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路由器会修改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设备会修改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应用层网关会修改</a:t>
            </a:r>
            <a:endParaRPr lang="zh-CN" altLang="en-US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MPTCP</a:t>
            </a:r>
            <a:r>
              <a:rPr lang="zh-CN" altLang="en-US" dirty="0"/>
              <a:t>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控制平面 </a:t>
            </a:r>
            <a:r>
              <a:rPr lang="en-US" altLang="zh-CN" dirty="0"/>
              <a:t>(Control Plane)</a:t>
            </a:r>
            <a:endParaRPr lang="en-US" altLang="zh-CN" dirty="0"/>
          </a:p>
          <a:p>
            <a:pPr lvl="1"/>
            <a:r>
              <a:rPr lang="zh-CN" altLang="en-US" dirty="0"/>
              <a:t>如何在多条可用路径之间进行连接管理？</a:t>
            </a:r>
            <a:endParaRPr lang="en-US" altLang="zh-CN" dirty="0"/>
          </a:p>
          <a:p>
            <a:pPr lvl="1"/>
            <a:r>
              <a:rPr lang="zh-CN" altLang="en-US" dirty="0"/>
              <a:t>传统</a:t>
            </a:r>
            <a:r>
              <a:rPr lang="en-US" altLang="zh-CN" dirty="0"/>
              <a:t>TCP: </a:t>
            </a:r>
            <a:r>
              <a:rPr lang="zh-CN" altLang="en-US" dirty="0"/>
              <a:t>三次握手</a:t>
            </a:r>
            <a:r>
              <a:rPr lang="en-US" altLang="zh-CN" dirty="0"/>
              <a:t>+</a:t>
            </a:r>
            <a:r>
              <a:rPr lang="zh-CN" altLang="en-US" dirty="0"/>
              <a:t>四次挥手</a:t>
            </a:r>
            <a:endParaRPr lang="en-US" altLang="zh-CN" dirty="0"/>
          </a:p>
          <a:p>
            <a:r>
              <a:rPr lang="zh-CN" altLang="en-US" dirty="0"/>
              <a:t>数据平面 </a:t>
            </a:r>
            <a:r>
              <a:rPr lang="en-US" altLang="zh-CN" dirty="0"/>
              <a:t>(Data Plane)</a:t>
            </a:r>
            <a:endParaRPr lang="en-US" altLang="zh-CN" dirty="0"/>
          </a:p>
          <a:p>
            <a:pPr lvl="1"/>
            <a:r>
              <a:rPr lang="zh-CN" altLang="en-US" dirty="0"/>
              <a:t>如何进行数据传输？</a:t>
            </a:r>
            <a:endParaRPr lang="en-US" altLang="zh-CN" dirty="0"/>
          </a:p>
          <a:p>
            <a:pPr lvl="1"/>
            <a:r>
              <a:rPr lang="zh-CN" altLang="en-US" dirty="0"/>
              <a:t>传统</a:t>
            </a:r>
            <a:r>
              <a:rPr lang="en-US" altLang="zh-CN" dirty="0"/>
              <a:t>TCP: </a:t>
            </a:r>
            <a:r>
              <a:rPr lang="en-US" altLang="zh-CN" dirty="0" err="1"/>
              <a:t>Seq</a:t>
            </a:r>
            <a:r>
              <a:rPr lang="en-US" altLang="zh-CN" dirty="0"/>
              <a:t> + </a:t>
            </a:r>
            <a:r>
              <a:rPr lang="en-US" altLang="zh-CN" dirty="0" err="1"/>
              <a:t>Ack</a:t>
            </a:r>
            <a:endParaRPr lang="en-US" altLang="zh-CN" dirty="0"/>
          </a:p>
          <a:p>
            <a:r>
              <a:rPr lang="zh-CN" altLang="en-US" dirty="0"/>
              <a:t>拥塞控制 </a:t>
            </a:r>
            <a:r>
              <a:rPr lang="en-US" altLang="zh-CN" dirty="0"/>
              <a:t>(Congestion Control)</a:t>
            </a:r>
            <a:endParaRPr lang="en-US" altLang="zh-CN" dirty="0"/>
          </a:p>
          <a:p>
            <a:pPr lvl="1"/>
            <a:r>
              <a:rPr lang="zh-CN" altLang="en-US" dirty="0"/>
              <a:t>多条传输路径之间如何进行拥塞控制？</a:t>
            </a:r>
            <a:endParaRPr lang="en-US" altLang="zh-CN" dirty="0"/>
          </a:p>
          <a:p>
            <a:pPr lvl="1"/>
            <a:r>
              <a:rPr lang="zh-CN" altLang="en-US" dirty="0"/>
              <a:t>传统</a:t>
            </a:r>
            <a:r>
              <a:rPr lang="en-US" altLang="zh-CN" dirty="0"/>
              <a:t>TCP: newReno</a:t>
            </a:r>
            <a:r>
              <a:rPr lang="zh-CN" altLang="en-US" dirty="0"/>
              <a:t>、</a:t>
            </a:r>
            <a:r>
              <a:rPr lang="en-US" altLang="zh-CN" dirty="0"/>
              <a:t>Cubic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一个简单的多路径</a:t>
            </a:r>
            <a:r>
              <a:rPr lang="en-US" altLang="zh-CN" dirty="0"/>
              <a:t>TCP</a:t>
            </a:r>
            <a:r>
              <a:rPr lang="zh-CN" altLang="en-US" dirty="0"/>
              <a:t>机制</a:t>
            </a:r>
            <a:endParaRPr lang="zh-CN" altLang="en-US" dirty="0"/>
          </a:p>
        </p:txBody>
      </p:sp>
      <p:pic>
        <p:nvPicPr>
          <p:cNvPr id="5" name="Picture 3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36396"/>
            <a:ext cx="887040" cy="1163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637" y="4337983"/>
            <a:ext cx="853660" cy="853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er 6"/>
          <p:cNvGrpSpPr/>
          <p:nvPr/>
        </p:nvGrpSpPr>
        <p:grpSpPr>
          <a:xfrm>
            <a:off x="3473449" y="5212697"/>
            <a:ext cx="2447922" cy="592137"/>
            <a:chOff x="4024312" y="4024314"/>
            <a:chExt cx="2447922" cy="592137"/>
          </a:xfrm>
        </p:grpSpPr>
        <p:sp>
          <p:nvSpPr>
            <p:cNvPr id="8" name="AutoShape 13"/>
            <p:cNvSpPr/>
            <p:nvPr/>
          </p:nvSpPr>
          <p:spPr bwMode="auto">
            <a:xfrm rot="5400000">
              <a:off x="4960142" y="3104358"/>
              <a:ext cx="584200" cy="243998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651"/>
                  </a:moveTo>
                  <a:cubicBezTo>
                    <a:pt x="0" y="292"/>
                    <a:pt x="4835" y="0"/>
                    <a:pt x="10800" y="0"/>
                  </a:cubicBezTo>
                  <a:cubicBezTo>
                    <a:pt x="16765" y="0"/>
                    <a:pt x="21600" y="292"/>
                    <a:pt x="21600" y="651"/>
                  </a:cubicBezTo>
                  <a:lnTo>
                    <a:pt x="21600" y="20949"/>
                  </a:lnTo>
                  <a:cubicBezTo>
                    <a:pt x="21600" y="21308"/>
                    <a:pt x="16765" y="21600"/>
                    <a:pt x="10800" y="21600"/>
                  </a:cubicBezTo>
                  <a:cubicBezTo>
                    <a:pt x="4835" y="21600"/>
                    <a:pt x="0" y="21308"/>
                    <a:pt x="0" y="20949"/>
                  </a:cubicBezTo>
                  <a:close/>
                  <a:moveTo>
                    <a:pt x="0" y="651"/>
                  </a:moveTo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lIns="0" tIns="0" rIns="0" bIns="0"/>
            <a:lstStyle/>
            <a:p>
              <a:endParaRPr lang="fr-FR">
                <a:noFill/>
              </a:endParaRPr>
            </a:p>
          </p:txBody>
        </p:sp>
        <p:sp>
          <p:nvSpPr>
            <p:cNvPr id="9" name="AutoShape 14"/>
            <p:cNvSpPr/>
            <p:nvPr/>
          </p:nvSpPr>
          <p:spPr bwMode="auto">
            <a:xfrm rot="5400000">
              <a:off x="6102303" y="4243341"/>
              <a:ext cx="584200" cy="14614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AutoShape 15"/>
            <p:cNvSpPr/>
            <p:nvPr/>
          </p:nvSpPr>
          <p:spPr bwMode="auto">
            <a:xfrm rot="5400000">
              <a:off x="4952205" y="3096421"/>
              <a:ext cx="584200" cy="243998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651"/>
                  </a:moveTo>
                  <a:cubicBezTo>
                    <a:pt x="21600" y="1011"/>
                    <a:pt x="16765" y="1303"/>
                    <a:pt x="10800" y="1303"/>
                  </a:cubicBezTo>
                  <a:cubicBezTo>
                    <a:pt x="4835" y="1303"/>
                    <a:pt x="0" y="1011"/>
                    <a:pt x="0" y="651"/>
                  </a:cubicBezTo>
                  <a:cubicBezTo>
                    <a:pt x="0" y="292"/>
                    <a:pt x="4835" y="0"/>
                    <a:pt x="10800" y="0"/>
                  </a:cubicBezTo>
                  <a:cubicBezTo>
                    <a:pt x="16765" y="0"/>
                    <a:pt x="21600" y="292"/>
                    <a:pt x="21600" y="651"/>
                  </a:cubicBezTo>
                  <a:lnTo>
                    <a:pt x="21600" y="20949"/>
                  </a:lnTo>
                  <a:cubicBezTo>
                    <a:pt x="21600" y="21308"/>
                    <a:pt x="16765" y="21600"/>
                    <a:pt x="10800" y="21600"/>
                  </a:cubicBezTo>
                  <a:cubicBezTo>
                    <a:pt x="4835" y="21600"/>
                    <a:pt x="0" y="21308"/>
                    <a:pt x="0" y="20949"/>
                  </a:cubicBezTo>
                  <a:lnTo>
                    <a:pt x="0" y="65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11" name="AutoShape 17"/>
          <p:cNvSpPr/>
          <p:nvPr/>
        </p:nvSpPr>
        <p:spPr bwMode="auto">
          <a:xfrm rot="10800000" flipH="1">
            <a:off x="1289050" y="4336396"/>
            <a:ext cx="2192337" cy="45878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noFill/>
          <a:ln w="25400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2" name="AutoShape 18"/>
          <p:cNvSpPr/>
          <p:nvPr/>
        </p:nvSpPr>
        <p:spPr bwMode="auto">
          <a:xfrm>
            <a:off x="1289050" y="4795183"/>
            <a:ext cx="2192337" cy="7175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noFill/>
          <a:ln w="25400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3" name="AutoShape 19"/>
          <p:cNvSpPr/>
          <p:nvPr/>
        </p:nvSpPr>
        <p:spPr bwMode="auto">
          <a:xfrm flipH="1">
            <a:off x="5913437" y="4795183"/>
            <a:ext cx="1854200" cy="7175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noFill/>
          <a:ln w="25400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4" name="AutoShape 20"/>
          <p:cNvSpPr/>
          <p:nvPr/>
        </p:nvSpPr>
        <p:spPr bwMode="auto">
          <a:xfrm rot="10800000">
            <a:off x="5913437" y="4337983"/>
            <a:ext cx="1854200" cy="4572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noFill/>
          <a:ln w="25400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grpSp>
        <p:nvGrpSpPr>
          <p:cNvPr id="15" name="Group 12"/>
          <p:cNvGrpSpPr/>
          <p:nvPr/>
        </p:nvGrpSpPr>
        <p:grpSpPr bwMode="auto">
          <a:xfrm rot="5400000">
            <a:off x="4399756" y="3116402"/>
            <a:ext cx="584200" cy="2443162"/>
            <a:chOff x="0" y="0"/>
            <a:chExt cx="368" cy="1538"/>
          </a:xfrm>
        </p:grpSpPr>
        <p:sp>
          <p:nvSpPr>
            <p:cNvPr id="16" name="AutoShape 13"/>
            <p:cNvSpPr/>
            <p:nvPr/>
          </p:nvSpPr>
          <p:spPr bwMode="auto">
            <a:xfrm>
              <a:off x="0" y="2"/>
              <a:ext cx="368" cy="153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651"/>
                  </a:moveTo>
                  <a:cubicBezTo>
                    <a:pt x="0" y="292"/>
                    <a:pt x="4835" y="0"/>
                    <a:pt x="10800" y="0"/>
                  </a:cubicBezTo>
                  <a:cubicBezTo>
                    <a:pt x="16765" y="0"/>
                    <a:pt x="21600" y="292"/>
                    <a:pt x="21600" y="651"/>
                  </a:cubicBezTo>
                  <a:lnTo>
                    <a:pt x="21600" y="20949"/>
                  </a:lnTo>
                  <a:cubicBezTo>
                    <a:pt x="21600" y="21308"/>
                    <a:pt x="16765" y="21600"/>
                    <a:pt x="10800" y="21600"/>
                  </a:cubicBezTo>
                  <a:cubicBezTo>
                    <a:pt x="4835" y="21600"/>
                    <a:pt x="0" y="21308"/>
                    <a:pt x="0" y="20949"/>
                  </a:cubicBezTo>
                  <a:close/>
                  <a:moveTo>
                    <a:pt x="0" y="651"/>
                  </a:moveTo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7" name="AutoShape 14"/>
            <p:cNvSpPr/>
            <p:nvPr/>
          </p:nvSpPr>
          <p:spPr bwMode="auto">
            <a:xfrm>
              <a:off x="0" y="0"/>
              <a:ext cx="368" cy="9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8" name="AutoShape 15"/>
            <p:cNvSpPr/>
            <p:nvPr/>
          </p:nvSpPr>
          <p:spPr bwMode="auto">
            <a:xfrm>
              <a:off x="0" y="2"/>
              <a:ext cx="368" cy="153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651"/>
                  </a:moveTo>
                  <a:cubicBezTo>
                    <a:pt x="21600" y="1011"/>
                    <a:pt x="16765" y="1303"/>
                    <a:pt x="10800" y="1303"/>
                  </a:cubicBezTo>
                  <a:cubicBezTo>
                    <a:pt x="4835" y="1303"/>
                    <a:pt x="0" y="1011"/>
                    <a:pt x="0" y="651"/>
                  </a:cubicBezTo>
                  <a:cubicBezTo>
                    <a:pt x="0" y="292"/>
                    <a:pt x="4835" y="0"/>
                    <a:pt x="10800" y="0"/>
                  </a:cubicBezTo>
                  <a:cubicBezTo>
                    <a:pt x="16765" y="0"/>
                    <a:pt x="21600" y="292"/>
                    <a:pt x="21600" y="651"/>
                  </a:cubicBezTo>
                  <a:lnTo>
                    <a:pt x="21600" y="20949"/>
                  </a:lnTo>
                  <a:cubicBezTo>
                    <a:pt x="21600" y="21308"/>
                    <a:pt x="16765" y="21600"/>
                    <a:pt x="10800" y="21600"/>
                  </a:cubicBezTo>
                  <a:cubicBezTo>
                    <a:pt x="4835" y="21600"/>
                    <a:pt x="0" y="21308"/>
                    <a:pt x="0" y="20949"/>
                  </a:cubicBezTo>
                  <a:lnTo>
                    <a:pt x="0" y="65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grpSp>
        <p:nvGrpSpPr>
          <p:cNvPr id="19" name="Grouper 18"/>
          <p:cNvGrpSpPr/>
          <p:nvPr/>
        </p:nvGrpSpPr>
        <p:grpSpPr>
          <a:xfrm>
            <a:off x="1344240" y="2440926"/>
            <a:ext cx="6423397" cy="560528"/>
            <a:chOff x="1344240" y="2003432"/>
            <a:chExt cx="6423397" cy="560528"/>
          </a:xfrm>
        </p:grpSpPr>
        <p:cxnSp>
          <p:nvCxnSpPr>
            <p:cNvPr id="20" name="Connecteur droit avec flèche 19"/>
            <p:cNvCxnSpPr/>
            <p:nvPr/>
          </p:nvCxnSpPr>
          <p:spPr>
            <a:xfrm flipH="1">
              <a:off x="1344240" y="2170600"/>
              <a:ext cx="6423397" cy="3933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/>
            <p:cNvSpPr txBox="1"/>
            <p:nvPr/>
          </p:nvSpPr>
          <p:spPr>
            <a:xfrm>
              <a:off x="2107964" y="2003432"/>
              <a:ext cx="2344362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FR" sz="2400" dirty="0" err="1"/>
                <a:t>SYN+ACK+Option</a:t>
              </a:r>
              <a:endParaRPr lang="fr-FR" sz="24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2" name="Grouper 21"/>
          <p:cNvGrpSpPr/>
          <p:nvPr/>
        </p:nvGrpSpPr>
        <p:grpSpPr>
          <a:xfrm>
            <a:off x="1347415" y="2904846"/>
            <a:ext cx="6423397" cy="461665"/>
            <a:chOff x="1347415" y="2467352"/>
            <a:chExt cx="6423397" cy="461665"/>
          </a:xfrm>
        </p:grpSpPr>
        <p:cxnSp>
          <p:nvCxnSpPr>
            <p:cNvPr id="23" name="Connecteur droit avec flèche 22"/>
            <p:cNvCxnSpPr/>
            <p:nvPr/>
          </p:nvCxnSpPr>
          <p:spPr>
            <a:xfrm>
              <a:off x="1347415" y="2698185"/>
              <a:ext cx="6423397" cy="2173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4811831" y="2467352"/>
              <a:ext cx="686756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FR" sz="2400" dirty="0"/>
                <a:t>ACK</a:t>
              </a:r>
              <a:endParaRPr lang="fr-FR" sz="24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5" name="Grouper 24"/>
          <p:cNvGrpSpPr/>
          <p:nvPr/>
        </p:nvGrpSpPr>
        <p:grpSpPr>
          <a:xfrm>
            <a:off x="1347415" y="3502231"/>
            <a:ext cx="6423397" cy="461665"/>
            <a:chOff x="1347415" y="3064737"/>
            <a:chExt cx="6423397" cy="461665"/>
          </a:xfrm>
        </p:grpSpPr>
        <p:cxnSp>
          <p:nvCxnSpPr>
            <p:cNvPr id="26" name="Connecteur droit avec flèche 25"/>
            <p:cNvCxnSpPr/>
            <p:nvPr/>
          </p:nvCxnSpPr>
          <p:spPr>
            <a:xfrm>
              <a:off x="1347415" y="3240324"/>
              <a:ext cx="6423397" cy="2173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2738277" y="3064737"/>
              <a:ext cx="2073554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FR" sz="2400" dirty="0" err="1"/>
                <a:t>seq</a:t>
              </a:r>
              <a:r>
                <a:rPr lang="fr-FR" sz="2400" dirty="0"/>
                <a:t>=123, "abc"</a:t>
              </a:r>
              <a:endParaRPr lang="fr-FR" sz="24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8" name="Grouper 27"/>
          <p:cNvGrpSpPr/>
          <p:nvPr/>
        </p:nvGrpSpPr>
        <p:grpSpPr>
          <a:xfrm>
            <a:off x="1289049" y="5962729"/>
            <a:ext cx="6423397" cy="461665"/>
            <a:chOff x="1289049" y="5525235"/>
            <a:chExt cx="6423397" cy="461665"/>
          </a:xfrm>
        </p:grpSpPr>
        <p:cxnSp>
          <p:nvCxnSpPr>
            <p:cNvPr id="29" name="Connecteur droit avec flèche 28"/>
            <p:cNvCxnSpPr/>
            <p:nvPr/>
          </p:nvCxnSpPr>
          <p:spPr>
            <a:xfrm>
              <a:off x="1289049" y="5664001"/>
              <a:ext cx="6423397" cy="217339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2273461" y="5525235"/>
              <a:ext cx="2043047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FR" sz="2400" dirty="0" err="1"/>
                <a:t>seq</a:t>
              </a:r>
              <a:r>
                <a:rPr lang="fr-FR" sz="2400" dirty="0"/>
                <a:t>=126, "</a:t>
              </a:r>
              <a:r>
                <a:rPr lang="fr-FR" sz="2400" dirty="0" err="1"/>
                <a:t>def</a:t>
              </a:r>
              <a:r>
                <a:rPr lang="fr-FR" sz="2400" dirty="0"/>
                <a:t>"</a:t>
              </a:r>
              <a:endParaRPr lang="fr-FR" sz="24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31" name="Grouper 30"/>
          <p:cNvGrpSpPr/>
          <p:nvPr/>
        </p:nvGrpSpPr>
        <p:grpSpPr>
          <a:xfrm>
            <a:off x="1344240" y="1835899"/>
            <a:ext cx="6423397" cy="568626"/>
            <a:chOff x="1344240" y="1417638"/>
            <a:chExt cx="6423397" cy="568626"/>
          </a:xfrm>
        </p:grpSpPr>
        <p:cxnSp>
          <p:nvCxnSpPr>
            <p:cNvPr id="32" name="Connecteur droit avec flèche 31"/>
            <p:cNvCxnSpPr/>
            <p:nvPr/>
          </p:nvCxnSpPr>
          <p:spPr>
            <a:xfrm>
              <a:off x="1344240" y="1768925"/>
              <a:ext cx="6423397" cy="2173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4078308" y="1417638"/>
              <a:ext cx="1688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/>
                <a:t>SYN+Option</a:t>
              </a:r>
              <a:endParaRPr lang="fr-FR" sz="2400" dirty="0">
                <a:solidFill>
                  <a:srgbClr val="008000"/>
                </a:solidFill>
              </a:endParaRPr>
            </a:p>
          </p:txBody>
        </p:sp>
      </p:grpSp>
      <p:pic>
        <p:nvPicPr>
          <p:cNvPr id="63" name="Espace réservé du contenu 4" descr="mbox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87" b="-3087"/>
          <a:stretch>
            <a:fillRect/>
          </a:stretch>
        </p:blipFill>
        <p:spPr>
          <a:xfrm>
            <a:off x="4336414" y="5481043"/>
            <a:ext cx="880118" cy="484031"/>
          </a:xfrm>
          <a:prstGeom prst="rect">
            <a:avLst/>
          </a:prstGeom>
        </p:spPr>
      </p:pic>
      <p:sp>
        <p:nvSpPr>
          <p:cNvPr id="65" name="Bulle ronde 41"/>
          <p:cNvSpPr/>
          <p:nvPr/>
        </p:nvSpPr>
        <p:spPr>
          <a:xfrm>
            <a:off x="5276108" y="5468570"/>
            <a:ext cx="2191140" cy="1274426"/>
          </a:xfrm>
          <a:prstGeom prst="wedgeEllipseCallout">
            <a:avLst>
              <a:gd name="adj1" fmla="val -58016"/>
              <a:gd name="adj2" fmla="val -24742"/>
            </a:avLst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非法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TCP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数据包，丢弃！</a:t>
            </a:r>
            <a:endParaRPr lang="fr-FR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MPTCP</a:t>
            </a:r>
            <a:r>
              <a:rPr lang="zh-CN" altLang="en-US" dirty="0"/>
              <a:t>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466780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为了能够让</a:t>
            </a:r>
            <a:r>
              <a:rPr lang="en-US" altLang="zh-CN" dirty="0"/>
              <a:t>MPTCP</a:t>
            </a:r>
            <a:r>
              <a:rPr lang="zh-CN" altLang="en-US" dirty="0"/>
              <a:t>数据在每条路径上正常通过，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每条路径上传输的数据包应该看起来像一个正常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TCP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流的数据包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MPTCP</a:t>
            </a:r>
            <a:r>
              <a:rPr lang="zh-CN" altLang="en-US" dirty="0"/>
              <a:t>连接由一个或多个正常</a:t>
            </a:r>
            <a:r>
              <a:rPr lang="en-US" altLang="zh-CN" dirty="0"/>
              <a:t>TCP</a:t>
            </a:r>
            <a:r>
              <a:rPr lang="zh-CN" altLang="en-US" dirty="0"/>
              <a:t>子流构成</a:t>
            </a:r>
            <a:endParaRPr lang="en-US" altLang="zh-CN" dirty="0"/>
          </a:p>
          <a:p>
            <a:pPr lvl="1"/>
            <a:r>
              <a:rPr lang="zh-CN" altLang="en-US" sz="1800" dirty="0"/>
              <a:t>端节点维护</a:t>
            </a:r>
            <a:r>
              <a:rPr lang="en-US" altLang="zh-CN" sz="1800" dirty="0"/>
              <a:t>TCP</a:t>
            </a:r>
            <a:r>
              <a:rPr lang="zh-CN" altLang="en-US" sz="1800" dirty="0"/>
              <a:t>子流与</a:t>
            </a:r>
            <a:r>
              <a:rPr lang="en-US" altLang="zh-CN" sz="1800" dirty="0"/>
              <a:t>MPTCP</a:t>
            </a:r>
            <a:r>
              <a:rPr lang="zh-CN" altLang="en-US" sz="1800" dirty="0"/>
              <a:t>连接之间的映射关系</a:t>
            </a:r>
            <a:endParaRPr lang="en-US" altLang="zh-CN" sz="1800" dirty="0"/>
          </a:p>
          <a:p>
            <a:pPr lvl="1"/>
            <a:r>
              <a:rPr lang="zh-CN" altLang="en-US" sz="1800" dirty="0"/>
              <a:t>每个</a:t>
            </a:r>
            <a:r>
              <a:rPr lang="en-US" altLang="zh-CN" sz="1800" dirty="0"/>
              <a:t>TCP</a:t>
            </a:r>
            <a:r>
              <a:rPr lang="zh-CN" altLang="en-US" sz="1800" dirty="0"/>
              <a:t>子流在单条路径上传输，看起来就像一个正常</a:t>
            </a:r>
            <a:r>
              <a:rPr lang="en-US" altLang="zh-CN" sz="1800" dirty="0"/>
              <a:t>TCP</a:t>
            </a:r>
            <a:r>
              <a:rPr lang="zh-CN" altLang="en-US" sz="1800" dirty="0"/>
              <a:t>流</a:t>
            </a:r>
            <a:endParaRPr lang="en-US" altLang="zh-CN" sz="1800" dirty="0"/>
          </a:p>
          <a:p>
            <a:endParaRPr lang="en-US" altLang="zh-CN" dirty="0"/>
          </a:p>
          <a:p>
            <a:r>
              <a:rPr lang="zh-CN" altLang="en-US" dirty="0"/>
              <a:t>两个问题：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800" dirty="0"/>
              <a:t>如何将不同</a:t>
            </a:r>
            <a:r>
              <a:rPr lang="en-US" altLang="zh-CN" sz="1800" dirty="0"/>
              <a:t>TCP</a:t>
            </a:r>
            <a:r>
              <a:rPr lang="zh-CN" altLang="en-US" sz="1800" dirty="0"/>
              <a:t>子流关联到同一</a:t>
            </a:r>
            <a:r>
              <a:rPr lang="en-US" altLang="zh-CN" sz="1800" dirty="0"/>
              <a:t>MPTCP</a:t>
            </a:r>
            <a:r>
              <a:rPr lang="zh-CN" altLang="en-US" sz="1800" dirty="0"/>
              <a:t>连接？</a:t>
            </a:r>
            <a:endParaRPr lang="en-US" altLang="zh-CN" sz="18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800" dirty="0"/>
              <a:t>如何将数据分发到不同</a:t>
            </a:r>
            <a:r>
              <a:rPr lang="en-US" altLang="zh-CN" sz="1800" dirty="0"/>
              <a:t>TCP</a:t>
            </a:r>
            <a:r>
              <a:rPr lang="zh-CN" altLang="en-US" sz="1800" dirty="0"/>
              <a:t>子流进行传输？</a:t>
            </a:r>
            <a:br>
              <a:rPr lang="en-US" altLang="zh-CN" sz="1800" dirty="0"/>
            </a:br>
            <a:endParaRPr lang="zh-CN" altLang="en-US" sz="1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完全实现在传输两端之上</a:t>
            </a:r>
            <a:endParaRPr lang="en-US" altLang="zh-CN" dirty="0"/>
          </a:p>
          <a:p>
            <a:pPr lvl="1"/>
            <a:r>
              <a:rPr lang="zh-CN" altLang="en-US" dirty="0"/>
              <a:t>符合端到端原则 </a:t>
            </a:r>
            <a:r>
              <a:rPr lang="en-US" altLang="zh-CN" dirty="0"/>
              <a:t>(end-to-end principle)</a:t>
            </a:r>
            <a:endParaRPr lang="en-US" altLang="zh-CN" dirty="0"/>
          </a:p>
          <a:p>
            <a:r>
              <a:rPr lang="zh-CN" altLang="en-US" dirty="0"/>
              <a:t>效率、公平性、收敛效率是</a:t>
            </a:r>
            <a:r>
              <a:rPr lang="en-US" altLang="zh-CN" dirty="0"/>
              <a:t>TCP</a:t>
            </a:r>
            <a:r>
              <a:rPr lang="zh-CN" altLang="en-US" dirty="0"/>
              <a:t>的三个设计目标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一直在演进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改变两端传输策略（只改端点实现）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增加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TCP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扩展选项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改变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TCP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标准头部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CN" dirty="0"/>
              <a:t>TCP</a:t>
            </a:r>
            <a:r>
              <a:rPr lang="zh-CN" altLang="en-US" dirty="0"/>
              <a:t>遵从向后兼容性</a:t>
            </a:r>
            <a:r>
              <a:rPr lang="en-US" altLang="zh-CN" dirty="0"/>
              <a:t> (</a:t>
            </a:r>
            <a:r>
              <a:rPr lang="en-GB" altLang="zh-CN" dirty="0"/>
              <a:t>Backward compatibility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改进方向</a:t>
            </a:r>
            <a:endParaRPr lang="en-US" altLang="zh-CN" dirty="0"/>
          </a:p>
          <a:p>
            <a:pPr lvl="1"/>
            <a:r>
              <a:rPr lang="zh-CN" altLang="en-US" dirty="0"/>
              <a:t>适应不同网络环境（无线网络、数据中心、多路径）</a:t>
            </a:r>
            <a:endParaRPr lang="en-US" altLang="zh-CN" dirty="0"/>
          </a:p>
          <a:p>
            <a:pPr lvl="1"/>
            <a:r>
              <a:rPr lang="zh-CN" altLang="en-US" dirty="0"/>
              <a:t>提升应用性能（减少延迟、降低卡顿率等）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如何关联不同</a:t>
            </a:r>
            <a:r>
              <a:rPr lang="en-US" altLang="zh-CN" dirty="0"/>
              <a:t>TCP</a:t>
            </a:r>
            <a:r>
              <a:rPr lang="zh-CN" altLang="en-US" dirty="0"/>
              <a:t>子流？</a:t>
            </a:r>
            <a:endParaRPr lang="zh-CN" altLang="en-US" dirty="0"/>
          </a:p>
        </p:txBody>
      </p:sp>
      <p:grpSp>
        <p:nvGrpSpPr>
          <p:cNvPr id="5" name="Grouper 35"/>
          <p:cNvGrpSpPr/>
          <p:nvPr/>
        </p:nvGrpSpPr>
        <p:grpSpPr>
          <a:xfrm>
            <a:off x="457200" y="1767452"/>
            <a:ext cx="6134274" cy="3844726"/>
            <a:chOff x="402010" y="1560078"/>
            <a:chExt cx="8219287" cy="4857756"/>
          </a:xfrm>
        </p:grpSpPr>
        <p:pic>
          <p:nvPicPr>
            <p:cNvPr id="6" name="Picture 34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010" y="3496668"/>
              <a:ext cx="887040" cy="11636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7637" y="3348994"/>
              <a:ext cx="853660" cy="8537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rouper 5"/>
            <p:cNvGrpSpPr/>
            <p:nvPr/>
          </p:nvGrpSpPr>
          <p:grpSpPr>
            <a:xfrm>
              <a:off x="3473449" y="4359746"/>
              <a:ext cx="2447922" cy="592137"/>
              <a:chOff x="4024312" y="4024314"/>
              <a:chExt cx="2447922" cy="592137"/>
            </a:xfrm>
          </p:grpSpPr>
          <p:sp>
            <p:nvSpPr>
              <p:cNvPr id="35" name="AutoShape 13"/>
              <p:cNvSpPr/>
              <p:nvPr/>
            </p:nvSpPr>
            <p:spPr bwMode="auto">
              <a:xfrm rot="5400000">
                <a:off x="4960142" y="3104358"/>
                <a:ext cx="584200" cy="243998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51"/>
                    </a:moveTo>
                    <a:cubicBezTo>
                      <a:pt x="0" y="292"/>
                      <a:pt x="4835" y="0"/>
                      <a:pt x="10800" y="0"/>
                    </a:cubicBezTo>
                    <a:cubicBezTo>
                      <a:pt x="16765" y="0"/>
                      <a:pt x="21600" y="292"/>
                      <a:pt x="21600" y="651"/>
                    </a:cubicBezTo>
                    <a:lnTo>
                      <a:pt x="21600" y="20949"/>
                    </a:lnTo>
                    <a:cubicBezTo>
                      <a:pt x="21600" y="21308"/>
                      <a:pt x="16765" y="21600"/>
                      <a:pt x="10800" y="21600"/>
                    </a:cubicBezTo>
                    <a:cubicBezTo>
                      <a:pt x="4835" y="21600"/>
                      <a:pt x="0" y="21308"/>
                      <a:pt x="0" y="20949"/>
                    </a:cubicBezTo>
                    <a:close/>
                    <a:moveTo>
                      <a:pt x="0" y="651"/>
                    </a:move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fr-FR" dirty="0">
                  <a:noFill/>
                </a:endParaRPr>
              </a:p>
            </p:txBody>
          </p:sp>
          <p:sp>
            <p:nvSpPr>
              <p:cNvPr id="36" name="AutoShape 14"/>
              <p:cNvSpPr/>
              <p:nvPr/>
            </p:nvSpPr>
            <p:spPr bwMode="auto">
              <a:xfrm rot="5400000">
                <a:off x="6102303" y="4243341"/>
                <a:ext cx="584200" cy="14614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0" y="10800"/>
                    </a:moveTo>
                  </a:path>
                </a:pathLst>
              </a:custGeom>
              <a:solidFill>
                <a:srgbClr val="FFFFFF">
                  <a:alpha val="39999"/>
                </a:srgbClr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fr-FR" dirty="0"/>
              </a:p>
            </p:txBody>
          </p:sp>
          <p:sp>
            <p:nvSpPr>
              <p:cNvPr id="37" name="AutoShape 15"/>
              <p:cNvSpPr/>
              <p:nvPr/>
            </p:nvSpPr>
            <p:spPr bwMode="auto">
              <a:xfrm rot="5400000">
                <a:off x="4952205" y="3096421"/>
                <a:ext cx="584200" cy="243998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651"/>
                    </a:moveTo>
                    <a:cubicBezTo>
                      <a:pt x="21600" y="1011"/>
                      <a:pt x="16765" y="1303"/>
                      <a:pt x="10800" y="1303"/>
                    </a:cubicBezTo>
                    <a:cubicBezTo>
                      <a:pt x="4835" y="1303"/>
                      <a:pt x="0" y="1011"/>
                      <a:pt x="0" y="651"/>
                    </a:cubicBezTo>
                    <a:cubicBezTo>
                      <a:pt x="0" y="292"/>
                      <a:pt x="4835" y="0"/>
                      <a:pt x="10800" y="0"/>
                    </a:cubicBezTo>
                    <a:cubicBezTo>
                      <a:pt x="16765" y="0"/>
                      <a:pt x="21600" y="292"/>
                      <a:pt x="21600" y="651"/>
                    </a:cubicBezTo>
                    <a:lnTo>
                      <a:pt x="21600" y="20949"/>
                    </a:lnTo>
                    <a:cubicBezTo>
                      <a:pt x="21600" y="21308"/>
                      <a:pt x="16765" y="21600"/>
                      <a:pt x="10800" y="21600"/>
                    </a:cubicBezTo>
                    <a:cubicBezTo>
                      <a:pt x="4835" y="21600"/>
                      <a:pt x="0" y="21308"/>
                      <a:pt x="0" y="20949"/>
                    </a:cubicBezTo>
                    <a:lnTo>
                      <a:pt x="0" y="65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 dirty="0"/>
              </a:p>
            </p:txBody>
          </p:sp>
        </p:grpSp>
        <p:sp>
          <p:nvSpPr>
            <p:cNvPr id="9" name="AutoShape 17"/>
            <p:cNvSpPr/>
            <p:nvPr/>
          </p:nvSpPr>
          <p:spPr bwMode="auto">
            <a:xfrm rot="10800000" flipH="1">
              <a:off x="1289050" y="3483445"/>
              <a:ext cx="2192337" cy="45878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25400">
              <a:solidFill>
                <a:srgbClr val="7F7F7F"/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 dirty="0"/>
            </a:p>
          </p:txBody>
        </p:sp>
        <p:sp>
          <p:nvSpPr>
            <p:cNvPr id="10" name="AutoShape 18"/>
            <p:cNvSpPr/>
            <p:nvPr/>
          </p:nvSpPr>
          <p:spPr bwMode="auto">
            <a:xfrm>
              <a:off x="1289050" y="3942232"/>
              <a:ext cx="2192337" cy="7175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25400">
              <a:solidFill>
                <a:srgbClr val="7F7F7F"/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 dirty="0"/>
            </a:p>
          </p:txBody>
        </p:sp>
        <p:sp>
          <p:nvSpPr>
            <p:cNvPr id="11" name="AutoShape 19"/>
            <p:cNvSpPr/>
            <p:nvPr/>
          </p:nvSpPr>
          <p:spPr bwMode="auto">
            <a:xfrm flipH="1">
              <a:off x="5913437" y="3942232"/>
              <a:ext cx="1854200" cy="7175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25400">
              <a:solidFill>
                <a:srgbClr val="7F7F7F"/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 dirty="0"/>
            </a:p>
          </p:txBody>
        </p:sp>
        <p:sp>
          <p:nvSpPr>
            <p:cNvPr id="12" name="AutoShape 20"/>
            <p:cNvSpPr/>
            <p:nvPr/>
          </p:nvSpPr>
          <p:spPr bwMode="auto">
            <a:xfrm rot="10800000">
              <a:off x="5913437" y="3485032"/>
              <a:ext cx="1854200" cy="457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25400">
              <a:solidFill>
                <a:srgbClr val="7F7F7F"/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 dirty="0"/>
            </a:p>
          </p:txBody>
        </p:sp>
        <p:grpSp>
          <p:nvGrpSpPr>
            <p:cNvPr id="13" name="Group 12"/>
            <p:cNvGrpSpPr/>
            <p:nvPr/>
          </p:nvGrpSpPr>
          <p:grpSpPr bwMode="auto">
            <a:xfrm rot="5400000">
              <a:off x="4399756" y="2263451"/>
              <a:ext cx="584200" cy="2443162"/>
              <a:chOff x="0" y="0"/>
              <a:chExt cx="368" cy="1538"/>
            </a:xfrm>
          </p:grpSpPr>
          <p:sp>
            <p:nvSpPr>
              <p:cNvPr id="32" name="AutoShape 13"/>
              <p:cNvSpPr/>
              <p:nvPr/>
            </p:nvSpPr>
            <p:spPr bwMode="auto">
              <a:xfrm>
                <a:off x="0" y="2"/>
                <a:ext cx="368" cy="153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51"/>
                    </a:moveTo>
                    <a:cubicBezTo>
                      <a:pt x="0" y="292"/>
                      <a:pt x="4835" y="0"/>
                      <a:pt x="10800" y="0"/>
                    </a:cubicBezTo>
                    <a:cubicBezTo>
                      <a:pt x="16765" y="0"/>
                      <a:pt x="21600" y="292"/>
                      <a:pt x="21600" y="651"/>
                    </a:cubicBezTo>
                    <a:lnTo>
                      <a:pt x="21600" y="20949"/>
                    </a:lnTo>
                    <a:cubicBezTo>
                      <a:pt x="21600" y="21308"/>
                      <a:pt x="16765" y="21600"/>
                      <a:pt x="10800" y="21600"/>
                    </a:cubicBezTo>
                    <a:cubicBezTo>
                      <a:pt x="4835" y="21600"/>
                      <a:pt x="0" y="21308"/>
                      <a:pt x="0" y="20949"/>
                    </a:cubicBezTo>
                    <a:close/>
                    <a:moveTo>
                      <a:pt x="0" y="651"/>
                    </a:moveTo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fr-FR" dirty="0"/>
              </a:p>
            </p:txBody>
          </p:sp>
          <p:sp>
            <p:nvSpPr>
              <p:cNvPr id="33" name="AutoShape 14"/>
              <p:cNvSpPr/>
              <p:nvPr/>
            </p:nvSpPr>
            <p:spPr bwMode="auto">
              <a:xfrm>
                <a:off x="0" y="0"/>
                <a:ext cx="368" cy="9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0" y="10800"/>
                    </a:moveTo>
                  </a:path>
                </a:pathLst>
              </a:custGeom>
              <a:solidFill>
                <a:srgbClr val="FFFFFF">
                  <a:alpha val="39999"/>
                </a:srgbClr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fr-FR" dirty="0"/>
              </a:p>
            </p:txBody>
          </p:sp>
          <p:sp>
            <p:nvSpPr>
              <p:cNvPr id="34" name="AutoShape 15"/>
              <p:cNvSpPr/>
              <p:nvPr/>
            </p:nvSpPr>
            <p:spPr bwMode="auto">
              <a:xfrm>
                <a:off x="0" y="2"/>
                <a:ext cx="368" cy="153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651"/>
                    </a:moveTo>
                    <a:cubicBezTo>
                      <a:pt x="21600" y="1011"/>
                      <a:pt x="16765" y="1303"/>
                      <a:pt x="10800" y="1303"/>
                    </a:cubicBezTo>
                    <a:cubicBezTo>
                      <a:pt x="4835" y="1303"/>
                      <a:pt x="0" y="1011"/>
                      <a:pt x="0" y="651"/>
                    </a:cubicBezTo>
                    <a:cubicBezTo>
                      <a:pt x="0" y="292"/>
                      <a:pt x="4835" y="0"/>
                      <a:pt x="10800" y="0"/>
                    </a:cubicBezTo>
                    <a:cubicBezTo>
                      <a:pt x="16765" y="0"/>
                      <a:pt x="21600" y="292"/>
                      <a:pt x="21600" y="651"/>
                    </a:cubicBezTo>
                    <a:lnTo>
                      <a:pt x="21600" y="20949"/>
                    </a:lnTo>
                    <a:cubicBezTo>
                      <a:pt x="21600" y="21308"/>
                      <a:pt x="16765" y="21600"/>
                      <a:pt x="10800" y="21600"/>
                    </a:cubicBezTo>
                    <a:cubicBezTo>
                      <a:pt x="4835" y="21600"/>
                      <a:pt x="0" y="21308"/>
                      <a:pt x="0" y="20949"/>
                    </a:cubicBezTo>
                    <a:lnTo>
                      <a:pt x="0" y="65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 dirty="0"/>
              </a:p>
            </p:txBody>
          </p:sp>
        </p:grpSp>
        <p:grpSp>
          <p:nvGrpSpPr>
            <p:cNvPr id="14" name="Grouper 17"/>
            <p:cNvGrpSpPr/>
            <p:nvPr/>
          </p:nvGrpSpPr>
          <p:grpSpPr>
            <a:xfrm>
              <a:off x="1344240" y="1560078"/>
              <a:ext cx="6423397" cy="505533"/>
              <a:chOff x="1344240" y="1560078"/>
              <a:chExt cx="6423397" cy="505533"/>
            </a:xfrm>
          </p:grpSpPr>
          <p:cxnSp>
            <p:nvCxnSpPr>
              <p:cNvPr id="30" name="Connecteur droit avec flèche 18"/>
              <p:cNvCxnSpPr/>
              <p:nvPr/>
            </p:nvCxnSpPr>
            <p:spPr>
              <a:xfrm>
                <a:off x="1344240" y="1768925"/>
                <a:ext cx="6423397" cy="2173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ZoneTexte 19"/>
              <p:cNvSpPr txBox="1"/>
              <p:nvPr/>
            </p:nvSpPr>
            <p:spPr>
              <a:xfrm>
                <a:off x="4078308" y="1560078"/>
                <a:ext cx="1927124" cy="505533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/>
                  <a:t>SYN+Option</a:t>
                </a:r>
                <a:endParaRPr lang="fr-FR" sz="20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5" name="Grouper 20"/>
            <p:cNvGrpSpPr/>
            <p:nvPr/>
          </p:nvGrpSpPr>
          <p:grpSpPr>
            <a:xfrm>
              <a:off x="1344240" y="2074652"/>
              <a:ext cx="6423397" cy="505534"/>
              <a:chOff x="1344240" y="2074652"/>
              <a:chExt cx="6423397" cy="505534"/>
            </a:xfrm>
          </p:grpSpPr>
          <p:cxnSp>
            <p:nvCxnSpPr>
              <p:cNvPr id="28" name="Connecteur droit avec flèche 21"/>
              <p:cNvCxnSpPr/>
              <p:nvPr/>
            </p:nvCxnSpPr>
            <p:spPr>
              <a:xfrm flipH="1">
                <a:off x="1344240" y="2170600"/>
                <a:ext cx="6423397" cy="3933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ZoneTexte 22"/>
              <p:cNvSpPr txBox="1"/>
              <p:nvPr/>
            </p:nvSpPr>
            <p:spPr>
              <a:xfrm>
                <a:off x="2167314" y="2074652"/>
                <a:ext cx="2658905" cy="50553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/>
                  <a:t>SYN+ACK+Option</a:t>
                </a:r>
                <a:endParaRPr lang="fr-FR" sz="20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6" name="Grouper 23"/>
            <p:cNvGrpSpPr/>
            <p:nvPr/>
          </p:nvGrpSpPr>
          <p:grpSpPr>
            <a:xfrm>
              <a:off x="1347415" y="2538154"/>
              <a:ext cx="6423397" cy="505533"/>
              <a:chOff x="1347415" y="2538154"/>
              <a:chExt cx="6423397" cy="505533"/>
            </a:xfrm>
          </p:grpSpPr>
          <p:cxnSp>
            <p:nvCxnSpPr>
              <p:cNvPr id="26" name="Connecteur droit avec flèche 24"/>
              <p:cNvCxnSpPr/>
              <p:nvPr/>
            </p:nvCxnSpPr>
            <p:spPr>
              <a:xfrm>
                <a:off x="1347415" y="2698185"/>
                <a:ext cx="6423397" cy="2173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ZoneTexte 25"/>
              <p:cNvSpPr txBox="1"/>
              <p:nvPr/>
            </p:nvSpPr>
            <p:spPr>
              <a:xfrm>
                <a:off x="4625984" y="2538154"/>
                <a:ext cx="814468" cy="505533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2000" dirty="0"/>
                  <a:t>ACK</a:t>
                </a:r>
                <a:endParaRPr lang="fr-FR" sz="20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7" name="Grouper 26"/>
            <p:cNvGrpSpPr/>
            <p:nvPr/>
          </p:nvGrpSpPr>
          <p:grpSpPr>
            <a:xfrm>
              <a:off x="1288503" y="4970231"/>
              <a:ext cx="6423397" cy="505533"/>
              <a:chOff x="1288503" y="4970231"/>
              <a:chExt cx="6423397" cy="505533"/>
            </a:xfrm>
          </p:grpSpPr>
          <p:cxnSp>
            <p:nvCxnSpPr>
              <p:cNvPr id="24" name="Connecteur droit avec flèche 27"/>
              <p:cNvCxnSpPr/>
              <p:nvPr/>
            </p:nvCxnSpPr>
            <p:spPr>
              <a:xfrm>
                <a:off x="1288503" y="5201064"/>
                <a:ext cx="6423397" cy="217339"/>
              </a:xfrm>
              <a:prstGeom prst="straightConnector1">
                <a:avLst/>
              </a:prstGeom>
              <a:ln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ZoneTexte 28"/>
              <p:cNvSpPr txBox="1"/>
              <p:nvPr/>
            </p:nvSpPr>
            <p:spPr>
              <a:xfrm>
                <a:off x="4468248" y="4970231"/>
                <a:ext cx="2741128" cy="5055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/>
                  <a:t>SYN+OtherOption</a:t>
                </a:r>
                <a:endParaRPr lang="fr-FR" sz="20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8" name="Grouper 29"/>
            <p:cNvGrpSpPr/>
            <p:nvPr/>
          </p:nvGrpSpPr>
          <p:grpSpPr>
            <a:xfrm>
              <a:off x="1288503" y="5472815"/>
              <a:ext cx="6479135" cy="505533"/>
              <a:chOff x="1288503" y="5472815"/>
              <a:chExt cx="6479135" cy="505533"/>
            </a:xfrm>
          </p:grpSpPr>
          <p:cxnSp>
            <p:nvCxnSpPr>
              <p:cNvPr id="22" name="Connecteur droit avec flèche 30"/>
              <p:cNvCxnSpPr/>
              <p:nvPr/>
            </p:nvCxnSpPr>
            <p:spPr>
              <a:xfrm flipH="1">
                <a:off x="1288503" y="5598229"/>
                <a:ext cx="6479135" cy="283111"/>
              </a:xfrm>
              <a:prstGeom prst="straightConnector1">
                <a:avLst/>
              </a:prstGeom>
              <a:ln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ZoneTexte 31"/>
              <p:cNvSpPr txBox="1"/>
              <p:nvPr/>
            </p:nvSpPr>
            <p:spPr>
              <a:xfrm>
                <a:off x="2625782" y="5472815"/>
                <a:ext cx="3472909" cy="5055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/>
                  <a:t>SYN+ACK+OtherOption</a:t>
                </a:r>
                <a:endParaRPr lang="fr-FR" sz="20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9" name="Grouper 32"/>
            <p:cNvGrpSpPr/>
            <p:nvPr/>
          </p:nvGrpSpPr>
          <p:grpSpPr>
            <a:xfrm>
              <a:off x="1288503" y="5912301"/>
              <a:ext cx="6423397" cy="505533"/>
              <a:chOff x="1288503" y="5912301"/>
              <a:chExt cx="6423397" cy="505533"/>
            </a:xfrm>
          </p:grpSpPr>
          <p:cxnSp>
            <p:nvCxnSpPr>
              <p:cNvPr id="20" name="Connecteur droit avec flèche 33"/>
              <p:cNvCxnSpPr/>
              <p:nvPr/>
            </p:nvCxnSpPr>
            <p:spPr>
              <a:xfrm>
                <a:off x="1288503" y="6143134"/>
                <a:ext cx="6423397" cy="217339"/>
              </a:xfrm>
              <a:prstGeom prst="straightConnector1">
                <a:avLst/>
              </a:prstGeom>
              <a:ln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ZoneTexte 34"/>
              <p:cNvSpPr txBox="1"/>
              <p:nvPr/>
            </p:nvSpPr>
            <p:spPr>
              <a:xfrm>
                <a:off x="4969363" y="5912301"/>
                <a:ext cx="814468" cy="5055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2000" dirty="0"/>
                  <a:t>ACK</a:t>
                </a:r>
                <a:endParaRPr lang="fr-FR" sz="2000" dirty="0">
                  <a:solidFill>
                    <a:srgbClr val="008000"/>
                  </a:solidFill>
                </a:endParaRPr>
              </a:p>
            </p:txBody>
          </p:sp>
        </p:grpSp>
      </p:grpSp>
      <p:sp>
        <p:nvSpPr>
          <p:cNvPr id="39" name="Bulle ronde 40"/>
          <p:cNvSpPr/>
          <p:nvPr/>
        </p:nvSpPr>
        <p:spPr>
          <a:xfrm>
            <a:off x="5931850" y="1932746"/>
            <a:ext cx="2682517" cy="1358473"/>
          </a:xfrm>
          <a:prstGeom prst="wedgeEllipseCallout">
            <a:avLst>
              <a:gd name="adj1" fmla="val -82651"/>
              <a:gd name="adj2" fmla="val 10080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NAT</a:t>
            </a: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</a:rPr>
              <a:t>设备会修改</a:t>
            </a:r>
            <a:r>
              <a:rPr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IP</a:t>
            </a: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</a:rPr>
              <a:t>地址和</a:t>
            </a:r>
            <a:r>
              <a:rPr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TCP</a:t>
            </a: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</a:rPr>
              <a:t>端口号</a:t>
            </a:r>
            <a:endParaRPr lang="fr-FR" sz="20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083867" y="4649151"/>
            <a:ext cx="2700434" cy="1753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Naive Solution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: </a:t>
            </a:r>
            <a:r>
              <a:rPr lang="zh-CN" altLang="en-US" dirty="0">
                <a:ea typeface="黑体" panose="02010609060101010101" pitchFamily="49" charset="-122"/>
              </a:rPr>
              <a:t>在新建</a:t>
            </a:r>
            <a:r>
              <a:rPr lang="en-US" altLang="zh-CN" dirty="0">
                <a:ea typeface="黑体" panose="02010609060101010101" pitchFamily="49" charset="-122"/>
              </a:rPr>
              <a:t>TCP</a:t>
            </a:r>
            <a:r>
              <a:rPr lang="zh-CN" altLang="en-US" dirty="0">
                <a:ea typeface="黑体" panose="02010609060101010101" pitchFamily="49" charset="-122"/>
              </a:rPr>
              <a:t>子流时，将已有</a:t>
            </a:r>
            <a:r>
              <a:rPr lang="en-US" altLang="zh-CN" dirty="0">
                <a:ea typeface="黑体" panose="02010609060101010101" pitchFamily="49" charset="-122"/>
              </a:rPr>
              <a:t>TCP</a:t>
            </a:r>
            <a:r>
              <a:rPr lang="zh-CN" altLang="en-US" dirty="0">
                <a:ea typeface="黑体" panose="02010609060101010101" pitchFamily="49" charset="-122"/>
              </a:rPr>
              <a:t>子流的地址和端口通告给对方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bldLvl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关联不同</a:t>
            </a:r>
            <a:r>
              <a:rPr lang="en-US" altLang="zh-CN" dirty="0"/>
              <a:t>TCP</a:t>
            </a:r>
            <a:r>
              <a:rPr lang="zh-CN" altLang="en-US" dirty="0"/>
              <a:t>子流</a:t>
            </a:r>
            <a:endParaRPr lang="zh-CN" altLang="en-US" dirty="0"/>
          </a:p>
        </p:txBody>
      </p:sp>
      <p:pic>
        <p:nvPicPr>
          <p:cNvPr id="6" name="Picture 3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83445"/>
            <a:ext cx="887040" cy="1163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637" y="3348994"/>
            <a:ext cx="853660" cy="853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er 5"/>
          <p:cNvGrpSpPr/>
          <p:nvPr/>
        </p:nvGrpSpPr>
        <p:grpSpPr>
          <a:xfrm>
            <a:off x="3473449" y="4359746"/>
            <a:ext cx="2447922" cy="592137"/>
            <a:chOff x="4024312" y="4024314"/>
            <a:chExt cx="2447922" cy="592137"/>
          </a:xfrm>
        </p:grpSpPr>
        <p:sp>
          <p:nvSpPr>
            <p:cNvPr id="9" name="AutoShape 13"/>
            <p:cNvSpPr/>
            <p:nvPr/>
          </p:nvSpPr>
          <p:spPr bwMode="auto">
            <a:xfrm rot="5400000">
              <a:off x="4960142" y="3104358"/>
              <a:ext cx="584200" cy="243998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651"/>
                  </a:moveTo>
                  <a:cubicBezTo>
                    <a:pt x="0" y="292"/>
                    <a:pt x="4835" y="0"/>
                    <a:pt x="10800" y="0"/>
                  </a:cubicBezTo>
                  <a:cubicBezTo>
                    <a:pt x="16765" y="0"/>
                    <a:pt x="21600" y="292"/>
                    <a:pt x="21600" y="651"/>
                  </a:cubicBezTo>
                  <a:lnTo>
                    <a:pt x="21600" y="20949"/>
                  </a:lnTo>
                  <a:cubicBezTo>
                    <a:pt x="21600" y="21308"/>
                    <a:pt x="16765" y="21600"/>
                    <a:pt x="10800" y="21600"/>
                  </a:cubicBezTo>
                  <a:cubicBezTo>
                    <a:pt x="4835" y="21600"/>
                    <a:pt x="0" y="21308"/>
                    <a:pt x="0" y="20949"/>
                  </a:cubicBezTo>
                  <a:close/>
                  <a:moveTo>
                    <a:pt x="0" y="651"/>
                  </a:moveTo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lIns="0" tIns="0" rIns="0" bIns="0"/>
            <a:lstStyle/>
            <a:p>
              <a:endParaRPr lang="fr-FR">
                <a:noFill/>
              </a:endParaRPr>
            </a:p>
          </p:txBody>
        </p:sp>
        <p:sp>
          <p:nvSpPr>
            <p:cNvPr id="10" name="AutoShape 14"/>
            <p:cNvSpPr/>
            <p:nvPr/>
          </p:nvSpPr>
          <p:spPr bwMode="auto">
            <a:xfrm rot="5400000">
              <a:off x="6102303" y="4243341"/>
              <a:ext cx="584200" cy="14614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1" name="AutoShape 15"/>
            <p:cNvSpPr/>
            <p:nvPr/>
          </p:nvSpPr>
          <p:spPr bwMode="auto">
            <a:xfrm rot="5400000">
              <a:off x="4952205" y="3096421"/>
              <a:ext cx="584200" cy="243998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651"/>
                  </a:moveTo>
                  <a:cubicBezTo>
                    <a:pt x="21600" y="1011"/>
                    <a:pt x="16765" y="1303"/>
                    <a:pt x="10800" y="1303"/>
                  </a:cubicBezTo>
                  <a:cubicBezTo>
                    <a:pt x="4835" y="1303"/>
                    <a:pt x="0" y="1011"/>
                    <a:pt x="0" y="651"/>
                  </a:cubicBezTo>
                  <a:cubicBezTo>
                    <a:pt x="0" y="292"/>
                    <a:pt x="4835" y="0"/>
                    <a:pt x="10800" y="0"/>
                  </a:cubicBezTo>
                  <a:cubicBezTo>
                    <a:pt x="16765" y="0"/>
                    <a:pt x="21600" y="292"/>
                    <a:pt x="21600" y="651"/>
                  </a:cubicBezTo>
                  <a:lnTo>
                    <a:pt x="21600" y="20949"/>
                  </a:lnTo>
                  <a:cubicBezTo>
                    <a:pt x="21600" y="21308"/>
                    <a:pt x="16765" y="21600"/>
                    <a:pt x="10800" y="21600"/>
                  </a:cubicBezTo>
                  <a:cubicBezTo>
                    <a:pt x="4835" y="21600"/>
                    <a:pt x="0" y="21308"/>
                    <a:pt x="0" y="20949"/>
                  </a:cubicBezTo>
                  <a:lnTo>
                    <a:pt x="0" y="65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12" name="AutoShape 17"/>
          <p:cNvSpPr/>
          <p:nvPr/>
        </p:nvSpPr>
        <p:spPr bwMode="auto">
          <a:xfrm rot="10800000" flipH="1">
            <a:off x="1289050" y="3483445"/>
            <a:ext cx="2192337" cy="45878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noFill/>
          <a:ln w="25400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3" name="AutoShape 18"/>
          <p:cNvSpPr/>
          <p:nvPr/>
        </p:nvSpPr>
        <p:spPr bwMode="auto">
          <a:xfrm>
            <a:off x="1289050" y="3942232"/>
            <a:ext cx="2192337" cy="7175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noFill/>
          <a:ln w="25400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4" name="AutoShape 19"/>
          <p:cNvSpPr/>
          <p:nvPr/>
        </p:nvSpPr>
        <p:spPr bwMode="auto">
          <a:xfrm flipH="1">
            <a:off x="5913437" y="3942232"/>
            <a:ext cx="1854200" cy="7175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noFill/>
          <a:ln w="25400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5" name="AutoShape 20"/>
          <p:cNvSpPr/>
          <p:nvPr/>
        </p:nvSpPr>
        <p:spPr bwMode="auto">
          <a:xfrm rot="10800000">
            <a:off x="5913437" y="3485032"/>
            <a:ext cx="1854200" cy="4572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noFill/>
          <a:ln w="25400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grpSp>
        <p:nvGrpSpPr>
          <p:cNvPr id="16" name="Group 12"/>
          <p:cNvGrpSpPr/>
          <p:nvPr/>
        </p:nvGrpSpPr>
        <p:grpSpPr bwMode="auto">
          <a:xfrm rot="5400000">
            <a:off x="4399756" y="2263451"/>
            <a:ext cx="584200" cy="2443162"/>
            <a:chOff x="0" y="0"/>
            <a:chExt cx="368" cy="1538"/>
          </a:xfrm>
        </p:grpSpPr>
        <p:sp>
          <p:nvSpPr>
            <p:cNvPr id="17" name="AutoShape 13"/>
            <p:cNvSpPr/>
            <p:nvPr/>
          </p:nvSpPr>
          <p:spPr bwMode="auto">
            <a:xfrm>
              <a:off x="0" y="2"/>
              <a:ext cx="368" cy="153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651"/>
                  </a:moveTo>
                  <a:cubicBezTo>
                    <a:pt x="0" y="292"/>
                    <a:pt x="4835" y="0"/>
                    <a:pt x="10800" y="0"/>
                  </a:cubicBezTo>
                  <a:cubicBezTo>
                    <a:pt x="16765" y="0"/>
                    <a:pt x="21600" y="292"/>
                    <a:pt x="21600" y="651"/>
                  </a:cubicBezTo>
                  <a:lnTo>
                    <a:pt x="21600" y="20949"/>
                  </a:lnTo>
                  <a:cubicBezTo>
                    <a:pt x="21600" y="21308"/>
                    <a:pt x="16765" y="21600"/>
                    <a:pt x="10800" y="21600"/>
                  </a:cubicBezTo>
                  <a:cubicBezTo>
                    <a:pt x="4835" y="21600"/>
                    <a:pt x="0" y="21308"/>
                    <a:pt x="0" y="20949"/>
                  </a:cubicBezTo>
                  <a:close/>
                  <a:moveTo>
                    <a:pt x="0" y="651"/>
                  </a:moveTo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8" name="AutoShape 14"/>
            <p:cNvSpPr/>
            <p:nvPr/>
          </p:nvSpPr>
          <p:spPr bwMode="auto">
            <a:xfrm>
              <a:off x="0" y="0"/>
              <a:ext cx="368" cy="9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9" name="AutoShape 15"/>
            <p:cNvSpPr/>
            <p:nvPr/>
          </p:nvSpPr>
          <p:spPr bwMode="auto">
            <a:xfrm>
              <a:off x="0" y="2"/>
              <a:ext cx="368" cy="153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651"/>
                  </a:moveTo>
                  <a:cubicBezTo>
                    <a:pt x="21600" y="1011"/>
                    <a:pt x="16765" y="1303"/>
                    <a:pt x="10800" y="1303"/>
                  </a:cubicBezTo>
                  <a:cubicBezTo>
                    <a:pt x="4835" y="1303"/>
                    <a:pt x="0" y="1011"/>
                    <a:pt x="0" y="651"/>
                  </a:cubicBezTo>
                  <a:cubicBezTo>
                    <a:pt x="0" y="292"/>
                    <a:pt x="4835" y="0"/>
                    <a:pt x="10800" y="0"/>
                  </a:cubicBezTo>
                  <a:cubicBezTo>
                    <a:pt x="16765" y="0"/>
                    <a:pt x="21600" y="292"/>
                    <a:pt x="21600" y="651"/>
                  </a:cubicBezTo>
                  <a:lnTo>
                    <a:pt x="21600" y="20949"/>
                  </a:lnTo>
                  <a:cubicBezTo>
                    <a:pt x="21600" y="21308"/>
                    <a:pt x="16765" y="21600"/>
                    <a:pt x="10800" y="21600"/>
                  </a:cubicBezTo>
                  <a:cubicBezTo>
                    <a:pt x="4835" y="21600"/>
                    <a:pt x="0" y="21308"/>
                    <a:pt x="0" y="20949"/>
                  </a:cubicBezTo>
                  <a:lnTo>
                    <a:pt x="0" y="65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grpSp>
        <p:nvGrpSpPr>
          <p:cNvPr id="20" name="Grouper 17"/>
          <p:cNvGrpSpPr/>
          <p:nvPr/>
        </p:nvGrpSpPr>
        <p:grpSpPr>
          <a:xfrm>
            <a:off x="1344240" y="1560078"/>
            <a:ext cx="6423397" cy="707886"/>
            <a:chOff x="1344240" y="1560078"/>
            <a:chExt cx="6423397" cy="707886"/>
          </a:xfrm>
        </p:grpSpPr>
        <p:cxnSp>
          <p:nvCxnSpPr>
            <p:cNvPr id="21" name="Connecteur droit avec flèche 18"/>
            <p:cNvCxnSpPr/>
            <p:nvPr/>
          </p:nvCxnSpPr>
          <p:spPr>
            <a:xfrm>
              <a:off x="1344240" y="1768925"/>
              <a:ext cx="6423397" cy="2173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19"/>
            <p:cNvSpPr txBox="1"/>
            <p:nvPr/>
          </p:nvSpPr>
          <p:spPr>
            <a:xfrm>
              <a:off x="3481387" y="1560078"/>
              <a:ext cx="3113402" cy="70788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SYN, </a:t>
              </a:r>
              <a:r>
                <a:rPr lang="fr-FR" sz="2000" dirty="0" err="1"/>
                <a:t>Port</a:t>
              </a:r>
              <a:r>
                <a:rPr lang="fr-FR" sz="2000" baseline="-25000" dirty="0" err="1"/>
                <a:t>src</a:t>
              </a:r>
              <a:r>
                <a:rPr lang="fr-FR" sz="2000" dirty="0"/>
                <a:t>=</a:t>
              </a:r>
              <a:r>
                <a:rPr lang="fr-FR" sz="2000" b="1" dirty="0">
                  <a:solidFill>
                    <a:srgbClr val="0000FF"/>
                  </a:solidFill>
                </a:rPr>
                <a:t>1234</a:t>
              </a:r>
              <a:r>
                <a:rPr lang="fr-FR" sz="2000" dirty="0"/>
                <a:t>,Port</a:t>
              </a:r>
              <a:r>
                <a:rPr lang="fr-FR" sz="2000" baseline="-25000" dirty="0"/>
                <a:t>dst</a:t>
              </a:r>
              <a:r>
                <a:rPr lang="fr-FR" sz="2000" dirty="0"/>
                <a:t>=</a:t>
              </a:r>
              <a:r>
                <a:rPr lang="fr-FR" sz="2000" b="1" dirty="0">
                  <a:solidFill>
                    <a:srgbClr val="0000FF"/>
                  </a:solidFill>
                </a:rPr>
                <a:t>80</a:t>
              </a:r>
              <a:br>
                <a:rPr lang="fr-FR" sz="2000" b="1" dirty="0">
                  <a:solidFill>
                    <a:srgbClr val="0000FF"/>
                  </a:solidFill>
                </a:rPr>
              </a:br>
              <a:r>
                <a:rPr lang="fr-FR" sz="2000" dirty="0"/>
                <a:t>+Option[</a:t>
              </a:r>
              <a:r>
                <a:rPr lang="fr-FR" sz="2000" dirty="0" err="1"/>
                <a:t>Token</a:t>
              </a:r>
              <a:r>
                <a:rPr lang="fr-FR" sz="2000" dirty="0"/>
                <a:t>=</a:t>
              </a:r>
              <a:r>
                <a:rPr lang="fr-FR" sz="2000" b="1" dirty="0">
                  <a:solidFill>
                    <a:srgbClr val="FF0000"/>
                  </a:solidFill>
                </a:rPr>
                <a:t>5678</a:t>
              </a:r>
              <a:r>
                <a:rPr lang="fr-FR" sz="2000" dirty="0"/>
                <a:t>]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3" name="Grouper 20"/>
          <p:cNvGrpSpPr/>
          <p:nvPr/>
        </p:nvGrpSpPr>
        <p:grpSpPr>
          <a:xfrm>
            <a:off x="1344240" y="2170600"/>
            <a:ext cx="6423397" cy="476768"/>
            <a:chOff x="1344240" y="2170600"/>
            <a:chExt cx="6423397" cy="476768"/>
          </a:xfrm>
        </p:grpSpPr>
        <p:cxnSp>
          <p:nvCxnSpPr>
            <p:cNvPr id="24" name="Connecteur droit avec flèche 21"/>
            <p:cNvCxnSpPr/>
            <p:nvPr/>
          </p:nvCxnSpPr>
          <p:spPr>
            <a:xfrm flipH="1">
              <a:off x="1344240" y="2170600"/>
              <a:ext cx="6423397" cy="3933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2"/>
            <p:cNvSpPr txBox="1"/>
            <p:nvPr/>
          </p:nvSpPr>
          <p:spPr>
            <a:xfrm>
              <a:off x="2167314" y="2247258"/>
              <a:ext cx="3428618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err="1"/>
                <a:t>SYN+ACK+Option</a:t>
              </a:r>
              <a:r>
                <a:rPr lang="fr-FR" sz="2000" dirty="0"/>
                <a:t>[</a:t>
              </a:r>
              <a:r>
                <a:rPr lang="fr-FR" sz="2000" dirty="0" err="1"/>
                <a:t>Token</a:t>
              </a:r>
              <a:r>
                <a:rPr lang="fr-FR" sz="2000" dirty="0"/>
                <a:t>=</a:t>
              </a:r>
              <a:r>
                <a:rPr lang="fr-FR" sz="2000" b="1" dirty="0">
                  <a:solidFill>
                    <a:srgbClr val="FF0000"/>
                  </a:solidFill>
                </a:rPr>
                <a:t>6543</a:t>
              </a:r>
              <a:r>
                <a:rPr lang="fr-FR" sz="2000" dirty="0"/>
                <a:t>]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6" name="Grouper 23"/>
          <p:cNvGrpSpPr/>
          <p:nvPr/>
        </p:nvGrpSpPr>
        <p:grpSpPr>
          <a:xfrm>
            <a:off x="1347415" y="2538154"/>
            <a:ext cx="6423397" cy="400110"/>
            <a:chOff x="1347415" y="2538154"/>
            <a:chExt cx="6423397" cy="400110"/>
          </a:xfrm>
        </p:grpSpPr>
        <p:cxnSp>
          <p:nvCxnSpPr>
            <p:cNvPr id="27" name="Connecteur droit avec flèche 24"/>
            <p:cNvCxnSpPr/>
            <p:nvPr/>
          </p:nvCxnSpPr>
          <p:spPr>
            <a:xfrm>
              <a:off x="1347415" y="2698185"/>
              <a:ext cx="6423397" cy="2173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5"/>
            <p:cNvSpPr txBox="1"/>
            <p:nvPr/>
          </p:nvSpPr>
          <p:spPr>
            <a:xfrm>
              <a:off x="4625985" y="2538154"/>
              <a:ext cx="607859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ACK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9" name="Grouper 26"/>
          <p:cNvGrpSpPr/>
          <p:nvPr/>
        </p:nvGrpSpPr>
        <p:grpSpPr>
          <a:xfrm>
            <a:off x="1288503" y="5370134"/>
            <a:ext cx="6423397" cy="707886"/>
            <a:chOff x="1288503" y="5173454"/>
            <a:chExt cx="6423397" cy="707886"/>
          </a:xfrm>
        </p:grpSpPr>
        <p:cxnSp>
          <p:nvCxnSpPr>
            <p:cNvPr id="30" name="Connecteur droit avec flèche 27"/>
            <p:cNvCxnSpPr/>
            <p:nvPr/>
          </p:nvCxnSpPr>
          <p:spPr>
            <a:xfrm>
              <a:off x="1288503" y="5201064"/>
              <a:ext cx="6423397" cy="217339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28"/>
            <p:cNvSpPr txBox="1"/>
            <p:nvPr/>
          </p:nvSpPr>
          <p:spPr>
            <a:xfrm>
              <a:off x="2619692" y="5173454"/>
              <a:ext cx="3113402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SYN, </a:t>
              </a:r>
              <a:r>
                <a:rPr lang="fr-FR" sz="2000" dirty="0" err="1"/>
                <a:t>Port</a:t>
              </a:r>
              <a:r>
                <a:rPr lang="fr-FR" sz="2000" baseline="-25000" dirty="0" err="1"/>
                <a:t>src</a:t>
              </a:r>
              <a:r>
                <a:rPr lang="fr-FR" sz="2000" dirty="0"/>
                <a:t>=1235,Port</a:t>
              </a:r>
              <a:r>
                <a:rPr lang="fr-FR" sz="2000" baseline="-25000" dirty="0"/>
                <a:t>dst</a:t>
              </a:r>
              <a:r>
                <a:rPr lang="fr-FR" sz="2000" dirty="0"/>
                <a:t>=80</a:t>
              </a:r>
              <a:endParaRPr lang="fr-FR" sz="2000" dirty="0"/>
            </a:p>
            <a:p>
              <a:r>
                <a:rPr lang="fr-FR" sz="2000" dirty="0"/>
                <a:t>+Option[</a:t>
              </a:r>
              <a:r>
                <a:rPr lang="fr-FR" sz="2000" dirty="0" err="1"/>
                <a:t>Token</a:t>
              </a:r>
              <a:r>
                <a:rPr lang="fr-FR" sz="2000" dirty="0"/>
                <a:t>=</a:t>
              </a:r>
              <a:r>
                <a:rPr lang="fr-FR" sz="2000" b="1" dirty="0">
                  <a:solidFill>
                    <a:srgbClr val="FF0000"/>
                  </a:solidFill>
                </a:rPr>
                <a:t>6543</a:t>
              </a:r>
              <a:r>
                <a:rPr lang="fr-FR" sz="2000" dirty="0"/>
                <a:t>]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sp>
        <p:nvSpPr>
          <p:cNvPr id="33" name="ZoneTexte 2"/>
          <p:cNvSpPr txBox="1"/>
          <p:nvPr/>
        </p:nvSpPr>
        <p:spPr>
          <a:xfrm>
            <a:off x="123296" y="286870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MyToken</a:t>
            </a:r>
            <a:r>
              <a:rPr lang="fr-FR" dirty="0"/>
              <a:t>=</a:t>
            </a:r>
            <a:r>
              <a:rPr lang="fr-FR" dirty="0">
                <a:solidFill>
                  <a:srgbClr val="FF0000"/>
                </a:solidFill>
              </a:rPr>
              <a:t>5678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4" name="ZoneTexte 30"/>
          <p:cNvSpPr txBox="1"/>
          <p:nvPr/>
        </p:nvSpPr>
        <p:spPr>
          <a:xfrm>
            <a:off x="123296" y="3176112"/>
            <a:ext cx="177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YourToken</a:t>
            </a:r>
            <a:r>
              <a:rPr lang="fr-FR" dirty="0"/>
              <a:t>=</a:t>
            </a:r>
            <a:r>
              <a:rPr lang="fr-FR" dirty="0">
                <a:solidFill>
                  <a:srgbClr val="FF0000"/>
                </a:solidFill>
              </a:rPr>
              <a:t>6543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5" name="ZoneTexte 31"/>
          <p:cNvSpPr txBox="1"/>
          <p:nvPr/>
        </p:nvSpPr>
        <p:spPr>
          <a:xfrm>
            <a:off x="7365148" y="4339676"/>
            <a:ext cx="164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MyToken</a:t>
            </a:r>
            <a:r>
              <a:rPr lang="fr-FR" dirty="0"/>
              <a:t>=</a:t>
            </a:r>
            <a:r>
              <a:rPr lang="fr-FR" dirty="0">
                <a:solidFill>
                  <a:srgbClr val="FF0000"/>
                </a:solidFill>
              </a:rPr>
              <a:t>6543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6" name="ZoneTexte 32"/>
          <p:cNvSpPr txBox="1"/>
          <p:nvPr/>
        </p:nvSpPr>
        <p:spPr>
          <a:xfrm>
            <a:off x="7365148" y="4647087"/>
            <a:ext cx="177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YourToken</a:t>
            </a:r>
            <a:r>
              <a:rPr lang="fr-FR" dirty="0"/>
              <a:t>=</a:t>
            </a:r>
            <a:r>
              <a:rPr lang="fr-FR" dirty="0">
                <a:solidFill>
                  <a:srgbClr val="FF0000"/>
                </a:solidFill>
              </a:rPr>
              <a:t>5678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如何传输数据？</a:t>
            </a:r>
            <a:endParaRPr lang="zh-CN" altLang="en-US" dirty="0"/>
          </a:p>
        </p:txBody>
      </p:sp>
      <p:pic>
        <p:nvPicPr>
          <p:cNvPr id="5" name="Picture 3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08" y="3340412"/>
            <a:ext cx="887040" cy="1163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445" y="3372324"/>
            <a:ext cx="853660" cy="853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er 5"/>
          <p:cNvGrpSpPr/>
          <p:nvPr/>
        </p:nvGrpSpPr>
        <p:grpSpPr>
          <a:xfrm>
            <a:off x="3411925" y="4076229"/>
            <a:ext cx="2439984" cy="440520"/>
            <a:chOff x="4024312" y="4024314"/>
            <a:chExt cx="2447922" cy="592137"/>
          </a:xfrm>
        </p:grpSpPr>
        <p:sp>
          <p:nvSpPr>
            <p:cNvPr id="8" name="AutoShape 13"/>
            <p:cNvSpPr/>
            <p:nvPr/>
          </p:nvSpPr>
          <p:spPr bwMode="auto">
            <a:xfrm rot="5400000">
              <a:off x="4960142" y="3104358"/>
              <a:ext cx="584200" cy="243998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651"/>
                  </a:moveTo>
                  <a:cubicBezTo>
                    <a:pt x="0" y="292"/>
                    <a:pt x="4835" y="0"/>
                    <a:pt x="10800" y="0"/>
                  </a:cubicBezTo>
                  <a:cubicBezTo>
                    <a:pt x="16765" y="0"/>
                    <a:pt x="21600" y="292"/>
                    <a:pt x="21600" y="651"/>
                  </a:cubicBezTo>
                  <a:lnTo>
                    <a:pt x="21600" y="20949"/>
                  </a:lnTo>
                  <a:cubicBezTo>
                    <a:pt x="21600" y="21308"/>
                    <a:pt x="16765" y="21600"/>
                    <a:pt x="10800" y="21600"/>
                  </a:cubicBezTo>
                  <a:cubicBezTo>
                    <a:pt x="4835" y="21600"/>
                    <a:pt x="0" y="21308"/>
                    <a:pt x="0" y="20949"/>
                  </a:cubicBezTo>
                  <a:close/>
                  <a:moveTo>
                    <a:pt x="0" y="651"/>
                  </a:moveTo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lIns="0" tIns="0" rIns="0" bIns="0"/>
            <a:lstStyle/>
            <a:p>
              <a:endParaRPr lang="fr-FR">
                <a:noFill/>
              </a:endParaRPr>
            </a:p>
          </p:txBody>
        </p:sp>
        <p:sp>
          <p:nvSpPr>
            <p:cNvPr id="9" name="AutoShape 14"/>
            <p:cNvSpPr/>
            <p:nvPr/>
          </p:nvSpPr>
          <p:spPr bwMode="auto">
            <a:xfrm rot="5400000">
              <a:off x="6102303" y="4243341"/>
              <a:ext cx="584200" cy="14614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AutoShape 15"/>
            <p:cNvSpPr/>
            <p:nvPr/>
          </p:nvSpPr>
          <p:spPr bwMode="auto">
            <a:xfrm rot="5400000">
              <a:off x="4952205" y="3096421"/>
              <a:ext cx="584200" cy="243998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651"/>
                  </a:moveTo>
                  <a:cubicBezTo>
                    <a:pt x="21600" y="1011"/>
                    <a:pt x="16765" y="1303"/>
                    <a:pt x="10800" y="1303"/>
                  </a:cubicBezTo>
                  <a:cubicBezTo>
                    <a:pt x="4835" y="1303"/>
                    <a:pt x="0" y="1011"/>
                    <a:pt x="0" y="651"/>
                  </a:cubicBezTo>
                  <a:cubicBezTo>
                    <a:pt x="0" y="292"/>
                    <a:pt x="4835" y="0"/>
                    <a:pt x="10800" y="0"/>
                  </a:cubicBezTo>
                  <a:cubicBezTo>
                    <a:pt x="16765" y="0"/>
                    <a:pt x="21600" y="292"/>
                    <a:pt x="21600" y="651"/>
                  </a:cubicBezTo>
                  <a:lnTo>
                    <a:pt x="21600" y="20949"/>
                  </a:lnTo>
                  <a:cubicBezTo>
                    <a:pt x="21600" y="21308"/>
                    <a:pt x="16765" y="21600"/>
                    <a:pt x="10800" y="21600"/>
                  </a:cubicBezTo>
                  <a:cubicBezTo>
                    <a:pt x="4835" y="21600"/>
                    <a:pt x="0" y="21308"/>
                    <a:pt x="0" y="20949"/>
                  </a:cubicBezTo>
                  <a:lnTo>
                    <a:pt x="0" y="65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11" name="AutoShape 17"/>
          <p:cNvSpPr/>
          <p:nvPr/>
        </p:nvSpPr>
        <p:spPr bwMode="auto">
          <a:xfrm rot="10800000" flipH="1">
            <a:off x="1233858" y="3574541"/>
            <a:ext cx="2178067" cy="22465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noFill/>
          <a:ln w="25400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2" name="AutoShape 18"/>
          <p:cNvSpPr/>
          <p:nvPr/>
        </p:nvSpPr>
        <p:spPr bwMode="auto">
          <a:xfrm>
            <a:off x="1233858" y="3799199"/>
            <a:ext cx="2178067" cy="50298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noFill/>
          <a:ln w="25400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3" name="AutoShape 19"/>
          <p:cNvSpPr/>
          <p:nvPr/>
        </p:nvSpPr>
        <p:spPr bwMode="auto">
          <a:xfrm flipH="1">
            <a:off x="5843998" y="3799199"/>
            <a:ext cx="1868447" cy="50298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noFill/>
          <a:ln w="25400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4" name="AutoShape 20"/>
          <p:cNvSpPr/>
          <p:nvPr/>
        </p:nvSpPr>
        <p:spPr bwMode="auto">
          <a:xfrm rot="10800000">
            <a:off x="5858245" y="3574541"/>
            <a:ext cx="1854200" cy="22465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noFill/>
          <a:ln w="25400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grpSp>
        <p:nvGrpSpPr>
          <p:cNvPr id="15" name="Group 12"/>
          <p:cNvGrpSpPr/>
          <p:nvPr/>
        </p:nvGrpSpPr>
        <p:grpSpPr bwMode="auto">
          <a:xfrm rot="5400000">
            <a:off x="4406062" y="2475607"/>
            <a:ext cx="469138" cy="2428872"/>
            <a:chOff x="0" y="0"/>
            <a:chExt cx="368" cy="1538"/>
          </a:xfrm>
        </p:grpSpPr>
        <p:sp>
          <p:nvSpPr>
            <p:cNvPr id="16" name="AutoShape 13"/>
            <p:cNvSpPr/>
            <p:nvPr/>
          </p:nvSpPr>
          <p:spPr bwMode="auto">
            <a:xfrm>
              <a:off x="0" y="2"/>
              <a:ext cx="368" cy="153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651"/>
                  </a:moveTo>
                  <a:cubicBezTo>
                    <a:pt x="0" y="292"/>
                    <a:pt x="4835" y="0"/>
                    <a:pt x="10800" y="0"/>
                  </a:cubicBezTo>
                  <a:cubicBezTo>
                    <a:pt x="16765" y="0"/>
                    <a:pt x="21600" y="292"/>
                    <a:pt x="21600" y="651"/>
                  </a:cubicBezTo>
                  <a:lnTo>
                    <a:pt x="21600" y="20949"/>
                  </a:lnTo>
                  <a:cubicBezTo>
                    <a:pt x="21600" y="21308"/>
                    <a:pt x="16765" y="21600"/>
                    <a:pt x="10800" y="21600"/>
                  </a:cubicBezTo>
                  <a:cubicBezTo>
                    <a:pt x="4835" y="21600"/>
                    <a:pt x="0" y="21308"/>
                    <a:pt x="0" y="20949"/>
                  </a:cubicBezTo>
                  <a:close/>
                  <a:moveTo>
                    <a:pt x="0" y="651"/>
                  </a:moveTo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7" name="AutoShape 14"/>
            <p:cNvSpPr/>
            <p:nvPr/>
          </p:nvSpPr>
          <p:spPr bwMode="auto">
            <a:xfrm>
              <a:off x="0" y="0"/>
              <a:ext cx="368" cy="9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8" name="AutoShape 15"/>
            <p:cNvSpPr/>
            <p:nvPr/>
          </p:nvSpPr>
          <p:spPr bwMode="auto">
            <a:xfrm>
              <a:off x="0" y="2"/>
              <a:ext cx="368" cy="153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651"/>
                  </a:moveTo>
                  <a:cubicBezTo>
                    <a:pt x="21600" y="1011"/>
                    <a:pt x="16765" y="1303"/>
                    <a:pt x="10800" y="1303"/>
                  </a:cubicBezTo>
                  <a:cubicBezTo>
                    <a:pt x="4835" y="1303"/>
                    <a:pt x="0" y="1011"/>
                    <a:pt x="0" y="651"/>
                  </a:cubicBezTo>
                  <a:cubicBezTo>
                    <a:pt x="0" y="292"/>
                    <a:pt x="4835" y="0"/>
                    <a:pt x="10800" y="0"/>
                  </a:cubicBezTo>
                  <a:cubicBezTo>
                    <a:pt x="16765" y="0"/>
                    <a:pt x="21600" y="292"/>
                    <a:pt x="21600" y="651"/>
                  </a:cubicBezTo>
                  <a:lnTo>
                    <a:pt x="21600" y="20949"/>
                  </a:lnTo>
                  <a:cubicBezTo>
                    <a:pt x="21600" y="21308"/>
                    <a:pt x="16765" y="21600"/>
                    <a:pt x="10800" y="21600"/>
                  </a:cubicBezTo>
                  <a:cubicBezTo>
                    <a:pt x="4835" y="21600"/>
                    <a:pt x="0" y="21308"/>
                    <a:pt x="0" y="20949"/>
                  </a:cubicBezTo>
                  <a:lnTo>
                    <a:pt x="0" y="65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19" name="Double flèche horizontale 17"/>
          <p:cNvSpPr/>
          <p:nvPr/>
        </p:nvSpPr>
        <p:spPr>
          <a:xfrm>
            <a:off x="1233858" y="3094498"/>
            <a:ext cx="6592686" cy="277826"/>
          </a:xfrm>
          <a:prstGeom prst="leftRightArrow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Double flèche horizontale 18"/>
          <p:cNvSpPr/>
          <p:nvPr/>
        </p:nvSpPr>
        <p:spPr>
          <a:xfrm>
            <a:off x="1289048" y="4488493"/>
            <a:ext cx="6592686" cy="277826"/>
          </a:xfrm>
          <a:prstGeom prst="left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" name="Grouper 19"/>
          <p:cNvGrpSpPr/>
          <p:nvPr/>
        </p:nvGrpSpPr>
        <p:grpSpPr>
          <a:xfrm>
            <a:off x="1289050" y="1549458"/>
            <a:ext cx="6423397" cy="426186"/>
            <a:chOff x="1344240" y="1560078"/>
            <a:chExt cx="6423397" cy="426186"/>
          </a:xfrm>
        </p:grpSpPr>
        <p:cxnSp>
          <p:nvCxnSpPr>
            <p:cNvPr id="22" name="Connecteur droit avec flèche 20"/>
            <p:cNvCxnSpPr/>
            <p:nvPr/>
          </p:nvCxnSpPr>
          <p:spPr>
            <a:xfrm>
              <a:off x="1344240" y="1768925"/>
              <a:ext cx="6423397" cy="2173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1"/>
            <p:cNvSpPr txBox="1"/>
            <p:nvPr/>
          </p:nvSpPr>
          <p:spPr>
            <a:xfrm>
              <a:off x="3481387" y="1560078"/>
              <a:ext cx="1457550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err="1"/>
                <a:t>seq</a:t>
              </a:r>
              <a:r>
                <a:rPr lang="fr-FR" sz="2000" dirty="0"/>
                <a:t>=123,"a"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4" name="Grouper 22"/>
          <p:cNvGrpSpPr/>
          <p:nvPr/>
        </p:nvGrpSpPr>
        <p:grpSpPr>
          <a:xfrm>
            <a:off x="1233857" y="4794445"/>
            <a:ext cx="6423397" cy="400110"/>
            <a:chOff x="1288503" y="5173454"/>
            <a:chExt cx="6423397" cy="400110"/>
          </a:xfrm>
        </p:grpSpPr>
        <p:cxnSp>
          <p:nvCxnSpPr>
            <p:cNvPr id="25" name="Connecteur droit avec flèche 23"/>
            <p:cNvCxnSpPr/>
            <p:nvPr/>
          </p:nvCxnSpPr>
          <p:spPr>
            <a:xfrm>
              <a:off x="1288503" y="5201064"/>
              <a:ext cx="6423397" cy="217339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4"/>
            <p:cNvSpPr txBox="1"/>
            <p:nvPr/>
          </p:nvSpPr>
          <p:spPr>
            <a:xfrm>
              <a:off x="2619692" y="5173454"/>
              <a:ext cx="146944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err="1"/>
                <a:t>seq</a:t>
              </a:r>
              <a:r>
                <a:rPr lang="fr-FR" sz="2000" dirty="0"/>
                <a:t>=124,"b"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7" name="Grouper 31"/>
          <p:cNvGrpSpPr/>
          <p:nvPr/>
        </p:nvGrpSpPr>
        <p:grpSpPr>
          <a:xfrm>
            <a:off x="1344240" y="2371248"/>
            <a:ext cx="6423397" cy="426186"/>
            <a:chOff x="1344240" y="1560078"/>
            <a:chExt cx="6423397" cy="426186"/>
          </a:xfrm>
        </p:grpSpPr>
        <p:cxnSp>
          <p:nvCxnSpPr>
            <p:cNvPr id="28" name="Connecteur droit avec flèche 32"/>
            <p:cNvCxnSpPr/>
            <p:nvPr/>
          </p:nvCxnSpPr>
          <p:spPr>
            <a:xfrm>
              <a:off x="1344240" y="1768925"/>
              <a:ext cx="6423397" cy="2173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33"/>
            <p:cNvSpPr txBox="1"/>
            <p:nvPr/>
          </p:nvSpPr>
          <p:spPr>
            <a:xfrm>
              <a:off x="3481387" y="1560078"/>
              <a:ext cx="1443148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err="1"/>
                <a:t>seq</a:t>
              </a:r>
              <a:r>
                <a:rPr lang="fr-FR" sz="2000" dirty="0"/>
                <a:t>=125,"c"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30" name="Grouper 34"/>
          <p:cNvGrpSpPr/>
          <p:nvPr/>
        </p:nvGrpSpPr>
        <p:grpSpPr>
          <a:xfrm>
            <a:off x="1289048" y="5598651"/>
            <a:ext cx="6423397" cy="400110"/>
            <a:chOff x="1288503" y="5173454"/>
            <a:chExt cx="6423397" cy="400110"/>
          </a:xfrm>
        </p:grpSpPr>
        <p:cxnSp>
          <p:nvCxnSpPr>
            <p:cNvPr id="31" name="Connecteur droit avec flèche 35"/>
            <p:cNvCxnSpPr/>
            <p:nvPr/>
          </p:nvCxnSpPr>
          <p:spPr>
            <a:xfrm>
              <a:off x="1288503" y="5201064"/>
              <a:ext cx="6423397" cy="217339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6"/>
            <p:cNvSpPr txBox="1"/>
            <p:nvPr/>
          </p:nvSpPr>
          <p:spPr>
            <a:xfrm>
              <a:off x="2619692" y="5173454"/>
              <a:ext cx="146944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err="1"/>
                <a:t>seq</a:t>
              </a:r>
              <a:r>
                <a:rPr lang="fr-FR" sz="2000" dirty="0"/>
                <a:t>=126,"d"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33" name="Grouper 37"/>
          <p:cNvGrpSpPr/>
          <p:nvPr/>
        </p:nvGrpSpPr>
        <p:grpSpPr>
          <a:xfrm>
            <a:off x="1289050" y="2074652"/>
            <a:ext cx="6478588" cy="400110"/>
            <a:chOff x="1344240" y="2074652"/>
            <a:chExt cx="6423397" cy="660080"/>
          </a:xfrm>
        </p:grpSpPr>
        <p:cxnSp>
          <p:nvCxnSpPr>
            <p:cNvPr id="34" name="Connecteur droit avec flèche 38"/>
            <p:cNvCxnSpPr/>
            <p:nvPr/>
          </p:nvCxnSpPr>
          <p:spPr>
            <a:xfrm flipH="1">
              <a:off x="1344240" y="2170600"/>
              <a:ext cx="6423397" cy="3933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9"/>
            <p:cNvSpPr txBox="1"/>
            <p:nvPr/>
          </p:nvSpPr>
          <p:spPr>
            <a:xfrm>
              <a:off x="2167314" y="2074652"/>
              <a:ext cx="1041341" cy="66008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err="1"/>
                <a:t>ack</a:t>
              </a:r>
              <a:r>
                <a:rPr lang="fr-FR" sz="2000" dirty="0"/>
                <a:t>=124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36" name="Grouper 42"/>
          <p:cNvGrpSpPr/>
          <p:nvPr/>
        </p:nvGrpSpPr>
        <p:grpSpPr>
          <a:xfrm>
            <a:off x="1233858" y="2784910"/>
            <a:ext cx="6478588" cy="400110"/>
            <a:chOff x="1233858" y="2784910"/>
            <a:chExt cx="6478588" cy="400110"/>
          </a:xfrm>
        </p:grpSpPr>
        <p:cxnSp>
          <p:nvCxnSpPr>
            <p:cNvPr id="37" name="Connecteur droit avec flèche 40"/>
            <p:cNvCxnSpPr/>
            <p:nvPr/>
          </p:nvCxnSpPr>
          <p:spPr>
            <a:xfrm flipH="1">
              <a:off x="1233858" y="2846321"/>
              <a:ext cx="6478588" cy="2384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41"/>
            <p:cNvSpPr txBox="1"/>
            <p:nvPr/>
          </p:nvSpPr>
          <p:spPr>
            <a:xfrm>
              <a:off x="2095094" y="2784910"/>
              <a:ext cx="1050288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err="1"/>
                <a:t>ack</a:t>
              </a:r>
              <a:r>
                <a:rPr lang="fr-FR" sz="2000" dirty="0"/>
                <a:t>=126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39" name="Grouper 43"/>
          <p:cNvGrpSpPr/>
          <p:nvPr/>
        </p:nvGrpSpPr>
        <p:grpSpPr>
          <a:xfrm>
            <a:off x="1151061" y="5152926"/>
            <a:ext cx="6478588" cy="400110"/>
            <a:chOff x="1233858" y="2784910"/>
            <a:chExt cx="6478588" cy="400110"/>
          </a:xfrm>
        </p:grpSpPr>
        <p:cxnSp>
          <p:nvCxnSpPr>
            <p:cNvPr id="40" name="Connecteur droit avec flèche 44"/>
            <p:cNvCxnSpPr/>
            <p:nvPr/>
          </p:nvCxnSpPr>
          <p:spPr>
            <a:xfrm flipH="1">
              <a:off x="1233858" y="2846321"/>
              <a:ext cx="6478588" cy="23843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5"/>
            <p:cNvSpPr txBox="1"/>
            <p:nvPr/>
          </p:nvSpPr>
          <p:spPr>
            <a:xfrm>
              <a:off x="2095094" y="2784910"/>
              <a:ext cx="1050288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err="1"/>
                <a:t>ack</a:t>
              </a:r>
              <a:r>
                <a:rPr lang="fr-FR" sz="2000" dirty="0"/>
                <a:t>=125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42" name="Grouper 48"/>
          <p:cNvGrpSpPr/>
          <p:nvPr/>
        </p:nvGrpSpPr>
        <p:grpSpPr>
          <a:xfrm>
            <a:off x="1199784" y="5951976"/>
            <a:ext cx="6478588" cy="400110"/>
            <a:chOff x="1254976" y="6429857"/>
            <a:chExt cx="6478588" cy="400110"/>
          </a:xfrm>
        </p:grpSpPr>
        <p:cxnSp>
          <p:nvCxnSpPr>
            <p:cNvPr id="43" name="Connecteur droit avec flèche 46"/>
            <p:cNvCxnSpPr/>
            <p:nvPr/>
          </p:nvCxnSpPr>
          <p:spPr>
            <a:xfrm flipH="1">
              <a:off x="1254976" y="6476642"/>
              <a:ext cx="6478588" cy="23843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ZoneTexte 47"/>
            <p:cNvSpPr txBox="1"/>
            <p:nvPr/>
          </p:nvSpPr>
          <p:spPr>
            <a:xfrm>
              <a:off x="1827091" y="6429857"/>
              <a:ext cx="1050288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err="1"/>
                <a:t>ack</a:t>
              </a:r>
              <a:r>
                <a:rPr lang="fr-FR" sz="2000" dirty="0"/>
                <a:t>=127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pic>
        <p:nvPicPr>
          <p:cNvPr id="45" name="Espace réservé du contenu 4" descr="m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87" b="-3087"/>
          <a:stretch>
            <a:fillRect/>
          </a:stretch>
        </p:blipFill>
        <p:spPr>
          <a:xfrm>
            <a:off x="3675689" y="4045190"/>
            <a:ext cx="1349698" cy="742282"/>
          </a:xfrm>
          <a:prstGeom prst="rect">
            <a:avLst/>
          </a:prstGeom>
        </p:spPr>
      </p:pic>
      <p:sp>
        <p:nvSpPr>
          <p:cNvPr id="47" name="Bulle ronde 25"/>
          <p:cNvSpPr/>
          <p:nvPr/>
        </p:nvSpPr>
        <p:spPr>
          <a:xfrm>
            <a:off x="5152450" y="4511632"/>
            <a:ext cx="3712991" cy="967793"/>
          </a:xfrm>
          <a:prstGeom prst="wedgeEllipseCallout">
            <a:avLst>
              <a:gd name="adj1" fmla="val -49344"/>
              <a:gd name="adj2" fmla="val -64679"/>
            </a:avLst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TCP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序列号必须是连续的</a:t>
            </a:r>
            <a:endParaRPr lang="fr-FR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MPTCP</a:t>
            </a:r>
            <a:r>
              <a:rPr lang="zh-CN" altLang="en-US" dirty="0"/>
              <a:t>两层序列号结构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1128889"/>
          </a:xfrm>
        </p:spPr>
        <p:txBody>
          <a:bodyPr/>
          <a:lstStyle/>
          <a:p>
            <a:r>
              <a:rPr lang="zh-CN" altLang="en-US" dirty="0"/>
              <a:t>引入新的序列号空间，标准</a:t>
            </a:r>
            <a:r>
              <a:rPr lang="en-US" altLang="zh-CN" dirty="0"/>
              <a:t>TCP</a:t>
            </a:r>
            <a:r>
              <a:rPr lang="zh-CN" altLang="en-US" dirty="0"/>
              <a:t>头部使用子流序列号，扩展选项中使用全局序列号</a:t>
            </a:r>
            <a:endParaRPr lang="zh-CN" altLang="en-US" dirty="0"/>
          </a:p>
        </p:txBody>
      </p:sp>
      <p:grpSp>
        <p:nvGrpSpPr>
          <p:cNvPr id="40" name="Group 38"/>
          <p:cNvGrpSpPr/>
          <p:nvPr/>
        </p:nvGrpSpPr>
        <p:grpSpPr bwMode="auto">
          <a:xfrm>
            <a:off x="812725" y="3505900"/>
            <a:ext cx="2185629" cy="2122789"/>
            <a:chOff x="0" y="0"/>
            <a:chExt cx="891" cy="273"/>
          </a:xfrm>
        </p:grpSpPr>
        <p:sp>
          <p:nvSpPr>
            <p:cNvPr id="41" name="AutoShape 39"/>
            <p:cNvSpPr/>
            <p:nvPr/>
          </p:nvSpPr>
          <p:spPr bwMode="auto">
            <a:xfrm>
              <a:off x="0" y="0"/>
              <a:ext cx="890" cy="273"/>
            </a:xfrm>
            <a:prstGeom prst="roundRect">
              <a:avLst>
                <a:gd name="adj" fmla="val 36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2" name="Rectangle 40"/>
            <p:cNvSpPr/>
            <p:nvPr/>
          </p:nvSpPr>
          <p:spPr bwMode="auto">
            <a:xfrm>
              <a:off x="0" y="40"/>
              <a:ext cx="891" cy="19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/>
            <a:p>
              <a:pPr algn="ctr">
                <a:lnSpc>
                  <a:spcPct val="84000"/>
                </a:lnSpc>
                <a:tabLst>
                  <a:tab pos="723900" algn="l"/>
                  <a:tab pos="1447800" algn="l"/>
                  <a:tab pos="2171700" algn="l"/>
                  <a:tab pos="2882900" algn="l"/>
                </a:tabLst>
              </a:pPr>
              <a:endParaRPr lang="en-US" sz="2000" dirty="0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Helvetica" charset="0"/>
                <a:sym typeface="Helvetica" charset="0"/>
              </a:endParaRPr>
            </a:p>
          </p:txBody>
        </p:sp>
      </p:grpSp>
      <p:sp>
        <p:nvSpPr>
          <p:cNvPr id="43" name="Rectangle 8"/>
          <p:cNvSpPr/>
          <p:nvPr/>
        </p:nvSpPr>
        <p:spPr>
          <a:xfrm>
            <a:off x="903435" y="4015923"/>
            <a:ext cx="2003266" cy="406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Multipath</a:t>
            </a:r>
            <a:r>
              <a:rPr lang="fr-FR" dirty="0"/>
              <a:t> TCP</a:t>
            </a:r>
            <a:endParaRPr lang="fr-FR" dirty="0"/>
          </a:p>
        </p:txBody>
      </p:sp>
      <p:sp>
        <p:nvSpPr>
          <p:cNvPr id="44" name="Rectangle 9"/>
          <p:cNvSpPr/>
          <p:nvPr/>
        </p:nvSpPr>
        <p:spPr>
          <a:xfrm>
            <a:off x="916528" y="4548008"/>
            <a:ext cx="790314" cy="398237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0000"/>
                </a:solidFill>
              </a:rPr>
              <a:t>TCP1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5" name="Rectangle 10"/>
          <p:cNvSpPr/>
          <p:nvPr/>
        </p:nvSpPr>
        <p:spPr>
          <a:xfrm>
            <a:off x="904376" y="3576982"/>
            <a:ext cx="1976139" cy="315286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socket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6" name="Rectangle 11"/>
          <p:cNvSpPr/>
          <p:nvPr/>
        </p:nvSpPr>
        <p:spPr>
          <a:xfrm>
            <a:off x="2090201" y="5064090"/>
            <a:ext cx="790314" cy="46231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0000"/>
                </a:solidFill>
              </a:rPr>
              <a:t>TCP2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7" name="Ellipse 12"/>
          <p:cNvSpPr/>
          <p:nvPr/>
        </p:nvSpPr>
        <p:spPr>
          <a:xfrm>
            <a:off x="1754497" y="3416897"/>
            <a:ext cx="376050" cy="180663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8" name="Group 38"/>
          <p:cNvGrpSpPr/>
          <p:nvPr/>
        </p:nvGrpSpPr>
        <p:grpSpPr bwMode="auto">
          <a:xfrm>
            <a:off x="6224019" y="3521235"/>
            <a:ext cx="2185629" cy="2122789"/>
            <a:chOff x="0" y="0"/>
            <a:chExt cx="891" cy="273"/>
          </a:xfrm>
        </p:grpSpPr>
        <p:sp>
          <p:nvSpPr>
            <p:cNvPr id="49" name="AutoShape 39"/>
            <p:cNvSpPr/>
            <p:nvPr/>
          </p:nvSpPr>
          <p:spPr bwMode="auto">
            <a:xfrm>
              <a:off x="0" y="0"/>
              <a:ext cx="890" cy="273"/>
            </a:xfrm>
            <a:prstGeom prst="roundRect">
              <a:avLst>
                <a:gd name="adj" fmla="val 36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0" name="Rectangle 40"/>
            <p:cNvSpPr/>
            <p:nvPr/>
          </p:nvSpPr>
          <p:spPr bwMode="auto">
            <a:xfrm>
              <a:off x="0" y="40"/>
              <a:ext cx="891" cy="19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/>
            <a:p>
              <a:pPr algn="ctr">
                <a:lnSpc>
                  <a:spcPct val="84000"/>
                </a:lnSpc>
                <a:tabLst>
                  <a:tab pos="723900" algn="l"/>
                  <a:tab pos="1447800" algn="l"/>
                  <a:tab pos="2171700" algn="l"/>
                  <a:tab pos="2882900" algn="l"/>
                </a:tabLst>
              </a:pPr>
              <a:endParaRPr lang="en-US" sz="2000" dirty="0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Helvetica" charset="0"/>
                <a:sym typeface="Helvetica" charset="0"/>
              </a:endParaRPr>
            </a:p>
          </p:txBody>
        </p:sp>
      </p:grpSp>
      <p:sp>
        <p:nvSpPr>
          <p:cNvPr id="51" name="Rectangle 16"/>
          <p:cNvSpPr/>
          <p:nvPr/>
        </p:nvSpPr>
        <p:spPr>
          <a:xfrm>
            <a:off x="6314729" y="4031258"/>
            <a:ext cx="2003266" cy="406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Multipath</a:t>
            </a:r>
            <a:r>
              <a:rPr lang="fr-FR" dirty="0"/>
              <a:t> TCP</a:t>
            </a:r>
            <a:endParaRPr lang="fr-FR" dirty="0"/>
          </a:p>
        </p:txBody>
      </p:sp>
      <p:sp>
        <p:nvSpPr>
          <p:cNvPr id="52" name="Rectangle 17"/>
          <p:cNvSpPr/>
          <p:nvPr/>
        </p:nvSpPr>
        <p:spPr>
          <a:xfrm>
            <a:off x="7501495" y="4548008"/>
            <a:ext cx="790314" cy="398237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0000"/>
                </a:solidFill>
              </a:rPr>
              <a:t>TCP1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3" name="Rectangle 18"/>
          <p:cNvSpPr/>
          <p:nvPr/>
        </p:nvSpPr>
        <p:spPr>
          <a:xfrm>
            <a:off x="6315670" y="3592317"/>
            <a:ext cx="1976139" cy="315286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socket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4" name="Rectangle 19"/>
          <p:cNvSpPr/>
          <p:nvPr/>
        </p:nvSpPr>
        <p:spPr>
          <a:xfrm>
            <a:off x="6327822" y="5064090"/>
            <a:ext cx="790314" cy="46231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0000"/>
                </a:solidFill>
              </a:rPr>
              <a:t>TCP2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5" name="Ellipse 20"/>
          <p:cNvSpPr/>
          <p:nvPr/>
        </p:nvSpPr>
        <p:spPr>
          <a:xfrm>
            <a:off x="7165791" y="3432232"/>
            <a:ext cx="376050" cy="180663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19"/>
          <p:cNvSpPr/>
          <p:nvPr/>
        </p:nvSpPr>
        <p:spPr bwMode="auto">
          <a:xfrm>
            <a:off x="3432960" y="2776611"/>
            <a:ext cx="885239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40636" bIns="0">
            <a:spAutoFit/>
          </a:bodyPr>
          <a:lstStyle/>
          <a:p>
            <a:pPr marL="40005"/>
            <a:r>
              <a:rPr lang="en-US" dirty="0">
                <a:solidFill>
                  <a:schemeClr val="tx1"/>
                </a:solidFill>
                <a:latin typeface="Gill Sans" charset="0"/>
                <a:ea typeface="MS PGothic" panose="020B0600070205080204" charset="-128"/>
                <a:cs typeface="Gill Sans" charset="0"/>
                <a:sym typeface="Gill Sans" charset="0"/>
              </a:rPr>
              <a:t>ABCDEF</a:t>
            </a:r>
            <a:endParaRPr lang="en-US" dirty="0">
              <a:solidFill>
                <a:schemeClr val="tx1"/>
              </a:solidFill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  <p:sp>
        <p:nvSpPr>
          <p:cNvPr id="57" name="AutoShape 10"/>
          <p:cNvSpPr/>
          <p:nvPr/>
        </p:nvSpPr>
        <p:spPr bwMode="auto">
          <a:xfrm rot="10800000" flipH="1">
            <a:off x="2959073" y="2753123"/>
            <a:ext cx="2959076" cy="483891"/>
          </a:xfrm>
          <a:custGeom>
            <a:avLst/>
            <a:gdLst/>
            <a:ahLst/>
            <a:cxnLst/>
            <a:rect l="0" t="0" r="r" b="b"/>
            <a:pathLst>
              <a:path w="21183" h="21600">
                <a:moveTo>
                  <a:pt x="50" y="0"/>
                </a:moveTo>
                <a:lnTo>
                  <a:pt x="19777" y="97"/>
                </a:lnTo>
                <a:cubicBezTo>
                  <a:pt x="21170" y="909"/>
                  <a:pt x="21111" y="6946"/>
                  <a:pt x="21150" y="10530"/>
                </a:cubicBezTo>
                <a:cubicBezTo>
                  <a:pt x="21189" y="14114"/>
                  <a:pt x="21390" y="19584"/>
                  <a:pt x="20012" y="21600"/>
                </a:cubicBezTo>
                <a:lnTo>
                  <a:pt x="61" y="21561"/>
                </a:lnTo>
                <a:cubicBezTo>
                  <a:pt x="1413" y="20219"/>
                  <a:pt x="-58" y="14500"/>
                  <a:pt x="22" y="10530"/>
                </a:cubicBezTo>
                <a:cubicBezTo>
                  <a:pt x="-210" y="6534"/>
                  <a:pt x="1469" y="1348"/>
                  <a:pt x="50" y="0"/>
                </a:cubicBezTo>
                <a:close/>
                <a:moveTo>
                  <a:pt x="50" y="0"/>
                </a:moveTo>
              </a:path>
            </a:pathLst>
          </a:custGeom>
          <a:solidFill>
            <a:srgbClr val="B9CDE5">
              <a:alpha val="39999"/>
            </a:srgbClr>
          </a:solidFill>
          <a:ln w="25400">
            <a:solidFill>
              <a:srgbClr val="95B3D7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8" name="Oval 11"/>
          <p:cNvSpPr/>
          <p:nvPr/>
        </p:nvSpPr>
        <p:spPr bwMode="auto">
          <a:xfrm rot="5400000" flipH="1">
            <a:off x="2733095" y="2868794"/>
            <a:ext cx="483891" cy="24192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cxnSp>
        <p:nvCxnSpPr>
          <p:cNvPr id="59" name="Connecteur droit avec flèche 25"/>
          <p:cNvCxnSpPr/>
          <p:nvPr/>
        </p:nvCxnSpPr>
        <p:spPr>
          <a:xfrm>
            <a:off x="3096001" y="4203185"/>
            <a:ext cx="303164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ZoneTexte 26"/>
          <p:cNvSpPr txBox="1"/>
          <p:nvPr/>
        </p:nvSpPr>
        <p:spPr>
          <a:xfrm>
            <a:off x="3626831" y="4203185"/>
            <a:ext cx="174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</a:t>
            </a:r>
            <a:r>
              <a:rPr lang="fr-FR" dirty="0" err="1"/>
              <a:t>sequence</a:t>
            </a:r>
            <a:r>
              <a:rPr lang="fr-FR" dirty="0"/>
              <a:t> #</a:t>
            </a:r>
            <a:endParaRPr lang="fr-FR" dirty="0"/>
          </a:p>
        </p:txBody>
      </p:sp>
      <p:cxnSp>
        <p:nvCxnSpPr>
          <p:cNvPr id="61" name="Connecteur droit avec flèche 27"/>
          <p:cNvCxnSpPr/>
          <p:nvPr/>
        </p:nvCxnSpPr>
        <p:spPr>
          <a:xfrm>
            <a:off x="1754497" y="4800782"/>
            <a:ext cx="56170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onnecteur droit avec flèche 30"/>
          <p:cNvCxnSpPr/>
          <p:nvPr/>
        </p:nvCxnSpPr>
        <p:spPr>
          <a:xfrm>
            <a:off x="2906701" y="5341948"/>
            <a:ext cx="331731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ZoneTexte 32"/>
          <p:cNvSpPr txBox="1"/>
          <p:nvPr/>
        </p:nvSpPr>
        <p:spPr>
          <a:xfrm>
            <a:off x="3626831" y="4649052"/>
            <a:ext cx="17748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TCP1 </a:t>
            </a:r>
            <a:r>
              <a:rPr lang="fr-FR" dirty="0" err="1"/>
              <a:t>sequence</a:t>
            </a:r>
            <a:r>
              <a:rPr lang="fr-FR" dirty="0"/>
              <a:t> #</a:t>
            </a:r>
            <a:endParaRPr lang="fr-FR" dirty="0"/>
          </a:p>
        </p:txBody>
      </p:sp>
      <p:sp>
        <p:nvSpPr>
          <p:cNvPr id="64" name="ZoneTexte 33"/>
          <p:cNvSpPr txBox="1"/>
          <p:nvPr/>
        </p:nvSpPr>
        <p:spPr>
          <a:xfrm>
            <a:off x="3668727" y="5102013"/>
            <a:ext cx="17748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TCP2 </a:t>
            </a:r>
            <a:r>
              <a:rPr lang="fr-FR" dirty="0" err="1"/>
              <a:t>sequence</a:t>
            </a:r>
            <a:r>
              <a:rPr lang="fr-FR" dirty="0"/>
              <a:t> #</a:t>
            </a:r>
            <a:endParaRPr lang="fr-FR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MTCP</a:t>
            </a:r>
            <a:r>
              <a:rPr lang="zh-CN" altLang="en-US" dirty="0"/>
              <a:t>数据传输</a:t>
            </a:r>
            <a:endParaRPr lang="zh-CN" altLang="en-US" dirty="0"/>
          </a:p>
        </p:txBody>
      </p:sp>
      <p:pic>
        <p:nvPicPr>
          <p:cNvPr id="5" name="Picture 3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05955"/>
            <a:ext cx="887040" cy="1163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637" y="3937867"/>
            <a:ext cx="853660" cy="853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er 5"/>
          <p:cNvGrpSpPr/>
          <p:nvPr/>
        </p:nvGrpSpPr>
        <p:grpSpPr>
          <a:xfrm>
            <a:off x="3467117" y="4641772"/>
            <a:ext cx="2439984" cy="440520"/>
            <a:chOff x="4024312" y="4024314"/>
            <a:chExt cx="2447922" cy="592137"/>
          </a:xfrm>
        </p:grpSpPr>
        <p:sp>
          <p:nvSpPr>
            <p:cNvPr id="8" name="AutoShape 13"/>
            <p:cNvSpPr/>
            <p:nvPr/>
          </p:nvSpPr>
          <p:spPr bwMode="auto">
            <a:xfrm rot="5400000">
              <a:off x="4960142" y="3104358"/>
              <a:ext cx="584200" cy="243998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651"/>
                  </a:moveTo>
                  <a:cubicBezTo>
                    <a:pt x="0" y="292"/>
                    <a:pt x="4835" y="0"/>
                    <a:pt x="10800" y="0"/>
                  </a:cubicBezTo>
                  <a:cubicBezTo>
                    <a:pt x="16765" y="0"/>
                    <a:pt x="21600" y="292"/>
                    <a:pt x="21600" y="651"/>
                  </a:cubicBezTo>
                  <a:lnTo>
                    <a:pt x="21600" y="20949"/>
                  </a:lnTo>
                  <a:cubicBezTo>
                    <a:pt x="21600" y="21308"/>
                    <a:pt x="16765" y="21600"/>
                    <a:pt x="10800" y="21600"/>
                  </a:cubicBezTo>
                  <a:cubicBezTo>
                    <a:pt x="4835" y="21600"/>
                    <a:pt x="0" y="21308"/>
                    <a:pt x="0" y="20949"/>
                  </a:cubicBezTo>
                  <a:close/>
                  <a:moveTo>
                    <a:pt x="0" y="651"/>
                  </a:moveTo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lIns="0" tIns="0" rIns="0" bIns="0"/>
            <a:lstStyle/>
            <a:p>
              <a:endParaRPr lang="fr-FR">
                <a:noFill/>
              </a:endParaRPr>
            </a:p>
          </p:txBody>
        </p:sp>
        <p:sp>
          <p:nvSpPr>
            <p:cNvPr id="9" name="AutoShape 14"/>
            <p:cNvSpPr/>
            <p:nvPr/>
          </p:nvSpPr>
          <p:spPr bwMode="auto">
            <a:xfrm rot="5400000">
              <a:off x="6102303" y="4243341"/>
              <a:ext cx="584200" cy="14614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AutoShape 15"/>
            <p:cNvSpPr/>
            <p:nvPr/>
          </p:nvSpPr>
          <p:spPr bwMode="auto">
            <a:xfrm rot="5400000">
              <a:off x="4952205" y="3096421"/>
              <a:ext cx="584200" cy="243998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651"/>
                  </a:moveTo>
                  <a:cubicBezTo>
                    <a:pt x="21600" y="1011"/>
                    <a:pt x="16765" y="1303"/>
                    <a:pt x="10800" y="1303"/>
                  </a:cubicBezTo>
                  <a:cubicBezTo>
                    <a:pt x="4835" y="1303"/>
                    <a:pt x="0" y="1011"/>
                    <a:pt x="0" y="651"/>
                  </a:cubicBezTo>
                  <a:cubicBezTo>
                    <a:pt x="0" y="292"/>
                    <a:pt x="4835" y="0"/>
                    <a:pt x="10800" y="0"/>
                  </a:cubicBezTo>
                  <a:cubicBezTo>
                    <a:pt x="16765" y="0"/>
                    <a:pt x="21600" y="292"/>
                    <a:pt x="21600" y="651"/>
                  </a:cubicBezTo>
                  <a:lnTo>
                    <a:pt x="21600" y="20949"/>
                  </a:lnTo>
                  <a:cubicBezTo>
                    <a:pt x="21600" y="21308"/>
                    <a:pt x="16765" y="21600"/>
                    <a:pt x="10800" y="21600"/>
                  </a:cubicBezTo>
                  <a:cubicBezTo>
                    <a:pt x="4835" y="21600"/>
                    <a:pt x="0" y="21308"/>
                    <a:pt x="0" y="20949"/>
                  </a:cubicBezTo>
                  <a:lnTo>
                    <a:pt x="0" y="65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11" name="AutoShape 17"/>
          <p:cNvSpPr/>
          <p:nvPr/>
        </p:nvSpPr>
        <p:spPr bwMode="auto">
          <a:xfrm rot="10800000" flipH="1">
            <a:off x="1289050" y="4140084"/>
            <a:ext cx="2178067" cy="22465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noFill/>
          <a:ln w="25400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2" name="AutoShape 18"/>
          <p:cNvSpPr/>
          <p:nvPr/>
        </p:nvSpPr>
        <p:spPr bwMode="auto">
          <a:xfrm>
            <a:off x="1289050" y="4364742"/>
            <a:ext cx="2178067" cy="50298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noFill/>
          <a:ln w="25400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3" name="AutoShape 19"/>
          <p:cNvSpPr/>
          <p:nvPr/>
        </p:nvSpPr>
        <p:spPr bwMode="auto">
          <a:xfrm flipH="1">
            <a:off x="5899190" y="4364742"/>
            <a:ext cx="1868447" cy="50298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noFill/>
          <a:ln w="25400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4" name="AutoShape 20"/>
          <p:cNvSpPr/>
          <p:nvPr/>
        </p:nvSpPr>
        <p:spPr bwMode="auto">
          <a:xfrm rot="10800000">
            <a:off x="5913437" y="4140084"/>
            <a:ext cx="1854200" cy="22465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noFill/>
          <a:ln w="25400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grpSp>
        <p:nvGrpSpPr>
          <p:cNvPr id="15" name="Group 12"/>
          <p:cNvGrpSpPr/>
          <p:nvPr/>
        </p:nvGrpSpPr>
        <p:grpSpPr bwMode="auto">
          <a:xfrm rot="5400000">
            <a:off x="4461254" y="3041150"/>
            <a:ext cx="469138" cy="2428872"/>
            <a:chOff x="0" y="0"/>
            <a:chExt cx="368" cy="1538"/>
          </a:xfrm>
        </p:grpSpPr>
        <p:sp>
          <p:nvSpPr>
            <p:cNvPr id="16" name="AutoShape 13"/>
            <p:cNvSpPr/>
            <p:nvPr/>
          </p:nvSpPr>
          <p:spPr bwMode="auto">
            <a:xfrm>
              <a:off x="0" y="2"/>
              <a:ext cx="368" cy="153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651"/>
                  </a:moveTo>
                  <a:cubicBezTo>
                    <a:pt x="0" y="292"/>
                    <a:pt x="4835" y="0"/>
                    <a:pt x="10800" y="0"/>
                  </a:cubicBezTo>
                  <a:cubicBezTo>
                    <a:pt x="16765" y="0"/>
                    <a:pt x="21600" y="292"/>
                    <a:pt x="21600" y="651"/>
                  </a:cubicBezTo>
                  <a:lnTo>
                    <a:pt x="21600" y="20949"/>
                  </a:lnTo>
                  <a:cubicBezTo>
                    <a:pt x="21600" y="21308"/>
                    <a:pt x="16765" y="21600"/>
                    <a:pt x="10800" y="21600"/>
                  </a:cubicBezTo>
                  <a:cubicBezTo>
                    <a:pt x="4835" y="21600"/>
                    <a:pt x="0" y="21308"/>
                    <a:pt x="0" y="20949"/>
                  </a:cubicBezTo>
                  <a:close/>
                  <a:moveTo>
                    <a:pt x="0" y="651"/>
                  </a:moveTo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7" name="AutoShape 14"/>
            <p:cNvSpPr/>
            <p:nvPr/>
          </p:nvSpPr>
          <p:spPr bwMode="auto">
            <a:xfrm>
              <a:off x="0" y="0"/>
              <a:ext cx="368" cy="9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8" name="AutoShape 15"/>
            <p:cNvSpPr/>
            <p:nvPr/>
          </p:nvSpPr>
          <p:spPr bwMode="auto">
            <a:xfrm>
              <a:off x="0" y="2"/>
              <a:ext cx="368" cy="153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651"/>
                  </a:moveTo>
                  <a:cubicBezTo>
                    <a:pt x="21600" y="1011"/>
                    <a:pt x="16765" y="1303"/>
                    <a:pt x="10800" y="1303"/>
                  </a:cubicBezTo>
                  <a:cubicBezTo>
                    <a:pt x="4835" y="1303"/>
                    <a:pt x="0" y="1011"/>
                    <a:pt x="0" y="651"/>
                  </a:cubicBezTo>
                  <a:cubicBezTo>
                    <a:pt x="0" y="292"/>
                    <a:pt x="4835" y="0"/>
                    <a:pt x="10800" y="0"/>
                  </a:cubicBezTo>
                  <a:cubicBezTo>
                    <a:pt x="16765" y="0"/>
                    <a:pt x="21600" y="292"/>
                    <a:pt x="21600" y="651"/>
                  </a:cubicBezTo>
                  <a:lnTo>
                    <a:pt x="21600" y="20949"/>
                  </a:lnTo>
                  <a:cubicBezTo>
                    <a:pt x="21600" y="21308"/>
                    <a:pt x="16765" y="21600"/>
                    <a:pt x="10800" y="21600"/>
                  </a:cubicBezTo>
                  <a:cubicBezTo>
                    <a:pt x="4835" y="21600"/>
                    <a:pt x="0" y="21308"/>
                    <a:pt x="0" y="20949"/>
                  </a:cubicBezTo>
                  <a:lnTo>
                    <a:pt x="0" y="65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19" name="Double flèche horizontale 17"/>
          <p:cNvSpPr/>
          <p:nvPr/>
        </p:nvSpPr>
        <p:spPr>
          <a:xfrm>
            <a:off x="1289050" y="3660041"/>
            <a:ext cx="6592686" cy="277826"/>
          </a:xfrm>
          <a:prstGeom prst="leftRightArrow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Double flèche horizontale 18"/>
          <p:cNvSpPr/>
          <p:nvPr/>
        </p:nvSpPr>
        <p:spPr>
          <a:xfrm>
            <a:off x="1344240" y="5054036"/>
            <a:ext cx="6592686" cy="277826"/>
          </a:xfrm>
          <a:prstGeom prst="left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" name="Grouper 19"/>
          <p:cNvGrpSpPr/>
          <p:nvPr/>
        </p:nvGrpSpPr>
        <p:grpSpPr>
          <a:xfrm>
            <a:off x="1344242" y="2015881"/>
            <a:ext cx="6423397" cy="426186"/>
            <a:chOff x="1344240" y="1819725"/>
            <a:chExt cx="6423397" cy="426186"/>
          </a:xfrm>
        </p:grpSpPr>
        <p:cxnSp>
          <p:nvCxnSpPr>
            <p:cNvPr id="22" name="Connecteur droit avec flèche 20"/>
            <p:cNvCxnSpPr/>
            <p:nvPr/>
          </p:nvCxnSpPr>
          <p:spPr>
            <a:xfrm>
              <a:off x="1344240" y="2028572"/>
              <a:ext cx="6423397" cy="2173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1"/>
            <p:cNvSpPr txBox="1"/>
            <p:nvPr/>
          </p:nvSpPr>
          <p:spPr>
            <a:xfrm>
              <a:off x="3481387" y="1819725"/>
              <a:ext cx="2299753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err="1">
                  <a:solidFill>
                    <a:srgbClr val="FF0000"/>
                  </a:solidFill>
                </a:rPr>
                <a:t>DSeq</a:t>
              </a:r>
              <a:r>
                <a:rPr lang="fr-FR" sz="2000" dirty="0">
                  <a:solidFill>
                    <a:srgbClr val="FF0000"/>
                  </a:solidFill>
                </a:rPr>
                <a:t>=0</a:t>
              </a:r>
              <a:r>
                <a:rPr lang="fr-FR" sz="2000" dirty="0"/>
                <a:t>,seq=123,"a"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4" name="Grouper 22"/>
          <p:cNvGrpSpPr/>
          <p:nvPr/>
        </p:nvGrpSpPr>
        <p:grpSpPr>
          <a:xfrm>
            <a:off x="1289049" y="5359988"/>
            <a:ext cx="6423397" cy="400110"/>
            <a:chOff x="1288503" y="5173454"/>
            <a:chExt cx="6423397" cy="400110"/>
          </a:xfrm>
        </p:grpSpPr>
        <p:cxnSp>
          <p:nvCxnSpPr>
            <p:cNvPr id="25" name="Connecteur droit avec flèche 23"/>
            <p:cNvCxnSpPr/>
            <p:nvPr/>
          </p:nvCxnSpPr>
          <p:spPr>
            <a:xfrm>
              <a:off x="1288503" y="5201064"/>
              <a:ext cx="6423397" cy="217339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4"/>
            <p:cNvSpPr txBox="1"/>
            <p:nvPr/>
          </p:nvSpPr>
          <p:spPr>
            <a:xfrm>
              <a:off x="2619692" y="5173454"/>
              <a:ext cx="238716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err="1">
                  <a:solidFill>
                    <a:srgbClr val="FF0000"/>
                  </a:solidFill>
                </a:rPr>
                <a:t>DSeq</a:t>
              </a:r>
              <a:r>
                <a:rPr lang="fr-FR" sz="2000" dirty="0">
                  <a:solidFill>
                    <a:srgbClr val="FF0000"/>
                  </a:solidFill>
                </a:rPr>
                <a:t>=1</a:t>
              </a:r>
              <a:r>
                <a:rPr lang="fr-FR" sz="2000" dirty="0"/>
                <a:t>, </a:t>
              </a:r>
              <a:r>
                <a:rPr lang="fr-FR" sz="2000" dirty="0" err="1"/>
                <a:t>seq</a:t>
              </a:r>
              <a:r>
                <a:rPr lang="fr-FR" sz="2000" dirty="0"/>
                <a:t>=456,"b"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7" name="Grouper 31"/>
          <p:cNvGrpSpPr/>
          <p:nvPr/>
        </p:nvGrpSpPr>
        <p:grpSpPr>
          <a:xfrm>
            <a:off x="1399432" y="2936791"/>
            <a:ext cx="6423397" cy="426186"/>
            <a:chOff x="1344240" y="1560078"/>
            <a:chExt cx="6423397" cy="426186"/>
          </a:xfrm>
        </p:grpSpPr>
        <p:cxnSp>
          <p:nvCxnSpPr>
            <p:cNvPr id="28" name="Connecteur droit avec flèche 32"/>
            <p:cNvCxnSpPr/>
            <p:nvPr/>
          </p:nvCxnSpPr>
          <p:spPr>
            <a:xfrm>
              <a:off x="1344240" y="1768925"/>
              <a:ext cx="6423397" cy="2173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33"/>
            <p:cNvSpPr txBox="1"/>
            <p:nvPr/>
          </p:nvSpPr>
          <p:spPr>
            <a:xfrm>
              <a:off x="3481387" y="1560078"/>
              <a:ext cx="2360868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err="1">
                  <a:solidFill>
                    <a:srgbClr val="FF0000"/>
                  </a:solidFill>
                </a:rPr>
                <a:t>DSeq</a:t>
              </a:r>
              <a:r>
                <a:rPr lang="fr-FR" sz="2000" dirty="0">
                  <a:solidFill>
                    <a:srgbClr val="FF0000"/>
                  </a:solidFill>
                </a:rPr>
                <a:t>=2</a:t>
              </a:r>
              <a:r>
                <a:rPr lang="fr-FR" sz="2000" dirty="0"/>
                <a:t>, </a:t>
              </a:r>
              <a:r>
                <a:rPr lang="fr-FR" sz="2000" dirty="0" err="1"/>
                <a:t>seq</a:t>
              </a:r>
              <a:r>
                <a:rPr lang="fr-FR" sz="2000" dirty="0"/>
                <a:t>=124,"c"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30" name="Grouper 37"/>
          <p:cNvGrpSpPr/>
          <p:nvPr/>
        </p:nvGrpSpPr>
        <p:grpSpPr>
          <a:xfrm>
            <a:off x="1344242" y="2640195"/>
            <a:ext cx="6478588" cy="400110"/>
            <a:chOff x="1344240" y="2074652"/>
            <a:chExt cx="6423397" cy="660080"/>
          </a:xfrm>
        </p:grpSpPr>
        <p:cxnSp>
          <p:nvCxnSpPr>
            <p:cNvPr id="31" name="Connecteur droit avec flèche 38"/>
            <p:cNvCxnSpPr/>
            <p:nvPr/>
          </p:nvCxnSpPr>
          <p:spPr>
            <a:xfrm flipH="1">
              <a:off x="1344240" y="2170600"/>
              <a:ext cx="6423397" cy="3933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9"/>
            <p:cNvSpPr txBox="1"/>
            <p:nvPr/>
          </p:nvSpPr>
          <p:spPr>
            <a:xfrm>
              <a:off x="2167314" y="2074652"/>
              <a:ext cx="1887046" cy="66008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err="1">
                  <a:solidFill>
                    <a:srgbClr val="FF0000"/>
                  </a:solidFill>
                </a:rPr>
                <a:t>DAck</a:t>
              </a:r>
              <a:r>
                <a:rPr lang="fr-FR" sz="2000" dirty="0">
                  <a:solidFill>
                    <a:srgbClr val="FF0000"/>
                  </a:solidFill>
                </a:rPr>
                <a:t>=1</a:t>
              </a:r>
              <a:r>
                <a:rPr lang="fr-FR" sz="2000" dirty="0"/>
                <a:t>,ack=124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33" name="Grouper 42"/>
          <p:cNvGrpSpPr/>
          <p:nvPr/>
        </p:nvGrpSpPr>
        <p:grpSpPr>
          <a:xfrm>
            <a:off x="1289050" y="3350453"/>
            <a:ext cx="6478588" cy="400110"/>
            <a:chOff x="1233858" y="2784910"/>
            <a:chExt cx="6478588" cy="400110"/>
          </a:xfrm>
        </p:grpSpPr>
        <p:cxnSp>
          <p:nvCxnSpPr>
            <p:cNvPr id="34" name="Connecteur droit avec flèche 40"/>
            <p:cNvCxnSpPr/>
            <p:nvPr/>
          </p:nvCxnSpPr>
          <p:spPr>
            <a:xfrm flipH="1">
              <a:off x="1233858" y="2846321"/>
              <a:ext cx="6478588" cy="2384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41"/>
            <p:cNvSpPr txBox="1"/>
            <p:nvPr/>
          </p:nvSpPr>
          <p:spPr>
            <a:xfrm>
              <a:off x="2095094" y="2784910"/>
              <a:ext cx="1961244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err="1">
                  <a:solidFill>
                    <a:srgbClr val="FF0000"/>
                  </a:solidFill>
                </a:rPr>
                <a:t>DAck</a:t>
              </a:r>
              <a:r>
                <a:rPr lang="fr-FR" sz="2000" dirty="0">
                  <a:solidFill>
                    <a:srgbClr val="FF0000"/>
                  </a:solidFill>
                </a:rPr>
                <a:t>=3</a:t>
              </a:r>
              <a:r>
                <a:rPr lang="fr-FR" sz="2000" dirty="0"/>
                <a:t>, </a:t>
              </a:r>
              <a:r>
                <a:rPr lang="fr-FR" sz="2000" dirty="0" err="1"/>
                <a:t>ack</a:t>
              </a:r>
              <a:r>
                <a:rPr lang="fr-FR" sz="2000" dirty="0"/>
                <a:t>=125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36" name="Grouper 43"/>
          <p:cNvGrpSpPr/>
          <p:nvPr/>
        </p:nvGrpSpPr>
        <p:grpSpPr>
          <a:xfrm>
            <a:off x="1206253" y="5718469"/>
            <a:ext cx="6478588" cy="400110"/>
            <a:chOff x="1233858" y="2784910"/>
            <a:chExt cx="6478588" cy="400110"/>
          </a:xfrm>
        </p:grpSpPr>
        <p:cxnSp>
          <p:nvCxnSpPr>
            <p:cNvPr id="37" name="Connecteur droit avec flèche 44"/>
            <p:cNvCxnSpPr/>
            <p:nvPr/>
          </p:nvCxnSpPr>
          <p:spPr>
            <a:xfrm flipH="1">
              <a:off x="1233858" y="2846321"/>
              <a:ext cx="6478588" cy="23843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45"/>
            <p:cNvSpPr txBox="1"/>
            <p:nvPr/>
          </p:nvSpPr>
          <p:spPr>
            <a:xfrm>
              <a:off x="2095094" y="2784910"/>
              <a:ext cx="1903260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err="1">
                  <a:solidFill>
                    <a:srgbClr val="FF0000"/>
                  </a:solidFill>
                </a:rPr>
                <a:t>DAck</a:t>
              </a:r>
              <a:r>
                <a:rPr lang="fr-FR" sz="2000" dirty="0">
                  <a:solidFill>
                    <a:srgbClr val="FF0000"/>
                  </a:solidFill>
                </a:rPr>
                <a:t>=2</a:t>
              </a:r>
              <a:r>
                <a:rPr lang="fr-FR" sz="2000" dirty="0"/>
                <a:t>,ack=457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MPTCP</a:t>
            </a:r>
            <a:r>
              <a:rPr lang="zh-CN" altLang="en-US" dirty="0"/>
              <a:t>数据丢包恢复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174044"/>
          </a:xfrm>
        </p:spPr>
        <p:txBody>
          <a:bodyPr/>
          <a:lstStyle/>
          <a:p>
            <a:r>
              <a:rPr lang="zh-CN" altLang="en-US" dirty="0"/>
              <a:t>可以在同一</a:t>
            </a:r>
            <a:r>
              <a:rPr lang="en-US" altLang="zh-CN" dirty="0"/>
              <a:t>TCP</a:t>
            </a:r>
            <a:r>
              <a:rPr lang="zh-CN" altLang="en-US" dirty="0"/>
              <a:t>子流中进行恢复</a:t>
            </a:r>
            <a:endParaRPr lang="en-US" altLang="zh-CN" dirty="0"/>
          </a:p>
          <a:p>
            <a:pPr lvl="1"/>
            <a:r>
              <a:rPr lang="zh-CN" altLang="en-US" dirty="0"/>
              <a:t>快速重传、超时重传机制与传统</a:t>
            </a:r>
            <a:r>
              <a:rPr lang="en-US" altLang="zh-CN" dirty="0"/>
              <a:t>TCP</a:t>
            </a:r>
            <a:r>
              <a:rPr lang="zh-CN" altLang="en-US" dirty="0"/>
              <a:t>一致</a:t>
            </a:r>
            <a:endParaRPr lang="zh-CN" altLang="en-US" dirty="0"/>
          </a:p>
        </p:txBody>
      </p:sp>
      <p:pic>
        <p:nvPicPr>
          <p:cNvPr id="5" name="Picture 3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24461"/>
            <a:ext cx="887040" cy="1163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637" y="5056373"/>
            <a:ext cx="853660" cy="853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er 5"/>
          <p:cNvGrpSpPr/>
          <p:nvPr/>
        </p:nvGrpSpPr>
        <p:grpSpPr>
          <a:xfrm>
            <a:off x="3467117" y="5760278"/>
            <a:ext cx="2439984" cy="440520"/>
            <a:chOff x="4024312" y="4024314"/>
            <a:chExt cx="2447922" cy="592137"/>
          </a:xfrm>
        </p:grpSpPr>
        <p:sp>
          <p:nvSpPr>
            <p:cNvPr id="8" name="AutoShape 13"/>
            <p:cNvSpPr/>
            <p:nvPr/>
          </p:nvSpPr>
          <p:spPr bwMode="auto">
            <a:xfrm rot="5400000">
              <a:off x="4960142" y="3104358"/>
              <a:ext cx="584200" cy="243998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651"/>
                  </a:moveTo>
                  <a:cubicBezTo>
                    <a:pt x="0" y="292"/>
                    <a:pt x="4835" y="0"/>
                    <a:pt x="10800" y="0"/>
                  </a:cubicBezTo>
                  <a:cubicBezTo>
                    <a:pt x="16765" y="0"/>
                    <a:pt x="21600" y="292"/>
                    <a:pt x="21600" y="651"/>
                  </a:cubicBezTo>
                  <a:lnTo>
                    <a:pt x="21600" y="20949"/>
                  </a:lnTo>
                  <a:cubicBezTo>
                    <a:pt x="21600" y="21308"/>
                    <a:pt x="16765" y="21600"/>
                    <a:pt x="10800" y="21600"/>
                  </a:cubicBezTo>
                  <a:cubicBezTo>
                    <a:pt x="4835" y="21600"/>
                    <a:pt x="0" y="21308"/>
                    <a:pt x="0" y="20949"/>
                  </a:cubicBezTo>
                  <a:close/>
                  <a:moveTo>
                    <a:pt x="0" y="651"/>
                  </a:moveTo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lIns="0" tIns="0" rIns="0" bIns="0"/>
            <a:lstStyle/>
            <a:p>
              <a:endParaRPr lang="fr-FR">
                <a:noFill/>
              </a:endParaRPr>
            </a:p>
          </p:txBody>
        </p:sp>
        <p:sp>
          <p:nvSpPr>
            <p:cNvPr id="9" name="AutoShape 14"/>
            <p:cNvSpPr/>
            <p:nvPr/>
          </p:nvSpPr>
          <p:spPr bwMode="auto">
            <a:xfrm rot="5400000">
              <a:off x="6102303" y="4243341"/>
              <a:ext cx="584200" cy="14614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AutoShape 15"/>
            <p:cNvSpPr/>
            <p:nvPr/>
          </p:nvSpPr>
          <p:spPr bwMode="auto">
            <a:xfrm rot="5400000">
              <a:off x="4952205" y="3096421"/>
              <a:ext cx="584200" cy="243998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651"/>
                  </a:moveTo>
                  <a:cubicBezTo>
                    <a:pt x="21600" y="1011"/>
                    <a:pt x="16765" y="1303"/>
                    <a:pt x="10800" y="1303"/>
                  </a:cubicBezTo>
                  <a:cubicBezTo>
                    <a:pt x="4835" y="1303"/>
                    <a:pt x="0" y="1011"/>
                    <a:pt x="0" y="651"/>
                  </a:cubicBezTo>
                  <a:cubicBezTo>
                    <a:pt x="0" y="292"/>
                    <a:pt x="4835" y="0"/>
                    <a:pt x="10800" y="0"/>
                  </a:cubicBezTo>
                  <a:cubicBezTo>
                    <a:pt x="16765" y="0"/>
                    <a:pt x="21600" y="292"/>
                    <a:pt x="21600" y="651"/>
                  </a:cubicBezTo>
                  <a:lnTo>
                    <a:pt x="21600" y="20949"/>
                  </a:lnTo>
                  <a:cubicBezTo>
                    <a:pt x="21600" y="21308"/>
                    <a:pt x="16765" y="21600"/>
                    <a:pt x="10800" y="21600"/>
                  </a:cubicBezTo>
                  <a:cubicBezTo>
                    <a:pt x="4835" y="21600"/>
                    <a:pt x="0" y="21308"/>
                    <a:pt x="0" y="20949"/>
                  </a:cubicBezTo>
                  <a:lnTo>
                    <a:pt x="0" y="65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11" name="AutoShape 17"/>
          <p:cNvSpPr/>
          <p:nvPr/>
        </p:nvSpPr>
        <p:spPr bwMode="auto">
          <a:xfrm rot="10800000" flipH="1">
            <a:off x="1289050" y="5258590"/>
            <a:ext cx="2178067" cy="22465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noFill/>
          <a:ln w="25400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2" name="AutoShape 18"/>
          <p:cNvSpPr/>
          <p:nvPr/>
        </p:nvSpPr>
        <p:spPr bwMode="auto">
          <a:xfrm>
            <a:off x="1289050" y="5483248"/>
            <a:ext cx="2178067" cy="50298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noFill/>
          <a:ln w="25400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3" name="AutoShape 19"/>
          <p:cNvSpPr/>
          <p:nvPr/>
        </p:nvSpPr>
        <p:spPr bwMode="auto">
          <a:xfrm flipH="1">
            <a:off x="5899190" y="5483248"/>
            <a:ext cx="1868447" cy="50298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noFill/>
          <a:ln w="25400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4" name="AutoShape 20"/>
          <p:cNvSpPr/>
          <p:nvPr/>
        </p:nvSpPr>
        <p:spPr bwMode="auto">
          <a:xfrm rot="10800000">
            <a:off x="5913437" y="5258590"/>
            <a:ext cx="1854200" cy="22465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noFill/>
          <a:ln w="25400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grpSp>
        <p:nvGrpSpPr>
          <p:cNvPr id="15" name="Group 12"/>
          <p:cNvGrpSpPr/>
          <p:nvPr/>
        </p:nvGrpSpPr>
        <p:grpSpPr bwMode="auto">
          <a:xfrm rot="5400000">
            <a:off x="4461254" y="4159656"/>
            <a:ext cx="469138" cy="2428872"/>
            <a:chOff x="0" y="0"/>
            <a:chExt cx="368" cy="1538"/>
          </a:xfrm>
        </p:grpSpPr>
        <p:sp>
          <p:nvSpPr>
            <p:cNvPr id="16" name="AutoShape 13"/>
            <p:cNvSpPr/>
            <p:nvPr/>
          </p:nvSpPr>
          <p:spPr bwMode="auto">
            <a:xfrm>
              <a:off x="0" y="2"/>
              <a:ext cx="368" cy="153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651"/>
                  </a:moveTo>
                  <a:cubicBezTo>
                    <a:pt x="0" y="292"/>
                    <a:pt x="4835" y="0"/>
                    <a:pt x="10800" y="0"/>
                  </a:cubicBezTo>
                  <a:cubicBezTo>
                    <a:pt x="16765" y="0"/>
                    <a:pt x="21600" y="292"/>
                    <a:pt x="21600" y="651"/>
                  </a:cubicBezTo>
                  <a:lnTo>
                    <a:pt x="21600" y="20949"/>
                  </a:lnTo>
                  <a:cubicBezTo>
                    <a:pt x="21600" y="21308"/>
                    <a:pt x="16765" y="21600"/>
                    <a:pt x="10800" y="21600"/>
                  </a:cubicBezTo>
                  <a:cubicBezTo>
                    <a:pt x="4835" y="21600"/>
                    <a:pt x="0" y="21308"/>
                    <a:pt x="0" y="20949"/>
                  </a:cubicBezTo>
                  <a:close/>
                  <a:moveTo>
                    <a:pt x="0" y="651"/>
                  </a:moveTo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7" name="AutoShape 14"/>
            <p:cNvSpPr/>
            <p:nvPr/>
          </p:nvSpPr>
          <p:spPr bwMode="auto">
            <a:xfrm>
              <a:off x="0" y="0"/>
              <a:ext cx="368" cy="9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8" name="AutoShape 15"/>
            <p:cNvSpPr/>
            <p:nvPr/>
          </p:nvSpPr>
          <p:spPr bwMode="auto">
            <a:xfrm>
              <a:off x="0" y="2"/>
              <a:ext cx="368" cy="153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651"/>
                  </a:moveTo>
                  <a:cubicBezTo>
                    <a:pt x="21600" y="1011"/>
                    <a:pt x="16765" y="1303"/>
                    <a:pt x="10800" y="1303"/>
                  </a:cubicBezTo>
                  <a:cubicBezTo>
                    <a:pt x="4835" y="1303"/>
                    <a:pt x="0" y="1011"/>
                    <a:pt x="0" y="651"/>
                  </a:cubicBezTo>
                  <a:cubicBezTo>
                    <a:pt x="0" y="292"/>
                    <a:pt x="4835" y="0"/>
                    <a:pt x="10800" y="0"/>
                  </a:cubicBezTo>
                  <a:cubicBezTo>
                    <a:pt x="16765" y="0"/>
                    <a:pt x="21600" y="292"/>
                    <a:pt x="21600" y="651"/>
                  </a:cubicBezTo>
                  <a:lnTo>
                    <a:pt x="21600" y="20949"/>
                  </a:lnTo>
                  <a:cubicBezTo>
                    <a:pt x="21600" y="21308"/>
                    <a:pt x="16765" y="21600"/>
                    <a:pt x="10800" y="21600"/>
                  </a:cubicBezTo>
                  <a:cubicBezTo>
                    <a:pt x="4835" y="21600"/>
                    <a:pt x="0" y="21308"/>
                    <a:pt x="0" y="20949"/>
                  </a:cubicBezTo>
                  <a:lnTo>
                    <a:pt x="0" y="65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19" name="Double flèche horizontale 17"/>
          <p:cNvSpPr/>
          <p:nvPr/>
        </p:nvSpPr>
        <p:spPr>
          <a:xfrm>
            <a:off x="1289050" y="4993038"/>
            <a:ext cx="6592686" cy="277826"/>
          </a:xfrm>
          <a:prstGeom prst="leftRightArrow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Double flèche horizontale 18"/>
          <p:cNvSpPr/>
          <p:nvPr/>
        </p:nvSpPr>
        <p:spPr>
          <a:xfrm>
            <a:off x="1344240" y="6172542"/>
            <a:ext cx="6592686" cy="277826"/>
          </a:xfrm>
          <a:prstGeom prst="left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" name="Grouper 19"/>
          <p:cNvGrpSpPr/>
          <p:nvPr/>
        </p:nvGrpSpPr>
        <p:grpSpPr>
          <a:xfrm>
            <a:off x="1344242" y="2828965"/>
            <a:ext cx="6423397" cy="426186"/>
            <a:chOff x="1344240" y="1560078"/>
            <a:chExt cx="6423397" cy="426186"/>
          </a:xfrm>
        </p:grpSpPr>
        <p:cxnSp>
          <p:nvCxnSpPr>
            <p:cNvPr id="22" name="Connecteur droit avec flèche 20"/>
            <p:cNvCxnSpPr/>
            <p:nvPr/>
          </p:nvCxnSpPr>
          <p:spPr>
            <a:xfrm>
              <a:off x="1344240" y="1768925"/>
              <a:ext cx="6423397" cy="2173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1"/>
            <p:cNvSpPr txBox="1"/>
            <p:nvPr/>
          </p:nvSpPr>
          <p:spPr>
            <a:xfrm>
              <a:off x="3481387" y="1560078"/>
              <a:ext cx="2319866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err="1">
                  <a:solidFill>
                    <a:srgbClr val="FF0000"/>
                  </a:solidFill>
                </a:rPr>
                <a:t>DSeq</a:t>
              </a:r>
              <a:r>
                <a:rPr lang="fr-FR" sz="2000" dirty="0">
                  <a:solidFill>
                    <a:srgbClr val="FF0000"/>
                  </a:solidFill>
                </a:rPr>
                <a:t>=0</a:t>
              </a:r>
              <a:r>
                <a:rPr lang="fr-FR" sz="2000" dirty="0"/>
                <a:t>,seq=123,"a"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4" name="Grouper 37"/>
          <p:cNvGrpSpPr/>
          <p:nvPr/>
        </p:nvGrpSpPr>
        <p:grpSpPr>
          <a:xfrm>
            <a:off x="2648800" y="3328356"/>
            <a:ext cx="5118839" cy="400110"/>
            <a:chOff x="1344240" y="2074652"/>
            <a:chExt cx="6423397" cy="660080"/>
          </a:xfrm>
        </p:grpSpPr>
        <p:cxnSp>
          <p:nvCxnSpPr>
            <p:cNvPr id="25" name="Connecteur droit avec flèche 38"/>
            <p:cNvCxnSpPr/>
            <p:nvPr/>
          </p:nvCxnSpPr>
          <p:spPr>
            <a:xfrm flipH="1">
              <a:off x="1344240" y="2170600"/>
              <a:ext cx="6423397" cy="3933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39"/>
            <p:cNvSpPr txBox="1"/>
            <p:nvPr/>
          </p:nvSpPr>
          <p:spPr>
            <a:xfrm>
              <a:off x="2167313" y="2074652"/>
              <a:ext cx="2596041" cy="66008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fr-FR" sz="2000" dirty="0" err="1">
                  <a:solidFill>
                    <a:srgbClr val="FF0000"/>
                  </a:solidFill>
                </a:rPr>
                <a:t>DAck</a:t>
              </a:r>
              <a:r>
                <a:rPr lang="fr-FR" sz="2000" dirty="0">
                  <a:solidFill>
                    <a:srgbClr val="FF0000"/>
                  </a:solidFill>
                </a:rPr>
                <a:t>=1</a:t>
              </a:r>
              <a:r>
                <a:rPr lang="fr-FR" sz="2000" dirty="0"/>
                <a:t>,ack=124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sp>
        <p:nvSpPr>
          <p:cNvPr id="27" name="Interdiction 25"/>
          <p:cNvSpPr/>
          <p:nvPr/>
        </p:nvSpPr>
        <p:spPr>
          <a:xfrm>
            <a:off x="2519848" y="3461276"/>
            <a:ext cx="310275" cy="327351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28" name="Grouper 46"/>
          <p:cNvGrpSpPr/>
          <p:nvPr/>
        </p:nvGrpSpPr>
        <p:grpSpPr>
          <a:xfrm>
            <a:off x="1322853" y="3851433"/>
            <a:ext cx="6423397" cy="426186"/>
            <a:chOff x="1344240" y="1560078"/>
            <a:chExt cx="6423397" cy="426186"/>
          </a:xfrm>
        </p:grpSpPr>
        <p:cxnSp>
          <p:nvCxnSpPr>
            <p:cNvPr id="29" name="Connecteur droit avec flèche 47"/>
            <p:cNvCxnSpPr/>
            <p:nvPr/>
          </p:nvCxnSpPr>
          <p:spPr>
            <a:xfrm>
              <a:off x="1344240" y="1768925"/>
              <a:ext cx="6423397" cy="2173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48"/>
            <p:cNvSpPr txBox="1"/>
            <p:nvPr/>
          </p:nvSpPr>
          <p:spPr>
            <a:xfrm>
              <a:off x="3481387" y="1560078"/>
              <a:ext cx="2299753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err="1">
                  <a:solidFill>
                    <a:srgbClr val="FF0000"/>
                  </a:solidFill>
                </a:rPr>
                <a:t>Dseq</a:t>
              </a:r>
              <a:r>
                <a:rPr lang="fr-FR" sz="2000" dirty="0">
                  <a:solidFill>
                    <a:srgbClr val="FF0000"/>
                  </a:solidFill>
                </a:rPr>
                <a:t>=0</a:t>
              </a:r>
              <a:r>
                <a:rPr lang="fr-FR" sz="2000" dirty="0"/>
                <a:t>,seq=123,"a"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31" name="Grouper 50"/>
          <p:cNvGrpSpPr/>
          <p:nvPr/>
        </p:nvGrpSpPr>
        <p:grpSpPr>
          <a:xfrm>
            <a:off x="1435893" y="4356183"/>
            <a:ext cx="6294445" cy="400110"/>
            <a:chOff x="1344240" y="2074652"/>
            <a:chExt cx="6423397" cy="660080"/>
          </a:xfrm>
        </p:grpSpPr>
        <p:cxnSp>
          <p:nvCxnSpPr>
            <p:cNvPr id="32" name="Connecteur droit avec flèche 51"/>
            <p:cNvCxnSpPr/>
            <p:nvPr/>
          </p:nvCxnSpPr>
          <p:spPr>
            <a:xfrm flipH="1">
              <a:off x="1344240" y="2170600"/>
              <a:ext cx="6423397" cy="3933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52"/>
            <p:cNvSpPr txBox="1"/>
            <p:nvPr/>
          </p:nvSpPr>
          <p:spPr>
            <a:xfrm>
              <a:off x="2167314" y="2074652"/>
              <a:ext cx="2359397" cy="66008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fr-FR" sz="2000" dirty="0" err="1">
                  <a:solidFill>
                    <a:srgbClr val="FF0000"/>
                  </a:solidFill>
                </a:rPr>
                <a:t>DAck</a:t>
              </a:r>
              <a:r>
                <a:rPr lang="fr-FR" sz="2000" dirty="0">
                  <a:solidFill>
                    <a:srgbClr val="FF0000"/>
                  </a:solidFill>
                </a:rPr>
                <a:t>=1</a:t>
              </a:r>
              <a:r>
                <a:rPr lang="fr-FR" sz="2000" dirty="0"/>
                <a:t>,ack=124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35" name="直接箭头连接符 34"/>
          <p:cNvCxnSpPr/>
          <p:nvPr/>
        </p:nvCxnSpPr>
        <p:spPr>
          <a:xfrm>
            <a:off x="662303" y="3788627"/>
            <a:ext cx="0" cy="3010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99459" y="350199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Timeout</a:t>
            </a:r>
            <a:endParaRPr lang="zh-CN" altLang="en-US" dirty="0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MPTCP</a:t>
            </a:r>
            <a:r>
              <a:rPr lang="zh-CN" altLang="en-US" dirty="0"/>
              <a:t>数据丢包恢复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MPTCP</a:t>
            </a:r>
            <a:r>
              <a:rPr lang="zh-CN" altLang="en-US" dirty="0"/>
              <a:t>也可以跨子流进行丢包恢复</a:t>
            </a:r>
            <a:endParaRPr lang="en-US" altLang="zh-CN" dirty="0"/>
          </a:p>
          <a:p>
            <a:pPr lvl="1"/>
            <a:r>
              <a:rPr lang="zh-CN" altLang="en-US" dirty="0"/>
              <a:t>当一条子流异常断开时；加速丢包恢复效率</a:t>
            </a:r>
            <a:endParaRPr lang="zh-CN" altLang="en-US" dirty="0"/>
          </a:p>
        </p:txBody>
      </p:sp>
      <p:pic>
        <p:nvPicPr>
          <p:cNvPr id="5" name="Picture 3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80" y="3645602"/>
            <a:ext cx="887040" cy="1163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117" y="3677514"/>
            <a:ext cx="853660" cy="853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er 5"/>
          <p:cNvGrpSpPr/>
          <p:nvPr/>
        </p:nvGrpSpPr>
        <p:grpSpPr>
          <a:xfrm>
            <a:off x="3394597" y="4381419"/>
            <a:ext cx="2439984" cy="440520"/>
            <a:chOff x="4024312" y="4024314"/>
            <a:chExt cx="2447922" cy="592137"/>
          </a:xfrm>
        </p:grpSpPr>
        <p:sp>
          <p:nvSpPr>
            <p:cNvPr id="8" name="AutoShape 13"/>
            <p:cNvSpPr/>
            <p:nvPr/>
          </p:nvSpPr>
          <p:spPr bwMode="auto">
            <a:xfrm rot="5400000">
              <a:off x="4960142" y="3104358"/>
              <a:ext cx="584200" cy="243998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651"/>
                  </a:moveTo>
                  <a:cubicBezTo>
                    <a:pt x="0" y="292"/>
                    <a:pt x="4835" y="0"/>
                    <a:pt x="10800" y="0"/>
                  </a:cubicBezTo>
                  <a:cubicBezTo>
                    <a:pt x="16765" y="0"/>
                    <a:pt x="21600" y="292"/>
                    <a:pt x="21600" y="651"/>
                  </a:cubicBezTo>
                  <a:lnTo>
                    <a:pt x="21600" y="20949"/>
                  </a:lnTo>
                  <a:cubicBezTo>
                    <a:pt x="21600" y="21308"/>
                    <a:pt x="16765" y="21600"/>
                    <a:pt x="10800" y="21600"/>
                  </a:cubicBezTo>
                  <a:cubicBezTo>
                    <a:pt x="4835" y="21600"/>
                    <a:pt x="0" y="21308"/>
                    <a:pt x="0" y="20949"/>
                  </a:cubicBezTo>
                  <a:close/>
                  <a:moveTo>
                    <a:pt x="0" y="651"/>
                  </a:moveTo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lIns="0" tIns="0" rIns="0" bIns="0"/>
            <a:lstStyle/>
            <a:p>
              <a:endParaRPr lang="fr-FR">
                <a:noFill/>
              </a:endParaRPr>
            </a:p>
          </p:txBody>
        </p:sp>
        <p:sp>
          <p:nvSpPr>
            <p:cNvPr id="9" name="AutoShape 14"/>
            <p:cNvSpPr/>
            <p:nvPr/>
          </p:nvSpPr>
          <p:spPr bwMode="auto">
            <a:xfrm rot="5400000">
              <a:off x="6102303" y="4243341"/>
              <a:ext cx="584200" cy="14614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AutoShape 15"/>
            <p:cNvSpPr/>
            <p:nvPr/>
          </p:nvSpPr>
          <p:spPr bwMode="auto">
            <a:xfrm rot="5400000">
              <a:off x="4952205" y="3096421"/>
              <a:ext cx="584200" cy="243998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651"/>
                  </a:moveTo>
                  <a:cubicBezTo>
                    <a:pt x="21600" y="1011"/>
                    <a:pt x="16765" y="1303"/>
                    <a:pt x="10800" y="1303"/>
                  </a:cubicBezTo>
                  <a:cubicBezTo>
                    <a:pt x="4835" y="1303"/>
                    <a:pt x="0" y="1011"/>
                    <a:pt x="0" y="651"/>
                  </a:cubicBezTo>
                  <a:cubicBezTo>
                    <a:pt x="0" y="292"/>
                    <a:pt x="4835" y="0"/>
                    <a:pt x="10800" y="0"/>
                  </a:cubicBezTo>
                  <a:cubicBezTo>
                    <a:pt x="16765" y="0"/>
                    <a:pt x="21600" y="292"/>
                    <a:pt x="21600" y="651"/>
                  </a:cubicBezTo>
                  <a:lnTo>
                    <a:pt x="21600" y="20949"/>
                  </a:lnTo>
                  <a:cubicBezTo>
                    <a:pt x="21600" y="21308"/>
                    <a:pt x="16765" y="21600"/>
                    <a:pt x="10800" y="21600"/>
                  </a:cubicBezTo>
                  <a:cubicBezTo>
                    <a:pt x="4835" y="21600"/>
                    <a:pt x="0" y="21308"/>
                    <a:pt x="0" y="20949"/>
                  </a:cubicBezTo>
                  <a:lnTo>
                    <a:pt x="0" y="65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11" name="AutoShape 17"/>
          <p:cNvSpPr/>
          <p:nvPr/>
        </p:nvSpPr>
        <p:spPr bwMode="auto">
          <a:xfrm rot="10800000" flipH="1">
            <a:off x="1216530" y="3879731"/>
            <a:ext cx="2178067" cy="22465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noFill/>
          <a:ln w="25400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2" name="AutoShape 18"/>
          <p:cNvSpPr/>
          <p:nvPr/>
        </p:nvSpPr>
        <p:spPr bwMode="auto">
          <a:xfrm>
            <a:off x="1216530" y="4104389"/>
            <a:ext cx="2178067" cy="50298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noFill/>
          <a:ln w="25400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3" name="AutoShape 19"/>
          <p:cNvSpPr/>
          <p:nvPr/>
        </p:nvSpPr>
        <p:spPr bwMode="auto">
          <a:xfrm flipH="1">
            <a:off x="5826670" y="4104389"/>
            <a:ext cx="1868447" cy="50298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noFill/>
          <a:ln w="25400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4" name="AutoShape 20"/>
          <p:cNvSpPr/>
          <p:nvPr/>
        </p:nvSpPr>
        <p:spPr bwMode="auto">
          <a:xfrm rot="10800000">
            <a:off x="5840917" y="3879731"/>
            <a:ext cx="1854200" cy="22465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noFill/>
          <a:ln w="25400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grpSp>
        <p:nvGrpSpPr>
          <p:cNvPr id="15" name="Group 12"/>
          <p:cNvGrpSpPr/>
          <p:nvPr/>
        </p:nvGrpSpPr>
        <p:grpSpPr bwMode="auto">
          <a:xfrm rot="5400000">
            <a:off x="4388734" y="2780797"/>
            <a:ext cx="469138" cy="2428872"/>
            <a:chOff x="0" y="0"/>
            <a:chExt cx="368" cy="1538"/>
          </a:xfrm>
        </p:grpSpPr>
        <p:sp>
          <p:nvSpPr>
            <p:cNvPr id="16" name="AutoShape 13"/>
            <p:cNvSpPr/>
            <p:nvPr/>
          </p:nvSpPr>
          <p:spPr bwMode="auto">
            <a:xfrm>
              <a:off x="0" y="2"/>
              <a:ext cx="368" cy="153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651"/>
                  </a:moveTo>
                  <a:cubicBezTo>
                    <a:pt x="0" y="292"/>
                    <a:pt x="4835" y="0"/>
                    <a:pt x="10800" y="0"/>
                  </a:cubicBezTo>
                  <a:cubicBezTo>
                    <a:pt x="16765" y="0"/>
                    <a:pt x="21600" y="292"/>
                    <a:pt x="21600" y="651"/>
                  </a:cubicBezTo>
                  <a:lnTo>
                    <a:pt x="21600" y="20949"/>
                  </a:lnTo>
                  <a:cubicBezTo>
                    <a:pt x="21600" y="21308"/>
                    <a:pt x="16765" y="21600"/>
                    <a:pt x="10800" y="21600"/>
                  </a:cubicBezTo>
                  <a:cubicBezTo>
                    <a:pt x="4835" y="21600"/>
                    <a:pt x="0" y="21308"/>
                    <a:pt x="0" y="20949"/>
                  </a:cubicBezTo>
                  <a:close/>
                  <a:moveTo>
                    <a:pt x="0" y="651"/>
                  </a:moveTo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7" name="AutoShape 14"/>
            <p:cNvSpPr/>
            <p:nvPr/>
          </p:nvSpPr>
          <p:spPr bwMode="auto">
            <a:xfrm>
              <a:off x="0" y="0"/>
              <a:ext cx="368" cy="9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8" name="AutoShape 15"/>
            <p:cNvSpPr/>
            <p:nvPr/>
          </p:nvSpPr>
          <p:spPr bwMode="auto">
            <a:xfrm>
              <a:off x="0" y="2"/>
              <a:ext cx="368" cy="153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651"/>
                  </a:moveTo>
                  <a:cubicBezTo>
                    <a:pt x="21600" y="1011"/>
                    <a:pt x="16765" y="1303"/>
                    <a:pt x="10800" y="1303"/>
                  </a:cubicBezTo>
                  <a:cubicBezTo>
                    <a:pt x="4835" y="1303"/>
                    <a:pt x="0" y="1011"/>
                    <a:pt x="0" y="651"/>
                  </a:cubicBezTo>
                  <a:cubicBezTo>
                    <a:pt x="0" y="292"/>
                    <a:pt x="4835" y="0"/>
                    <a:pt x="10800" y="0"/>
                  </a:cubicBezTo>
                  <a:cubicBezTo>
                    <a:pt x="16765" y="0"/>
                    <a:pt x="21600" y="292"/>
                    <a:pt x="21600" y="651"/>
                  </a:cubicBezTo>
                  <a:lnTo>
                    <a:pt x="21600" y="20949"/>
                  </a:lnTo>
                  <a:cubicBezTo>
                    <a:pt x="21600" y="21308"/>
                    <a:pt x="16765" y="21600"/>
                    <a:pt x="10800" y="21600"/>
                  </a:cubicBezTo>
                  <a:cubicBezTo>
                    <a:pt x="4835" y="21600"/>
                    <a:pt x="0" y="21308"/>
                    <a:pt x="0" y="20949"/>
                  </a:cubicBezTo>
                  <a:lnTo>
                    <a:pt x="0" y="65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19" name="Double flèche horizontale 17"/>
          <p:cNvSpPr/>
          <p:nvPr/>
        </p:nvSpPr>
        <p:spPr>
          <a:xfrm>
            <a:off x="1216530" y="3399688"/>
            <a:ext cx="6592686" cy="277826"/>
          </a:xfrm>
          <a:prstGeom prst="leftRightArrow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Double flèche horizontale 18"/>
          <p:cNvSpPr/>
          <p:nvPr/>
        </p:nvSpPr>
        <p:spPr>
          <a:xfrm>
            <a:off x="1271720" y="4793683"/>
            <a:ext cx="6592686" cy="277826"/>
          </a:xfrm>
          <a:prstGeom prst="left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" name="Grouper 19"/>
          <p:cNvGrpSpPr/>
          <p:nvPr/>
        </p:nvGrpSpPr>
        <p:grpSpPr>
          <a:xfrm>
            <a:off x="1271720" y="2711227"/>
            <a:ext cx="5536771" cy="546399"/>
            <a:chOff x="1344240" y="1560078"/>
            <a:chExt cx="6423397" cy="546399"/>
          </a:xfrm>
        </p:grpSpPr>
        <p:cxnSp>
          <p:nvCxnSpPr>
            <p:cNvPr id="22" name="Connecteur droit avec flèche 20"/>
            <p:cNvCxnSpPr/>
            <p:nvPr/>
          </p:nvCxnSpPr>
          <p:spPr>
            <a:xfrm>
              <a:off x="1344240" y="1889138"/>
              <a:ext cx="6423397" cy="2173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1"/>
            <p:cNvSpPr txBox="1"/>
            <p:nvPr/>
          </p:nvSpPr>
          <p:spPr>
            <a:xfrm>
              <a:off x="3481387" y="1560078"/>
              <a:ext cx="2691356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err="1">
                  <a:solidFill>
                    <a:srgbClr val="FF0000"/>
                  </a:solidFill>
                </a:rPr>
                <a:t>DSeq</a:t>
              </a:r>
              <a:r>
                <a:rPr lang="fr-FR" sz="2000" dirty="0">
                  <a:solidFill>
                    <a:srgbClr val="FF0000"/>
                  </a:solidFill>
                </a:rPr>
                <a:t>=0</a:t>
              </a:r>
              <a:r>
                <a:rPr lang="fr-FR" sz="2000" dirty="0"/>
                <a:t>,seq=123,"a"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4" name="Grouper 22"/>
          <p:cNvGrpSpPr/>
          <p:nvPr/>
        </p:nvGrpSpPr>
        <p:grpSpPr>
          <a:xfrm>
            <a:off x="1216529" y="5099635"/>
            <a:ext cx="6423397" cy="400110"/>
            <a:chOff x="1288503" y="5173454"/>
            <a:chExt cx="6423397" cy="400110"/>
          </a:xfrm>
        </p:grpSpPr>
        <p:cxnSp>
          <p:nvCxnSpPr>
            <p:cNvPr id="25" name="Connecteur droit avec flèche 23"/>
            <p:cNvCxnSpPr/>
            <p:nvPr/>
          </p:nvCxnSpPr>
          <p:spPr>
            <a:xfrm>
              <a:off x="1288503" y="5201064"/>
              <a:ext cx="6423397" cy="217339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4"/>
            <p:cNvSpPr txBox="1"/>
            <p:nvPr/>
          </p:nvSpPr>
          <p:spPr>
            <a:xfrm>
              <a:off x="2619692" y="5173454"/>
              <a:ext cx="238716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err="1">
                  <a:solidFill>
                    <a:srgbClr val="FF0000"/>
                  </a:solidFill>
                </a:rPr>
                <a:t>DSeq</a:t>
              </a:r>
              <a:r>
                <a:rPr lang="fr-FR" sz="2000" dirty="0">
                  <a:solidFill>
                    <a:srgbClr val="FF0000"/>
                  </a:solidFill>
                </a:rPr>
                <a:t>=1</a:t>
              </a:r>
              <a:r>
                <a:rPr lang="fr-FR" sz="2000" dirty="0"/>
                <a:t>, </a:t>
              </a:r>
              <a:r>
                <a:rPr lang="fr-FR" sz="2000" dirty="0" err="1"/>
                <a:t>seq</a:t>
              </a:r>
              <a:r>
                <a:rPr lang="fr-FR" sz="2000" dirty="0"/>
                <a:t>=456,"b"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7" name="Grouper 43"/>
          <p:cNvGrpSpPr/>
          <p:nvPr/>
        </p:nvGrpSpPr>
        <p:grpSpPr>
          <a:xfrm>
            <a:off x="1133733" y="5458116"/>
            <a:ext cx="6478588" cy="400110"/>
            <a:chOff x="1233858" y="2784910"/>
            <a:chExt cx="6478588" cy="400110"/>
          </a:xfrm>
        </p:grpSpPr>
        <p:cxnSp>
          <p:nvCxnSpPr>
            <p:cNvPr id="28" name="Connecteur droit avec flèche 44"/>
            <p:cNvCxnSpPr/>
            <p:nvPr/>
          </p:nvCxnSpPr>
          <p:spPr>
            <a:xfrm flipH="1">
              <a:off x="1233858" y="2846321"/>
              <a:ext cx="6478588" cy="23843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45"/>
            <p:cNvSpPr txBox="1"/>
            <p:nvPr/>
          </p:nvSpPr>
          <p:spPr>
            <a:xfrm>
              <a:off x="2095094" y="2784910"/>
              <a:ext cx="1910023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err="1">
                  <a:solidFill>
                    <a:srgbClr val="FF0000"/>
                  </a:solidFill>
                </a:rPr>
                <a:t>DSeq</a:t>
              </a:r>
              <a:r>
                <a:rPr lang="fr-FR" sz="2000" dirty="0"/>
                <a:t>=</a:t>
              </a:r>
              <a:r>
                <a:rPr lang="fr-FR" sz="2000" b="1" dirty="0">
                  <a:solidFill>
                    <a:srgbClr val="FF0000"/>
                  </a:solidFill>
                </a:rPr>
                <a:t>0</a:t>
              </a:r>
              <a:r>
                <a:rPr lang="fr-FR" sz="2000" dirty="0"/>
                <a:t>,ack=457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sp>
        <p:nvSpPr>
          <p:cNvPr id="30" name="Interdiction 46"/>
          <p:cNvSpPr/>
          <p:nvPr/>
        </p:nvSpPr>
        <p:spPr>
          <a:xfrm>
            <a:off x="6498216" y="3093950"/>
            <a:ext cx="310275" cy="327351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Interdiction 47"/>
          <p:cNvSpPr/>
          <p:nvPr/>
        </p:nvSpPr>
        <p:spPr>
          <a:xfrm>
            <a:off x="4280737" y="3379011"/>
            <a:ext cx="310275" cy="327351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2" name="Grouper 48"/>
          <p:cNvGrpSpPr/>
          <p:nvPr/>
        </p:nvGrpSpPr>
        <p:grpSpPr>
          <a:xfrm>
            <a:off x="1109001" y="5858226"/>
            <a:ext cx="6503320" cy="400110"/>
            <a:chOff x="1316974" y="1662702"/>
            <a:chExt cx="6423397" cy="400110"/>
          </a:xfrm>
        </p:grpSpPr>
        <p:cxnSp>
          <p:nvCxnSpPr>
            <p:cNvPr id="33" name="Connecteur droit avec flèche 50"/>
            <p:cNvCxnSpPr/>
            <p:nvPr/>
          </p:nvCxnSpPr>
          <p:spPr>
            <a:xfrm>
              <a:off x="1316974" y="1712474"/>
              <a:ext cx="6423397" cy="217339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51"/>
            <p:cNvSpPr txBox="1"/>
            <p:nvPr/>
          </p:nvSpPr>
          <p:spPr>
            <a:xfrm>
              <a:off x="3588576" y="1662702"/>
              <a:ext cx="2277799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err="1">
                  <a:solidFill>
                    <a:srgbClr val="FF0000"/>
                  </a:solidFill>
                </a:rPr>
                <a:t>Dseq</a:t>
              </a:r>
              <a:r>
                <a:rPr lang="fr-FR" sz="2000" dirty="0">
                  <a:solidFill>
                    <a:srgbClr val="FF0000"/>
                  </a:solidFill>
                </a:rPr>
                <a:t>=0</a:t>
              </a:r>
              <a:r>
                <a:rPr lang="fr-FR" sz="2000" dirty="0"/>
                <a:t>,</a:t>
              </a:r>
              <a:r>
                <a:rPr lang="fr-FR" sz="2000" b="1" dirty="0"/>
                <a:t>seq=457</a:t>
              </a:r>
              <a:r>
                <a:rPr lang="fr-FR" sz="2000" dirty="0"/>
                <a:t>,"a"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35" name="Grouper 52"/>
          <p:cNvGrpSpPr/>
          <p:nvPr/>
        </p:nvGrpSpPr>
        <p:grpSpPr>
          <a:xfrm>
            <a:off x="1133733" y="6322984"/>
            <a:ext cx="6478588" cy="400110"/>
            <a:chOff x="1233858" y="2784910"/>
            <a:chExt cx="6478588" cy="400110"/>
          </a:xfrm>
        </p:grpSpPr>
        <p:cxnSp>
          <p:nvCxnSpPr>
            <p:cNvPr id="36" name="Connecteur droit avec flèche 53"/>
            <p:cNvCxnSpPr/>
            <p:nvPr/>
          </p:nvCxnSpPr>
          <p:spPr>
            <a:xfrm flipH="1">
              <a:off x="1233858" y="2846321"/>
              <a:ext cx="6478588" cy="23843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54"/>
            <p:cNvSpPr txBox="1"/>
            <p:nvPr/>
          </p:nvSpPr>
          <p:spPr>
            <a:xfrm>
              <a:off x="2095094" y="2784910"/>
              <a:ext cx="1903260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err="1">
                  <a:solidFill>
                    <a:srgbClr val="FF0000"/>
                  </a:solidFill>
                </a:rPr>
                <a:t>DAck</a:t>
              </a:r>
              <a:r>
                <a:rPr lang="fr-FR" sz="2000" dirty="0">
                  <a:solidFill>
                    <a:srgbClr val="FF0000"/>
                  </a:solidFill>
                </a:rPr>
                <a:t>=</a:t>
              </a:r>
              <a:r>
                <a:rPr lang="fr-FR" sz="2000" b="1" dirty="0">
                  <a:solidFill>
                    <a:srgbClr val="FF0000"/>
                  </a:solidFill>
                </a:rPr>
                <a:t>2</a:t>
              </a:r>
              <a:r>
                <a:rPr lang="fr-FR" sz="2000" dirty="0"/>
                <a:t>,ack=458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0" grpId="0" animBg="1"/>
      <p:bldP spid="31" grpId="0" animBg="1"/>
      <p:bldP spid="31" grpId="1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MPTCP</a:t>
            </a:r>
            <a:r>
              <a:rPr lang="zh-CN" altLang="en-US" dirty="0"/>
              <a:t>重传条件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快速重传：</a:t>
            </a:r>
            <a:endParaRPr lang="en-US" altLang="zh-CN" dirty="0"/>
          </a:p>
          <a:p>
            <a:pPr lvl="1"/>
            <a:r>
              <a:rPr lang="zh-CN" altLang="en-US" dirty="0"/>
              <a:t>在同一子流中进行，如同传统</a:t>
            </a:r>
            <a:r>
              <a:rPr lang="en-US" altLang="zh-CN" dirty="0"/>
              <a:t>TCP</a:t>
            </a:r>
            <a:r>
              <a:rPr lang="zh-CN" altLang="en-US" dirty="0"/>
              <a:t>的快速重传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超时重传：</a:t>
            </a:r>
            <a:endParaRPr lang="en-US" altLang="zh-CN" dirty="0"/>
          </a:p>
          <a:p>
            <a:pPr lvl="1"/>
            <a:r>
              <a:rPr lang="zh-CN" altLang="en-US" dirty="0"/>
              <a:t>当触发超时重传定时器时，评估该数据段是否由其他子流进行重传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当一条</a:t>
            </a:r>
            <a:r>
              <a:rPr lang="en-US" altLang="zh-CN" dirty="0"/>
              <a:t>TCP</a:t>
            </a:r>
            <a:r>
              <a:rPr lang="zh-CN" altLang="en-US" dirty="0"/>
              <a:t>子流异常退出后，该子流所有未被确认的数据都有其它子流重传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MPTCP</a:t>
            </a:r>
            <a:r>
              <a:rPr lang="zh-CN" altLang="en-US" dirty="0"/>
              <a:t>消息传递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1162755"/>
          </a:xfrm>
        </p:spPr>
        <p:txBody>
          <a:bodyPr/>
          <a:lstStyle/>
          <a:p>
            <a:r>
              <a:rPr lang="zh-CN" altLang="en-US" dirty="0"/>
              <a:t>相比于</a:t>
            </a:r>
            <a:r>
              <a:rPr lang="en-US" altLang="zh-CN" dirty="0"/>
              <a:t>TCP</a:t>
            </a:r>
            <a:r>
              <a:rPr lang="zh-CN" altLang="en-US" dirty="0"/>
              <a:t>，</a:t>
            </a:r>
            <a:r>
              <a:rPr lang="en-US" altLang="zh-CN" dirty="0"/>
              <a:t>MPTCP</a:t>
            </a:r>
            <a:r>
              <a:rPr lang="zh-CN" altLang="en-US" dirty="0"/>
              <a:t>引入了额外控制消息</a:t>
            </a:r>
            <a:endParaRPr lang="en-US" altLang="zh-CN" dirty="0"/>
          </a:p>
          <a:p>
            <a:pPr lvl="1"/>
            <a:r>
              <a:rPr lang="zh-CN" altLang="en-US" dirty="0"/>
              <a:t>数据序列号</a:t>
            </a:r>
            <a:r>
              <a:rPr lang="en-US" altLang="zh-CN" dirty="0"/>
              <a:t>(</a:t>
            </a:r>
            <a:r>
              <a:rPr lang="en-US" altLang="zh-CN" dirty="0" err="1"/>
              <a:t>DSeq</a:t>
            </a:r>
            <a:r>
              <a:rPr lang="en-US" altLang="zh-CN" dirty="0"/>
              <a:t>)</a:t>
            </a:r>
            <a:r>
              <a:rPr lang="zh-CN" altLang="en-US" dirty="0"/>
              <a:t>、数据确认号</a:t>
            </a:r>
            <a:r>
              <a:rPr lang="en-US" altLang="zh-CN" dirty="0"/>
              <a:t>(</a:t>
            </a:r>
            <a:r>
              <a:rPr lang="en-US" altLang="zh-CN" dirty="0" err="1"/>
              <a:t>DAck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33778" y="3646310"/>
            <a:ext cx="3048000" cy="2537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黑体" panose="02010609060101010101" pitchFamily="49" charset="-122"/>
              </a:rPr>
              <a:t>优点：与传统</a:t>
            </a:r>
            <a:r>
              <a:rPr lang="en-US" altLang="zh-CN" dirty="0">
                <a:ea typeface="黑体" panose="02010609060101010101" pitchFamily="49" charset="-122"/>
              </a:rPr>
              <a:t>TCP</a:t>
            </a:r>
            <a:r>
              <a:rPr lang="zh-CN" altLang="en-US" dirty="0">
                <a:ea typeface="黑体" panose="02010609060101010101" pitchFamily="49" charset="-122"/>
              </a:rPr>
              <a:t>兼容；即使</a:t>
            </a:r>
            <a:r>
              <a:rPr lang="en-US" altLang="zh-CN" dirty="0">
                <a:ea typeface="黑体" panose="02010609060101010101" pitchFamily="49" charset="-122"/>
              </a:rPr>
              <a:t>Middlebox</a:t>
            </a:r>
            <a:r>
              <a:rPr lang="zh-CN" altLang="en-US" dirty="0">
                <a:ea typeface="黑体" panose="02010609060101010101" pitchFamily="49" charset="-122"/>
              </a:rPr>
              <a:t>不支持，也可以回退到传统</a:t>
            </a:r>
            <a:r>
              <a:rPr lang="en-US" altLang="zh-CN" dirty="0">
                <a:ea typeface="黑体" panose="02010609060101010101" pitchFamily="49" charset="-122"/>
              </a:rPr>
              <a:t>TCP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a typeface="黑体" panose="02010609060101010101" pitchFamily="49" charset="-122"/>
              </a:rPr>
              <a:t>缺点：</a:t>
            </a:r>
            <a:r>
              <a:rPr lang="en-US" altLang="zh-CN" dirty="0">
                <a:ea typeface="黑体" panose="02010609060101010101" pitchFamily="49" charset="-122"/>
              </a:rPr>
              <a:t>TCP</a:t>
            </a:r>
            <a:r>
              <a:rPr lang="zh-CN" altLang="en-US" dirty="0">
                <a:ea typeface="黑体" panose="02010609060101010101" pitchFamily="49" charset="-122"/>
              </a:rPr>
              <a:t>扩展选项空间有限，能放置的选项数目有限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4397" y="3138310"/>
            <a:ext cx="2625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ea typeface="黑体" panose="02010609060101010101" pitchFamily="49" charset="-122"/>
              </a:rPr>
              <a:t>使用传统</a:t>
            </a:r>
            <a:r>
              <a:rPr lang="en-US" altLang="zh-CN" sz="2000" dirty="0">
                <a:ea typeface="黑体" panose="02010609060101010101" pitchFamily="49" charset="-122"/>
              </a:rPr>
              <a:t>TCP</a:t>
            </a:r>
            <a:r>
              <a:rPr lang="zh-CN" altLang="en-US" sz="2000" dirty="0">
                <a:ea typeface="黑体" panose="02010609060101010101" pitchFamily="49" charset="-122"/>
              </a:rPr>
              <a:t>扩展选项</a:t>
            </a:r>
            <a:endParaRPr lang="zh-CN" altLang="en-US" sz="2000" dirty="0"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84044" y="3646310"/>
            <a:ext cx="3048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黑体" panose="02010609060101010101" pitchFamily="49" charset="-122"/>
              </a:rPr>
              <a:t>优点：将</a:t>
            </a:r>
            <a:r>
              <a:rPr lang="en-US" altLang="zh-CN" dirty="0">
                <a:ea typeface="黑体" panose="02010609060101010101" pitchFamily="49" charset="-122"/>
              </a:rPr>
              <a:t>TLV</a:t>
            </a:r>
            <a:r>
              <a:rPr lang="zh-CN" altLang="en-US" dirty="0">
                <a:ea typeface="黑体" panose="02010609060101010101" pitchFamily="49" charset="-122"/>
              </a:rPr>
              <a:t>信息放到数据负载区中，长度不受限制，可扩展性好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a typeface="黑体" panose="02010609060101010101" pitchFamily="49" charset="-122"/>
              </a:rPr>
              <a:t>缺点：反而对</a:t>
            </a:r>
            <a:r>
              <a:rPr lang="en-US" altLang="zh-CN" dirty="0">
                <a:ea typeface="黑体" panose="02010609060101010101" pitchFamily="49" charset="-122"/>
              </a:rPr>
              <a:t>Middlebox</a:t>
            </a:r>
            <a:r>
              <a:rPr lang="zh-CN" altLang="en-US" dirty="0">
                <a:ea typeface="黑体" panose="02010609060101010101" pitchFamily="49" charset="-122"/>
              </a:rPr>
              <a:t>造成影响，</a:t>
            </a:r>
            <a:r>
              <a:rPr lang="en-US" altLang="zh-CN" dirty="0">
                <a:ea typeface="黑体" panose="02010609060101010101" pitchFamily="49" charset="-122"/>
              </a:rPr>
              <a:t>DPI</a:t>
            </a:r>
            <a:r>
              <a:rPr lang="zh-CN" altLang="en-US" dirty="0">
                <a:ea typeface="黑体" panose="02010609060101010101" pitchFamily="49" charset="-122"/>
              </a:rPr>
              <a:t>实现更复杂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67950" y="3138310"/>
            <a:ext cx="3719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ea typeface="黑体" panose="02010609060101010101" pitchFamily="49" charset="-122"/>
              </a:rPr>
              <a:t>使用</a:t>
            </a:r>
            <a:r>
              <a:rPr lang="en-US" altLang="zh-CN" sz="2000" dirty="0">
                <a:ea typeface="黑体" panose="02010609060101010101" pitchFamily="49" charset="-122"/>
              </a:rPr>
              <a:t>TLV</a:t>
            </a:r>
            <a:r>
              <a:rPr lang="zh-CN" altLang="en-US" sz="2000" dirty="0">
                <a:ea typeface="黑体" panose="02010609060101010101" pitchFamily="49" charset="-122"/>
              </a:rPr>
              <a:t>机制 </a:t>
            </a:r>
            <a:r>
              <a:rPr lang="en-US" altLang="zh-CN" sz="2000" dirty="0">
                <a:ea typeface="黑体" panose="02010609060101010101" pitchFamily="49" charset="-122"/>
              </a:rPr>
              <a:t>(Type-Length-Value)</a:t>
            </a:r>
            <a:endParaRPr lang="zh-CN" altLang="en-US" sz="2000" dirty="0"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MPTCP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grpSp>
        <p:nvGrpSpPr>
          <p:cNvPr id="6" name="Group 4"/>
          <p:cNvGrpSpPr/>
          <p:nvPr/>
        </p:nvGrpSpPr>
        <p:grpSpPr bwMode="auto">
          <a:xfrm>
            <a:off x="1009356" y="4863858"/>
            <a:ext cx="1414463" cy="434975"/>
            <a:chOff x="0" y="0"/>
            <a:chExt cx="891" cy="273"/>
          </a:xfrm>
        </p:grpSpPr>
        <p:sp>
          <p:nvSpPr>
            <p:cNvPr id="7" name="AutoShape 5"/>
            <p:cNvSpPr/>
            <p:nvPr/>
          </p:nvSpPr>
          <p:spPr bwMode="auto">
            <a:xfrm>
              <a:off x="0" y="0"/>
              <a:ext cx="890" cy="273"/>
            </a:xfrm>
            <a:prstGeom prst="roundRect">
              <a:avLst>
                <a:gd name="adj" fmla="val 36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8" name="Rectangle 6"/>
            <p:cNvSpPr/>
            <p:nvPr/>
          </p:nvSpPr>
          <p:spPr bwMode="auto">
            <a:xfrm>
              <a:off x="0" y="40"/>
              <a:ext cx="891" cy="19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/>
            <a:p>
              <a:pPr algn="ctr">
                <a:lnSpc>
                  <a:spcPct val="84000"/>
                </a:lnSpc>
                <a:tabLst>
                  <a:tab pos="723900" algn="l"/>
                  <a:tab pos="1447800" algn="l"/>
                  <a:tab pos="2171700" algn="l"/>
                  <a:tab pos="2882900" algn="l"/>
                </a:tabLst>
              </a:pPr>
              <a:r>
                <a:rPr lang="en-US" sz="2000" dirty="0">
                  <a:solidFill>
                    <a:schemeClr val="tx1"/>
                  </a:solidFill>
                  <a:latin typeface="Helvetica" charset="0"/>
                  <a:ea typeface="MS PGothic" panose="020B0600070205080204" charset="-128"/>
                  <a:cs typeface="Helvetica" charset="0"/>
                  <a:sym typeface="Helvetica" charset="0"/>
                </a:rPr>
                <a:t>Physical</a:t>
              </a:r>
              <a:endParaRPr lang="en-US" sz="2000" dirty="0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Helvetica" charset="0"/>
                <a:sym typeface="Helvetica" charset="0"/>
              </a:endParaRPr>
            </a:p>
          </p:txBody>
        </p:sp>
      </p:grpSp>
      <p:sp>
        <p:nvSpPr>
          <p:cNvPr id="9" name="Line 11"/>
          <p:cNvSpPr>
            <a:spLocks noChangeShapeType="1"/>
          </p:cNvSpPr>
          <p:nvPr/>
        </p:nvSpPr>
        <p:spPr bwMode="auto">
          <a:xfrm rot="10800000" flipH="1">
            <a:off x="1009356" y="4138370"/>
            <a:ext cx="1588" cy="5365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rot="10800000" flipH="1">
            <a:off x="2422231" y="4138370"/>
            <a:ext cx="1588" cy="5365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fr-FR"/>
          </a:p>
        </p:txBody>
      </p:sp>
      <p:grpSp>
        <p:nvGrpSpPr>
          <p:cNvPr id="11" name="Group 13"/>
          <p:cNvGrpSpPr/>
          <p:nvPr/>
        </p:nvGrpSpPr>
        <p:grpSpPr bwMode="auto">
          <a:xfrm>
            <a:off x="1009356" y="4413008"/>
            <a:ext cx="1414463" cy="433387"/>
            <a:chOff x="0" y="0"/>
            <a:chExt cx="891" cy="273"/>
          </a:xfrm>
        </p:grpSpPr>
        <p:sp>
          <p:nvSpPr>
            <p:cNvPr id="12" name="AutoShape 14"/>
            <p:cNvSpPr/>
            <p:nvPr/>
          </p:nvSpPr>
          <p:spPr bwMode="auto">
            <a:xfrm>
              <a:off x="0" y="0"/>
              <a:ext cx="890" cy="273"/>
            </a:xfrm>
            <a:prstGeom prst="roundRect">
              <a:avLst>
                <a:gd name="adj" fmla="val 36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3" name="Rectangle 15"/>
            <p:cNvSpPr/>
            <p:nvPr/>
          </p:nvSpPr>
          <p:spPr bwMode="auto">
            <a:xfrm>
              <a:off x="0" y="40"/>
              <a:ext cx="891" cy="19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/>
            <a:p>
              <a:pPr algn="ctr">
                <a:lnSpc>
                  <a:spcPct val="84000"/>
                </a:lnSpc>
                <a:tabLst>
                  <a:tab pos="723900" algn="l"/>
                  <a:tab pos="1447800" algn="l"/>
                  <a:tab pos="2171700" algn="l"/>
                  <a:tab pos="2882900" algn="l"/>
                </a:tabLst>
              </a:pPr>
              <a:r>
                <a:rPr lang="en-US" sz="2000">
                  <a:solidFill>
                    <a:schemeClr val="tx1"/>
                  </a:solidFill>
                  <a:latin typeface="Helvetica" charset="0"/>
                  <a:ea typeface="MS PGothic" panose="020B0600070205080204" charset="-128"/>
                  <a:cs typeface="Helvetica" charset="0"/>
                  <a:sym typeface="Helvetica" charset="0"/>
                </a:rPr>
                <a:t>Datalink</a:t>
              </a:r>
              <a:endParaRPr lang="en-US" sz="2000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14" name="Group 22"/>
          <p:cNvGrpSpPr/>
          <p:nvPr/>
        </p:nvGrpSpPr>
        <p:grpSpPr bwMode="auto">
          <a:xfrm>
            <a:off x="1009356" y="3962158"/>
            <a:ext cx="1414463" cy="434975"/>
            <a:chOff x="0" y="0"/>
            <a:chExt cx="891" cy="273"/>
          </a:xfrm>
        </p:grpSpPr>
        <p:sp>
          <p:nvSpPr>
            <p:cNvPr id="15" name="AutoShape 23"/>
            <p:cNvSpPr/>
            <p:nvPr/>
          </p:nvSpPr>
          <p:spPr bwMode="auto">
            <a:xfrm>
              <a:off x="0" y="0"/>
              <a:ext cx="890" cy="273"/>
            </a:xfrm>
            <a:prstGeom prst="roundRect">
              <a:avLst>
                <a:gd name="adj" fmla="val 36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6" name="Rectangle 24"/>
            <p:cNvSpPr/>
            <p:nvPr/>
          </p:nvSpPr>
          <p:spPr bwMode="auto">
            <a:xfrm>
              <a:off x="0" y="40"/>
              <a:ext cx="891" cy="19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/>
            <a:p>
              <a:pPr algn="ctr">
                <a:lnSpc>
                  <a:spcPct val="84000"/>
                </a:lnSpc>
                <a:tabLst>
                  <a:tab pos="723900" algn="l"/>
                  <a:tab pos="1447800" algn="l"/>
                  <a:tab pos="2171700" algn="l"/>
                  <a:tab pos="2882900" algn="l"/>
                </a:tabLst>
              </a:pPr>
              <a:r>
                <a:rPr lang="en-US" sz="2000" dirty="0">
                  <a:solidFill>
                    <a:schemeClr val="tx1"/>
                  </a:solidFill>
                  <a:latin typeface="Helvetica" charset="0"/>
                  <a:ea typeface="MS PGothic" panose="020B0600070205080204" charset="-128"/>
                  <a:cs typeface="Helvetica" charset="0"/>
                  <a:sym typeface="Helvetica" charset="0"/>
                </a:rPr>
                <a:t>Network</a:t>
              </a:r>
              <a:endParaRPr lang="en-US" sz="2000" dirty="0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17" name="Group 38"/>
          <p:cNvGrpSpPr/>
          <p:nvPr/>
        </p:nvGrpSpPr>
        <p:grpSpPr bwMode="auto">
          <a:xfrm>
            <a:off x="1009356" y="3511308"/>
            <a:ext cx="1414463" cy="433387"/>
            <a:chOff x="0" y="0"/>
            <a:chExt cx="891" cy="273"/>
          </a:xfrm>
        </p:grpSpPr>
        <p:sp>
          <p:nvSpPr>
            <p:cNvPr id="18" name="AutoShape 39"/>
            <p:cNvSpPr/>
            <p:nvPr/>
          </p:nvSpPr>
          <p:spPr bwMode="auto">
            <a:xfrm>
              <a:off x="0" y="0"/>
              <a:ext cx="890" cy="273"/>
            </a:xfrm>
            <a:prstGeom prst="roundRect">
              <a:avLst>
                <a:gd name="adj" fmla="val 36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9" name="Rectangle 40"/>
            <p:cNvSpPr/>
            <p:nvPr/>
          </p:nvSpPr>
          <p:spPr bwMode="auto">
            <a:xfrm>
              <a:off x="0" y="40"/>
              <a:ext cx="891" cy="19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/>
            <a:p>
              <a:pPr algn="ctr">
                <a:lnSpc>
                  <a:spcPct val="84000"/>
                </a:lnSpc>
                <a:tabLst>
                  <a:tab pos="723900" algn="l"/>
                  <a:tab pos="1447800" algn="l"/>
                  <a:tab pos="2171700" algn="l"/>
                  <a:tab pos="2882900" algn="l"/>
                </a:tabLst>
              </a:pPr>
              <a:r>
                <a:rPr lang="en-US" sz="2000" dirty="0">
                  <a:solidFill>
                    <a:schemeClr val="tx1"/>
                  </a:solidFill>
                  <a:latin typeface="Helvetica" charset="0"/>
                  <a:ea typeface="MS PGothic" panose="020B0600070205080204" charset="-128"/>
                  <a:cs typeface="Helvetica" charset="0"/>
                  <a:sym typeface="Helvetica" charset="0"/>
                </a:rPr>
                <a:t>Transport</a:t>
              </a:r>
              <a:endParaRPr lang="en-US" sz="2000" dirty="0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20" name="Group 38"/>
          <p:cNvGrpSpPr/>
          <p:nvPr/>
        </p:nvGrpSpPr>
        <p:grpSpPr bwMode="auto">
          <a:xfrm>
            <a:off x="1010944" y="3078854"/>
            <a:ext cx="1414463" cy="433387"/>
            <a:chOff x="0" y="0"/>
            <a:chExt cx="891" cy="273"/>
          </a:xfrm>
        </p:grpSpPr>
        <p:sp>
          <p:nvSpPr>
            <p:cNvPr id="21" name="AutoShape 39"/>
            <p:cNvSpPr/>
            <p:nvPr/>
          </p:nvSpPr>
          <p:spPr bwMode="auto">
            <a:xfrm>
              <a:off x="0" y="0"/>
              <a:ext cx="890" cy="273"/>
            </a:xfrm>
            <a:prstGeom prst="roundRect">
              <a:avLst>
                <a:gd name="adj" fmla="val 36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2" name="Rectangle 40"/>
            <p:cNvSpPr/>
            <p:nvPr/>
          </p:nvSpPr>
          <p:spPr bwMode="auto">
            <a:xfrm>
              <a:off x="0" y="40"/>
              <a:ext cx="891" cy="19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/>
            <a:p>
              <a:pPr algn="ctr">
                <a:lnSpc>
                  <a:spcPct val="84000"/>
                </a:lnSpc>
                <a:tabLst>
                  <a:tab pos="723900" algn="l"/>
                  <a:tab pos="1447800" algn="l"/>
                  <a:tab pos="2171700" algn="l"/>
                  <a:tab pos="2882900" algn="l"/>
                </a:tabLst>
              </a:pPr>
              <a:r>
                <a:rPr lang="en-US" sz="2000" dirty="0">
                  <a:solidFill>
                    <a:schemeClr val="tx1"/>
                  </a:solidFill>
                  <a:latin typeface="Helvetica" charset="0"/>
                  <a:ea typeface="MS PGothic" panose="020B0600070205080204" charset="-128"/>
                  <a:cs typeface="Helvetica" charset="0"/>
                  <a:sym typeface="Helvetica" charset="0"/>
                </a:rPr>
                <a:t>Application</a:t>
              </a:r>
              <a:endParaRPr lang="en-US" sz="2000" dirty="0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23" name="Group 38"/>
          <p:cNvGrpSpPr/>
          <p:nvPr/>
        </p:nvGrpSpPr>
        <p:grpSpPr bwMode="auto">
          <a:xfrm>
            <a:off x="4631468" y="2658519"/>
            <a:ext cx="3246183" cy="2122789"/>
            <a:chOff x="0" y="0"/>
            <a:chExt cx="891" cy="273"/>
          </a:xfrm>
        </p:grpSpPr>
        <p:sp>
          <p:nvSpPr>
            <p:cNvPr id="24" name="AutoShape 39"/>
            <p:cNvSpPr/>
            <p:nvPr/>
          </p:nvSpPr>
          <p:spPr bwMode="auto">
            <a:xfrm>
              <a:off x="0" y="0"/>
              <a:ext cx="890" cy="273"/>
            </a:xfrm>
            <a:prstGeom prst="roundRect">
              <a:avLst>
                <a:gd name="adj" fmla="val 36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5" name="Rectangle 40"/>
            <p:cNvSpPr/>
            <p:nvPr/>
          </p:nvSpPr>
          <p:spPr bwMode="auto">
            <a:xfrm>
              <a:off x="0" y="40"/>
              <a:ext cx="891" cy="19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/>
            <a:p>
              <a:pPr algn="ctr">
                <a:lnSpc>
                  <a:spcPct val="84000"/>
                </a:lnSpc>
                <a:tabLst>
                  <a:tab pos="723900" algn="l"/>
                  <a:tab pos="1447800" algn="l"/>
                  <a:tab pos="2171700" algn="l"/>
                  <a:tab pos="2882900" algn="l"/>
                </a:tabLst>
              </a:pPr>
              <a:endParaRPr lang="en-US" sz="2000" dirty="0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Helvetica" charset="0"/>
                <a:sym typeface="Helvetica" charset="0"/>
              </a:endParaRPr>
            </a:p>
          </p:txBody>
        </p:sp>
      </p:grpSp>
      <p:sp>
        <p:nvSpPr>
          <p:cNvPr id="26" name="Rectangle 23"/>
          <p:cNvSpPr/>
          <p:nvPr/>
        </p:nvSpPr>
        <p:spPr>
          <a:xfrm>
            <a:off x="4695992" y="3168542"/>
            <a:ext cx="3125644" cy="406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Multipath</a:t>
            </a:r>
            <a:r>
              <a:rPr lang="fr-FR" dirty="0"/>
              <a:t> TCP</a:t>
            </a:r>
            <a:endParaRPr lang="fr-FR" dirty="0"/>
          </a:p>
        </p:txBody>
      </p:sp>
      <p:sp>
        <p:nvSpPr>
          <p:cNvPr id="27" name="Rectangle 24"/>
          <p:cNvSpPr/>
          <p:nvPr/>
        </p:nvSpPr>
        <p:spPr>
          <a:xfrm>
            <a:off x="4735271" y="3805380"/>
            <a:ext cx="790314" cy="652268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0000"/>
                </a:solidFill>
              </a:rPr>
              <a:t>TCP1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8" name="Rectangle 25"/>
          <p:cNvSpPr/>
          <p:nvPr/>
        </p:nvSpPr>
        <p:spPr>
          <a:xfrm>
            <a:off x="4695992" y="2750179"/>
            <a:ext cx="3112551" cy="315286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socket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" name="Rectangle 26"/>
          <p:cNvSpPr/>
          <p:nvPr/>
        </p:nvSpPr>
        <p:spPr>
          <a:xfrm>
            <a:off x="5643425" y="3798052"/>
            <a:ext cx="790314" cy="652268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0000"/>
                </a:solidFill>
              </a:rPr>
              <a:t>TCP2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30" name="Rectangle 27"/>
          <p:cNvSpPr/>
          <p:nvPr/>
        </p:nvSpPr>
        <p:spPr>
          <a:xfrm>
            <a:off x="7018229" y="3795969"/>
            <a:ext cx="790314" cy="652268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000000"/>
                </a:solidFill>
              </a:rPr>
              <a:t>TCPn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31" name="ZoneTexte 28"/>
          <p:cNvSpPr txBox="1"/>
          <p:nvPr/>
        </p:nvSpPr>
        <p:spPr>
          <a:xfrm>
            <a:off x="6580188" y="3965174"/>
            <a:ext cx="35948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...</a:t>
            </a:r>
            <a:endParaRPr lang="fr-FR" dirty="0"/>
          </a:p>
        </p:txBody>
      </p:sp>
      <p:grpSp>
        <p:nvGrpSpPr>
          <p:cNvPr id="32" name="Group 38"/>
          <p:cNvGrpSpPr/>
          <p:nvPr/>
        </p:nvGrpSpPr>
        <p:grpSpPr bwMode="auto">
          <a:xfrm>
            <a:off x="4631468" y="2065885"/>
            <a:ext cx="3246183" cy="592634"/>
            <a:chOff x="0" y="0"/>
            <a:chExt cx="891" cy="273"/>
          </a:xfrm>
        </p:grpSpPr>
        <p:sp>
          <p:nvSpPr>
            <p:cNvPr id="33" name="AutoShape 39"/>
            <p:cNvSpPr/>
            <p:nvPr/>
          </p:nvSpPr>
          <p:spPr bwMode="auto">
            <a:xfrm>
              <a:off x="0" y="0"/>
              <a:ext cx="890" cy="273"/>
            </a:xfrm>
            <a:prstGeom prst="roundRect">
              <a:avLst>
                <a:gd name="adj" fmla="val 36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34" name="Rectangle 40"/>
            <p:cNvSpPr/>
            <p:nvPr/>
          </p:nvSpPr>
          <p:spPr bwMode="auto">
            <a:xfrm>
              <a:off x="0" y="40"/>
              <a:ext cx="891" cy="19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/>
            <a:p>
              <a:pPr algn="ctr">
                <a:lnSpc>
                  <a:spcPct val="84000"/>
                </a:lnSpc>
                <a:tabLst>
                  <a:tab pos="723900" algn="l"/>
                  <a:tab pos="1447800" algn="l"/>
                  <a:tab pos="2171700" algn="l"/>
                  <a:tab pos="2882900" algn="l"/>
                </a:tabLst>
              </a:pPr>
              <a:r>
                <a:rPr lang="en-US" sz="2000" dirty="0">
                  <a:solidFill>
                    <a:schemeClr val="tx1"/>
                  </a:solidFill>
                  <a:latin typeface="Helvetica" charset="0"/>
                  <a:ea typeface="MS PGothic" panose="020B0600070205080204" charset="-128"/>
                  <a:cs typeface="Helvetica" charset="0"/>
                  <a:sym typeface="Helvetica" charset="0"/>
                </a:rPr>
                <a:t>Application</a:t>
              </a:r>
              <a:endParaRPr lang="en-US" sz="2000" dirty="0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Helvetica" charset="0"/>
                <a:sym typeface="Helvetica" charset="0"/>
              </a:endParaRPr>
            </a:p>
          </p:txBody>
        </p:sp>
      </p:grpSp>
      <p:sp>
        <p:nvSpPr>
          <p:cNvPr id="35" name="Ellipse 32"/>
          <p:cNvSpPr/>
          <p:nvPr/>
        </p:nvSpPr>
        <p:spPr>
          <a:xfrm>
            <a:off x="6057689" y="2569516"/>
            <a:ext cx="376050" cy="180663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4"/>
          <p:cNvCxnSpPr/>
          <p:nvPr/>
        </p:nvCxnSpPr>
        <p:spPr>
          <a:xfrm flipV="1">
            <a:off x="2422230" y="2658519"/>
            <a:ext cx="2209238" cy="852789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5"/>
          <p:cNvCxnSpPr/>
          <p:nvPr/>
        </p:nvCxnSpPr>
        <p:spPr>
          <a:xfrm>
            <a:off x="2422230" y="3938636"/>
            <a:ext cx="2209238" cy="842672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3"/>
          <p:cNvSpPr/>
          <p:nvPr/>
        </p:nvSpPr>
        <p:spPr>
          <a:xfrm>
            <a:off x="1010943" y="5881810"/>
            <a:ext cx="7675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A. Ford, C. </a:t>
            </a:r>
            <a:r>
              <a:rPr lang="fr-FR" sz="1400" dirty="0" err="1"/>
              <a:t>Raiciu</a:t>
            </a:r>
            <a:r>
              <a:rPr lang="fr-FR" sz="1400" dirty="0"/>
              <a:t>, M. </a:t>
            </a:r>
            <a:r>
              <a:rPr lang="fr-FR" sz="1400" dirty="0" err="1"/>
              <a:t>Handley</a:t>
            </a:r>
            <a:r>
              <a:rPr lang="fr-FR" sz="1400" dirty="0"/>
              <a:t>, S. Barre, and J. </a:t>
            </a:r>
            <a:r>
              <a:rPr lang="fr-FR" sz="1400" dirty="0" err="1"/>
              <a:t>Iyengar</a:t>
            </a:r>
            <a:r>
              <a:rPr lang="fr-FR" sz="1400" dirty="0"/>
              <a:t>, “Architectural guidelines for </a:t>
            </a:r>
            <a:r>
              <a:rPr lang="fr-FR" sz="1400" dirty="0" err="1"/>
              <a:t>multipath</a:t>
            </a:r>
            <a:r>
              <a:rPr lang="fr-FR" sz="1400" dirty="0"/>
              <a:t> TCP </a:t>
            </a:r>
            <a:r>
              <a:rPr lang="fr-FR" sz="1400" dirty="0" err="1"/>
              <a:t>development</a:t>
            </a:r>
            <a:r>
              <a:rPr lang="fr-FR" sz="1400" dirty="0"/>
              <a:t>", RFC6182 2011.</a:t>
            </a:r>
            <a:endParaRPr lang="fr-FR" sz="1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演进历史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628650" y="1884742"/>
          <a:ext cx="815799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392"/>
                <a:gridCol w="1954924"/>
                <a:gridCol w="52656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年份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名称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简介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1974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TCP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由</a:t>
                      </a:r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Vent Cerf</a:t>
                      </a:r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和</a:t>
                      </a:r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Robert Kahn</a:t>
                      </a:r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提出基本概念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1982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RFC 793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定义了现有</a:t>
                      </a:r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TCP</a:t>
                      </a:r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的基础：协议格式、连接管理、数据传输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1983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BSD</a:t>
                      </a:r>
                      <a:r>
                        <a:rPr lang="zh-CN" altLang="en-US" sz="1600" baseline="0" dirty="0">
                          <a:ea typeface="楷体" panose="02010609060101010101" pitchFamily="49" charset="-122"/>
                        </a:rPr>
                        <a:t> </a:t>
                      </a:r>
                      <a:r>
                        <a:rPr lang="en-US" altLang="zh-CN" sz="1600" baseline="0" dirty="0">
                          <a:ea typeface="楷体" panose="02010609060101010101" pitchFamily="49" charset="-122"/>
                        </a:rPr>
                        <a:t>Unix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TCP</a:t>
                      </a:r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实现和大规模应用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1987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Nagle’s Algorithm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合并小包，减少包发送量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1988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ea typeface="楷体" panose="02010609060101010101" pitchFamily="49" charset="-122"/>
                        </a:rPr>
                        <a:t>TCP </a:t>
                      </a:r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Tahoe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拥塞控制、拥塞避免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1990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TCP Reno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Tahoe + </a:t>
                      </a:r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快速恢复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1993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TCP Vegas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基于延迟的拥塞避免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a typeface="楷体" panose="02010609060101010101" pitchFamily="49" charset="-122"/>
                        </a:rPr>
                        <a:t>1994</a:t>
                      </a:r>
                      <a:endParaRPr lang="zh-CN" altLang="en-US" sz="1600" dirty="0">
                        <a:solidFill>
                          <a:schemeClr val="tx1"/>
                        </a:solidFill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a typeface="楷体" panose="02010609060101010101" pitchFamily="49" charset="-122"/>
                        </a:rPr>
                        <a:t>ECN</a:t>
                      </a:r>
                      <a:endParaRPr lang="zh-CN" altLang="en-US" sz="1600" dirty="0">
                        <a:solidFill>
                          <a:schemeClr val="tx1"/>
                        </a:solidFill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a typeface="楷体" panose="02010609060101010101" pitchFamily="49" charset="-122"/>
                        </a:rPr>
                        <a:t>显式的拥塞提醒（需交换机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a typeface="楷体" panose="02010609060101010101" pitchFamily="49" charset="-122"/>
                        </a:rPr>
                        <a:t>/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ea typeface="楷体" panose="02010609060101010101" pitchFamily="49" charset="-122"/>
                        </a:rPr>
                        <a:t>路由器支持）</a:t>
                      </a:r>
                      <a:endParaRPr lang="zh-CN" altLang="en-US" sz="1600" dirty="0">
                        <a:solidFill>
                          <a:schemeClr val="tx1"/>
                        </a:solidFill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1996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Selective</a:t>
                      </a:r>
                      <a:r>
                        <a:rPr lang="en-US" altLang="zh-CN" sz="1600" baseline="0" dirty="0">
                          <a:ea typeface="楷体" panose="02010609060101010101" pitchFamily="49" charset="-122"/>
                        </a:rPr>
                        <a:t> ACK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选择性确认，基于</a:t>
                      </a:r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SACK</a:t>
                      </a:r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的丢包恢复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1996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FACK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SACK + </a:t>
                      </a:r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更快的丢包恢复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MPTCP</a:t>
            </a:r>
            <a:r>
              <a:rPr lang="zh-CN" altLang="en-US" dirty="0"/>
              <a:t>协议栈</a:t>
            </a:r>
            <a:endParaRPr lang="zh-CN" altLang="en-US" dirty="0"/>
          </a:p>
        </p:txBody>
      </p:sp>
      <p:grpSp>
        <p:nvGrpSpPr>
          <p:cNvPr id="5" name="Group 38"/>
          <p:cNvGrpSpPr/>
          <p:nvPr/>
        </p:nvGrpSpPr>
        <p:grpSpPr bwMode="auto">
          <a:xfrm>
            <a:off x="2886016" y="2223196"/>
            <a:ext cx="3466888" cy="3008151"/>
            <a:chOff x="0" y="0"/>
            <a:chExt cx="891" cy="273"/>
          </a:xfrm>
        </p:grpSpPr>
        <p:sp>
          <p:nvSpPr>
            <p:cNvPr id="6" name="AutoShape 39"/>
            <p:cNvSpPr/>
            <p:nvPr/>
          </p:nvSpPr>
          <p:spPr bwMode="auto">
            <a:xfrm>
              <a:off x="0" y="0"/>
              <a:ext cx="890" cy="273"/>
            </a:xfrm>
            <a:prstGeom prst="roundRect">
              <a:avLst>
                <a:gd name="adj" fmla="val 36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7" name="Rectangle 40"/>
            <p:cNvSpPr/>
            <p:nvPr/>
          </p:nvSpPr>
          <p:spPr bwMode="auto">
            <a:xfrm>
              <a:off x="0" y="40"/>
              <a:ext cx="891" cy="19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/>
            <a:p>
              <a:pPr algn="ctr">
                <a:lnSpc>
                  <a:spcPct val="84000"/>
                </a:lnSpc>
                <a:tabLst>
                  <a:tab pos="723900" algn="l"/>
                  <a:tab pos="1447800" algn="l"/>
                  <a:tab pos="2171700" algn="l"/>
                  <a:tab pos="2882900" algn="l"/>
                </a:tabLst>
              </a:pPr>
              <a:endParaRPr lang="en-US" sz="2000" dirty="0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Helvetica" charset="0"/>
                <a:sym typeface="Helvetica" charset="0"/>
              </a:endParaRPr>
            </a:p>
          </p:txBody>
        </p:sp>
      </p:grpSp>
      <p:sp>
        <p:nvSpPr>
          <p:cNvPr id="8" name="Rectangle 6"/>
          <p:cNvSpPr/>
          <p:nvPr/>
        </p:nvSpPr>
        <p:spPr>
          <a:xfrm>
            <a:off x="3029902" y="2945937"/>
            <a:ext cx="3177620" cy="5757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Multipath</a:t>
            </a:r>
            <a:r>
              <a:rPr lang="fr-FR" dirty="0"/>
              <a:t> TCP</a:t>
            </a:r>
            <a:endParaRPr lang="fr-FR" dirty="0"/>
          </a:p>
        </p:txBody>
      </p:sp>
      <p:sp>
        <p:nvSpPr>
          <p:cNvPr id="9" name="Rectangle 7"/>
          <p:cNvSpPr/>
          <p:nvPr/>
        </p:nvSpPr>
        <p:spPr>
          <a:xfrm>
            <a:off x="4912374" y="3678210"/>
            <a:ext cx="1253612" cy="56433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0000"/>
                </a:solidFill>
              </a:rPr>
              <a:t>TCP1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0" name="Rectangle 8"/>
          <p:cNvSpPr/>
          <p:nvPr/>
        </p:nvSpPr>
        <p:spPr>
          <a:xfrm>
            <a:off x="3031395" y="2323924"/>
            <a:ext cx="3134591" cy="446784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socket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9"/>
          <p:cNvSpPr/>
          <p:nvPr/>
        </p:nvSpPr>
        <p:spPr>
          <a:xfrm>
            <a:off x="3050670" y="4409537"/>
            <a:ext cx="1253612" cy="65514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0000"/>
                </a:solidFill>
              </a:rPr>
              <a:t>TCP2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2" name="Ellipse 10"/>
          <p:cNvSpPr/>
          <p:nvPr/>
        </p:nvSpPr>
        <p:spPr>
          <a:xfrm>
            <a:off x="4379873" y="2097072"/>
            <a:ext cx="596498" cy="256013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ogner un rectangle avec un coin du même côté 14"/>
          <p:cNvSpPr/>
          <p:nvPr/>
        </p:nvSpPr>
        <p:spPr>
          <a:xfrm rot="10800000">
            <a:off x="1029325" y="4435988"/>
            <a:ext cx="456199" cy="687172"/>
          </a:xfrm>
          <a:prstGeom prst="snip2Same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ogner un rectangle avec un coin du même côté 16"/>
          <p:cNvSpPr/>
          <p:nvPr/>
        </p:nvSpPr>
        <p:spPr>
          <a:xfrm rot="10800000">
            <a:off x="2048245" y="4435988"/>
            <a:ext cx="456199" cy="687172"/>
          </a:xfrm>
          <a:prstGeom prst="snip2Same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9"/>
          <p:cNvCxnSpPr/>
          <p:nvPr/>
        </p:nvCxnSpPr>
        <p:spPr>
          <a:xfrm>
            <a:off x="1789324" y="2455139"/>
            <a:ext cx="0" cy="417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23"/>
          <p:cNvCxnSpPr/>
          <p:nvPr/>
        </p:nvCxnSpPr>
        <p:spPr>
          <a:xfrm flipH="1">
            <a:off x="1251262" y="4018365"/>
            <a:ext cx="427095" cy="417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25"/>
          <p:cNvCxnSpPr/>
          <p:nvPr/>
        </p:nvCxnSpPr>
        <p:spPr>
          <a:xfrm>
            <a:off x="2048244" y="4018365"/>
            <a:ext cx="242653" cy="417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27"/>
          <p:cNvSpPr/>
          <p:nvPr/>
        </p:nvSpPr>
        <p:spPr>
          <a:xfrm>
            <a:off x="1530395" y="3890358"/>
            <a:ext cx="596498" cy="256013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9" name="Connecteur droit avec flèche 28"/>
          <p:cNvCxnSpPr/>
          <p:nvPr/>
        </p:nvCxnSpPr>
        <p:spPr>
          <a:xfrm>
            <a:off x="1789324" y="3469398"/>
            <a:ext cx="0" cy="417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gner un rectangle avec un coin du même côté 13"/>
          <p:cNvSpPr/>
          <p:nvPr/>
        </p:nvSpPr>
        <p:spPr>
          <a:xfrm rot="10800000">
            <a:off x="1592046" y="2909051"/>
            <a:ext cx="456199" cy="68717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ogner un rectangle avec un coin du même côté 29"/>
          <p:cNvSpPr/>
          <p:nvPr/>
        </p:nvSpPr>
        <p:spPr>
          <a:xfrm>
            <a:off x="6635464" y="4474513"/>
            <a:ext cx="456199" cy="687172"/>
          </a:xfrm>
          <a:prstGeom prst="snip2Same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Bulle ronde 30"/>
          <p:cNvSpPr/>
          <p:nvPr/>
        </p:nvSpPr>
        <p:spPr>
          <a:xfrm>
            <a:off x="-82752" y="2796552"/>
            <a:ext cx="1800133" cy="705199"/>
          </a:xfrm>
          <a:prstGeom prst="wedgeEllipseCallout">
            <a:avLst>
              <a:gd name="adj1" fmla="val 43418"/>
              <a:gd name="adj2" fmla="val 103438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</a:rPr>
              <a:t>Scheduler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23" name="Rogner un rectangle avec un coin du même côté 31"/>
          <p:cNvSpPr/>
          <p:nvPr/>
        </p:nvSpPr>
        <p:spPr>
          <a:xfrm>
            <a:off x="7611770" y="4474513"/>
            <a:ext cx="456199" cy="687172"/>
          </a:xfrm>
          <a:prstGeom prst="snip2Same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Bulle ronde 32"/>
          <p:cNvSpPr/>
          <p:nvPr/>
        </p:nvSpPr>
        <p:spPr>
          <a:xfrm>
            <a:off x="170329" y="5430475"/>
            <a:ext cx="3237990" cy="1162024"/>
          </a:xfrm>
          <a:prstGeom prst="wedgeEllipseCallout">
            <a:avLst>
              <a:gd name="adj1" fmla="val 1033"/>
              <a:gd name="adj2" fmla="val -8717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Transmit queues, </a:t>
            </a:r>
            <a:r>
              <a:rPr lang="fr-FR" sz="2000" dirty="0" err="1">
                <a:solidFill>
                  <a:schemeClr val="tx1"/>
                </a:solidFill>
              </a:rPr>
              <a:t>only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err="1">
                <a:solidFill>
                  <a:schemeClr val="tx1"/>
                </a:solidFill>
              </a:rPr>
              <a:t>handle</a:t>
            </a:r>
            <a:r>
              <a:rPr lang="fr-FR" sz="2000" dirty="0">
                <a:solidFill>
                  <a:schemeClr val="tx1"/>
                </a:solidFill>
              </a:rPr>
              <a:t> TCP header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25" name="Bulle ronde 33"/>
          <p:cNvSpPr/>
          <p:nvPr/>
        </p:nvSpPr>
        <p:spPr>
          <a:xfrm>
            <a:off x="5299416" y="5582875"/>
            <a:ext cx="2934464" cy="1009624"/>
          </a:xfrm>
          <a:prstGeom prst="wedgeEllipseCallout">
            <a:avLst>
              <a:gd name="adj1" fmla="val 4951"/>
              <a:gd name="adj2" fmla="val -9145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</a:rPr>
              <a:t>Reorder</a:t>
            </a:r>
            <a:r>
              <a:rPr lang="fr-FR" sz="2000" dirty="0">
                <a:solidFill>
                  <a:schemeClr val="tx1"/>
                </a:solidFill>
              </a:rPr>
              <a:t> queue, </a:t>
            </a:r>
            <a:r>
              <a:rPr lang="fr-FR" sz="2000" dirty="0" err="1">
                <a:solidFill>
                  <a:schemeClr val="tx1"/>
                </a:solidFill>
              </a:rPr>
              <a:t>only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err="1">
                <a:solidFill>
                  <a:schemeClr val="tx1"/>
                </a:solidFill>
              </a:rPr>
              <a:t>handle</a:t>
            </a:r>
            <a:r>
              <a:rPr lang="fr-FR" sz="2000" dirty="0">
                <a:solidFill>
                  <a:schemeClr val="tx1"/>
                </a:solidFill>
              </a:rPr>
              <a:t> TCP header</a:t>
            </a:r>
            <a:endParaRPr lang="fr-FR" sz="2000" dirty="0">
              <a:solidFill>
                <a:schemeClr val="tx1"/>
              </a:solidFill>
            </a:endParaRPr>
          </a:p>
        </p:txBody>
      </p:sp>
      <p:cxnSp>
        <p:nvCxnSpPr>
          <p:cNvPr id="26" name="Connecteur droit avec flèche 34"/>
          <p:cNvCxnSpPr>
            <a:stCxn id="21" idx="3"/>
          </p:cNvCxnSpPr>
          <p:nvPr/>
        </p:nvCxnSpPr>
        <p:spPr>
          <a:xfrm flipV="1">
            <a:off x="6863564" y="3740742"/>
            <a:ext cx="359282" cy="733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gner un rectangle avec un coin du même côté 35"/>
          <p:cNvSpPr/>
          <p:nvPr/>
        </p:nvSpPr>
        <p:spPr>
          <a:xfrm>
            <a:off x="7046507" y="3053570"/>
            <a:ext cx="456199" cy="68717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38"/>
          <p:cNvCxnSpPr/>
          <p:nvPr/>
        </p:nvCxnSpPr>
        <p:spPr>
          <a:xfrm flipH="1" flipV="1">
            <a:off x="7333814" y="3740742"/>
            <a:ext cx="472700" cy="73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40"/>
          <p:cNvCxnSpPr/>
          <p:nvPr/>
        </p:nvCxnSpPr>
        <p:spPr>
          <a:xfrm flipH="1" flipV="1">
            <a:off x="7274604" y="2438074"/>
            <a:ext cx="2" cy="575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Bulle ronde 45"/>
          <p:cNvSpPr/>
          <p:nvPr/>
        </p:nvSpPr>
        <p:spPr>
          <a:xfrm>
            <a:off x="7222846" y="2438074"/>
            <a:ext cx="1945092" cy="775887"/>
          </a:xfrm>
          <a:prstGeom prst="wedgeEllipseCallout">
            <a:avLst>
              <a:gd name="adj1" fmla="val -31956"/>
              <a:gd name="adj2" fmla="val 8947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R</a:t>
            </a:r>
            <a:r>
              <a:rPr lang="fr-FR" sz="2000" dirty="0" err="1">
                <a:solidFill>
                  <a:schemeClr val="tx1"/>
                </a:solidFill>
              </a:rPr>
              <a:t>earrange</a:t>
            </a:r>
            <a:r>
              <a:rPr lang="fr-FR" sz="2000" dirty="0">
                <a:solidFill>
                  <a:schemeClr val="tx1"/>
                </a:solidFill>
              </a:rPr>
              <a:t> data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31" name="ZoneTexte 46"/>
          <p:cNvSpPr txBox="1"/>
          <p:nvPr/>
        </p:nvSpPr>
        <p:spPr>
          <a:xfrm>
            <a:off x="1073642" y="1850023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"/>
                <a:cs typeface="Courier"/>
              </a:rPr>
              <a:t>send</a:t>
            </a:r>
            <a:r>
              <a:rPr lang="fr-FR" dirty="0">
                <a:latin typeface="Courier"/>
                <a:cs typeface="Courier"/>
              </a:rPr>
              <a:t>(...)</a:t>
            </a:r>
            <a:endParaRPr lang="fr-FR" dirty="0">
              <a:latin typeface="Courier"/>
              <a:cs typeface="Courier"/>
            </a:endParaRPr>
          </a:p>
        </p:txBody>
      </p:sp>
      <p:sp>
        <p:nvSpPr>
          <p:cNvPr id="32" name="ZoneTexte 47"/>
          <p:cNvSpPr txBox="1"/>
          <p:nvPr/>
        </p:nvSpPr>
        <p:spPr>
          <a:xfrm>
            <a:off x="6639555" y="17955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"/>
                <a:cs typeface="Courier"/>
              </a:rPr>
              <a:t>recv</a:t>
            </a:r>
            <a:r>
              <a:rPr lang="fr-FR" dirty="0">
                <a:latin typeface="Courier"/>
                <a:cs typeface="Courier"/>
              </a:rPr>
              <a:t>(...)</a:t>
            </a:r>
            <a:endParaRPr lang="fr-FR" dirty="0">
              <a:latin typeface="Courier"/>
              <a:cs typeface="Courier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30" grpId="0" animBg="1"/>
      <p:bldP spid="31" grpId="0"/>
      <p:bldP spid="3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MPTCP</a:t>
            </a:r>
            <a:r>
              <a:rPr lang="zh-CN" altLang="en-US" dirty="0"/>
              <a:t>如何进行拥塞控制？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122311"/>
          </a:xfrm>
        </p:spPr>
        <p:txBody>
          <a:bodyPr/>
          <a:lstStyle/>
          <a:p>
            <a:r>
              <a:rPr lang="zh-CN" altLang="en-US" dirty="0"/>
              <a:t>多个</a:t>
            </a:r>
            <a:r>
              <a:rPr lang="en-US" altLang="zh-CN" dirty="0"/>
              <a:t>TCP</a:t>
            </a:r>
            <a:r>
              <a:rPr lang="zh-CN" altLang="en-US" dirty="0"/>
              <a:t>子流共享拥塞窗口？</a:t>
            </a:r>
            <a:endParaRPr lang="en-US" altLang="zh-CN" dirty="0"/>
          </a:p>
          <a:p>
            <a:pPr lvl="1"/>
            <a:r>
              <a:rPr lang="zh-CN" altLang="en-US" dirty="0"/>
              <a:t>不同路径的带宽资源不同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TCP</a:t>
            </a:r>
            <a:r>
              <a:rPr lang="zh-CN" altLang="en-US" dirty="0"/>
              <a:t>子流维护独立的拥塞窗口？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公平性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458330" y="3656983"/>
            <a:ext cx="8228470" cy="2765937"/>
            <a:chOff x="458330" y="3656983"/>
            <a:chExt cx="8228470" cy="2765937"/>
          </a:xfrm>
        </p:grpSpPr>
        <p:pic>
          <p:nvPicPr>
            <p:cNvPr id="5" name="Picture 3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520" y="3656983"/>
              <a:ext cx="887040" cy="11636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3957" y="3688895"/>
              <a:ext cx="853660" cy="8537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" name="Grouper 5"/>
            <p:cNvGrpSpPr/>
            <p:nvPr/>
          </p:nvGrpSpPr>
          <p:grpSpPr>
            <a:xfrm>
              <a:off x="4695229" y="3891112"/>
              <a:ext cx="1268192" cy="942208"/>
              <a:chOff x="4024312" y="4024314"/>
              <a:chExt cx="2447922" cy="592137"/>
            </a:xfrm>
          </p:grpSpPr>
          <p:sp>
            <p:nvSpPr>
              <p:cNvPr id="8" name="AutoShape 13"/>
              <p:cNvSpPr/>
              <p:nvPr/>
            </p:nvSpPr>
            <p:spPr bwMode="auto">
              <a:xfrm rot="5400000">
                <a:off x="4960142" y="3104358"/>
                <a:ext cx="584200" cy="243998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51"/>
                    </a:moveTo>
                    <a:cubicBezTo>
                      <a:pt x="0" y="292"/>
                      <a:pt x="4835" y="0"/>
                      <a:pt x="10800" y="0"/>
                    </a:cubicBezTo>
                    <a:cubicBezTo>
                      <a:pt x="16765" y="0"/>
                      <a:pt x="21600" y="292"/>
                      <a:pt x="21600" y="651"/>
                    </a:cubicBezTo>
                    <a:lnTo>
                      <a:pt x="21600" y="20949"/>
                    </a:lnTo>
                    <a:cubicBezTo>
                      <a:pt x="21600" y="21308"/>
                      <a:pt x="16765" y="21600"/>
                      <a:pt x="10800" y="21600"/>
                    </a:cubicBezTo>
                    <a:cubicBezTo>
                      <a:pt x="4835" y="21600"/>
                      <a:pt x="0" y="21308"/>
                      <a:pt x="0" y="20949"/>
                    </a:cubicBezTo>
                    <a:close/>
                    <a:moveTo>
                      <a:pt x="0" y="651"/>
                    </a:move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fr-FR">
                  <a:noFill/>
                </a:endParaRPr>
              </a:p>
            </p:txBody>
          </p:sp>
          <p:sp>
            <p:nvSpPr>
              <p:cNvPr id="9" name="AutoShape 14"/>
              <p:cNvSpPr/>
              <p:nvPr/>
            </p:nvSpPr>
            <p:spPr bwMode="auto">
              <a:xfrm rot="5400000">
                <a:off x="6102303" y="4243341"/>
                <a:ext cx="584200" cy="14614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0" y="10800"/>
                    </a:moveTo>
                  </a:path>
                </a:pathLst>
              </a:custGeom>
              <a:solidFill>
                <a:srgbClr val="FFFFFF">
                  <a:alpha val="39999"/>
                </a:srgbClr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10" name="AutoShape 15"/>
              <p:cNvSpPr/>
              <p:nvPr/>
            </p:nvSpPr>
            <p:spPr bwMode="auto">
              <a:xfrm rot="5400000">
                <a:off x="4952205" y="3096421"/>
                <a:ext cx="584200" cy="243998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651"/>
                    </a:moveTo>
                    <a:cubicBezTo>
                      <a:pt x="21600" y="1011"/>
                      <a:pt x="16765" y="1303"/>
                      <a:pt x="10800" y="1303"/>
                    </a:cubicBezTo>
                    <a:cubicBezTo>
                      <a:pt x="4835" y="1303"/>
                      <a:pt x="0" y="1011"/>
                      <a:pt x="0" y="651"/>
                    </a:cubicBezTo>
                    <a:cubicBezTo>
                      <a:pt x="0" y="292"/>
                      <a:pt x="4835" y="0"/>
                      <a:pt x="10800" y="0"/>
                    </a:cubicBezTo>
                    <a:cubicBezTo>
                      <a:pt x="16765" y="0"/>
                      <a:pt x="21600" y="292"/>
                      <a:pt x="21600" y="651"/>
                    </a:cubicBezTo>
                    <a:lnTo>
                      <a:pt x="21600" y="20949"/>
                    </a:lnTo>
                    <a:cubicBezTo>
                      <a:pt x="21600" y="21308"/>
                      <a:pt x="16765" y="21600"/>
                      <a:pt x="10800" y="21600"/>
                    </a:cubicBezTo>
                    <a:cubicBezTo>
                      <a:pt x="4835" y="21600"/>
                      <a:pt x="0" y="21308"/>
                      <a:pt x="0" y="20949"/>
                    </a:cubicBezTo>
                    <a:lnTo>
                      <a:pt x="0" y="65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</p:grpSp>
        <p:sp>
          <p:nvSpPr>
            <p:cNvPr id="11" name="AutoShape 17"/>
            <p:cNvSpPr/>
            <p:nvPr/>
          </p:nvSpPr>
          <p:spPr bwMode="auto">
            <a:xfrm rot="10800000" flipH="1">
              <a:off x="1345370" y="4070048"/>
              <a:ext cx="3353971" cy="4571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25400">
              <a:solidFill>
                <a:srgbClr val="7F7F7F"/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2" name="AutoShape 18"/>
            <p:cNvSpPr/>
            <p:nvPr/>
          </p:nvSpPr>
          <p:spPr bwMode="auto">
            <a:xfrm>
              <a:off x="1345370" y="4115770"/>
              <a:ext cx="3232896" cy="4268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25400">
              <a:solidFill>
                <a:srgbClr val="7F7F7F"/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3" name="AutoShape 19"/>
            <p:cNvSpPr/>
            <p:nvPr/>
          </p:nvSpPr>
          <p:spPr bwMode="auto">
            <a:xfrm flipH="1">
              <a:off x="5955510" y="4115770"/>
              <a:ext cx="1868447" cy="50298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25400">
              <a:solidFill>
                <a:srgbClr val="7F7F7F"/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4" name="AutoShape 20"/>
            <p:cNvSpPr/>
            <p:nvPr/>
          </p:nvSpPr>
          <p:spPr bwMode="auto">
            <a:xfrm rot="10800000">
              <a:off x="5969757" y="4070048"/>
              <a:ext cx="1854200" cy="4572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25400">
              <a:solidFill>
                <a:srgbClr val="7F7F7F"/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pic>
          <p:nvPicPr>
            <p:cNvPr id="15" name="Picture 3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330" y="5259278"/>
              <a:ext cx="887040" cy="11636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AutoShape 17"/>
            <p:cNvSpPr/>
            <p:nvPr/>
          </p:nvSpPr>
          <p:spPr bwMode="auto">
            <a:xfrm rot="10800000" flipH="1">
              <a:off x="1146881" y="4618752"/>
              <a:ext cx="3431385" cy="101976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25400">
              <a:solidFill>
                <a:srgbClr val="7F7F7F"/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7" name="AutoShape 20"/>
            <p:cNvSpPr/>
            <p:nvPr/>
          </p:nvSpPr>
          <p:spPr bwMode="auto">
            <a:xfrm rot="10800000">
              <a:off x="5969757" y="4708295"/>
              <a:ext cx="1854200" cy="70527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25400">
              <a:solidFill>
                <a:srgbClr val="7F7F7F"/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3140" y="4987349"/>
              <a:ext cx="853660" cy="85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MPTCP</a:t>
            </a:r>
            <a:r>
              <a:rPr lang="zh-CN" altLang="en-US" dirty="0"/>
              <a:t>拥塞控制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MPTCP</a:t>
            </a:r>
            <a:r>
              <a:rPr lang="zh-CN" altLang="en-US" dirty="0"/>
              <a:t>应该具有较好的公平性和友好性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EWTCP</a:t>
            </a:r>
            <a:endParaRPr lang="en-US" altLang="zh-CN" dirty="0"/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TCP</a:t>
            </a:r>
            <a:r>
              <a:rPr lang="zh-CN" altLang="en-US" dirty="0"/>
              <a:t>子流</a:t>
            </a:r>
            <a:r>
              <a:rPr lang="en-US" altLang="zh-CN" dirty="0"/>
              <a:t>f</a:t>
            </a:r>
            <a:r>
              <a:rPr lang="zh-CN" altLang="en-US" dirty="0"/>
              <a:t>，每收到一个</a:t>
            </a:r>
            <a:r>
              <a:rPr lang="en-US" altLang="zh-CN" dirty="0"/>
              <a:t>ACK</a:t>
            </a:r>
            <a:r>
              <a:rPr lang="zh-CN" altLang="en-US" dirty="0"/>
              <a:t>，</a:t>
            </a:r>
            <a:r>
              <a:rPr lang="fr-FR" altLang="zh-CN" dirty="0"/>
              <a:t> cwnd</a:t>
            </a:r>
            <a:r>
              <a:rPr lang="en-US" altLang="zh-CN" baseline="-25000" dirty="0"/>
              <a:t>f</a:t>
            </a:r>
            <a:r>
              <a:rPr lang="fr-FR" altLang="zh-CN" dirty="0"/>
              <a:t>=cwnd</a:t>
            </a:r>
            <a:r>
              <a:rPr lang="fr-FR" altLang="zh-CN" baseline="-25000" dirty="0"/>
              <a:t>f</a:t>
            </a:r>
            <a:r>
              <a:rPr lang="fr-FR" altLang="zh-CN" dirty="0"/>
              <a:t>+a/cwnd</a:t>
            </a:r>
            <a:r>
              <a:rPr lang="fr-FR" altLang="zh-CN" baseline="-25000" dirty="0"/>
              <a:t>f</a:t>
            </a:r>
            <a:endParaRPr lang="fr-FR" altLang="zh-CN" baseline="-25000" dirty="0"/>
          </a:p>
          <a:p>
            <a:pPr lvl="1"/>
            <a:r>
              <a:rPr lang="zh-CN" altLang="en-US" dirty="0"/>
              <a:t>每遇到一个丢包，</a:t>
            </a:r>
            <a:r>
              <a:rPr lang="fr-FR" altLang="zh-CN" dirty="0" err="1"/>
              <a:t>cwnd</a:t>
            </a:r>
            <a:r>
              <a:rPr lang="fr-FR" altLang="zh-CN" baseline="-25000" dirty="0" err="1"/>
              <a:t>f</a:t>
            </a:r>
            <a:r>
              <a:rPr lang="fr-FR" altLang="zh-CN" dirty="0"/>
              <a:t>=</a:t>
            </a:r>
            <a:r>
              <a:rPr lang="fr-FR" altLang="zh-CN" dirty="0" err="1"/>
              <a:t>cwnd</a:t>
            </a:r>
            <a:r>
              <a:rPr lang="fr-FR" altLang="zh-CN" baseline="-25000" dirty="0" err="1"/>
              <a:t>f</a:t>
            </a:r>
            <a:r>
              <a:rPr lang="fr-FR" altLang="zh-CN" dirty="0"/>
              <a:t>/2</a:t>
            </a:r>
            <a:endParaRPr lang="fr-FR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a = 1/</a:t>
            </a:r>
            <a:r>
              <a:rPr lang="en-US" altLang="zh-CN" dirty="0" err="1"/>
              <a:t>sqrt</a:t>
            </a:r>
            <a:r>
              <a:rPr lang="en-US" altLang="zh-CN" dirty="0"/>
              <a:t>(n)</a:t>
            </a:r>
            <a:r>
              <a:rPr lang="zh-CN" altLang="en-US" dirty="0"/>
              <a:t>，则吞吐率与传统</a:t>
            </a:r>
            <a:r>
              <a:rPr lang="en-US" altLang="zh-CN" dirty="0"/>
              <a:t>TCP</a:t>
            </a:r>
            <a:r>
              <a:rPr lang="zh-CN" altLang="en-US" dirty="0"/>
              <a:t>相同</a:t>
            </a:r>
            <a:endParaRPr lang="en-US" altLang="zh-CN" dirty="0"/>
          </a:p>
          <a:p>
            <a:pPr lvl="2"/>
            <a:r>
              <a:rPr lang="zh-CN" altLang="en-US" dirty="0"/>
              <a:t>窗口大小与</a:t>
            </a:r>
            <a:r>
              <a:rPr lang="en-US" altLang="zh-CN" dirty="0"/>
              <a:t>a</a:t>
            </a:r>
            <a:r>
              <a:rPr lang="en-US" altLang="zh-CN" baseline="30000" dirty="0"/>
              <a:t>2</a:t>
            </a:r>
            <a:r>
              <a:rPr lang="zh-CN" altLang="en-US" dirty="0"/>
              <a:t>成正比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EWTCP</a:t>
            </a:r>
            <a:r>
              <a:rPr lang="zh-CN" altLang="en-US" dirty="0"/>
              <a:t>主要问题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52711"/>
            <a:ext cx="8229600" cy="2427110"/>
          </a:xfrm>
        </p:spPr>
        <p:txBody>
          <a:bodyPr/>
          <a:lstStyle/>
          <a:p>
            <a:r>
              <a:rPr lang="zh-CN" altLang="en-US" dirty="0"/>
              <a:t>在上图场景中 </a:t>
            </a:r>
            <a:endParaRPr lang="en-US" altLang="zh-CN" dirty="0"/>
          </a:p>
          <a:p>
            <a:pPr lvl="1"/>
            <a:r>
              <a:rPr lang="zh-CN" altLang="en-US" dirty="0"/>
              <a:t>理想情况下，每个</a:t>
            </a:r>
            <a:r>
              <a:rPr lang="en-US" altLang="zh-CN" dirty="0"/>
              <a:t>MPTCP</a:t>
            </a:r>
            <a:r>
              <a:rPr lang="zh-CN" altLang="en-US" dirty="0"/>
              <a:t>连接的吞吐率应该为</a:t>
            </a:r>
            <a:r>
              <a:rPr lang="en-US" altLang="zh-CN" dirty="0"/>
              <a:t>12Mbps</a:t>
            </a:r>
            <a:endParaRPr lang="en-US" altLang="zh-CN" dirty="0"/>
          </a:p>
          <a:p>
            <a:pPr lvl="1"/>
            <a:r>
              <a:rPr lang="zh-CN" altLang="en-US" dirty="0"/>
              <a:t>如果使用</a:t>
            </a:r>
            <a:r>
              <a:rPr lang="en-US" altLang="zh-CN" dirty="0"/>
              <a:t>EWTCP</a:t>
            </a:r>
            <a:r>
              <a:rPr lang="zh-CN" altLang="en-US" dirty="0"/>
              <a:t>，则每个</a:t>
            </a:r>
            <a:r>
              <a:rPr lang="en-US" altLang="zh-CN" dirty="0"/>
              <a:t>MPTCP</a:t>
            </a:r>
            <a:r>
              <a:rPr lang="zh-CN" altLang="en-US" dirty="0"/>
              <a:t>连接只能获得</a:t>
            </a:r>
            <a:r>
              <a:rPr lang="en-US" altLang="zh-CN" dirty="0"/>
              <a:t>8.5Mbps</a:t>
            </a:r>
            <a:r>
              <a:rPr lang="zh-CN" altLang="en-US" dirty="0"/>
              <a:t>的吞吐率</a:t>
            </a:r>
            <a:endParaRPr lang="en-US" altLang="zh-CN" dirty="0"/>
          </a:p>
          <a:p>
            <a:pPr lvl="2"/>
            <a:r>
              <a:rPr lang="zh-CN" altLang="en-US" dirty="0"/>
              <a:t>在两跳的路径中：</a:t>
            </a:r>
            <a:r>
              <a:rPr lang="en-US" altLang="zh-CN" dirty="0"/>
              <a:t>3.5Mbps</a:t>
            </a:r>
            <a:r>
              <a:rPr lang="zh-CN" altLang="en-US" dirty="0"/>
              <a:t>，在一跳的路径中：</a:t>
            </a:r>
            <a:r>
              <a:rPr lang="en-US" altLang="zh-CN" dirty="0"/>
              <a:t>5Mbps</a:t>
            </a:r>
            <a:endParaRPr lang="en-US" altLang="zh-CN" dirty="0"/>
          </a:p>
          <a:p>
            <a:pPr lvl="2"/>
            <a:r>
              <a:rPr lang="zh-CN" altLang="en-US" dirty="0"/>
              <a:t>主要问题在于，不同子流之间关联性较差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457200" y="1647168"/>
            <a:ext cx="8229600" cy="2405543"/>
            <a:chOff x="457200" y="1930400"/>
            <a:chExt cx="8229600" cy="2405543"/>
          </a:xfrm>
        </p:grpSpPr>
        <p:pic>
          <p:nvPicPr>
            <p:cNvPr id="5" name="Espace réservé du contenu 3"/>
            <p:cNvPicPr>
              <a:picLocks noChangeAspect="1"/>
            </p:cNvPicPr>
            <p:nvPr/>
          </p:nvPicPr>
          <p:blipFill rotWithShape="1">
            <a:blip r:embed="rId1"/>
            <a:srcRect t="901" b="145"/>
            <a:stretch>
              <a:fillRect/>
            </a:stretch>
          </p:blipFill>
          <p:spPr bwMode="auto">
            <a:xfrm>
              <a:off x="457200" y="1930400"/>
              <a:ext cx="8229600" cy="23029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ZoneTexte 4"/>
            <p:cNvSpPr txBox="1"/>
            <p:nvPr/>
          </p:nvSpPr>
          <p:spPr>
            <a:xfrm>
              <a:off x="1880588" y="2611396"/>
              <a:ext cx="12035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12Mbps</a:t>
              </a:r>
              <a:endParaRPr lang="en-GB" sz="2400" dirty="0"/>
            </a:p>
          </p:txBody>
        </p:sp>
        <p:sp>
          <p:nvSpPr>
            <p:cNvPr id="7" name="ZoneTexte 5"/>
            <p:cNvSpPr txBox="1"/>
            <p:nvPr/>
          </p:nvSpPr>
          <p:spPr>
            <a:xfrm>
              <a:off x="4059883" y="3307053"/>
              <a:ext cx="12035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12Mbps</a:t>
              </a:r>
              <a:endParaRPr lang="en-GB" sz="2400" dirty="0"/>
            </a:p>
          </p:txBody>
        </p:sp>
        <p:sp>
          <p:nvSpPr>
            <p:cNvPr id="8" name="ZoneTexte 6"/>
            <p:cNvSpPr txBox="1"/>
            <p:nvPr/>
          </p:nvSpPr>
          <p:spPr>
            <a:xfrm>
              <a:off x="6128712" y="3874278"/>
              <a:ext cx="12035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12Mbps</a:t>
              </a:r>
              <a:endParaRPr lang="en-GB" sz="2400" dirty="0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MPTCP</a:t>
            </a:r>
            <a:r>
              <a:rPr lang="zh-CN" altLang="en-US" dirty="0"/>
              <a:t>拥塞控制改进</a:t>
            </a:r>
            <a:r>
              <a:rPr lang="en-US" altLang="zh-CN" dirty="0"/>
              <a:t>: LIA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LIA (</a:t>
            </a:r>
            <a:r>
              <a:rPr lang="fr-FR" altLang="zh-CN" dirty="0" err="1"/>
              <a:t>Linked</a:t>
            </a:r>
            <a:r>
              <a:rPr lang="fr-FR" altLang="zh-CN" dirty="0"/>
              <a:t> </a:t>
            </a:r>
            <a:r>
              <a:rPr lang="fr-FR" altLang="zh-CN" dirty="0" err="1"/>
              <a:t>Increases</a:t>
            </a:r>
            <a:r>
              <a:rPr lang="fr-FR" altLang="zh-CN" dirty="0"/>
              <a:t> </a:t>
            </a:r>
            <a:r>
              <a:rPr lang="fr-FR" altLang="zh-CN" dirty="0" err="1"/>
              <a:t>Algorithm</a:t>
            </a:r>
            <a:r>
              <a:rPr lang="fr-FR" altLang="zh-CN" dirty="0"/>
              <a:t>)</a:t>
            </a:r>
            <a:endParaRPr lang="fr-FR" altLang="zh-CN" dirty="0"/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TCP</a:t>
            </a:r>
            <a:r>
              <a:rPr lang="zh-CN" altLang="en-US" dirty="0"/>
              <a:t>子流</a:t>
            </a:r>
            <a:r>
              <a:rPr lang="en-US" altLang="zh-CN" dirty="0"/>
              <a:t>f</a:t>
            </a:r>
            <a:r>
              <a:rPr lang="zh-CN" altLang="en-US" dirty="0"/>
              <a:t>，每遇到丢包，</a:t>
            </a:r>
            <a:r>
              <a:rPr lang="fr-FR" altLang="zh-CN" dirty="0" err="1"/>
              <a:t>cwnd</a:t>
            </a:r>
            <a:r>
              <a:rPr lang="fr-FR" altLang="zh-CN" baseline="-25000" dirty="0" err="1"/>
              <a:t>f</a:t>
            </a:r>
            <a:r>
              <a:rPr lang="fr-FR" altLang="zh-CN" baseline="-25000" dirty="0"/>
              <a:t> </a:t>
            </a:r>
            <a:r>
              <a:rPr lang="fr-FR" altLang="zh-CN" dirty="0"/>
              <a:t>= </a:t>
            </a:r>
            <a:r>
              <a:rPr lang="fr-FR" altLang="zh-CN" dirty="0" err="1"/>
              <a:t>cw</a:t>
            </a:r>
            <a:r>
              <a:rPr lang="en-US" altLang="zh-CN" dirty="0" err="1"/>
              <a:t>nd</a:t>
            </a:r>
            <a:r>
              <a:rPr lang="fr-FR" altLang="zh-CN" baseline="-25000" dirty="0"/>
              <a:t>f</a:t>
            </a:r>
            <a:r>
              <a:rPr lang="fr-FR" altLang="zh-CN" dirty="0"/>
              <a:t>/2</a:t>
            </a:r>
            <a:endParaRPr lang="fr-FR" altLang="zh-CN" dirty="0"/>
          </a:p>
          <a:p>
            <a:pPr lvl="1"/>
            <a:r>
              <a:rPr lang="zh-CN" altLang="en-US" dirty="0"/>
              <a:t>每收到一个</a:t>
            </a:r>
            <a:r>
              <a:rPr lang="en-US" altLang="zh-CN" dirty="0"/>
              <a:t>ACK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不同子流之间通过</a:t>
            </a:r>
            <a:r>
              <a:rPr lang="en-US" altLang="zh-CN" dirty="0"/>
              <a:t>alpha</a:t>
            </a:r>
            <a:r>
              <a:rPr lang="zh-CN" altLang="en-US" dirty="0"/>
              <a:t>进行关联</a:t>
            </a:r>
            <a:r>
              <a:rPr lang="en-US" altLang="zh-CN" dirty="0"/>
              <a:t> </a:t>
            </a:r>
            <a:br>
              <a:rPr lang="fr-FR" altLang="zh-CN" dirty="0"/>
            </a:br>
            <a:endParaRPr lang="zh-CN" altLang="en-US" dirty="0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/>
        </p:nvGraphicFramePr>
        <p:xfrm>
          <a:off x="1277938" y="2962275"/>
          <a:ext cx="6883400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Equation" r:id="rId1" imgW="71323200" imgH="20726400" progId="Equation.3">
                  <p:embed/>
                </p:oleObj>
              </mc:Choice>
              <mc:Fallback>
                <p:oleObj name="Equation" r:id="rId1" imgW="71323200" imgH="20726400" progId="Equation.3">
                  <p:embed/>
                  <p:pic>
                    <p:nvPicPr>
                      <p:cNvPr id="0" name="Objet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7938" y="2962275"/>
                        <a:ext cx="6883400" cy="1998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51874" y="5711302"/>
          <a:ext cx="4097614" cy="766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Equation" r:id="rId3" imgW="56997600" imgH="10668000" progId="Equation.3">
                  <p:embed/>
                </p:oleObj>
              </mc:Choice>
              <mc:Fallback>
                <p:oleObj name="Equation" r:id="rId3" imgW="56997600" imgH="10668000" progId="Equation.3">
                  <p:embed/>
                  <p:pic>
                    <p:nvPicPr>
                      <p:cNvPr id="0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1874" y="5711302"/>
                        <a:ext cx="4097614" cy="766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</a:t>
            </a:r>
            <a:r>
              <a:rPr lang="en-US" altLang="zh-CN" dirty="0"/>
              <a:t>MPTCP</a:t>
            </a:r>
            <a:r>
              <a:rPr lang="zh-CN" altLang="en-US" dirty="0"/>
              <a:t>拥塞控制算法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类似于</a:t>
            </a:r>
            <a:r>
              <a:rPr lang="en-US" altLang="zh-CN" dirty="0"/>
              <a:t>TCP</a:t>
            </a:r>
            <a:r>
              <a:rPr lang="zh-CN" altLang="en-US" dirty="0"/>
              <a:t>拥塞控制算法，</a:t>
            </a:r>
            <a:r>
              <a:rPr lang="en-US" altLang="zh-CN" dirty="0"/>
              <a:t>MPTCP</a:t>
            </a:r>
            <a:r>
              <a:rPr lang="zh-CN" altLang="en-US" dirty="0"/>
              <a:t>拥塞控制也有很多变种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en-US" altLang="zh-CN" dirty="0"/>
              <a:t>OLIA (</a:t>
            </a:r>
            <a:r>
              <a:rPr lang="en-GB" altLang="zh-CN" dirty="0"/>
              <a:t>Opportunistic Linked Increases Algorithm</a:t>
            </a:r>
            <a:r>
              <a:rPr lang="en-US" altLang="zh-CN" dirty="0"/>
              <a:t>) 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en-US" altLang="zh-CN" dirty="0"/>
              <a:t>BALIA (</a:t>
            </a:r>
            <a:r>
              <a:rPr lang="en-GB" altLang="zh-CN" dirty="0"/>
              <a:t>Balanced linked adaptation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en-US" altLang="zh-CN" dirty="0"/>
              <a:t>MPTCP Cubic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en-US" altLang="zh-CN" dirty="0" err="1"/>
              <a:t>WVegas</a:t>
            </a:r>
            <a:r>
              <a:rPr lang="en-US" altLang="zh-CN" dirty="0"/>
              <a:t> [Weighted Vegas)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 lvl="1">
              <a:lnSpc>
                <a:spcPct val="200000"/>
              </a:lnSpc>
            </a:pPr>
            <a:endParaRPr lang="en-US" altLang="zh-CN" dirty="0"/>
          </a:p>
          <a:p>
            <a:pPr lvl="1">
              <a:lnSpc>
                <a:spcPct val="200000"/>
              </a:lnSpc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MPTCP</a:t>
            </a:r>
            <a:r>
              <a:rPr lang="zh-CN" altLang="en-US" dirty="0"/>
              <a:t>拥塞控制性能对比场景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实验环境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1145365" y="2523390"/>
            <a:ext cx="8001000" cy="2800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l"/>
              <a:defRPr/>
            </a:pPr>
            <a:endParaRPr kumimoji="1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l"/>
              <a:defRPr/>
            </a:pP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1389" y="2411225"/>
            <a:ext cx="8360787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rot="10800000" flipV="1">
            <a:off x="2121587" y="4054299"/>
            <a:ext cx="5214974" cy="7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10"/>
          <p:cNvSpPr txBox="1"/>
          <p:nvPr/>
        </p:nvSpPr>
        <p:spPr>
          <a:xfrm>
            <a:off x="5121983" y="355423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Download File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MPTCP</a:t>
            </a:r>
            <a:r>
              <a:rPr lang="zh-CN" altLang="en-US" dirty="0"/>
              <a:t>不同拥塞控制算法的性能</a:t>
            </a: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85261" y="1609889"/>
            <a:ext cx="7748710" cy="465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MPTCP</a:t>
            </a:r>
            <a:r>
              <a:rPr lang="zh-CN" altLang="en-US" dirty="0"/>
              <a:t>的移动性支持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MPTCP</a:t>
            </a:r>
            <a:r>
              <a:rPr lang="zh-CN" altLang="en-US" dirty="0"/>
              <a:t>如何利用多路径 </a:t>
            </a:r>
            <a:r>
              <a:rPr lang="en-US" altLang="zh-CN" dirty="0"/>
              <a:t>3G/4G</a:t>
            </a:r>
            <a:r>
              <a:rPr lang="zh-CN" altLang="en-US" dirty="0"/>
              <a:t>和</a:t>
            </a:r>
            <a:r>
              <a:rPr lang="en-US" altLang="zh-CN" dirty="0"/>
              <a:t>WiFi ?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Full mode</a:t>
            </a:r>
            <a:r>
              <a:rPr lang="zh-CN" altLang="en-US" dirty="0"/>
              <a:t>：两种接入方式同时使用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Backup mode</a:t>
            </a:r>
            <a:r>
              <a:rPr lang="zh-CN" altLang="en-US" dirty="0"/>
              <a:t>：优先使用</a:t>
            </a:r>
            <a:r>
              <a:rPr lang="en-US" altLang="zh-CN" dirty="0"/>
              <a:t>WiFi</a:t>
            </a:r>
            <a:r>
              <a:rPr lang="zh-CN" altLang="en-US" dirty="0"/>
              <a:t>，并且将</a:t>
            </a:r>
            <a:r>
              <a:rPr lang="en-US" altLang="zh-CN" dirty="0"/>
              <a:t>3G/4G </a:t>
            </a:r>
            <a:r>
              <a:rPr lang="zh-CN" altLang="en-US" dirty="0"/>
              <a:t>子流作为备份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Single path mode: </a:t>
            </a:r>
            <a:r>
              <a:rPr lang="zh-CN" altLang="en-US" dirty="0"/>
              <a:t>同一时刻只使用一种接入方式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MPTCP</a:t>
            </a:r>
            <a:r>
              <a:rPr lang="zh-CN" altLang="en-US" dirty="0"/>
              <a:t>的</a:t>
            </a:r>
            <a:r>
              <a:rPr lang="en-US" altLang="zh-CN" dirty="0"/>
              <a:t>Backup</a:t>
            </a:r>
            <a:r>
              <a:rPr lang="zh-CN" altLang="en-US" dirty="0"/>
              <a:t>模式</a:t>
            </a:r>
            <a:endParaRPr lang="zh-CN" altLang="en-US" dirty="0"/>
          </a:p>
        </p:txBody>
      </p:sp>
      <p:grpSp>
        <p:nvGrpSpPr>
          <p:cNvPr id="5" name="Grouper 3"/>
          <p:cNvGrpSpPr/>
          <p:nvPr/>
        </p:nvGrpSpPr>
        <p:grpSpPr>
          <a:xfrm>
            <a:off x="1084975" y="2297157"/>
            <a:ext cx="6423397" cy="406858"/>
            <a:chOff x="1344240" y="2157102"/>
            <a:chExt cx="6423397" cy="406858"/>
          </a:xfrm>
        </p:grpSpPr>
        <p:cxnSp>
          <p:nvCxnSpPr>
            <p:cNvPr id="6" name="Connecteur droit avec flèche 4"/>
            <p:cNvCxnSpPr/>
            <p:nvPr/>
          </p:nvCxnSpPr>
          <p:spPr>
            <a:xfrm flipH="1">
              <a:off x="1344240" y="2170600"/>
              <a:ext cx="6423397" cy="3933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ZoneTexte 5"/>
            <p:cNvSpPr txBox="1"/>
            <p:nvPr/>
          </p:nvSpPr>
          <p:spPr>
            <a:xfrm>
              <a:off x="2107964" y="2157102"/>
              <a:ext cx="1333443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SYN+ACK...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8" name="Grouper 6"/>
          <p:cNvGrpSpPr/>
          <p:nvPr/>
        </p:nvGrpSpPr>
        <p:grpSpPr>
          <a:xfrm>
            <a:off x="1088150" y="2607407"/>
            <a:ext cx="6423397" cy="448172"/>
            <a:chOff x="1347415" y="2467352"/>
            <a:chExt cx="6423397" cy="448172"/>
          </a:xfrm>
        </p:grpSpPr>
        <p:cxnSp>
          <p:nvCxnSpPr>
            <p:cNvPr id="9" name="Connecteur droit avec flèche 7"/>
            <p:cNvCxnSpPr/>
            <p:nvPr/>
          </p:nvCxnSpPr>
          <p:spPr>
            <a:xfrm>
              <a:off x="1347415" y="2698185"/>
              <a:ext cx="6423397" cy="2173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8"/>
            <p:cNvSpPr txBox="1"/>
            <p:nvPr/>
          </p:nvSpPr>
          <p:spPr>
            <a:xfrm>
              <a:off x="4811831" y="2467352"/>
              <a:ext cx="797314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ACK...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11" name="Grouper 9"/>
          <p:cNvGrpSpPr/>
          <p:nvPr/>
        </p:nvGrpSpPr>
        <p:grpSpPr>
          <a:xfrm>
            <a:off x="1089937" y="1789544"/>
            <a:ext cx="6423397" cy="426186"/>
            <a:chOff x="1344240" y="1560078"/>
            <a:chExt cx="6423397" cy="426186"/>
          </a:xfrm>
        </p:grpSpPr>
        <p:cxnSp>
          <p:nvCxnSpPr>
            <p:cNvPr id="12" name="Connecteur droit avec flèche 10"/>
            <p:cNvCxnSpPr/>
            <p:nvPr/>
          </p:nvCxnSpPr>
          <p:spPr>
            <a:xfrm>
              <a:off x="1344240" y="1768925"/>
              <a:ext cx="6423397" cy="2173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1"/>
            <p:cNvSpPr txBox="1"/>
            <p:nvPr/>
          </p:nvSpPr>
          <p:spPr>
            <a:xfrm>
              <a:off x="3481387" y="1560078"/>
              <a:ext cx="787295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SYN...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14" name="Grouper 12"/>
          <p:cNvGrpSpPr/>
          <p:nvPr/>
        </p:nvGrpSpPr>
        <p:grpSpPr>
          <a:xfrm>
            <a:off x="1096175" y="4277604"/>
            <a:ext cx="6564216" cy="422173"/>
            <a:chOff x="1344240" y="1458660"/>
            <a:chExt cx="6423397" cy="701186"/>
          </a:xfrm>
        </p:grpSpPr>
        <p:cxnSp>
          <p:nvCxnSpPr>
            <p:cNvPr id="15" name="Connecteur droit avec flèche 13"/>
            <p:cNvCxnSpPr/>
            <p:nvPr/>
          </p:nvCxnSpPr>
          <p:spPr>
            <a:xfrm>
              <a:off x="1344240" y="1942508"/>
              <a:ext cx="6423397" cy="217338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4"/>
            <p:cNvSpPr txBox="1"/>
            <p:nvPr/>
          </p:nvSpPr>
          <p:spPr>
            <a:xfrm>
              <a:off x="3481387" y="1458660"/>
              <a:ext cx="2668306" cy="6645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SYN,MP_JOIN[Backup...]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17" name="Grouper 15"/>
          <p:cNvGrpSpPr/>
          <p:nvPr/>
        </p:nvGrpSpPr>
        <p:grpSpPr>
          <a:xfrm>
            <a:off x="1154310" y="4793407"/>
            <a:ext cx="6603067" cy="400110"/>
            <a:chOff x="1344240" y="2157102"/>
            <a:chExt cx="6423397" cy="959913"/>
          </a:xfrm>
        </p:grpSpPr>
        <p:cxnSp>
          <p:nvCxnSpPr>
            <p:cNvPr id="18" name="Connecteur droit avec flèche 16"/>
            <p:cNvCxnSpPr/>
            <p:nvPr/>
          </p:nvCxnSpPr>
          <p:spPr>
            <a:xfrm flipH="1">
              <a:off x="1344240" y="2170600"/>
              <a:ext cx="6423397" cy="39336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7"/>
            <p:cNvSpPr txBox="1"/>
            <p:nvPr/>
          </p:nvSpPr>
          <p:spPr>
            <a:xfrm>
              <a:off x="2107964" y="2157102"/>
              <a:ext cx="3098706" cy="9599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SYN+ACK,...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0" name="Grouper 18"/>
          <p:cNvGrpSpPr/>
          <p:nvPr/>
        </p:nvGrpSpPr>
        <p:grpSpPr>
          <a:xfrm>
            <a:off x="1096175" y="5385187"/>
            <a:ext cx="6564216" cy="400110"/>
            <a:chOff x="1344240" y="1560078"/>
            <a:chExt cx="6423397" cy="664541"/>
          </a:xfrm>
        </p:grpSpPr>
        <p:cxnSp>
          <p:nvCxnSpPr>
            <p:cNvPr id="21" name="Connecteur droit avec flèche 19"/>
            <p:cNvCxnSpPr/>
            <p:nvPr/>
          </p:nvCxnSpPr>
          <p:spPr>
            <a:xfrm>
              <a:off x="1344240" y="1768925"/>
              <a:ext cx="6423397" cy="217339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0"/>
            <p:cNvSpPr txBox="1"/>
            <p:nvPr/>
          </p:nvSpPr>
          <p:spPr>
            <a:xfrm>
              <a:off x="3481387" y="1560078"/>
              <a:ext cx="836949" cy="6645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ACK ...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74" y="3007517"/>
            <a:ext cx="799101" cy="1048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16"/>
          <p:cNvGrpSpPr/>
          <p:nvPr/>
        </p:nvGrpSpPr>
        <p:grpSpPr bwMode="auto">
          <a:xfrm>
            <a:off x="1429288" y="2886778"/>
            <a:ext cx="510108" cy="902153"/>
            <a:chOff x="0" y="0"/>
            <a:chExt cx="457" cy="808"/>
          </a:xfrm>
        </p:grpSpPr>
        <p:grpSp>
          <p:nvGrpSpPr>
            <p:cNvPr id="25" name="Group 14"/>
            <p:cNvGrpSpPr/>
            <p:nvPr/>
          </p:nvGrpSpPr>
          <p:grpSpPr bwMode="auto">
            <a:xfrm>
              <a:off x="41" y="0"/>
              <a:ext cx="416" cy="455"/>
              <a:chOff x="0" y="0"/>
              <a:chExt cx="416" cy="455"/>
            </a:xfrm>
          </p:grpSpPr>
          <p:grpSp>
            <p:nvGrpSpPr>
              <p:cNvPr id="27" name="Group 7"/>
              <p:cNvGrpSpPr/>
              <p:nvPr/>
            </p:nvGrpSpPr>
            <p:grpSpPr bwMode="auto">
              <a:xfrm>
                <a:off x="172" y="145"/>
                <a:ext cx="83" cy="310"/>
                <a:chOff x="0" y="0"/>
                <a:chExt cx="82" cy="310"/>
              </a:xfrm>
            </p:grpSpPr>
            <p:sp>
              <p:nvSpPr>
                <p:cNvPr id="34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35" y="28"/>
                  <a:ext cx="0" cy="282"/>
                </a:xfrm>
                <a:prstGeom prst="line">
                  <a:avLst/>
                </a:prstGeom>
                <a:noFill/>
                <a:ln w="25400" cap="flat">
                  <a:solidFill>
                    <a:srgbClr val="3366F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FR"/>
                </a:p>
              </p:txBody>
            </p:sp>
            <p:sp>
              <p:nvSpPr>
                <p:cNvPr id="35" name="Oval 6"/>
                <p:cNvSpPr/>
                <p:nvPr/>
              </p:nvSpPr>
              <p:spPr bwMode="auto">
                <a:xfrm>
                  <a:off x="0" y="0"/>
                  <a:ext cx="82" cy="71"/>
                </a:xfrm>
                <a:prstGeom prst="ellipse">
                  <a:avLst/>
                </a:prstGeom>
                <a:solidFill>
                  <a:srgbClr val="000000"/>
                </a:solidFill>
                <a:ln w="25400" cap="flat">
                  <a:solidFill>
                    <a:srgbClr val="3366F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FR"/>
                </a:p>
              </p:txBody>
            </p:sp>
          </p:grpSp>
          <p:grpSp>
            <p:nvGrpSpPr>
              <p:cNvPr id="28" name="Group 10"/>
              <p:cNvGrpSpPr/>
              <p:nvPr/>
            </p:nvGrpSpPr>
            <p:grpSpPr bwMode="auto">
              <a:xfrm>
                <a:off x="0" y="0"/>
                <a:ext cx="167" cy="370"/>
                <a:chOff x="0" y="0"/>
                <a:chExt cx="167" cy="370"/>
              </a:xfrm>
            </p:grpSpPr>
            <p:sp>
              <p:nvSpPr>
                <p:cNvPr id="32" name="Freeform 8"/>
                <p:cNvSpPr/>
                <p:nvPr/>
              </p:nvSpPr>
              <p:spPr bwMode="auto">
                <a:xfrm>
                  <a:off x="90" y="91"/>
                  <a:ext cx="77" cy="195"/>
                </a:xfrm>
                <a:custGeom>
                  <a:avLst/>
                  <a:gdLst>
                    <a:gd name="T0" fmla="+- 0 21600 6061"/>
                    <a:gd name="T1" fmla="*/ T0 w 15539"/>
                    <a:gd name="T2" fmla="*/ 0 h 21600"/>
                    <a:gd name="T3" fmla="+- 0 20987 6061"/>
                    <a:gd name="T4" fmla="*/ T3 w 15539"/>
                    <a:gd name="T5" fmla="*/ 216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539" h="21600">
                      <a:moveTo>
                        <a:pt x="15539" y="0"/>
                      </a:moveTo>
                      <a:cubicBezTo>
                        <a:pt x="-6061" y="1764"/>
                        <a:pt x="-4082" y="20041"/>
                        <a:pt x="14926" y="21600"/>
                      </a:cubicBezTo>
                    </a:path>
                  </a:pathLst>
                </a:custGeom>
                <a:noFill/>
                <a:ln w="12700" cap="flat">
                  <a:solidFill>
                    <a:srgbClr val="3366F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FR"/>
                </a:p>
              </p:txBody>
            </p:sp>
            <p:sp>
              <p:nvSpPr>
                <p:cNvPr id="33" name="Freeform 9"/>
                <p:cNvSpPr/>
                <p:nvPr/>
              </p:nvSpPr>
              <p:spPr bwMode="auto">
                <a:xfrm>
                  <a:off x="0" y="0"/>
                  <a:ext cx="143" cy="370"/>
                </a:xfrm>
                <a:custGeom>
                  <a:avLst/>
                  <a:gdLst>
                    <a:gd name="T0" fmla="+- 0 21600 6324"/>
                    <a:gd name="T1" fmla="*/ T0 w 15276"/>
                    <a:gd name="T2" fmla="*/ 0 h 21600"/>
                    <a:gd name="T3" fmla="+- 0 21600 6324"/>
                    <a:gd name="T4" fmla="*/ T3 w 15276"/>
                    <a:gd name="T5" fmla="*/ 216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276" h="21600">
                      <a:moveTo>
                        <a:pt x="15276" y="0"/>
                      </a:moveTo>
                      <a:cubicBezTo>
                        <a:pt x="-6324" y="1949"/>
                        <a:pt x="-3821" y="20205"/>
                        <a:pt x="15276" y="21600"/>
                      </a:cubicBezTo>
                    </a:path>
                  </a:pathLst>
                </a:custGeom>
                <a:noFill/>
                <a:ln w="12700" cap="flat">
                  <a:solidFill>
                    <a:srgbClr val="3366F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FR"/>
                </a:p>
              </p:txBody>
            </p:sp>
          </p:grpSp>
          <p:grpSp>
            <p:nvGrpSpPr>
              <p:cNvPr id="29" name="Group 13"/>
              <p:cNvGrpSpPr/>
              <p:nvPr/>
            </p:nvGrpSpPr>
            <p:grpSpPr bwMode="auto">
              <a:xfrm flipH="1">
                <a:off x="248" y="0"/>
                <a:ext cx="168" cy="370"/>
                <a:chOff x="0" y="0"/>
                <a:chExt cx="167" cy="370"/>
              </a:xfrm>
            </p:grpSpPr>
            <p:sp>
              <p:nvSpPr>
                <p:cNvPr id="30" name="Freeform 11"/>
                <p:cNvSpPr/>
                <p:nvPr/>
              </p:nvSpPr>
              <p:spPr bwMode="auto">
                <a:xfrm>
                  <a:off x="90" y="91"/>
                  <a:ext cx="77" cy="195"/>
                </a:xfrm>
                <a:custGeom>
                  <a:avLst/>
                  <a:gdLst>
                    <a:gd name="T0" fmla="+- 0 21600 6061"/>
                    <a:gd name="T1" fmla="*/ T0 w 15539"/>
                    <a:gd name="T2" fmla="*/ 0 h 21600"/>
                    <a:gd name="T3" fmla="+- 0 20987 6061"/>
                    <a:gd name="T4" fmla="*/ T3 w 15539"/>
                    <a:gd name="T5" fmla="*/ 216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539" h="21600">
                      <a:moveTo>
                        <a:pt x="15539" y="0"/>
                      </a:moveTo>
                      <a:cubicBezTo>
                        <a:pt x="-6061" y="1764"/>
                        <a:pt x="-4082" y="20041"/>
                        <a:pt x="14926" y="21600"/>
                      </a:cubicBezTo>
                    </a:path>
                  </a:pathLst>
                </a:custGeom>
                <a:noFill/>
                <a:ln w="12700" cap="flat">
                  <a:solidFill>
                    <a:srgbClr val="3366F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FR"/>
                </a:p>
              </p:txBody>
            </p:sp>
            <p:sp>
              <p:nvSpPr>
                <p:cNvPr id="31" name="Freeform 12"/>
                <p:cNvSpPr/>
                <p:nvPr/>
              </p:nvSpPr>
              <p:spPr bwMode="auto">
                <a:xfrm>
                  <a:off x="0" y="0"/>
                  <a:ext cx="143" cy="370"/>
                </a:xfrm>
                <a:custGeom>
                  <a:avLst/>
                  <a:gdLst>
                    <a:gd name="T0" fmla="+- 0 21600 6324"/>
                    <a:gd name="T1" fmla="*/ T0 w 15276"/>
                    <a:gd name="T2" fmla="*/ 0 h 21600"/>
                    <a:gd name="T3" fmla="+- 0 21600 6324"/>
                    <a:gd name="T4" fmla="*/ T3 w 15276"/>
                    <a:gd name="T5" fmla="*/ 216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276" h="21600">
                      <a:moveTo>
                        <a:pt x="15276" y="0"/>
                      </a:moveTo>
                      <a:cubicBezTo>
                        <a:pt x="-6324" y="1949"/>
                        <a:pt x="-3821" y="20205"/>
                        <a:pt x="15276" y="21600"/>
                      </a:cubicBezTo>
                    </a:path>
                  </a:pathLst>
                </a:custGeom>
                <a:noFill/>
                <a:ln w="12700" cap="flat">
                  <a:solidFill>
                    <a:srgbClr val="3366F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FR"/>
                </a:p>
              </p:txBody>
            </p:sp>
          </p:grpSp>
        </p:grpSp>
        <p:sp>
          <p:nvSpPr>
            <p:cNvPr id="26" name="Rectangle 15"/>
            <p:cNvSpPr/>
            <p:nvPr/>
          </p:nvSpPr>
          <p:spPr bwMode="auto">
            <a:xfrm>
              <a:off x="0" y="560"/>
              <a:ext cx="437" cy="24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dirty="0" err="1">
                  <a:solidFill>
                    <a:srgbClr val="0000FF"/>
                  </a:solidFill>
                  <a:latin typeface="Verdana" panose="020B0604030504040204" charset="0"/>
                  <a:ea typeface="MS PGothic" panose="020B0600070205080204" charset="-128"/>
                  <a:cs typeface="Verdana" panose="020B0604030504040204" charset="0"/>
                  <a:sym typeface="Verdana" panose="020B0604030504040204" charset="0"/>
                </a:rPr>
                <a:t>WiFi</a:t>
              </a:r>
              <a:endParaRPr lang="en-US" dirty="0">
                <a:solidFill>
                  <a:srgbClr val="0000FF"/>
                </a:solidFill>
                <a:latin typeface="Verdana" panose="020B0604030504040204" charset="0"/>
                <a:ea typeface="MS PGothic" panose="020B0600070205080204" charset="-128"/>
                <a:cs typeface="Verdana" panose="020B0604030504040204" charset="0"/>
                <a:sym typeface="Verdana" panose="020B0604030504040204" charset="0"/>
              </a:endParaRPr>
            </a:p>
          </p:txBody>
        </p:sp>
      </p:grpSp>
      <p:grpSp>
        <p:nvGrpSpPr>
          <p:cNvPr id="36" name="Group 39"/>
          <p:cNvGrpSpPr/>
          <p:nvPr/>
        </p:nvGrpSpPr>
        <p:grpSpPr bwMode="auto">
          <a:xfrm>
            <a:off x="2717183" y="3235686"/>
            <a:ext cx="827949" cy="1167333"/>
            <a:chOff x="0" y="0"/>
            <a:chExt cx="971" cy="1861"/>
          </a:xfrm>
        </p:grpSpPr>
        <p:grpSp>
          <p:nvGrpSpPr>
            <p:cNvPr id="37" name="Group 37"/>
            <p:cNvGrpSpPr/>
            <p:nvPr/>
          </p:nvGrpSpPr>
          <p:grpSpPr bwMode="auto">
            <a:xfrm>
              <a:off x="144" y="0"/>
              <a:ext cx="501" cy="1398"/>
              <a:chOff x="0" y="0"/>
              <a:chExt cx="501" cy="1398"/>
            </a:xfrm>
          </p:grpSpPr>
          <p:sp>
            <p:nvSpPr>
              <p:cNvPr id="39" name="Line 17"/>
              <p:cNvSpPr>
                <a:spLocks noChangeShapeType="1"/>
              </p:cNvSpPr>
              <p:nvPr/>
            </p:nvSpPr>
            <p:spPr bwMode="auto">
              <a:xfrm flipH="1">
                <a:off x="0" y="313"/>
                <a:ext cx="250" cy="1085"/>
              </a:xfrm>
              <a:prstGeom prst="line">
                <a:avLst/>
              </a:prstGeom>
              <a:noFill/>
              <a:ln w="25400" cap="flat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40" name="Line 18"/>
              <p:cNvSpPr>
                <a:spLocks noChangeShapeType="1"/>
              </p:cNvSpPr>
              <p:nvPr/>
            </p:nvSpPr>
            <p:spPr bwMode="auto">
              <a:xfrm>
                <a:off x="250" y="313"/>
                <a:ext cx="251" cy="1085"/>
              </a:xfrm>
              <a:prstGeom prst="line">
                <a:avLst/>
              </a:prstGeom>
              <a:noFill/>
              <a:ln w="25400" cap="flat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41" name="Line 19"/>
              <p:cNvSpPr>
                <a:spLocks noChangeShapeType="1"/>
              </p:cNvSpPr>
              <p:nvPr/>
            </p:nvSpPr>
            <p:spPr bwMode="auto">
              <a:xfrm>
                <a:off x="68" y="1148"/>
                <a:ext cx="369" cy="0"/>
              </a:xfrm>
              <a:prstGeom prst="line">
                <a:avLst/>
              </a:prstGeom>
              <a:noFill/>
              <a:ln w="25400" cap="flat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42" name="Line 20"/>
              <p:cNvSpPr>
                <a:spLocks noChangeShapeType="1"/>
              </p:cNvSpPr>
              <p:nvPr/>
            </p:nvSpPr>
            <p:spPr bwMode="auto">
              <a:xfrm>
                <a:off x="135" y="814"/>
                <a:ext cx="235" cy="0"/>
              </a:xfrm>
              <a:prstGeom prst="line">
                <a:avLst/>
              </a:prstGeom>
              <a:noFill/>
              <a:ln w="25400" cap="flat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43" name="Line 21"/>
              <p:cNvSpPr>
                <a:spLocks noChangeShapeType="1"/>
              </p:cNvSpPr>
              <p:nvPr/>
            </p:nvSpPr>
            <p:spPr bwMode="auto">
              <a:xfrm>
                <a:off x="147" y="813"/>
                <a:ext cx="308" cy="367"/>
              </a:xfrm>
              <a:prstGeom prst="line">
                <a:avLst/>
              </a:prstGeom>
              <a:noFill/>
              <a:ln w="25400" cap="flat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44" name="Line 22"/>
              <p:cNvSpPr>
                <a:spLocks noChangeShapeType="1"/>
              </p:cNvSpPr>
              <p:nvPr/>
            </p:nvSpPr>
            <p:spPr bwMode="auto">
              <a:xfrm flipH="1">
                <a:off x="57" y="821"/>
                <a:ext cx="304" cy="335"/>
              </a:xfrm>
              <a:prstGeom prst="line">
                <a:avLst/>
              </a:prstGeom>
              <a:noFill/>
              <a:ln w="25400" cap="flat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45" name="Line 23"/>
              <p:cNvSpPr>
                <a:spLocks noChangeShapeType="1"/>
              </p:cNvSpPr>
              <p:nvPr/>
            </p:nvSpPr>
            <p:spPr bwMode="auto">
              <a:xfrm flipH="1">
                <a:off x="0" y="1150"/>
                <a:ext cx="433" cy="248"/>
              </a:xfrm>
              <a:prstGeom prst="line">
                <a:avLst/>
              </a:prstGeom>
              <a:noFill/>
              <a:ln w="25400" cap="flat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46" name="Line 24"/>
              <p:cNvSpPr>
                <a:spLocks noChangeShapeType="1"/>
              </p:cNvSpPr>
              <p:nvPr/>
            </p:nvSpPr>
            <p:spPr bwMode="auto">
              <a:xfrm>
                <a:off x="201" y="563"/>
                <a:ext cx="109" cy="0"/>
              </a:xfrm>
              <a:prstGeom prst="line">
                <a:avLst/>
              </a:prstGeom>
              <a:noFill/>
              <a:ln w="25400" cap="flat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47" name="Line 25"/>
              <p:cNvSpPr>
                <a:spLocks noChangeShapeType="1"/>
              </p:cNvSpPr>
              <p:nvPr/>
            </p:nvSpPr>
            <p:spPr bwMode="auto">
              <a:xfrm>
                <a:off x="68" y="1158"/>
                <a:ext cx="431" cy="239"/>
              </a:xfrm>
              <a:prstGeom prst="line">
                <a:avLst/>
              </a:prstGeom>
              <a:noFill/>
              <a:ln w="25400" cap="flat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48" name="Line 26"/>
              <p:cNvSpPr>
                <a:spLocks noChangeShapeType="1"/>
              </p:cNvSpPr>
              <p:nvPr/>
            </p:nvSpPr>
            <p:spPr bwMode="auto">
              <a:xfrm>
                <a:off x="201" y="555"/>
                <a:ext cx="171" cy="280"/>
              </a:xfrm>
              <a:prstGeom prst="line">
                <a:avLst/>
              </a:prstGeom>
              <a:noFill/>
              <a:ln w="25400" cap="flat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49" name="Line 27"/>
              <p:cNvSpPr>
                <a:spLocks noChangeShapeType="1"/>
              </p:cNvSpPr>
              <p:nvPr/>
            </p:nvSpPr>
            <p:spPr bwMode="auto">
              <a:xfrm flipH="1">
                <a:off x="123" y="560"/>
                <a:ext cx="171" cy="279"/>
              </a:xfrm>
              <a:prstGeom prst="line">
                <a:avLst/>
              </a:prstGeom>
              <a:noFill/>
              <a:ln w="25400" cap="flat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grpSp>
            <p:nvGrpSpPr>
              <p:cNvPr id="50" name="Group 36"/>
              <p:cNvGrpSpPr/>
              <p:nvPr/>
            </p:nvGrpSpPr>
            <p:grpSpPr bwMode="auto">
              <a:xfrm>
                <a:off x="99" y="0"/>
                <a:ext cx="304" cy="312"/>
                <a:chOff x="0" y="0"/>
                <a:chExt cx="304" cy="312"/>
              </a:xfrm>
            </p:grpSpPr>
            <p:sp>
              <p:nvSpPr>
                <p:cNvPr id="51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52" y="150"/>
                  <a:ext cx="2" cy="162"/>
                </a:xfrm>
                <a:prstGeom prst="line">
                  <a:avLst/>
                </a:prstGeom>
                <a:noFill/>
                <a:ln w="25400" cap="flat">
                  <a:solidFill>
                    <a:srgbClr val="008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FR"/>
                </a:p>
              </p:txBody>
            </p:sp>
            <p:sp>
              <p:nvSpPr>
                <p:cNvPr id="52" name="Oval 29"/>
                <p:cNvSpPr/>
                <p:nvPr/>
              </p:nvSpPr>
              <p:spPr bwMode="auto">
                <a:xfrm>
                  <a:off x="126" y="116"/>
                  <a:ext cx="48" cy="40"/>
                </a:xfrm>
                <a:prstGeom prst="ellipse">
                  <a:avLst/>
                </a:prstGeom>
                <a:solidFill>
                  <a:srgbClr val="000000"/>
                </a:solidFill>
                <a:ln w="25400" cap="flat">
                  <a:solidFill>
                    <a:srgbClr val="008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FR"/>
                </a:p>
              </p:txBody>
            </p:sp>
            <p:grpSp>
              <p:nvGrpSpPr>
                <p:cNvPr id="53" name="Group 32"/>
                <p:cNvGrpSpPr/>
                <p:nvPr/>
              </p:nvGrpSpPr>
              <p:grpSpPr bwMode="auto">
                <a:xfrm>
                  <a:off x="0" y="0"/>
                  <a:ext cx="122" cy="266"/>
                  <a:chOff x="0" y="0"/>
                  <a:chExt cx="122" cy="266"/>
                </a:xfrm>
              </p:grpSpPr>
              <p:sp>
                <p:nvSpPr>
                  <p:cNvPr id="57" name="Freeform 30"/>
                  <p:cNvSpPr/>
                  <p:nvPr/>
                </p:nvSpPr>
                <p:spPr bwMode="auto">
                  <a:xfrm>
                    <a:off x="65" y="65"/>
                    <a:ext cx="57" cy="141"/>
                  </a:xfrm>
                  <a:custGeom>
                    <a:avLst/>
                    <a:gdLst>
                      <a:gd name="T0" fmla="+- 0 21600 6061"/>
                      <a:gd name="T1" fmla="*/ T0 w 15539"/>
                      <a:gd name="T2" fmla="*/ 0 h 21600"/>
                      <a:gd name="T3" fmla="+- 0 20987 6061"/>
                      <a:gd name="T4" fmla="*/ T3 w 15539"/>
                      <a:gd name="T5" fmla="*/ 21600 h 21600"/>
                    </a:gdLst>
                    <a:ahLst/>
                    <a:cxnLst>
                      <a:cxn ang="0">
                        <a:pos x="T1" y="T2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5539" h="21600">
                        <a:moveTo>
                          <a:pt x="15539" y="0"/>
                        </a:moveTo>
                        <a:cubicBezTo>
                          <a:pt x="-6061" y="1764"/>
                          <a:pt x="-4082" y="20041"/>
                          <a:pt x="14926" y="21600"/>
                        </a:cubicBezTo>
                      </a:path>
                    </a:pathLst>
                  </a:custGeom>
                  <a:noFill/>
                  <a:ln w="12700" cap="flat">
                    <a:solidFill>
                      <a:srgbClr val="00800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58" name="Freeform 31"/>
                  <p:cNvSpPr/>
                  <p:nvPr/>
                </p:nvSpPr>
                <p:spPr bwMode="auto">
                  <a:xfrm>
                    <a:off x="0" y="0"/>
                    <a:ext cx="104" cy="266"/>
                  </a:xfrm>
                  <a:custGeom>
                    <a:avLst/>
                    <a:gdLst>
                      <a:gd name="T0" fmla="+- 0 21600 6324"/>
                      <a:gd name="T1" fmla="*/ T0 w 15276"/>
                      <a:gd name="T2" fmla="*/ 0 h 21600"/>
                      <a:gd name="T3" fmla="+- 0 21600 6324"/>
                      <a:gd name="T4" fmla="*/ T3 w 15276"/>
                      <a:gd name="T5" fmla="*/ 21600 h 21600"/>
                    </a:gdLst>
                    <a:ahLst/>
                    <a:cxnLst>
                      <a:cxn ang="0">
                        <a:pos x="T1" y="T2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5276" h="21600">
                        <a:moveTo>
                          <a:pt x="15276" y="0"/>
                        </a:moveTo>
                        <a:cubicBezTo>
                          <a:pt x="-6324" y="1949"/>
                          <a:pt x="-3821" y="20205"/>
                          <a:pt x="15276" y="21600"/>
                        </a:cubicBezTo>
                      </a:path>
                    </a:pathLst>
                  </a:custGeom>
                  <a:noFill/>
                  <a:ln w="12700" cap="flat">
                    <a:solidFill>
                      <a:srgbClr val="00800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54" name="Group 35"/>
                <p:cNvGrpSpPr/>
                <p:nvPr/>
              </p:nvGrpSpPr>
              <p:grpSpPr bwMode="auto">
                <a:xfrm flipH="1">
                  <a:off x="181" y="0"/>
                  <a:ext cx="123" cy="266"/>
                  <a:chOff x="0" y="0"/>
                  <a:chExt cx="122" cy="266"/>
                </a:xfrm>
              </p:grpSpPr>
              <p:sp>
                <p:nvSpPr>
                  <p:cNvPr id="55" name="Freeform 33"/>
                  <p:cNvSpPr/>
                  <p:nvPr/>
                </p:nvSpPr>
                <p:spPr bwMode="auto">
                  <a:xfrm>
                    <a:off x="65" y="65"/>
                    <a:ext cx="57" cy="141"/>
                  </a:xfrm>
                  <a:custGeom>
                    <a:avLst/>
                    <a:gdLst>
                      <a:gd name="T0" fmla="+- 0 21600 6061"/>
                      <a:gd name="T1" fmla="*/ T0 w 15539"/>
                      <a:gd name="T2" fmla="*/ 0 h 21600"/>
                      <a:gd name="T3" fmla="+- 0 20987 6061"/>
                      <a:gd name="T4" fmla="*/ T3 w 15539"/>
                      <a:gd name="T5" fmla="*/ 21600 h 21600"/>
                    </a:gdLst>
                    <a:ahLst/>
                    <a:cxnLst>
                      <a:cxn ang="0">
                        <a:pos x="T1" y="T2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5539" h="21600">
                        <a:moveTo>
                          <a:pt x="15539" y="0"/>
                        </a:moveTo>
                        <a:cubicBezTo>
                          <a:pt x="-6061" y="1764"/>
                          <a:pt x="-4082" y="20041"/>
                          <a:pt x="14926" y="21600"/>
                        </a:cubicBezTo>
                      </a:path>
                    </a:pathLst>
                  </a:custGeom>
                  <a:noFill/>
                  <a:ln w="12700" cap="flat">
                    <a:solidFill>
                      <a:srgbClr val="00800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56" name="Freeform 34"/>
                  <p:cNvSpPr/>
                  <p:nvPr/>
                </p:nvSpPr>
                <p:spPr bwMode="auto">
                  <a:xfrm>
                    <a:off x="0" y="0"/>
                    <a:ext cx="104" cy="266"/>
                  </a:xfrm>
                  <a:custGeom>
                    <a:avLst/>
                    <a:gdLst>
                      <a:gd name="T0" fmla="+- 0 21600 6324"/>
                      <a:gd name="T1" fmla="*/ T0 w 15276"/>
                      <a:gd name="T2" fmla="*/ 0 h 21600"/>
                      <a:gd name="T3" fmla="+- 0 21600 6324"/>
                      <a:gd name="T4" fmla="*/ T3 w 15276"/>
                      <a:gd name="T5" fmla="*/ 21600 h 21600"/>
                    </a:gdLst>
                    <a:ahLst/>
                    <a:cxnLst>
                      <a:cxn ang="0">
                        <a:pos x="T1" y="T2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5276" h="21600">
                        <a:moveTo>
                          <a:pt x="15276" y="0"/>
                        </a:moveTo>
                        <a:cubicBezTo>
                          <a:pt x="-6324" y="1949"/>
                          <a:pt x="-3821" y="20205"/>
                          <a:pt x="15276" y="21600"/>
                        </a:cubicBezTo>
                      </a:path>
                    </a:pathLst>
                  </a:custGeom>
                  <a:noFill/>
                  <a:ln w="12700" cap="flat">
                    <a:solidFill>
                      <a:srgbClr val="00800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38" name="Rectangle 38"/>
            <p:cNvSpPr/>
            <p:nvPr/>
          </p:nvSpPr>
          <p:spPr bwMode="auto">
            <a:xfrm>
              <a:off x="0" y="1419"/>
              <a:ext cx="971" cy="44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Verdana" panose="020B0604030504040204" charset="0"/>
                  <a:ea typeface="MS PGothic" panose="020B0600070205080204" charset="-128"/>
                  <a:cs typeface="Verdana" panose="020B0604030504040204" charset="0"/>
                  <a:sym typeface="Verdana" panose="020B0604030504040204" charset="0"/>
                </a:rPr>
                <a:t>3G/LTE</a:t>
              </a:r>
              <a:endParaRPr lang="en-US" dirty="0">
                <a:solidFill>
                  <a:srgbClr val="008000"/>
                </a:solidFill>
                <a:latin typeface="Verdana" panose="020B0604030504040204" charset="0"/>
                <a:ea typeface="MS PGothic" panose="020B0600070205080204" charset="-128"/>
                <a:cs typeface="Verdana" panose="020B0604030504040204" charset="0"/>
                <a:sym typeface="Verdana" panose="020B0604030504040204" charset="0"/>
              </a:endParaRPr>
            </a:p>
          </p:txBody>
        </p:sp>
      </p:grpSp>
      <p:pic>
        <p:nvPicPr>
          <p:cNvPr id="59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647" y="3302110"/>
            <a:ext cx="1384102" cy="1384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rouper 58"/>
          <p:cNvGrpSpPr/>
          <p:nvPr/>
        </p:nvGrpSpPr>
        <p:grpSpPr>
          <a:xfrm>
            <a:off x="1084975" y="5775961"/>
            <a:ext cx="6564216" cy="400110"/>
            <a:chOff x="1344240" y="1560078"/>
            <a:chExt cx="6423397" cy="664541"/>
          </a:xfrm>
        </p:grpSpPr>
        <p:cxnSp>
          <p:nvCxnSpPr>
            <p:cNvPr id="61" name="Connecteur droit avec flèche 59"/>
            <p:cNvCxnSpPr/>
            <p:nvPr/>
          </p:nvCxnSpPr>
          <p:spPr>
            <a:xfrm>
              <a:off x="1344240" y="1768925"/>
              <a:ext cx="6423397" cy="217339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ZoneTexte 60"/>
            <p:cNvSpPr txBox="1"/>
            <p:nvPr/>
          </p:nvSpPr>
          <p:spPr>
            <a:xfrm>
              <a:off x="3481387" y="1560078"/>
              <a:ext cx="1435718" cy="6645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MP_PRIO[B]</a:t>
              </a:r>
              <a:endParaRPr lang="fr-FR" sz="2000" dirty="0">
                <a:solidFill>
                  <a:srgbClr val="008000"/>
                </a:solidFill>
              </a:endParaRPr>
            </a:p>
          </p:txBody>
        </p:sp>
      </p:grpSp>
      <p:sp>
        <p:nvSpPr>
          <p:cNvPr id="64" name="Bulle ronde 62"/>
          <p:cNvSpPr/>
          <p:nvPr/>
        </p:nvSpPr>
        <p:spPr>
          <a:xfrm>
            <a:off x="6094690" y="4313380"/>
            <a:ext cx="2893609" cy="1471917"/>
          </a:xfrm>
          <a:prstGeom prst="wedgeEllipseCallout">
            <a:avLst>
              <a:gd name="adj1" fmla="val -100213"/>
              <a:gd name="adj2" fmla="val 54860"/>
            </a:avLst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动态调整子流的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Backup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状态</a:t>
            </a:r>
            <a:endParaRPr lang="fr-FR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演进历史（续）</a:t>
            </a:r>
            <a:endParaRPr lang="zh-CN" altLang="en-US" dirty="0"/>
          </a:p>
        </p:txBody>
      </p:sp>
      <p:graphicFrame>
        <p:nvGraphicFramePr>
          <p:cNvPr id="6" name="内容占位符 5"/>
          <p:cNvGraphicFramePr/>
          <p:nvPr/>
        </p:nvGraphicFramePr>
        <p:xfrm>
          <a:off x="573233" y="1492371"/>
          <a:ext cx="78867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371"/>
                <a:gridCol w="1975945"/>
                <a:gridCol w="49943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年份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名称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简介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2004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TCP NewReno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Reno + </a:t>
                      </a:r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快速恢复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2005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Fast TCP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基于丢包</a:t>
                      </a:r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+</a:t>
                      </a:r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延迟的拥塞控制，</a:t>
                      </a:r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Akamai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2005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Compound</a:t>
                      </a:r>
                      <a:r>
                        <a:rPr lang="en-US" altLang="zh-CN" sz="1600" baseline="0" dirty="0">
                          <a:ea typeface="楷体" panose="02010609060101010101" pitchFamily="49" charset="-122"/>
                        </a:rPr>
                        <a:t> TCP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基于丢包</a:t>
                      </a:r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+</a:t>
                      </a:r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延迟的拥塞控制，</a:t>
                      </a:r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Windows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2007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TCP Cubic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基于三次函数的窗口管理，</a:t>
                      </a:r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Linux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2010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Initial window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初始拥塞窗口由</a:t>
                      </a:r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3</a:t>
                      </a:r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增大到</a:t>
                      </a:r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a typeface="楷体" panose="02010609060101010101" pitchFamily="49" charset="-122"/>
                        </a:rPr>
                        <a:t>2010</a:t>
                      </a:r>
                      <a:endParaRPr lang="zh-CN" altLang="en-US" sz="1600" dirty="0">
                        <a:solidFill>
                          <a:schemeClr val="tx1"/>
                        </a:solidFill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a typeface="楷体" panose="02010609060101010101" pitchFamily="49" charset="-122"/>
                        </a:rPr>
                        <a:t>Data Center</a:t>
                      </a:r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ea typeface="楷体" panose="02010609060101010101" pitchFamily="49" charset="-122"/>
                        </a:rPr>
                        <a:t> TCP</a:t>
                      </a:r>
                      <a:endParaRPr lang="zh-CN" altLang="en-US" sz="1600" dirty="0">
                        <a:solidFill>
                          <a:schemeClr val="tx1"/>
                        </a:solidFill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a typeface="楷体" panose="02010609060101010101" pitchFamily="49" charset="-122"/>
                        </a:rPr>
                        <a:t>适用于数据中心的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a typeface="楷体" panose="02010609060101010101" pitchFamily="49" charset="-122"/>
                        </a:rPr>
                        <a:t>TCP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ea typeface="楷体" panose="02010609060101010101" pitchFamily="49" charset="-122"/>
                        </a:rPr>
                        <a:t>（更精确的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a typeface="楷体" panose="02010609060101010101" pitchFamily="49" charset="-122"/>
                        </a:rPr>
                        <a:t>ECN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ea typeface="楷体" panose="02010609060101010101" pitchFamily="49" charset="-122"/>
                        </a:rPr>
                        <a:t>）</a:t>
                      </a:r>
                      <a:endParaRPr lang="zh-CN" altLang="en-US" sz="1600" dirty="0">
                        <a:solidFill>
                          <a:schemeClr val="tx1"/>
                        </a:solidFill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2011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Multi-Path</a:t>
                      </a:r>
                      <a:r>
                        <a:rPr lang="en-US" altLang="zh-CN" sz="1600" baseline="0" dirty="0">
                          <a:ea typeface="楷体" panose="02010609060101010101" pitchFamily="49" charset="-122"/>
                        </a:rPr>
                        <a:t> TCP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多路径传输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2013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TLP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TCP</a:t>
                      </a:r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流尾部丢包的快速检测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2016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RACK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TCP</a:t>
                      </a:r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丢包的快速检测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2016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BBR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在不降低吞吐率的前提下减少延迟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2019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BBR v2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面向数据中心网络的</a:t>
                      </a:r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BBR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2020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ORCA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性能目标导向的学习型</a:t>
                      </a:r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TCP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2020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TACK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动态调节</a:t>
                      </a:r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ACK</a:t>
                      </a:r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频率提升在</a:t>
                      </a:r>
                      <a:r>
                        <a:rPr lang="en-US" altLang="zh-CN" sz="1600" dirty="0">
                          <a:ea typeface="楷体" panose="02010609060101010101" pitchFamily="49" charset="-122"/>
                        </a:rPr>
                        <a:t>WiFi</a:t>
                      </a:r>
                      <a:r>
                        <a:rPr lang="zh-CN" altLang="en-US" sz="1600" dirty="0">
                          <a:ea typeface="楷体" panose="02010609060101010101" pitchFamily="49" charset="-122"/>
                        </a:rPr>
                        <a:t>网络下的传输性能</a:t>
                      </a:r>
                      <a:endParaRPr lang="zh-CN" altLang="en-US" sz="160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MPTCP</a:t>
            </a:r>
            <a:r>
              <a:rPr lang="zh-CN" altLang="en-US" dirty="0"/>
              <a:t>移动切换实验场景</a:t>
            </a:r>
            <a:endParaRPr lang="zh-CN" alt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595" y="3625453"/>
            <a:ext cx="1384102" cy="13841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6670477" y="4267275"/>
            <a:ext cx="946547" cy="11720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AutoShape 4"/>
          <p:cNvSpPr/>
          <p:nvPr/>
        </p:nvSpPr>
        <p:spPr bwMode="auto">
          <a:xfrm rot="5400000" flipH="1">
            <a:off x="2783830" y="1855143"/>
            <a:ext cx="3741539" cy="4938117"/>
          </a:xfrm>
          <a:custGeom>
            <a:avLst/>
            <a:gdLst/>
            <a:ahLst/>
            <a:cxnLst/>
            <a:rect l="0" t="0" r="r" b="b"/>
            <a:pathLst>
              <a:path w="20879" h="20683">
                <a:moveTo>
                  <a:pt x="1901" y="6809"/>
                </a:moveTo>
                <a:cubicBezTo>
                  <a:pt x="1658" y="4403"/>
                  <a:pt x="2907" y="2186"/>
                  <a:pt x="4691" y="1859"/>
                </a:cubicBezTo>
                <a:cubicBezTo>
                  <a:pt x="5414" y="1726"/>
                  <a:pt x="6149" y="1925"/>
                  <a:pt x="6778" y="2422"/>
                </a:cubicBezTo>
                <a:cubicBezTo>
                  <a:pt x="7445" y="726"/>
                  <a:pt x="9003" y="81"/>
                  <a:pt x="10259" y="982"/>
                </a:cubicBezTo>
                <a:cubicBezTo>
                  <a:pt x="10478" y="1140"/>
                  <a:pt x="10680" y="1340"/>
                  <a:pt x="10857" y="1575"/>
                </a:cubicBezTo>
                <a:cubicBezTo>
                  <a:pt x="11377" y="169"/>
                  <a:pt x="12642" y="-402"/>
                  <a:pt x="13683" y="299"/>
                </a:cubicBezTo>
                <a:cubicBezTo>
                  <a:pt x="13971" y="493"/>
                  <a:pt x="14222" y="774"/>
                  <a:pt x="14418" y="1120"/>
                </a:cubicBezTo>
                <a:cubicBezTo>
                  <a:pt x="15255" y="-210"/>
                  <a:pt x="16734" y="-374"/>
                  <a:pt x="17722" y="753"/>
                </a:cubicBezTo>
                <a:cubicBezTo>
                  <a:pt x="18137" y="1227"/>
                  <a:pt x="18417" y="1880"/>
                  <a:pt x="18513" y="2601"/>
                </a:cubicBezTo>
                <a:cubicBezTo>
                  <a:pt x="19885" y="3106"/>
                  <a:pt x="20694" y="5019"/>
                  <a:pt x="20321" y="6874"/>
                </a:cubicBezTo>
                <a:cubicBezTo>
                  <a:pt x="20289" y="7030"/>
                  <a:pt x="20250" y="7182"/>
                  <a:pt x="20203" y="7331"/>
                </a:cubicBezTo>
                <a:cubicBezTo>
                  <a:pt x="21303" y="9263"/>
                  <a:pt x="21034" y="12033"/>
                  <a:pt x="19601" y="13518"/>
                </a:cubicBezTo>
                <a:cubicBezTo>
                  <a:pt x="19155" y="13980"/>
                  <a:pt x="18629" y="14279"/>
                  <a:pt x="18072" y="14386"/>
                </a:cubicBezTo>
                <a:cubicBezTo>
                  <a:pt x="18060" y="16465"/>
                  <a:pt x="16800" y="18137"/>
                  <a:pt x="15258" y="18121"/>
                </a:cubicBezTo>
                <a:cubicBezTo>
                  <a:pt x="14743" y="18115"/>
                  <a:pt x="14238" y="17917"/>
                  <a:pt x="13801" y="17550"/>
                </a:cubicBezTo>
                <a:cubicBezTo>
                  <a:pt x="13280" y="19881"/>
                  <a:pt x="11460" y="21198"/>
                  <a:pt x="9738" y="20492"/>
                </a:cubicBezTo>
                <a:cubicBezTo>
                  <a:pt x="9016" y="20196"/>
                  <a:pt x="8392" y="19571"/>
                  <a:pt x="7973" y="18722"/>
                </a:cubicBezTo>
                <a:cubicBezTo>
                  <a:pt x="6209" y="20158"/>
                  <a:pt x="3920" y="19386"/>
                  <a:pt x="2859" y="16998"/>
                </a:cubicBezTo>
                <a:cubicBezTo>
                  <a:pt x="2846" y="16968"/>
                  <a:pt x="2833" y="16937"/>
                  <a:pt x="2820" y="16907"/>
                </a:cubicBezTo>
                <a:cubicBezTo>
                  <a:pt x="1666" y="17089"/>
                  <a:pt x="620" y="15978"/>
                  <a:pt x="485" y="14424"/>
                </a:cubicBezTo>
                <a:cubicBezTo>
                  <a:pt x="412" y="13596"/>
                  <a:pt x="615" y="12767"/>
                  <a:pt x="1038" y="12159"/>
                </a:cubicBezTo>
                <a:cubicBezTo>
                  <a:pt x="39" y="11365"/>
                  <a:pt x="-297" y="9622"/>
                  <a:pt x="288" y="8266"/>
                </a:cubicBezTo>
                <a:cubicBezTo>
                  <a:pt x="626" y="7484"/>
                  <a:pt x="1218" y="6967"/>
                  <a:pt x="1883" y="6874"/>
                </a:cubicBezTo>
                <a:close/>
                <a:moveTo>
                  <a:pt x="1901" y="6809"/>
                </a:moveTo>
              </a:path>
            </a:pathLst>
          </a:custGeom>
          <a:solidFill>
            <a:srgbClr val="B8B8B8"/>
          </a:solidFill>
          <a:ln w="9525" cap="flat">
            <a:solidFill>
              <a:srgbClr val="B8B8B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59" y="3459139"/>
            <a:ext cx="1312664" cy="17211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28"/>
          <p:cNvGrpSpPr/>
          <p:nvPr/>
        </p:nvGrpSpPr>
        <p:grpSpPr bwMode="auto">
          <a:xfrm>
            <a:off x="2375297" y="4411266"/>
            <a:ext cx="2221257" cy="2107406"/>
            <a:chOff x="0" y="0"/>
            <a:chExt cx="1989" cy="1888"/>
          </a:xfrm>
        </p:grpSpPr>
        <p:grpSp>
          <p:nvGrpSpPr>
            <p:cNvPr id="10" name="Group 26"/>
            <p:cNvGrpSpPr/>
            <p:nvPr/>
          </p:nvGrpSpPr>
          <p:grpSpPr bwMode="auto">
            <a:xfrm>
              <a:off x="747" y="0"/>
              <a:ext cx="501" cy="1398"/>
              <a:chOff x="0" y="0"/>
              <a:chExt cx="501" cy="1398"/>
            </a:xfrm>
          </p:grpSpPr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 flipH="1">
                <a:off x="0" y="313"/>
                <a:ext cx="250" cy="1085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250" y="313"/>
                <a:ext cx="251" cy="1085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>
                <a:off x="68" y="1148"/>
                <a:ext cx="369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>
                <a:off x="135" y="814"/>
                <a:ext cx="235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147" y="813"/>
                <a:ext cx="308" cy="367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 flipH="1">
                <a:off x="57" y="821"/>
                <a:ext cx="304" cy="335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18" name="Line 12"/>
              <p:cNvSpPr>
                <a:spLocks noChangeShapeType="1"/>
              </p:cNvSpPr>
              <p:nvPr/>
            </p:nvSpPr>
            <p:spPr bwMode="auto">
              <a:xfrm flipH="1">
                <a:off x="0" y="1150"/>
                <a:ext cx="433" cy="248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201" y="563"/>
                <a:ext cx="109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20" name="Line 14"/>
              <p:cNvSpPr>
                <a:spLocks noChangeShapeType="1"/>
              </p:cNvSpPr>
              <p:nvPr/>
            </p:nvSpPr>
            <p:spPr bwMode="auto">
              <a:xfrm>
                <a:off x="68" y="1158"/>
                <a:ext cx="431" cy="239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>
                <a:off x="201" y="555"/>
                <a:ext cx="171" cy="28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 flipH="1">
                <a:off x="123" y="560"/>
                <a:ext cx="171" cy="279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grpSp>
            <p:nvGrpSpPr>
              <p:cNvPr id="23" name="Group 25"/>
              <p:cNvGrpSpPr/>
              <p:nvPr/>
            </p:nvGrpSpPr>
            <p:grpSpPr bwMode="auto">
              <a:xfrm>
                <a:off x="99" y="0"/>
                <a:ext cx="304" cy="312"/>
                <a:chOff x="0" y="0"/>
                <a:chExt cx="304" cy="312"/>
              </a:xfrm>
            </p:grpSpPr>
            <p:sp>
              <p:nvSpPr>
                <p:cNvPr id="24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52" y="150"/>
                  <a:ext cx="2" cy="162"/>
                </a:xfrm>
                <a:prstGeom prst="line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FR"/>
                </a:p>
              </p:txBody>
            </p:sp>
            <p:sp>
              <p:nvSpPr>
                <p:cNvPr id="25" name="Oval 18"/>
                <p:cNvSpPr/>
                <p:nvPr/>
              </p:nvSpPr>
              <p:spPr bwMode="auto">
                <a:xfrm>
                  <a:off x="126" y="116"/>
                  <a:ext cx="48" cy="40"/>
                </a:xfrm>
                <a:prstGeom prst="ellipse">
                  <a:avLst/>
                </a:prstGeom>
                <a:solidFill>
                  <a:srgbClr val="000000"/>
                </a:solidFill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FR"/>
                </a:p>
              </p:txBody>
            </p:sp>
            <p:grpSp>
              <p:nvGrpSpPr>
                <p:cNvPr id="26" name="Group 21"/>
                <p:cNvGrpSpPr/>
                <p:nvPr/>
              </p:nvGrpSpPr>
              <p:grpSpPr bwMode="auto">
                <a:xfrm>
                  <a:off x="0" y="0"/>
                  <a:ext cx="122" cy="266"/>
                  <a:chOff x="0" y="0"/>
                  <a:chExt cx="122" cy="266"/>
                </a:xfrm>
              </p:grpSpPr>
              <p:sp>
                <p:nvSpPr>
                  <p:cNvPr id="30" name="Freeform 19"/>
                  <p:cNvSpPr/>
                  <p:nvPr/>
                </p:nvSpPr>
                <p:spPr bwMode="auto">
                  <a:xfrm>
                    <a:off x="65" y="65"/>
                    <a:ext cx="57" cy="141"/>
                  </a:xfrm>
                  <a:custGeom>
                    <a:avLst/>
                    <a:gdLst>
                      <a:gd name="T0" fmla="+- 0 21600 6061"/>
                      <a:gd name="T1" fmla="*/ T0 w 15539"/>
                      <a:gd name="T2" fmla="*/ 0 h 21600"/>
                      <a:gd name="T3" fmla="+- 0 20987 6061"/>
                      <a:gd name="T4" fmla="*/ T3 w 15539"/>
                      <a:gd name="T5" fmla="*/ 21600 h 21600"/>
                    </a:gdLst>
                    <a:ahLst/>
                    <a:cxnLst>
                      <a:cxn ang="0">
                        <a:pos x="T1" y="T2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5539" h="21600">
                        <a:moveTo>
                          <a:pt x="15539" y="0"/>
                        </a:moveTo>
                        <a:cubicBezTo>
                          <a:pt x="-6061" y="1764"/>
                          <a:pt x="-4082" y="20041"/>
                          <a:pt x="14926" y="21600"/>
                        </a:cubicBezTo>
                      </a:path>
                    </a:pathLst>
                  </a:cu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31" name="Freeform 20"/>
                  <p:cNvSpPr/>
                  <p:nvPr/>
                </p:nvSpPr>
                <p:spPr bwMode="auto">
                  <a:xfrm>
                    <a:off x="0" y="0"/>
                    <a:ext cx="104" cy="266"/>
                  </a:xfrm>
                  <a:custGeom>
                    <a:avLst/>
                    <a:gdLst>
                      <a:gd name="T0" fmla="+- 0 21600 6324"/>
                      <a:gd name="T1" fmla="*/ T0 w 15276"/>
                      <a:gd name="T2" fmla="*/ 0 h 21600"/>
                      <a:gd name="T3" fmla="+- 0 21600 6324"/>
                      <a:gd name="T4" fmla="*/ T3 w 15276"/>
                      <a:gd name="T5" fmla="*/ 21600 h 21600"/>
                    </a:gdLst>
                    <a:ahLst/>
                    <a:cxnLst>
                      <a:cxn ang="0">
                        <a:pos x="T1" y="T2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5276" h="21600">
                        <a:moveTo>
                          <a:pt x="15276" y="0"/>
                        </a:moveTo>
                        <a:cubicBezTo>
                          <a:pt x="-6324" y="1949"/>
                          <a:pt x="-3821" y="20205"/>
                          <a:pt x="15276" y="21600"/>
                        </a:cubicBezTo>
                      </a:path>
                    </a:pathLst>
                  </a:cu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7" name="Group 24"/>
                <p:cNvGrpSpPr/>
                <p:nvPr/>
              </p:nvGrpSpPr>
              <p:grpSpPr bwMode="auto">
                <a:xfrm flipH="1">
                  <a:off x="181" y="0"/>
                  <a:ext cx="123" cy="266"/>
                  <a:chOff x="0" y="0"/>
                  <a:chExt cx="122" cy="266"/>
                </a:xfrm>
              </p:grpSpPr>
              <p:sp>
                <p:nvSpPr>
                  <p:cNvPr id="28" name="Freeform 22"/>
                  <p:cNvSpPr/>
                  <p:nvPr/>
                </p:nvSpPr>
                <p:spPr bwMode="auto">
                  <a:xfrm>
                    <a:off x="65" y="65"/>
                    <a:ext cx="57" cy="141"/>
                  </a:xfrm>
                  <a:custGeom>
                    <a:avLst/>
                    <a:gdLst>
                      <a:gd name="T0" fmla="+- 0 21600 6061"/>
                      <a:gd name="T1" fmla="*/ T0 w 15539"/>
                      <a:gd name="T2" fmla="*/ 0 h 21600"/>
                      <a:gd name="T3" fmla="+- 0 20987 6061"/>
                      <a:gd name="T4" fmla="*/ T3 w 15539"/>
                      <a:gd name="T5" fmla="*/ 21600 h 21600"/>
                    </a:gdLst>
                    <a:ahLst/>
                    <a:cxnLst>
                      <a:cxn ang="0">
                        <a:pos x="T1" y="T2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5539" h="21600">
                        <a:moveTo>
                          <a:pt x="15539" y="0"/>
                        </a:moveTo>
                        <a:cubicBezTo>
                          <a:pt x="-6061" y="1764"/>
                          <a:pt x="-4082" y="20041"/>
                          <a:pt x="14926" y="21600"/>
                        </a:cubicBezTo>
                      </a:path>
                    </a:pathLst>
                  </a:cu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29" name="Freeform 23"/>
                  <p:cNvSpPr/>
                  <p:nvPr/>
                </p:nvSpPr>
                <p:spPr bwMode="auto">
                  <a:xfrm>
                    <a:off x="0" y="0"/>
                    <a:ext cx="104" cy="266"/>
                  </a:xfrm>
                  <a:custGeom>
                    <a:avLst/>
                    <a:gdLst>
                      <a:gd name="T0" fmla="+- 0 21600 6324"/>
                      <a:gd name="T1" fmla="*/ T0 w 15276"/>
                      <a:gd name="T2" fmla="*/ 0 h 21600"/>
                      <a:gd name="T3" fmla="+- 0 21600 6324"/>
                      <a:gd name="T4" fmla="*/ T3 w 15276"/>
                      <a:gd name="T5" fmla="*/ 21600 h 21600"/>
                    </a:gdLst>
                    <a:ahLst/>
                    <a:cxnLst>
                      <a:cxn ang="0">
                        <a:pos x="T1" y="T2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5276" h="21600">
                        <a:moveTo>
                          <a:pt x="15276" y="0"/>
                        </a:moveTo>
                        <a:cubicBezTo>
                          <a:pt x="-6324" y="1949"/>
                          <a:pt x="-3821" y="20205"/>
                          <a:pt x="15276" y="21600"/>
                        </a:cubicBezTo>
                      </a:path>
                    </a:pathLst>
                  </a:cu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11" name="Rectangle 27"/>
            <p:cNvSpPr/>
            <p:nvPr/>
          </p:nvSpPr>
          <p:spPr bwMode="auto">
            <a:xfrm>
              <a:off x="0" y="1392"/>
              <a:ext cx="1989" cy="4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>
                  <a:latin typeface="Verdana" panose="020B0604030504040204" charset="0"/>
                  <a:ea typeface="MS PGothic" panose="020B0600070205080204" charset="-128"/>
                  <a:cs typeface="Verdana" panose="020B0604030504040204" charset="0"/>
                  <a:sym typeface="Verdana" panose="020B0604030504040204" charset="0"/>
                </a:rPr>
                <a:t>3G: Mobistar</a:t>
              </a:r>
              <a:endParaRPr lang="en-US">
                <a:latin typeface="Verdana" panose="020B0604030504040204" charset="0"/>
                <a:ea typeface="MS PGothic" panose="020B0600070205080204" charset="-128"/>
                <a:cs typeface="Verdana" panose="020B0604030504040204" charset="0"/>
                <a:sym typeface="Verdana" panose="020B0604030504040204" charset="0"/>
              </a:endParaRPr>
            </a:p>
            <a:p>
              <a:r>
                <a:rPr lang="en-US">
                  <a:latin typeface="Verdana" panose="020B0604030504040204" charset="0"/>
                  <a:ea typeface="MS PGothic" panose="020B0600070205080204" charset="-128"/>
                  <a:cs typeface="Verdana" panose="020B0604030504040204" charset="0"/>
                  <a:sym typeface="Verdana" panose="020B0604030504040204" charset="0"/>
                </a:rPr>
                <a:t>(~2 Mbps, ~80ms)</a:t>
              </a:r>
              <a:endParaRPr lang="en-US">
                <a:latin typeface="Verdana" panose="020B0604030504040204" charset="0"/>
                <a:ea typeface="MS PGothic" panose="020B0600070205080204" charset="-128"/>
                <a:cs typeface="Verdana" panose="020B0604030504040204" charset="0"/>
                <a:sym typeface="Verdana" panose="020B0604030504040204" charset="0"/>
              </a:endParaRPr>
            </a:p>
          </p:txBody>
        </p:sp>
      </p:grpSp>
      <p:grpSp>
        <p:nvGrpSpPr>
          <p:cNvPr id="32" name="Group 40"/>
          <p:cNvGrpSpPr/>
          <p:nvPr/>
        </p:nvGrpSpPr>
        <p:grpSpPr bwMode="auto">
          <a:xfrm>
            <a:off x="2333997" y="1732359"/>
            <a:ext cx="2302741" cy="1410891"/>
            <a:chOff x="0" y="20"/>
            <a:chExt cx="2062" cy="1264"/>
          </a:xfrm>
        </p:grpSpPr>
        <p:grpSp>
          <p:nvGrpSpPr>
            <p:cNvPr id="33" name="Group 38"/>
            <p:cNvGrpSpPr/>
            <p:nvPr/>
          </p:nvGrpSpPr>
          <p:grpSpPr bwMode="auto">
            <a:xfrm>
              <a:off x="771" y="828"/>
              <a:ext cx="416" cy="456"/>
              <a:chOff x="0" y="0"/>
              <a:chExt cx="416" cy="455"/>
            </a:xfrm>
          </p:grpSpPr>
          <p:grpSp>
            <p:nvGrpSpPr>
              <p:cNvPr id="35" name="Group 31"/>
              <p:cNvGrpSpPr/>
              <p:nvPr/>
            </p:nvGrpSpPr>
            <p:grpSpPr bwMode="auto">
              <a:xfrm>
                <a:off x="172" y="145"/>
                <a:ext cx="83" cy="310"/>
                <a:chOff x="0" y="0"/>
                <a:chExt cx="82" cy="310"/>
              </a:xfrm>
            </p:grpSpPr>
            <p:sp>
              <p:nvSpPr>
                <p:cNvPr id="42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35" y="28"/>
                  <a:ext cx="0" cy="282"/>
                </a:xfrm>
                <a:prstGeom prst="line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FR"/>
                </a:p>
              </p:txBody>
            </p:sp>
            <p:sp>
              <p:nvSpPr>
                <p:cNvPr id="43" name="Oval 30"/>
                <p:cNvSpPr/>
                <p:nvPr/>
              </p:nvSpPr>
              <p:spPr bwMode="auto">
                <a:xfrm>
                  <a:off x="0" y="0"/>
                  <a:ext cx="82" cy="71"/>
                </a:xfrm>
                <a:prstGeom prst="ellipse">
                  <a:avLst/>
                </a:prstGeom>
                <a:solidFill>
                  <a:srgbClr val="000000"/>
                </a:solidFill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FR"/>
                </a:p>
              </p:txBody>
            </p:sp>
          </p:grpSp>
          <p:grpSp>
            <p:nvGrpSpPr>
              <p:cNvPr id="36" name="Group 34"/>
              <p:cNvGrpSpPr/>
              <p:nvPr/>
            </p:nvGrpSpPr>
            <p:grpSpPr bwMode="auto">
              <a:xfrm>
                <a:off x="0" y="0"/>
                <a:ext cx="167" cy="370"/>
                <a:chOff x="0" y="0"/>
                <a:chExt cx="167" cy="370"/>
              </a:xfrm>
            </p:grpSpPr>
            <p:sp>
              <p:nvSpPr>
                <p:cNvPr id="40" name="Freeform 32"/>
                <p:cNvSpPr/>
                <p:nvPr/>
              </p:nvSpPr>
              <p:spPr bwMode="auto">
                <a:xfrm>
                  <a:off x="90" y="91"/>
                  <a:ext cx="77" cy="195"/>
                </a:xfrm>
                <a:custGeom>
                  <a:avLst/>
                  <a:gdLst>
                    <a:gd name="T0" fmla="+- 0 21600 6061"/>
                    <a:gd name="T1" fmla="*/ T0 w 15539"/>
                    <a:gd name="T2" fmla="*/ 0 h 21600"/>
                    <a:gd name="T3" fmla="+- 0 20987 6061"/>
                    <a:gd name="T4" fmla="*/ T3 w 15539"/>
                    <a:gd name="T5" fmla="*/ 216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539" h="21600">
                      <a:moveTo>
                        <a:pt x="15539" y="0"/>
                      </a:moveTo>
                      <a:cubicBezTo>
                        <a:pt x="-6061" y="1764"/>
                        <a:pt x="-4082" y="20041"/>
                        <a:pt x="14926" y="21600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FR"/>
                </a:p>
              </p:txBody>
            </p:sp>
            <p:sp>
              <p:nvSpPr>
                <p:cNvPr id="41" name="Freeform 33"/>
                <p:cNvSpPr/>
                <p:nvPr/>
              </p:nvSpPr>
              <p:spPr bwMode="auto">
                <a:xfrm>
                  <a:off x="0" y="0"/>
                  <a:ext cx="143" cy="370"/>
                </a:xfrm>
                <a:custGeom>
                  <a:avLst/>
                  <a:gdLst>
                    <a:gd name="T0" fmla="+- 0 21600 6324"/>
                    <a:gd name="T1" fmla="*/ T0 w 15276"/>
                    <a:gd name="T2" fmla="*/ 0 h 21600"/>
                    <a:gd name="T3" fmla="+- 0 21600 6324"/>
                    <a:gd name="T4" fmla="*/ T3 w 15276"/>
                    <a:gd name="T5" fmla="*/ 216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276" h="21600">
                      <a:moveTo>
                        <a:pt x="15276" y="0"/>
                      </a:moveTo>
                      <a:cubicBezTo>
                        <a:pt x="-6324" y="1949"/>
                        <a:pt x="-3821" y="20205"/>
                        <a:pt x="15276" y="21600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FR"/>
                </a:p>
              </p:txBody>
            </p:sp>
          </p:grpSp>
          <p:grpSp>
            <p:nvGrpSpPr>
              <p:cNvPr id="37" name="Group 37"/>
              <p:cNvGrpSpPr/>
              <p:nvPr/>
            </p:nvGrpSpPr>
            <p:grpSpPr bwMode="auto">
              <a:xfrm flipH="1">
                <a:off x="248" y="0"/>
                <a:ext cx="168" cy="370"/>
                <a:chOff x="0" y="0"/>
                <a:chExt cx="167" cy="370"/>
              </a:xfrm>
            </p:grpSpPr>
            <p:sp>
              <p:nvSpPr>
                <p:cNvPr id="38" name="Freeform 35"/>
                <p:cNvSpPr/>
                <p:nvPr/>
              </p:nvSpPr>
              <p:spPr bwMode="auto">
                <a:xfrm>
                  <a:off x="90" y="91"/>
                  <a:ext cx="77" cy="195"/>
                </a:xfrm>
                <a:custGeom>
                  <a:avLst/>
                  <a:gdLst>
                    <a:gd name="T0" fmla="+- 0 21600 6061"/>
                    <a:gd name="T1" fmla="*/ T0 w 15539"/>
                    <a:gd name="T2" fmla="*/ 0 h 21600"/>
                    <a:gd name="T3" fmla="+- 0 20987 6061"/>
                    <a:gd name="T4" fmla="*/ T3 w 15539"/>
                    <a:gd name="T5" fmla="*/ 216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539" h="21600">
                      <a:moveTo>
                        <a:pt x="15539" y="0"/>
                      </a:moveTo>
                      <a:cubicBezTo>
                        <a:pt x="-6061" y="1764"/>
                        <a:pt x="-4082" y="20041"/>
                        <a:pt x="14926" y="21600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FR"/>
                </a:p>
              </p:txBody>
            </p:sp>
            <p:sp>
              <p:nvSpPr>
                <p:cNvPr id="39" name="Freeform 36"/>
                <p:cNvSpPr/>
                <p:nvPr/>
              </p:nvSpPr>
              <p:spPr bwMode="auto">
                <a:xfrm>
                  <a:off x="0" y="0"/>
                  <a:ext cx="143" cy="370"/>
                </a:xfrm>
                <a:custGeom>
                  <a:avLst/>
                  <a:gdLst>
                    <a:gd name="T0" fmla="+- 0 21600 6324"/>
                    <a:gd name="T1" fmla="*/ T0 w 15276"/>
                    <a:gd name="T2" fmla="*/ 0 h 21600"/>
                    <a:gd name="T3" fmla="+- 0 21600 6324"/>
                    <a:gd name="T4" fmla="*/ T3 w 15276"/>
                    <a:gd name="T5" fmla="*/ 216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276" h="21600">
                      <a:moveTo>
                        <a:pt x="15276" y="0"/>
                      </a:moveTo>
                      <a:cubicBezTo>
                        <a:pt x="-6324" y="1949"/>
                        <a:pt x="-3821" y="20205"/>
                        <a:pt x="15276" y="21600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FR"/>
                </a:p>
              </p:txBody>
            </p:sp>
          </p:grpSp>
        </p:grpSp>
        <p:sp>
          <p:nvSpPr>
            <p:cNvPr id="34" name="Rectangle 39"/>
            <p:cNvSpPr/>
            <p:nvPr/>
          </p:nvSpPr>
          <p:spPr bwMode="auto">
            <a:xfrm>
              <a:off x="0" y="20"/>
              <a:ext cx="2062" cy="7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>
                  <a:latin typeface="Verdana" panose="020B0604030504040204" charset="0"/>
                  <a:ea typeface="MS PGothic" panose="020B0600070205080204" charset="-128"/>
                  <a:cs typeface="Verdana" panose="020B0604030504040204" charset="0"/>
                  <a:sym typeface="Verdana" panose="020B0604030504040204" charset="0"/>
                </a:rPr>
                <a:t>WiFi: </a:t>
              </a:r>
              <a:endParaRPr lang="en-US">
                <a:latin typeface="Verdana" panose="020B0604030504040204" charset="0"/>
                <a:ea typeface="MS PGothic" panose="020B0600070205080204" charset="-128"/>
                <a:cs typeface="Verdana" panose="020B0604030504040204" charset="0"/>
                <a:sym typeface="Verdana" panose="020B0604030504040204" charset="0"/>
              </a:endParaRPr>
            </a:p>
            <a:p>
              <a:r>
                <a:rPr lang="en-US">
                  <a:latin typeface="Verdana" panose="020B0604030504040204" charset="0"/>
                  <a:ea typeface="MS PGothic" panose="020B0600070205080204" charset="-128"/>
                  <a:cs typeface="Verdana" panose="020B0604030504040204" charset="0"/>
                  <a:sym typeface="Verdana" panose="020B0604030504040204" charset="0"/>
                </a:rPr>
                <a:t>Belgacom ADSL2+</a:t>
              </a:r>
              <a:endParaRPr lang="en-US">
                <a:latin typeface="Verdana" panose="020B0604030504040204" charset="0"/>
                <a:ea typeface="MS PGothic" panose="020B0600070205080204" charset="-128"/>
                <a:cs typeface="Verdana" panose="020B0604030504040204" charset="0"/>
                <a:sym typeface="Verdana" panose="020B0604030504040204" charset="0"/>
              </a:endParaRPr>
            </a:p>
            <a:p>
              <a:r>
                <a:rPr lang="en-US">
                  <a:latin typeface="Verdana" panose="020B0604030504040204" charset="0"/>
                  <a:ea typeface="MS PGothic" panose="020B0600070205080204" charset="-128"/>
                  <a:cs typeface="Verdana" panose="020B0604030504040204" charset="0"/>
                  <a:sym typeface="Verdana" panose="020B0604030504040204" charset="0"/>
                </a:rPr>
                <a:t>(~8 Mbps, ~30 ms)</a:t>
              </a:r>
              <a:endParaRPr lang="en-US">
                <a:latin typeface="Verdana" panose="020B0604030504040204" charset="0"/>
                <a:ea typeface="MS PGothic" panose="020B0600070205080204" charset="-128"/>
                <a:cs typeface="Verdana" panose="020B0604030504040204" charset="0"/>
                <a:sym typeface="Verdana" panose="020B0604030504040204" charset="0"/>
              </a:endParaRPr>
            </a:p>
          </p:txBody>
        </p:sp>
      </p:grpSp>
      <p:grpSp>
        <p:nvGrpSpPr>
          <p:cNvPr id="44" name="Group 47"/>
          <p:cNvGrpSpPr/>
          <p:nvPr/>
        </p:nvGrpSpPr>
        <p:grpSpPr bwMode="auto">
          <a:xfrm>
            <a:off x="1693293" y="2838525"/>
            <a:ext cx="1419820" cy="1616273"/>
            <a:chOff x="0" y="0"/>
            <a:chExt cx="1271" cy="1448"/>
          </a:xfrm>
        </p:grpSpPr>
        <p:sp>
          <p:nvSpPr>
            <p:cNvPr id="45" name="Line 44"/>
            <p:cNvSpPr>
              <a:spLocks noChangeShapeType="1"/>
            </p:cNvSpPr>
            <p:nvPr/>
          </p:nvSpPr>
          <p:spPr bwMode="auto">
            <a:xfrm flipH="1">
              <a:off x="553" y="0"/>
              <a:ext cx="718" cy="689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553" y="689"/>
              <a:ext cx="110" cy="69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 flipH="1">
              <a:off x="0" y="758"/>
              <a:ext cx="663" cy="69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grpSp>
        <p:nvGrpSpPr>
          <p:cNvPr id="48" name="Group 51"/>
          <p:cNvGrpSpPr/>
          <p:nvPr/>
        </p:nvGrpSpPr>
        <p:grpSpPr bwMode="auto">
          <a:xfrm rot="10800000" flipH="1">
            <a:off x="1687711" y="4545211"/>
            <a:ext cx="1544836" cy="1134070"/>
            <a:chOff x="0" y="0"/>
            <a:chExt cx="1384" cy="1016"/>
          </a:xfrm>
        </p:grpSpPr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H="1">
              <a:off x="601" y="0"/>
              <a:ext cx="783" cy="483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601" y="483"/>
              <a:ext cx="121" cy="49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 flipH="1">
              <a:off x="0" y="532"/>
              <a:ext cx="722" cy="484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52" name="Interdiction 52"/>
          <p:cNvSpPr/>
          <p:nvPr/>
        </p:nvSpPr>
        <p:spPr>
          <a:xfrm>
            <a:off x="2105773" y="3364122"/>
            <a:ext cx="583887" cy="640981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MPTCP</a:t>
            </a:r>
            <a:r>
              <a:rPr lang="zh-CN" altLang="en-US" dirty="0"/>
              <a:t>移动切换性能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562" y="1691394"/>
            <a:ext cx="7547328" cy="4530964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演进方向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TCP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是网络环境与网络应用之间的性能适配器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需要适配不同的网络环境</a:t>
            </a:r>
            <a:endParaRPr lang="en-US" altLang="zh-CN" dirty="0"/>
          </a:p>
          <a:p>
            <a:pPr lvl="2"/>
            <a:r>
              <a:rPr lang="en-US" altLang="zh-CN" dirty="0"/>
              <a:t>DCTCP</a:t>
            </a:r>
            <a:r>
              <a:rPr lang="zh-CN" altLang="en-US" dirty="0"/>
              <a:t>、</a:t>
            </a:r>
            <a:r>
              <a:rPr lang="en-US" altLang="zh-CN" dirty="0"/>
              <a:t>MPTCP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需要满足不同应用的性能目标</a:t>
            </a:r>
            <a:endParaRPr lang="en-US" altLang="zh-CN" dirty="0"/>
          </a:p>
          <a:p>
            <a:pPr lvl="2"/>
            <a:r>
              <a:rPr lang="en-US" altLang="zh-CN" dirty="0"/>
              <a:t>Throughput</a:t>
            </a:r>
            <a:r>
              <a:rPr lang="zh-CN" altLang="en-US" dirty="0"/>
              <a:t>、</a:t>
            </a:r>
            <a:r>
              <a:rPr lang="en-US" altLang="zh-CN" dirty="0"/>
              <a:t>Delay</a:t>
            </a:r>
            <a:r>
              <a:rPr lang="zh-CN" altLang="en-US" dirty="0"/>
              <a:t>、</a:t>
            </a:r>
            <a:r>
              <a:rPr lang="en-US" altLang="zh-CN" dirty="0"/>
              <a:t>Throughput/Delay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演进主要在端设备进行</a:t>
            </a:r>
            <a:endParaRPr lang="en-US" altLang="zh-CN" dirty="0"/>
          </a:p>
          <a:p>
            <a:pPr lvl="1"/>
            <a:r>
              <a:rPr lang="zh-CN" altLang="en-US" dirty="0"/>
              <a:t>不修改</a:t>
            </a:r>
            <a:r>
              <a:rPr lang="en-US" altLang="zh-CN" dirty="0"/>
              <a:t>TCP</a:t>
            </a:r>
            <a:r>
              <a:rPr lang="zh-CN" altLang="en-US" dirty="0"/>
              <a:t>头部、选项</a:t>
            </a:r>
            <a:endParaRPr lang="en-US" altLang="zh-CN" dirty="0"/>
          </a:p>
          <a:p>
            <a:pPr lvl="1"/>
            <a:r>
              <a:rPr lang="zh-CN" altLang="en-US" dirty="0"/>
              <a:t>模块化是演进的重要保证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演进遵循：</a:t>
            </a:r>
            <a:endParaRPr lang="en-US" altLang="zh-CN" dirty="0"/>
          </a:p>
          <a:p>
            <a:pPr lvl="1"/>
            <a:r>
              <a:rPr lang="zh-CN" altLang="en-US" dirty="0"/>
              <a:t>端到端原则、可扩展性、公平性等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UDP</a:t>
            </a:r>
            <a:r>
              <a:rPr lang="zh-CN" altLang="en-US" dirty="0"/>
              <a:t>的新型传输协议是一种趋势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课后阅读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《</a:t>
            </a:r>
            <a:r>
              <a:rPr lang="zh-CN" altLang="en-US" dirty="0"/>
              <a:t>计算机网络 </a:t>
            </a:r>
            <a:r>
              <a:rPr lang="en-US" altLang="zh-CN" dirty="0"/>
              <a:t>– </a:t>
            </a:r>
            <a:r>
              <a:rPr lang="zh-CN" altLang="en-US" dirty="0"/>
              <a:t>系统方法</a:t>
            </a:r>
            <a:r>
              <a:rPr lang="en-US" altLang="zh-CN" dirty="0"/>
              <a:t>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5.1</a:t>
            </a:r>
            <a:r>
              <a:rPr lang="zh-CN" altLang="en-US" dirty="0"/>
              <a:t>、</a:t>
            </a:r>
            <a:r>
              <a:rPr lang="en-US" altLang="zh-CN" dirty="0"/>
              <a:t>5.2</a:t>
            </a:r>
            <a:r>
              <a:rPr lang="zh-CN" altLang="en-US" dirty="0"/>
              <a:t>、</a:t>
            </a:r>
            <a:r>
              <a:rPr lang="en-US" altLang="zh-CN" dirty="0"/>
              <a:t>6.3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新网络环境下的</a:t>
            </a:r>
            <a:r>
              <a:rPr lang="en-US" altLang="zh-CN" dirty="0"/>
              <a:t>TCP</a:t>
            </a:r>
            <a:endParaRPr lang="en-US" altLang="zh-CN" dirty="0"/>
          </a:p>
          <a:p>
            <a:pPr lvl="1"/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en-GB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Alizadeh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Data </a:t>
            </a:r>
            <a:r>
              <a:rPr lang="en-GB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dctcp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ACM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SIGCOMM 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endParaRPr lang="en-GB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Raiciu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How hard can it be? designing and implementing a deployable multipath TCP. USENIX NSDI 2012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12894"/>
            <a:ext cx="7886700" cy="1127245"/>
          </a:xfrm>
        </p:spPr>
        <p:txBody>
          <a:bodyPr/>
          <a:lstStyle/>
          <a:p>
            <a:pPr algn="ctr"/>
            <a:r>
              <a:rPr lang="zh-CN" altLang="en-US" dirty="0"/>
              <a:t>谢谢！</a:t>
            </a:r>
            <a:endParaRPr lang="zh-CN" altLang="en-US" dirty="0"/>
          </a:p>
        </p:txBody>
      </p:sp>
      <p:pic>
        <p:nvPicPr>
          <p:cNvPr id="1026" name="Picture 2" descr="图片搜索结果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43"/>
          <a:stretch>
            <a:fillRect/>
          </a:stretch>
        </p:blipFill>
        <p:spPr bwMode="auto">
          <a:xfrm>
            <a:off x="2544813" y="1897626"/>
            <a:ext cx="3810000" cy="191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M2NTZlNDJlY2JjODRiN2ExYmFlZWMyYWVkMDUzOWE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空白模板</Template>
  <TotalTime>0</TotalTime>
  <Words>14172</Words>
  <Application>WPS 演示</Application>
  <PresentationFormat>全屏显示(4:3)</PresentationFormat>
  <Paragraphs>1856</Paragraphs>
  <Slides>94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94</vt:i4>
      </vt:variant>
    </vt:vector>
  </HeadingPairs>
  <TitlesOfParts>
    <vt:vector size="117" baseType="lpstr">
      <vt:lpstr>Arial</vt:lpstr>
      <vt:lpstr>宋体</vt:lpstr>
      <vt:lpstr>Wingdings</vt:lpstr>
      <vt:lpstr>Calibri</vt:lpstr>
      <vt:lpstr>微软雅黑</vt:lpstr>
      <vt:lpstr>黑体</vt:lpstr>
      <vt:lpstr>楷体</vt:lpstr>
      <vt:lpstr>Arial Unicode MS</vt:lpstr>
      <vt:lpstr>Tahoma</vt:lpstr>
      <vt:lpstr>Cambria Math</vt:lpstr>
      <vt:lpstr>Courier New</vt:lpstr>
      <vt:lpstr>Gill Sans</vt:lpstr>
      <vt:lpstr>Gill Sans MT</vt:lpstr>
      <vt:lpstr>MS PGothic</vt:lpstr>
      <vt:lpstr>Times New Roman</vt:lpstr>
      <vt:lpstr>Gill Sans</vt:lpstr>
      <vt:lpstr>Helvetica</vt:lpstr>
      <vt:lpstr>Courier</vt:lpstr>
      <vt:lpstr>Verdana</vt:lpstr>
      <vt:lpstr>自定义设计方案</vt:lpstr>
      <vt:lpstr>Equation.3</vt:lpstr>
      <vt:lpstr>Equation.3</vt:lpstr>
      <vt:lpstr>Equation.3</vt:lpstr>
      <vt:lpstr>第五讲 网络传输</vt:lpstr>
      <vt:lpstr>本讲提纲</vt:lpstr>
      <vt:lpstr>网络传输</vt:lpstr>
      <vt:lpstr>传输端口和多路复用</vt:lpstr>
      <vt:lpstr>UDP (User Datagram Protocol)</vt:lpstr>
      <vt:lpstr>TCP (Transport Control Protocol)</vt:lpstr>
      <vt:lpstr>TCP协议特征</vt:lpstr>
      <vt:lpstr>TCP演进历史</vt:lpstr>
      <vt:lpstr>TCP演进历史（续）</vt:lpstr>
      <vt:lpstr>TCP设计</vt:lpstr>
      <vt:lpstr>TCP序列号</vt:lpstr>
      <vt:lpstr>建立连接</vt:lpstr>
      <vt:lpstr>断开连接</vt:lpstr>
      <vt:lpstr>TCP状态迁移图</vt:lpstr>
      <vt:lpstr>TCP数据传输</vt:lpstr>
      <vt:lpstr>滑动窗口（回顾）</vt:lpstr>
      <vt:lpstr>网络允许的最大传输窗口</vt:lpstr>
      <vt:lpstr>流控 (Flow Control)</vt:lpstr>
      <vt:lpstr>流控实现问题</vt:lpstr>
      <vt:lpstr>TCP SACK (Selective ACK)</vt:lpstr>
      <vt:lpstr>丢包检测和重传</vt:lpstr>
      <vt:lpstr>超时重传定时器设置</vt:lpstr>
      <vt:lpstr>快速重传</vt:lpstr>
      <vt:lpstr>网络负载与网络性能</vt:lpstr>
      <vt:lpstr>网络拥塞 (Congestion)</vt:lpstr>
      <vt:lpstr>互联网级别的拥塞控制 (Congestion Control)</vt:lpstr>
      <vt:lpstr>两种拥塞控制思路</vt:lpstr>
      <vt:lpstr>TCP的拥塞控制算法基础</vt:lpstr>
      <vt:lpstr>增减控制策略</vt:lpstr>
      <vt:lpstr>和性增，和性减 (AI + AD)</vt:lpstr>
      <vt:lpstr>乘性增，乘性减 (MI + MD)</vt:lpstr>
      <vt:lpstr>最优选择</vt:lpstr>
      <vt:lpstr>TCP中的拥塞控制</vt:lpstr>
      <vt:lpstr>快速重传后的发包停顿现象</vt:lpstr>
      <vt:lpstr>快速重传后又发送丢包怎么办？</vt:lpstr>
      <vt:lpstr>慢启动 (Slow Start)</vt:lpstr>
      <vt:lpstr>TCP锯齿状窗口行为</vt:lpstr>
      <vt:lpstr>TCP小结</vt:lpstr>
      <vt:lpstr>TCP优化</vt:lpstr>
      <vt:lpstr>快速重传与数据乱序</vt:lpstr>
      <vt:lpstr>快速重传可以恢复所有丢包么？</vt:lpstr>
      <vt:lpstr>TLP (Tail Loss Probe)</vt:lpstr>
      <vt:lpstr>重传后的丢包</vt:lpstr>
      <vt:lpstr>二次重传问题</vt:lpstr>
      <vt:lpstr>连续重传问题</vt:lpstr>
      <vt:lpstr>RACK</vt:lpstr>
      <vt:lpstr>RACK示例</vt:lpstr>
      <vt:lpstr>拥塞控制算法优化</vt:lpstr>
      <vt:lpstr>TCP Cubic</vt:lpstr>
      <vt:lpstr>TCP Cubic窗口行为</vt:lpstr>
      <vt:lpstr>Compound TCP</vt:lpstr>
      <vt:lpstr>Compound TCP窗口行为</vt:lpstr>
      <vt:lpstr>BBR (Bottleneck Bandwidth and RTT)</vt:lpstr>
      <vt:lpstr>BBR设计</vt:lpstr>
      <vt:lpstr>BBR传输性能</vt:lpstr>
      <vt:lpstr>BBR存在的问题</vt:lpstr>
      <vt:lpstr>网络的多路径特征</vt:lpstr>
      <vt:lpstr>端节点的多接入和移动性</vt:lpstr>
      <vt:lpstr>网络、连接与应用的抽象</vt:lpstr>
      <vt:lpstr>解耦合、增加中间层</vt:lpstr>
      <vt:lpstr>Middleboxes</vt:lpstr>
      <vt:lpstr>Middlebox与TCP选项</vt:lpstr>
      <vt:lpstr>Middlebox与TCP选项</vt:lpstr>
      <vt:lpstr>Middlebox与TCP序列号</vt:lpstr>
      <vt:lpstr>Middlebox与数据段合并</vt:lpstr>
      <vt:lpstr>为什么Middlebox会做这些事情？</vt:lpstr>
      <vt:lpstr>MPTCP机制</vt:lpstr>
      <vt:lpstr>一个简单的多路径TCP机制</vt:lpstr>
      <vt:lpstr>MPTCP连接</vt:lpstr>
      <vt:lpstr>如何关联不同TCP子流？</vt:lpstr>
      <vt:lpstr>关联不同TCP子流</vt:lpstr>
      <vt:lpstr>如何传输数据？</vt:lpstr>
      <vt:lpstr>MPTCP两层序列号结构</vt:lpstr>
      <vt:lpstr>MTCP数据传输</vt:lpstr>
      <vt:lpstr>MPTCP数据丢包恢复</vt:lpstr>
      <vt:lpstr>MPTCP数据丢包恢复</vt:lpstr>
      <vt:lpstr>MPTCP重传条件</vt:lpstr>
      <vt:lpstr>MPTCP消息传递</vt:lpstr>
      <vt:lpstr>MPTCP实现</vt:lpstr>
      <vt:lpstr>MPTCP协议栈</vt:lpstr>
      <vt:lpstr>MPTCP如何进行拥塞控制？</vt:lpstr>
      <vt:lpstr>MPTCP拥塞控制</vt:lpstr>
      <vt:lpstr>EWTCP主要问题</vt:lpstr>
      <vt:lpstr>MPTCP拥塞控制改进: LIA</vt:lpstr>
      <vt:lpstr>其它MPTCP拥塞控制算法</vt:lpstr>
      <vt:lpstr>MPTCP拥塞控制性能对比场景</vt:lpstr>
      <vt:lpstr>MPTCP不同拥塞控制算法的性能</vt:lpstr>
      <vt:lpstr>MPTCP的移动性支持</vt:lpstr>
      <vt:lpstr>MPTCP的Backup模式</vt:lpstr>
      <vt:lpstr>MPTCP移动切换实验场景</vt:lpstr>
      <vt:lpstr>MPTCP移动切换性能</vt:lpstr>
      <vt:lpstr>TCP演进方向</vt:lpstr>
      <vt:lpstr>课后阅读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第五讲  网络传输</dc:title>
  <dc:creator>Wu Qinghua</dc:creator>
  <cp:lastModifiedBy>Qinghua</cp:lastModifiedBy>
  <cp:revision>3370</cp:revision>
  <dcterms:created xsi:type="dcterms:W3CDTF">2016-09-27T11:58:00Z</dcterms:created>
  <dcterms:modified xsi:type="dcterms:W3CDTF">2022-09-29T08:19:36Z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ADCFBBD048A54ADAAE1C0CFE9ACCEB4A</vt:lpwstr>
  </property>
  <property fmtid="{D5CDD505-2E9C-101B-9397-08002B2CF9AE}" pid="3" name="KSOProductBuildVer">
    <vt:lpwstr>2052-11.1.0.12302</vt:lpwstr>
  </property>
</Properties>
</file>