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357" r:id="rId6"/>
    <p:sldId id="367" r:id="rId7"/>
    <p:sldId id="366" r:id="rId8"/>
    <p:sldId id="369" r:id="rId9"/>
    <p:sldId id="364" r:id="rId10"/>
    <p:sldId id="371" r:id="rId11"/>
    <p:sldId id="373" r:id="rId12"/>
    <p:sldId id="374" r:id="rId13"/>
    <p:sldId id="375" r:id="rId14"/>
    <p:sldId id="365" r:id="rId15"/>
    <p:sldId id="376" r:id="rId16"/>
    <p:sldId id="372" r:id="rId17"/>
    <p:sldId id="361" r:id="rId18"/>
    <p:sldId id="315" r:id="rId19"/>
    <p:sldId id="317" r:id="rId20"/>
    <p:sldId id="316" r:id="rId21"/>
    <p:sldId id="322" r:id="rId22"/>
    <p:sldId id="323" r:id="rId23"/>
    <p:sldId id="320" r:id="rId24"/>
    <p:sldId id="321" r:id="rId25"/>
    <p:sldId id="324" r:id="rId26"/>
    <p:sldId id="326" r:id="rId27"/>
    <p:sldId id="347" r:id="rId28"/>
    <p:sldId id="349" r:id="rId29"/>
    <p:sldId id="353" r:id="rId30"/>
    <p:sldId id="354" r:id="rId31"/>
    <p:sldId id="351" r:id="rId32"/>
    <p:sldId id="352" r:id="rId33"/>
    <p:sldId id="327" r:id="rId34"/>
    <p:sldId id="328" r:id="rId35"/>
    <p:sldId id="325" r:id="rId36"/>
    <p:sldId id="329" r:id="rId37"/>
    <p:sldId id="330" r:id="rId38"/>
    <p:sldId id="345" r:id="rId39"/>
    <p:sldId id="346" r:id="rId40"/>
    <p:sldId id="355" r:id="rId41"/>
    <p:sldId id="356" r:id="rId42"/>
    <p:sldId id="333" r:id="rId43"/>
    <p:sldId id="338" r:id="rId44"/>
    <p:sldId id="426" r:id="rId45"/>
    <p:sldId id="427" r:id="rId46"/>
    <p:sldId id="428" r:id="rId47"/>
    <p:sldId id="429" r:id="rId48"/>
    <p:sldId id="430" r:id="rId49"/>
    <p:sldId id="431" r:id="rId50"/>
    <p:sldId id="432" r:id="rId51"/>
    <p:sldId id="433" r:id="rId52"/>
    <p:sldId id="339" r:id="rId53"/>
    <p:sldId id="340" r:id="rId54"/>
    <p:sldId id="341" r:id="rId55"/>
    <p:sldId id="342" r:id="rId56"/>
    <p:sldId id="343" r:id="rId57"/>
    <p:sldId id="377" r:id="rId58"/>
    <p:sldId id="379" r:id="rId59"/>
    <p:sldId id="380" r:id="rId60"/>
    <p:sldId id="382" r:id="rId61"/>
    <p:sldId id="381" r:id="rId62"/>
    <p:sldId id="386" r:id="rId63"/>
    <p:sldId id="378" r:id="rId64"/>
    <p:sldId id="383" r:id="rId65"/>
    <p:sldId id="384" r:id="rId66"/>
    <p:sldId id="385" r:id="rId67"/>
    <p:sldId id="391" r:id="rId68"/>
    <p:sldId id="392" r:id="rId69"/>
    <p:sldId id="393" r:id="rId70"/>
    <p:sldId id="305" r:id="rId71"/>
    <p:sldId id="307" r:id="rId72"/>
  </p:sldIdLst>
  <p:sldSz cx="9144000" cy="6858000" type="screen4x3"/>
  <p:notesSz cx="6858000" cy="9144000"/>
  <p:custDataLst>
    <p:tags r:id="rId7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503" autoAdjust="0"/>
  </p:normalViewPr>
  <p:slideViewPr>
    <p:cSldViewPr snapToGrid="0">
      <p:cViewPr varScale="1">
        <p:scale>
          <a:sx n="69" d="100"/>
          <a:sy n="69" d="100"/>
        </p:scale>
        <p:origin x="181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6" Type="http://schemas.openxmlformats.org/officeDocument/2006/relationships/tags" Target="tags/tag1.xml"/><Relationship Id="rId75" Type="http://schemas.openxmlformats.org/officeDocument/2006/relationships/tableStyles" Target="tableStyles.xml"/><Relationship Id="rId74" Type="http://schemas.openxmlformats.org/officeDocument/2006/relationships/viewProps" Target="viewProps.xml"/><Relationship Id="rId73" Type="http://schemas.openxmlformats.org/officeDocument/2006/relationships/presProps" Target="presProps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\\Users\mohammad\Downloads\network_trac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0969035403844"/>
          <c:y val="0.0921781393006033"/>
          <c:w val="0.75701442058195"/>
          <c:h val="0.77210129783836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throughput (mbps)</c:v>
                </c:pt>
              </c:strCache>
            </c:strRef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xVal>
            <c:numRef>
              <c:f>Sheet1!$M$1:$M$266</c:f>
              <c:numCache>
                <c:formatCode>General</c:formatCode>
                <c:ptCount val="266"/>
                <c:pt idx="1">
                  <c:v>0</c:v>
                </c:pt>
                <c:pt idx="2">
                  <c:v>1.15999984741</c:v>
                </c:pt>
                <c:pt idx="3">
                  <c:v>1.89999985695</c:v>
                </c:pt>
                <c:pt idx="4">
                  <c:v>3.33999991417</c:v>
                </c:pt>
                <c:pt idx="5">
                  <c:v>5.07999992371</c:v>
                </c:pt>
                <c:pt idx="6">
                  <c:v>6.26999998093</c:v>
                </c:pt>
                <c:pt idx="7">
                  <c:v>6.82999992371</c:v>
                </c:pt>
                <c:pt idx="8">
                  <c:v>7.42999982834</c:v>
                </c:pt>
                <c:pt idx="9">
                  <c:v>8.1899998188</c:v>
                </c:pt>
                <c:pt idx="10">
                  <c:v>8.95999979973</c:v>
                </c:pt>
                <c:pt idx="11">
                  <c:v>9.59999990463</c:v>
                </c:pt>
                <c:pt idx="12">
                  <c:v>10.1499998569</c:v>
                </c:pt>
                <c:pt idx="13">
                  <c:v>10.8699998856</c:v>
                </c:pt>
                <c:pt idx="14">
                  <c:v>11.5099999905</c:v>
                </c:pt>
                <c:pt idx="15">
                  <c:v>12.1699998379</c:v>
                </c:pt>
                <c:pt idx="16">
                  <c:v>12.6599998474</c:v>
                </c:pt>
                <c:pt idx="17">
                  <c:v>13.25</c:v>
                </c:pt>
                <c:pt idx="18">
                  <c:v>13.8099999428</c:v>
                </c:pt>
                <c:pt idx="19">
                  <c:v>14.4299998283</c:v>
                </c:pt>
                <c:pt idx="20">
                  <c:v>14.9099998474</c:v>
                </c:pt>
                <c:pt idx="21">
                  <c:v>15.5999999046</c:v>
                </c:pt>
                <c:pt idx="22">
                  <c:v>16.0299999714</c:v>
                </c:pt>
                <c:pt idx="23">
                  <c:v>16.5499999523</c:v>
                </c:pt>
                <c:pt idx="24">
                  <c:v>17.1699998379</c:v>
                </c:pt>
                <c:pt idx="25">
                  <c:v>17.8599998951</c:v>
                </c:pt>
                <c:pt idx="26">
                  <c:v>18.5699999332</c:v>
                </c:pt>
                <c:pt idx="27">
                  <c:v>19.2999999523</c:v>
                </c:pt>
                <c:pt idx="28">
                  <c:v>19.7399997711</c:v>
                </c:pt>
                <c:pt idx="29">
                  <c:v>20.4499998093</c:v>
                </c:pt>
                <c:pt idx="30">
                  <c:v>21.1199998856</c:v>
                </c:pt>
                <c:pt idx="31">
                  <c:v>21.8199999332</c:v>
                </c:pt>
                <c:pt idx="32">
                  <c:v>22.6399998665</c:v>
                </c:pt>
                <c:pt idx="33">
                  <c:v>24.0599999428</c:v>
                </c:pt>
                <c:pt idx="34">
                  <c:v>25.2599999905</c:v>
                </c:pt>
                <c:pt idx="35">
                  <c:v>26.3499999046</c:v>
                </c:pt>
                <c:pt idx="36">
                  <c:v>27.0599999428</c:v>
                </c:pt>
                <c:pt idx="37">
                  <c:v>27.7099997997</c:v>
                </c:pt>
                <c:pt idx="38">
                  <c:v>28.4299998283</c:v>
                </c:pt>
                <c:pt idx="39">
                  <c:v>29.3299999237</c:v>
                </c:pt>
                <c:pt idx="40">
                  <c:v>30.0999999046</c:v>
                </c:pt>
                <c:pt idx="41">
                  <c:v>30.6799998283</c:v>
                </c:pt>
                <c:pt idx="42">
                  <c:v>31.4099998474</c:v>
                </c:pt>
                <c:pt idx="43">
                  <c:v>32.0599999428</c:v>
                </c:pt>
                <c:pt idx="44">
                  <c:v>32.6899998188</c:v>
                </c:pt>
                <c:pt idx="45">
                  <c:v>33.2899999619</c:v>
                </c:pt>
                <c:pt idx="46">
                  <c:v>33.9299998283</c:v>
                </c:pt>
                <c:pt idx="47">
                  <c:v>34.5899999142</c:v>
                </c:pt>
                <c:pt idx="48">
                  <c:v>35.1499998569</c:v>
                </c:pt>
                <c:pt idx="49">
                  <c:v>35.7099997997</c:v>
                </c:pt>
                <c:pt idx="50">
                  <c:v>36.3199999332</c:v>
                </c:pt>
                <c:pt idx="51">
                  <c:v>36.9699997902</c:v>
                </c:pt>
                <c:pt idx="52">
                  <c:v>37.5499999523</c:v>
                </c:pt>
                <c:pt idx="53">
                  <c:v>38.129999876</c:v>
                </c:pt>
                <c:pt idx="54">
                  <c:v>38.7199997902</c:v>
                </c:pt>
                <c:pt idx="55">
                  <c:v>39.2899999619</c:v>
                </c:pt>
                <c:pt idx="56">
                  <c:v>39.9499998093</c:v>
                </c:pt>
                <c:pt idx="57">
                  <c:v>40.5499999523</c:v>
                </c:pt>
                <c:pt idx="58">
                  <c:v>41.0299999714</c:v>
                </c:pt>
                <c:pt idx="59">
                  <c:v>41.2799999714</c:v>
                </c:pt>
                <c:pt idx="60">
                  <c:v>42.0699999332</c:v>
                </c:pt>
                <c:pt idx="61">
                  <c:v>42.6699998379</c:v>
                </c:pt>
                <c:pt idx="62">
                  <c:v>43.2799999714</c:v>
                </c:pt>
                <c:pt idx="63">
                  <c:v>43.5399999619</c:v>
                </c:pt>
                <c:pt idx="64">
                  <c:v>43.7599999905</c:v>
                </c:pt>
                <c:pt idx="65">
                  <c:v>44.0699999332</c:v>
                </c:pt>
                <c:pt idx="66">
                  <c:v>45.7199997902</c:v>
                </c:pt>
                <c:pt idx="67">
                  <c:v>46.5</c:v>
                </c:pt>
                <c:pt idx="68">
                  <c:v>47.0299999714</c:v>
                </c:pt>
                <c:pt idx="69">
                  <c:v>47.8699998856</c:v>
                </c:pt>
                <c:pt idx="70">
                  <c:v>48.7199997902</c:v>
                </c:pt>
                <c:pt idx="71">
                  <c:v>49.9699997902</c:v>
                </c:pt>
                <c:pt idx="72">
                  <c:v>50.629999876</c:v>
                </c:pt>
                <c:pt idx="73">
                  <c:v>51.4199998379</c:v>
                </c:pt>
                <c:pt idx="74">
                  <c:v>52.3599998951</c:v>
                </c:pt>
                <c:pt idx="75">
                  <c:v>53.1899998188</c:v>
                </c:pt>
                <c:pt idx="76">
                  <c:v>54.1999998093</c:v>
                </c:pt>
                <c:pt idx="77">
                  <c:v>54.9699997902</c:v>
                </c:pt>
                <c:pt idx="78">
                  <c:v>55.8299999237</c:v>
                </c:pt>
                <c:pt idx="79">
                  <c:v>56.5599999428</c:v>
                </c:pt>
                <c:pt idx="80">
                  <c:v>57.2899999619</c:v>
                </c:pt>
                <c:pt idx="81">
                  <c:v>57.9099998474</c:v>
                </c:pt>
                <c:pt idx="82">
                  <c:v>58.6199998856</c:v>
                </c:pt>
                <c:pt idx="83">
                  <c:v>59.2699999809</c:v>
                </c:pt>
                <c:pt idx="84">
                  <c:v>60.0499999523</c:v>
                </c:pt>
                <c:pt idx="85">
                  <c:v>60.6799998283</c:v>
                </c:pt>
                <c:pt idx="86">
                  <c:v>61.5799999237</c:v>
                </c:pt>
                <c:pt idx="87">
                  <c:v>62.0399999619</c:v>
                </c:pt>
                <c:pt idx="88">
                  <c:v>62.6099998951</c:v>
                </c:pt>
                <c:pt idx="89">
                  <c:v>63.2899999619</c:v>
                </c:pt>
                <c:pt idx="90">
                  <c:v>64.0299999714</c:v>
                </c:pt>
                <c:pt idx="91">
                  <c:v>64.6999998093</c:v>
                </c:pt>
                <c:pt idx="92">
                  <c:v>65.2899999619</c:v>
                </c:pt>
                <c:pt idx="93">
                  <c:v>65.7199997902</c:v>
                </c:pt>
                <c:pt idx="94">
                  <c:v>66.8099999428</c:v>
                </c:pt>
                <c:pt idx="95">
                  <c:v>67.7199997902</c:v>
                </c:pt>
                <c:pt idx="96">
                  <c:v>68.4799997807</c:v>
                </c:pt>
                <c:pt idx="97">
                  <c:v>69.1999998093</c:v>
                </c:pt>
                <c:pt idx="98">
                  <c:v>70.0499999523</c:v>
                </c:pt>
                <c:pt idx="99">
                  <c:v>70.8699998856</c:v>
                </c:pt>
                <c:pt idx="100">
                  <c:v>72.1999998093</c:v>
                </c:pt>
                <c:pt idx="101">
                  <c:v>73.8699998856</c:v>
                </c:pt>
                <c:pt idx="102">
                  <c:v>75</c:v>
                </c:pt>
                <c:pt idx="103">
                  <c:v>75.8999998569</c:v>
                </c:pt>
                <c:pt idx="104">
                  <c:v>76.7099997997</c:v>
                </c:pt>
                <c:pt idx="105">
                  <c:v>77.7299997807</c:v>
                </c:pt>
                <c:pt idx="106">
                  <c:v>78.6899998187989</c:v>
                </c:pt>
                <c:pt idx="107">
                  <c:v>79.8099999428</c:v>
                </c:pt>
                <c:pt idx="108">
                  <c:v>80.7899999619</c:v>
                </c:pt>
                <c:pt idx="109">
                  <c:v>81.6899998187989</c:v>
                </c:pt>
                <c:pt idx="110">
                  <c:v>82.5799999237</c:v>
                </c:pt>
                <c:pt idx="111">
                  <c:v>83.4299998283</c:v>
                </c:pt>
                <c:pt idx="112">
                  <c:v>84.3999998569</c:v>
                </c:pt>
                <c:pt idx="113">
                  <c:v>85.3399999142</c:v>
                </c:pt>
                <c:pt idx="114">
                  <c:v>86.5</c:v>
                </c:pt>
                <c:pt idx="115">
                  <c:v>87.6199998856</c:v>
                </c:pt>
                <c:pt idx="116">
                  <c:v>88.9099998474</c:v>
                </c:pt>
                <c:pt idx="117">
                  <c:v>89.7599999905</c:v>
                </c:pt>
                <c:pt idx="118">
                  <c:v>90.8299999237</c:v>
                </c:pt>
                <c:pt idx="119">
                  <c:v>92.2699999809</c:v>
                </c:pt>
                <c:pt idx="120">
                  <c:v>93.1699998378992</c:v>
                </c:pt>
                <c:pt idx="121">
                  <c:v>94.2799999714</c:v>
                </c:pt>
                <c:pt idx="122">
                  <c:v>95.3799998759994</c:v>
                </c:pt>
                <c:pt idx="123">
                  <c:v>96.6099998951</c:v>
                </c:pt>
                <c:pt idx="124">
                  <c:v>97.1499998569</c:v>
                </c:pt>
                <c:pt idx="125">
                  <c:v>98.7999999523</c:v>
                </c:pt>
                <c:pt idx="126">
                  <c:v>100.039999962</c:v>
                </c:pt>
                <c:pt idx="127">
                  <c:v>101.109999895</c:v>
                </c:pt>
                <c:pt idx="128">
                  <c:v>101.479999781</c:v>
                </c:pt>
                <c:pt idx="129">
                  <c:v>101.75999999</c:v>
                </c:pt>
                <c:pt idx="130">
                  <c:v>102.429999828</c:v>
                </c:pt>
                <c:pt idx="131">
                  <c:v>105.329999924</c:v>
                </c:pt>
                <c:pt idx="132">
                  <c:v>107.179999828</c:v>
                </c:pt>
                <c:pt idx="133">
                  <c:v>108.109999895</c:v>
                </c:pt>
                <c:pt idx="134">
                  <c:v>109.589999914</c:v>
                </c:pt>
                <c:pt idx="135">
                  <c:v>110.75</c:v>
                </c:pt>
                <c:pt idx="136">
                  <c:v>112.809999943</c:v>
                </c:pt>
                <c:pt idx="137">
                  <c:v>113.989999771</c:v>
                </c:pt>
                <c:pt idx="138">
                  <c:v>115.159999847</c:v>
                </c:pt>
                <c:pt idx="139">
                  <c:v>116.869999886</c:v>
                </c:pt>
                <c:pt idx="140">
                  <c:v>118.50999999</c:v>
                </c:pt>
                <c:pt idx="141">
                  <c:v>119.739999771</c:v>
                </c:pt>
                <c:pt idx="142">
                  <c:v>121.169999838</c:v>
                </c:pt>
                <c:pt idx="143">
                  <c:v>123.039999962</c:v>
                </c:pt>
                <c:pt idx="144">
                  <c:v>124.929999828</c:v>
                </c:pt>
                <c:pt idx="145">
                  <c:v>127.489999771</c:v>
                </c:pt>
                <c:pt idx="146">
                  <c:v>128.319999933</c:v>
                </c:pt>
                <c:pt idx="147">
                  <c:v>131.149999857</c:v>
                </c:pt>
                <c:pt idx="148">
                  <c:v>135.75999999</c:v>
                </c:pt>
                <c:pt idx="149">
                  <c:v>139.50999999</c:v>
                </c:pt>
                <c:pt idx="150">
                  <c:v>140.829999924</c:v>
                </c:pt>
                <c:pt idx="151">
                  <c:v>144.539999962</c:v>
                </c:pt>
                <c:pt idx="152">
                  <c:v>146.369999886</c:v>
                </c:pt>
                <c:pt idx="153">
                  <c:v>149.75999999</c:v>
                </c:pt>
                <c:pt idx="154">
                  <c:v>151.889999866</c:v>
                </c:pt>
                <c:pt idx="155">
                  <c:v>153.319999933</c:v>
                </c:pt>
                <c:pt idx="156">
                  <c:v>154.739999771</c:v>
                </c:pt>
                <c:pt idx="157">
                  <c:v>155.7099998</c:v>
                </c:pt>
                <c:pt idx="158">
                  <c:v>156.339999914</c:v>
                </c:pt>
                <c:pt idx="159">
                  <c:v>157.50999999</c:v>
                </c:pt>
                <c:pt idx="160">
                  <c:v>158.989999771</c:v>
                </c:pt>
                <c:pt idx="161">
                  <c:v>160.119999886</c:v>
                </c:pt>
                <c:pt idx="162">
                  <c:v>161.169999838</c:v>
                </c:pt>
                <c:pt idx="163">
                  <c:v>162.319999933</c:v>
                </c:pt>
                <c:pt idx="164">
                  <c:v>163.369999886</c:v>
                </c:pt>
                <c:pt idx="165">
                  <c:v>164.669999838</c:v>
                </c:pt>
                <c:pt idx="166">
                  <c:v>165.609999895</c:v>
                </c:pt>
                <c:pt idx="167">
                  <c:v>166.549999952</c:v>
                </c:pt>
                <c:pt idx="168">
                  <c:v>167.639999866</c:v>
                </c:pt>
                <c:pt idx="169">
                  <c:v>168.71999979</c:v>
                </c:pt>
                <c:pt idx="170">
                  <c:v>170.589999914</c:v>
                </c:pt>
                <c:pt idx="171">
                  <c:v>172.109999895</c:v>
                </c:pt>
                <c:pt idx="172">
                  <c:v>173.289999962</c:v>
                </c:pt>
                <c:pt idx="173">
                  <c:v>174.229999781</c:v>
                </c:pt>
                <c:pt idx="174">
                  <c:v>175.519999981</c:v>
                </c:pt>
                <c:pt idx="175">
                  <c:v>177.019999981</c:v>
                </c:pt>
                <c:pt idx="176">
                  <c:v>178.559999943</c:v>
                </c:pt>
                <c:pt idx="177">
                  <c:v>179.949999809</c:v>
                </c:pt>
                <c:pt idx="178">
                  <c:v>180.869999886</c:v>
                </c:pt>
                <c:pt idx="179">
                  <c:v>181.779999971</c:v>
                </c:pt>
                <c:pt idx="180">
                  <c:v>182.689999819</c:v>
                </c:pt>
                <c:pt idx="181">
                  <c:v>183.5</c:v>
                </c:pt>
                <c:pt idx="182">
                  <c:v>184.239999771</c:v>
                </c:pt>
                <c:pt idx="183">
                  <c:v>185.039999962</c:v>
                </c:pt>
                <c:pt idx="184">
                  <c:v>185.819999933</c:v>
                </c:pt>
                <c:pt idx="185">
                  <c:v>186.50999999</c:v>
                </c:pt>
                <c:pt idx="186">
                  <c:v>187.4599998</c:v>
                </c:pt>
                <c:pt idx="187">
                  <c:v>188.359999895</c:v>
                </c:pt>
                <c:pt idx="188">
                  <c:v>189.049999952</c:v>
                </c:pt>
                <c:pt idx="189">
                  <c:v>189.379999876</c:v>
                </c:pt>
                <c:pt idx="190">
                  <c:v>190.5</c:v>
                </c:pt>
                <c:pt idx="191">
                  <c:v>191.189999819</c:v>
                </c:pt>
                <c:pt idx="192">
                  <c:v>191.849999905</c:v>
                </c:pt>
                <c:pt idx="193">
                  <c:v>192.149999857</c:v>
                </c:pt>
                <c:pt idx="194">
                  <c:v>192.389999866</c:v>
                </c:pt>
                <c:pt idx="195">
                  <c:v>192.769999981</c:v>
                </c:pt>
                <c:pt idx="196">
                  <c:v>194.699999809</c:v>
                </c:pt>
                <c:pt idx="197">
                  <c:v>195.699999809</c:v>
                </c:pt>
                <c:pt idx="198">
                  <c:v>196.419999838</c:v>
                </c:pt>
                <c:pt idx="199">
                  <c:v>197.4599998</c:v>
                </c:pt>
                <c:pt idx="200">
                  <c:v>198.21999979</c:v>
                </c:pt>
                <c:pt idx="201">
                  <c:v>199.329999924</c:v>
                </c:pt>
                <c:pt idx="202">
                  <c:v>200.089999914</c:v>
                </c:pt>
                <c:pt idx="203">
                  <c:v>201.679999828</c:v>
                </c:pt>
                <c:pt idx="204">
                  <c:v>203.71999979</c:v>
                </c:pt>
                <c:pt idx="205">
                  <c:v>204.919999838</c:v>
                </c:pt>
                <c:pt idx="206">
                  <c:v>205.919999838</c:v>
                </c:pt>
                <c:pt idx="207">
                  <c:v>206.669999838</c:v>
                </c:pt>
                <c:pt idx="208">
                  <c:v>207.659999847</c:v>
                </c:pt>
                <c:pt idx="209">
                  <c:v>208.75</c:v>
                </c:pt>
                <c:pt idx="210">
                  <c:v>210.059999943</c:v>
                </c:pt>
                <c:pt idx="211">
                  <c:v>210.909999847</c:v>
                </c:pt>
                <c:pt idx="212">
                  <c:v>212.039999962</c:v>
                </c:pt>
                <c:pt idx="213">
                  <c:v>213.319999933</c:v>
                </c:pt>
                <c:pt idx="214">
                  <c:v>214.9599998</c:v>
                </c:pt>
                <c:pt idx="215">
                  <c:v>216.5</c:v>
                </c:pt>
                <c:pt idx="216">
                  <c:v>218.96999979</c:v>
                </c:pt>
                <c:pt idx="217">
                  <c:v>220.229999781</c:v>
                </c:pt>
                <c:pt idx="218">
                  <c:v>222.579999924</c:v>
                </c:pt>
                <c:pt idx="219">
                  <c:v>227.779999971</c:v>
                </c:pt>
                <c:pt idx="220">
                  <c:v>232.669999838</c:v>
                </c:pt>
                <c:pt idx="221">
                  <c:v>237.699999809</c:v>
                </c:pt>
                <c:pt idx="222">
                  <c:v>241.299999952</c:v>
                </c:pt>
                <c:pt idx="223">
                  <c:v>244.899999857</c:v>
                </c:pt>
                <c:pt idx="224">
                  <c:v>249.049999952</c:v>
                </c:pt>
                <c:pt idx="225">
                  <c:v>253.779999971</c:v>
                </c:pt>
                <c:pt idx="226">
                  <c:v>256.739999770999</c:v>
                </c:pt>
                <c:pt idx="227">
                  <c:v>257.869999886</c:v>
                </c:pt>
                <c:pt idx="228">
                  <c:v>258.859999895</c:v>
                </c:pt>
                <c:pt idx="229">
                  <c:v>259.729999780999</c:v>
                </c:pt>
                <c:pt idx="230">
                  <c:v>260.829999924</c:v>
                </c:pt>
                <c:pt idx="231">
                  <c:v>261.859999895</c:v>
                </c:pt>
                <c:pt idx="232">
                  <c:v>262.599999904999</c:v>
                </c:pt>
                <c:pt idx="233">
                  <c:v>263.539999961997</c:v>
                </c:pt>
                <c:pt idx="234">
                  <c:v>264.539999961997</c:v>
                </c:pt>
                <c:pt idx="235">
                  <c:v>266.389999866</c:v>
                </c:pt>
                <c:pt idx="236">
                  <c:v>268.549999952</c:v>
                </c:pt>
                <c:pt idx="237">
                  <c:v>273.299999951995</c:v>
                </c:pt>
                <c:pt idx="238">
                  <c:v>275.549999952</c:v>
                </c:pt>
                <c:pt idx="239">
                  <c:v>276.979999780999</c:v>
                </c:pt>
                <c:pt idx="240">
                  <c:v>278.109999895</c:v>
                </c:pt>
                <c:pt idx="241">
                  <c:v>279.329999924</c:v>
                </c:pt>
                <c:pt idx="242">
                  <c:v>280.599999904999</c:v>
                </c:pt>
                <c:pt idx="243">
                  <c:v>281.939999819</c:v>
                </c:pt>
                <c:pt idx="244">
                  <c:v>283.119999886</c:v>
                </c:pt>
                <c:pt idx="245">
                  <c:v>284.799999951995</c:v>
                </c:pt>
                <c:pt idx="246">
                  <c:v>286.189999819</c:v>
                </c:pt>
                <c:pt idx="247">
                  <c:v>287.389999866</c:v>
                </c:pt>
                <c:pt idx="248">
                  <c:v>288.439999819</c:v>
                </c:pt>
                <c:pt idx="249">
                  <c:v>289.369999886</c:v>
                </c:pt>
                <c:pt idx="250">
                  <c:v>290.199999809</c:v>
                </c:pt>
                <c:pt idx="251">
                  <c:v>291.21999979</c:v>
                </c:pt>
                <c:pt idx="252">
                  <c:v>291.979999780999</c:v>
                </c:pt>
                <c:pt idx="253">
                  <c:v>292.71999979</c:v>
                </c:pt>
                <c:pt idx="254">
                  <c:v>293.079999924</c:v>
                </c:pt>
                <c:pt idx="255">
                  <c:v>294.429999828</c:v>
                </c:pt>
                <c:pt idx="256">
                  <c:v>295.319999933</c:v>
                </c:pt>
                <c:pt idx="257">
                  <c:v>296.069999933</c:v>
                </c:pt>
                <c:pt idx="258">
                  <c:v>296.46999979</c:v>
                </c:pt>
                <c:pt idx="259">
                  <c:v>296.789999961997</c:v>
                </c:pt>
                <c:pt idx="260">
                  <c:v>297.299999951995</c:v>
                </c:pt>
                <c:pt idx="261">
                  <c:v>299.489999770999</c:v>
                </c:pt>
                <c:pt idx="262">
                  <c:v>300.429999828</c:v>
                </c:pt>
                <c:pt idx="263">
                  <c:v>301</c:v>
                </c:pt>
                <c:pt idx="264">
                  <c:v>302.00999999</c:v>
                </c:pt>
                <c:pt idx="265">
                  <c:v>302.829999924</c:v>
                </c:pt>
              </c:numCache>
            </c:numRef>
          </c:xVal>
          <c:yVal>
            <c:numRef>
              <c:f>Sheet1!$N$1:$N$266</c:f>
              <c:numCache>
                <c:formatCode>General</c:formatCode>
                <c:ptCount val="266"/>
                <c:pt idx="1">
                  <c:v>1.36915354108</c:v>
                </c:pt>
                <c:pt idx="2">
                  <c:v>1.79363599182</c:v>
                </c:pt>
                <c:pt idx="3">
                  <c:v>1.66459534884</c:v>
                </c:pt>
                <c:pt idx="4">
                  <c:v>1.32246203554</c:v>
                </c:pt>
                <c:pt idx="5">
                  <c:v>0.935101634684</c:v>
                </c:pt>
                <c:pt idx="6">
                  <c:v>1.696543618</c:v>
                </c:pt>
                <c:pt idx="7">
                  <c:v>2.36278185745</c:v>
                </c:pt>
                <c:pt idx="8">
                  <c:v>2.33578252427</c:v>
                </c:pt>
                <c:pt idx="9">
                  <c:v>2.33369879518</c:v>
                </c:pt>
                <c:pt idx="10">
                  <c:v>2.28492762186</c:v>
                </c:pt>
                <c:pt idx="11">
                  <c:v>2.75121454545</c:v>
                </c:pt>
                <c:pt idx="12">
                  <c:v>2.63898494624</c:v>
                </c:pt>
                <c:pt idx="13">
                  <c:v>2.49160509554</c:v>
                </c:pt>
                <c:pt idx="14">
                  <c:v>2.59125411335</c:v>
                </c:pt>
                <c:pt idx="15">
                  <c:v>2.70812765957</c:v>
                </c:pt>
                <c:pt idx="16">
                  <c:v>3.06232098765</c:v>
                </c:pt>
                <c:pt idx="17">
                  <c:v>2.96463073852</c:v>
                </c:pt>
                <c:pt idx="18">
                  <c:v>2.79222033898</c:v>
                </c:pt>
                <c:pt idx="19">
                  <c:v>2.7239772296</c:v>
                </c:pt>
                <c:pt idx="20">
                  <c:v>2.7070848329</c:v>
                </c:pt>
                <c:pt idx="21">
                  <c:v>2.6578729097</c:v>
                </c:pt>
                <c:pt idx="22">
                  <c:v>2.68104651163</c:v>
                </c:pt>
                <c:pt idx="23">
                  <c:v>2.78016901408</c:v>
                </c:pt>
                <c:pt idx="24">
                  <c:v>2.76772623574</c:v>
                </c:pt>
                <c:pt idx="25">
                  <c:v>2.66721594684</c:v>
                </c:pt>
                <c:pt idx="26">
                  <c:v>2.28873429952</c:v>
                </c:pt>
                <c:pt idx="27">
                  <c:v>2.23816455696</c:v>
                </c:pt>
                <c:pt idx="28">
                  <c:v>2.5097765043</c:v>
                </c:pt>
                <c:pt idx="29">
                  <c:v>2.60945104334</c:v>
                </c:pt>
                <c:pt idx="30">
                  <c:v>2.72444290657</c:v>
                </c:pt>
                <c:pt idx="31">
                  <c:v>2.12182594417</c:v>
                </c:pt>
                <c:pt idx="32">
                  <c:v>1.65292643052</c:v>
                </c:pt>
                <c:pt idx="33">
                  <c:v>1.10284592145</c:v>
                </c:pt>
                <c:pt idx="34">
                  <c:v>1.25106968326</c:v>
                </c:pt>
                <c:pt idx="35">
                  <c:v>1.691256</c:v>
                </c:pt>
                <c:pt idx="36">
                  <c:v>2.2482487725</c:v>
                </c:pt>
                <c:pt idx="37">
                  <c:v>2.48532363636</c:v>
                </c:pt>
                <c:pt idx="38">
                  <c:v>2.27348807631</c:v>
                </c:pt>
                <c:pt idx="39">
                  <c:v>1.74371180124</c:v>
                </c:pt>
                <c:pt idx="40">
                  <c:v>2.17692035398</c:v>
                </c:pt>
                <c:pt idx="41">
                  <c:v>2.52567689162</c:v>
                </c:pt>
                <c:pt idx="42">
                  <c:v>2.57109034268</c:v>
                </c:pt>
                <c:pt idx="43">
                  <c:v>2.52143369176</c:v>
                </c:pt>
                <c:pt idx="44">
                  <c:v>2.68690225564</c:v>
                </c:pt>
                <c:pt idx="45">
                  <c:v>2.73333858268</c:v>
                </c:pt>
                <c:pt idx="46">
                  <c:v>2.5117676951</c:v>
                </c:pt>
                <c:pt idx="47">
                  <c:v>2.68280353982</c:v>
                </c:pt>
                <c:pt idx="48">
                  <c:v>2.8909958159</c:v>
                </c:pt>
                <c:pt idx="49">
                  <c:v>2.80139055794</c:v>
                </c:pt>
                <c:pt idx="50">
                  <c:v>2.77682442748</c:v>
                </c:pt>
                <c:pt idx="51">
                  <c:v>2.68810108303</c:v>
                </c:pt>
                <c:pt idx="52">
                  <c:v>2.70421399177</c:v>
                </c:pt>
                <c:pt idx="53">
                  <c:v>2.76903018109</c:v>
                </c:pt>
                <c:pt idx="54">
                  <c:v>2.7626506986</c:v>
                </c:pt>
                <c:pt idx="55">
                  <c:v>2.75988110403</c:v>
                </c:pt>
                <c:pt idx="56">
                  <c:v>2.80251388889</c:v>
                </c:pt>
                <c:pt idx="57">
                  <c:v>2.80167920792</c:v>
                </c:pt>
                <c:pt idx="58">
                  <c:v>2.82678350515</c:v>
                </c:pt>
                <c:pt idx="59">
                  <c:v>2.85075</c:v>
                </c:pt>
                <c:pt idx="60">
                  <c:v>2.6653086771</c:v>
                </c:pt>
                <c:pt idx="61">
                  <c:v>2.73257821782</c:v>
                </c:pt>
                <c:pt idx="62">
                  <c:v>2.82072657744</c:v>
                </c:pt>
                <c:pt idx="63">
                  <c:v>2.89759064327</c:v>
                </c:pt>
                <c:pt idx="64">
                  <c:v>2.88453333333</c:v>
                </c:pt>
                <c:pt idx="65">
                  <c:v>2.91357142857</c:v>
                </c:pt>
                <c:pt idx="66">
                  <c:v>2.55001846154</c:v>
                </c:pt>
                <c:pt idx="67">
                  <c:v>2.54228405797</c:v>
                </c:pt>
                <c:pt idx="68">
                  <c:v>2.49109976798</c:v>
                </c:pt>
                <c:pt idx="69">
                  <c:v>2.182944</c:v>
                </c:pt>
                <c:pt idx="70">
                  <c:v>1.72662467192</c:v>
                </c:pt>
                <c:pt idx="71">
                  <c:v>1.58723024055</c:v>
                </c:pt>
                <c:pt idx="72">
                  <c:v>1.91924210526</c:v>
                </c:pt>
                <c:pt idx="73">
                  <c:v>1.745904209</c:v>
                </c:pt>
                <c:pt idx="74">
                  <c:v>1.8251778563</c:v>
                </c:pt>
                <c:pt idx="75">
                  <c:v>2.08195962315</c:v>
                </c:pt>
                <c:pt idx="76">
                  <c:v>1.64653754081</c:v>
                </c:pt>
                <c:pt idx="77">
                  <c:v>1.80725773196</c:v>
                </c:pt>
                <c:pt idx="78">
                  <c:v>2.05075753604</c:v>
                </c:pt>
                <c:pt idx="79">
                  <c:v>2.2112574103</c:v>
                </c:pt>
                <c:pt idx="80">
                  <c:v>2.37540279938</c:v>
                </c:pt>
                <c:pt idx="81">
                  <c:v>2.38049904031</c:v>
                </c:pt>
                <c:pt idx="82">
                  <c:v>2.38407704655</c:v>
                </c:pt>
                <c:pt idx="83">
                  <c:v>2.40059744991</c:v>
                </c:pt>
                <c:pt idx="84">
                  <c:v>2.08048695652</c:v>
                </c:pt>
                <c:pt idx="85">
                  <c:v>1.94649907579</c:v>
                </c:pt>
                <c:pt idx="86">
                  <c:v>1.96465760198</c:v>
                </c:pt>
                <c:pt idx="87">
                  <c:v>2.50619565217</c:v>
                </c:pt>
                <c:pt idx="88">
                  <c:v>2.49337263158</c:v>
                </c:pt>
                <c:pt idx="89">
                  <c:v>2.46749830508</c:v>
                </c:pt>
                <c:pt idx="90">
                  <c:v>2.44393302892</c:v>
                </c:pt>
                <c:pt idx="91">
                  <c:v>2.48046073298</c:v>
                </c:pt>
                <c:pt idx="92">
                  <c:v>2.83470941884</c:v>
                </c:pt>
                <c:pt idx="93">
                  <c:v>2.57621176471</c:v>
                </c:pt>
                <c:pt idx="94">
                  <c:v>1.79634033149</c:v>
                </c:pt>
                <c:pt idx="95">
                  <c:v>1.92981372549</c:v>
                </c:pt>
                <c:pt idx="96">
                  <c:v>1.92864477612</c:v>
                </c:pt>
                <c:pt idx="97">
                  <c:v>1.90462794349</c:v>
                </c:pt>
                <c:pt idx="98">
                  <c:v>1.94948998665</c:v>
                </c:pt>
                <c:pt idx="99">
                  <c:v>1.89374246575</c:v>
                </c:pt>
                <c:pt idx="100">
                  <c:v>1.36062429606</c:v>
                </c:pt>
                <c:pt idx="101">
                  <c:v>0.874398472311</c:v>
                </c:pt>
                <c:pt idx="102">
                  <c:v>1.31309125841</c:v>
                </c:pt>
                <c:pt idx="103">
                  <c:v>1.77202478315</c:v>
                </c:pt>
                <c:pt idx="104">
                  <c:v>1.95772384937</c:v>
                </c:pt>
                <c:pt idx="105">
                  <c:v>1.57687179487</c:v>
                </c:pt>
                <c:pt idx="106">
                  <c:v>1.43444367015</c:v>
                </c:pt>
                <c:pt idx="107">
                  <c:v>1.611953125</c:v>
                </c:pt>
                <c:pt idx="108">
                  <c:v>1.59158371041</c:v>
                </c:pt>
                <c:pt idx="109">
                  <c:v>1.75821894219</c:v>
                </c:pt>
                <c:pt idx="110">
                  <c:v>1.74220326223</c:v>
                </c:pt>
                <c:pt idx="111">
                  <c:v>1.84285486019</c:v>
                </c:pt>
                <c:pt idx="112">
                  <c:v>1.72444141069</c:v>
                </c:pt>
                <c:pt idx="113">
                  <c:v>1.62004220399</c:v>
                </c:pt>
                <c:pt idx="114">
                  <c:v>1.2292354049</c:v>
                </c:pt>
                <c:pt idx="115">
                  <c:v>1.4099379845</c:v>
                </c:pt>
                <c:pt idx="116">
                  <c:v>1.24724288107</c:v>
                </c:pt>
                <c:pt idx="117">
                  <c:v>1.74767021277</c:v>
                </c:pt>
                <c:pt idx="118">
                  <c:v>1.41149538462</c:v>
                </c:pt>
                <c:pt idx="119">
                  <c:v>1.03136214605</c:v>
                </c:pt>
                <c:pt idx="120">
                  <c:v>1.59889790898</c:v>
                </c:pt>
                <c:pt idx="121">
                  <c:v>1.58414916585</c:v>
                </c:pt>
                <c:pt idx="122">
                  <c:v>1.39945400593</c:v>
                </c:pt>
                <c:pt idx="123">
                  <c:v>0.967188712522</c:v>
                </c:pt>
                <c:pt idx="124">
                  <c:v>1.03663636364</c:v>
                </c:pt>
                <c:pt idx="125">
                  <c:v>1.20651126851</c:v>
                </c:pt>
                <c:pt idx="126">
                  <c:v>1.2083642732</c:v>
                </c:pt>
                <c:pt idx="127">
                  <c:v>1.51929969104</c:v>
                </c:pt>
                <c:pt idx="128">
                  <c:v>1.81497435897</c:v>
                </c:pt>
                <c:pt idx="129">
                  <c:v>1.7750974359</c:v>
                </c:pt>
                <c:pt idx="130">
                  <c:v>1.14297723292</c:v>
                </c:pt>
                <c:pt idx="131">
                  <c:v>1.20809912536</c:v>
                </c:pt>
                <c:pt idx="132">
                  <c:v>0.998392714855</c:v>
                </c:pt>
                <c:pt idx="133">
                  <c:v>1.29201444043</c:v>
                </c:pt>
                <c:pt idx="134">
                  <c:v>1.18039509733</c:v>
                </c:pt>
                <c:pt idx="135">
                  <c:v>1.23887758945</c:v>
                </c:pt>
                <c:pt idx="136">
                  <c:v>0.939743641913</c:v>
                </c:pt>
                <c:pt idx="137">
                  <c:v>1.01106099815</c:v>
                </c:pt>
                <c:pt idx="138">
                  <c:v>1.12318207283</c:v>
                </c:pt>
                <c:pt idx="139">
                  <c:v>0.961872129112</c:v>
                </c:pt>
                <c:pt idx="140">
                  <c:v>1.00057956016</c:v>
                </c:pt>
                <c:pt idx="141">
                  <c:v>1.33908672566</c:v>
                </c:pt>
                <c:pt idx="142">
                  <c:v>0.919197003745</c:v>
                </c:pt>
                <c:pt idx="143">
                  <c:v>0.881040540541</c:v>
                </c:pt>
                <c:pt idx="144">
                  <c:v>0.793625979843</c:v>
                </c:pt>
                <c:pt idx="145">
                  <c:v>0.620635514019</c:v>
                </c:pt>
                <c:pt idx="146">
                  <c:v>1.69663474692</c:v>
                </c:pt>
                <c:pt idx="147">
                  <c:v>0.543461397731</c:v>
                </c:pt>
                <c:pt idx="148">
                  <c:v>0.29170606463</c:v>
                </c:pt>
                <c:pt idx="149">
                  <c:v>0.392544708778</c:v>
                </c:pt>
                <c:pt idx="150">
                  <c:v>0.861747954173</c:v>
                </c:pt>
                <c:pt idx="151">
                  <c:v>0.440645411699</c:v>
                </c:pt>
                <c:pt idx="152">
                  <c:v>0.531267281106</c:v>
                </c:pt>
                <c:pt idx="153">
                  <c:v>0.360423615338</c:v>
                </c:pt>
                <c:pt idx="154">
                  <c:v>0.716448818898</c:v>
                </c:pt>
                <c:pt idx="155">
                  <c:v>1.21090799397</c:v>
                </c:pt>
                <c:pt idx="156">
                  <c:v>1.07106556142</c:v>
                </c:pt>
                <c:pt idx="157">
                  <c:v>1.61659428571</c:v>
                </c:pt>
                <c:pt idx="158">
                  <c:v>1.6341641791</c:v>
                </c:pt>
                <c:pt idx="159">
                  <c:v>1.50248428835</c:v>
                </c:pt>
                <c:pt idx="160">
                  <c:v>1.13863195951</c:v>
                </c:pt>
                <c:pt idx="161">
                  <c:v>1.25212403101</c:v>
                </c:pt>
                <c:pt idx="162">
                  <c:v>1.25725181347</c:v>
                </c:pt>
                <c:pt idx="163">
                  <c:v>1.3959541109</c:v>
                </c:pt>
                <c:pt idx="164">
                  <c:v>1.43554724818</c:v>
                </c:pt>
                <c:pt idx="165">
                  <c:v>1.4023681592</c:v>
                </c:pt>
                <c:pt idx="166">
                  <c:v>1.61609411765</c:v>
                </c:pt>
                <c:pt idx="167">
                  <c:v>1.61766627219</c:v>
                </c:pt>
                <c:pt idx="168">
                  <c:v>1.43432698094</c:v>
                </c:pt>
                <c:pt idx="169">
                  <c:v>1.42361866126</c:v>
                </c:pt>
                <c:pt idx="170">
                  <c:v>0.832460236887</c:v>
                </c:pt>
                <c:pt idx="171">
                  <c:v>0.866098176718</c:v>
                </c:pt>
                <c:pt idx="172">
                  <c:v>1.51852805888</c:v>
                </c:pt>
                <c:pt idx="173">
                  <c:v>1.66110979929</c:v>
                </c:pt>
                <c:pt idx="174">
                  <c:v>1.19617740586</c:v>
                </c:pt>
                <c:pt idx="175">
                  <c:v>0.984777304965</c:v>
                </c:pt>
                <c:pt idx="176">
                  <c:v>0.95843767313</c:v>
                </c:pt>
                <c:pt idx="177">
                  <c:v>1.17230007734</c:v>
                </c:pt>
                <c:pt idx="178">
                  <c:v>1.66493493976</c:v>
                </c:pt>
                <c:pt idx="179">
                  <c:v>1.59981372549</c:v>
                </c:pt>
                <c:pt idx="180">
                  <c:v>1.80528039702</c:v>
                </c:pt>
                <c:pt idx="181">
                  <c:v>2.06834444444</c:v>
                </c:pt>
                <c:pt idx="182">
                  <c:v>2.03443962848</c:v>
                </c:pt>
                <c:pt idx="183">
                  <c:v>1.93832112676</c:v>
                </c:pt>
                <c:pt idx="184">
                  <c:v>2.01468413392</c:v>
                </c:pt>
                <c:pt idx="185">
                  <c:v>2.18104697987</c:v>
                </c:pt>
                <c:pt idx="186">
                  <c:v>1.87050753187</c:v>
                </c:pt>
                <c:pt idx="187">
                  <c:v>1.74457213317</c:v>
                </c:pt>
                <c:pt idx="188">
                  <c:v>1.86212563667</c:v>
                </c:pt>
                <c:pt idx="189">
                  <c:v>1.88479338843</c:v>
                </c:pt>
                <c:pt idx="190">
                  <c:v>2.00826580922</c:v>
                </c:pt>
                <c:pt idx="191">
                  <c:v>2.32315151515</c:v>
                </c:pt>
                <c:pt idx="192">
                  <c:v>2.57458987784</c:v>
                </c:pt>
                <c:pt idx="193">
                  <c:v>2.39366183575</c:v>
                </c:pt>
                <c:pt idx="194">
                  <c:v>2.30762666667</c:v>
                </c:pt>
                <c:pt idx="195">
                  <c:v>2.29802816901</c:v>
                </c:pt>
                <c:pt idx="196">
                  <c:v>1.9251010453</c:v>
                </c:pt>
                <c:pt idx="197">
                  <c:v>1.93191189427</c:v>
                </c:pt>
                <c:pt idx="198">
                  <c:v>1.70693799682</c:v>
                </c:pt>
                <c:pt idx="199">
                  <c:v>1.71795173137</c:v>
                </c:pt>
                <c:pt idx="200">
                  <c:v>1.99045083207</c:v>
                </c:pt>
                <c:pt idx="201">
                  <c:v>1.82382625864</c:v>
                </c:pt>
                <c:pt idx="202">
                  <c:v>1.64259459459</c:v>
                </c:pt>
                <c:pt idx="203">
                  <c:v>0.803559118236</c:v>
                </c:pt>
                <c:pt idx="204">
                  <c:v>0.797106995885</c:v>
                </c:pt>
                <c:pt idx="205">
                  <c:v>1.40754868062</c:v>
                </c:pt>
                <c:pt idx="206">
                  <c:v>1.66282197802</c:v>
                </c:pt>
                <c:pt idx="207">
                  <c:v>1.890798151</c:v>
                </c:pt>
                <c:pt idx="208">
                  <c:v>1.74440133779</c:v>
                </c:pt>
                <c:pt idx="209">
                  <c:v>1.41883483483</c:v>
                </c:pt>
                <c:pt idx="210">
                  <c:v>1.2591788953</c:v>
                </c:pt>
                <c:pt idx="211">
                  <c:v>1.65807486631</c:v>
                </c:pt>
                <c:pt idx="212">
                  <c:v>1.43090558767</c:v>
                </c:pt>
                <c:pt idx="213">
                  <c:v>1.11030160067</c:v>
                </c:pt>
                <c:pt idx="214">
                  <c:v>0.930353856124</c:v>
                </c:pt>
                <c:pt idx="215">
                  <c:v>0.735374301676</c:v>
                </c:pt>
                <c:pt idx="216">
                  <c:v>0.668661337821</c:v>
                </c:pt>
                <c:pt idx="217">
                  <c:v>0.79301805675</c:v>
                </c:pt>
                <c:pt idx="218">
                  <c:v>0.528492637216</c:v>
                </c:pt>
                <c:pt idx="219">
                  <c:v>0.285679748823</c:v>
                </c:pt>
                <c:pt idx="220">
                  <c:v>0.345081452826</c:v>
                </c:pt>
                <c:pt idx="221">
                  <c:v>0.288706886045</c:v>
                </c:pt>
                <c:pt idx="222">
                  <c:v>0.446502525253</c:v>
                </c:pt>
                <c:pt idx="223">
                  <c:v>0.249832287507</c:v>
                </c:pt>
                <c:pt idx="224">
                  <c:v>0.404098434004</c:v>
                </c:pt>
                <c:pt idx="225">
                  <c:v>0.341145580589</c:v>
                </c:pt>
                <c:pt idx="226">
                  <c:v>0.452131560532</c:v>
                </c:pt>
                <c:pt idx="227">
                  <c:v>1.17448983543</c:v>
                </c:pt>
                <c:pt idx="228">
                  <c:v>1.63695964126</c:v>
                </c:pt>
                <c:pt idx="229">
                  <c:v>1.77234871795</c:v>
                </c:pt>
                <c:pt idx="230">
                  <c:v>1.68451792829</c:v>
                </c:pt>
                <c:pt idx="231">
                  <c:v>1.48025862069</c:v>
                </c:pt>
                <c:pt idx="232">
                  <c:v>2.09973579109</c:v>
                </c:pt>
                <c:pt idx="233">
                  <c:v>1.6903356974</c:v>
                </c:pt>
                <c:pt idx="234">
                  <c:v>1.5544717608</c:v>
                </c:pt>
                <c:pt idx="235">
                  <c:v>0.838132879046</c:v>
                </c:pt>
                <c:pt idx="236">
                  <c:v>0.598379844961</c:v>
                </c:pt>
                <c:pt idx="237">
                  <c:v>0.35512908778</c:v>
                </c:pt>
                <c:pt idx="238">
                  <c:v>0.653488156061</c:v>
                </c:pt>
                <c:pt idx="239">
                  <c:v>1.07234208552</c:v>
                </c:pt>
                <c:pt idx="240">
                  <c:v>1.33770327553</c:v>
                </c:pt>
                <c:pt idx="241">
                  <c:v>1.230208</c:v>
                </c:pt>
                <c:pt idx="242">
                  <c:v>1.28674363328</c:v>
                </c:pt>
                <c:pt idx="243">
                  <c:v>1.10995662651</c:v>
                </c:pt>
                <c:pt idx="244">
                  <c:v>1.20317788018</c:v>
                </c:pt>
                <c:pt idx="245">
                  <c:v>0.919757269279</c:v>
                </c:pt>
                <c:pt idx="246">
                  <c:v>1.14730970724</c:v>
                </c:pt>
                <c:pt idx="247">
                  <c:v>1.1850748422</c:v>
                </c:pt>
                <c:pt idx="248">
                  <c:v>1.44256603774</c:v>
                </c:pt>
                <c:pt idx="249">
                  <c:v>1.65362962963</c:v>
                </c:pt>
                <c:pt idx="250">
                  <c:v>1.75662702703</c:v>
                </c:pt>
                <c:pt idx="251">
                  <c:v>1.7661356674</c:v>
                </c:pt>
                <c:pt idx="252">
                  <c:v>2.10230014859</c:v>
                </c:pt>
                <c:pt idx="253">
                  <c:v>1.70045271318</c:v>
                </c:pt>
                <c:pt idx="254">
                  <c:v>1.70194029851</c:v>
                </c:pt>
                <c:pt idx="255">
                  <c:v>1.49062211615</c:v>
                </c:pt>
                <c:pt idx="256">
                  <c:v>1.74456637168</c:v>
                </c:pt>
                <c:pt idx="257">
                  <c:v>2.22174698795</c:v>
                </c:pt>
                <c:pt idx="258">
                  <c:v>1.6035210356</c:v>
                </c:pt>
                <c:pt idx="259">
                  <c:v>1.57338181818</c:v>
                </c:pt>
                <c:pt idx="260">
                  <c:v>1.59960784314</c:v>
                </c:pt>
                <c:pt idx="261">
                  <c:v>1.68617700916</c:v>
                </c:pt>
                <c:pt idx="262">
                  <c:v>2.09079380215</c:v>
                </c:pt>
                <c:pt idx="263">
                  <c:v>2.21374020619</c:v>
                </c:pt>
                <c:pt idx="264">
                  <c:v>1.80508048512</c:v>
                </c:pt>
                <c:pt idx="265">
                  <c:v>1.79984678523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25776864"/>
        <c:axId val="-2059728384"/>
      </c:scatterChart>
      <c:valAx>
        <c:axId val="1925776864"/>
        <c:scaling>
          <c:orientation val="minMax"/>
          <c:max val="300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</a:t>
                </a:r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  <a:tailEnd type="triangle" w="sm" len="me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</a:p>
        </c:txPr>
        <c:crossAx val="-2059728384"/>
        <c:crosses val="autoZero"/>
        <c:crossBetween val="midCat"/>
      </c:valAx>
      <c:valAx>
        <c:axId val="-2059728384"/>
        <c:scaling>
          <c:orientation val="minMax"/>
          <c:max val="3.5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2000" b="0" i="0" u="none" strike="noStrike" kern="1200" baseline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20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Throughput</a:t>
                </a:r>
                <a:endParaRPr lang="en-US" sz="20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0.125217573650394"/>
              <c:y val="0.21546474616596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solidFill>
            <a:schemeClr val="bg1"/>
          </a:solidFill>
          <a:ln w="9525" cap="flat" cmpd="sng" algn="ctr">
            <a:solidFill>
              <a:schemeClr val="tx1"/>
            </a:solidFill>
            <a:round/>
            <a:headEnd type="none" w="sm" len="med"/>
            <a:tailEnd type="triangl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</a:p>
        </c:txPr>
        <c:crossAx val="1925776864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 lang="zh-CN" sz="1400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B3EBA-C30D-4626-94F8-F96BC0E058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158E-EC04-4C62-A438-1DB447E189A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E5580-964B-41E2-86B3-B18015CDCA0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85422-C082-4D03-8196-28A97A92988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2F66-3AD8-40AC-98F1-2A088C0E4088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530C-F7CB-42CF-9E43-60166D5B174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107A8-E0C7-47A6-89BE-86D74FDF7BF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A73C-BC76-4564-AE60-4B6FF63C0858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34FB-1F44-430B-9D3D-56D8D0537EFD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735A-BA67-4C22-849B-0B5FAD5BEC3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EE090-E821-471C-943B-61BF47D11B6D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0CC9-BE81-4BFB-BDB4-9094369EA59C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16BD-DA58-4B9F-86D2-E7AE46F33034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397353D0-3FCA-44A3-B416-A4A99630C56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30000"/>
        </a:lnSpc>
        <a:spcBef>
          <a:spcPts val="75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50" indent="-171450" algn="l" defTabSz="685800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50" indent="-171450" algn="l" defTabSz="685800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50" indent="-171450" algn="l" defTabSz="685800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50" indent="-171450" algn="l" defTabSz="685800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jpe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9.emf"/><Relationship Id="rId7" Type="http://schemas.openxmlformats.org/officeDocument/2006/relationships/image" Target="../media/image38.png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3" Type="http://schemas.openxmlformats.org/officeDocument/2006/relationships/image" Target="../media/image34.emf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699024"/>
            <a:ext cx="6858000" cy="1235036"/>
          </a:xfrm>
        </p:spPr>
        <p:txBody>
          <a:bodyPr>
            <a:normAutofit/>
          </a:bodyPr>
          <a:lstStyle/>
          <a:p>
            <a:r>
              <a:rPr lang="zh-CN" altLang="en-US" dirty="0"/>
              <a:t>第六讲 网络应用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865714"/>
            <a:ext cx="6858000" cy="1505072"/>
          </a:xfrm>
        </p:spPr>
        <p:txBody>
          <a:bodyPr>
            <a:noAutofit/>
          </a:bodyPr>
          <a:lstStyle/>
          <a:p>
            <a:r>
              <a:rPr lang="zh-CN" altLang="en-US" sz="2000" dirty="0"/>
              <a:t>中国科学院计算技术研究所</a:t>
            </a:r>
            <a:endParaRPr lang="en-US" altLang="zh-CN" sz="2000" dirty="0"/>
          </a:p>
          <a:p>
            <a:r>
              <a:rPr lang="zh-CN" altLang="en-US" sz="2000" dirty="0"/>
              <a:t>网络技术研究中心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DNS</a:t>
            </a:r>
            <a:r>
              <a:rPr lang="zh-CN" altLang="en-US" dirty="0"/>
              <a:t>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51165"/>
            <a:ext cx="7524750" cy="687235"/>
          </a:xfrm>
        </p:spPr>
        <p:txBody>
          <a:bodyPr/>
          <a:lstStyle/>
          <a:p>
            <a:r>
              <a:rPr lang="zh-CN" altLang="en-US" dirty="0"/>
              <a:t>主机</a:t>
            </a:r>
            <a:r>
              <a:rPr lang="en-US" altLang="zh-CN" dirty="0"/>
              <a:t>pc1.cs.ucas.ac.cn</a:t>
            </a:r>
            <a:r>
              <a:rPr lang="zh-CN" altLang="en-US" dirty="0"/>
              <a:t>查询</a:t>
            </a:r>
            <a:r>
              <a:rPr lang="en-US" altLang="zh-CN" dirty="0"/>
              <a:t>www.baidu.com</a:t>
            </a:r>
            <a:r>
              <a:rPr lang="zh-CN" altLang="en-US" dirty="0"/>
              <a:t>的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  <p:grpSp>
        <p:nvGrpSpPr>
          <p:cNvPr id="60" name="组合 59"/>
          <p:cNvGrpSpPr/>
          <p:nvPr/>
        </p:nvGrpSpPr>
        <p:grpSpPr>
          <a:xfrm>
            <a:off x="658661" y="2653818"/>
            <a:ext cx="6796539" cy="3486396"/>
            <a:chOff x="658661" y="2653818"/>
            <a:chExt cx="6796539" cy="3486396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4308" y="3961419"/>
              <a:ext cx="690892" cy="632432"/>
            </a:xfrm>
            <a:prstGeom prst="rect">
              <a:avLst/>
            </a:prstGeom>
          </p:spPr>
        </p:pic>
        <p:grpSp>
          <p:nvGrpSpPr>
            <p:cNvPr id="58" name="组合 57"/>
            <p:cNvGrpSpPr/>
            <p:nvPr/>
          </p:nvGrpSpPr>
          <p:grpSpPr>
            <a:xfrm>
              <a:off x="658661" y="2653818"/>
              <a:ext cx="6588120" cy="3486396"/>
              <a:chOff x="658661" y="2653818"/>
              <a:chExt cx="6588120" cy="3486396"/>
            </a:xfrm>
          </p:grpSpPr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8661" y="3804994"/>
                <a:ext cx="835371" cy="547442"/>
              </a:xfrm>
              <a:prstGeom prst="rect">
                <a:avLst/>
              </a:prstGeom>
            </p:spPr>
          </p:pic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6996" y="3804994"/>
                <a:ext cx="690892" cy="632432"/>
              </a:xfrm>
              <a:prstGeom prst="rect">
                <a:avLst/>
              </a:prstGeom>
            </p:spPr>
          </p:pic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80482" y="3841989"/>
                <a:ext cx="690892" cy="632432"/>
              </a:xfrm>
              <a:prstGeom prst="rect">
                <a:avLst/>
              </a:prstGeom>
            </p:spPr>
          </p:pic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55889" y="2653818"/>
                <a:ext cx="690892" cy="632432"/>
              </a:xfrm>
              <a:prstGeom prst="rect">
                <a:avLst/>
              </a:prstGeom>
            </p:spPr>
          </p:pic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03740" y="5507782"/>
                <a:ext cx="690892" cy="632432"/>
              </a:xfrm>
              <a:prstGeom prst="rect">
                <a:avLst/>
              </a:prstGeom>
            </p:spPr>
          </p:pic>
          <p:cxnSp>
            <p:nvCxnSpPr>
              <p:cNvPr id="15" name="直接箭头连接符 14"/>
              <p:cNvCxnSpPr/>
              <p:nvPr/>
            </p:nvCxnSpPr>
            <p:spPr>
              <a:xfrm>
                <a:off x="1798832" y="3984173"/>
                <a:ext cx="91440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/>
              <p:nvPr/>
            </p:nvCxnSpPr>
            <p:spPr>
              <a:xfrm flipH="1">
                <a:off x="1777148" y="4272192"/>
                <a:ext cx="881655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>
                <a:off x="3573204" y="3984173"/>
                <a:ext cx="925286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/>
              <p:nvPr/>
            </p:nvCxnSpPr>
            <p:spPr>
              <a:xfrm flipH="1">
                <a:off x="3573204" y="4253842"/>
                <a:ext cx="925286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/>
              <p:nvPr/>
            </p:nvCxnSpPr>
            <p:spPr>
              <a:xfrm flipV="1">
                <a:off x="5271374" y="3080658"/>
                <a:ext cx="957943" cy="66990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/>
              <p:nvPr/>
            </p:nvCxnSpPr>
            <p:spPr>
              <a:xfrm flipH="1">
                <a:off x="5380232" y="3310251"/>
                <a:ext cx="914400" cy="63243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/>
              <p:cNvCxnSpPr/>
              <p:nvPr/>
            </p:nvCxnSpPr>
            <p:spPr>
              <a:xfrm>
                <a:off x="5554490" y="4158205"/>
                <a:ext cx="1001399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/>
              <p:cNvCxnSpPr/>
              <p:nvPr/>
            </p:nvCxnSpPr>
            <p:spPr>
              <a:xfrm flipH="1">
                <a:off x="5456433" y="4408967"/>
                <a:ext cx="1099456" cy="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/>
              <p:nvPr/>
            </p:nvCxnSpPr>
            <p:spPr>
              <a:xfrm>
                <a:off x="5271374" y="4659087"/>
                <a:ext cx="451933" cy="664029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/>
              <p:cNvCxnSpPr/>
              <p:nvPr/>
            </p:nvCxnSpPr>
            <p:spPr>
              <a:xfrm flipH="1" flipV="1">
                <a:off x="5086317" y="4796586"/>
                <a:ext cx="468173" cy="66942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文本框 36"/>
          <p:cNvSpPr txBox="1"/>
          <p:nvPr/>
        </p:nvSpPr>
        <p:spPr>
          <a:xfrm>
            <a:off x="2162009" y="3038144"/>
            <a:ext cx="1807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local DNS Server</a:t>
            </a:r>
            <a:endParaRPr lang="en-US" altLang="zh-CN" dirty="0"/>
          </a:p>
          <a:p>
            <a:r>
              <a:rPr lang="en-US" altLang="zh-CN" b="1" dirty="0"/>
              <a:t>dns.cs.ucas.ac.cn</a:t>
            </a:r>
            <a:endParaRPr lang="zh-CN" altLang="en-US" b="1" dirty="0"/>
          </a:p>
        </p:txBody>
      </p:sp>
      <p:sp>
        <p:nvSpPr>
          <p:cNvPr id="38" name="文本框 37"/>
          <p:cNvSpPr txBox="1"/>
          <p:nvPr/>
        </p:nvSpPr>
        <p:spPr>
          <a:xfrm>
            <a:off x="3969170" y="2830084"/>
            <a:ext cx="15586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authoritative </a:t>
            </a:r>
            <a:endParaRPr lang="en-US" altLang="zh-CN" dirty="0"/>
          </a:p>
          <a:p>
            <a:r>
              <a:rPr lang="en-US" altLang="zh-CN" dirty="0"/>
              <a:t>DNS Server</a:t>
            </a:r>
            <a:endParaRPr lang="en-US" altLang="zh-CN" dirty="0"/>
          </a:p>
          <a:p>
            <a:r>
              <a:rPr lang="en-US" altLang="zh-CN" b="1" dirty="0"/>
              <a:t>dns.ucas.ac.cn</a:t>
            </a:r>
            <a:endParaRPr lang="zh-CN" alt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7143829" y="2361083"/>
            <a:ext cx="1686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root DNS Server</a:t>
            </a:r>
            <a:endParaRPr lang="en-US" altLang="zh-CN" dirty="0"/>
          </a:p>
        </p:txBody>
      </p:sp>
      <p:sp>
        <p:nvSpPr>
          <p:cNvPr id="40" name="Text Box 63"/>
          <p:cNvSpPr txBox="1">
            <a:spLocks noChangeArrowheads="1"/>
          </p:cNvSpPr>
          <p:nvPr/>
        </p:nvSpPr>
        <p:spPr bwMode="auto">
          <a:xfrm>
            <a:off x="7394088" y="3911136"/>
            <a:ext cx="16678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800" b="0" dirty="0">
                <a:latin typeface="Calibri" panose="020F0502020204030204" pitchFamily="34" charset="0"/>
                <a:cs typeface="Calibri" panose="020F0502020204030204" pitchFamily="34" charset="0"/>
              </a:rPr>
              <a:t>TLD DNS server for .com</a:t>
            </a:r>
            <a:endParaRPr lang="en-US" altLang="zh-CN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Text Box 58"/>
          <p:cNvSpPr txBox="1">
            <a:spLocks noChangeArrowheads="1"/>
          </p:cNvSpPr>
          <p:nvPr/>
        </p:nvSpPr>
        <p:spPr bwMode="auto">
          <a:xfrm>
            <a:off x="6312368" y="5191854"/>
            <a:ext cx="248888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800" b="0" dirty="0">
                <a:latin typeface="Calibri" panose="020F0502020204030204" pitchFamily="34" charset="0"/>
                <a:cs typeface="Calibri" panose="020F0502020204030204" pitchFamily="34" charset="0"/>
              </a:rPr>
              <a:t>authoritative DNS server</a:t>
            </a:r>
            <a:endParaRPr lang="en-US" altLang="zh-CN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1800" b="0" dirty="0">
                <a:latin typeface="Calibri" panose="020F0502020204030204" pitchFamily="34" charset="0"/>
                <a:cs typeface="Calibri" panose="020F0502020204030204" pitchFamily="34" charset="0"/>
              </a:rPr>
              <a:t>for baidu.com</a:t>
            </a:r>
            <a:endParaRPr lang="en-US" altLang="zh-CN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dns.baidu.com</a:t>
            </a:r>
            <a:endParaRPr lang="en-US" altLang="zh-CN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096694" y="3544969"/>
            <a:ext cx="294648" cy="366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915369" y="3561651"/>
            <a:ext cx="294648" cy="366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896861" y="4308848"/>
            <a:ext cx="294648" cy="366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9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020874" y="4352436"/>
            <a:ext cx="44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10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543973" y="2976927"/>
            <a:ext cx="294648" cy="366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858837" y="3537214"/>
            <a:ext cx="294648" cy="366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009935" y="3794443"/>
            <a:ext cx="294648" cy="366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000624" y="4491931"/>
            <a:ext cx="294648" cy="366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537159" y="4656237"/>
            <a:ext cx="294648" cy="366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4925928" y="5096186"/>
            <a:ext cx="294648" cy="366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1106474" y="5324899"/>
            <a:ext cx="2317114" cy="907513"/>
            <a:chOff x="1106474" y="5324899"/>
            <a:chExt cx="2317114" cy="907513"/>
          </a:xfrm>
        </p:grpSpPr>
        <p:cxnSp>
          <p:nvCxnSpPr>
            <p:cNvPr id="53" name="直接箭头连接符 52"/>
            <p:cNvCxnSpPr/>
            <p:nvPr/>
          </p:nvCxnSpPr>
          <p:spPr>
            <a:xfrm>
              <a:off x="1106474" y="5513419"/>
              <a:ext cx="9144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V="1">
              <a:off x="1106474" y="5992009"/>
              <a:ext cx="914400" cy="1197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/>
            <p:cNvSpPr txBox="1"/>
            <p:nvPr/>
          </p:nvSpPr>
          <p:spPr>
            <a:xfrm>
              <a:off x="2213000" y="5324899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ea typeface="楷体" panose="02010609060101010101" pitchFamily="49" charset="-122"/>
                </a:rPr>
                <a:t>递归查询</a:t>
              </a:r>
              <a:endParaRPr lang="zh-CN" altLang="en-US" sz="2000" dirty="0">
                <a:ea typeface="楷体" panose="02010609060101010101" pitchFamily="49" charset="-122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2204034" y="5832302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ea typeface="楷体" panose="02010609060101010101" pitchFamily="49" charset="-122"/>
                </a:rPr>
                <a:t>迭代查询</a:t>
              </a:r>
              <a:endParaRPr lang="zh-CN" altLang="en-US" sz="2000" dirty="0">
                <a:ea typeface="楷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  <p:bldP spid="41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DNS</a:t>
            </a:r>
            <a:r>
              <a:rPr lang="zh-CN" altLang="en-US" dirty="0"/>
              <a:t>缓存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DNS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查询延迟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发生在传输连接建立之前</a:t>
            </a:r>
            <a:endParaRPr lang="en-US" altLang="zh-CN" dirty="0"/>
          </a:p>
          <a:p>
            <a:pPr lvl="1"/>
            <a:r>
              <a:rPr lang="zh-CN" altLang="en-US" dirty="0"/>
              <a:t>约为</a:t>
            </a:r>
            <a:r>
              <a:rPr lang="en-US" altLang="zh-CN" dirty="0"/>
              <a:t>~10ms</a:t>
            </a:r>
            <a:r>
              <a:rPr lang="zh-CN" altLang="en-US" dirty="0"/>
              <a:t>到</a:t>
            </a:r>
            <a:r>
              <a:rPr lang="en-US" altLang="zh-CN" dirty="0"/>
              <a:t>~100ms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可以通过缓存减少延迟和开销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800100" lvl="1" indent="-457200">
              <a:buFont typeface="+mj-lt"/>
              <a:buAutoNum type="arabicPeriod"/>
            </a:pPr>
            <a:r>
              <a:rPr lang="zh-CN" altLang="en-US" dirty="0"/>
              <a:t>顶级</a:t>
            </a:r>
            <a:r>
              <a:rPr lang="en-US" altLang="zh-CN" dirty="0"/>
              <a:t>DNS</a:t>
            </a:r>
            <a:r>
              <a:rPr lang="zh-CN" altLang="en-US" dirty="0"/>
              <a:t>服务内容很少发生变动</a:t>
            </a:r>
            <a:endParaRPr lang="en-US" altLang="zh-CN" dirty="0"/>
          </a:p>
          <a:p>
            <a:pPr marL="800100" lvl="1" indent="-457200">
              <a:buFont typeface="+mj-lt"/>
              <a:buAutoNum type="arabicPeriod"/>
            </a:pPr>
            <a:r>
              <a:rPr lang="zh-CN" altLang="en-US" dirty="0"/>
              <a:t>服务访问集中在少数网站</a:t>
            </a:r>
            <a:endParaRPr lang="en-US" altLang="zh-CN" dirty="0"/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缓存在哪里？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本地</a:t>
            </a:r>
            <a:r>
              <a:rPr lang="en-US" altLang="zh-CN" dirty="0"/>
              <a:t>DNS</a:t>
            </a:r>
            <a:r>
              <a:rPr lang="zh-CN" altLang="en-US" dirty="0"/>
              <a:t>服务器</a:t>
            </a:r>
            <a:endParaRPr lang="en-US" altLang="zh-CN" dirty="0"/>
          </a:p>
          <a:p>
            <a:pPr lvl="1"/>
            <a:r>
              <a:rPr lang="zh-CN" altLang="en-US" dirty="0"/>
              <a:t>浏览器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2241526" y="1887379"/>
            <a:ext cx="6796539" cy="3486396"/>
            <a:chOff x="1718811" y="2481696"/>
            <a:chExt cx="6796539" cy="3486396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811" y="3632872"/>
              <a:ext cx="835371" cy="547442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7146" y="3632872"/>
              <a:ext cx="690892" cy="632432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0632" y="3669867"/>
              <a:ext cx="690892" cy="63243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6039" y="2481696"/>
              <a:ext cx="690892" cy="632432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4458" y="3789297"/>
              <a:ext cx="690892" cy="632432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3890" y="5335660"/>
              <a:ext cx="690892" cy="632432"/>
            </a:xfrm>
            <a:prstGeom prst="rect">
              <a:avLst/>
            </a:prstGeom>
          </p:spPr>
        </p:pic>
        <p:cxnSp>
          <p:nvCxnSpPr>
            <p:cNvPr id="13" name="直接箭头连接符 12"/>
            <p:cNvCxnSpPr/>
            <p:nvPr/>
          </p:nvCxnSpPr>
          <p:spPr>
            <a:xfrm>
              <a:off x="2858982" y="3812051"/>
              <a:ext cx="9144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H="1">
              <a:off x="2837298" y="4100070"/>
              <a:ext cx="88165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4633354" y="3812051"/>
              <a:ext cx="92528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H="1">
              <a:off x="4633354" y="4081720"/>
              <a:ext cx="92528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flipV="1">
              <a:off x="6331524" y="2908536"/>
              <a:ext cx="957943" cy="6699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flipH="1">
              <a:off x="6440382" y="3138129"/>
              <a:ext cx="914400" cy="63243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6614640" y="3986083"/>
              <a:ext cx="100139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H="1">
              <a:off x="6516583" y="4236845"/>
              <a:ext cx="1099456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6331524" y="4486965"/>
              <a:ext cx="451933" cy="66402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flipH="1" flipV="1">
              <a:off x="6146467" y="4624464"/>
              <a:ext cx="468173" cy="66942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DNS</a:t>
            </a:r>
            <a:r>
              <a:rPr lang="zh-CN" altLang="en-US" dirty="0"/>
              <a:t>资源记录 </a:t>
            </a:r>
            <a:r>
              <a:rPr lang="en-US" altLang="zh-CN" dirty="0"/>
              <a:t>(Resource Record)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Group 5"/>
          <p:cNvGrpSpPr/>
          <p:nvPr/>
        </p:nvGrpSpPr>
        <p:grpSpPr bwMode="auto">
          <a:xfrm>
            <a:off x="726990" y="1593028"/>
            <a:ext cx="7391400" cy="631825"/>
            <a:chOff x="1105" y="1174"/>
            <a:chExt cx="4179" cy="398"/>
          </a:xfrm>
        </p:grpSpPr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1105" y="1174"/>
              <a:ext cx="417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r>
                <a:rPr lang="en-US" altLang="zh-CN" sz="3200" b="0" dirty="0">
                  <a:latin typeface="Calibri" panose="020F0502020204030204" pitchFamily="34" charset="0"/>
                  <a:cs typeface="Calibri" panose="020F0502020204030204" pitchFamily="34" charset="0"/>
                </a:rPr>
                <a:t>RR format: </a:t>
              </a:r>
              <a:r>
                <a:rPr lang="en-US" altLang="zh-CN" sz="2400" dirty="0">
                  <a:latin typeface="Courier New" panose="02070309020205020404" pitchFamily="49" charset="0"/>
                  <a:cs typeface="Calibri" panose="020F0502020204030204" pitchFamily="34" charset="0"/>
                </a:rPr>
                <a:t>(name, value, type, </a:t>
              </a:r>
              <a:r>
                <a:rPr lang="en-US" altLang="zh-CN" sz="2400" dirty="0" err="1">
                  <a:latin typeface="Courier New" panose="02070309020205020404" pitchFamily="49" charset="0"/>
                  <a:cs typeface="Calibri" panose="020F0502020204030204" pitchFamily="34" charset="0"/>
                </a:rPr>
                <a:t>ttl</a:t>
              </a:r>
              <a:r>
                <a:rPr lang="en-US" altLang="zh-CN" sz="2400" dirty="0">
                  <a:latin typeface="Courier New" panose="02070309020205020404" pitchFamily="49" charset="0"/>
                  <a:cs typeface="Calibri" panose="020F0502020204030204" pitchFamily="34" charset="0"/>
                </a:rPr>
                <a:t>)</a:t>
              </a:r>
              <a:endParaRPr lang="en-US" altLang="zh-CN" sz="3200" b="0" dirty="0">
                <a:latin typeface="Times New Roman" panose="02020603050405020304" pitchFamily="18" charset="0"/>
                <a:cs typeface="Calibri" panose="020F0502020204030204" pitchFamily="34" charset="0"/>
              </a:endParaRPr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1321" y="1212"/>
              <a:ext cx="3705" cy="360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zh-CN" altLang="zh-CN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494263" y="2507428"/>
            <a:ext cx="381000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l">
              <a:spcBef>
                <a:spcPct val="50000"/>
              </a:spcBef>
              <a:buFontTx/>
              <a:buChar char="•"/>
            </a:pPr>
            <a:r>
              <a:rPr lang="en-US" altLang="zh-CN" sz="2800" b="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Type=A</a:t>
            </a:r>
            <a:endParaRPr lang="en-US" altLang="zh-CN" sz="2800" b="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lvl="1" algn="l">
              <a:spcBef>
                <a:spcPct val="10000"/>
              </a:spcBef>
              <a:buFont typeface="Helvetica" panose="020B0604020202020204" pitchFamily="34" charset="0"/>
              <a:buChar char="–"/>
            </a:pPr>
            <a:r>
              <a:rPr lang="en-US" altLang="zh-CN" sz="2100" dirty="0">
                <a:latin typeface="Calibri" panose="020F0502020204030204" pitchFamily="34" charset="0"/>
              </a:rPr>
              <a:t>Name</a:t>
            </a:r>
            <a:r>
              <a:rPr lang="en-US" altLang="zh-CN" sz="2100" b="0" dirty="0">
                <a:latin typeface="Calibri" panose="020F0502020204030204" pitchFamily="34" charset="0"/>
              </a:rPr>
              <a:t>: hostname</a:t>
            </a:r>
            <a:endParaRPr lang="en-US" altLang="zh-CN" sz="2100" b="0" dirty="0">
              <a:latin typeface="Calibri" panose="020F0502020204030204" pitchFamily="34" charset="0"/>
            </a:endParaRPr>
          </a:p>
          <a:p>
            <a:pPr lvl="1" algn="l">
              <a:spcBef>
                <a:spcPct val="10000"/>
              </a:spcBef>
              <a:buFont typeface="Helvetica" panose="020B0604020202020204" pitchFamily="34" charset="0"/>
              <a:buChar char="–"/>
            </a:pPr>
            <a:r>
              <a:rPr lang="en-US" altLang="zh-CN" sz="2100" dirty="0">
                <a:latin typeface="Calibri" panose="020F0502020204030204" pitchFamily="34" charset="0"/>
              </a:rPr>
              <a:t>Value</a:t>
            </a:r>
            <a:r>
              <a:rPr lang="en-US" altLang="zh-CN" sz="2100" b="0" dirty="0">
                <a:latin typeface="Calibri" panose="020F0502020204030204" pitchFamily="34" charset="0"/>
              </a:rPr>
              <a:t>: IPv4 address</a:t>
            </a:r>
            <a:endParaRPr lang="en-US" altLang="zh-CN" sz="2100" b="0" dirty="0">
              <a:latin typeface="Calibri" panose="020F0502020204030204" pitchFamily="34" charset="0"/>
            </a:endParaRPr>
          </a:p>
          <a:p>
            <a:pPr algn="l">
              <a:spcBef>
                <a:spcPct val="50000"/>
              </a:spcBef>
              <a:buFontTx/>
              <a:buChar char="•"/>
            </a:pPr>
            <a:endParaRPr lang="en-US" altLang="zh-CN" sz="2800" b="0" dirty="0">
              <a:latin typeface="Calibri" panose="020F0502020204030204" pitchFamily="34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4304263" y="2917885"/>
            <a:ext cx="4514850" cy="228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l">
              <a:spcBef>
                <a:spcPct val="50000"/>
              </a:spcBef>
              <a:buFontTx/>
              <a:buChar char="•"/>
            </a:pPr>
            <a:r>
              <a:rPr lang="en-US" altLang="zh-CN" sz="2800" b="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Type=CNAME</a:t>
            </a:r>
            <a:endParaRPr lang="en-US" altLang="zh-CN" sz="2800" b="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lvl="1" algn="l">
              <a:spcBef>
                <a:spcPct val="10000"/>
              </a:spcBef>
              <a:buFont typeface="Helvetica" panose="020B0604020202020204" pitchFamily="34" charset="0"/>
              <a:buChar char="–"/>
            </a:pPr>
            <a:r>
              <a:rPr lang="en-US" altLang="zh-CN" sz="2100" dirty="0">
                <a:latin typeface="Calibri" panose="020F0502020204030204" pitchFamily="34" charset="0"/>
              </a:rPr>
              <a:t>Name</a:t>
            </a:r>
            <a:r>
              <a:rPr lang="en-US" altLang="zh-CN" sz="2100" b="0" dirty="0">
                <a:latin typeface="Calibri" panose="020F0502020204030204" pitchFamily="34" charset="0"/>
              </a:rPr>
              <a:t>: alias for the </a:t>
            </a:r>
            <a:r>
              <a:rPr lang="en-US" altLang="ja-JP" sz="2100" b="0" dirty="0">
                <a:latin typeface="Calibri" panose="020F0502020204030204" pitchFamily="34" charset="0"/>
              </a:rPr>
              <a:t>canonical name:</a:t>
            </a:r>
            <a:endParaRPr lang="en-US" altLang="ja-JP" sz="2100" b="0" dirty="0">
              <a:latin typeface="Calibri" panose="020F0502020204030204" pitchFamily="34" charset="0"/>
            </a:endParaRPr>
          </a:p>
          <a:p>
            <a:pPr lvl="1" algn="l">
              <a:spcBef>
                <a:spcPct val="10000"/>
              </a:spcBef>
            </a:pPr>
            <a:r>
              <a:rPr lang="en-US" altLang="zh-CN" sz="2100" b="0" dirty="0">
                <a:latin typeface="Calibri" panose="020F0502020204030204" pitchFamily="34" charset="0"/>
              </a:rPr>
              <a:t>	www.baidu.com is really</a:t>
            </a:r>
            <a:endParaRPr lang="en-US" altLang="zh-CN" sz="2100" b="0" dirty="0">
              <a:latin typeface="Calibri" panose="020F0502020204030204" pitchFamily="34" charset="0"/>
            </a:endParaRPr>
          </a:p>
          <a:p>
            <a:pPr lvl="1" algn="l">
              <a:spcBef>
                <a:spcPct val="10000"/>
              </a:spcBef>
              <a:buFont typeface="Helvetica" panose="020B0604020202020204" pitchFamily="34" charset="0"/>
              <a:buNone/>
            </a:pPr>
            <a:r>
              <a:rPr lang="en-US" altLang="zh-CN" sz="2100" b="0" dirty="0">
                <a:latin typeface="Calibri" panose="020F0502020204030204" pitchFamily="34" charset="0"/>
              </a:rPr>
              <a:t>	www.a.shifen.com</a:t>
            </a:r>
            <a:endParaRPr lang="en-US" altLang="zh-CN" sz="2100" b="0" dirty="0">
              <a:latin typeface="Calibri" panose="020F0502020204030204" pitchFamily="34" charset="0"/>
            </a:endParaRPr>
          </a:p>
          <a:p>
            <a:pPr lvl="1" algn="l">
              <a:spcBef>
                <a:spcPct val="10000"/>
              </a:spcBef>
              <a:buFont typeface="Helvetica" panose="020B0604020202020204" pitchFamily="34" charset="0"/>
              <a:buChar char="–"/>
            </a:pPr>
            <a:r>
              <a:rPr lang="en-US" altLang="zh-CN" sz="2100" dirty="0">
                <a:latin typeface="Calibri" panose="020F0502020204030204" pitchFamily="34" charset="0"/>
              </a:rPr>
              <a:t>Value</a:t>
            </a:r>
            <a:r>
              <a:rPr lang="en-US" altLang="zh-CN" sz="2100" b="0" dirty="0">
                <a:latin typeface="Calibri" panose="020F0502020204030204" pitchFamily="34" charset="0"/>
              </a:rPr>
              <a:t>: canonical name</a:t>
            </a:r>
            <a:endParaRPr lang="en-US" altLang="zh-CN" sz="2100" b="0" dirty="0">
              <a:latin typeface="Calibri" panose="020F0502020204030204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94263" y="4415603"/>
            <a:ext cx="381000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l">
              <a:spcBef>
                <a:spcPct val="50000"/>
              </a:spcBef>
              <a:buFontTx/>
              <a:buChar char="•"/>
            </a:pPr>
            <a:r>
              <a:rPr lang="en-US" altLang="zh-CN" sz="2800" b="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Type=AAAA</a:t>
            </a:r>
            <a:endParaRPr lang="en-US" altLang="zh-CN" sz="2800" b="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lvl="1" algn="l">
              <a:spcBef>
                <a:spcPct val="10000"/>
              </a:spcBef>
              <a:buFont typeface="Helvetica" panose="020B0604020202020204" pitchFamily="34" charset="0"/>
              <a:buChar char="–"/>
            </a:pPr>
            <a:r>
              <a:rPr lang="en-US" altLang="zh-CN" sz="2100" dirty="0">
                <a:latin typeface="Calibri" panose="020F0502020204030204" pitchFamily="34" charset="0"/>
              </a:rPr>
              <a:t>Name</a:t>
            </a:r>
            <a:r>
              <a:rPr lang="en-US" altLang="zh-CN" sz="2100" b="0" dirty="0">
                <a:latin typeface="Calibri" panose="020F0502020204030204" pitchFamily="34" charset="0"/>
              </a:rPr>
              <a:t>: hostname</a:t>
            </a:r>
            <a:endParaRPr lang="en-US" altLang="zh-CN" sz="2100" b="0" dirty="0">
              <a:latin typeface="Calibri" panose="020F0502020204030204" pitchFamily="34" charset="0"/>
            </a:endParaRPr>
          </a:p>
          <a:p>
            <a:pPr lvl="1" algn="l">
              <a:spcBef>
                <a:spcPct val="10000"/>
              </a:spcBef>
              <a:buFont typeface="Helvetica" panose="020B0604020202020204" pitchFamily="34" charset="0"/>
              <a:buChar char="–"/>
            </a:pPr>
            <a:r>
              <a:rPr lang="en-US" altLang="zh-CN" sz="2100" dirty="0">
                <a:latin typeface="Calibri" panose="020F0502020204030204" pitchFamily="34" charset="0"/>
              </a:rPr>
              <a:t>Value</a:t>
            </a:r>
            <a:r>
              <a:rPr lang="en-US" altLang="zh-CN" sz="2100" b="0" dirty="0">
                <a:latin typeface="Calibri" panose="020F0502020204030204" pitchFamily="34" charset="0"/>
              </a:rPr>
              <a:t>: IPv6 address</a:t>
            </a:r>
            <a:endParaRPr lang="en-US" altLang="zh-CN" sz="2100" b="0" dirty="0">
              <a:latin typeface="Calibri" panose="020F0502020204030204" pitchFamily="34" charset="0"/>
            </a:endParaRPr>
          </a:p>
          <a:p>
            <a:pPr algn="l">
              <a:spcBef>
                <a:spcPct val="50000"/>
              </a:spcBef>
              <a:buFontTx/>
              <a:buChar char="•"/>
            </a:pPr>
            <a:endParaRPr lang="en-US" altLang="zh-CN" sz="2800" b="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DNS</a:t>
            </a:r>
            <a:r>
              <a:rPr lang="zh-CN" altLang="en-US" dirty="0"/>
              <a:t>消息格式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760473" y="1934884"/>
          <a:ext cx="4867165" cy="415542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54942"/>
                <a:gridCol w="2312223"/>
              </a:tblGrid>
              <a:tr h="473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Identifier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Flags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473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#(Questions)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#(Answer</a:t>
                      </a:r>
                      <a:r>
                        <a:rPr lang="en-US" altLang="zh-CN" sz="1600" baseline="0" dirty="0"/>
                        <a:t> RR)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473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#(Authority</a:t>
                      </a:r>
                      <a:r>
                        <a:rPr lang="en-US" altLang="zh-CN" sz="1600" baseline="0" dirty="0"/>
                        <a:t> RR)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#(Additional</a:t>
                      </a:r>
                      <a:r>
                        <a:rPr lang="en-US" altLang="zh-CN" sz="1600" baseline="0" dirty="0"/>
                        <a:t> RR)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6840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Questions (variable number of answers)</a:t>
                      </a:r>
                      <a:endParaRPr lang="zh-CN" altLang="en-US" sz="1600" dirty="0"/>
                    </a:p>
                  </a:txBody>
                  <a:tcPr anchor="ctr"/>
                </a:tc>
                <a:tc hMerge="1">
                  <a:tcPr/>
                </a:tc>
              </a:tr>
              <a:tr h="6840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Answers (variable number of resource records)</a:t>
                      </a:r>
                      <a:endParaRPr lang="zh-CN" altLang="en-US" sz="1600" dirty="0"/>
                    </a:p>
                  </a:txBody>
                  <a:tcPr anchor="ctr"/>
                </a:tc>
                <a:tc hMerge="1">
                  <a:tcPr/>
                </a:tc>
              </a:tr>
              <a:tr h="6840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Authority (variable number of resource records)</a:t>
                      </a:r>
                      <a:endParaRPr lang="zh-CN" altLang="en-US" sz="1600" dirty="0"/>
                    </a:p>
                  </a:txBody>
                  <a:tcPr anchor="ctr"/>
                </a:tc>
                <a:tc hMerge="1">
                  <a:tcPr/>
                </a:tc>
              </a:tr>
              <a:tr h="6840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Additional Info (variable number of resource records)</a:t>
                      </a:r>
                      <a:endParaRPr lang="zh-CN" altLang="en-US" sz="1600" dirty="0"/>
                    </a:p>
                  </a:txBody>
                  <a:tcPr anchor="ctr"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63656" y="3513277"/>
            <a:ext cx="29722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</a:rPr>
              <a:t>Name, type fields for a query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656" y="4201764"/>
            <a:ext cx="22472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</a:rPr>
              <a:t>RRs in response to query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3656" y="4877452"/>
            <a:ext cx="29049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sz="1600" dirty="0">
                <a:solidFill>
                  <a:schemeClr val="accent1">
                    <a:lumMod val="50000"/>
                  </a:schemeClr>
                </a:solidFill>
              </a:rPr>
              <a:t>Records for authoritative servers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656" y="5589497"/>
            <a:ext cx="29386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</a:rPr>
              <a:t>Additional info that may be used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3656" y="1934884"/>
            <a:ext cx="31761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</a:rPr>
              <a:t>Used to match up request/response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656" y="2351007"/>
            <a:ext cx="38243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</a:rPr>
              <a:t>query or response;</a:t>
            </a:r>
            <a:endParaRPr lang="en-US" altLang="zh-CN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</a:rPr>
              <a:t>authoritative or not; </a:t>
            </a:r>
            <a:endParaRPr lang="en-US" altLang="zh-CN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</a:rPr>
              <a:t>to request recursive resolution; </a:t>
            </a:r>
            <a:endParaRPr lang="en-US" altLang="zh-CN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</a:rPr>
              <a:t>to indicate support for recursive resolution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4" name="直接箭头连接符 13"/>
          <p:cNvCxnSpPr>
            <a:stCxn id="11" idx="3"/>
          </p:cNvCxnSpPr>
          <p:nvPr/>
        </p:nvCxnSpPr>
        <p:spPr>
          <a:xfrm>
            <a:off x="3239847" y="2104161"/>
            <a:ext cx="740482" cy="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任意多边形 14"/>
          <p:cNvSpPr/>
          <p:nvPr/>
        </p:nvSpPr>
        <p:spPr>
          <a:xfrm>
            <a:off x="3119718" y="2280621"/>
            <a:ext cx="3840480" cy="771660"/>
          </a:xfrm>
          <a:custGeom>
            <a:avLst/>
            <a:gdLst>
              <a:gd name="connsiteX0" fmla="*/ 0 w 3840480"/>
              <a:gd name="connsiteY0" fmla="*/ 688490 h 771660"/>
              <a:gd name="connsiteX1" fmla="*/ 2033195 w 3840480"/>
              <a:gd name="connsiteY1" fmla="*/ 710005 h 771660"/>
              <a:gd name="connsiteX2" fmla="*/ 3840480 w 3840480"/>
              <a:gd name="connsiteY2" fmla="*/ 0 h 77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40480" h="771660">
                <a:moveTo>
                  <a:pt x="0" y="688490"/>
                </a:moveTo>
                <a:cubicBezTo>
                  <a:pt x="696557" y="756621"/>
                  <a:pt x="1393115" y="824753"/>
                  <a:pt x="2033195" y="710005"/>
                </a:cubicBezTo>
                <a:cubicBezTo>
                  <a:pt x="2673275" y="595257"/>
                  <a:pt x="3256877" y="297628"/>
                  <a:pt x="3840480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>
            <a:stCxn id="7" idx="3"/>
          </p:cNvCxnSpPr>
          <p:nvPr/>
        </p:nvCxnSpPr>
        <p:spPr>
          <a:xfrm flipV="1">
            <a:off x="3035914" y="3679115"/>
            <a:ext cx="944415" cy="3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3026949" y="4358644"/>
            <a:ext cx="944415" cy="3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3048462" y="5057889"/>
            <a:ext cx="944415" cy="3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3037706" y="5767886"/>
            <a:ext cx="944415" cy="3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DNS</a:t>
            </a:r>
            <a:r>
              <a:rPr lang="zh-CN" altLang="en-US" dirty="0"/>
              <a:t>服务可靠性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可以由多个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DNS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服务器提供服务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只要有</a:t>
            </a:r>
            <a:r>
              <a:rPr lang="en-US" altLang="zh-CN" dirty="0"/>
              <a:t>1</a:t>
            </a:r>
            <a:r>
              <a:rPr lang="zh-CN" altLang="en-US" dirty="0"/>
              <a:t>个服务器工作，就能提供</a:t>
            </a:r>
            <a:r>
              <a:rPr lang="en-US" altLang="zh-CN" dirty="0"/>
              <a:t>DNS</a:t>
            </a:r>
            <a:r>
              <a:rPr lang="zh-CN" altLang="en-US" dirty="0"/>
              <a:t>服务</a:t>
            </a:r>
            <a:endParaRPr lang="en-US" altLang="zh-CN" dirty="0"/>
          </a:p>
          <a:p>
            <a:pPr lvl="1"/>
            <a:r>
              <a:rPr lang="zh-CN" altLang="en-US" dirty="0"/>
              <a:t>可以在多个服务器之间做负载均衡</a:t>
            </a:r>
            <a:endParaRPr lang="en-US" altLang="zh-CN" dirty="0"/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使用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UDP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进行服务查询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非可靠传输</a:t>
            </a:r>
            <a:endParaRPr lang="en-US" altLang="zh-CN" dirty="0"/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在超时之后可以选择其他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DNS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服务器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同一服务器超时后进行指数退避</a:t>
            </a:r>
            <a:endParaRPr lang="en-US" altLang="zh-CN" dirty="0"/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对所有查询，使用同一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不关心由哪个服务器返回查询结果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734586" y="3707148"/>
            <a:ext cx="4477892" cy="2575326"/>
            <a:chOff x="3734586" y="3707148"/>
            <a:chExt cx="4477892" cy="2575326"/>
          </a:xfrm>
        </p:grpSpPr>
        <p:sp>
          <p:nvSpPr>
            <p:cNvPr id="6" name="云形 5"/>
            <p:cNvSpPr/>
            <p:nvPr/>
          </p:nvSpPr>
          <p:spPr>
            <a:xfrm>
              <a:off x="4594547" y="4281548"/>
              <a:ext cx="2893807" cy="1667436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云形 6"/>
            <p:cNvSpPr/>
            <p:nvPr/>
          </p:nvSpPr>
          <p:spPr>
            <a:xfrm>
              <a:off x="5828089" y="3707148"/>
              <a:ext cx="925158" cy="602429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111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云形 7"/>
            <p:cNvSpPr/>
            <p:nvPr/>
          </p:nvSpPr>
          <p:spPr>
            <a:xfrm>
              <a:off x="7287320" y="4189535"/>
              <a:ext cx="925158" cy="602429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180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云形 8"/>
            <p:cNvSpPr/>
            <p:nvPr/>
          </p:nvSpPr>
          <p:spPr>
            <a:xfrm>
              <a:off x="6563196" y="5436248"/>
              <a:ext cx="925158" cy="602429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123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4586" y="5869971"/>
              <a:ext cx="629460" cy="412503"/>
            </a:xfrm>
            <a:prstGeom prst="rect">
              <a:avLst/>
            </a:prstGeom>
          </p:spPr>
        </p:pic>
        <p:cxnSp>
          <p:nvCxnSpPr>
            <p:cNvPr id="15" name="直接连接符 14"/>
            <p:cNvCxnSpPr>
              <a:stCxn id="13" idx="3"/>
            </p:cNvCxnSpPr>
            <p:nvPr/>
          </p:nvCxnSpPr>
          <p:spPr>
            <a:xfrm flipV="1">
              <a:off x="4364046" y="5669285"/>
              <a:ext cx="650049" cy="406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3257" y="4236781"/>
              <a:ext cx="674777" cy="61768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DNS</a:t>
            </a:r>
            <a:r>
              <a:rPr lang="zh-CN" altLang="en-US" dirty="0"/>
              <a:t>进行负载均衡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4056664" y="4840946"/>
            <a:ext cx="613186" cy="957431"/>
          </a:xfrm>
          <a:custGeom>
            <a:avLst/>
            <a:gdLst>
              <a:gd name="connsiteX0" fmla="*/ 0 w 613186"/>
              <a:gd name="connsiteY0" fmla="*/ 957431 h 957431"/>
              <a:gd name="connsiteX1" fmla="*/ 505610 w 613186"/>
              <a:gd name="connsiteY1" fmla="*/ 688489 h 957431"/>
              <a:gd name="connsiteX2" fmla="*/ 613186 w 613186"/>
              <a:gd name="connsiteY2" fmla="*/ 0 h 95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3186" h="957431">
                <a:moveTo>
                  <a:pt x="0" y="957431"/>
                </a:moveTo>
                <a:cubicBezTo>
                  <a:pt x="201706" y="902746"/>
                  <a:pt x="403412" y="848061"/>
                  <a:pt x="505610" y="688489"/>
                </a:cubicBezTo>
                <a:cubicBezTo>
                  <a:pt x="607808" y="528917"/>
                  <a:pt x="610497" y="264458"/>
                  <a:pt x="613186" y="0"/>
                </a:cubicBezTo>
              </a:path>
            </a:pathLst>
          </a:custGeom>
          <a:noFill/>
          <a:ln w="28575"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3981361" y="4905492"/>
            <a:ext cx="473336" cy="785308"/>
          </a:xfrm>
          <a:custGeom>
            <a:avLst/>
            <a:gdLst>
              <a:gd name="connsiteX0" fmla="*/ 473336 w 473336"/>
              <a:gd name="connsiteY0" fmla="*/ 0 h 785308"/>
              <a:gd name="connsiteX1" fmla="*/ 365760 w 473336"/>
              <a:gd name="connsiteY1" fmla="*/ 537882 h 785308"/>
              <a:gd name="connsiteX2" fmla="*/ 0 w 473336"/>
              <a:gd name="connsiteY2" fmla="*/ 785308 h 785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336" h="785308">
                <a:moveTo>
                  <a:pt x="473336" y="0"/>
                </a:moveTo>
                <a:cubicBezTo>
                  <a:pt x="458992" y="203498"/>
                  <a:pt x="444649" y="406997"/>
                  <a:pt x="365760" y="537882"/>
                </a:cubicBezTo>
                <a:cubicBezTo>
                  <a:pt x="286871" y="668767"/>
                  <a:pt x="143435" y="727037"/>
                  <a:pt x="0" y="785308"/>
                </a:cubicBezTo>
              </a:path>
            </a:pathLst>
          </a:custGeom>
          <a:noFill/>
          <a:ln w="28575"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685198" y="4859517"/>
            <a:ext cx="18142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1. lookup www.baidu.com</a:t>
            </a:r>
            <a:endParaRPr lang="zh-CN" altLang="en-US" sz="1600" dirty="0"/>
          </a:p>
        </p:txBody>
      </p:sp>
      <p:sp>
        <p:nvSpPr>
          <p:cNvPr id="20" name="文本框 19"/>
          <p:cNvSpPr txBox="1"/>
          <p:nvPr/>
        </p:nvSpPr>
        <p:spPr>
          <a:xfrm>
            <a:off x="876415" y="4087229"/>
            <a:ext cx="2858171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Non-authoritative answer:</a:t>
            </a:r>
            <a:endParaRPr lang="en-US" altLang="zh-CN" sz="1600" dirty="0"/>
          </a:p>
          <a:p>
            <a:r>
              <a:rPr lang="en-US" altLang="zh-CN" sz="1600" dirty="0"/>
              <a:t>    Name:   baidu.com</a:t>
            </a:r>
            <a:endParaRPr lang="en-US" altLang="zh-CN" sz="1600" dirty="0"/>
          </a:p>
          <a:p>
            <a:r>
              <a:rPr lang="en-US" altLang="zh-CN" sz="1600" dirty="0"/>
              <a:t>    Address: 123.125.114.144</a:t>
            </a:r>
            <a:endParaRPr lang="en-US" altLang="zh-CN" sz="1600" dirty="0"/>
          </a:p>
          <a:p>
            <a:r>
              <a:rPr lang="en-US" altLang="zh-CN" sz="1600" dirty="0"/>
              <a:t>    Name:   baidu.com</a:t>
            </a:r>
            <a:endParaRPr lang="en-US" altLang="zh-CN" sz="1600" dirty="0"/>
          </a:p>
          <a:p>
            <a:r>
              <a:rPr lang="en-US" altLang="zh-CN" sz="1600" dirty="0"/>
              <a:t>    Address: 111.13.101.208</a:t>
            </a:r>
            <a:endParaRPr lang="en-US" altLang="zh-CN" sz="1600" dirty="0"/>
          </a:p>
          <a:p>
            <a:r>
              <a:rPr lang="en-US" altLang="zh-CN" sz="1600" dirty="0"/>
              <a:t>    Name:   baidu.com</a:t>
            </a:r>
            <a:endParaRPr lang="en-US" altLang="zh-CN" sz="1600" dirty="0"/>
          </a:p>
          <a:p>
            <a:r>
              <a:rPr lang="en-US" altLang="zh-CN" sz="1600" dirty="0"/>
              <a:t>    Address: 180.149.132.47</a:t>
            </a:r>
            <a:endParaRPr lang="en-US" altLang="zh-CN" sz="1600" dirty="0"/>
          </a:p>
        </p:txBody>
      </p:sp>
      <p:sp>
        <p:nvSpPr>
          <p:cNvPr id="21" name="任意多边形 20"/>
          <p:cNvSpPr/>
          <p:nvPr/>
        </p:nvSpPr>
        <p:spPr>
          <a:xfrm>
            <a:off x="4335332" y="5560689"/>
            <a:ext cx="2194560" cy="463598"/>
          </a:xfrm>
          <a:custGeom>
            <a:avLst/>
            <a:gdLst>
              <a:gd name="connsiteX0" fmla="*/ 0 w 2194560"/>
              <a:gd name="connsiteY0" fmla="*/ 463598 h 463598"/>
              <a:gd name="connsiteX1" fmla="*/ 796066 w 2194560"/>
              <a:gd name="connsiteY1" fmla="*/ 44049 h 463598"/>
              <a:gd name="connsiteX2" fmla="*/ 2194560 w 2194560"/>
              <a:gd name="connsiteY2" fmla="*/ 33292 h 463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4560" h="463598">
                <a:moveTo>
                  <a:pt x="0" y="463598"/>
                </a:moveTo>
                <a:cubicBezTo>
                  <a:pt x="215153" y="289682"/>
                  <a:pt x="430306" y="115767"/>
                  <a:pt x="796066" y="44049"/>
                </a:cubicBezTo>
                <a:cubicBezTo>
                  <a:pt x="1161826" y="-27669"/>
                  <a:pt x="1678193" y="2811"/>
                  <a:pt x="2194560" y="33292"/>
                </a:cubicBezTo>
              </a:path>
            </a:pathLst>
          </a:custGeom>
          <a:noFill/>
          <a:ln w="28575"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892886" y="3700634"/>
            <a:ext cx="1057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 return 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4668819" y="6120289"/>
            <a:ext cx="217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3. visit 123.125.114.144</a:t>
            </a:r>
            <a:endParaRPr lang="zh-CN" altLang="en-US" sz="1600" dirty="0"/>
          </a:p>
        </p:txBody>
      </p:sp>
      <p:sp>
        <p:nvSpPr>
          <p:cNvPr id="24" name="内容占位符 2"/>
          <p:cNvSpPr txBox="1"/>
          <p:nvPr/>
        </p:nvSpPr>
        <p:spPr>
          <a:xfrm>
            <a:off x="628650" y="1751166"/>
            <a:ext cx="7886700" cy="1955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13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3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3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3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3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Round Robin DNS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altLang="zh-CN" dirty="0"/>
              <a:t>DNS</a:t>
            </a:r>
            <a:r>
              <a:rPr lang="zh-CN" altLang="en-US" dirty="0"/>
              <a:t>服务器对同一域名解析请求，返回多个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en-US" altLang="zh-CN" dirty="0"/>
          </a:p>
          <a:p>
            <a:pPr lvl="2"/>
            <a:r>
              <a:rPr lang="zh-CN" altLang="en-US" dirty="0"/>
              <a:t>但是每次返回的顺序不同（</a:t>
            </a:r>
            <a:r>
              <a:rPr lang="en-US" altLang="zh-CN" dirty="0"/>
              <a:t>Round Robin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客户端选择第一个</a:t>
            </a:r>
            <a:r>
              <a:rPr lang="en-US" altLang="zh-CN" dirty="0"/>
              <a:t>IP</a:t>
            </a:r>
            <a:r>
              <a:rPr lang="zh-CN" altLang="en-US" dirty="0"/>
              <a:t>地址作为目标服务器地址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/>
      <p:bldP spid="20" grpId="0" animBg="1"/>
      <p:bldP spid="21" grpId="0" animBg="1"/>
      <p:bldP spid="22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51165"/>
            <a:ext cx="7886700" cy="37758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World Wide Web/Web/WWW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1989</a:t>
            </a:r>
            <a:r>
              <a:rPr lang="zh-CN" altLang="en-US" dirty="0"/>
              <a:t>年由</a:t>
            </a:r>
            <a:r>
              <a:rPr lang="en-US" altLang="zh-CN" dirty="0"/>
              <a:t>CERN</a:t>
            </a:r>
            <a:r>
              <a:rPr lang="zh-CN" altLang="en-US" dirty="0"/>
              <a:t>的蒂姆</a:t>
            </a:r>
            <a:r>
              <a:rPr lang="en-US" altLang="zh-CN" dirty="0"/>
              <a:t>·</a:t>
            </a:r>
            <a:r>
              <a:rPr lang="zh-CN" altLang="en-US" dirty="0"/>
              <a:t>伯纳斯</a:t>
            </a:r>
            <a:r>
              <a:rPr lang="en-US" altLang="zh-CN" dirty="0"/>
              <a:t>-</a:t>
            </a:r>
            <a:r>
              <a:rPr lang="zh-CN" altLang="en-US" dirty="0"/>
              <a:t>李发明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一个由许多互相链接的超文本组成的资源系统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每个资源由一个全局唯一的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“统一资源标识符”（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URI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）</a:t>
            </a:r>
            <a:r>
              <a:rPr lang="zh-CN" altLang="en-US" dirty="0"/>
              <a:t>标识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/>
              <a:t>http://www.baidu.com/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使用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超文本传输协议（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Hypertext Transfer Protocol, HTTP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）</a:t>
            </a:r>
            <a:r>
              <a:rPr lang="zh-CN" altLang="en-US" dirty="0"/>
              <a:t>传输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/>
              <a:t>GET /index.html HTTP/1.0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统一资源定位符 </a:t>
            </a:r>
            <a:r>
              <a:rPr lang="en-US" altLang="zh-CN" dirty="0"/>
              <a:t>URL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URL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是对资源的位置和访问方法描述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dirty="0"/>
              <a:t>由以冒号隔开的两部分组成</a:t>
            </a:r>
            <a:endParaRPr lang="en-US" altLang="zh-CN" dirty="0"/>
          </a:p>
          <a:p>
            <a:pPr lvl="1"/>
            <a:r>
              <a:rPr lang="en-US" altLang="zh-CN" dirty="0"/>
              <a:t>URL </a:t>
            </a:r>
            <a:r>
              <a:rPr lang="zh-CN" altLang="en-US" dirty="0"/>
              <a:t>字符对大小写没有要求</a:t>
            </a:r>
            <a:endParaRPr lang="en-US" altLang="zh-CN" dirty="0"/>
          </a:p>
          <a:p>
            <a:pPr lvl="1"/>
            <a:r>
              <a:rPr lang="en-US" altLang="zh-CN" dirty="0"/>
              <a:t>e.g. https://www.baidu.com/index.html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  <p:sp>
        <p:nvSpPr>
          <p:cNvPr id="6" name="Text Box 25"/>
          <p:cNvSpPr txBox="1">
            <a:spLocks noChangeArrowheads="1"/>
          </p:cNvSpPr>
          <p:nvPr/>
        </p:nvSpPr>
        <p:spPr bwMode="auto">
          <a:xfrm>
            <a:off x="1143543" y="3970785"/>
            <a:ext cx="5257800" cy="461665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rgbClr val="333399"/>
            </a:solidFill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dirty="0">
                <a:solidFill>
                  <a:srgbClr val="333399"/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&lt;</a:t>
            </a:r>
            <a:r>
              <a:rPr lang="zh-CN" altLang="en-US" sz="2400" dirty="0">
                <a:solidFill>
                  <a:srgbClr val="333399"/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协议</a:t>
            </a:r>
            <a:r>
              <a:rPr lang="en-US" altLang="zh-CN" sz="2400" dirty="0">
                <a:solidFill>
                  <a:srgbClr val="333399"/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&gt;://&lt;</a:t>
            </a:r>
            <a:r>
              <a:rPr lang="zh-CN" altLang="en-US" sz="2400" dirty="0">
                <a:solidFill>
                  <a:srgbClr val="333399"/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主机</a:t>
            </a:r>
            <a:r>
              <a:rPr lang="en-US" altLang="zh-CN" sz="2400" dirty="0">
                <a:solidFill>
                  <a:srgbClr val="333399"/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&gt;:&lt;</a:t>
            </a:r>
            <a:r>
              <a:rPr lang="zh-CN" altLang="en-US" sz="2400" dirty="0">
                <a:solidFill>
                  <a:srgbClr val="333399"/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端口</a:t>
            </a:r>
            <a:r>
              <a:rPr lang="en-US" altLang="zh-CN" sz="2400" dirty="0">
                <a:solidFill>
                  <a:srgbClr val="333399"/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&gt;/&lt;</a:t>
            </a:r>
            <a:r>
              <a:rPr lang="zh-CN" altLang="en-US" sz="2400" dirty="0">
                <a:solidFill>
                  <a:srgbClr val="333399"/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路径</a:t>
            </a:r>
            <a:r>
              <a:rPr lang="en-US" altLang="zh-CN" sz="2400" dirty="0">
                <a:solidFill>
                  <a:srgbClr val="333399"/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&gt; </a:t>
            </a:r>
            <a:endParaRPr lang="en-US" altLang="zh-CN" sz="2400" dirty="0">
              <a:solidFill>
                <a:srgbClr val="333399"/>
              </a:solidFill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grpSp>
        <p:nvGrpSpPr>
          <p:cNvPr id="7" name="Group 31"/>
          <p:cNvGrpSpPr/>
          <p:nvPr/>
        </p:nvGrpSpPr>
        <p:grpSpPr bwMode="auto">
          <a:xfrm>
            <a:off x="1755199" y="4499425"/>
            <a:ext cx="5675313" cy="1629643"/>
            <a:chOff x="1519" y="2568"/>
            <a:chExt cx="3575" cy="1097"/>
          </a:xfrm>
        </p:grpSpPr>
        <p:sp>
          <p:nvSpPr>
            <p:cNvPr id="9" name="Freeform 27"/>
            <p:cNvSpPr/>
            <p:nvPr/>
          </p:nvSpPr>
          <p:spPr bwMode="auto">
            <a:xfrm>
              <a:off x="1791" y="2568"/>
              <a:ext cx="385" cy="684"/>
            </a:xfrm>
            <a:custGeom>
              <a:avLst/>
              <a:gdLst>
                <a:gd name="T0" fmla="*/ 0 w 771"/>
                <a:gd name="T1" fmla="*/ 0 h 726"/>
                <a:gd name="T2" fmla="*/ 0 w 771"/>
                <a:gd name="T3" fmla="*/ 726 h 726"/>
                <a:gd name="T4" fmla="*/ 0 w 771"/>
                <a:gd name="T5" fmla="*/ 726 h 7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71" h="726">
                  <a:moveTo>
                    <a:pt x="0" y="0"/>
                  </a:moveTo>
                  <a:lnTo>
                    <a:pt x="0" y="726"/>
                  </a:lnTo>
                  <a:lnTo>
                    <a:pt x="771" y="726"/>
                  </a:lnTo>
                </a:path>
              </a:pathLst>
            </a:custGeom>
            <a:noFill/>
            <a:ln w="38100" cmpd="sng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10" name="AutoShape 28"/>
            <p:cNvSpPr/>
            <p:nvPr/>
          </p:nvSpPr>
          <p:spPr bwMode="auto">
            <a:xfrm>
              <a:off x="2176" y="2841"/>
              <a:ext cx="139" cy="824"/>
            </a:xfrm>
            <a:prstGeom prst="leftBrace">
              <a:avLst>
                <a:gd name="adj1" fmla="val 92175"/>
                <a:gd name="adj2" fmla="val 50000"/>
              </a:avLst>
            </a:prstGeom>
            <a:noFill/>
            <a:ln w="2857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11" name="Text Box 29"/>
            <p:cNvSpPr txBox="1">
              <a:spLocks noChangeArrowheads="1"/>
            </p:cNvSpPr>
            <p:nvPr/>
          </p:nvSpPr>
          <p:spPr bwMode="auto">
            <a:xfrm>
              <a:off x="2328" y="2800"/>
              <a:ext cx="2766" cy="8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en-US" altLang="zh-CN" sz="2000" dirty="0">
                  <a:solidFill>
                    <a:srgbClr val="333399"/>
                  </a:solidFill>
                  <a:latin typeface="Calibri" panose="020F0502020204030204" pitchFamily="34" charset="0"/>
                  <a:ea typeface="楷体" panose="02010609060101010101" pitchFamily="49" charset="-122"/>
                </a:rPr>
                <a:t>http —— </a:t>
              </a:r>
              <a:r>
                <a:rPr lang="zh-CN" altLang="en-US" sz="2000" dirty="0">
                  <a:solidFill>
                    <a:srgbClr val="333399"/>
                  </a:solidFill>
                  <a:latin typeface="Calibri" panose="020F0502020204030204" pitchFamily="34" charset="0"/>
                  <a:ea typeface="楷体" panose="02010609060101010101" pitchFamily="49" charset="-122"/>
                </a:rPr>
                <a:t>超文本传输协议 </a:t>
              </a:r>
              <a:r>
                <a:rPr lang="en-US" altLang="zh-CN" sz="2000" dirty="0">
                  <a:solidFill>
                    <a:srgbClr val="333399"/>
                  </a:solidFill>
                  <a:latin typeface="Calibri" panose="020F0502020204030204" pitchFamily="34" charset="0"/>
                  <a:ea typeface="楷体" panose="02010609060101010101" pitchFamily="49" charset="-122"/>
                </a:rPr>
                <a:t>HTTP</a:t>
              </a:r>
              <a:endParaRPr lang="en-US" altLang="zh-CN" sz="2000" dirty="0">
                <a:solidFill>
                  <a:srgbClr val="333399"/>
                </a:solidFill>
                <a:latin typeface="Calibri" panose="020F0502020204030204" pitchFamily="34" charset="0"/>
                <a:ea typeface="楷体" panose="02010609060101010101" pitchFamily="49" charset="-122"/>
              </a:endParaRPr>
            </a:p>
            <a:p>
              <a:pPr eaLnBrk="1" hangingPunct="1">
                <a:lnSpc>
                  <a:spcPct val="130000"/>
                </a:lnSpc>
              </a:pPr>
              <a:r>
                <a:rPr lang="en-US" altLang="zh-CN" sz="2000" dirty="0">
                  <a:solidFill>
                    <a:srgbClr val="333399"/>
                  </a:solidFill>
                  <a:latin typeface="Calibri" panose="020F0502020204030204" pitchFamily="34" charset="0"/>
                  <a:ea typeface="楷体" panose="02010609060101010101" pitchFamily="49" charset="-122"/>
                </a:rPr>
                <a:t>ftp —— </a:t>
              </a:r>
              <a:r>
                <a:rPr lang="zh-CN" altLang="en-US" sz="2000" dirty="0">
                  <a:solidFill>
                    <a:srgbClr val="333399"/>
                  </a:solidFill>
                  <a:latin typeface="Calibri" panose="020F0502020204030204" pitchFamily="34" charset="0"/>
                  <a:ea typeface="楷体" panose="02010609060101010101" pitchFamily="49" charset="-122"/>
                </a:rPr>
                <a:t>文件传送协议 </a:t>
              </a:r>
              <a:r>
                <a:rPr lang="en-US" altLang="zh-CN" sz="2000" dirty="0">
                  <a:solidFill>
                    <a:srgbClr val="333399"/>
                  </a:solidFill>
                  <a:latin typeface="Calibri" panose="020F0502020204030204" pitchFamily="34" charset="0"/>
                  <a:ea typeface="楷体" panose="02010609060101010101" pitchFamily="49" charset="-122"/>
                </a:rPr>
                <a:t>FTP</a:t>
              </a:r>
              <a:endParaRPr lang="en-US" altLang="zh-CN" sz="2000" dirty="0">
                <a:solidFill>
                  <a:srgbClr val="333399"/>
                </a:solidFill>
                <a:latin typeface="Calibri" panose="020F0502020204030204" pitchFamily="34" charset="0"/>
                <a:ea typeface="楷体" panose="02010609060101010101" pitchFamily="49" charset="-122"/>
              </a:endParaRPr>
            </a:p>
            <a:p>
              <a:pPr eaLnBrk="1" hangingPunct="1">
                <a:lnSpc>
                  <a:spcPct val="130000"/>
                </a:lnSpc>
              </a:pPr>
              <a:r>
                <a:rPr lang="en-US" altLang="zh-CN" sz="2000" dirty="0">
                  <a:solidFill>
                    <a:srgbClr val="333399"/>
                  </a:solidFill>
                  <a:latin typeface="Calibri" panose="020F0502020204030204" pitchFamily="34" charset="0"/>
                  <a:ea typeface="楷体" panose="02010609060101010101" pitchFamily="49" charset="-122"/>
                </a:rPr>
                <a:t>https  —— </a:t>
              </a:r>
              <a:r>
                <a:rPr lang="zh-CN" altLang="en-US" sz="2000" dirty="0">
                  <a:solidFill>
                    <a:srgbClr val="333399"/>
                  </a:solidFill>
                  <a:latin typeface="Calibri" panose="020F0502020204030204" pitchFamily="34" charset="0"/>
                  <a:ea typeface="楷体" panose="02010609060101010101" pitchFamily="49" charset="-122"/>
                </a:rPr>
                <a:t>安全超文本传输协议 </a:t>
              </a:r>
              <a:r>
                <a:rPr lang="en-US" altLang="zh-CN" sz="2000" dirty="0">
                  <a:solidFill>
                    <a:srgbClr val="333399"/>
                  </a:solidFill>
                  <a:latin typeface="Calibri" panose="020F0502020204030204" pitchFamily="34" charset="0"/>
                  <a:ea typeface="楷体" panose="02010609060101010101" pitchFamily="49" charset="-122"/>
                </a:rPr>
                <a:t>HTTPS</a:t>
              </a:r>
              <a:endParaRPr lang="zh-CN" altLang="en-US" sz="2000" dirty="0">
                <a:solidFill>
                  <a:srgbClr val="333399"/>
                </a:solidFill>
                <a:latin typeface="Calibri" panose="020F050202020403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8" name="Line 26"/>
            <p:cNvSpPr>
              <a:spLocks noChangeShapeType="1"/>
            </p:cNvSpPr>
            <p:nvPr/>
          </p:nvSpPr>
          <p:spPr bwMode="auto">
            <a:xfrm>
              <a:off x="1519" y="2568"/>
              <a:ext cx="499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楷体" panose="02010609060101010101" pitchFamily="49" charset="-122"/>
              </a:endParaRPr>
            </a:p>
          </p:txBody>
        </p:sp>
      </p:grp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907256" y="3924138"/>
            <a:ext cx="1944443" cy="573088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图片 6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6685" y="2494941"/>
            <a:ext cx="4651651" cy="302387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请求报文 </a:t>
            </a:r>
            <a:r>
              <a:rPr lang="en-US" altLang="zh-CN" dirty="0"/>
              <a:t>(Request)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3750012" y="3413565"/>
            <a:ext cx="12105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 dirty="0">
                <a:solidFill>
                  <a:srgbClr val="333399"/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请求头部</a:t>
            </a:r>
            <a:endParaRPr kumimoji="1" lang="zh-CN" altLang="en-US" sz="2000" dirty="0">
              <a:solidFill>
                <a:srgbClr val="333399"/>
              </a:solidFill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39" name="AutoShape 36"/>
          <p:cNvSpPr/>
          <p:nvPr/>
        </p:nvSpPr>
        <p:spPr bwMode="auto">
          <a:xfrm>
            <a:off x="3516828" y="3046852"/>
            <a:ext cx="181581" cy="1147763"/>
          </a:xfrm>
          <a:prstGeom prst="rightBrace">
            <a:avLst>
              <a:gd name="adj1" fmla="val 43929"/>
              <a:gd name="adj2" fmla="val 50000"/>
            </a:avLst>
          </a:prstGeom>
          <a:noFill/>
          <a:ln w="19050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42" name="Text Box 39"/>
          <p:cNvSpPr txBox="1">
            <a:spLocks noChangeArrowheads="1"/>
          </p:cNvSpPr>
          <p:nvPr/>
        </p:nvSpPr>
        <p:spPr bwMode="auto">
          <a:xfrm>
            <a:off x="5210586" y="2487108"/>
            <a:ext cx="94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请求行</a:t>
            </a:r>
            <a:endParaRPr kumimoji="1" lang="zh-CN" altLang="en-US" sz="2000">
              <a:solidFill>
                <a:srgbClr val="333399"/>
              </a:solidFill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47" name="Text Box 44"/>
          <p:cNvSpPr txBox="1">
            <a:spLocks noChangeArrowheads="1"/>
          </p:cNvSpPr>
          <p:nvPr/>
        </p:nvSpPr>
        <p:spPr bwMode="auto">
          <a:xfrm>
            <a:off x="2010186" y="1837821"/>
            <a:ext cx="6976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空格</a:t>
            </a:r>
            <a:endParaRPr kumimoji="1" lang="zh-CN" altLang="en-US" sz="2000">
              <a:solidFill>
                <a:srgbClr val="333399"/>
              </a:solidFill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48" name="Text Box 45"/>
          <p:cNvSpPr txBox="1">
            <a:spLocks noChangeArrowheads="1"/>
          </p:cNvSpPr>
          <p:nvPr/>
        </p:nvSpPr>
        <p:spPr bwMode="auto">
          <a:xfrm>
            <a:off x="3946936" y="1837821"/>
            <a:ext cx="1201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回车换行</a:t>
            </a:r>
            <a:endParaRPr kumimoji="1" lang="zh-CN" altLang="en-US" sz="2000">
              <a:solidFill>
                <a:srgbClr val="333399"/>
              </a:solidFill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49" name="Line 46"/>
          <p:cNvSpPr>
            <a:spLocks noChangeShapeType="1"/>
          </p:cNvSpPr>
          <p:nvPr/>
        </p:nvSpPr>
        <p:spPr bwMode="auto">
          <a:xfrm>
            <a:off x="2619786" y="2191833"/>
            <a:ext cx="407987" cy="306388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50" name="Line 47"/>
          <p:cNvSpPr>
            <a:spLocks noChangeShapeType="1"/>
          </p:cNvSpPr>
          <p:nvPr/>
        </p:nvSpPr>
        <p:spPr bwMode="auto">
          <a:xfrm flipH="1">
            <a:off x="1694273" y="2191833"/>
            <a:ext cx="444500" cy="306388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51" name="Line 48"/>
          <p:cNvSpPr>
            <a:spLocks noChangeShapeType="1"/>
          </p:cNvSpPr>
          <p:nvPr/>
        </p:nvSpPr>
        <p:spPr bwMode="auto">
          <a:xfrm>
            <a:off x="4543836" y="2191833"/>
            <a:ext cx="222250" cy="306388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801314" y="4363059"/>
            <a:ext cx="5169966" cy="205287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GET /index.html HTTP/1.1</a:t>
            </a:r>
            <a:endParaRPr lang="en-US" altLang="zh-CN" sz="1400" b="1" dirty="0">
              <a:latin typeface="Courier New" panose="02070309020205020404" pitchFamily="49" charset="0"/>
              <a:ea typeface="MS PGothic" panose="020B0600070205080204" pitchFamily="34" charset="-128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Host: www.baidu.com</a:t>
            </a:r>
            <a:endParaRPr lang="en-US" altLang="zh-CN" sz="1400" b="1" dirty="0">
              <a:latin typeface="Courier New" panose="02070309020205020404" pitchFamily="49" charset="0"/>
              <a:ea typeface="MS PGothic" panose="020B0600070205080204" pitchFamily="34" charset="-128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Accept-Language: </a:t>
            </a:r>
            <a:r>
              <a:rPr lang="en-US" altLang="zh-CN" sz="1400" b="1" dirty="0" err="1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en</a:t>
            </a:r>
            <a:r>
              <a:rPr lang="en-US" altLang="zh-CN" sz="1400" b="1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-us</a:t>
            </a:r>
            <a:endParaRPr lang="en-US" altLang="zh-CN" sz="1400" b="1" dirty="0">
              <a:latin typeface="Courier New" panose="02070309020205020404" pitchFamily="49" charset="0"/>
              <a:ea typeface="MS PGothic" panose="020B0600070205080204" pitchFamily="34" charset="-128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Accept-Encoding: </a:t>
            </a:r>
            <a:r>
              <a:rPr lang="en-US" altLang="zh-CN" sz="1400" b="1" dirty="0" err="1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gzip</a:t>
            </a:r>
            <a:r>
              <a:rPr lang="en-US" altLang="zh-CN" sz="1400" b="1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, deflate</a:t>
            </a:r>
            <a:endParaRPr lang="en-US" altLang="zh-CN" sz="1400" b="1" dirty="0">
              <a:latin typeface="Courier New" panose="02070309020205020404" pitchFamily="49" charset="0"/>
              <a:ea typeface="MS PGothic" panose="020B0600070205080204" pitchFamily="34" charset="-128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User-Agent: Mozilla/4.0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(compatible; MSIE 5.5)</a:t>
            </a:r>
            <a:endParaRPr lang="en-US" altLang="zh-CN" sz="1400" b="1" dirty="0">
              <a:solidFill>
                <a:srgbClr val="FF0000"/>
              </a:solidFill>
              <a:latin typeface="Courier New" panose="02070309020205020404" pitchFamily="49" charset="0"/>
              <a:ea typeface="MS PGothic" panose="020B0600070205080204" pitchFamily="34" charset="-128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Connection: Keep-Alive</a:t>
            </a:r>
            <a:endParaRPr lang="en-US" altLang="zh-CN" sz="1400" b="1" dirty="0">
              <a:latin typeface="Courier New" panose="02070309020205020404" pitchFamily="49" charset="0"/>
              <a:ea typeface="MS PGothic" panose="020B0600070205080204" pitchFamily="34" charset="-128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endParaRPr lang="en-US" altLang="zh-CN" sz="1400" b="1" dirty="0">
              <a:latin typeface="Courier New" panose="02070309020205020404" pitchFamily="49" charset="0"/>
              <a:ea typeface="MS PGothic" panose="020B0600070205080204" pitchFamily="34" charset="-128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9" grpId="0" animBg="1"/>
      <p:bldP spid="42" grpId="0"/>
      <p:bldP spid="47" grpId="0"/>
      <p:bldP spid="48" grpId="0"/>
      <p:bldP spid="49" grpId="0" animBg="1"/>
      <p:bldP spid="50" grpId="0" animBg="1"/>
      <p:bldP spid="51" grpId="0" animBg="1"/>
      <p:bldP spid="6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请求行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HTTP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请求行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方法 </a:t>
            </a:r>
            <a:r>
              <a:rPr lang="en-US" altLang="zh-CN" dirty="0"/>
              <a:t>(Method)</a:t>
            </a:r>
            <a:endParaRPr lang="en-US" altLang="zh-CN" dirty="0"/>
          </a:p>
          <a:p>
            <a:pPr lvl="2"/>
            <a:r>
              <a:rPr lang="en-US" altLang="zh-CN" dirty="0"/>
              <a:t>GET: </a:t>
            </a:r>
            <a:r>
              <a:rPr lang="zh-CN" altLang="en-US" dirty="0"/>
              <a:t>返回</a:t>
            </a:r>
            <a:r>
              <a:rPr lang="en-US" altLang="zh-CN" dirty="0"/>
              <a:t>URI</a:t>
            </a:r>
            <a:r>
              <a:rPr lang="zh-CN" altLang="en-US" dirty="0"/>
              <a:t>对应的内容</a:t>
            </a:r>
            <a:endParaRPr lang="en-US" altLang="zh-CN" dirty="0"/>
          </a:p>
          <a:p>
            <a:pPr lvl="2"/>
            <a:r>
              <a:rPr lang="en-US" altLang="zh-CN" dirty="0"/>
              <a:t>POST: </a:t>
            </a:r>
            <a:r>
              <a:rPr lang="zh-CN" altLang="en-US" dirty="0"/>
              <a:t>向服务器发送数据</a:t>
            </a:r>
            <a:endParaRPr lang="en-US" altLang="zh-CN" dirty="0"/>
          </a:p>
          <a:p>
            <a:pPr lvl="2"/>
            <a:r>
              <a:rPr lang="en-US" altLang="zh-CN" dirty="0"/>
              <a:t>DELETE</a:t>
            </a:r>
            <a:r>
              <a:rPr lang="zh-CN" altLang="en-US" dirty="0"/>
              <a:t>、</a:t>
            </a:r>
            <a:r>
              <a:rPr lang="en-US" altLang="zh-CN" dirty="0"/>
              <a:t>CONNECT</a:t>
            </a:r>
            <a:r>
              <a:rPr lang="zh-CN" altLang="en-US" dirty="0"/>
              <a:t>、</a:t>
            </a:r>
            <a:r>
              <a:rPr lang="en-GB" altLang="zh-CN" dirty="0"/>
              <a:t> OPTIONS</a:t>
            </a:r>
            <a:r>
              <a:rPr lang="zh-CN" altLang="en-US" dirty="0"/>
              <a:t>、 </a:t>
            </a:r>
            <a:r>
              <a:rPr lang="en-US" altLang="zh-CN" dirty="0"/>
              <a:t>HEAD</a:t>
            </a:r>
            <a:r>
              <a:rPr lang="zh-CN" altLang="en-US" dirty="0"/>
              <a:t>、</a:t>
            </a:r>
            <a:r>
              <a:rPr lang="en-US" altLang="zh-CN" dirty="0"/>
              <a:t>PUT</a:t>
            </a:r>
            <a:endParaRPr lang="en-US" altLang="zh-CN" dirty="0"/>
          </a:p>
          <a:p>
            <a:pPr lvl="1"/>
            <a:r>
              <a:rPr lang="en-US" altLang="zh-CN" dirty="0"/>
              <a:t>URL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zh-CN" altLang="en-US" dirty="0"/>
              <a:t>相对</a:t>
            </a:r>
            <a:r>
              <a:rPr lang="en-US" altLang="zh-CN" dirty="0"/>
              <a:t>URL)</a:t>
            </a:r>
            <a:endParaRPr lang="en-US" altLang="zh-CN" dirty="0"/>
          </a:p>
          <a:p>
            <a:pPr lvl="2"/>
            <a:r>
              <a:rPr lang="en-US" altLang="zh-CN" dirty="0"/>
              <a:t>e.g. /index.html</a:t>
            </a:r>
            <a:endParaRPr lang="en-US" altLang="zh-CN" dirty="0"/>
          </a:p>
          <a:p>
            <a:pPr lvl="2"/>
            <a:r>
              <a:rPr lang="zh-CN" altLang="en-US" dirty="0"/>
              <a:t>也可以写绝对</a:t>
            </a:r>
            <a:r>
              <a:rPr lang="en-US" altLang="zh-CN" dirty="0"/>
              <a:t>URL</a:t>
            </a:r>
            <a:endParaRPr lang="en-US" altLang="zh-CN" dirty="0"/>
          </a:p>
          <a:p>
            <a:pPr lvl="1"/>
            <a:r>
              <a:rPr lang="en-US" altLang="zh-CN" dirty="0"/>
              <a:t>HTTP</a:t>
            </a:r>
            <a:r>
              <a:rPr lang="zh-CN" altLang="en-US" dirty="0"/>
              <a:t>版本</a:t>
            </a:r>
            <a:endParaRPr lang="en-US" altLang="zh-CN" dirty="0"/>
          </a:p>
          <a:p>
            <a:pPr lvl="2"/>
            <a:r>
              <a:rPr lang="en-US" altLang="zh-CN" dirty="0"/>
              <a:t>HTTP/0.9  HTTP/1.0  HTTP/1.1  HTTP/2.0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000" dirty="0"/>
              <a:t>本讲提纲</a:t>
            </a:r>
            <a:endParaRPr lang="zh-CN" altLang="en-US" sz="3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网络</a:t>
            </a:r>
            <a:r>
              <a:rPr lang="zh-CN" altLang="en-US" dirty="0"/>
              <a:t>应用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DNS (Domain Name System)/</a:t>
            </a:r>
            <a:r>
              <a:rPr lang="zh-CN" altLang="en-US" dirty="0"/>
              <a:t>域名解析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Web</a:t>
            </a:r>
            <a:r>
              <a:rPr lang="zh-CN" altLang="en-US" dirty="0"/>
              <a:t>应用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/>
              <a:t>HTTP</a:t>
            </a:r>
            <a:r>
              <a:rPr lang="zh-CN" altLang="en-US" dirty="0"/>
              <a:t>、性能和安全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互联网视频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系统设计、性能测量和优化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请求头部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HTTP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请求头部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变长、可读的字符串</a:t>
            </a:r>
            <a:endParaRPr lang="en-US" altLang="zh-CN" dirty="0"/>
          </a:p>
          <a:p>
            <a:pPr lvl="1"/>
            <a:r>
              <a:rPr lang="zh-CN" altLang="en-US" dirty="0"/>
              <a:t>包括（不限于）：</a:t>
            </a:r>
            <a:endParaRPr lang="en-US" altLang="zh-CN" dirty="0"/>
          </a:p>
          <a:p>
            <a:pPr lvl="2"/>
            <a:r>
              <a:rPr lang="zh-CN" altLang="en-US" dirty="0"/>
              <a:t>主机 </a:t>
            </a:r>
            <a:r>
              <a:rPr lang="en-US" altLang="zh-CN" dirty="0"/>
              <a:t>(Host)</a:t>
            </a:r>
            <a:endParaRPr lang="en-US" altLang="zh-CN" dirty="0"/>
          </a:p>
          <a:p>
            <a:pPr lvl="2"/>
            <a:r>
              <a:rPr lang="zh-CN" altLang="en-US" dirty="0"/>
              <a:t>认证</a:t>
            </a:r>
            <a:r>
              <a:rPr lang="en-US" altLang="zh-CN" dirty="0"/>
              <a:t> (Authorization)</a:t>
            </a:r>
            <a:endParaRPr lang="en-US" altLang="zh-CN" dirty="0"/>
          </a:p>
          <a:p>
            <a:pPr lvl="2"/>
            <a:r>
              <a:rPr lang="zh-CN" altLang="en-US" dirty="0"/>
              <a:t>可接受文档类型、编码类型</a:t>
            </a:r>
            <a:endParaRPr lang="en-US" altLang="zh-CN" dirty="0"/>
          </a:p>
          <a:p>
            <a:pPr lvl="2"/>
            <a:r>
              <a:rPr lang="zh-CN" altLang="en-US" dirty="0"/>
              <a:t>缓存 </a:t>
            </a:r>
            <a:r>
              <a:rPr lang="en-US" altLang="zh-CN" dirty="0"/>
              <a:t>(Cache-Control)</a:t>
            </a:r>
            <a:endParaRPr lang="en-US" altLang="zh-CN" dirty="0"/>
          </a:p>
          <a:p>
            <a:pPr lvl="2"/>
            <a:r>
              <a:rPr lang="zh-CN" altLang="en-US" dirty="0"/>
              <a:t>提交者 </a:t>
            </a:r>
            <a:r>
              <a:rPr lang="en-US" altLang="zh-CN" dirty="0"/>
              <a:t>(</a:t>
            </a:r>
            <a:r>
              <a:rPr lang="en-US" altLang="zh-CN" dirty="0" err="1"/>
              <a:t>Referer</a:t>
            </a:r>
            <a:r>
              <a:rPr lang="en-US" altLang="zh-CN" dirty="0"/>
              <a:t>)</a:t>
            </a:r>
            <a:endParaRPr lang="en-US" altLang="zh-CN" dirty="0"/>
          </a:p>
          <a:p>
            <a:pPr lvl="2"/>
            <a:r>
              <a:rPr lang="zh-CN" altLang="en-US" dirty="0"/>
              <a:t>用户代理 </a:t>
            </a:r>
            <a:r>
              <a:rPr lang="en-US" altLang="zh-CN" dirty="0"/>
              <a:t>(User-Agent)</a:t>
            </a:r>
            <a:endParaRPr lang="en-US" altLang="zh-CN" dirty="0"/>
          </a:p>
          <a:p>
            <a:pPr lvl="2"/>
            <a:r>
              <a:rPr lang="zh-CN" altLang="en-US" dirty="0"/>
              <a:t>连接管理 </a:t>
            </a:r>
            <a:r>
              <a:rPr lang="en-US" altLang="zh-CN" dirty="0"/>
              <a:t>(Connection)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应答报文 </a:t>
            </a:r>
            <a:r>
              <a:rPr lang="en-US" altLang="zh-CN" dirty="0"/>
              <a:t>(Response)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4116388" y="2810174"/>
            <a:ext cx="12105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 dirty="0">
                <a:solidFill>
                  <a:srgbClr val="333399"/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应答头部</a:t>
            </a:r>
            <a:endParaRPr kumimoji="1" lang="zh-CN" altLang="en-US" sz="2000" dirty="0">
              <a:solidFill>
                <a:srgbClr val="333399"/>
              </a:solidFill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39" name="AutoShape 36"/>
          <p:cNvSpPr/>
          <p:nvPr/>
        </p:nvSpPr>
        <p:spPr bwMode="auto">
          <a:xfrm>
            <a:off x="3956051" y="2451399"/>
            <a:ext cx="222250" cy="1171575"/>
          </a:xfrm>
          <a:prstGeom prst="rightBrace">
            <a:avLst>
              <a:gd name="adj1" fmla="val 43929"/>
              <a:gd name="adj2" fmla="val 50000"/>
            </a:avLst>
          </a:prstGeom>
          <a:noFill/>
          <a:ln w="19050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42" name="Text Box 39"/>
          <p:cNvSpPr txBox="1">
            <a:spLocks noChangeArrowheads="1"/>
          </p:cNvSpPr>
          <p:nvPr/>
        </p:nvSpPr>
        <p:spPr bwMode="auto">
          <a:xfrm>
            <a:off x="5514976" y="1981499"/>
            <a:ext cx="94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 dirty="0">
                <a:solidFill>
                  <a:srgbClr val="333399"/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状态行</a:t>
            </a:r>
            <a:endParaRPr kumimoji="1" lang="zh-CN" altLang="en-US" sz="2000" dirty="0">
              <a:solidFill>
                <a:srgbClr val="333399"/>
              </a:solidFill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956051" y="4029374"/>
            <a:ext cx="4572000" cy="18374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HTTP/1.1 200 OK</a:t>
            </a:r>
            <a:endParaRPr lang="en-US" altLang="zh-C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Date: Wed, 12 Oct 2016 12:26:03 GMT</a:t>
            </a:r>
            <a:endParaRPr lang="en-US" altLang="zh-C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Server: Apache</a:t>
            </a:r>
            <a:endParaRPr lang="en-US" altLang="zh-C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Accept-Ranges: bytes</a:t>
            </a:r>
            <a:endParaRPr lang="en-US" altLang="zh-C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Content-Length: 1297</a:t>
            </a:r>
            <a:endParaRPr lang="en-US" altLang="zh-C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Connection: Keep-Alive</a:t>
            </a:r>
            <a:endParaRPr lang="en-US" altLang="zh-C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Content-Type: text/html</a:t>
            </a:r>
            <a:endParaRPr lang="en-US" altLang="zh-C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Body…</a:t>
            </a:r>
            <a:endParaRPr lang="en-US" altLang="zh-C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6920" y="1908810"/>
            <a:ext cx="4583430" cy="3040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9" grpId="0" animBg="1"/>
      <p:bldP spid="42" grpId="0"/>
      <p:bldP spid="6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状态码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03816" y="1450786"/>
          <a:ext cx="8136368" cy="4144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739"/>
                <a:gridCol w="1021977"/>
                <a:gridCol w="3582296"/>
                <a:gridCol w="2551356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状态码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定义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说明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1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示例</a:t>
                      </a:r>
                      <a:endParaRPr lang="zh-CN" altLang="en-US" sz="2000" b="1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GB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1XX</a:t>
                      </a:r>
                      <a:endParaRPr kumimoji="0" lang="en-GB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信息</a:t>
                      </a:r>
                      <a:endParaRPr kumimoji="0" lang="zh-CN" alt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接收到请求，继续处理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r>
                        <a:rPr lang="en-GB" altLang="zh-CN" sz="18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100 Continue</a:t>
                      </a:r>
                      <a:endParaRPr lang="zh-CN" altLang="en-US" sz="18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GB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2XX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成功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操作成功地收到，理解和接受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r>
                        <a:rPr lang="en-GB" altLang="zh-CN" sz="18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200 OK</a:t>
                      </a:r>
                      <a:endParaRPr lang="zh-CN" altLang="en-US" sz="18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GB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3XX</a:t>
                      </a: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重定向</a:t>
                      </a:r>
                      <a:endParaRPr kumimoji="0" lang="zh-CN" alt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为了完成请求，必须采取进一步措施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r>
                        <a:rPr lang="en-GB" altLang="zh-CN" sz="18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301 Moved Permanently</a:t>
                      </a:r>
                      <a:endParaRPr lang="zh-CN" altLang="en-US" sz="18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GB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4XX</a:t>
                      </a: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客户端错误</a:t>
                      </a:r>
                      <a:endParaRPr kumimoji="0" lang="zh-CN" alt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请求的语法有错误或不能完全被满足。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r>
                        <a:rPr lang="en-GB" altLang="zh-CN" sz="18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404 Not Found</a:t>
                      </a:r>
                      <a:endParaRPr lang="zh-CN" altLang="en-US" sz="18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GB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5XX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服务端错误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服务器无法完成明显有效的请求。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r>
                        <a:rPr lang="en-GB" altLang="zh-CN" sz="18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500 Internal Server Error</a:t>
                      </a:r>
                      <a:endParaRPr lang="zh-CN" altLang="en-US" sz="18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如何标识消息结束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显式关闭连接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由服务器来关闭</a:t>
            </a:r>
            <a:endParaRPr lang="en-US" altLang="zh-CN" dirty="0"/>
          </a:p>
          <a:p>
            <a:pPr lvl="1"/>
            <a:r>
              <a:rPr lang="zh-CN" altLang="en-US" dirty="0"/>
              <a:t>每个</a:t>
            </a:r>
            <a:r>
              <a:rPr lang="en-US" altLang="zh-CN" dirty="0"/>
              <a:t>TCP</a:t>
            </a:r>
            <a:r>
              <a:rPr lang="zh-CN" altLang="en-US" dirty="0"/>
              <a:t>连接只处理一个</a:t>
            </a:r>
            <a:r>
              <a:rPr lang="en-US" altLang="zh-CN" dirty="0"/>
              <a:t>Request</a:t>
            </a:r>
            <a:r>
              <a:rPr lang="zh-CN" altLang="en-US" dirty="0"/>
              <a:t>，性能差</a:t>
            </a:r>
            <a:endParaRPr lang="en-US" altLang="zh-CN" dirty="0"/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由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Content-Length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来标识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在传输之前已经确定消息长度</a:t>
            </a:r>
            <a:endParaRPr lang="en-US" altLang="zh-CN" dirty="0"/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对于没有消息内容的，使用两个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CRLF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结尾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有些状态没有消息内容，</a:t>
            </a:r>
            <a:r>
              <a:rPr lang="en-US" altLang="zh-CN" dirty="0"/>
              <a:t>e.g. 304</a:t>
            </a:r>
            <a:endParaRPr lang="en-US" altLang="zh-CN" dirty="0"/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分块传输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(chunked)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在发送相应头部之后，每传一个</a:t>
            </a:r>
            <a:r>
              <a:rPr lang="en-US" altLang="zh-CN" dirty="0"/>
              <a:t>chunk</a:t>
            </a:r>
            <a:r>
              <a:rPr lang="zh-CN" altLang="en-US" dirty="0"/>
              <a:t>之前，先用</a:t>
            </a:r>
            <a:r>
              <a:rPr lang="en-US" altLang="zh-CN" dirty="0"/>
              <a:t>16</a:t>
            </a:r>
            <a:r>
              <a:rPr lang="zh-CN" altLang="en-US" dirty="0"/>
              <a:t>进制标识其长度</a:t>
            </a:r>
            <a:endParaRPr lang="en-US" altLang="zh-CN" dirty="0"/>
          </a:p>
          <a:p>
            <a:pPr lvl="1"/>
            <a:r>
              <a:rPr lang="zh-CN" altLang="en-US" dirty="0"/>
              <a:t>最后一个</a:t>
            </a:r>
            <a:r>
              <a:rPr lang="en-US" altLang="zh-CN" dirty="0"/>
              <a:t>chunk</a:t>
            </a:r>
            <a:r>
              <a:rPr lang="zh-CN" altLang="en-US" dirty="0"/>
              <a:t>写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分块传输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346089"/>
            <a:ext cx="8095802" cy="1830877"/>
          </a:xfrm>
        </p:spPr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HTTP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分块传输对于动态生成内容非常有效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由于服务器事先不知道生成内容的大小，如果使用</a:t>
            </a:r>
            <a:r>
              <a:rPr lang="en-US" altLang="zh-CN" dirty="0"/>
              <a:t>Content-Length</a:t>
            </a:r>
            <a:r>
              <a:rPr lang="zh-CN" altLang="en-US" dirty="0"/>
              <a:t>方法，则需将所有内容生成并缓存，才能计算长度并传输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79257" y="1718892"/>
            <a:ext cx="5793665" cy="21698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1">
              <a:buFont typeface="Arial" panose="020B0604020202020204" pitchFamily="34" charset="0"/>
              <a:buNone/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HTTP/1.1 200 OK &lt;CRLF&gt;</a:t>
            </a:r>
            <a:endParaRPr lang="en-US" altLang="zh-CN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>
              <a:buFont typeface="Arial" panose="020B0604020202020204" pitchFamily="34" charset="0"/>
              <a:buNone/>
            </a:pP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Transfer-Encoding: chunked &lt;CRLF&gt;</a:t>
            </a:r>
            <a:endParaRPr lang="en-US" altLang="zh-CN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>
              <a:buFont typeface="Arial" panose="020B0604020202020204" pitchFamily="34" charset="0"/>
              <a:buNone/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&lt;CRLF&gt;</a:t>
            </a:r>
            <a:endParaRPr lang="en-US" altLang="zh-CN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>
              <a:buFont typeface="Arial" panose="020B0604020202020204" pitchFamily="34" charset="0"/>
              <a:buNone/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10 &lt;CRLF&gt;</a:t>
            </a:r>
            <a:endParaRPr lang="en-US" altLang="zh-CN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>
              <a:buFont typeface="Arial" panose="020B0604020202020204" pitchFamily="34" charset="0"/>
              <a:buNone/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0123456789ABCDEF&lt;CRLF&gt;</a:t>
            </a:r>
            <a:endParaRPr lang="en-US" altLang="zh-CN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>
              <a:buFont typeface="Arial" panose="020B0604020202020204" pitchFamily="34" charset="0"/>
              <a:buNone/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1A &lt;CRLF&gt;</a:t>
            </a:r>
            <a:endParaRPr lang="en-US" altLang="zh-CN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>
              <a:buFont typeface="Arial" panose="020B0604020202020204" pitchFamily="34" charset="0"/>
              <a:buNone/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0123456789ABCDEF0123456789&lt;CRLF&gt;</a:t>
            </a:r>
            <a:endParaRPr lang="en-US" altLang="zh-CN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>
              <a:buFont typeface="Arial" panose="020B0604020202020204" pitchFamily="34" charset="0"/>
              <a:buNone/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0 &lt;CRLF&gt;</a:t>
            </a:r>
            <a:endParaRPr lang="en-US" altLang="zh-CN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如何追踪一个</a:t>
            </a:r>
            <a:r>
              <a:rPr lang="en-US" altLang="zh-CN" dirty="0"/>
              <a:t>Web</a:t>
            </a:r>
            <a:r>
              <a:rPr lang="zh-CN" altLang="en-US" dirty="0"/>
              <a:t>用户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800" dirty="0"/>
              <a:t>HTTP Cookie</a:t>
            </a:r>
            <a:endParaRPr lang="en-US" altLang="zh-CN" sz="2800" dirty="0"/>
          </a:p>
          <a:p>
            <a:pPr lvl="1"/>
            <a:r>
              <a:rPr lang="en-US" altLang="zh-CN" sz="2400" dirty="0"/>
              <a:t>Web</a:t>
            </a:r>
            <a:r>
              <a:rPr lang="zh-CN" altLang="en-US" sz="2400" dirty="0"/>
              <a:t>站点使用 </a:t>
            </a:r>
            <a:r>
              <a:rPr lang="en-US" altLang="zh-CN" sz="2400" dirty="0"/>
              <a:t>Cookie </a:t>
            </a:r>
            <a:r>
              <a:rPr lang="zh-CN" altLang="en-US" sz="2400" dirty="0"/>
              <a:t>来标记</a:t>
            </a:r>
            <a:r>
              <a:rPr lang="en-US" altLang="zh-CN" sz="2400" dirty="0"/>
              <a:t>/</a:t>
            </a:r>
            <a:r>
              <a:rPr lang="zh-CN" altLang="en-US" sz="2400" dirty="0"/>
              <a:t>追踪用户</a:t>
            </a:r>
            <a:endParaRPr lang="en-US" altLang="zh-CN" sz="2400" dirty="0"/>
          </a:p>
          <a:p>
            <a:pPr lvl="1"/>
            <a:r>
              <a:rPr lang="zh-CN" altLang="en-US" sz="2400" dirty="0"/>
              <a:t>由服务器发送给客户端，并由客户端保存一段时间</a:t>
            </a:r>
            <a:endParaRPr lang="en-US" altLang="zh-CN" sz="2400" dirty="0"/>
          </a:p>
          <a:p>
            <a:pPr lvl="1"/>
            <a:r>
              <a:rPr lang="zh-CN" altLang="en-US" sz="2400" dirty="0"/>
              <a:t>客户端接收到</a:t>
            </a:r>
            <a:r>
              <a:rPr lang="en-US" altLang="zh-CN" sz="2400" dirty="0"/>
              <a:t>Cookie</a:t>
            </a:r>
            <a:r>
              <a:rPr lang="zh-CN" altLang="en-US" sz="2400" dirty="0"/>
              <a:t>后，后面每次请求都将</a:t>
            </a:r>
            <a:r>
              <a:rPr lang="en-US" altLang="zh-CN" sz="2400" dirty="0"/>
              <a:t>Cookie</a:t>
            </a:r>
            <a:r>
              <a:rPr lang="zh-CN" altLang="en-US" sz="2400" dirty="0"/>
              <a:t>发送给服务器</a:t>
            </a:r>
            <a:endParaRPr lang="en-US" altLang="zh-CN" sz="2400" dirty="0"/>
          </a:p>
          <a:p>
            <a:pPr lvl="1"/>
            <a:r>
              <a:rPr lang="en-US" altLang="zh-CN" sz="2400" dirty="0"/>
              <a:t>Cookie</a:t>
            </a:r>
            <a:r>
              <a:rPr lang="zh-CN" altLang="en-US" sz="2400" dirty="0"/>
              <a:t>在</a:t>
            </a:r>
            <a:r>
              <a:rPr lang="en-US" altLang="zh-CN" sz="2400" dirty="0"/>
              <a:t>HTTP</a:t>
            </a:r>
            <a:r>
              <a:rPr lang="zh-CN" altLang="en-US" sz="2400" dirty="0"/>
              <a:t>头部中传输</a:t>
            </a:r>
            <a:endParaRPr lang="en-US" altLang="zh-CN" sz="2400" dirty="0"/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Cookie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保存在浏览器中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其他使用该浏览器的用户也会继续使用该</a:t>
            </a:r>
            <a:r>
              <a:rPr lang="en-US" altLang="zh-CN" dirty="0"/>
              <a:t>Cookie</a:t>
            </a:r>
            <a:endParaRPr lang="en-US" altLang="zh-CN" dirty="0"/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客户端可以从其他机器拷贝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Cookie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来继续访问服务器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会话 </a:t>
            </a:r>
            <a:r>
              <a:rPr lang="en-US" altLang="zh-CN" dirty="0"/>
              <a:t>(Session)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会话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(Session)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用于标识浏览器到站点的一系列请求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应答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/>
              <a:t>会话可以持续很长时间 </a:t>
            </a:r>
            <a:r>
              <a:rPr lang="en-US" altLang="zh-CN" dirty="0"/>
              <a:t>(Web</a:t>
            </a:r>
            <a:r>
              <a:rPr lang="zh-CN" altLang="en-US" dirty="0"/>
              <a:t>邮箱</a:t>
            </a:r>
            <a:r>
              <a:rPr lang="en-US" altLang="zh-CN" dirty="0"/>
              <a:t>: </a:t>
            </a:r>
            <a:r>
              <a:rPr lang="zh-CN" altLang="en-US" dirty="0"/>
              <a:t>一周以上</a:t>
            </a:r>
            <a:r>
              <a:rPr lang="en-US" altLang="zh-CN" dirty="0"/>
              <a:t>)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如果没有会话管理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用户每次发送请求都需要进行再认证 </a:t>
            </a:r>
            <a:r>
              <a:rPr lang="en-US" altLang="zh-CN" dirty="0"/>
              <a:t>(re-authenticate)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会话管理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第一次请求时，对用户进行认证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所有后续请求都和该用户绑定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会话令牌生成 </a:t>
            </a:r>
            <a:r>
              <a:rPr lang="en-US" altLang="zh-CN" dirty="0"/>
              <a:t>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不包含任何客户端状态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dirty="0"/>
              <a:t>会话令牌是随机生成、且不可预测的字符串</a:t>
            </a:r>
            <a:endParaRPr lang="en-US" altLang="zh-CN" dirty="0"/>
          </a:p>
          <a:p>
            <a:pPr lvl="1"/>
            <a:r>
              <a:rPr lang="zh-CN" altLang="en-US" dirty="0"/>
              <a:t>中间不包含任何用户数据</a:t>
            </a:r>
            <a:endParaRPr lang="en-US" altLang="zh-CN" dirty="0"/>
          </a:p>
          <a:p>
            <a:r>
              <a:rPr lang="zh-CN" altLang="en-US" dirty="0"/>
              <a:t>服务保存所有和该</a:t>
            </a:r>
            <a:r>
              <a:rPr lang="en-US" altLang="zh-CN" dirty="0"/>
              <a:t>Token</a:t>
            </a:r>
            <a:r>
              <a:rPr lang="zh-CN" altLang="en-US" dirty="0"/>
              <a:t>相关的信息</a:t>
            </a:r>
            <a:endParaRPr lang="en-US" altLang="zh-CN" dirty="0"/>
          </a:p>
          <a:p>
            <a:pPr lvl="1"/>
            <a:r>
              <a:rPr lang="zh-CN" altLang="en-US" dirty="0"/>
              <a:t>用户</a:t>
            </a:r>
            <a:r>
              <a:rPr lang="en-US" altLang="zh-CN" dirty="0"/>
              <a:t>ID</a:t>
            </a:r>
            <a:r>
              <a:rPr lang="zh-CN" altLang="en-US" dirty="0"/>
              <a:t>、登录状态、登录时间等</a:t>
            </a:r>
            <a:endParaRPr lang="en-US" altLang="zh-CN" dirty="0"/>
          </a:p>
          <a:p>
            <a:r>
              <a:rPr lang="zh-CN" altLang="en-US" dirty="0"/>
              <a:t>导致服务的额外性能开销</a:t>
            </a:r>
            <a:endParaRPr lang="en-US" altLang="zh-CN" dirty="0"/>
          </a:p>
          <a:p>
            <a:pPr lvl="1"/>
            <a:r>
              <a:rPr lang="zh-CN" altLang="en-US" dirty="0"/>
              <a:t>当主机提供多个</a:t>
            </a:r>
            <a:r>
              <a:rPr lang="en-US" altLang="zh-CN" dirty="0"/>
              <a:t>Web</a:t>
            </a:r>
            <a:r>
              <a:rPr lang="zh-CN" altLang="en-US" dirty="0"/>
              <a:t>服务时，需要查询多个数据库来获取用户状态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会话令牌生成 </a:t>
            </a:r>
            <a:r>
              <a:rPr lang="en-US" altLang="zh-CN" dirty="0"/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包含客户端状态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dirty="0"/>
              <a:t>会话令牌生成方式如下：</a:t>
            </a:r>
            <a:endParaRPr lang="en-US" altLang="zh-CN" dirty="0"/>
          </a:p>
          <a:p>
            <a:pPr lvl="1"/>
            <a:r>
              <a:rPr lang="en-US" altLang="zh-CN" dirty="0" err="1"/>
              <a:t>SessID</a:t>
            </a:r>
            <a:r>
              <a:rPr lang="en-US" altLang="zh-CN" dirty="0"/>
              <a:t> = [ </a:t>
            </a:r>
            <a:r>
              <a:rPr lang="en-US" altLang="zh-CN" dirty="0" err="1"/>
              <a:t>userID</a:t>
            </a:r>
            <a:r>
              <a:rPr lang="en-US" altLang="zh-CN" dirty="0"/>
              <a:t>,   expire-time,   user-data ]</a:t>
            </a:r>
            <a:endParaRPr lang="en-US" altLang="zh-CN" dirty="0"/>
          </a:p>
          <a:p>
            <a:pPr lvl="1"/>
            <a:r>
              <a:rPr lang="en-US" altLang="zh-CN" dirty="0" err="1"/>
              <a:t>SessToken</a:t>
            </a:r>
            <a:r>
              <a:rPr lang="en-US" altLang="zh-CN" dirty="0"/>
              <a:t> = </a:t>
            </a:r>
            <a:r>
              <a:rPr lang="en-US" altLang="zh-CN" dirty="0" err="1"/>
              <a:t>Enc</a:t>
            </a:r>
            <a:r>
              <a:rPr lang="en-US" altLang="zh-CN" dirty="0"/>
              <a:t>-then-MAC (K,  </a:t>
            </a:r>
            <a:r>
              <a:rPr lang="en-US" altLang="zh-CN" dirty="0" err="1"/>
              <a:t>SessID</a:t>
            </a:r>
            <a:r>
              <a:rPr lang="en-US" altLang="zh-CN" dirty="0"/>
              <a:t>)</a:t>
            </a:r>
            <a:endParaRPr lang="en-US" altLang="zh-CN" dirty="0"/>
          </a:p>
          <a:p>
            <a:pPr lvl="2"/>
            <a:r>
              <a:rPr lang="en-US" altLang="zh-CN" dirty="0"/>
              <a:t>K</a:t>
            </a:r>
            <a:r>
              <a:rPr lang="zh-CN" altLang="en-US" dirty="0"/>
              <a:t>是该站点所有服务器共享的密码</a:t>
            </a:r>
            <a:endParaRPr lang="en-US" altLang="zh-CN" dirty="0"/>
          </a:p>
          <a:p>
            <a:r>
              <a:rPr lang="zh-CN" altLang="en-US" dirty="0"/>
              <a:t>服务器仍需要维护一些客户端状态</a:t>
            </a:r>
            <a:endParaRPr lang="en-US" altLang="zh-CN" dirty="0"/>
          </a:p>
          <a:p>
            <a:pPr lvl="1"/>
            <a:r>
              <a:rPr lang="zh-CN" altLang="en-US" dirty="0"/>
              <a:t>例如，登出状态</a:t>
            </a:r>
            <a:endParaRPr lang="en-US" altLang="zh-CN" dirty="0"/>
          </a:p>
          <a:p>
            <a:r>
              <a:rPr lang="en-US" altLang="zh-CN" dirty="0"/>
              <a:t>User-data</a:t>
            </a:r>
            <a:r>
              <a:rPr lang="zh-CN" altLang="en-US" dirty="0"/>
              <a:t>中通常包含客户端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en-US" altLang="zh-CN" dirty="0"/>
          </a:p>
          <a:p>
            <a:pPr lvl="1"/>
            <a:r>
              <a:rPr lang="zh-CN" altLang="en-US" dirty="0"/>
              <a:t>缓解</a:t>
            </a:r>
            <a:r>
              <a:rPr lang="en-US" altLang="zh-CN" dirty="0"/>
              <a:t>Cookie Theft</a:t>
            </a:r>
            <a:r>
              <a:rPr lang="zh-CN" altLang="en-US" dirty="0"/>
              <a:t>攻击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存储会话令牌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751165"/>
            <a:ext cx="8246409" cy="4425801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浏览器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Cookie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/>
              <a:t>		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Set-Cookie: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SessionToken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=y3s2de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嵌入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URL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中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http://jd.com/checkout?SessionToken=y3s2de</a:t>
            </a:r>
            <a:endParaRPr lang="en-US" altLang="zh-CN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放在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HTML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隐藏表单中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&lt;input type=“hidden”  name=“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sessionid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” value=“y3s2de”&gt;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为什么需要域名解析？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用户倾向于使用可读的名字</a:t>
            </a:r>
            <a:endParaRPr lang="en-US" altLang="zh-CN" dirty="0"/>
          </a:p>
          <a:p>
            <a:pPr lvl="1"/>
            <a:r>
              <a:rPr lang="en-US" altLang="zh-CN" dirty="0"/>
              <a:t>e.g. retrieving the homepage of www.baidu.com</a:t>
            </a:r>
            <a:endParaRPr lang="en-US" altLang="zh-CN" dirty="0"/>
          </a:p>
          <a:p>
            <a:r>
              <a:rPr lang="zh-CN" altLang="en-US" dirty="0"/>
              <a:t>计算机更易处理数字地址</a:t>
            </a:r>
            <a:endParaRPr lang="en-US" altLang="zh-CN" dirty="0"/>
          </a:p>
          <a:p>
            <a:pPr lvl="1"/>
            <a:r>
              <a:rPr lang="en-US" altLang="zh-CN" dirty="0"/>
              <a:t>e.g. read index.html at address 61.135.169.125 on port 80</a:t>
            </a:r>
            <a:endParaRPr lang="en-US" altLang="zh-CN" dirty="0"/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DNS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将两者关联映射起来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altLang="zh-CN" dirty="0"/>
              <a:t>What’s the IP address of www.baidu.com -&gt; 61.135.169.125</a:t>
            </a:r>
            <a:endParaRPr lang="en-US" altLang="zh-CN" dirty="0"/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DNS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是互联网系统中最关键的服务之一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功能、性能、安全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存储会话令牌：问题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浏览器</a:t>
            </a:r>
            <a:r>
              <a:rPr lang="en-US" altLang="zh-CN" dirty="0"/>
              <a:t>Cookie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浏览器每次请求都会附加</a:t>
            </a:r>
            <a:r>
              <a:rPr lang="en-US" altLang="zh-CN" dirty="0"/>
              <a:t>Cookie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跨站请求伪造攻击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GB" altLang="zh-CN" dirty="0">
                <a:solidFill>
                  <a:schemeClr val="accent1">
                    <a:lumMod val="75000"/>
                  </a:schemeClr>
                </a:solidFill>
              </a:rPr>
              <a:t>Cross-site request forgery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嵌入</a:t>
            </a:r>
            <a:r>
              <a:rPr lang="en-US" altLang="zh-CN" dirty="0"/>
              <a:t>URL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HTTP </a:t>
            </a:r>
            <a:r>
              <a:rPr lang="en-US" altLang="zh-CN" dirty="0" err="1"/>
              <a:t>Referer</a:t>
            </a:r>
            <a:r>
              <a:rPr lang="zh-CN" altLang="en-US" dirty="0"/>
              <a:t>字段可能泄露会话令牌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放在</a:t>
            </a:r>
            <a:r>
              <a:rPr lang="en-US" altLang="zh-CN" dirty="0"/>
              <a:t>HTML</a:t>
            </a:r>
            <a:r>
              <a:rPr lang="zh-CN" altLang="en-US" dirty="0"/>
              <a:t>隐藏表单中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只支持短时间的会话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提升</a:t>
            </a:r>
            <a:r>
              <a:rPr lang="en-US" altLang="zh-CN" dirty="0"/>
              <a:t>HTTP</a:t>
            </a:r>
            <a:r>
              <a:rPr lang="zh-CN" altLang="en-US" dirty="0"/>
              <a:t>性能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51166"/>
            <a:ext cx="7886700" cy="628766"/>
          </a:xfrm>
        </p:spPr>
        <p:txBody>
          <a:bodyPr/>
          <a:lstStyle/>
          <a:p>
            <a:r>
              <a:rPr lang="zh-CN" altLang="en-US" dirty="0"/>
              <a:t>早期</a:t>
            </a:r>
            <a:r>
              <a:rPr lang="en-US" altLang="zh-CN" dirty="0"/>
              <a:t>HTTP</a:t>
            </a:r>
            <a:r>
              <a:rPr lang="zh-CN" altLang="en-US" dirty="0"/>
              <a:t>协议</a:t>
            </a:r>
            <a:r>
              <a:rPr lang="en-US" altLang="zh-CN" dirty="0"/>
              <a:t>(HTTP/0.9)</a:t>
            </a:r>
            <a:r>
              <a:rPr lang="zh-CN" altLang="en-US" dirty="0"/>
              <a:t>为每个请求建立一个新的连接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909900" y="3300798"/>
            <a:ext cx="2756093" cy="2011684"/>
            <a:chOff x="914401" y="4249267"/>
            <a:chExt cx="2756093" cy="2011684"/>
          </a:xfrm>
        </p:grpSpPr>
        <p:cxnSp>
          <p:nvCxnSpPr>
            <p:cNvPr id="10" name="直接连接符 9"/>
            <p:cNvCxnSpPr/>
            <p:nvPr/>
          </p:nvCxnSpPr>
          <p:spPr>
            <a:xfrm flipH="1">
              <a:off x="1290918" y="4356847"/>
              <a:ext cx="0" cy="1904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3282873" y="4356847"/>
              <a:ext cx="0" cy="1904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914401" y="424926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380030" y="4249267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</a:t>
              </a:r>
              <a:endParaRPr lang="zh-CN" altLang="en-US" dirty="0"/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1376979" y="4618599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H="1">
              <a:off x="1378770" y="4975396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1914861" y="4457233"/>
              <a:ext cx="6539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/>
                <a:t>Req</a:t>
              </a:r>
              <a:r>
                <a:rPr lang="en-US" altLang="zh-CN" sz="1600" dirty="0"/>
                <a:t> 1</a:t>
              </a:r>
              <a:endParaRPr lang="zh-CN" altLang="en-US" sz="16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895138" y="4910848"/>
              <a:ext cx="7341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/>
                <a:t>Resp</a:t>
              </a:r>
              <a:r>
                <a:rPr lang="en-US" altLang="zh-CN" sz="1600" dirty="0"/>
                <a:t> 1</a:t>
              </a:r>
              <a:endParaRPr lang="zh-CN" altLang="en-US" sz="1600" dirty="0"/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1401937" y="5377294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flipH="1">
              <a:off x="1403728" y="5734091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1939819" y="5215928"/>
              <a:ext cx="6539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/>
                <a:t>Req</a:t>
              </a:r>
              <a:r>
                <a:rPr lang="en-US" altLang="zh-CN" sz="1600" dirty="0"/>
                <a:t> 2</a:t>
              </a:r>
              <a:endParaRPr lang="zh-CN" altLang="en-US" sz="1600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20096" y="5669543"/>
              <a:ext cx="7341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/>
                <a:t>Resp</a:t>
              </a:r>
              <a:r>
                <a:rPr lang="en-US" altLang="zh-CN" sz="1600" dirty="0"/>
                <a:t> 2</a:t>
              </a:r>
              <a:endParaRPr lang="zh-CN" altLang="en-US" sz="1600" dirty="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5079903" y="2571775"/>
            <a:ext cx="2756093" cy="3707580"/>
            <a:chOff x="5079903" y="2571775"/>
            <a:chExt cx="2756093" cy="3707580"/>
          </a:xfrm>
        </p:grpSpPr>
        <p:cxnSp>
          <p:nvCxnSpPr>
            <p:cNvPr id="23" name="直接连接符 22"/>
            <p:cNvCxnSpPr/>
            <p:nvPr/>
          </p:nvCxnSpPr>
          <p:spPr>
            <a:xfrm flipH="1">
              <a:off x="5456420" y="2679355"/>
              <a:ext cx="0" cy="360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7448375" y="2679355"/>
              <a:ext cx="0" cy="360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5079903" y="25717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545532" y="2571775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</a:t>
              </a:r>
              <a:endParaRPr lang="zh-CN" altLang="en-US" dirty="0"/>
            </a:p>
          </p:txBody>
        </p:sp>
        <p:cxnSp>
          <p:nvCxnSpPr>
            <p:cNvPr id="27" name="直接箭头连接符 26"/>
            <p:cNvCxnSpPr/>
            <p:nvPr/>
          </p:nvCxnSpPr>
          <p:spPr>
            <a:xfrm>
              <a:off x="5542481" y="3780206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H="1">
              <a:off x="5544272" y="4137003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6114429" y="3845648"/>
              <a:ext cx="6539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/>
                <a:t>Req</a:t>
              </a:r>
              <a:r>
                <a:rPr lang="en-US" altLang="zh-CN" sz="1600" dirty="0"/>
                <a:t> 1</a:t>
              </a:r>
              <a:endParaRPr lang="zh-CN" altLang="en-US" sz="1600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072106" y="4181271"/>
              <a:ext cx="7341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/>
                <a:t>Resp</a:t>
              </a:r>
              <a:r>
                <a:rPr lang="en-US" altLang="zh-CN" sz="1600" dirty="0"/>
                <a:t> 1</a:t>
              </a:r>
              <a:endParaRPr lang="zh-CN" altLang="en-US" sz="1600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6105321" y="5733004"/>
              <a:ext cx="6539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/>
                <a:t>Req</a:t>
              </a:r>
              <a:r>
                <a:rPr lang="en-US" altLang="zh-CN" sz="1600" dirty="0"/>
                <a:t> 2</a:t>
              </a:r>
              <a:endParaRPr lang="zh-CN" altLang="en-US" sz="1600" dirty="0"/>
            </a:p>
          </p:txBody>
        </p:sp>
        <p:cxnSp>
          <p:nvCxnSpPr>
            <p:cNvPr id="35" name="直接箭头连接符 34"/>
            <p:cNvCxnSpPr/>
            <p:nvPr/>
          </p:nvCxnSpPr>
          <p:spPr>
            <a:xfrm>
              <a:off x="5522971" y="2974110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 flipH="1">
              <a:off x="5524762" y="3330907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6114429" y="2872160"/>
              <a:ext cx="5096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SYN</a:t>
              </a:r>
              <a:endParaRPr lang="zh-CN" altLang="en-US" sz="1600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965614" y="3196684"/>
              <a:ext cx="9458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SYN+ACK</a:t>
              </a:r>
              <a:endParaRPr lang="zh-CN" altLang="en-US" sz="1600" dirty="0"/>
            </a:p>
          </p:txBody>
        </p:sp>
        <p:cxnSp>
          <p:nvCxnSpPr>
            <p:cNvPr id="39" name="直接箭头连接符 38"/>
            <p:cNvCxnSpPr/>
            <p:nvPr/>
          </p:nvCxnSpPr>
          <p:spPr>
            <a:xfrm>
              <a:off x="5524762" y="3685914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6137739" y="3578496"/>
              <a:ext cx="518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ACK</a:t>
              </a:r>
              <a:endParaRPr lang="zh-CN" altLang="en-US" sz="1600" dirty="0"/>
            </a:p>
          </p:txBody>
        </p:sp>
        <p:cxnSp>
          <p:nvCxnSpPr>
            <p:cNvPr id="41" name="直接箭头连接符 40"/>
            <p:cNvCxnSpPr/>
            <p:nvPr/>
          </p:nvCxnSpPr>
          <p:spPr>
            <a:xfrm>
              <a:off x="5555460" y="5410240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 flipH="1">
              <a:off x="5557251" y="5767037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6127408" y="5475682"/>
              <a:ext cx="6539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/>
                <a:t>Req</a:t>
              </a:r>
              <a:r>
                <a:rPr lang="en-US" altLang="zh-CN" sz="1600" dirty="0"/>
                <a:t> 1</a:t>
              </a:r>
              <a:endParaRPr lang="zh-CN" altLang="en-US" sz="1600" dirty="0"/>
            </a:p>
          </p:txBody>
        </p:sp>
        <p:cxnSp>
          <p:nvCxnSpPr>
            <p:cNvPr id="45" name="直接箭头连接符 44"/>
            <p:cNvCxnSpPr/>
            <p:nvPr/>
          </p:nvCxnSpPr>
          <p:spPr>
            <a:xfrm>
              <a:off x="5535950" y="4604144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 flipH="1">
              <a:off x="5537741" y="4960941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6127408" y="4502194"/>
              <a:ext cx="5096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SYN</a:t>
              </a:r>
              <a:endParaRPr lang="zh-CN" altLang="en-US" sz="1600" dirty="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5978593" y="4826718"/>
              <a:ext cx="9458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SYN+ACK</a:t>
              </a:r>
              <a:endParaRPr lang="zh-CN" altLang="en-US" sz="1600" dirty="0"/>
            </a:p>
          </p:txBody>
        </p:sp>
        <p:cxnSp>
          <p:nvCxnSpPr>
            <p:cNvPr id="49" name="直接箭头连接符 48"/>
            <p:cNvCxnSpPr/>
            <p:nvPr/>
          </p:nvCxnSpPr>
          <p:spPr>
            <a:xfrm>
              <a:off x="5537741" y="5315948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/>
            <p:cNvSpPr txBox="1"/>
            <p:nvPr/>
          </p:nvSpPr>
          <p:spPr>
            <a:xfrm>
              <a:off x="6150718" y="5208530"/>
              <a:ext cx="518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ACK</a:t>
              </a:r>
              <a:endParaRPr lang="zh-CN" altLang="en-US" sz="1600" dirty="0"/>
            </a:p>
          </p:txBody>
        </p:sp>
      </p:grpSp>
      <p:sp>
        <p:nvSpPr>
          <p:cNvPr id="51" name="右箭头 50"/>
          <p:cNvSpPr/>
          <p:nvPr/>
        </p:nvSpPr>
        <p:spPr>
          <a:xfrm>
            <a:off x="4152451" y="4160641"/>
            <a:ext cx="419549" cy="33855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持久连接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HTTP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持久连接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(Keep-Alive)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可使多个请求复用已有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TCP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连接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节约了建立额外</a:t>
            </a:r>
            <a:r>
              <a:rPr lang="en-US" altLang="zh-CN" dirty="0"/>
              <a:t>TCP</a:t>
            </a:r>
            <a:r>
              <a:rPr lang="zh-CN" altLang="en-US" dirty="0"/>
              <a:t>连接的时间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207150" y="2728180"/>
            <a:ext cx="2756093" cy="3707580"/>
            <a:chOff x="5079903" y="2571775"/>
            <a:chExt cx="2756093" cy="3707580"/>
          </a:xfrm>
        </p:grpSpPr>
        <p:cxnSp>
          <p:nvCxnSpPr>
            <p:cNvPr id="7" name="直接连接符 6"/>
            <p:cNvCxnSpPr/>
            <p:nvPr/>
          </p:nvCxnSpPr>
          <p:spPr>
            <a:xfrm flipH="1">
              <a:off x="5456420" y="2679355"/>
              <a:ext cx="0" cy="360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>
              <a:off x="7448375" y="2679355"/>
              <a:ext cx="0" cy="360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5079903" y="25717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545532" y="2571775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</a:t>
              </a:r>
              <a:endParaRPr lang="zh-CN" altLang="en-US" dirty="0"/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5542481" y="3780206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H="1">
              <a:off x="5544272" y="4137003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6114429" y="3845648"/>
              <a:ext cx="6539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/>
                <a:t>Req</a:t>
              </a:r>
              <a:r>
                <a:rPr lang="en-US" altLang="zh-CN" sz="1600" dirty="0"/>
                <a:t> 1</a:t>
              </a:r>
              <a:endParaRPr lang="zh-CN" altLang="en-US" sz="1600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072106" y="4181271"/>
              <a:ext cx="7341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/>
                <a:t>Resp</a:t>
              </a:r>
              <a:r>
                <a:rPr lang="en-US" altLang="zh-CN" sz="1600" dirty="0"/>
                <a:t> 1</a:t>
              </a:r>
              <a:endParaRPr lang="zh-CN" altLang="en-US" sz="1600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105321" y="5733004"/>
              <a:ext cx="6539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/>
                <a:t>Req</a:t>
              </a:r>
              <a:r>
                <a:rPr lang="en-US" altLang="zh-CN" sz="1600" dirty="0"/>
                <a:t> 2</a:t>
              </a:r>
              <a:endParaRPr lang="zh-CN" altLang="en-US" sz="1600" dirty="0"/>
            </a:p>
          </p:txBody>
        </p:sp>
        <p:cxnSp>
          <p:nvCxnSpPr>
            <p:cNvPr id="16" name="直接箭头连接符 15"/>
            <p:cNvCxnSpPr/>
            <p:nvPr/>
          </p:nvCxnSpPr>
          <p:spPr>
            <a:xfrm>
              <a:off x="5522971" y="2974110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flipH="1">
              <a:off x="5524762" y="3330907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6114429" y="2872160"/>
              <a:ext cx="5096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SYN</a:t>
              </a:r>
              <a:endParaRPr lang="zh-CN" altLang="en-US" sz="1600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965614" y="3196684"/>
              <a:ext cx="9458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SYN+ACK</a:t>
              </a:r>
              <a:endParaRPr lang="zh-CN" altLang="en-US" sz="1600" dirty="0"/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5524762" y="3685914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6137739" y="3578496"/>
              <a:ext cx="518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ACK</a:t>
              </a:r>
              <a:endParaRPr lang="zh-CN" altLang="en-US" sz="1600" dirty="0"/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5555460" y="5410240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flipH="1">
              <a:off x="5557251" y="5767037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6127408" y="5475682"/>
              <a:ext cx="6539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/>
                <a:t>Req</a:t>
              </a:r>
              <a:r>
                <a:rPr lang="en-US" altLang="zh-CN" sz="1600" dirty="0"/>
                <a:t> 1</a:t>
              </a:r>
              <a:endParaRPr lang="zh-CN" altLang="en-US" sz="1600" dirty="0"/>
            </a:p>
          </p:txBody>
        </p:sp>
        <p:cxnSp>
          <p:nvCxnSpPr>
            <p:cNvPr id="25" name="直接箭头连接符 24"/>
            <p:cNvCxnSpPr/>
            <p:nvPr/>
          </p:nvCxnSpPr>
          <p:spPr>
            <a:xfrm>
              <a:off x="5535950" y="4604144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 flipH="1">
              <a:off x="5537741" y="4960941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6127408" y="4502194"/>
              <a:ext cx="5096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SYN</a:t>
              </a:r>
              <a:endParaRPr lang="zh-CN" altLang="en-US" sz="1600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978593" y="4826718"/>
              <a:ext cx="9458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SYN+ACK</a:t>
              </a:r>
              <a:endParaRPr lang="zh-CN" altLang="en-US" sz="1600" dirty="0"/>
            </a:p>
          </p:txBody>
        </p:sp>
        <p:cxnSp>
          <p:nvCxnSpPr>
            <p:cNvPr id="29" name="直接箭头连接符 28"/>
            <p:cNvCxnSpPr/>
            <p:nvPr/>
          </p:nvCxnSpPr>
          <p:spPr>
            <a:xfrm>
              <a:off x="5537741" y="5315948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6150718" y="5208530"/>
              <a:ext cx="518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ACK</a:t>
              </a:r>
              <a:endParaRPr lang="zh-CN" altLang="en-US" sz="1600" dirty="0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5503461" y="2728180"/>
            <a:ext cx="2756093" cy="3707580"/>
            <a:chOff x="5079903" y="2571775"/>
            <a:chExt cx="2756093" cy="3707580"/>
          </a:xfrm>
        </p:grpSpPr>
        <p:cxnSp>
          <p:nvCxnSpPr>
            <p:cNvPr id="57" name="直接连接符 56"/>
            <p:cNvCxnSpPr/>
            <p:nvPr/>
          </p:nvCxnSpPr>
          <p:spPr>
            <a:xfrm flipH="1">
              <a:off x="5456420" y="2679355"/>
              <a:ext cx="0" cy="360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flipH="1">
              <a:off x="7448375" y="2679355"/>
              <a:ext cx="0" cy="360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/>
            <p:cNvSpPr txBox="1"/>
            <p:nvPr/>
          </p:nvSpPr>
          <p:spPr>
            <a:xfrm>
              <a:off x="5079903" y="25717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7545532" y="2571775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</a:t>
              </a:r>
              <a:endParaRPr lang="zh-CN" altLang="en-US" dirty="0"/>
            </a:p>
          </p:txBody>
        </p:sp>
        <p:cxnSp>
          <p:nvCxnSpPr>
            <p:cNvPr id="61" name="直接箭头连接符 60"/>
            <p:cNvCxnSpPr/>
            <p:nvPr/>
          </p:nvCxnSpPr>
          <p:spPr>
            <a:xfrm>
              <a:off x="5542481" y="3780206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/>
            <p:nvPr/>
          </p:nvCxnSpPr>
          <p:spPr>
            <a:xfrm flipH="1">
              <a:off x="5544272" y="4137003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/>
            <p:cNvSpPr txBox="1"/>
            <p:nvPr/>
          </p:nvSpPr>
          <p:spPr>
            <a:xfrm>
              <a:off x="6114429" y="3845648"/>
              <a:ext cx="6539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/>
                <a:t>Req</a:t>
              </a:r>
              <a:r>
                <a:rPr lang="en-US" altLang="zh-CN" sz="1600" dirty="0"/>
                <a:t> 1</a:t>
              </a:r>
              <a:endParaRPr lang="zh-CN" altLang="en-US" sz="1600" dirty="0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6072106" y="4181271"/>
              <a:ext cx="7341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/>
                <a:t>Resp</a:t>
              </a:r>
              <a:r>
                <a:rPr lang="en-US" altLang="zh-CN" sz="1600" dirty="0"/>
                <a:t> 1</a:t>
              </a:r>
              <a:endParaRPr lang="zh-CN" altLang="en-US" sz="1600" dirty="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6105321" y="4904664"/>
              <a:ext cx="6539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/>
                <a:t>Req</a:t>
              </a:r>
              <a:r>
                <a:rPr lang="en-US" altLang="zh-CN" sz="1600" dirty="0"/>
                <a:t> 2</a:t>
              </a:r>
              <a:endParaRPr lang="zh-CN" altLang="en-US" sz="1600" dirty="0"/>
            </a:p>
          </p:txBody>
        </p:sp>
        <p:cxnSp>
          <p:nvCxnSpPr>
            <p:cNvPr id="66" name="直接箭头连接符 65"/>
            <p:cNvCxnSpPr/>
            <p:nvPr/>
          </p:nvCxnSpPr>
          <p:spPr>
            <a:xfrm>
              <a:off x="5522971" y="2974110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/>
            <p:nvPr/>
          </p:nvCxnSpPr>
          <p:spPr>
            <a:xfrm flipH="1">
              <a:off x="5524762" y="3330907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本框 67"/>
            <p:cNvSpPr txBox="1"/>
            <p:nvPr/>
          </p:nvSpPr>
          <p:spPr>
            <a:xfrm>
              <a:off x="6114429" y="2872160"/>
              <a:ext cx="5096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SYN</a:t>
              </a:r>
              <a:endParaRPr lang="zh-CN" altLang="en-US" sz="1600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5965614" y="3196684"/>
              <a:ext cx="9458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SYN+ACK</a:t>
              </a:r>
              <a:endParaRPr lang="zh-CN" altLang="en-US" sz="1600" dirty="0"/>
            </a:p>
          </p:txBody>
        </p:sp>
        <p:cxnSp>
          <p:nvCxnSpPr>
            <p:cNvPr id="70" name="直接箭头连接符 69"/>
            <p:cNvCxnSpPr/>
            <p:nvPr/>
          </p:nvCxnSpPr>
          <p:spPr>
            <a:xfrm>
              <a:off x="5524762" y="3685914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本框 70"/>
            <p:cNvSpPr txBox="1"/>
            <p:nvPr/>
          </p:nvSpPr>
          <p:spPr>
            <a:xfrm>
              <a:off x="6137739" y="3578496"/>
              <a:ext cx="518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ACK</a:t>
              </a:r>
              <a:endParaRPr lang="zh-CN" altLang="en-US" sz="1600" dirty="0"/>
            </a:p>
          </p:txBody>
        </p:sp>
        <p:cxnSp>
          <p:nvCxnSpPr>
            <p:cNvPr id="72" name="直接箭头连接符 71"/>
            <p:cNvCxnSpPr/>
            <p:nvPr/>
          </p:nvCxnSpPr>
          <p:spPr>
            <a:xfrm>
              <a:off x="5555460" y="4581900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/>
            <p:nvPr/>
          </p:nvCxnSpPr>
          <p:spPr>
            <a:xfrm flipH="1">
              <a:off x="5557251" y="4938697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/>
            <p:cNvSpPr txBox="1"/>
            <p:nvPr/>
          </p:nvSpPr>
          <p:spPr>
            <a:xfrm>
              <a:off x="6127408" y="4647342"/>
              <a:ext cx="6539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/>
                <a:t>Req</a:t>
              </a:r>
              <a:r>
                <a:rPr lang="en-US" altLang="zh-CN" sz="1600" dirty="0"/>
                <a:t> 1</a:t>
              </a:r>
              <a:endParaRPr lang="zh-CN" altLang="en-US" sz="1600" dirty="0"/>
            </a:p>
          </p:txBody>
        </p:sp>
      </p:grpSp>
      <p:sp>
        <p:nvSpPr>
          <p:cNvPr id="81" name="右箭头 80"/>
          <p:cNvSpPr/>
          <p:nvPr/>
        </p:nvSpPr>
        <p:spPr>
          <a:xfrm>
            <a:off x="4468043" y="4283757"/>
            <a:ext cx="419549" cy="33855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管道 </a:t>
            </a:r>
            <a:r>
              <a:rPr lang="en-US" altLang="zh-CN" dirty="0"/>
              <a:t>(pipelining)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HTTP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持久连接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(Keep-Alive)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类似于停等机制 </a:t>
            </a:r>
            <a:r>
              <a:rPr lang="en-US" altLang="zh-CN" dirty="0"/>
              <a:t>(Stop-and-Wait)</a:t>
            </a:r>
            <a:r>
              <a:rPr lang="zh-CN" altLang="en-US" dirty="0"/>
              <a:t>，每单位时间只能处理一个请求</a:t>
            </a:r>
            <a:endParaRPr lang="en-US" altLang="zh-CN" dirty="0"/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HTTP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管道利用窗口的思想，提升并行性，改进传输性能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尽早发送请求，不用每次被应答阻塞，消除额外的往返延迟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914401" y="4114464"/>
            <a:ext cx="2756093" cy="2011684"/>
            <a:chOff x="914401" y="4249267"/>
            <a:chExt cx="2756093" cy="2011684"/>
          </a:xfrm>
        </p:grpSpPr>
        <p:cxnSp>
          <p:nvCxnSpPr>
            <p:cNvPr id="7" name="直接连接符 6"/>
            <p:cNvCxnSpPr/>
            <p:nvPr/>
          </p:nvCxnSpPr>
          <p:spPr>
            <a:xfrm flipH="1">
              <a:off x="1290918" y="4356847"/>
              <a:ext cx="0" cy="1904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>
              <a:off x="3282873" y="4356847"/>
              <a:ext cx="0" cy="1904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914401" y="424926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380030" y="4249267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</a:t>
              </a:r>
              <a:endParaRPr lang="zh-CN" altLang="en-US" dirty="0"/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1376979" y="4618599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H="1">
              <a:off x="1378770" y="4975396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914861" y="4457233"/>
              <a:ext cx="6539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/>
                <a:t>Req</a:t>
              </a:r>
              <a:r>
                <a:rPr lang="en-US" altLang="zh-CN" sz="1600" dirty="0"/>
                <a:t> 1</a:t>
              </a:r>
              <a:endParaRPr lang="zh-CN" altLang="en-US" sz="1600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895138" y="4910848"/>
              <a:ext cx="7341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/>
                <a:t>Resp</a:t>
              </a:r>
              <a:r>
                <a:rPr lang="en-US" altLang="zh-CN" sz="1600" dirty="0"/>
                <a:t> 1</a:t>
              </a:r>
              <a:endParaRPr lang="zh-CN" altLang="en-US" sz="1600" dirty="0"/>
            </a:p>
          </p:txBody>
        </p:sp>
        <p:cxnSp>
          <p:nvCxnSpPr>
            <p:cNvPr id="16" name="直接箭头连接符 15"/>
            <p:cNvCxnSpPr/>
            <p:nvPr/>
          </p:nvCxnSpPr>
          <p:spPr>
            <a:xfrm>
              <a:off x="1401937" y="5377294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flipH="1">
              <a:off x="1403728" y="5734091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1939819" y="5215928"/>
              <a:ext cx="6539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/>
                <a:t>Req</a:t>
              </a:r>
              <a:r>
                <a:rPr lang="en-US" altLang="zh-CN" sz="1600" dirty="0"/>
                <a:t> 2</a:t>
              </a:r>
              <a:endParaRPr lang="zh-CN" altLang="en-US" sz="1600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920096" y="5669543"/>
              <a:ext cx="7341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/>
                <a:t>Resp</a:t>
              </a:r>
              <a:r>
                <a:rPr lang="en-US" altLang="zh-CN" sz="1600" dirty="0"/>
                <a:t> 2</a:t>
              </a:r>
              <a:endParaRPr lang="zh-CN" altLang="en-US" sz="1600" dirty="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057096" y="4114464"/>
            <a:ext cx="2756093" cy="2011684"/>
            <a:chOff x="5057096" y="4189770"/>
            <a:chExt cx="2756093" cy="2011684"/>
          </a:xfrm>
        </p:grpSpPr>
        <p:cxnSp>
          <p:nvCxnSpPr>
            <p:cNvPr id="20" name="直接连接符 19"/>
            <p:cNvCxnSpPr/>
            <p:nvPr/>
          </p:nvCxnSpPr>
          <p:spPr>
            <a:xfrm flipH="1">
              <a:off x="5433613" y="4297350"/>
              <a:ext cx="0" cy="1904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7425568" y="4297350"/>
              <a:ext cx="0" cy="1904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5057096" y="418977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522725" y="418977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</a:t>
              </a:r>
              <a:endParaRPr lang="zh-CN" altLang="en-US" dirty="0"/>
            </a:p>
          </p:txBody>
        </p:sp>
        <p:cxnSp>
          <p:nvCxnSpPr>
            <p:cNvPr id="24" name="直接箭头连接符 23"/>
            <p:cNvCxnSpPr/>
            <p:nvPr/>
          </p:nvCxnSpPr>
          <p:spPr>
            <a:xfrm>
              <a:off x="5519674" y="4763500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H="1">
              <a:off x="5521465" y="5120297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6057556" y="4559102"/>
              <a:ext cx="6539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/>
                <a:t>Req</a:t>
              </a:r>
              <a:r>
                <a:rPr lang="en-US" altLang="zh-CN" sz="1600" dirty="0"/>
                <a:t> 1</a:t>
              </a:r>
              <a:endParaRPr lang="zh-CN" altLang="en-US" sz="1600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037833" y="5055749"/>
              <a:ext cx="7341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/>
                <a:t>Resp</a:t>
              </a:r>
              <a:r>
                <a:rPr lang="en-US" altLang="zh-CN" sz="1600" dirty="0"/>
                <a:t> 1</a:t>
              </a:r>
              <a:endParaRPr lang="zh-CN" altLang="en-US" sz="1600" dirty="0"/>
            </a:p>
          </p:txBody>
        </p:sp>
        <p:cxnSp>
          <p:nvCxnSpPr>
            <p:cNvPr id="28" name="直接箭头连接符 27"/>
            <p:cNvCxnSpPr/>
            <p:nvPr/>
          </p:nvCxnSpPr>
          <p:spPr>
            <a:xfrm>
              <a:off x="5529465" y="4915907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H="1">
              <a:off x="5531256" y="5272704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6067347" y="4754541"/>
              <a:ext cx="6539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/>
                <a:t>Req</a:t>
              </a:r>
              <a:r>
                <a:rPr lang="en-US" altLang="zh-CN" sz="1600" dirty="0"/>
                <a:t> 2</a:t>
              </a:r>
              <a:endParaRPr lang="zh-CN" altLang="en-US" sz="1600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047624" y="5208156"/>
              <a:ext cx="7341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/>
                <a:t>Resp</a:t>
              </a:r>
              <a:r>
                <a:rPr lang="en-US" altLang="zh-CN" sz="1600" dirty="0"/>
                <a:t> 2</a:t>
              </a:r>
              <a:endParaRPr lang="zh-CN" altLang="en-US" sz="1600" dirty="0"/>
            </a:p>
          </p:txBody>
        </p:sp>
      </p:grpSp>
      <p:sp>
        <p:nvSpPr>
          <p:cNvPr id="34" name="右箭头 33"/>
          <p:cNvSpPr/>
          <p:nvPr/>
        </p:nvSpPr>
        <p:spPr>
          <a:xfrm>
            <a:off x="4195482" y="5017789"/>
            <a:ext cx="344245" cy="30120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多连接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浏览器允许并行打开多个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TCP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连接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altLang="zh-CN" dirty="0"/>
              <a:t>HTTP/1.x</a:t>
            </a:r>
            <a:r>
              <a:rPr lang="zh-CN" altLang="en-US" dirty="0"/>
              <a:t>不支持</a:t>
            </a:r>
            <a:r>
              <a:rPr lang="en-US" altLang="zh-CN" dirty="0"/>
              <a:t>pipelining</a:t>
            </a:r>
            <a:r>
              <a:rPr lang="zh-CN" altLang="en-US" dirty="0"/>
              <a:t>数据交错到达</a:t>
            </a:r>
            <a:endParaRPr lang="en-US" altLang="zh-CN" dirty="0"/>
          </a:p>
          <a:p>
            <a:pPr lvl="1"/>
            <a:r>
              <a:rPr lang="zh-CN" altLang="en-US" dirty="0"/>
              <a:t>最多允许</a:t>
            </a:r>
            <a:r>
              <a:rPr lang="en-US" altLang="zh-CN" dirty="0"/>
              <a:t>6</a:t>
            </a:r>
            <a:r>
              <a:rPr lang="zh-CN" altLang="en-US" dirty="0"/>
              <a:t>个并发连接</a:t>
            </a:r>
            <a:endParaRPr lang="en-US" altLang="zh-CN" dirty="0"/>
          </a:p>
          <a:p>
            <a:r>
              <a:rPr lang="zh-CN" altLang="en-US" dirty="0"/>
              <a:t>优点：</a:t>
            </a:r>
            <a:endParaRPr lang="en-US" altLang="zh-CN" dirty="0"/>
          </a:p>
          <a:p>
            <a:pPr lvl="1"/>
            <a:r>
              <a:rPr lang="zh-CN" altLang="en-US" dirty="0"/>
              <a:t>相应报文可以交错到达</a:t>
            </a:r>
            <a:endParaRPr lang="en-US" altLang="zh-CN" dirty="0"/>
          </a:p>
          <a:p>
            <a:pPr lvl="1"/>
            <a:r>
              <a:rPr lang="zh-CN" altLang="en-US" dirty="0"/>
              <a:t>相比于单连接，相当于</a:t>
            </a:r>
            <a:r>
              <a:rPr lang="en-US" altLang="zh-CN" dirty="0"/>
              <a:t>TCP CWND</a:t>
            </a:r>
            <a:r>
              <a:rPr lang="zh-CN" altLang="en-US" dirty="0"/>
              <a:t>变为原来的</a:t>
            </a:r>
            <a:r>
              <a:rPr lang="en-US" altLang="zh-CN" dirty="0"/>
              <a:t>6</a:t>
            </a:r>
            <a:r>
              <a:rPr lang="zh-CN" altLang="en-US" dirty="0"/>
              <a:t>倍</a:t>
            </a:r>
            <a:endParaRPr lang="en-US" altLang="zh-CN" dirty="0"/>
          </a:p>
          <a:p>
            <a:pPr lvl="1"/>
            <a:r>
              <a:rPr lang="zh-CN" altLang="en-US" dirty="0"/>
              <a:t>绕过了</a:t>
            </a:r>
            <a:r>
              <a:rPr lang="en-US" altLang="zh-CN" dirty="0"/>
              <a:t>TCP</a:t>
            </a:r>
            <a:r>
              <a:rPr lang="zh-CN" altLang="en-US" dirty="0"/>
              <a:t>初始窗口小的问题</a:t>
            </a:r>
            <a:endParaRPr lang="en-US" altLang="zh-CN" dirty="0"/>
          </a:p>
          <a:p>
            <a:r>
              <a:rPr lang="zh-CN" altLang="en-US" dirty="0"/>
              <a:t>缺点：</a:t>
            </a:r>
            <a:endParaRPr lang="en-US" altLang="zh-CN" dirty="0"/>
          </a:p>
          <a:p>
            <a:pPr lvl="1"/>
            <a:r>
              <a:rPr lang="zh-CN" altLang="en-US" dirty="0"/>
              <a:t>多个连接的维护消耗传输两端的更多资源、实现复杂性更高</a:t>
            </a:r>
            <a:endParaRPr lang="en-US" altLang="zh-CN" dirty="0"/>
          </a:p>
          <a:p>
            <a:pPr lvl="1"/>
            <a:r>
              <a:rPr lang="zh-CN" altLang="en-US" dirty="0"/>
              <a:t>多个</a:t>
            </a:r>
            <a:r>
              <a:rPr lang="en-US" altLang="zh-CN" dirty="0"/>
              <a:t>TCP</a:t>
            </a:r>
            <a:r>
              <a:rPr lang="zh-CN" altLang="en-US" dirty="0"/>
              <a:t>流之间存在竞争，可能会造成网络拥塞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域名分区 </a:t>
            </a:r>
            <a:r>
              <a:rPr lang="en-US" altLang="zh-CN" dirty="0"/>
              <a:t>(partitioning)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现代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Web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应用的复杂使得每个页面中包含很多资源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平均每个</a:t>
            </a:r>
            <a:r>
              <a:rPr lang="en-US" altLang="zh-CN" dirty="0"/>
              <a:t>Web</a:t>
            </a:r>
            <a:r>
              <a:rPr lang="zh-CN" altLang="en-US" dirty="0"/>
              <a:t>页面包含</a:t>
            </a:r>
            <a:r>
              <a:rPr lang="en-US" altLang="zh-CN" dirty="0"/>
              <a:t>90+</a:t>
            </a:r>
            <a:r>
              <a:rPr lang="zh-CN" altLang="en-US" dirty="0"/>
              <a:t>个资源</a:t>
            </a:r>
            <a:endParaRPr lang="en-US" altLang="zh-CN" dirty="0"/>
          </a:p>
          <a:p>
            <a:pPr lvl="1"/>
            <a:r>
              <a:rPr lang="zh-CN" altLang="en-US" dirty="0"/>
              <a:t>如果这些资源都来自同一主机，绝大部分的资源请求需要排队</a:t>
            </a:r>
            <a:endParaRPr lang="en-US" altLang="zh-CN" dirty="0"/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Web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服务商可以将页面的资源分散到多个子域名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优点：域名分区越多，并发性能越强</a:t>
            </a:r>
            <a:endParaRPr lang="en-US" altLang="zh-CN" dirty="0"/>
          </a:p>
          <a:p>
            <a:pPr lvl="1"/>
            <a:r>
              <a:rPr lang="zh-CN" altLang="en-US" dirty="0"/>
              <a:t>缺点：</a:t>
            </a:r>
            <a:endParaRPr lang="en-US" altLang="zh-CN" dirty="0"/>
          </a:p>
          <a:p>
            <a:pPr lvl="2"/>
            <a:r>
              <a:rPr lang="zh-CN" altLang="en-US" dirty="0"/>
              <a:t>每个新的主机名都需要一次</a:t>
            </a:r>
            <a:r>
              <a:rPr lang="en-US" altLang="zh-CN" dirty="0"/>
              <a:t>DNS</a:t>
            </a:r>
            <a:r>
              <a:rPr lang="zh-CN" altLang="en-US" dirty="0"/>
              <a:t>查询</a:t>
            </a:r>
            <a:endParaRPr lang="en-US" altLang="zh-CN" dirty="0"/>
          </a:p>
          <a:p>
            <a:pPr lvl="2"/>
            <a:r>
              <a:rPr lang="en-US" altLang="zh-CN" dirty="0"/>
              <a:t>Web</a:t>
            </a:r>
            <a:r>
              <a:rPr lang="zh-CN" altLang="en-US" dirty="0"/>
              <a:t>服务商需手动分离，并部署到不同服务器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108095" y="3478799"/>
            <a:ext cx="6907006" cy="2681163"/>
            <a:chOff x="1108095" y="3478799"/>
            <a:chExt cx="6907006" cy="2681163"/>
          </a:xfrm>
        </p:grpSpPr>
        <p:grpSp>
          <p:nvGrpSpPr>
            <p:cNvPr id="23" name="组合 22"/>
            <p:cNvGrpSpPr/>
            <p:nvPr/>
          </p:nvGrpSpPr>
          <p:grpSpPr>
            <a:xfrm>
              <a:off x="1108095" y="3478799"/>
              <a:ext cx="6907006" cy="2501497"/>
              <a:chOff x="1108095" y="3478799"/>
              <a:chExt cx="6907006" cy="2501497"/>
            </a:xfrm>
          </p:grpSpPr>
          <p:sp>
            <p:nvSpPr>
              <p:cNvPr id="6" name="云形 5"/>
              <p:cNvSpPr/>
              <p:nvPr/>
            </p:nvSpPr>
            <p:spPr>
              <a:xfrm>
                <a:off x="2657811" y="3848334"/>
                <a:ext cx="2990627" cy="1925620"/>
              </a:xfrm>
              <a:prstGeom prst="clou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pic>
            <p:nvPicPr>
              <p:cNvPr id="9" name="Picture 2" descr="https://www.lisltd.co.uk/images/dns.png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77653" y="3810484"/>
                <a:ext cx="596202" cy="5457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文本框 7"/>
              <p:cNvSpPr txBox="1"/>
              <p:nvPr/>
            </p:nvSpPr>
            <p:spPr>
              <a:xfrm>
                <a:off x="2041159" y="3478799"/>
                <a:ext cx="11721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/>
                  <a:t>159.226.8.6</a:t>
                </a:r>
                <a:endParaRPr lang="zh-CN" altLang="en-US" sz="1600" dirty="0"/>
              </a:p>
            </p:txBody>
          </p:sp>
          <p:pic>
            <p:nvPicPr>
              <p:cNvPr id="12" name="内容占位符 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96329" y="4687924"/>
                <a:ext cx="849589" cy="556760"/>
              </a:xfrm>
              <a:prstGeom prst="rect">
                <a:avLst/>
              </a:prstGeom>
            </p:spPr>
          </p:pic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69414" y="5276957"/>
                <a:ext cx="703339" cy="703339"/>
              </a:xfrm>
              <a:prstGeom prst="rect">
                <a:avLst/>
              </a:prstGeom>
            </p:spPr>
          </p:pic>
          <p:sp>
            <p:nvSpPr>
              <p:cNvPr id="15" name="云形 14"/>
              <p:cNvSpPr/>
              <p:nvPr/>
            </p:nvSpPr>
            <p:spPr>
              <a:xfrm>
                <a:off x="5349568" y="3886184"/>
                <a:ext cx="2108844" cy="1533886"/>
              </a:xfrm>
              <a:prstGeom prst="clou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pic>
            <p:nvPicPr>
              <p:cNvPr id="12290" name="Picture 2" descr="https://www.lisltd.co.uk/images/dns.png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41563" y="4369425"/>
                <a:ext cx="765175" cy="7004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文本框 10"/>
              <p:cNvSpPr txBox="1"/>
              <p:nvPr/>
            </p:nvSpPr>
            <p:spPr>
              <a:xfrm>
                <a:off x="7259766" y="3912259"/>
                <a:ext cx="7553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/>
                  <a:t>1.2.4.8</a:t>
                </a:r>
                <a:endParaRPr lang="zh-CN" altLang="en-US" sz="1600" dirty="0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1108095" y="5170765"/>
                <a:ext cx="13805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/>
                  <a:t>159.226.43.39</a:t>
                </a:r>
                <a:endParaRPr lang="zh-CN" altLang="en-US" sz="1600" dirty="0"/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2859470" y="5821408"/>
              <a:ext cx="14847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159.226.40.101</a:t>
              </a:r>
              <a:endParaRPr lang="zh-CN" altLang="en-US" sz="1600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/>
              <a:t>DNS</a:t>
            </a:r>
            <a:r>
              <a:rPr lang="zh-CN" altLang="en-US" dirty="0"/>
              <a:t>选择就近服务器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2893807" y="4566175"/>
            <a:ext cx="4303059" cy="530047"/>
          </a:xfrm>
          <a:custGeom>
            <a:avLst/>
            <a:gdLst>
              <a:gd name="connsiteX0" fmla="*/ 0 w 4303059"/>
              <a:gd name="connsiteY0" fmla="*/ 530047 h 530047"/>
              <a:gd name="connsiteX1" fmla="*/ 1506070 w 4303059"/>
              <a:gd name="connsiteY1" fmla="*/ 400955 h 530047"/>
              <a:gd name="connsiteX2" fmla="*/ 3248809 w 4303059"/>
              <a:gd name="connsiteY2" fmla="*/ 35195 h 530047"/>
              <a:gd name="connsiteX3" fmla="*/ 4303059 w 4303059"/>
              <a:gd name="connsiteY3" fmla="*/ 35195 h 53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3059" h="530047">
                <a:moveTo>
                  <a:pt x="0" y="530047"/>
                </a:moveTo>
                <a:cubicBezTo>
                  <a:pt x="482301" y="506738"/>
                  <a:pt x="964602" y="483430"/>
                  <a:pt x="1506070" y="400955"/>
                </a:cubicBezTo>
                <a:cubicBezTo>
                  <a:pt x="2047538" y="318480"/>
                  <a:pt x="2782644" y="96155"/>
                  <a:pt x="3248809" y="35195"/>
                </a:cubicBezTo>
                <a:cubicBezTo>
                  <a:pt x="3714974" y="-25765"/>
                  <a:pt x="4009016" y="4715"/>
                  <a:pt x="4303059" y="35195"/>
                </a:cubicBezTo>
              </a:path>
            </a:pathLst>
          </a:custGeom>
          <a:noFill/>
          <a:ln w="28575"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358291" y="5268146"/>
            <a:ext cx="2656465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-457200"/>
            <a:r>
              <a:rPr lang="en-US" altLang="zh-CN" sz="1600" dirty="0"/>
              <a:t>1. lookup www.baidu.com with </a:t>
            </a:r>
            <a:r>
              <a:rPr lang="en-US" altLang="zh-CN" sz="1600" dirty="0" err="1"/>
              <a:t>src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ip</a:t>
            </a:r>
            <a:r>
              <a:rPr lang="en-US" altLang="zh-CN" sz="1600" dirty="0"/>
              <a:t> 159.226.43.39</a:t>
            </a:r>
            <a:endParaRPr lang="zh-CN" altLang="en-US" sz="1600" dirty="0"/>
          </a:p>
        </p:txBody>
      </p:sp>
      <p:sp>
        <p:nvSpPr>
          <p:cNvPr id="19" name="任意多边形 18"/>
          <p:cNvSpPr/>
          <p:nvPr/>
        </p:nvSpPr>
        <p:spPr>
          <a:xfrm>
            <a:off x="3614569" y="4020457"/>
            <a:ext cx="3582297" cy="408791"/>
          </a:xfrm>
          <a:custGeom>
            <a:avLst/>
            <a:gdLst>
              <a:gd name="connsiteX0" fmla="*/ 3582297 w 3582297"/>
              <a:gd name="connsiteY0" fmla="*/ 408791 h 408791"/>
              <a:gd name="connsiteX1" fmla="*/ 1602890 w 3582297"/>
              <a:gd name="connsiteY1" fmla="*/ 365760 h 408791"/>
              <a:gd name="connsiteX2" fmla="*/ 0 w 3582297"/>
              <a:gd name="connsiteY2" fmla="*/ 0 h 408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2297" h="408791">
                <a:moveTo>
                  <a:pt x="3582297" y="408791"/>
                </a:moveTo>
                <a:lnTo>
                  <a:pt x="1602890" y="365760"/>
                </a:lnTo>
                <a:cubicBezTo>
                  <a:pt x="1005841" y="297628"/>
                  <a:pt x="502920" y="148814"/>
                  <a:pt x="0" y="0"/>
                </a:cubicBezTo>
              </a:path>
            </a:pathLst>
          </a:custGeom>
          <a:noFill/>
          <a:ln w="28575"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278264" y="3269158"/>
            <a:ext cx="2457466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-457200"/>
            <a:r>
              <a:rPr lang="en-US" altLang="zh-CN" sz="1600" dirty="0">
                <a:solidFill>
                  <a:schemeClr val="tx1"/>
                </a:solidFill>
              </a:rPr>
              <a:t>2. recursive lookup to nearby DNS server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3044414" y="4149549"/>
            <a:ext cx="1383394" cy="763793"/>
          </a:xfrm>
          <a:custGeom>
            <a:avLst/>
            <a:gdLst>
              <a:gd name="connsiteX0" fmla="*/ 419548 w 1383394"/>
              <a:gd name="connsiteY0" fmla="*/ 0 h 763793"/>
              <a:gd name="connsiteX1" fmla="*/ 1376979 w 1383394"/>
              <a:gd name="connsiteY1" fmla="*/ 344245 h 763793"/>
              <a:gd name="connsiteX2" fmla="*/ 0 w 1383394"/>
              <a:gd name="connsiteY2" fmla="*/ 763793 h 76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3394" h="763793">
                <a:moveTo>
                  <a:pt x="419548" y="0"/>
                </a:moveTo>
                <a:cubicBezTo>
                  <a:pt x="933226" y="108473"/>
                  <a:pt x="1446904" y="216946"/>
                  <a:pt x="1376979" y="344245"/>
                </a:cubicBezTo>
                <a:cubicBezTo>
                  <a:pt x="1307054" y="471544"/>
                  <a:pt x="653527" y="617668"/>
                  <a:pt x="0" y="763793"/>
                </a:cubicBezTo>
              </a:path>
            </a:pathLst>
          </a:custGeom>
          <a:noFill/>
          <a:ln w="28575"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082008" y="4030278"/>
            <a:ext cx="2247483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-457200"/>
            <a:r>
              <a:rPr lang="en-US" altLang="zh-CN" sz="1600" dirty="0"/>
              <a:t>3. return A record 159.226.40.101</a:t>
            </a:r>
            <a:endParaRPr lang="zh-CN" altLang="en-US" sz="1600" dirty="0"/>
          </a:p>
        </p:txBody>
      </p:sp>
      <p:sp>
        <p:nvSpPr>
          <p:cNvPr id="24" name="内容占位符 2"/>
          <p:cNvSpPr>
            <a:spLocks noGrp="1"/>
          </p:cNvSpPr>
          <p:nvPr>
            <p:ph idx="1"/>
          </p:nvPr>
        </p:nvSpPr>
        <p:spPr>
          <a:xfrm>
            <a:off x="628650" y="1751165"/>
            <a:ext cx="7886700" cy="1517993"/>
          </a:xfrm>
        </p:spPr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DNS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通过就近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DNS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服务器选择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altLang="zh-CN" dirty="0"/>
              <a:t>DNS</a:t>
            </a:r>
            <a:r>
              <a:rPr lang="zh-CN" altLang="en-US" dirty="0"/>
              <a:t>支持递归查询</a:t>
            </a:r>
            <a:endParaRPr lang="en-US" altLang="zh-CN" dirty="0"/>
          </a:p>
          <a:p>
            <a:pPr lvl="1"/>
            <a:r>
              <a:rPr lang="en-US" altLang="zh-CN" dirty="0"/>
              <a:t>DNS</a:t>
            </a:r>
            <a:r>
              <a:rPr lang="zh-CN" altLang="en-US" dirty="0"/>
              <a:t>服务器知道请求节点所在网络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0" grpId="0" bldLvl="0" animBg="1"/>
      <p:bldP spid="21" grpId="0" animBg="1"/>
      <p:bldP spid="2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缓存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51165"/>
            <a:ext cx="7886700" cy="1468327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互联网访问服从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Zipf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分布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对少数资源的请求占据了绝大部分的流量</a:t>
            </a:r>
            <a:endParaRPr lang="en-US" altLang="zh-CN" dirty="0"/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Web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缓存不仅可减少网络流量，同时提升传输性能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2539699" y="3264914"/>
            <a:ext cx="3808210" cy="1181517"/>
            <a:chOff x="2539699" y="3264914"/>
            <a:chExt cx="3808210" cy="1181517"/>
          </a:xfrm>
        </p:grpSpPr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2539699" y="3569714"/>
              <a:ext cx="1219200" cy="609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ea typeface="MS PGothic" panose="020B0600070205080204" pitchFamily="34" charset="-128"/>
                  <a:cs typeface="Arial" panose="020B0604020202020204" pitchFamily="34" charset="0"/>
                </a:rPr>
                <a:t>browser</a:t>
              </a:r>
              <a:endParaRPr lang="en-US" sz="1600" dirty="0"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5128709" y="3493514"/>
              <a:ext cx="1219200" cy="762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>
                  <a:ea typeface="MS PGothic" panose="020B0600070205080204" pitchFamily="34" charset="-128"/>
                  <a:cs typeface="Arial" panose="020B0604020202020204" pitchFamily="34" charset="0"/>
                </a:rPr>
                <a:t>Web </a:t>
              </a:r>
              <a:endParaRPr lang="en-US" sz="1600">
                <a:ea typeface="MS PGothic" panose="020B0600070205080204" pitchFamily="34" charset="-128"/>
                <a:cs typeface="Arial" panose="020B0604020202020204" pitchFamily="34" charset="0"/>
              </a:endParaRPr>
            </a:p>
            <a:p>
              <a:pPr algn="ctr" eaLnBrk="1" hangingPunct="1">
                <a:defRPr/>
              </a:pPr>
              <a:r>
                <a:rPr lang="en-US" sz="1600">
                  <a:ea typeface="MS PGothic" panose="020B0600070205080204" pitchFamily="34" charset="-128"/>
                  <a:cs typeface="Arial" panose="020B0604020202020204" pitchFamily="34" charset="0"/>
                </a:rPr>
                <a:t>server</a:t>
              </a:r>
              <a:endParaRPr lang="en-US" sz="1600"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3819394" y="3726877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600">
                <a:ea typeface="MS PGothic" panose="020B0600070205080204" pitchFamily="34" charset="-128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H="1">
              <a:off x="3819394" y="3955477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600">
                <a:ea typeface="MS PGothic" panose="020B0600070205080204" pitchFamily="34" charset="-128"/>
              </a:endParaRP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3968554" y="3264914"/>
              <a:ext cx="820866" cy="33855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 sz="1600">
                  <a:ea typeface="MS PGothic" panose="020B0600070205080204" pitchFamily="34" charset="-128"/>
                  <a:cs typeface="Arial" panose="020B0604020202020204" pitchFamily="34" charset="0"/>
                </a:rPr>
                <a:t>request</a:t>
              </a:r>
              <a:endParaRPr lang="en-US" sz="1600"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3912843" y="4107877"/>
              <a:ext cx="943400" cy="33855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 sz="1600">
                  <a:ea typeface="MS PGothic" panose="020B0600070205080204" pitchFamily="34" charset="-128"/>
                  <a:cs typeface="Arial" panose="020B0604020202020204" pitchFamily="34" charset="0"/>
                </a:rPr>
                <a:t>response</a:t>
              </a:r>
              <a:endParaRPr lang="en-US" sz="1600"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6" name="下箭头 25"/>
          <p:cNvSpPr/>
          <p:nvPr/>
        </p:nvSpPr>
        <p:spPr>
          <a:xfrm>
            <a:off x="4255546" y="4558501"/>
            <a:ext cx="398033" cy="40879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7" name="AutoShape 2" descr="f(k;s,N)={\frac {1/k^{s}}{\sum _{n=1}^{N}(1/n^{s})}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/>
            </p:nvSpPr>
            <p:spPr>
              <a:xfrm>
                <a:off x="5982579" y="1756993"/>
                <a:ext cx="2346733" cy="84907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579" y="1756993"/>
                <a:ext cx="2346733" cy="849079"/>
              </a:xfrm>
              <a:prstGeom prst="rect">
                <a:avLst/>
              </a:prstGeom>
              <a:blipFill rotWithShape="1">
                <a:blip r:embed="rId1"/>
                <a:stretch>
                  <a:fillRect l="-281" t="-817" r="-270" b="-1791"/>
                </a:stretch>
              </a:blip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组合 44"/>
          <p:cNvGrpSpPr/>
          <p:nvPr/>
        </p:nvGrpSpPr>
        <p:grpSpPr>
          <a:xfrm>
            <a:off x="1366844" y="5707851"/>
            <a:ext cx="2346129" cy="445719"/>
            <a:chOff x="1366844" y="5707851"/>
            <a:chExt cx="2346129" cy="445719"/>
          </a:xfrm>
        </p:grpSpPr>
        <p:sp>
          <p:nvSpPr>
            <p:cNvPr id="34" name="Line 7"/>
            <p:cNvSpPr>
              <a:spLocks noChangeShapeType="1"/>
            </p:cNvSpPr>
            <p:nvPr/>
          </p:nvSpPr>
          <p:spPr bwMode="auto">
            <a:xfrm rot="19800000">
              <a:off x="2718507" y="5707851"/>
              <a:ext cx="994466" cy="1486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600">
                <a:ea typeface="MS PGothic" panose="020B0600070205080204" pitchFamily="34" charset="-128"/>
              </a:endParaRPr>
            </a:p>
          </p:txBody>
        </p:sp>
        <p:sp>
          <p:nvSpPr>
            <p:cNvPr id="41" name="Rectangle 5"/>
            <p:cNvSpPr>
              <a:spLocks noChangeArrowheads="1"/>
            </p:cNvSpPr>
            <p:nvPr/>
          </p:nvSpPr>
          <p:spPr bwMode="auto">
            <a:xfrm>
              <a:off x="1366844" y="5724330"/>
              <a:ext cx="1219200" cy="4292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ea typeface="MS PGothic" panose="020B0600070205080204" pitchFamily="34" charset="-128"/>
                  <a:cs typeface="Arial" panose="020B0604020202020204" pitchFamily="34" charset="0"/>
                </a:rPr>
                <a:t>browser</a:t>
              </a:r>
              <a:endParaRPr lang="en-US" sz="1600" dirty="0"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366844" y="4852907"/>
            <a:ext cx="6321287" cy="1300663"/>
            <a:chOff x="1366844" y="4852907"/>
            <a:chExt cx="6321287" cy="1300663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366844" y="4852907"/>
              <a:ext cx="1219200" cy="4292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ea typeface="MS PGothic" panose="020B0600070205080204" pitchFamily="34" charset="-128"/>
                  <a:cs typeface="Arial" panose="020B0604020202020204" pitchFamily="34" charset="0"/>
                </a:rPr>
                <a:t>browser</a:t>
              </a:r>
              <a:endParaRPr lang="en-US" sz="1600" dirty="0"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844963" y="5124454"/>
              <a:ext cx="12192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ea typeface="MS PGothic" panose="020B0600070205080204" pitchFamily="34" charset="-128"/>
                  <a:cs typeface="Arial" panose="020B0604020202020204" pitchFamily="34" charset="0"/>
                </a:rPr>
                <a:t>Web Proxy</a:t>
              </a:r>
              <a:endParaRPr lang="en-US" sz="1600" dirty="0">
                <a:ea typeface="MS PGothic" panose="020B0600070205080204" pitchFamily="34" charset="-128"/>
                <a:cs typeface="Arial" panose="020B0604020202020204" pitchFamily="34" charset="0"/>
              </a:endParaRPr>
            </a:p>
            <a:p>
              <a:pPr algn="ctr" eaLnBrk="1" hangingPunct="1">
                <a:defRPr/>
              </a:pPr>
              <a:r>
                <a:rPr lang="en-US" sz="1600" dirty="0">
                  <a:ea typeface="MS PGothic" panose="020B0600070205080204" pitchFamily="34" charset="-128"/>
                  <a:cs typeface="Arial" panose="020B0604020202020204" pitchFamily="34" charset="0"/>
                </a:rPr>
                <a:t>cache</a:t>
              </a:r>
              <a:endParaRPr lang="en-US" sz="1600" dirty="0"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5157826" y="5434016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600">
                <a:ea typeface="MS PGothic" panose="020B0600070205080204" pitchFamily="34" charset="-128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H="1">
              <a:off x="5157826" y="5662616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600">
                <a:ea typeface="MS PGothic" panose="020B0600070205080204" pitchFamily="34" charset="-128"/>
              </a:endParaRP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5306986" y="4972053"/>
              <a:ext cx="820866" cy="33855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 sz="1600">
                  <a:ea typeface="MS PGothic" panose="020B0600070205080204" pitchFamily="34" charset="-128"/>
                  <a:cs typeface="Arial" panose="020B0604020202020204" pitchFamily="34" charset="0"/>
                </a:rPr>
                <a:t>request</a:t>
              </a:r>
              <a:endParaRPr lang="en-US" sz="1600"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5251275" y="5815016"/>
              <a:ext cx="943400" cy="33855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 sz="1600">
                  <a:ea typeface="MS PGothic" panose="020B0600070205080204" pitchFamily="34" charset="-128"/>
                  <a:cs typeface="Arial" panose="020B0604020202020204" pitchFamily="34" charset="0"/>
                </a:rPr>
                <a:t>response</a:t>
              </a:r>
              <a:endParaRPr lang="en-US" sz="1600"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6468931" y="5124453"/>
              <a:ext cx="1219200" cy="762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ea typeface="MS PGothic" panose="020B0600070205080204" pitchFamily="34" charset="-128"/>
                  <a:cs typeface="Arial" panose="020B0604020202020204" pitchFamily="34" charset="0"/>
                </a:rPr>
                <a:t>Web </a:t>
              </a:r>
              <a:endParaRPr lang="en-US" sz="1600" dirty="0">
                <a:ea typeface="MS PGothic" panose="020B0600070205080204" pitchFamily="34" charset="-128"/>
                <a:cs typeface="Arial" panose="020B0604020202020204" pitchFamily="34" charset="0"/>
              </a:endParaRPr>
            </a:p>
            <a:p>
              <a:pPr algn="ctr" eaLnBrk="1" hangingPunct="1">
                <a:defRPr/>
              </a:pPr>
              <a:r>
                <a:rPr lang="en-US" sz="1600" dirty="0">
                  <a:ea typeface="MS PGothic" panose="020B0600070205080204" pitchFamily="34" charset="-128"/>
                  <a:cs typeface="Arial" panose="020B0604020202020204" pitchFamily="34" charset="0"/>
                </a:rPr>
                <a:t>server</a:t>
              </a:r>
              <a:endParaRPr lang="en-US" sz="1600" dirty="0"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2" name="Line 7"/>
            <p:cNvSpPr>
              <a:spLocks noChangeShapeType="1"/>
            </p:cNvSpPr>
            <p:nvPr/>
          </p:nvSpPr>
          <p:spPr bwMode="auto">
            <a:xfrm rot="1800000" flipV="1">
              <a:off x="2734103" y="5175967"/>
              <a:ext cx="994466" cy="1486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600">
                <a:ea typeface="MS PGothic" panose="020B0600070205080204" pitchFamily="34" charset="-128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1707298" y="2302949"/>
            <a:ext cx="7389319" cy="2705120"/>
            <a:chOff x="1707298" y="2302949"/>
            <a:chExt cx="7389319" cy="2705120"/>
          </a:xfrm>
        </p:grpSpPr>
        <p:grpSp>
          <p:nvGrpSpPr>
            <p:cNvPr id="33" name="组合 32"/>
            <p:cNvGrpSpPr/>
            <p:nvPr/>
          </p:nvGrpSpPr>
          <p:grpSpPr>
            <a:xfrm>
              <a:off x="1707298" y="2302949"/>
              <a:ext cx="7389319" cy="2705120"/>
              <a:chOff x="1707298" y="2302949"/>
              <a:chExt cx="7389319" cy="2705120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1707298" y="2302949"/>
                <a:ext cx="6100758" cy="2645119"/>
                <a:chOff x="1161915" y="2292191"/>
                <a:chExt cx="6100758" cy="2645119"/>
              </a:xfrm>
            </p:grpSpPr>
            <p:sp>
              <p:nvSpPr>
                <p:cNvPr id="6" name="云形 5"/>
                <p:cNvSpPr/>
                <p:nvPr/>
              </p:nvSpPr>
              <p:spPr>
                <a:xfrm>
                  <a:off x="1753496" y="2710927"/>
                  <a:ext cx="3162748" cy="1947134"/>
                </a:xfrm>
                <a:prstGeom prst="cloud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pic>
              <p:nvPicPr>
                <p:cNvPr id="7" name="图片 6"/>
                <p:cNvPicPr>
                  <a:picLocks noChangeAspect="1"/>
                </p:cNvPicPr>
                <p:nvPr/>
              </p:nvPicPr>
              <p:blipFill>
                <a:blip r:embed="rId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61915" y="3463961"/>
                  <a:ext cx="898579" cy="588865"/>
                </a:xfrm>
                <a:prstGeom prst="rect">
                  <a:avLst/>
                </a:prstGeom>
              </p:spPr>
            </p:pic>
            <p:pic>
              <p:nvPicPr>
                <p:cNvPr id="8" name="图片 7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43808" y="4052826"/>
                  <a:ext cx="884484" cy="884484"/>
                </a:xfrm>
                <a:prstGeom prst="rect">
                  <a:avLst/>
                </a:prstGeom>
              </p:spPr>
            </p:pic>
            <p:sp>
              <p:nvSpPr>
                <p:cNvPr id="10" name="云形 9"/>
                <p:cNvSpPr/>
                <p:nvPr/>
              </p:nvSpPr>
              <p:spPr>
                <a:xfrm>
                  <a:off x="4666630" y="3010776"/>
                  <a:ext cx="2053620" cy="1346334"/>
                </a:xfrm>
                <a:prstGeom prst="cloud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9" name="图片 8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78189" y="3110645"/>
                  <a:ext cx="884484" cy="884484"/>
                </a:xfrm>
                <a:prstGeom prst="rect">
                  <a:avLst/>
                </a:prstGeom>
              </p:spPr>
            </p:pic>
            <p:pic>
              <p:nvPicPr>
                <p:cNvPr id="11" name="图片 10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01851" y="2292191"/>
                  <a:ext cx="802834" cy="734902"/>
                </a:xfrm>
                <a:prstGeom prst="rect">
                  <a:avLst/>
                </a:prstGeom>
              </p:spPr>
            </p:pic>
          </p:grpSp>
          <p:sp>
            <p:nvSpPr>
              <p:cNvPr id="31" name="文本框 30"/>
              <p:cNvSpPr txBox="1"/>
              <p:nvPr/>
            </p:nvSpPr>
            <p:spPr>
              <a:xfrm>
                <a:off x="7524908" y="2630182"/>
                <a:ext cx="15717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Origin Content Server</a:t>
                </a:r>
                <a:endParaRPr lang="zh-CN" altLang="en-US" dirty="0"/>
              </a:p>
            </p:txBody>
          </p:sp>
          <p:pic>
            <p:nvPicPr>
              <p:cNvPr id="32" name="图片 31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6673" b="30533"/>
              <a:stretch>
                <a:fillRect/>
              </a:stretch>
            </p:blipFill>
            <p:spPr>
              <a:xfrm>
                <a:off x="2822106" y="4630521"/>
                <a:ext cx="882242" cy="377548"/>
              </a:xfrm>
              <a:prstGeom prst="rect">
                <a:avLst/>
              </a:prstGeom>
            </p:spPr>
          </p:pic>
        </p:grpSp>
        <p:sp>
          <p:nvSpPr>
            <p:cNvPr id="35" name="矩形 34"/>
            <p:cNvSpPr/>
            <p:nvPr/>
          </p:nvSpPr>
          <p:spPr>
            <a:xfrm>
              <a:off x="7822647" y="3456534"/>
              <a:ext cx="88665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/>
                <a:t>aaa.com</a:t>
              </a:r>
              <a:endParaRPr lang="en-US" altLang="zh-CN" sz="1600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内容分发网络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  <p:cxnSp>
        <p:nvCxnSpPr>
          <p:cNvPr id="13" name="直接箭头连接符 12"/>
          <p:cNvCxnSpPr>
            <a:endCxn id="11" idx="1"/>
          </p:cNvCxnSpPr>
          <p:nvPr/>
        </p:nvCxnSpPr>
        <p:spPr>
          <a:xfrm flipV="1">
            <a:off x="2156587" y="2670400"/>
            <a:ext cx="790647" cy="664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28650" y="2224462"/>
            <a:ext cx="2344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1. requests DNS  for IP of aaa.com</a:t>
            </a:r>
            <a:endParaRPr lang="en-US" altLang="zh-CN" sz="1600" dirty="0"/>
          </a:p>
        </p:txBody>
      </p:sp>
      <p:sp>
        <p:nvSpPr>
          <p:cNvPr id="15" name="右弧形箭头 14"/>
          <p:cNvSpPr/>
          <p:nvPr/>
        </p:nvSpPr>
        <p:spPr>
          <a:xfrm rot="18699678">
            <a:off x="3431628" y="1846967"/>
            <a:ext cx="484094" cy="723704"/>
          </a:xfrm>
          <a:prstGeom prst="curved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87830" y="2043953"/>
            <a:ext cx="2689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2. follows CNAME redirect to aaa.akamai.net</a:t>
            </a:r>
            <a:endParaRPr lang="zh-CN" altLang="en-US" sz="1600" dirty="0"/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2605877" y="3152863"/>
            <a:ext cx="636568" cy="55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318838" y="2990133"/>
            <a:ext cx="2312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3. returns IP of optimal Akamai server</a:t>
            </a:r>
            <a:endParaRPr lang="zh-CN" altLang="en-US" sz="1600" dirty="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2173352" y="4251104"/>
            <a:ext cx="361220" cy="304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07132" y="4720104"/>
            <a:ext cx="2698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4. requests Akamai server for content</a:t>
            </a:r>
            <a:endParaRPr lang="zh-CN" altLang="en-US" sz="1600" dirty="0"/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3750068" y="3611953"/>
            <a:ext cx="3067023" cy="79129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332075" y="4624902"/>
            <a:ext cx="3614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5. assembles page, retrieves origin as needed</a:t>
            </a:r>
            <a:endParaRPr lang="en-US" altLang="zh-CN" sz="1600" dirty="0"/>
          </a:p>
        </p:txBody>
      </p:sp>
      <p:cxnSp>
        <p:nvCxnSpPr>
          <p:cNvPr id="29" name="直接箭头连接符 28"/>
          <p:cNvCxnSpPr/>
          <p:nvPr/>
        </p:nvCxnSpPr>
        <p:spPr>
          <a:xfrm flipH="1" flipV="1">
            <a:off x="2534572" y="4063584"/>
            <a:ext cx="254619" cy="187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758518" y="3721537"/>
            <a:ext cx="2692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600" dirty="0"/>
              <a:t>6. obtains content from Akamai server</a:t>
            </a:r>
            <a:endParaRPr lang="zh-CN" altLang="en-US" sz="1600" dirty="0"/>
          </a:p>
        </p:txBody>
      </p:sp>
      <p:sp>
        <p:nvSpPr>
          <p:cNvPr id="34" name="文本框 33"/>
          <p:cNvSpPr txBox="1"/>
          <p:nvPr/>
        </p:nvSpPr>
        <p:spPr>
          <a:xfrm>
            <a:off x="3214370" y="5677049"/>
            <a:ext cx="2954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Content Delivery Network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/>
      <p:bldP spid="20" grpId="0"/>
      <p:bldP spid="24" grpId="0"/>
      <p:bldP spid="27" grpId="0"/>
      <p:bldP spid="30" grpId="0"/>
      <p:bldP spid="3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内容分发网络优点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改进用户体验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(Quality of Experience)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减少延迟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减少网络丢包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rgbClr val="7030A0"/>
                </a:solidFill>
              </a:rPr>
              <a:t>减轻网络拥塞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减轻服务器负载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增加服务可扩展性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增强服务稳定性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降低运营成本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409798" y="2956559"/>
            <a:ext cx="4096303" cy="1767029"/>
            <a:chOff x="1707298" y="2302949"/>
            <a:chExt cx="6100758" cy="2705120"/>
          </a:xfrm>
        </p:grpSpPr>
        <p:grpSp>
          <p:nvGrpSpPr>
            <p:cNvPr id="9" name="组合 8"/>
            <p:cNvGrpSpPr/>
            <p:nvPr/>
          </p:nvGrpSpPr>
          <p:grpSpPr>
            <a:xfrm>
              <a:off x="1707298" y="2302949"/>
              <a:ext cx="6100758" cy="2645119"/>
              <a:chOff x="1161915" y="2292191"/>
              <a:chExt cx="6100758" cy="2645119"/>
            </a:xfrm>
          </p:grpSpPr>
          <p:sp>
            <p:nvSpPr>
              <p:cNvPr id="12" name="云形 11"/>
              <p:cNvSpPr/>
              <p:nvPr/>
            </p:nvSpPr>
            <p:spPr>
              <a:xfrm>
                <a:off x="1753496" y="2710927"/>
                <a:ext cx="3162748" cy="1947134"/>
              </a:xfrm>
              <a:prstGeom prst="clou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61915" y="3463961"/>
                <a:ext cx="898579" cy="588865"/>
              </a:xfrm>
              <a:prstGeom prst="rect">
                <a:avLst/>
              </a:prstGeom>
            </p:spPr>
          </p:pic>
          <p:pic>
            <p:nvPicPr>
              <p:cNvPr id="14" name="图片 1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43808" y="4052826"/>
                <a:ext cx="884484" cy="884484"/>
              </a:xfrm>
              <a:prstGeom prst="rect">
                <a:avLst/>
              </a:prstGeom>
            </p:spPr>
          </p:pic>
          <p:sp>
            <p:nvSpPr>
              <p:cNvPr id="15" name="云形 14"/>
              <p:cNvSpPr/>
              <p:nvPr/>
            </p:nvSpPr>
            <p:spPr>
              <a:xfrm>
                <a:off x="4666630" y="3010776"/>
                <a:ext cx="2053620" cy="1346334"/>
              </a:xfrm>
              <a:prstGeom prst="clou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6" name="图片 1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78189" y="3110645"/>
                <a:ext cx="884484" cy="884484"/>
              </a:xfrm>
              <a:prstGeom prst="rect">
                <a:avLst/>
              </a:prstGeom>
            </p:spPr>
          </p:pic>
          <p:pic>
            <p:nvPicPr>
              <p:cNvPr id="17" name="图片 1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01851" y="2292191"/>
                <a:ext cx="802834" cy="734902"/>
              </a:xfrm>
              <a:prstGeom prst="rect">
                <a:avLst/>
              </a:prstGeom>
            </p:spPr>
          </p:pic>
        </p:grpSp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673" b="30533"/>
            <a:stretch>
              <a:fillRect/>
            </a:stretch>
          </p:blipFill>
          <p:spPr>
            <a:xfrm>
              <a:off x="2822106" y="4630521"/>
              <a:ext cx="882242" cy="37754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早期域名解析方案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本地文件存储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DNS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映射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/>
              <a:t>扁平化 </a:t>
            </a:r>
            <a:r>
              <a:rPr lang="en-US" altLang="zh-CN" dirty="0"/>
              <a:t>(flat) </a:t>
            </a:r>
            <a:r>
              <a:rPr lang="zh-CN" altLang="en-US" dirty="0"/>
              <a:t>的命名空间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/hosts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由</a:t>
            </a:r>
            <a:r>
              <a:rPr lang="en-GB" altLang="zh-CN" dirty="0"/>
              <a:t>SRI-NIC</a:t>
            </a:r>
            <a:r>
              <a:rPr lang="zh-CN" altLang="en-US" dirty="0"/>
              <a:t>维护正本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其他主机定期的从该主机更新副本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当主机数目增加时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SRI-NIC</a:t>
            </a:r>
            <a:r>
              <a:rPr lang="zh-CN" altLang="en-US" dirty="0"/>
              <a:t>需要频繁更新正本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越来越多的副本更新下载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安全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攻击者模型</a:t>
            </a:r>
            <a:endParaRPr lang="en-US" altLang="zh-CN" dirty="0"/>
          </a:p>
          <a:p>
            <a:pPr lvl="1"/>
            <a:r>
              <a:rPr lang="zh-CN" altLang="en-US" dirty="0"/>
              <a:t>控制了网络基础设施：路由器、</a:t>
            </a:r>
            <a:r>
              <a:rPr lang="en-US" altLang="zh-CN" dirty="0"/>
              <a:t>DNS</a:t>
            </a:r>
            <a:r>
              <a:rPr lang="zh-CN" altLang="en-US" dirty="0"/>
              <a:t>服务器</a:t>
            </a:r>
            <a:endParaRPr lang="en-US" altLang="zh-CN" dirty="0"/>
          </a:p>
          <a:p>
            <a:r>
              <a:rPr lang="zh-CN" altLang="en-US" dirty="0"/>
              <a:t>例如，公共</a:t>
            </a:r>
            <a:r>
              <a:rPr lang="en-US" altLang="zh-CN" dirty="0"/>
              <a:t>WiFi</a:t>
            </a:r>
            <a:r>
              <a:rPr lang="zh-CN" altLang="en-US" dirty="0"/>
              <a:t>、甚至</a:t>
            </a:r>
            <a:r>
              <a:rPr lang="en-US" altLang="zh-CN" dirty="0"/>
              <a:t>ISP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被动攻击</a:t>
            </a:r>
            <a:endParaRPr lang="en-US" altLang="zh-CN" dirty="0"/>
          </a:p>
          <a:p>
            <a:pPr lvl="1"/>
            <a:r>
              <a:rPr lang="zh-CN" altLang="en-US" dirty="0"/>
              <a:t>监听网络流量</a:t>
            </a:r>
            <a:endParaRPr lang="en-US" altLang="zh-CN" dirty="0"/>
          </a:p>
          <a:p>
            <a:r>
              <a:rPr lang="zh-CN" altLang="en-US" dirty="0"/>
              <a:t>主动攻击</a:t>
            </a:r>
            <a:endParaRPr lang="en-US" altLang="zh-CN" dirty="0"/>
          </a:p>
          <a:p>
            <a:pPr lvl="1"/>
            <a:r>
              <a:rPr lang="zh-CN" altLang="en-US" dirty="0"/>
              <a:t>监听、注入、拦截、篡改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4409798" y="3415830"/>
            <a:ext cx="4096303" cy="1545425"/>
            <a:chOff x="4409798" y="3080550"/>
            <a:chExt cx="4096303" cy="1545425"/>
          </a:xfrm>
        </p:grpSpPr>
        <p:grpSp>
          <p:nvGrpSpPr>
            <p:cNvPr id="7" name="组合 6"/>
            <p:cNvGrpSpPr/>
            <p:nvPr/>
          </p:nvGrpSpPr>
          <p:grpSpPr>
            <a:xfrm>
              <a:off x="4409798" y="3080550"/>
              <a:ext cx="4096303" cy="1545425"/>
              <a:chOff x="1161915" y="2292191"/>
              <a:chExt cx="6100758" cy="2365870"/>
            </a:xfrm>
          </p:grpSpPr>
          <p:sp>
            <p:nvSpPr>
              <p:cNvPr id="9" name="云形 8"/>
              <p:cNvSpPr/>
              <p:nvPr/>
            </p:nvSpPr>
            <p:spPr>
              <a:xfrm>
                <a:off x="1753496" y="2710927"/>
                <a:ext cx="3162748" cy="1947134"/>
              </a:xfrm>
              <a:prstGeom prst="clou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61915" y="3463961"/>
                <a:ext cx="898579" cy="588865"/>
              </a:xfrm>
              <a:prstGeom prst="rect">
                <a:avLst/>
              </a:prstGeom>
            </p:spPr>
          </p:pic>
          <p:sp>
            <p:nvSpPr>
              <p:cNvPr id="12" name="云形 11"/>
              <p:cNvSpPr/>
              <p:nvPr/>
            </p:nvSpPr>
            <p:spPr>
              <a:xfrm>
                <a:off x="4666630" y="3010776"/>
                <a:ext cx="2053620" cy="1346334"/>
              </a:xfrm>
              <a:prstGeom prst="clou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78189" y="3110645"/>
                <a:ext cx="884484" cy="884484"/>
              </a:xfrm>
              <a:prstGeom prst="rect">
                <a:avLst/>
              </a:prstGeom>
            </p:spPr>
          </p:pic>
          <p:pic>
            <p:nvPicPr>
              <p:cNvPr id="14" name="图片 1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01851" y="2292191"/>
                <a:ext cx="802834" cy="734902"/>
              </a:xfrm>
              <a:prstGeom prst="rect">
                <a:avLst/>
              </a:prstGeom>
            </p:spPr>
          </p:pic>
        </p:grp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73984" y="3753366"/>
              <a:ext cx="641535" cy="641535"/>
            </a:xfrm>
            <a:prstGeom prst="rect">
              <a:avLst/>
            </a:prstGeom>
          </p:spPr>
        </p:pic>
        <p:cxnSp>
          <p:nvCxnSpPr>
            <p:cNvPr id="18" name="直接箭头连接符 17"/>
            <p:cNvCxnSpPr/>
            <p:nvPr/>
          </p:nvCxnSpPr>
          <p:spPr>
            <a:xfrm flipV="1">
              <a:off x="4807010" y="3354075"/>
              <a:ext cx="435333" cy="399291"/>
            </a:xfrm>
            <a:prstGeom prst="straightConnector1">
              <a:avLst/>
            </a:prstGeom>
            <a:ln w="28575"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任意多边形 18"/>
            <p:cNvSpPr/>
            <p:nvPr/>
          </p:nvSpPr>
          <p:spPr>
            <a:xfrm>
              <a:off x="4978400" y="3901440"/>
              <a:ext cx="2885440" cy="223182"/>
            </a:xfrm>
            <a:custGeom>
              <a:avLst/>
              <a:gdLst>
                <a:gd name="connsiteX0" fmla="*/ 0 w 2885440"/>
                <a:gd name="connsiteY0" fmla="*/ 142240 h 223182"/>
                <a:gd name="connsiteX1" fmla="*/ 822960 w 2885440"/>
                <a:gd name="connsiteY1" fmla="*/ 182880 h 223182"/>
                <a:gd name="connsiteX2" fmla="*/ 1087120 w 2885440"/>
                <a:gd name="connsiteY2" fmla="*/ 213360 h 223182"/>
                <a:gd name="connsiteX3" fmla="*/ 2885440 w 2885440"/>
                <a:gd name="connsiteY3" fmla="*/ 0 h 223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85440" h="223182">
                  <a:moveTo>
                    <a:pt x="0" y="142240"/>
                  </a:moveTo>
                  <a:lnTo>
                    <a:pt x="822960" y="182880"/>
                  </a:lnTo>
                  <a:cubicBezTo>
                    <a:pt x="1004147" y="194733"/>
                    <a:pt x="743373" y="243840"/>
                    <a:pt x="1087120" y="213360"/>
                  </a:cubicBezTo>
                  <a:cubicBezTo>
                    <a:pt x="1430867" y="182880"/>
                    <a:pt x="2158153" y="91440"/>
                    <a:pt x="2885440" y="0"/>
                  </a:cubicBezTo>
                </a:path>
              </a:pathLst>
            </a:custGeom>
            <a:noFill/>
            <a:ln w="28575"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5032" y="3484132"/>
              <a:ext cx="377740" cy="57582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HTTPS = HTTP + TLS</a:t>
            </a:r>
            <a:endParaRPr lang="en-US" altLang="zh-CN" sz="2800" dirty="0"/>
          </a:p>
          <a:p>
            <a:r>
              <a:rPr lang="zh-CN" altLang="en-US" sz="2800" dirty="0"/>
              <a:t>优点：</a:t>
            </a:r>
            <a:endParaRPr lang="en-US" altLang="zh-CN" sz="2800" dirty="0"/>
          </a:p>
          <a:p>
            <a:pPr lvl="1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很大程度上解决了互联网安全、隐私问题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2800" dirty="0"/>
              <a:t>缺点：</a:t>
            </a:r>
            <a:endParaRPr lang="en-US" altLang="zh-CN" sz="2800" dirty="0"/>
          </a:p>
          <a:p>
            <a:pPr lvl="1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对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Web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服务器造成一定性能负担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zh-CN" altLang="en-US" dirty="0"/>
              <a:t>加密、解密过程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破坏了互联网缓存机制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en-US" altLang="zh-CN" dirty="0"/>
              <a:t>ISP</a:t>
            </a:r>
            <a:r>
              <a:rPr lang="zh-CN" altLang="en-US" dirty="0"/>
              <a:t>不能缓存</a:t>
            </a:r>
            <a:r>
              <a:rPr lang="en-US" altLang="zh-CN" dirty="0"/>
              <a:t>HTTPS</a:t>
            </a:r>
            <a:r>
              <a:rPr lang="zh-CN" altLang="en-US" dirty="0"/>
              <a:t>流量</a:t>
            </a:r>
            <a:endParaRPr lang="en-US" altLang="zh-CN" dirty="0"/>
          </a:p>
          <a:p>
            <a:pPr lvl="2"/>
            <a:r>
              <a:rPr lang="zh-CN" altLang="en-US" dirty="0"/>
              <a:t>增加了</a:t>
            </a:r>
            <a:r>
              <a:rPr lang="en-US" altLang="zh-CN" dirty="0"/>
              <a:t>Web</a:t>
            </a:r>
            <a:r>
              <a:rPr lang="zh-CN" altLang="en-US" dirty="0"/>
              <a:t>服务器流量负担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非对称加密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公钥加密体系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Bob</a:t>
            </a:r>
            <a:r>
              <a:rPr lang="zh-CN" altLang="en-US" dirty="0" smtClean="0"/>
              <a:t>生成公钥对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PrivK</a:t>
            </a:r>
            <a:r>
              <a:rPr lang="en-US" altLang="zh-CN" baseline="-25000" dirty="0" err="1" smtClean="0"/>
              <a:t>Bob</a:t>
            </a:r>
            <a:r>
              <a:rPr lang="en-US" altLang="zh-CN" baseline="-25000" dirty="0" smtClean="0"/>
              <a:t>, </a:t>
            </a:r>
            <a:r>
              <a:rPr lang="en-US" altLang="zh-CN" dirty="0" err="1" smtClean="0"/>
              <a:t>PubK</a:t>
            </a:r>
            <a:r>
              <a:rPr lang="en-US" altLang="zh-CN" baseline="-25000" dirty="0" err="1" smtClean="0"/>
              <a:t>Bob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 smtClean="0"/>
              <a:t>Alice</a:t>
            </a:r>
            <a:r>
              <a:rPr lang="zh-CN" altLang="en-US" dirty="0" smtClean="0"/>
              <a:t>使用</a:t>
            </a:r>
            <a:r>
              <a:rPr lang="en-US" altLang="zh-CN" dirty="0" err="1"/>
              <a:t>PubK</a:t>
            </a:r>
            <a:r>
              <a:rPr lang="en-US" altLang="zh-CN" baseline="-25000" dirty="0" err="1"/>
              <a:t>Bob</a:t>
            </a:r>
            <a:r>
              <a:rPr lang="zh-CN" altLang="en-US" dirty="0" smtClean="0"/>
              <a:t>对消息进行加密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该加密消息只有</a:t>
            </a:r>
            <a:r>
              <a:rPr lang="en-US" altLang="zh-CN" dirty="0" smtClean="0"/>
              <a:t>Bob</a:t>
            </a:r>
            <a:r>
              <a:rPr lang="zh-CN" altLang="en-US" dirty="0" smtClean="0"/>
              <a:t>能解密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38" name="组合 37"/>
          <p:cNvGrpSpPr/>
          <p:nvPr/>
        </p:nvGrpSpPr>
        <p:grpSpPr>
          <a:xfrm>
            <a:off x="1211975" y="2243126"/>
            <a:ext cx="2590800" cy="2138065"/>
            <a:chOff x="1211975" y="2243126"/>
            <a:chExt cx="2590800" cy="2138065"/>
          </a:xfrm>
        </p:grpSpPr>
        <p:sp>
          <p:nvSpPr>
            <p:cNvPr id="22" name="Text Box 5"/>
            <p:cNvSpPr txBox="1">
              <a:spLocks noChangeArrowheads="1"/>
            </p:cNvSpPr>
            <p:nvPr/>
          </p:nvSpPr>
          <p:spPr bwMode="auto">
            <a:xfrm>
              <a:off x="2080338" y="2243126"/>
              <a:ext cx="808037" cy="4572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Calibri" panose="020F0502020204030204" pitchFamily="34" charset="0"/>
                </a:rPr>
                <a:t>Alice</a:t>
              </a:r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2126375" y="2743189"/>
              <a:ext cx="762000" cy="9144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 smtClean="0">
                  <a:latin typeface="Calibri" panose="020F0502020204030204" pitchFamily="34" charset="0"/>
                </a:rPr>
                <a:t>Enc</a:t>
              </a:r>
              <a:endParaRPr lang="en-US" dirty="0">
                <a:latin typeface="Calibri" panose="020F0502020204030204" pitchFamily="34" charset="0"/>
              </a:endParaRPr>
            </a:p>
          </p:txBody>
        </p:sp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1211975" y="3200389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25" name="Text Box 8"/>
            <p:cNvSpPr txBox="1">
              <a:spLocks noChangeArrowheads="1"/>
            </p:cNvSpPr>
            <p:nvPr/>
          </p:nvSpPr>
          <p:spPr bwMode="auto">
            <a:xfrm>
              <a:off x="1378825" y="2722551"/>
              <a:ext cx="442750" cy="4616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 smtClean="0">
                  <a:latin typeface="Calibri" panose="020F0502020204030204" pitchFamily="34" charset="0"/>
                </a:rPr>
                <a:t>m</a:t>
              </a:r>
              <a:endParaRPr lang="en-US" dirty="0">
                <a:latin typeface="Calibri" panose="020F0502020204030204" pitchFamily="34" charset="0"/>
              </a:endParaRPr>
            </a:p>
          </p:txBody>
        </p:sp>
        <p:sp>
          <p:nvSpPr>
            <p:cNvPr id="26" name="Text Box 10"/>
            <p:cNvSpPr txBox="1">
              <a:spLocks noChangeArrowheads="1"/>
            </p:cNvSpPr>
            <p:nvPr/>
          </p:nvSpPr>
          <p:spPr bwMode="auto">
            <a:xfrm>
              <a:off x="3100853" y="2773351"/>
              <a:ext cx="314510" cy="4616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 smtClean="0">
                  <a:latin typeface="Calibri" panose="020F0502020204030204" pitchFamily="34" charset="0"/>
                </a:rPr>
                <a:t>c</a:t>
              </a:r>
              <a:endParaRPr lang="en-US" dirty="0">
                <a:latin typeface="Calibri" panose="020F0502020204030204" pitchFamily="34" charset="0"/>
              </a:endParaRPr>
            </a:p>
          </p:txBody>
        </p:sp>
        <p:cxnSp>
          <p:nvCxnSpPr>
            <p:cNvPr id="32" name="Straight Arrow Connector 20"/>
            <p:cNvCxnSpPr>
              <a:cxnSpLocks noChangeShapeType="1"/>
              <a:endCxn id="23" idx="2"/>
            </p:cNvCxnSpPr>
            <p:nvPr/>
          </p:nvCxnSpPr>
          <p:spPr bwMode="auto">
            <a:xfrm rot="5400000" flipH="1" flipV="1">
              <a:off x="2337513" y="3825864"/>
              <a:ext cx="339725" cy="317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tailEnd type="arrow" w="med" len="med"/>
            </a:ln>
          </p:spPr>
        </p:cxnSp>
        <p:sp>
          <p:nvSpPr>
            <p:cNvPr id="34" name="TextBox 18"/>
            <p:cNvSpPr txBox="1"/>
            <p:nvPr/>
          </p:nvSpPr>
          <p:spPr>
            <a:xfrm>
              <a:off x="1965905" y="3919526"/>
              <a:ext cx="1156086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dirty="0" err="1" smtClean="0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</a:rPr>
                <a:t>PubK</a:t>
              </a:r>
              <a:r>
                <a:rPr lang="en-US" baseline="-25000" dirty="0" err="1" smtClean="0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</a:rPr>
                <a:t>Bob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36" name="Straight Arrow Connector 27"/>
            <p:cNvCxnSpPr>
              <a:cxnSpLocks noChangeShapeType="1"/>
            </p:cNvCxnSpPr>
            <p:nvPr/>
          </p:nvCxnSpPr>
          <p:spPr bwMode="auto">
            <a:xfrm>
              <a:off x="2888375" y="3233726"/>
              <a:ext cx="9144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tailEnd type="arrow" w="med" len="med"/>
            </a:ln>
          </p:spPr>
        </p:cxnSp>
      </p:grpSp>
      <p:grpSp>
        <p:nvGrpSpPr>
          <p:cNvPr id="39" name="组合 38"/>
          <p:cNvGrpSpPr/>
          <p:nvPr/>
        </p:nvGrpSpPr>
        <p:grpSpPr>
          <a:xfrm>
            <a:off x="5631575" y="2265351"/>
            <a:ext cx="2254250" cy="2111078"/>
            <a:chOff x="5631575" y="2265351"/>
            <a:chExt cx="2254250" cy="2111078"/>
          </a:xfrm>
        </p:grpSpPr>
        <p:sp>
          <p:nvSpPr>
            <p:cNvPr id="27" name="Text Box 12"/>
            <p:cNvSpPr txBox="1">
              <a:spLocks noChangeArrowheads="1"/>
            </p:cNvSpPr>
            <p:nvPr/>
          </p:nvSpPr>
          <p:spPr bwMode="auto">
            <a:xfrm>
              <a:off x="6393575" y="2265351"/>
              <a:ext cx="696912" cy="4572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>
                  <a:latin typeface="Calibri" panose="020F0502020204030204" pitchFamily="34" charset="0"/>
                </a:rPr>
                <a:t>Bob</a:t>
              </a:r>
              <a:endParaRPr lang="en-US" dirty="0">
                <a:latin typeface="Calibri" panose="020F0502020204030204" pitchFamily="34" charset="0"/>
              </a:endParaRP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6361825" y="2765414"/>
              <a:ext cx="762000" cy="9144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 smtClean="0">
                  <a:latin typeface="Calibri" panose="020F0502020204030204" pitchFamily="34" charset="0"/>
                </a:rPr>
                <a:t>Dec</a:t>
              </a:r>
              <a:endParaRPr lang="en-US" dirty="0">
                <a:latin typeface="Calibri" panose="020F0502020204030204" pitchFamily="34" charset="0"/>
              </a:endParaRPr>
            </a:p>
          </p:txBody>
        </p:sp>
        <p:sp>
          <p:nvSpPr>
            <p:cNvPr id="29" name="Line 14"/>
            <p:cNvSpPr>
              <a:spLocks noChangeShapeType="1"/>
            </p:cNvSpPr>
            <p:nvPr/>
          </p:nvSpPr>
          <p:spPr bwMode="auto">
            <a:xfrm>
              <a:off x="5631575" y="3222614"/>
              <a:ext cx="730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30" name="Text Box 15"/>
            <p:cNvSpPr txBox="1">
              <a:spLocks noChangeArrowheads="1"/>
            </p:cNvSpPr>
            <p:nvPr/>
          </p:nvSpPr>
          <p:spPr bwMode="auto">
            <a:xfrm>
              <a:off x="5844053" y="2772685"/>
              <a:ext cx="314510" cy="4616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 smtClean="0">
                  <a:latin typeface="Calibri" panose="020F0502020204030204" pitchFamily="34" charset="0"/>
                </a:rPr>
                <a:t>c</a:t>
              </a:r>
              <a:endParaRPr lang="en-US" dirty="0">
                <a:latin typeface="Calibri" panose="020F0502020204030204" pitchFamily="34" charset="0"/>
              </a:endParaRPr>
            </a:p>
          </p:txBody>
        </p:sp>
        <p:sp>
          <p:nvSpPr>
            <p:cNvPr id="31" name="Text Box 17"/>
            <p:cNvSpPr txBox="1">
              <a:spLocks noChangeArrowheads="1"/>
            </p:cNvSpPr>
            <p:nvPr/>
          </p:nvSpPr>
          <p:spPr bwMode="auto">
            <a:xfrm>
              <a:off x="7322425" y="2752047"/>
              <a:ext cx="442750" cy="4616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 smtClean="0">
                  <a:latin typeface="Calibri" panose="020F0502020204030204" pitchFamily="34" charset="0"/>
                </a:rPr>
                <a:t>m</a:t>
              </a:r>
              <a:endParaRPr lang="en-US" dirty="0">
                <a:latin typeface="Calibri" panose="020F0502020204030204" pitchFamily="34" charset="0"/>
              </a:endParaRPr>
            </a:p>
          </p:txBody>
        </p:sp>
        <p:cxnSp>
          <p:nvCxnSpPr>
            <p:cNvPr id="33" name="Straight Arrow Connector 21"/>
            <p:cNvCxnSpPr>
              <a:cxnSpLocks noChangeShapeType="1"/>
            </p:cNvCxnSpPr>
            <p:nvPr/>
          </p:nvCxnSpPr>
          <p:spPr bwMode="auto">
            <a:xfrm rot="5400000" flipH="1" flipV="1">
              <a:off x="6606300" y="3859201"/>
              <a:ext cx="338138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tailEnd type="arrow" w="med" len="med"/>
            </a:ln>
          </p:spPr>
        </p:cxnSp>
        <p:sp>
          <p:nvSpPr>
            <p:cNvPr id="35" name="TextBox 19"/>
            <p:cNvSpPr txBox="1"/>
            <p:nvPr/>
          </p:nvSpPr>
          <p:spPr>
            <a:xfrm>
              <a:off x="6221451" y="3914764"/>
              <a:ext cx="114967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dirty="0" err="1" smtClean="0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</a:rPr>
                <a:t>PrivK</a:t>
              </a:r>
              <a:r>
                <a:rPr lang="en-US" baseline="-25000" dirty="0" err="1" smtClean="0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</a:rPr>
                <a:t>Bob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7" name="Line 14"/>
            <p:cNvSpPr>
              <a:spLocks noChangeShapeType="1"/>
            </p:cNvSpPr>
            <p:nvPr/>
          </p:nvSpPr>
          <p:spPr bwMode="auto">
            <a:xfrm>
              <a:off x="7155575" y="3233726"/>
              <a:ext cx="730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191155" y="2911899"/>
            <a:ext cx="8952845" cy="2959250"/>
            <a:chOff x="191155" y="2911899"/>
            <a:chExt cx="8952845" cy="2959250"/>
          </a:xfrm>
        </p:grpSpPr>
        <p:sp>
          <p:nvSpPr>
            <p:cNvPr id="6" name="Rectangle 4"/>
            <p:cNvSpPr/>
            <p:nvPr/>
          </p:nvSpPr>
          <p:spPr bwMode="auto">
            <a:xfrm>
              <a:off x="7315200" y="3356549"/>
              <a:ext cx="1066800" cy="2514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7" name="Rectangle 5"/>
            <p:cNvSpPr/>
            <p:nvPr/>
          </p:nvSpPr>
          <p:spPr bwMode="auto">
            <a:xfrm>
              <a:off x="304800" y="3356549"/>
              <a:ext cx="990600" cy="2514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8" name="TextBox 6"/>
            <p:cNvSpPr txBox="1"/>
            <p:nvPr/>
          </p:nvSpPr>
          <p:spPr>
            <a:xfrm>
              <a:off x="7543800" y="3000365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alibri" panose="020F0502020204030204" pitchFamily="34" charset="0"/>
                  <a:ea typeface="楷体" panose="02010609060101010101" pitchFamily="49" charset="-122"/>
                </a:rPr>
                <a:t>CA</a:t>
              </a:r>
              <a:endParaRPr lang="en-US" sz="2000" dirty="0">
                <a:latin typeface="Calibri" panose="020F050202020403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12" name="TextBox 13"/>
            <p:cNvSpPr txBox="1"/>
            <p:nvPr/>
          </p:nvSpPr>
          <p:spPr>
            <a:xfrm>
              <a:off x="191155" y="2919075"/>
              <a:ext cx="16738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latin typeface="Calibri" panose="020F0502020204030204" pitchFamily="34" charset="0"/>
                  <a:ea typeface="楷体" panose="02010609060101010101" pitchFamily="49" charset="-122"/>
                </a:rPr>
                <a:t>Alice (</a:t>
              </a:r>
              <a:r>
                <a:rPr lang="zh-CN" altLang="en-US" sz="2000" dirty="0" smtClean="0">
                  <a:latin typeface="Calibri" panose="020F0502020204030204" pitchFamily="34" charset="0"/>
                  <a:ea typeface="楷体" panose="02010609060101010101" pitchFamily="49" charset="-122"/>
                </a:rPr>
                <a:t>浏览器</a:t>
              </a:r>
              <a:r>
                <a:rPr lang="en-US" altLang="zh-CN" sz="2000" dirty="0" smtClean="0">
                  <a:latin typeface="Calibri" panose="020F0502020204030204" pitchFamily="34" charset="0"/>
                  <a:ea typeface="楷体" panose="02010609060101010101" pitchFamily="49" charset="-122"/>
                </a:rPr>
                <a:t>)</a:t>
              </a:r>
              <a:endParaRPr lang="en-US" sz="2000" dirty="0">
                <a:latin typeface="Calibri" panose="020F050202020403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13" name="Rectangle 14"/>
            <p:cNvSpPr/>
            <p:nvPr/>
          </p:nvSpPr>
          <p:spPr bwMode="auto">
            <a:xfrm>
              <a:off x="8382000" y="4423349"/>
              <a:ext cx="762000" cy="457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sz="1600" b="0" i="0" u="none" strike="noStrike" cap="none" normalizeH="0" baseline="0" dirty="0" err="1" smtClean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latin typeface="Calibri" panose="020F0502020204030204" pitchFamily="34" charset="0"/>
                  <a:ea typeface="楷体" panose="02010609060101010101" pitchFamily="49" charset="-122"/>
                </a:rPr>
                <a:t>PrivK</a:t>
              </a:r>
              <a:r>
                <a:rPr kumimoji="0" lang="en-US" sz="1600" b="0" i="0" u="none" strike="noStrike" cap="none" normalizeH="0" baseline="-25000" dirty="0" err="1" smtClean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latin typeface="Calibri" panose="020F0502020204030204" pitchFamily="34" charset="0"/>
                  <a:ea typeface="楷体" panose="02010609060101010101" pitchFamily="49" charset="-122"/>
                </a:rPr>
                <a:t>CA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27" name="Rectangle 3"/>
            <p:cNvSpPr/>
            <p:nvPr/>
          </p:nvSpPr>
          <p:spPr bwMode="auto">
            <a:xfrm>
              <a:off x="2971800" y="3356549"/>
              <a:ext cx="1524000" cy="2514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29" name="TextBox 12"/>
            <p:cNvSpPr txBox="1"/>
            <p:nvPr/>
          </p:nvSpPr>
          <p:spPr>
            <a:xfrm>
              <a:off x="2997122" y="2911899"/>
              <a:ext cx="15776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alibri" panose="020F0502020204030204" pitchFamily="34" charset="0"/>
                  <a:ea typeface="楷体" panose="02010609060101010101" pitchFamily="49" charset="-122"/>
                </a:rPr>
                <a:t>Bob (</a:t>
              </a:r>
              <a:r>
                <a:rPr lang="zh-CN" altLang="en-US" sz="2000" dirty="0" smtClean="0">
                  <a:latin typeface="Calibri" panose="020F0502020204030204" pitchFamily="34" charset="0"/>
                  <a:ea typeface="楷体" panose="02010609060101010101" pitchFamily="49" charset="-122"/>
                </a:rPr>
                <a:t>服务器</a:t>
              </a:r>
              <a:r>
                <a:rPr lang="en-US" altLang="zh-CN" sz="2000" dirty="0" smtClean="0">
                  <a:latin typeface="Calibri" panose="020F0502020204030204" pitchFamily="34" charset="0"/>
                  <a:ea typeface="楷体" panose="02010609060101010101" pitchFamily="49" charset="-122"/>
                </a:rPr>
                <a:t>)</a:t>
              </a:r>
              <a:endParaRPr lang="en-US" sz="2000" dirty="0">
                <a:latin typeface="Calibri" panose="020F050202020403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0" name="TextBox 33"/>
            <p:cNvSpPr txBox="1"/>
            <p:nvPr/>
          </p:nvSpPr>
          <p:spPr>
            <a:xfrm>
              <a:off x="346433" y="4480439"/>
              <a:ext cx="901081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alibri" panose="020F0502020204030204" pitchFamily="34" charset="0"/>
                  <a:ea typeface="楷体" panose="02010609060101010101" pitchFamily="49" charset="-122"/>
                </a:rPr>
                <a:t>PubK</a:t>
              </a:r>
              <a:r>
                <a:rPr lang="en-US" sz="2000" baseline="-25000" dirty="0" err="1" smtClean="0">
                  <a:latin typeface="Calibri" panose="020F0502020204030204" pitchFamily="34" charset="0"/>
                  <a:ea typeface="楷体" panose="02010609060101010101" pitchFamily="49" charset="-122"/>
                </a:rPr>
                <a:t>CA</a:t>
              </a:r>
              <a:endParaRPr lang="en-US" sz="2000" dirty="0" smtClean="0">
                <a:latin typeface="Calibri" panose="020F050202020403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2" name="TextBox 39"/>
            <p:cNvSpPr txBox="1"/>
            <p:nvPr/>
          </p:nvSpPr>
          <p:spPr>
            <a:xfrm>
              <a:off x="3288253" y="4499549"/>
              <a:ext cx="901081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alibri" panose="020F0502020204030204" pitchFamily="34" charset="0"/>
                  <a:ea typeface="楷体" panose="02010609060101010101" pitchFamily="49" charset="-122"/>
                </a:rPr>
                <a:t>PubK</a:t>
              </a:r>
              <a:r>
                <a:rPr lang="en-US" sz="2000" baseline="-25000" dirty="0" err="1" smtClean="0">
                  <a:latin typeface="Calibri" panose="020F0502020204030204" pitchFamily="34" charset="0"/>
                  <a:ea typeface="楷体" panose="02010609060101010101" pitchFamily="49" charset="-122"/>
                </a:rPr>
                <a:t>CA</a:t>
              </a:r>
              <a:endParaRPr lang="en-US" sz="2000" dirty="0" smtClean="0">
                <a:latin typeface="Calibri" panose="020F0502020204030204" pitchFamily="34" charset="0"/>
                <a:ea typeface="楷体" panose="02010609060101010101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公钥</a:t>
            </a:r>
            <a:r>
              <a:rPr lang="zh-CN" altLang="en-US" dirty="0" smtClean="0"/>
              <a:t>认证 </a:t>
            </a:r>
            <a:r>
              <a:rPr lang="en-US" altLang="zh-CN" dirty="0" smtClean="0"/>
              <a:t>(</a:t>
            </a:r>
            <a:r>
              <a:rPr lang="zh-CN" altLang="en-US" dirty="0" smtClean="0"/>
              <a:t>证书体系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Alice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如何获取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Bob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的公钥</a:t>
            </a:r>
            <a:r>
              <a:rPr lang="en-GB" altLang="zh-CN" dirty="0" smtClean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ub</a:t>
            </a:r>
            <a:r>
              <a:rPr lang="en-GB" altLang="zh-CN" dirty="0" err="1" smtClean="0">
                <a:solidFill>
                  <a:schemeClr val="accent1">
                    <a:lumMod val="75000"/>
                  </a:schemeClr>
                </a:solidFill>
              </a:rPr>
              <a:t>K</a:t>
            </a:r>
            <a:r>
              <a:rPr lang="en-GB" altLang="zh-CN" baseline="-25000" dirty="0" err="1" smtClean="0">
                <a:solidFill>
                  <a:schemeClr val="accent1">
                    <a:lumMod val="75000"/>
                  </a:schemeClr>
                </a:solidFill>
              </a:rPr>
              <a:t>Bob</a:t>
            </a:r>
            <a:endParaRPr lang="en-US" altLang="zh-CN" baseline="-25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 smtClean="0"/>
              <a:t>如何防止第三者伪造</a:t>
            </a:r>
            <a:r>
              <a:rPr lang="en-US" altLang="zh-CN" dirty="0" smtClean="0"/>
              <a:t>Bob</a:t>
            </a:r>
            <a:r>
              <a:rPr lang="zh-CN" altLang="en-US" dirty="0" smtClean="0"/>
              <a:t>的公钥？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9" name="Group 35"/>
          <p:cNvGrpSpPr/>
          <p:nvPr/>
        </p:nvGrpSpPr>
        <p:grpSpPr>
          <a:xfrm>
            <a:off x="4609587" y="3579667"/>
            <a:ext cx="2705613" cy="369332"/>
            <a:chOff x="4262351" y="3204443"/>
            <a:chExt cx="2769191" cy="369332"/>
          </a:xfrm>
        </p:grpSpPr>
        <p:cxnSp>
          <p:nvCxnSpPr>
            <p:cNvPr id="10" name="Straight Arrow Connector 9"/>
            <p:cNvCxnSpPr/>
            <p:nvPr/>
          </p:nvCxnSpPr>
          <p:spPr bwMode="auto">
            <a:xfrm>
              <a:off x="4275348" y="3559841"/>
              <a:ext cx="27432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4262351" y="3204443"/>
              <a:ext cx="2769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alibri" panose="020F0502020204030204" pitchFamily="34" charset="0"/>
                  <a:ea typeface="楷体" panose="02010609060101010101" pitchFamily="49" charset="-122"/>
                </a:rPr>
                <a:t>P</a:t>
              </a:r>
              <a:r>
                <a:rPr lang="en-US" altLang="zh-CN" dirty="0" err="1" smtClean="0">
                  <a:latin typeface="Calibri" panose="020F0502020204030204" pitchFamily="34" charset="0"/>
                  <a:ea typeface="楷体" panose="02010609060101010101" pitchFamily="49" charset="-122"/>
                </a:rPr>
                <a:t>ub</a:t>
              </a:r>
              <a:r>
                <a:rPr lang="en-US" dirty="0" err="1" smtClean="0">
                  <a:latin typeface="Calibri" panose="020F0502020204030204" pitchFamily="34" charset="0"/>
                  <a:ea typeface="楷体" panose="02010609060101010101" pitchFamily="49" charset="-122"/>
                </a:rPr>
                <a:t>K</a:t>
              </a:r>
              <a:r>
                <a:rPr lang="en-US" dirty="0" smtClean="0">
                  <a:latin typeface="Calibri" panose="020F0502020204030204" pitchFamily="34" charset="0"/>
                  <a:ea typeface="楷体" panose="02010609060101010101" pitchFamily="49" charset="-122"/>
                </a:rPr>
                <a:t> and proof “I am Bob”</a:t>
              </a:r>
              <a:endParaRPr lang="en-US" dirty="0" smtClean="0">
                <a:latin typeface="Calibri" panose="020F0502020204030204" pitchFamily="34" charset="0"/>
                <a:ea typeface="楷体" panose="02010609060101010101" pitchFamily="49" charset="-122"/>
              </a:endParaRPr>
            </a:p>
          </p:txBody>
        </p:sp>
      </p:grpSp>
      <p:sp>
        <p:nvSpPr>
          <p:cNvPr id="14" name="TextBox 18"/>
          <p:cNvSpPr txBox="1"/>
          <p:nvPr/>
        </p:nvSpPr>
        <p:spPr>
          <a:xfrm>
            <a:off x="7472156" y="4103559"/>
            <a:ext cx="7825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check</a:t>
            </a:r>
            <a:endParaRPr lang="en-US" sz="2000" dirty="0" smtClean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楷体" panose="02010609060101010101" pitchFamily="49" charset="-122"/>
            </a:endParaRPr>
          </a:p>
          <a:p>
            <a:pPr algn="ctr"/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proof</a:t>
            </a:r>
            <a:endParaRPr lang="en-US" sz="2000" dirty="0" smtClean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grpSp>
        <p:nvGrpSpPr>
          <p:cNvPr id="15" name="Group 36"/>
          <p:cNvGrpSpPr/>
          <p:nvPr/>
        </p:nvGrpSpPr>
        <p:grpSpPr>
          <a:xfrm>
            <a:off x="4530984" y="4804349"/>
            <a:ext cx="2819400" cy="1427750"/>
            <a:chOff x="4302384" y="4429125"/>
            <a:chExt cx="2819400" cy="1427750"/>
          </a:xfrm>
        </p:grpSpPr>
        <p:cxnSp>
          <p:nvCxnSpPr>
            <p:cNvPr id="16" name="Straight Arrow Connector 20"/>
            <p:cNvCxnSpPr/>
            <p:nvPr/>
          </p:nvCxnSpPr>
          <p:spPr bwMode="auto">
            <a:xfrm rot="10800000">
              <a:off x="4302384" y="4798011"/>
              <a:ext cx="28194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7" name="TextBox 21"/>
            <p:cNvSpPr txBox="1"/>
            <p:nvPr/>
          </p:nvSpPr>
          <p:spPr>
            <a:xfrm>
              <a:off x="4505662" y="4429125"/>
              <a:ext cx="2362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bri" panose="020F0502020204030204" pitchFamily="34" charset="0"/>
                  <a:ea typeface="楷体" panose="02010609060101010101" pitchFamily="49" charset="-122"/>
                </a:rPr>
                <a:t>issue Cert with </a:t>
              </a:r>
              <a:r>
                <a:rPr lang="en-US" dirty="0" err="1" smtClean="0">
                  <a:latin typeface="Calibri" panose="020F0502020204030204" pitchFamily="34" charset="0"/>
                  <a:ea typeface="楷体" panose="02010609060101010101" pitchFamily="49" charset="-122"/>
                </a:rPr>
                <a:t>PrivK</a:t>
              </a:r>
              <a:r>
                <a:rPr lang="en-US" baseline="-25000" dirty="0" err="1" smtClean="0">
                  <a:latin typeface="Calibri" panose="020F0502020204030204" pitchFamily="34" charset="0"/>
                  <a:ea typeface="楷体" panose="02010609060101010101" pitchFamily="49" charset="-122"/>
                </a:rPr>
                <a:t>CA</a:t>
              </a:r>
              <a:r>
                <a:rPr lang="en-US" baseline="-25000" dirty="0" smtClean="0">
                  <a:latin typeface="Calibri" panose="020F0502020204030204" pitchFamily="34" charset="0"/>
                  <a:ea typeface="楷体" panose="02010609060101010101" pitchFamily="49" charset="-122"/>
                </a:rPr>
                <a:t> </a:t>
              </a:r>
              <a:r>
                <a:rPr lang="en-US" dirty="0" smtClean="0">
                  <a:latin typeface="Calibri" panose="020F0502020204030204" pitchFamily="34" charset="0"/>
                  <a:ea typeface="楷体" panose="02010609060101010101" pitchFamily="49" charset="-122"/>
                </a:rPr>
                <a:t>:</a:t>
              </a:r>
              <a:endParaRPr lang="en-US" dirty="0" smtClean="0">
                <a:latin typeface="Calibri" panose="020F0502020204030204" pitchFamily="34" charset="0"/>
                <a:ea typeface="楷体" panose="02010609060101010101" pitchFamily="49" charset="-122"/>
              </a:endParaRPr>
            </a:p>
          </p:txBody>
        </p:sp>
        <p:grpSp>
          <p:nvGrpSpPr>
            <p:cNvPr id="18" name="Group 25"/>
            <p:cNvGrpSpPr/>
            <p:nvPr/>
          </p:nvGrpSpPr>
          <p:grpSpPr>
            <a:xfrm>
              <a:off x="4762947" y="4875800"/>
              <a:ext cx="1752600" cy="981075"/>
              <a:chOff x="4762947" y="4682645"/>
              <a:chExt cx="1752600" cy="981075"/>
            </a:xfrm>
          </p:grpSpPr>
          <p:pic>
            <p:nvPicPr>
              <p:cNvPr id="19" name="Picture 1"/>
              <p:cNvPicPr>
                <a:picLocks noChangeAspect="1" noChangeArrowheads="1"/>
              </p:cNvPicPr>
              <p:nvPr/>
            </p:nvPicPr>
            <p:blipFill>
              <a:blip r:embed="rId1"/>
              <a:srcRect/>
              <a:stretch>
                <a:fillRect/>
              </a:stretch>
            </p:blipFill>
            <p:spPr bwMode="auto">
              <a:xfrm>
                <a:off x="4762947" y="4682645"/>
                <a:ext cx="1752600" cy="9810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0" name="TextBox 24"/>
              <p:cNvSpPr txBox="1"/>
              <p:nvPr/>
            </p:nvSpPr>
            <p:spPr>
              <a:xfrm>
                <a:off x="5046231" y="4758845"/>
                <a:ext cx="13839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Calibri" panose="020F0502020204030204" pitchFamily="34" charset="0"/>
                    <a:ea typeface="楷体" panose="02010609060101010101" pitchFamily="49" charset="-122"/>
                  </a:rPr>
                  <a:t>Bob’s </a:t>
                </a:r>
                <a:br>
                  <a:rPr lang="en-US" sz="2000" b="1" dirty="0" smtClean="0">
                    <a:latin typeface="Calibri" panose="020F0502020204030204" pitchFamily="34" charset="0"/>
                    <a:ea typeface="楷体" panose="02010609060101010101" pitchFamily="49" charset="-122"/>
                  </a:rPr>
                </a:br>
                <a:r>
                  <a:rPr lang="en-US" sz="2000" b="1" dirty="0" smtClean="0">
                    <a:latin typeface="Calibri" panose="020F0502020204030204" pitchFamily="34" charset="0"/>
                    <a:ea typeface="楷体" panose="02010609060101010101" pitchFamily="49" charset="-122"/>
                  </a:rPr>
                  <a:t>key is </a:t>
                </a:r>
                <a:r>
                  <a:rPr lang="en-US" sz="2000" b="1" dirty="0" err="1" smtClean="0">
                    <a:latin typeface="Calibri" panose="020F0502020204030204" pitchFamily="34" charset="0"/>
                    <a:ea typeface="楷体" panose="02010609060101010101" pitchFamily="49" charset="-122"/>
                  </a:rPr>
                  <a:t>P</a:t>
                </a:r>
                <a:r>
                  <a:rPr lang="en-US" altLang="zh-CN" sz="2000" b="1" dirty="0" err="1" smtClean="0">
                    <a:latin typeface="Calibri" panose="020F0502020204030204" pitchFamily="34" charset="0"/>
                    <a:ea typeface="楷体" panose="02010609060101010101" pitchFamily="49" charset="-122"/>
                  </a:rPr>
                  <a:t>ub</a:t>
                </a:r>
                <a:r>
                  <a:rPr lang="en-US" sz="2000" b="1" dirty="0" err="1" smtClean="0">
                    <a:latin typeface="Calibri" panose="020F0502020204030204" pitchFamily="34" charset="0"/>
                    <a:ea typeface="楷体" panose="02010609060101010101" pitchFamily="49" charset="-122"/>
                  </a:rPr>
                  <a:t>K</a:t>
                </a:r>
                <a:endParaRPr lang="en-US" sz="2000" b="1" dirty="0" smtClean="0">
                  <a:latin typeface="Calibri" panose="020F0502020204030204" pitchFamily="34" charset="0"/>
                  <a:ea typeface="楷体" panose="02010609060101010101" pitchFamily="49" charset="-122"/>
                </a:endParaRPr>
              </a:p>
            </p:txBody>
          </p:sp>
        </p:grpSp>
      </p:grpSp>
      <p:grpSp>
        <p:nvGrpSpPr>
          <p:cNvPr id="21" name="Group 37"/>
          <p:cNvGrpSpPr/>
          <p:nvPr/>
        </p:nvGrpSpPr>
        <p:grpSpPr>
          <a:xfrm>
            <a:off x="1295400" y="5135148"/>
            <a:ext cx="1783830" cy="1057275"/>
            <a:chOff x="1066800" y="4759924"/>
            <a:chExt cx="1783830" cy="1057275"/>
          </a:xfrm>
        </p:grpSpPr>
        <p:cxnSp>
          <p:nvCxnSpPr>
            <p:cNvPr id="22" name="Straight Arrow Connector 27"/>
            <p:cNvCxnSpPr/>
            <p:nvPr/>
          </p:nvCxnSpPr>
          <p:spPr bwMode="auto">
            <a:xfrm rot="10800000">
              <a:off x="1295400" y="5623405"/>
              <a:ext cx="15240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23" name="Group 28"/>
            <p:cNvGrpSpPr/>
            <p:nvPr/>
          </p:nvGrpSpPr>
          <p:grpSpPr>
            <a:xfrm>
              <a:off x="1098030" y="4836124"/>
              <a:ext cx="1752600" cy="981075"/>
              <a:chOff x="5257800" y="4327644"/>
              <a:chExt cx="1752600" cy="981075"/>
            </a:xfrm>
          </p:grpSpPr>
          <p:pic>
            <p:nvPicPr>
              <p:cNvPr id="25" name="Picture 1"/>
              <p:cNvPicPr>
                <a:picLocks noChangeAspect="1" noChangeArrowheads="1"/>
              </p:cNvPicPr>
              <p:nvPr/>
            </p:nvPicPr>
            <p:blipFill>
              <a:blip r:embed="rId1"/>
              <a:srcRect/>
              <a:stretch>
                <a:fillRect/>
              </a:stretch>
            </p:blipFill>
            <p:spPr bwMode="auto">
              <a:xfrm>
                <a:off x="5257800" y="4327644"/>
                <a:ext cx="1752600" cy="9810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6" name="TextBox 30"/>
              <p:cNvSpPr txBox="1"/>
              <p:nvPr/>
            </p:nvSpPr>
            <p:spPr>
              <a:xfrm>
                <a:off x="5562600" y="4425360"/>
                <a:ext cx="13839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Calibri" panose="020F0502020204030204" pitchFamily="34" charset="0"/>
                    <a:ea typeface="楷体" panose="02010609060101010101" pitchFamily="49" charset="-122"/>
                  </a:rPr>
                  <a:t>Bob’s </a:t>
                </a:r>
                <a:br>
                  <a:rPr lang="en-US" sz="2000" b="1" dirty="0" smtClean="0">
                    <a:latin typeface="Calibri" panose="020F0502020204030204" pitchFamily="34" charset="0"/>
                    <a:ea typeface="楷体" panose="02010609060101010101" pitchFamily="49" charset="-122"/>
                  </a:rPr>
                </a:br>
                <a:r>
                  <a:rPr lang="en-US" sz="2000" b="1" dirty="0" smtClean="0">
                    <a:latin typeface="Calibri" panose="020F0502020204030204" pitchFamily="34" charset="0"/>
                    <a:ea typeface="楷体" panose="02010609060101010101" pitchFamily="49" charset="-122"/>
                  </a:rPr>
                  <a:t>key is </a:t>
                </a:r>
                <a:r>
                  <a:rPr lang="en-US" sz="2000" b="1" dirty="0" err="1" smtClean="0">
                    <a:latin typeface="Calibri" panose="020F0502020204030204" pitchFamily="34" charset="0"/>
                    <a:ea typeface="楷体" panose="02010609060101010101" pitchFamily="49" charset="-122"/>
                  </a:rPr>
                  <a:t>P</a:t>
                </a:r>
                <a:r>
                  <a:rPr lang="en-US" altLang="zh-CN" sz="2000" b="1" dirty="0" err="1" smtClean="0">
                    <a:latin typeface="Calibri" panose="020F0502020204030204" pitchFamily="34" charset="0"/>
                    <a:ea typeface="楷体" panose="02010609060101010101" pitchFamily="49" charset="-122"/>
                  </a:rPr>
                  <a:t>ub</a:t>
                </a:r>
                <a:r>
                  <a:rPr lang="en-US" sz="2000" b="1" dirty="0" err="1" smtClean="0">
                    <a:latin typeface="Calibri" panose="020F0502020204030204" pitchFamily="34" charset="0"/>
                    <a:ea typeface="楷体" panose="02010609060101010101" pitchFamily="49" charset="-122"/>
                  </a:rPr>
                  <a:t>K</a:t>
                </a:r>
                <a:endParaRPr lang="en-US" sz="2000" b="1" dirty="0" smtClean="0">
                  <a:latin typeface="Calibri" panose="020F0502020204030204" pitchFamily="34" charset="0"/>
                  <a:ea typeface="楷体" panose="02010609060101010101" pitchFamily="49" charset="-122"/>
                </a:endParaRPr>
              </a:p>
            </p:txBody>
          </p:sp>
        </p:grpSp>
        <p:cxnSp>
          <p:nvCxnSpPr>
            <p:cNvPr id="24" name="Straight Arrow Connector 32"/>
            <p:cNvCxnSpPr/>
            <p:nvPr/>
          </p:nvCxnSpPr>
          <p:spPr bwMode="auto">
            <a:xfrm rot="10800000">
              <a:off x="1066800" y="4759924"/>
              <a:ext cx="16764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8" name="TextBox 7"/>
          <p:cNvSpPr txBox="1"/>
          <p:nvPr/>
        </p:nvSpPr>
        <p:spPr>
          <a:xfrm>
            <a:off x="2930558" y="3425308"/>
            <a:ext cx="16898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  <a:ea typeface="楷体" panose="02010609060101010101" pitchFamily="49" charset="-122"/>
              </a:rPr>
              <a:t>choose</a:t>
            </a:r>
            <a:endParaRPr lang="en-US" sz="2000" dirty="0" smtClean="0">
              <a:latin typeface="Calibri" panose="020F0502020204030204" pitchFamily="34" charset="0"/>
              <a:ea typeface="楷体" panose="02010609060101010101" pitchFamily="49" charset="-122"/>
            </a:endParaRPr>
          </a:p>
          <a:p>
            <a:r>
              <a:rPr lang="en-US" sz="2000" dirty="0" smtClean="0">
                <a:latin typeface="Calibri" panose="020F0502020204030204" pitchFamily="34" charset="0"/>
                <a:ea typeface="楷体" panose="02010609060101010101" pitchFamily="49" charset="-122"/>
              </a:rPr>
              <a:t>   (</a:t>
            </a:r>
            <a:r>
              <a:rPr lang="en-US" altLang="zh-CN" sz="2000" dirty="0" err="1" smtClean="0">
                <a:latin typeface="Calibri" panose="020F0502020204030204" pitchFamily="34" charset="0"/>
                <a:ea typeface="楷体" panose="02010609060101010101" pitchFamily="49" charset="-122"/>
              </a:rPr>
              <a:t>Priv</a:t>
            </a:r>
            <a:r>
              <a:rPr lang="en-US" sz="2000" dirty="0" err="1" smtClean="0">
                <a:latin typeface="Calibri" panose="020F0502020204030204" pitchFamily="34" charset="0"/>
                <a:ea typeface="楷体" panose="02010609060101010101" pitchFamily="49" charset="-122"/>
              </a:rPr>
              <a:t>K,PubK</a:t>
            </a:r>
            <a:r>
              <a:rPr lang="en-US" dirty="0" smtClean="0">
                <a:latin typeface="Calibri" panose="020F0502020204030204" pitchFamily="34" charset="0"/>
                <a:ea typeface="楷体" panose="02010609060101010101" pitchFamily="49" charset="-122"/>
              </a:rPr>
              <a:t>) </a:t>
            </a:r>
            <a:endParaRPr lang="en-US" dirty="0" smtClean="0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31" name="TextBox 34"/>
          <p:cNvSpPr txBox="1"/>
          <p:nvPr/>
        </p:nvSpPr>
        <p:spPr>
          <a:xfrm>
            <a:off x="399738" y="5163263"/>
            <a:ext cx="7970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verify</a:t>
            </a:r>
            <a:endParaRPr lang="en-US" sz="2000" dirty="0" smtClean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楷体" panose="02010609060101010101" pitchFamily="49" charset="-122"/>
            </a:endParaRPr>
          </a:p>
          <a:p>
            <a:pPr algn="ctr"/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Cert</a:t>
            </a:r>
            <a:endParaRPr lang="en-US" sz="2000" dirty="0" smtClean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8" grpId="0"/>
      <p:bldP spid="3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SSL/TLS</a:t>
            </a:r>
            <a:r>
              <a:rPr lang="zh-CN" altLang="en-US" dirty="0" smtClean="0"/>
              <a:t>概览</a:t>
            </a:r>
            <a:endParaRPr lang="zh-CN" altLang="en-US" dirty="0"/>
          </a:p>
        </p:txBody>
      </p:sp>
      <p:sp>
        <p:nvSpPr>
          <p:cNvPr id="6" name="Rectangle 3"/>
          <p:cNvSpPr/>
          <p:nvPr/>
        </p:nvSpPr>
        <p:spPr bwMode="auto">
          <a:xfrm>
            <a:off x="685800" y="2095949"/>
            <a:ext cx="1143000" cy="403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822960" y="1730189"/>
            <a:ext cx="1038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</a:rPr>
              <a:t>browser</a:t>
            </a:r>
            <a:endParaRPr lang="en-US" sz="2000" dirty="0" smtClean="0">
              <a:latin typeface="Calibri" panose="020F0502020204030204" pitchFamily="34" charset="0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7028401" y="1714949"/>
            <a:ext cx="836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</a:rPr>
              <a:t>server</a:t>
            </a:r>
            <a:endParaRPr lang="en-US" sz="2000" dirty="0" smtClean="0">
              <a:latin typeface="Calibri" panose="020F0502020204030204" pitchFamily="34" charset="0"/>
            </a:endParaRPr>
          </a:p>
        </p:txBody>
      </p:sp>
      <p:sp>
        <p:nvSpPr>
          <p:cNvPr id="9" name="Rectangle 7"/>
          <p:cNvSpPr/>
          <p:nvPr/>
        </p:nvSpPr>
        <p:spPr bwMode="auto">
          <a:xfrm>
            <a:off x="8153400" y="2781749"/>
            <a:ext cx="762000" cy="4572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000" dirty="0" err="1" smtClean="0">
                <a:latin typeface="Calibri" panose="020F0502020204030204" pitchFamily="34" charset="0"/>
              </a:rPr>
              <a:t>Priv</a:t>
            </a:r>
            <a:r>
              <a:rPr kumimoji="0" lang="en-US" sz="2000" b="0" i="0" u="none" strike="noStrike" cap="none" normalizeH="0" dirty="0" err="1" smtClean="0">
                <a:ln>
                  <a:noFill/>
                </a:ln>
                <a:effectLst/>
                <a:latin typeface="Calibri" panose="020F0502020204030204" pitchFamily="34" charset="0"/>
              </a:rPr>
              <a:t>K</a:t>
            </a:r>
            <a:endParaRPr kumimoji="0" lang="en-US" sz="2000" b="0" i="0" u="none" strike="noStrike" cap="none" normalizeH="0" dirty="0" smtClean="0">
              <a:ln>
                <a:noFill/>
              </a:ln>
              <a:effectLst/>
              <a:latin typeface="Calibri" panose="020F0502020204030204" pitchFamily="34" charset="0"/>
            </a:endParaRPr>
          </a:p>
        </p:txBody>
      </p:sp>
      <p:grpSp>
        <p:nvGrpSpPr>
          <p:cNvPr id="10" name="Group 31"/>
          <p:cNvGrpSpPr/>
          <p:nvPr/>
        </p:nvGrpSpPr>
        <p:grpSpPr>
          <a:xfrm>
            <a:off x="1828800" y="2034989"/>
            <a:ext cx="5181600" cy="400110"/>
            <a:chOff x="1828800" y="1615440"/>
            <a:chExt cx="5181600" cy="400110"/>
          </a:xfrm>
        </p:grpSpPr>
        <p:cxnSp>
          <p:nvCxnSpPr>
            <p:cNvPr id="11" name="Straight Arrow Connector 9"/>
            <p:cNvCxnSpPr/>
            <p:nvPr/>
          </p:nvCxnSpPr>
          <p:spPr bwMode="auto">
            <a:xfrm>
              <a:off x="1828800" y="1981200"/>
              <a:ext cx="51816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" name="TextBox 10"/>
            <p:cNvSpPr txBox="1"/>
            <p:nvPr/>
          </p:nvSpPr>
          <p:spPr>
            <a:xfrm>
              <a:off x="3657600" y="1615440"/>
              <a:ext cx="13540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alibri" panose="020F0502020204030204" pitchFamily="34" charset="0"/>
                </a:rPr>
                <a:t>client-hello</a:t>
              </a:r>
              <a:endParaRPr lang="en-US" sz="2000" dirty="0" smtClean="0">
                <a:latin typeface="Calibri" panose="020F0502020204030204" pitchFamily="34" charset="0"/>
              </a:endParaRPr>
            </a:p>
          </p:txBody>
        </p:sp>
      </p:grpSp>
      <p:grpSp>
        <p:nvGrpSpPr>
          <p:cNvPr id="13" name="Group 32"/>
          <p:cNvGrpSpPr/>
          <p:nvPr/>
        </p:nvGrpSpPr>
        <p:grpSpPr>
          <a:xfrm>
            <a:off x="1828800" y="2655364"/>
            <a:ext cx="5181600" cy="400110"/>
            <a:chOff x="1828800" y="2235815"/>
            <a:chExt cx="5181600" cy="400110"/>
          </a:xfrm>
        </p:grpSpPr>
        <p:cxnSp>
          <p:nvCxnSpPr>
            <p:cNvPr id="14" name="Straight Arrow Connector 12"/>
            <p:cNvCxnSpPr/>
            <p:nvPr/>
          </p:nvCxnSpPr>
          <p:spPr bwMode="auto">
            <a:xfrm rot="10800000">
              <a:off x="1828800" y="2590800"/>
              <a:ext cx="51816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TextBox 13"/>
            <p:cNvSpPr txBox="1"/>
            <p:nvPr/>
          </p:nvSpPr>
          <p:spPr>
            <a:xfrm>
              <a:off x="2639208" y="2235815"/>
              <a:ext cx="37478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alibri" panose="020F0502020204030204" pitchFamily="34" charset="0"/>
                </a:rPr>
                <a:t>server-hello   +   server-cert (</a:t>
              </a:r>
              <a:r>
                <a:rPr lang="en-US" sz="1800" dirty="0" err="1" smtClean="0">
                  <a:latin typeface="Calibri" panose="020F0502020204030204" pitchFamily="34" charset="0"/>
                </a:rPr>
                <a:t>PubK</a:t>
              </a:r>
              <a:r>
                <a:rPr lang="en-US" sz="2000" dirty="0" smtClean="0">
                  <a:latin typeface="Calibri" panose="020F0502020204030204" pitchFamily="34" charset="0"/>
                </a:rPr>
                <a:t>)</a:t>
              </a:r>
              <a:endParaRPr lang="en-US" sz="2000" dirty="0" smtClean="0">
                <a:latin typeface="Calibri" panose="020F0502020204030204" pitchFamily="34" charset="0"/>
              </a:endParaRPr>
            </a:p>
          </p:txBody>
        </p:sp>
      </p:grpSp>
      <p:grpSp>
        <p:nvGrpSpPr>
          <p:cNvPr id="16" name="Group 33"/>
          <p:cNvGrpSpPr/>
          <p:nvPr/>
        </p:nvGrpSpPr>
        <p:grpSpPr>
          <a:xfrm>
            <a:off x="1828800" y="3463084"/>
            <a:ext cx="5181600" cy="1295400"/>
            <a:chOff x="1828800" y="3043535"/>
            <a:chExt cx="5181600" cy="1295400"/>
          </a:xfrm>
        </p:grpSpPr>
        <p:sp>
          <p:nvSpPr>
            <p:cNvPr id="17" name="Rounded Rectangle 20"/>
            <p:cNvSpPr/>
            <p:nvPr/>
          </p:nvSpPr>
          <p:spPr bwMode="auto">
            <a:xfrm>
              <a:off x="1828800" y="3043535"/>
              <a:ext cx="5181600" cy="1295400"/>
            </a:xfrm>
            <a:prstGeom prst="round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0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18" name="TextBox 21"/>
            <p:cNvSpPr txBox="1"/>
            <p:nvPr/>
          </p:nvSpPr>
          <p:spPr>
            <a:xfrm>
              <a:off x="3295426" y="3043535"/>
              <a:ext cx="15704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  <a:latin typeface="Calibri" panose="020F0502020204030204" pitchFamily="34" charset="0"/>
                </a:rPr>
                <a:t>key exchange</a:t>
              </a:r>
              <a:endParaRPr lang="en-US" sz="2000" dirty="0" smtClean="0">
                <a:solidFill>
                  <a:srgbClr val="0070C0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9" name="Rectangle 4"/>
          <p:cNvSpPr/>
          <p:nvPr/>
        </p:nvSpPr>
        <p:spPr bwMode="auto">
          <a:xfrm>
            <a:off x="7010400" y="2073539"/>
            <a:ext cx="1143000" cy="403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grpSp>
        <p:nvGrpSpPr>
          <p:cNvPr id="20" name="Group 35"/>
          <p:cNvGrpSpPr/>
          <p:nvPr/>
        </p:nvGrpSpPr>
        <p:grpSpPr>
          <a:xfrm>
            <a:off x="1828800" y="4915349"/>
            <a:ext cx="5181600" cy="400110"/>
            <a:chOff x="1828800" y="4495800"/>
            <a:chExt cx="5181600" cy="400110"/>
          </a:xfrm>
        </p:grpSpPr>
        <p:cxnSp>
          <p:nvCxnSpPr>
            <p:cNvPr id="21" name="Straight Arrow Connector 24"/>
            <p:cNvCxnSpPr/>
            <p:nvPr/>
          </p:nvCxnSpPr>
          <p:spPr bwMode="auto">
            <a:xfrm>
              <a:off x="1828800" y="4876800"/>
              <a:ext cx="51816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22" name="TextBox 25"/>
            <p:cNvSpPr txBox="1"/>
            <p:nvPr/>
          </p:nvSpPr>
          <p:spPr>
            <a:xfrm>
              <a:off x="3581400" y="4495800"/>
              <a:ext cx="10550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alibri" panose="020F0502020204030204" pitchFamily="34" charset="0"/>
                </a:rPr>
                <a:t>Finished</a:t>
              </a:r>
              <a:endParaRPr lang="en-US" sz="2000" dirty="0" smtClean="0">
                <a:latin typeface="Calibri" panose="020F0502020204030204" pitchFamily="34" charset="0"/>
              </a:endParaRPr>
            </a:p>
          </p:txBody>
        </p:sp>
      </p:grpSp>
      <p:sp>
        <p:nvSpPr>
          <p:cNvPr id="23" name="Rectangle 26"/>
          <p:cNvSpPr/>
          <p:nvPr/>
        </p:nvSpPr>
        <p:spPr bwMode="auto">
          <a:xfrm>
            <a:off x="8153400" y="2248349"/>
            <a:ext cx="762000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cert</a:t>
            </a:r>
            <a:endParaRPr kumimoji="0" lang="en-US" sz="2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grpSp>
        <p:nvGrpSpPr>
          <p:cNvPr id="24" name="Group 34"/>
          <p:cNvGrpSpPr/>
          <p:nvPr/>
        </p:nvGrpSpPr>
        <p:grpSpPr>
          <a:xfrm>
            <a:off x="685799" y="3687219"/>
            <a:ext cx="6844553" cy="983397"/>
            <a:chOff x="685800" y="3267670"/>
            <a:chExt cx="6842062" cy="983397"/>
          </a:xfrm>
        </p:grpSpPr>
        <p:cxnSp>
          <p:nvCxnSpPr>
            <p:cNvPr id="25" name="Straight Arrow Connector 17"/>
            <p:cNvCxnSpPr/>
            <p:nvPr/>
          </p:nvCxnSpPr>
          <p:spPr bwMode="auto">
            <a:xfrm>
              <a:off x="1828800" y="4075390"/>
              <a:ext cx="51816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TextBox 19"/>
            <p:cNvSpPr txBox="1"/>
            <p:nvPr/>
          </p:nvSpPr>
          <p:spPr>
            <a:xfrm>
              <a:off x="2546427" y="3724870"/>
              <a:ext cx="38443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alibri" panose="020F0502020204030204" pitchFamily="34" charset="0"/>
                </a:rPr>
                <a:t> client-key-exchange:   </a:t>
              </a:r>
              <a:r>
                <a:rPr lang="en-US" dirty="0" err="1" smtClean="0">
                  <a:latin typeface="Calibri" panose="020F0502020204030204" pitchFamily="34" charset="0"/>
                </a:rPr>
                <a:t>Enc</a:t>
              </a:r>
              <a:r>
                <a:rPr lang="en-US" dirty="0" smtClean="0">
                  <a:latin typeface="Calibri" panose="020F0502020204030204" pitchFamily="34" charset="0"/>
                </a:rPr>
                <a:t>(</a:t>
              </a:r>
              <a:r>
                <a:rPr lang="en-US" dirty="0" err="1" smtClean="0">
                  <a:latin typeface="Calibri" panose="020F0502020204030204" pitchFamily="34" charset="0"/>
                </a:rPr>
                <a:t>PubK</a:t>
              </a:r>
              <a:r>
                <a:rPr lang="en-US" dirty="0" smtClean="0">
                  <a:latin typeface="Calibri" panose="020F0502020204030204" pitchFamily="34" charset="0"/>
                </a:rPr>
                <a:t>, k)</a:t>
              </a:r>
              <a:endParaRPr lang="en-US" sz="2000" dirty="0" smtClean="0">
                <a:latin typeface="Calibri" panose="020F0502020204030204" pitchFamily="34" charset="0"/>
              </a:endParaRPr>
            </a:p>
          </p:txBody>
        </p:sp>
        <p:sp>
          <p:nvSpPr>
            <p:cNvPr id="27" name="TextBox 22"/>
            <p:cNvSpPr txBox="1"/>
            <p:nvPr/>
          </p:nvSpPr>
          <p:spPr>
            <a:xfrm>
              <a:off x="685800" y="3267670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anose="020F0502020204030204" pitchFamily="34" charset="0"/>
                </a:rPr>
                <a:t>rand. k</a:t>
              </a:r>
              <a:endParaRPr lang="en-US" dirty="0" smtClean="0">
                <a:latin typeface="Calibri" panose="020F050202020403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39000" y="3881735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bri" panose="020F0502020204030204" pitchFamily="34" charset="0"/>
                </a:rPr>
                <a:t>k</a:t>
              </a:r>
              <a:endParaRPr lang="en-US" dirty="0" smtClean="0"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Group 36"/>
          <p:cNvGrpSpPr/>
          <p:nvPr/>
        </p:nvGrpSpPr>
        <p:grpSpPr>
          <a:xfrm>
            <a:off x="1828800" y="5596684"/>
            <a:ext cx="5181600" cy="400110"/>
            <a:chOff x="1828800" y="5177135"/>
            <a:chExt cx="5181600" cy="400110"/>
          </a:xfrm>
        </p:grpSpPr>
        <p:cxnSp>
          <p:nvCxnSpPr>
            <p:cNvPr id="30" name="Straight Arrow Connector 29"/>
            <p:cNvCxnSpPr/>
            <p:nvPr/>
          </p:nvCxnSpPr>
          <p:spPr bwMode="auto">
            <a:xfrm>
              <a:off x="1828800" y="5562600"/>
              <a:ext cx="51816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2373544" y="5177135"/>
              <a:ext cx="34920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alibri" panose="020F0502020204030204" pitchFamily="34" charset="0"/>
                </a:rPr>
                <a:t>HTTP data encrypted with Key k</a:t>
              </a:r>
              <a:endParaRPr lang="en-US" sz="2000" dirty="0" smtClean="0"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生成自签名证书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310" y="1445260"/>
            <a:ext cx="8814435" cy="5034915"/>
          </a:xfrm>
        </p:spPr>
        <p:txBody>
          <a:bodyPr/>
          <a:p>
            <a:pPr marL="0" indent="0">
              <a:buNone/>
            </a:pPr>
            <a:r>
              <a:rPr lang="zh-CN" altLang="en-US"/>
              <a:t># generate private key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openssl genpkey -algorithm RSA -pkeyopt rsa_keygen_bits:2048 </a:t>
            </a:r>
            <a:r>
              <a:rPr lang="en-US" altLang="zh-CN"/>
              <a:t>\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-out </a:t>
            </a:r>
            <a:r>
              <a:rPr lang="en-US" altLang="zh-CN"/>
              <a:t>cnlab</a:t>
            </a:r>
            <a:r>
              <a:rPr lang="zh-CN" altLang="en-US"/>
              <a:t>.</a:t>
            </a:r>
            <a:r>
              <a:rPr lang="en-US" altLang="zh-CN"/>
              <a:t>pri</a:t>
            </a:r>
            <a:r>
              <a:rPr lang="zh-CN" altLang="en-US"/>
              <a:t>key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# generate self-signed certificate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openssl req -new -key cnlab.prikey -out cnlab.csr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openssl x509 -req -days 36500 -in cnlab.csr -signkey cnlab.prikey </a:t>
            </a:r>
            <a:r>
              <a:rPr lang="en-US" altLang="zh-CN"/>
              <a:t>\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-out cnlab.cert</a:t>
            </a:r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查看证书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openssl x509 -in cnlab.cert -text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4975" y="2186305"/>
            <a:ext cx="5440045" cy="421576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使用公钥</a:t>
            </a:r>
            <a:r>
              <a:rPr lang="en-US" altLang="zh-CN"/>
              <a:t>/</a:t>
            </a:r>
            <a:r>
              <a:rPr lang="zh-CN" altLang="en-US"/>
              <a:t>私钥进行加</a:t>
            </a:r>
            <a:r>
              <a:rPr lang="en-US" altLang="zh-CN"/>
              <a:t>/</a:t>
            </a:r>
            <a:r>
              <a:rPr lang="zh-CN" altLang="en-US"/>
              <a:t>解密数据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0510" y="1445260"/>
            <a:ext cx="8685530" cy="5034915"/>
          </a:xfrm>
        </p:spPr>
        <p:txBody>
          <a:bodyPr/>
          <a:p>
            <a:pPr marL="0" indent="0" algn="l">
              <a:buNone/>
            </a:pPr>
            <a:r>
              <a:rPr lang="zh-CN" altLang="en-US" sz="2000"/>
              <a:t># extract pubkey from certificate</a:t>
            </a:r>
            <a:endParaRPr lang="zh-CN" altLang="en-US" sz="2000"/>
          </a:p>
          <a:p>
            <a:pPr marL="0" indent="0" algn="l">
              <a:buNone/>
            </a:pPr>
            <a:r>
              <a:rPr lang="zh-CN" altLang="en-US" sz="2000"/>
              <a:t>openssl x509 -pubkey -noout -in cnlab.cert &gt; cnlab.pubkey</a:t>
            </a:r>
            <a:endParaRPr lang="zh-CN" altLang="en-US" sz="2000"/>
          </a:p>
          <a:p>
            <a:pPr marL="0" indent="0" algn="l">
              <a:buNone/>
            </a:pPr>
            <a:r>
              <a:rPr lang="zh-CN" altLang="en-US" sz="2000"/>
              <a:t># or from prikey</a:t>
            </a:r>
            <a:endParaRPr lang="zh-CN" altLang="en-US" sz="2000"/>
          </a:p>
          <a:p>
            <a:pPr marL="0" indent="0" algn="l">
              <a:buNone/>
            </a:pPr>
            <a:r>
              <a:rPr lang="zh-CN" altLang="en-US" sz="2000"/>
              <a:t>openssl rsa -in cnlab.prikey -pubout &gt; new-cnlab.pubkey</a:t>
            </a:r>
            <a:endParaRPr lang="zh-CN" altLang="en-US" sz="2000"/>
          </a:p>
          <a:p>
            <a:pPr marL="0" indent="0" algn="l">
              <a:buNone/>
            </a:pPr>
            <a:endParaRPr lang="zh-CN" altLang="en-US" sz="2000"/>
          </a:p>
          <a:p>
            <a:pPr marL="0" indent="0" algn="l">
              <a:buNone/>
            </a:pPr>
            <a:r>
              <a:rPr lang="zh-CN" altLang="en-US" sz="2000"/>
              <a:t># encrypt secret.txt (data less than 200 bytes)</a:t>
            </a:r>
            <a:endParaRPr lang="zh-CN" altLang="en-US" sz="2000"/>
          </a:p>
          <a:p>
            <a:pPr marL="0" indent="0" algn="l">
              <a:buNone/>
            </a:pPr>
            <a:r>
              <a:rPr lang="zh-CN" altLang="en-US" sz="2000"/>
              <a:t>openssl rsautl -encrypt -inkey cnlab.pubkey -pubin -in secret.txt -out secret.enc</a:t>
            </a:r>
            <a:endParaRPr lang="zh-CN" altLang="en-US" sz="2000"/>
          </a:p>
          <a:p>
            <a:pPr marL="0" indent="0" algn="l">
              <a:buNone/>
            </a:pPr>
            <a:r>
              <a:rPr lang="zh-CN" altLang="en-US" sz="2000"/>
              <a:t># decrypt</a:t>
            </a:r>
            <a:endParaRPr lang="zh-CN" altLang="en-US" sz="2000"/>
          </a:p>
          <a:p>
            <a:pPr marL="0" indent="0" algn="l">
              <a:buNone/>
            </a:pPr>
            <a:r>
              <a:rPr lang="zh-CN" altLang="en-US" sz="2000"/>
              <a:t>openssl rsautl -decrypt -inkey cnlab.prikey -in secret.enc -out new_secret.txt</a:t>
            </a:r>
            <a:endParaRPr lang="zh-CN" altLang="en-US" sz="2000"/>
          </a:p>
          <a:p>
            <a:pPr marL="0" indent="0" algn="l">
              <a:buNone/>
            </a:pPr>
            <a:r>
              <a:rPr lang="zh-CN" altLang="en-US" sz="2000"/>
              <a:t># diff</a:t>
            </a:r>
            <a:endParaRPr lang="zh-CN" altLang="en-US" sz="2000"/>
          </a:p>
          <a:p>
            <a:pPr marL="0" indent="0" algn="l">
              <a:buNone/>
            </a:pPr>
            <a:r>
              <a:rPr lang="zh-CN" altLang="en-US" sz="2000"/>
              <a:t>md5sum secret.txt new_secret.txt</a:t>
            </a:r>
            <a:endParaRPr lang="zh-CN" altLang="en-US" sz="20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Socket</a:t>
            </a:r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SSL/TLS</a:t>
            </a:r>
            <a:r>
              <a:rPr lang="zh-CN" altLang="en-US">
                <a:sym typeface="+mn-ea"/>
              </a:rPr>
              <a:t>通信的例子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lnSpc>
                <a:spcPct val="100000"/>
              </a:lnSpc>
              <a:buNone/>
            </a:pPr>
            <a:r>
              <a:rPr lang="zh-CN" altLang="en-US" sz="2000"/>
              <a:t>// init SSL Library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/>
              <a:t>OpenSSL_add_all_algorithms();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/>
              <a:t>SSL_load_error_strings();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/>
              <a:t>const SSL_METHOD *method = TLS_server_method();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/>
              <a:t>SSL_CTX *ctx = SSL_CTX_new(method);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/>
              <a:t>// load certificate and private key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/>
              <a:t>SSL_CTX_use_certificate_file(ctx, "./keys/cnlab.cert", SSL_FILETYPE_PEM);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/>
              <a:t>SSL_CTX_use_PrivateKey_file(ctx, "./keys/cnlab.prikey", SSL_FILETYPE_PEM);</a:t>
            </a:r>
            <a:endParaRPr lang="zh-CN" altLang="en-US" sz="20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Socket</a:t>
            </a:r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SSL/TLS</a:t>
            </a:r>
            <a:r>
              <a:rPr lang="zh-CN" altLang="en-US">
                <a:sym typeface="+mn-ea"/>
              </a:rPr>
              <a:t>通信</a:t>
            </a:r>
            <a:r>
              <a:rPr lang="zh-CN" altLang="en-US">
                <a:sym typeface="+mn-ea"/>
              </a:rPr>
              <a:t>的例子</a:t>
            </a:r>
            <a:r>
              <a:rPr lang="zh-CN" altLang="en-US">
                <a:sym typeface="+mn-ea"/>
              </a:rPr>
              <a:t>（续）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lnSpc>
                <a:spcPct val="100000"/>
              </a:lnSpc>
              <a:buNone/>
            </a:pPr>
            <a:r>
              <a:rPr lang="zh-CN" altLang="en-US" sz="2000"/>
              <a:t>int sock = socket(</a:t>
            </a:r>
            <a:r>
              <a:rPr lang="en-US" altLang="zh-CN" sz="2000"/>
              <a:t>AF</a:t>
            </a:r>
            <a:r>
              <a:rPr lang="zh-CN" altLang="en-US" sz="2000"/>
              <a:t>_INET, SOCK_STREAM, 0);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/>
              <a:t>struct sockaddr_in addr;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/>
              <a:t>addr.sin_family = AF_INET;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/>
              <a:t>addr.sin_addr.s_addr = INADDR_ANY;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/>
              <a:t>addr.sin_port = htons(443);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/>
              <a:t>bind(sock, (struct sockaddr*)&amp;addr, sizeof(addr));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/>
              <a:t>listen(sock, 10);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/>
              <a:t>int csock = accept(sock, (struct sockaddr*)&amp;caddr, &amp;len);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ym typeface="+mn-ea"/>
              </a:rPr>
              <a:t>SSL *ssl = SSL_new(ctx);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ym typeface="+mn-ea"/>
              </a:rPr>
              <a:t>SSL_set_fd(ssl, csock);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ym typeface="+mn-ea"/>
              </a:rPr>
              <a:t>handle_https_request(ssl);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endParaRPr lang="zh-CN" alt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当前域名解析方案：</a:t>
            </a:r>
            <a:r>
              <a:rPr lang="en-US" altLang="zh-CN" dirty="0"/>
              <a:t>DNS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支持域名到地址的映射查询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/>
              <a:t>类比于网络层与数据链路层之间的</a:t>
            </a:r>
            <a:r>
              <a:rPr lang="en-US" altLang="zh-CN" dirty="0"/>
              <a:t>ARP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层次化的命名空间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/>
              <a:t>域名：</a:t>
            </a:r>
            <a:r>
              <a:rPr lang="en-US" altLang="zh-CN" dirty="0"/>
              <a:t>com, google.com, www.google.com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IP</a:t>
            </a:r>
            <a:r>
              <a:rPr lang="zh-CN" altLang="en-US" dirty="0"/>
              <a:t>地址：</a:t>
            </a:r>
            <a:r>
              <a:rPr lang="en-US" altLang="zh-CN" dirty="0"/>
              <a:t>10.0.0.0/8, 10.21.0.0/16, 10.21.2.0/24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分布式、层次化的域名空间存储和管理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/>
              <a:t>根服务器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顶级域名服务器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权威服务器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140728" y="3344081"/>
            <a:ext cx="6693197" cy="1500477"/>
            <a:chOff x="1098686" y="3475592"/>
            <a:chExt cx="6693197" cy="1500477"/>
          </a:xfrm>
        </p:grpSpPr>
        <p:sp>
          <p:nvSpPr>
            <p:cNvPr id="19" name="云形 18"/>
            <p:cNvSpPr/>
            <p:nvPr/>
          </p:nvSpPr>
          <p:spPr>
            <a:xfrm>
              <a:off x="1098686" y="3475592"/>
              <a:ext cx="3344747" cy="1500477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5641" y="3691007"/>
              <a:ext cx="986898" cy="986898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1192" y="3691007"/>
              <a:ext cx="671090" cy="986898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5037" y="3563126"/>
              <a:ext cx="1242661" cy="1242661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6815654" y="4487960"/>
              <a:ext cx="976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aaa.com</a:t>
              </a:r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Middlebox</a:t>
            </a:r>
            <a:r>
              <a:rPr lang="en-US" altLang="zh-CN" dirty="0"/>
              <a:t> + s (Secure)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51165"/>
            <a:ext cx="7886700" cy="842301"/>
          </a:xfrm>
        </p:spPr>
        <p:txBody>
          <a:bodyPr/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以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Web proxy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为代表的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Middlebox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不能参与到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HTTPS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会话中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1989177" y="4052945"/>
            <a:ext cx="1624404" cy="0"/>
          </a:xfrm>
          <a:prstGeom prst="straightConnector1">
            <a:avLst/>
          </a:prstGeom>
          <a:ln w="3810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5055699" y="4052945"/>
            <a:ext cx="1624404" cy="0"/>
          </a:xfrm>
          <a:prstGeom prst="straightConnector1">
            <a:avLst/>
          </a:prstGeom>
          <a:ln w="3810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440999" y="357987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TLS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791507" y="361561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TLS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47650" y="2697750"/>
            <a:ext cx="2491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install Company’s root cert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821563" y="2697750"/>
            <a:ext cx="1706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</a:t>
            </a:r>
            <a:r>
              <a:rPr lang="en-GB" altLang="zh-CN" dirty="0"/>
              <a:t>fabricates a cert for aaa.com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47651" y="4870795"/>
            <a:ext cx="2022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accept fake cert because it’s signed by Company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5055699" y="4932092"/>
            <a:ext cx="2334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 open separate TLS connection to aaa.com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3038751" y="579412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一个不成功的方案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  <p:bldP spid="13" grpId="0"/>
      <p:bldP spid="15" grpId="0"/>
      <p:bldP spid="16" grpId="0"/>
      <p:bldP spid="17" grpId="0"/>
      <p:bldP spid="18" grpId="0"/>
      <p:bldP spid="2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Middlebox</a:t>
            </a:r>
            <a:r>
              <a:rPr lang="zh-CN" altLang="en-US" dirty="0"/>
              <a:t>与</a:t>
            </a:r>
            <a:r>
              <a:rPr lang="en-US" altLang="zh-CN" dirty="0"/>
              <a:t>SSL/TLS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SSL/TLS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为传输两端进行认证和加密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800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实体认证 </a:t>
            </a:r>
            <a:r>
              <a:rPr lang="en-US" altLang="zh-CN" dirty="0"/>
              <a:t>(</a:t>
            </a:r>
            <a:r>
              <a:rPr lang="en-GB" altLang="zh-CN" dirty="0"/>
              <a:t>Entity Authentication)</a:t>
            </a:r>
            <a:endParaRPr lang="en-GB" altLang="zh-CN" dirty="0"/>
          </a:p>
          <a:p>
            <a:pPr marL="800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数据保密 </a:t>
            </a:r>
            <a:r>
              <a:rPr lang="en-US" altLang="zh-CN" dirty="0"/>
              <a:t>(Data</a:t>
            </a:r>
            <a:r>
              <a:rPr lang="en-GB" altLang="zh-CN" dirty="0"/>
              <a:t> Secrecy)</a:t>
            </a:r>
            <a:endParaRPr lang="en-GB" altLang="zh-CN" dirty="0"/>
          </a:p>
          <a:p>
            <a:pPr marL="800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数据完整性 </a:t>
            </a:r>
            <a:r>
              <a:rPr lang="en-US" altLang="zh-CN" dirty="0"/>
              <a:t>(</a:t>
            </a:r>
            <a:r>
              <a:rPr lang="en-GB" altLang="zh-CN" dirty="0"/>
              <a:t>Data Integrity)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Middlebox</a:t>
            </a:r>
            <a:r>
              <a:rPr lang="zh-CN" altLang="en-US" dirty="0"/>
              <a:t>通过伪造证书支持</a:t>
            </a:r>
            <a:r>
              <a:rPr lang="en-US" altLang="zh-CN" dirty="0"/>
              <a:t>TLS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客户端数据在</a:t>
            </a:r>
            <a:r>
              <a:rPr lang="en-US" altLang="zh-CN" dirty="0" err="1"/>
              <a:t>Middlebox</a:t>
            </a:r>
            <a:r>
              <a:rPr lang="zh-CN" altLang="en-US" dirty="0"/>
              <a:t>处不再安全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Middlebox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对数据访问具有完全的读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写权限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Middlebox</a:t>
            </a:r>
            <a:r>
              <a:rPr lang="zh-CN" altLang="en-US" dirty="0"/>
              <a:t>与数据访问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不是每种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Middlebox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都需要对所有数据具有完全读写权限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2584" y="2710926"/>
            <a:ext cx="6533480" cy="34660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数据加密权限的分离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使用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个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Key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来分离只读权限和读写权限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1036" y="2481378"/>
            <a:ext cx="6541927" cy="3607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Middelebox</a:t>
            </a:r>
            <a:r>
              <a:rPr lang="zh-CN" altLang="en-US" dirty="0"/>
              <a:t>支持</a:t>
            </a:r>
            <a:r>
              <a:rPr lang="en-US" altLang="zh-CN" dirty="0"/>
              <a:t>TLS</a:t>
            </a:r>
            <a:r>
              <a:rPr lang="zh-CN" altLang="en-US" dirty="0"/>
              <a:t>示例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633" y="1661111"/>
            <a:ext cx="8858250" cy="459105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互联网视频（</a:t>
            </a:r>
            <a:r>
              <a:rPr lang="en-US" altLang="zh-CN" dirty="0"/>
              <a:t>Internet Video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  <p:pic>
        <p:nvPicPr>
          <p:cNvPr id="1026" name="Picture 2" descr="https://www.sekkeistudio.com/blog/wp-content/uploads/2017/05/Chinas-Online-Video-Market-banner-767x426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" y="1657349"/>
            <a:ext cx="7305675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互联网视频 设计方案一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51165"/>
            <a:ext cx="8241030" cy="4425801"/>
          </a:xfrm>
        </p:spPr>
        <p:txBody>
          <a:bodyPr>
            <a:normAutofit/>
          </a:bodyPr>
          <a:lstStyle/>
          <a:p>
            <a:r>
              <a:rPr lang="zh-CN" altLang="en-US" dirty="0"/>
              <a:t>基于</a:t>
            </a:r>
            <a:r>
              <a:rPr lang="en-US" altLang="zh-CN" dirty="0"/>
              <a:t>TCP</a:t>
            </a:r>
            <a:r>
              <a:rPr lang="zh-CN" altLang="en-US" dirty="0"/>
              <a:t>的视频传输</a:t>
            </a:r>
            <a:endParaRPr lang="en-US" altLang="zh-CN" dirty="0"/>
          </a:p>
          <a:p>
            <a:pPr lvl="1"/>
            <a:r>
              <a:rPr lang="zh-CN" altLang="en-US" dirty="0"/>
              <a:t>浏览器向服务器请求视频的元数据</a:t>
            </a:r>
            <a:r>
              <a:rPr lang="en-US" altLang="zh-CN" dirty="0"/>
              <a:t>(Meta data)</a:t>
            </a:r>
            <a:r>
              <a:rPr lang="zh-CN" altLang="en-US" dirty="0"/>
              <a:t>，启动播放器</a:t>
            </a:r>
            <a:endParaRPr lang="en-US" altLang="zh-CN" dirty="0"/>
          </a:p>
          <a:p>
            <a:pPr lvl="1"/>
            <a:r>
              <a:rPr lang="zh-CN" altLang="en-US" dirty="0"/>
              <a:t>播放器与视频服务器建立</a:t>
            </a:r>
            <a:r>
              <a:rPr lang="en-US" altLang="zh-CN" dirty="0"/>
              <a:t>TCP</a:t>
            </a:r>
            <a:r>
              <a:rPr lang="zh-CN" altLang="en-US" dirty="0"/>
              <a:t>连接，请求视频文件并播放</a:t>
            </a:r>
            <a:endParaRPr lang="en-US" altLang="zh-CN" dirty="0"/>
          </a:p>
          <a:p>
            <a:r>
              <a:rPr lang="zh-CN" altLang="en-US" dirty="0"/>
              <a:t>优点：</a:t>
            </a:r>
            <a:endParaRPr lang="en-US" altLang="zh-CN" dirty="0"/>
          </a:p>
          <a:p>
            <a:pPr lvl="1"/>
            <a:r>
              <a:rPr lang="zh-CN" altLang="en-US" dirty="0"/>
              <a:t>实现简单；元数据与视频文件分离，支持</a:t>
            </a:r>
            <a:r>
              <a:rPr lang="en-US" altLang="zh-CN" dirty="0"/>
              <a:t>CDN</a:t>
            </a:r>
            <a:r>
              <a:rPr lang="zh-CN" altLang="en-US" dirty="0"/>
              <a:t>，支持不同码率</a:t>
            </a:r>
            <a:endParaRPr lang="en-US" altLang="zh-CN" dirty="0"/>
          </a:p>
          <a:p>
            <a:r>
              <a:rPr lang="zh-CN" altLang="en-US" dirty="0"/>
              <a:t>缺点：</a:t>
            </a:r>
            <a:endParaRPr lang="en-US" altLang="zh-CN" dirty="0"/>
          </a:p>
          <a:p>
            <a:pPr lvl="1"/>
            <a:r>
              <a:rPr lang="en-US" altLang="zh-CN" dirty="0"/>
              <a:t>TCP</a:t>
            </a:r>
            <a:r>
              <a:rPr lang="zh-CN" altLang="en-US" dirty="0"/>
              <a:t>连接尽力而为的传输可能浪费网络带宽</a:t>
            </a:r>
            <a:endParaRPr lang="en-US" altLang="zh-CN" dirty="0"/>
          </a:p>
          <a:p>
            <a:pPr lvl="1"/>
            <a:r>
              <a:rPr lang="zh-CN" altLang="en-US" dirty="0"/>
              <a:t>数据传输与视频播放的播放</a:t>
            </a:r>
            <a:r>
              <a:rPr lang="en-US" altLang="zh-CN" dirty="0"/>
              <a:t>/</a:t>
            </a:r>
            <a:r>
              <a:rPr lang="zh-CN" altLang="en-US" dirty="0"/>
              <a:t>跳过</a:t>
            </a:r>
            <a:r>
              <a:rPr lang="en-US" altLang="zh-CN" dirty="0"/>
              <a:t>/</a:t>
            </a:r>
            <a:r>
              <a:rPr lang="zh-CN" altLang="en-US" dirty="0"/>
              <a:t>停止控制机制不匹配</a:t>
            </a:r>
            <a:endParaRPr lang="en-US" altLang="zh-CN" dirty="0"/>
          </a:p>
          <a:p>
            <a:pPr lvl="1"/>
            <a:r>
              <a:rPr lang="zh-CN" altLang="en-US" dirty="0"/>
              <a:t>视频播放质量不能自适应网络带宽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互联网视频 设计方案二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带状态的视频流传输</a:t>
            </a:r>
            <a:endParaRPr lang="en-US" altLang="zh-CN" dirty="0"/>
          </a:p>
          <a:p>
            <a:pPr lvl="1"/>
            <a:r>
              <a:rPr lang="zh-CN" altLang="en-US" dirty="0"/>
              <a:t>将视频的数据传输和播放控制进行分离</a:t>
            </a:r>
            <a:endParaRPr lang="en-US" altLang="zh-CN" dirty="0"/>
          </a:p>
          <a:p>
            <a:pPr lvl="1"/>
            <a:r>
              <a:rPr lang="zh-CN" altLang="en-US" dirty="0"/>
              <a:t>视频服务器维护每个视频播放的状态</a:t>
            </a:r>
            <a:endParaRPr lang="en-US" altLang="zh-CN" dirty="0"/>
          </a:p>
          <a:p>
            <a:pPr lvl="1"/>
            <a:r>
              <a:rPr lang="zh-CN" altLang="en-US" dirty="0"/>
              <a:t>播放控制：开始、暂停、前进，</a:t>
            </a:r>
            <a:r>
              <a:rPr lang="en-US" altLang="zh-CN" dirty="0"/>
              <a:t>…</a:t>
            </a:r>
            <a:endParaRPr lang="en-US" altLang="zh-CN" dirty="0"/>
          </a:p>
          <a:p>
            <a:pPr lvl="1"/>
            <a:r>
              <a:rPr lang="zh-CN" altLang="en-US" dirty="0"/>
              <a:t>数据传输：基于</a:t>
            </a:r>
            <a:r>
              <a:rPr lang="en-US" altLang="zh-CN" dirty="0"/>
              <a:t>TCP</a:t>
            </a:r>
            <a:r>
              <a:rPr lang="zh-CN" altLang="en-US" dirty="0"/>
              <a:t>或</a:t>
            </a:r>
            <a:r>
              <a:rPr lang="en-US" altLang="zh-CN" dirty="0"/>
              <a:t>UDP</a:t>
            </a:r>
            <a:endParaRPr lang="en-US" altLang="zh-CN" dirty="0"/>
          </a:p>
          <a:p>
            <a:r>
              <a:rPr lang="zh-CN" altLang="en-US" dirty="0"/>
              <a:t>优点：</a:t>
            </a:r>
            <a:endParaRPr lang="en-US" altLang="zh-CN" dirty="0"/>
          </a:p>
          <a:p>
            <a:pPr lvl="1"/>
            <a:r>
              <a:rPr lang="zh-CN" altLang="en-US" dirty="0"/>
              <a:t>可以精确控制，可支持自适应码率</a:t>
            </a:r>
            <a:endParaRPr lang="en-US" altLang="zh-CN" dirty="0"/>
          </a:p>
          <a:p>
            <a:r>
              <a:rPr lang="zh-CN" altLang="en-US" dirty="0"/>
              <a:t>缺点：</a:t>
            </a:r>
            <a:endParaRPr lang="en-US" altLang="zh-CN" dirty="0"/>
          </a:p>
          <a:p>
            <a:pPr lvl="1"/>
            <a:r>
              <a:rPr lang="zh-CN" altLang="en-US" dirty="0"/>
              <a:t>视频服务器维护会话状态需要额外的开销</a:t>
            </a:r>
            <a:endParaRPr lang="en-US" altLang="zh-CN" dirty="0"/>
          </a:p>
          <a:p>
            <a:pPr lvl="1"/>
            <a:r>
              <a:rPr lang="zh-CN" altLang="en-US" dirty="0"/>
              <a:t>网络中广泛存在的</a:t>
            </a:r>
            <a:r>
              <a:rPr lang="en-US" altLang="zh-CN" dirty="0"/>
              <a:t>Middlebox</a:t>
            </a:r>
            <a:r>
              <a:rPr lang="zh-CN" altLang="en-US" dirty="0"/>
              <a:t>可能会阻断视频流传输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HTTP</a:t>
            </a:r>
            <a:r>
              <a:rPr lang="zh-CN" altLang="en-US" dirty="0"/>
              <a:t>的视频流传输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51165"/>
            <a:ext cx="8166736" cy="4425801"/>
          </a:xfrm>
        </p:spPr>
        <p:txBody>
          <a:bodyPr/>
          <a:lstStyle/>
          <a:p>
            <a:r>
              <a:rPr lang="en-US" altLang="zh-CN" dirty="0"/>
              <a:t>Observation:</a:t>
            </a:r>
            <a:r>
              <a:rPr lang="zh-CN" altLang="en-US" dirty="0"/>
              <a:t> 与其让互联网适配视频传输，不如让视频传输适配互联网</a:t>
            </a:r>
            <a:endParaRPr lang="en-US" altLang="zh-CN" dirty="0"/>
          </a:p>
          <a:p>
            <a:r>
              <a:rPr lang="en-US" altLang="zh-CN" dirty="0"/>
              <a:t>HTTP</a:t>
            </a:r>
            <a:r>
              <a:rPr lang="zh-CN" altLang="en-US" dirty="0"/>
              <a:t>流传输</a:t>
            </a:r>
            <a:endParaRPr lang="en-US" altLang="zh-CN" dirty="0"/>
          </a:p>
          <a:p>
            <a:pPr lvl="1"/>
            <a:r>
              <a:rPr lang="zh-CN" altLang="en-US" dirty="0"/>
              <a:t>视频文件分割成多个块（</a:t>
            </a:r>
            <a:r>
              <a:rPr lang="en-US" altLang="zh-CN" dirty="0"/>
              <a:t>Chunk</a:t>
            </a:r>
            <a:r>
              <a:rPr lang="zh-CN" altLang="en-US" dirty="0"/>
              <a:t>），每个块由独立帧开始</a:t>
            </a:r>
            <a:endParaRPr lang="en-US" altLang="zh-CN" dirty="0"/>
          </a:p>
          <a:p>
            <a:pPr lvl="1"/>
            <a:r>
              <a:rPr lang="zh-CN" altLang="en-US" dirty="0"/>
              <a:t>每个视频块有不同码率的版本，以适应不同的网络带宽</a:t>
            </a:r>
            <a:endParaRPr lang="en-US" altLang="zh-CN" dirty="0"/>
          </a:p>
          <a:p>
            <a:pPr lvl="1"/>
            <a:r>
              <a:rPr lang="zh-CN" altLang="en-US" dirty="0"/>
              <a:t>客户端在同一个会话中可以请求不同码率的视频块</a:t>
            </a:r>
            <a:endParaRPr lang="en-US" altLang="zh-CN" dirty="0"/>
          </a:p>
          <a:p>
            <a:r>
              <a:rPr lang="zh-CN" altLang="en-US" dirty="0"/>
              <a:t>优点：</a:t>
            </a:r>
            <a:endParaRPr lang="en-US" altLang="zh-CN" dirty="0"/>
          </a:p>
          <a:p>
            <a:pPr lvl="1"/>
            <a:r>
              <a:rPr lang="zh-CN" altLang="en-US" dirty="0"/>
              <a:t>完全标准</a:t>
            </a:r>
            <a:r>
              <a:rPr lang="en-US" altLang="zh-CN" dirty="0"/>
              <a:t>HTTP</a:t>
            </a:r>
            <a:r>
              <a:rPr lang="zh-CN" altLang="en-US" dirty="0"/>
              <a:t>协议，实现简单</a:t>
            </a:r>
            <a:endParaRPr lang="en-US" altLang="zh-CN" dirty="0"/>
          </a:p>
          <a:p>
            <a:pPr lvl="1"/>
            <a:r>
              <a:rPr lang="zh-CN" altLang="en-US" dirty="0"/>
              <a:t>会话状态和控制逻辑由客户端维护，减轻服务器负担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流传输示意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  <p:sp>
        <p:nvSpPr>
          <p:cNvPr id="6" name="Cloud 5"/>
          <p:cNvSpPr/>
          <p:nvPr/>
        </p:nvSpPr>
        <p:spPr>
          <a:xfrm>
            <a:off x="3719783" y="2075707"/>
            <a:ext cx="5321846" cy="2969476"/>
          </a:xfrm>
          <a:prstGeom prst="cloud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1397" y="2383113"/>
            <a:ext cx="2048205" cy="25194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6389" y="2557415"/>
            <a:ext cx="1658222" cy="8952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anchor="ctr"/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HTTP Adaptive Player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14688" y="3560444"/>
            <a:ext cx="1388721" cy="339097"/>
          </a:xfrm>
          <a:prstGeom prst="rect">
            <a:avLst/>
          </a:prstGeom>
          <a:noFill/>
          <a:ln>
            <a:noFill/>
          </a:ln>
        </p:spPr>
        <p:txBody>
          <a:bodyPr wrap="none" lIns="91430" tIns="45716" rIns="91430" bIns="45716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Web browser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947126" y="2440157"/>
            <a:ext cx="1318968" cy="244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799694" y="3466955"/>
            <a:ext cx="1501277" cy="337512"/>
          </a:xfrm>
          <a:prstGeom prst="rect">
            <a:avLst/>
          </a:prstGeom>
          <a:noFill/>
          <a:ln>
            <a:noFill/>
          </a:ln>
        </p:spPr>
        <p:txBody>
          <a:bodyPr lIns="91430" tIns="45716" rIns="91430" bIns="45716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b="1"/>
              <a:t>Web server</a:t>
            </a:r>
            <a:endParaRPr lang="en-US" b="1"/>
          </a:p>
        </p:txBody>
      </p:sp>
      <p:cxnSp>
        <p:nvCxnSpPr>
          <p:cNvPr id="12" name="Straight Connector 11"/>
          <p:cNvCxnSpPr/>
          <p:nvPr/>
        </p:nvCxnSpPr>
        <p:spPr>
          <a:xfrm>
            <a:off x="181397" y="3959754"/>
            <a:ext cx="2048205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81397" y="4267160"/>
            <a:ext cx="2048205" cy="0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877343" y="3929649"/>
            <a:ext cx="714970" cy="337512"/>
          </a:xfrm>
          <a:prstGeom prst="rect">
            <a:avLst/>
          </a:prstGeom>
          <a:noFill/>
          <a:ln>
            <a:noFill/>
          </a:ln>
        </p:spPr>
        <p:txBody>
          <a:bodyPr wrap="none" lIns="91430" tIns="45716" rIns="91430" bIns="45716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HTTP</a:t>
            </a:r>
            <a:endParaRPr lang="en-US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955023" y="4444632"/>
            <a:ext cx="589731" cy="339097"/>
          </a:xfrm>
          <a:prstGeom prst="rect">
            <a:avLst/>
          </a:prstGeom>
          <a:noFill/>
          <a:ln>
            <a:noFill/>
          </a:ln>
        </p:spPr>
        <p:txBody>
          <a:bodyPr wrap="none" lIns="91430" tIns="45716" rIns="91430" bIns="45716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TCP</a:t>
            </a:r>
            <a:endParaRPr lang="en-US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855503" y="2508292"/>
            <a:ext cx="389983" cy="337513"/>
          </a:xfrm>
          <a:prstGeom prst="rect">
            <a:avLst/>
          </a:prstGeom>
          <a:noFill/>
          <a:ln>
            <a:noFill/>
          </a:ln>
        </p:spPr>
        <p:txBody>
          <a:bodyPr wrap="none" lIns="91430" tIns="45716" rIns="91430" bIns="45716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…</a:t>
            </a:r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6432227" y="3761685"/>
            <a:ext cx="0" cy="909541"/>
          </a:xfrm>
          <a:prstGeom prst="straightConnector1">
            <a:avLst/>
          </a:prstGeom>
          <a:ln>
            <a:solidFill>
              <a:srgbClr val="00B05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947126" y="4251314"/>
            <a:ext cx="1225436" cy="0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425886" y="3912217"/>
            <a:ext cx="716555" cy="337513"/>
          </a:xfrm>
          <a:prstGeom prst="rect">
            <a:avLst/>
          </a:prstGeom>
          <a:noFill/>
          <a:ln>
            <a:noFill/>
          </a:ln>
        </p:spPr>
        <p:txBody>
          <a:bodyPr wrap="none" lIns="91430" tIns="45716" rIns="91430" bIns="45716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HTTP</a:t>
            </a:r>
            <a:endParaRPr lang="en-US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527345" y="4422448"/>
            <a:ext cx="589731" cy="339097"/>
          </a:xfrm>
          <a:prstGeom prst="rect">
            <a:avLst/>
          </a:prstGeom>
          <a:noFill/>
          <a:ln>
            <a:noFill/>
          </a:ln>
        </p:spPr>
        <p:txBody>
          <a:bodyPr wrap="none" lIns="91430" tIns="45716" rIns="91430" bIns="45716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TCP</a:t>
            </a:r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5937614" y="3935986"/>
            <a:ext cx="1326895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879282" y="2863235"/>
            <a:ext cx="344010" cy="337513"/>
          </a:xfrm>
          <a:prstGeom prst="rect">
            <a:avLst/>
          </a:prstGeom>
          <a:noFill/>
          <a:ln>
            <a:noFill/>
          </a:ln>
        </p:spPr>
        <p:txBody>
          <a:bodyPr lIns="91430" tIns="45716" rIns="91430" bIns="45716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…</a:t>
            </a:r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1571704" y="4680732"/>
            <a:ext cx="4860524" cy="0"/>
          </a:xfrm>
          <a:prstGeom prst="straightConnector1">
            <a:avLst/>
          </a:prstGeom>
          <a:ln>
            <a:solidFill>
              <a:srgbClr val="00B05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571703" y="3462201"/>
            <a:ext cx="0" cy="121853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lded Corner 26"/>
          <p:cNvSpPr/>
          <p:nvPr/>
        </p:nvSpPr>
        <p:spPr>
          <a:xfrm>
            <a:off x="6034319" y="2622381"/>
            <a:ext cx="409007" cy="255116"/>
          </a:xfrm>
          <a:prstGeom prst="foldedCorner">
            <a:avLst>
              <a:gd name="adj" fmla="val 32814"/>
            </a:avLst>
          </a:prstGeom>
          <a:solidFill>
            <a:schemeClr val="accent6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anchor="ctr"/>
          <a:lstStyle/>
          <a:p>
            <a:pPr>
              <a:defRPr/>
            </a:pPr>
            <a:r>
              <a:rPr lang="en-US" sz="1400" dirty="0">
                <a:solidFill>
                  <a:srgbClr val="000000"/>
                </a:solidFill>
              </a:rPr>
              <a:t>A</a:t>
            </a:r>
            <a:r>
              <a:rPr lang="en-US" sz="1100" dirty="0">
                <a:solidFill>
                  <a:srgbClr val="000000"/>
                </a:solidFill>
              </a:rPr>
              <a:t>1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8" name="Folded Corner 27"/>
          <p:cNvSpPr/>
          <p:nvPr/>
        </p:nvSpPr>
        <p:spPr>
          <a:xfrm>
            <a:off x="6519419" y="2622381"/>
            <a:ext cx="410592" cy="255116"/>
          </a:xfrm>
          <a:prstGeom prst="foldedCorner">
            <a:avLst>
              <a:gd name="adj" fmla="val 32814"/>
            </a:avLst>
          </a:prstGeom>
          <a:solidFill>
            <a:schemeClr val="accent6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anchor="ctr"/>
          <a:lstStyle/>
          <a:p>
            <a:pPr>
              <a:defRPr/>
            </a:pPr>
            <a:r>
              <a:rPr lang="en-US" sz="1400" dirty="0">
                <a:solidFill>
                  <a:srgbClr val="000000"/>
                </a:solidFill>
              </a:rPr>
              <a:t>A</a:t>
            </a:r>
            <a:r>
              <a:rPr lang="en-US" sz="1100" dirty="0">
                <a:solidFill>
                  <a:srgbClr val="000000"/>
                </a:solidFill>
              </a:rPr>
              <a:t>2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9" name="Folded Corner 28"/>
          <p:cNvSpPr/>
          <p:nvPr/>
        </p:nvSpPr>
        <p:spPr>
          <a:xfrm>
            <a:off x="6034319" y="2983662"/>
            <a:ext cx="409007" cy="483293"/>
          </a:xfrm>
          <a:prstGeom prst="foldedCorner">
            <a:avLst>
              <a:gd name="adj" fmla="val 32814"/>
            </a:avLst>
          </a:prstGeom>
          <a:solidFill>
            <a:srgbClr val="008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anchor="ctr"/>
          <a:lstStyle/>
          <a:p>
            <a:pPr>
              <a:defRPr/>
            </a:pPr>
            <a:r>
              <a:rPr lang="en-US" sz="1400" dirty="0">
                <a:solidFill>
                  <a:srgbClr val="000000"/>
                </a:solidFill>
              </a:rPr>
              <a:t>B</a:t>
            </a:r>
            <a:r>
              <a:rPr lang="en-US" sz="1100" dirty="0">
                <a:solidFill>
                  <a:srgbClr val="000000"/>
                </a:solidFill>
              </a:rPr>
              <a:t>1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0" name="Folded Corner 29"/>
          <p:cNvSpPr/>
          <p:nvPr/>
        </p:nvSpPr>
        <p:spPr>
          <a:xfrm>
            <a:off x="6519419" y="2983662"/>
            <a:ext cx="410592" cy="483293"/>
          </a:xfrm>
          <a:prstGeom prst="foldedCorner">
            <a:avLst>
              <a:gd name="adj" fmla="val 32814"/>
            </a:avLst>
          </a:prstGeom>
          <a:solidFill>
            <a:srgbClr val="008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anchor="ctr"/>
          <a:lstStyle/>
          <a:p>
            <a:pPr>
              <a:defRPr/>
            </a:pPr>
            <a:r>
              <a:rPr lang="en-US" sz="1400" dirty="0">
                <a:solidFill>
                  <a:srgbClr val="000000"/>
                </a:solidFill>
              </a:rPr>
              <a:t>B</a:t>
            </a:r>
            <a:r>
              <a:rPr lang="en-US" sz="1100" dirty="0">
                <a:solidFill>
                  <a:srgbClr val="000000"/>
                </a:solidFill>
              </a:rPr>
              <a:t>2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1" name="Folded Corner 30"/>
          <p:cNvSpPr/>
          <p:nvPr/>
        </p:nvSpPr>
        <p:spPr>
          <a:xfrm>
            <a:off x="6037489" y="2676257"/>
            <a:ext cx="410592" cy="225008"/>
          </a:xfrm>
          <a:prstGeom prst="foldedCorner">
            <a:avLst>
              <a:gd name="adj" fmla="val 32814"/>
            </a:avLst>
          </a:prstGeom>
          <a:solidFill>
            <a:schemeClr val="accent6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anchor="ctr"/>
          <a:lstStyle/>
          <a:p>
            <a:pPr>
              <a:defRPr/>
            </a:pPr>
            <a:r>
              <a:rPr lang="en-US" sz="1400" dirty="0">
                <a:solidFill>
                  <a:srgbClr val="000000"/>
                </a:solidFill>
              </a:rPr>
              <a:t>A</a:t>
            </a:r>
            <a:r>
              <a:rPr lang="en-US" sz="1100" dirty="0">
                <a:solidFill>
                  <a:srgbClr val="000000"/>
                </a:solidFill>
              </a:rPr>
              <a:t>1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893196" y="2001231"/>
            <a:ext cx="708629" cy="337513"/>
          </a:xfrm>
          <a:prstGeom prst="rect">
            <a:avLst/>
          </a:prstGeom>
          <a:noFill/>
          <a:ln>
            <a:noFill/>
          </a:ln>
        </p:spPr>
        <p:txBody>
          <a:bodyPr wrap="none" lIns="91430" tIns="45716" rIns="91430" bIns="45716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Client</a:t>
            </a:r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6241992" y="3761685"/>
            <a:ext cx="0" cy="36444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1915714" y="4126134"/>
            <a:ext cx="4326278" cy="0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915713" y="3484385"/>
            <a:ext cx="0" cy="641750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Folded Corner 46"/>
          <p:cNvSpPr/>
          <p:nvPr/>
        </p:nvSpPr>
        <p:spPr>
          <a:xfrm>
            <a:off x="1638286" y="3053383"/>
            <a:ext cx="1491766" cy="310575"/>
          </a:xfrm>
          <a:prstGeom prst="foldedCorner">
            <a:avLst>
              <a:gd name="adj" fmla="val 32814"/>
            </a:avLst>
          </a:prstGeom>
          <a:solidFill>
            <a:srgbClr val="FFFFFF"/>
          </a:solidFill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anchor="ctr"/>
          <a:lstStyle/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</a:rPr>
              <a:t>HTTP GET A</a:t>
            </a:r>
            <a:r>
              <a:rPr lang="en-US" sz="1200" b="1" dirty="0">
                <a:solidFill>
                  <a:srgbClr val="000000"/>
                </a:solidFill>
              </a:rPr>
              <a:t>1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47" name="TextBox 50"/>
          <p:cNvSpPr txBox="1">
            <a:spLocks noChangeArrowheads="1"/>
          </p:cNvSpPr>
          <p:nvPr/>
        </p:nvSpPr>
        <p:spPr bwMode="auto">
          <a:xfrm>
            <a:off x="6100901" y="1819007"/>
            <a:ext cx="789479" cy="339097"/>
          </a:xfrm>
          <a:prstGeom prst="rect">
            <a:avLst/>
          </a:prstGeom>
          <a:noFill/>
          <a:ln>
            <a:noFill/>
          </a:ln>
        </p:spPr>
        <p:txBody>
          <a:bodyPr wrap="none" lIns="91430" tIns="45716" rIns="91430" bIns="45716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Server</a:t>
            </a:r>
            <a:endParaRPr lang="en-US"/>
          </a:p>
        </p:txBody>
      </p:sp>
      <p:sp>
        <p:nvSpPr>
          <p:cNvPr id="48" name="Folded Corner 47"/>
          <p:cNvSpPr/>
          <p:nvPr/>
        </p:nvSpPr>
        <p:spPr>
          <a:xfrm>
            <a:off x="6536858" y="3020108"/>
            <a:ext cx="409007" cy="483292"/>
          </a:xfrm>
          <a:prstGeom prst="foldedCorner">
            <a:avLst>
              <a:gd name="adj" fmla="val 32814"/>
            </a:avLst>
          </a:prstGeom>
          <a:solidFill>
            <a:srgbClr val="008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anchor="ctr"/>
          <a:lstStyle/>
          <a:p>
            <a:pPr>
              <a:defRPr/>
            </a:pPr>
            <a:r>
              <a:rPr lang="en-US" sz="1400" dirty="0">
                <a:solidFill>
                  <a:srgbClr val="000000"/>
                </a:solidFill>
              </a:rPr>
              <a:t>B</a:t>
            </a:r>
            <a:r>
              <a:rPr lang="en-US" sz="1100" dirty="0">
                <a:solidFill>
                  <a:srgbClr val="000000"/>
                </a:solidFill>
              </a:rPr>
              <a:t>2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9" name="Folded Corner 48"/>
          <p:cNvSpPr/>
          <p:nvPr/>
        </p:nvSpPr>
        <p:spPr>
          <a:xfrm>
            <a:off x="1638286" y="3053383"/>
            <a:ext cx="1364942" cy="310575"/>
          </a:xfrm>
          <a:prstGeom prst="foldedCorner">
            <a:avLst>
              <a:gd name="adj" fmla="val 32814"/>
            </a:avLst>
          </a:prstGeom>
          <a:solidFill>
            <a:srgbClr val="FFFFFF"/>
          </a:solidFill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anchor="ctr"/>
          <a:lstStyle/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</a:rPr>
              <a:t>HTTP GET B</a:t>
            </a:r>
            <a:r>
              <a:rPr lang="en-US" sz="1100" b="1" dirty="0">
                <a:solidFill>
                  <a:srgbClr val="000000"/>
                </a:solidFill>
              </a:rPr>
              <a:t>2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2" name="Rectangle 16"/>
          <p:cNvSpPr/>
          <p:nvPr/>
        </p:nvSpPr>
        <p:spPr>
          <a:xfrm>
            <a:off x="4434752" y="2612874"/>
            <a:ext cx="1299945" cy="873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3" name="Folded Corner 25"/>
          <p:cNvSpPr/>
          <p:nvPr/>
        </p:nvSpPr>
        <p:spPr>
          <a:xfrm>
            <a:off x="4827906" y="2669918"/>
            <a:ext cx="409007" cy="255116"/>
          </a:xfrm>
          <a:prstGeom prst="foldedCorner">
            <a:avLst>
              <a:gd name="adj" fmla="val 32814"/>
            </a:avLst>
          </a:prstGeom>
          <a:solidFill>
            <a:schemeClr val="accent6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anchor="ctr"/>
          <a:lstStyle/>
          <a:p>
            <a:pPr>
              <a:defRPr/>
            </a:pPr>
            <a:r>
              <a:rPr lang="en-US" sz="1400" dirty="0">
                <a:solidFill>
                  <a:srgbClr val="000000"/>
                </a:solidFill>
              </a:rPr>
              <a:t>A</a:t>
            </a:r>
            <a:r>
              <a:rPr lang="en-US" sz="1100" dirty="0">
                <a:solidFill>
                  <a:srgbClr val="000000"/>
                </a:solidFill>
              </a:rPr>
              <a:t>1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4" name="Folded Corner 31"/>
          <p:cNvSpPr/>
          <p:nvPr/>
        </p:nvSpPr>
        <p:spPr>
          <a:xfrm>
            <a:off x="5281301" y="2633474"/>
            <a:ext cx="409007" cy="483292"/>
          </a:xfrm>
          <a:prstGeom prst="foldedCorner">
            <a:avLst>
              <a:gd name="adj" fmla="val 32814"/>
            </a:avLst>
          </a:prstGeom>
          <a:solidFill>
            <a:srgbClr val="008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anchor="ctr"/>
          <a:lstStyle/>
          <a:p>
            <a:pPr>
              <a:defRPr/>
            </a:pPr>
            <a:r>
              <a:rPr lang="en-US" sz="1400" dirty="0">
                <a:solidFill>
                  <a:srgbClr val="000000"/>
                </a:solidFill>
              </a:rPr>
              <a:t>B</a:t>
            </a:r>
            <a:r>
              <a:rPr lang="en-US" sz="1100" dirty="0">
                <a:solidFill>
                  <a:srgbClr val="000000"/>
                </a:solidFill>
              </a:rPr>
              <a:t>1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5" name="TextBox 32"/>
          <p:cNvSpPr txBox="1">
            <a:spLocks noChangeArrowheads="1"/>
          </p:cNvSpPr>
          <p:nvPr/>
        </p:nvSpPr>
        <p:spPr bwMode="auto">
          <a:xfrm>
            <a:off x="4510846" y="3056552"/>
            <a:ext cx="798990" cy="337513"/>
          </a:xfrm>
          <a:prstGeom prst="rect">
            <a:avLst/>
          </a:prstGeom>
          <a:noFill/>
          <a:ln>
            <a:noFill/>
          </a:ln>
        </p:spPr>
        <p:txBody>
          <a:bodyPr wrap="none" lIns="91430" tIns="45716" rIns="91430" bIns="45716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b="1"/>
              <a:t>Cache</a:t>
            </a:r>
            <a:endParaRPr lang="en-US" b="1"/>
          </a:p>
        </p:txBody>
      </p:sp>
      <p:sp>
        <p:nvSpPr>
          <p:cNvPr id="88" name="Rectangle 33"/>
          <p:cNvSpPr/>
          <p:nvPr/>
        </p:nvSpPr>
        <p:spPr>
          <a:xfrm>
            <a:off x="7591081" y="2566922"/>
            <a:ext cx="1377624" cy="1383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lIns="91430" tIns="45716" rIns="91430" bIns="45716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9" name="TextBox 36"/>
          <p:cNvSpPr txBox="1">
            <a:spLocks noChangeArrowheads="1"/>
          </p:cNvSpPr>
          <p:nvPr/>
        </p:nvSpPr>
        <p:spPr bwMode="auto">
          <a:xfrm>
            <a:off x="7510231" y="3566782"/>
            <a:ext cx="1469572" cy="337513"/>
          </a:xfrm>
          <a:prstGeom prst="rect">
            <a:avLst/>
          </a:prstGeom>
          <a:noFill/>
          <a:ln>
            <a:noFill/>
          </a:ln>
        </p:spPr>
        <p:txBody>
          <a:bodyPr lIns="91430" tIns="45716" rIns="91430" bIns="45716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Web server</a:t>
            </a:r>
            <a:endParaRPr kumimoji="0" lang="en-US" sz="1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90" name="TextBox 37"/>
          <p:cNvSpPr txBox="1">
            <a:spLocks noChangeArrowheads="1"/>
          </p:cNvSpPr>
          <p:nvPr/>
        </p:nvSpPr>
        <p:spPr bwMode="auto">
          <a:xfrm>
            <a:off x="8496286" y="2608121"/>
            <a:ext cx="388399" cy="337512"/>
          </a:xfrm>
          <a:prstGeom prst="rect">
            <a:avLst/>
          </a:prstGeom>
          <a:noFill/>
          <a:ln>
            <a:noFill/>
          </a:ln>
        </p:spPr>
        <p:txBody>
          <a:bodyPr wrap="none" lIns="91430" tIns="45716" rIns="91430" bIns="45716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…</a:t>
            </a: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91" name="TextBox 38"/>
          <p:cNvSpPr txBox="1">
            <a:spLocks noChangeArrowheads="1"/>
          </p:cNvSpPr>
          <p:nvPr/>
        </p:nvSpPr>
        <p:spPr bwMode="auto">
          <a:xfrm>
            <a:off x="8518480" y="2963064"/>
            <a:ext cx="344010" cy="337512"/>
          </a:xfrm>
          <a:prstGeom prst="rect">
            <a:avLst/>
          </a:prstGeom>
          <a:noFill/>
          <a:ln>
            <a:noFill/>
          </a:ln>
        </p:spPr>
        <p:txBody>
          <a:bodyPr lIns="91430" tIns="45716" rIns="91430" bIns="45716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…</a:t>
            </a: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92" name="Folded Corner 39"/>
          <p:cNvSpPr/>
          <p:nvPr/>
        </p:nvSpPr>
        <p:spPr>
          <a:xfrm>
            <a:off x="7673517" y="2722209"/>
            <a:ext cx="409007" cy="255115"/>
          </a:xfrm>
          <a:prstGeom prst="foldedCorner">
            <a:avLst>
              <a:gd name="adj" fmla="val 32814"/>
            </a:avLst>
          </a:prstGeom>
          <a:solidFill>
            <a:srgbClr val="70AD47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91430" tIns="45716" rIns="91430" bIns="45716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3" name="Folded Corner 40"/>
          <p:cNvSpPr/>
          <p:nvPr/>
        </p:nvSpPr>
        <p:spPr>
          <a:xfrm>
            <a:off x="8160203" y="2722209"/>
            <a:ext cx="409007" cy="255115"/>
          </a:xfrm>
          <a:prstGeom prst="foldedCorner">
            <a:avLst>
              <a:gd name="adj" fmla="val 32814"/>
            </a:avLst>
          </a:prstGeom>
          <a:solidFill>
            <a:srgbClr val="70AD47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91430" tIns="45716" rIns="91430" bIns="45716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4" name="Folded Corner 41"/>
          <p:cNvSpPr/>
          <p:nvPr/>
        </p:nvSpPr>
        <p:spPr>
          <a:xfrm>
            <a:off x="7673517" y="3085074"/>
            <a:ext cx="409007" cy="481708"/>
          </a:xfrm>
          <a:prstGeom prst="foldedCorner">
            <a:avLst>
              <a:gd name="adj" fmla="val 32814"/>
            </a:avLst>
          </a:prstGeom>
          <a:solidFill>
            <a:srgbClr val="008000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91430" tIns="45716" rIns="91430" bIns="45716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B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5" name="Folded Corner 42"/>
          <p:cNvSpPr/>
          <p:nvPr/>
        </p:nvSpPr>
        <p:spPr>
          <a:xfrm>
            <a:off x="8160203" y="3085074"/>
            <a:ext cx="409007" cy="481708"/>
          </a:xfrm>
          <a:prstGeom prst="foldedCorner">
            <a:avLst>
              <a:gd name="adj" fmla="val 32814"/>
            </a:avLst>
          </a:prstGeom>
          <a:solidFill>
            <a:srgbClr val="008000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91430" tIns="45716" rIns="91430" bIns="45716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B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6" name="Folded Corner 30"/>
          <p:cNvSpPr/>
          <p:nvPr/>
        </p:nvSpPr>
        <p:spPr>
          <a:xfrm>
            <a:off x="5732318" y="5376793"/>
            <a:ext cx="410592" cy="225008"/>
          </a:xfrm>
          <a:prstGeom prst="foldedCorner">
            <a:avLst>
              <a:gd name="adj" fmla="val 32814"/>
            </a:avLst>
          </a:prstGeom>
          <a:solidFill>
            <a:schemeClr val="accent6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anchor="ctr"/>
          <a:lstStyle/>
          <a:p>
            <a:pPr>
              <a:defRPr/>
            </a:pPr>
            <a:r>
              <a:rPr lang="en-US" sz="1400" dirty="0">
                <a:solidFill>
                  <a:srgbClr val="000000"/>
                </a:solidFill>
              </a:rPr>
              <a:t>A</a:t>
            </a:r>
            <a:r>
              <a:rPr lang="en-US" sz="1100" dirty="0">
                <a:solidFill>
                  <a:srgbClr val="000000"/>
                </a:solidFill>
              </a:rPr>
              <a:t>1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6425886" y="5295542"/>
            <a:ext cx="2414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Chunk 1 with bitrate A</a:t>
            </a:r>
            <a:endParaRPr lang="zh-CN" altLang="en-US" dirty="0"/>
          </a:p>
        </p:txBody>
      </p:sp>
      <p:cxnSp>
        <p:nvCxnSpPr>
          <p:cNvPr id="98" name="Straight Arrow Connector 35"/>
          <p:cNvCxnSpPr/>
          <p:nvPr/>
        </p:nvCxnSpPr>
        <p:spPr>
          <a:xfrm flipV="1">
            <a:off x="5725312" y="5883469"/>
            <a:ext cx="504000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24"/>
          <p:cNvCxnSpPr/>
          <p:nvPr/>
        </p:nvCxnSpPr>
        <p:spPr>
          <a:xfrm flipV="1">
            <a:off x="5725312" y="6221135"/>
            <a:ext cx="504000" cy="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6445315" y="5696983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 Request</a:t>
            </a:r>
            <a:endParaRPr lang="zh-CN" altLang="en-US" dirty="0"/>
          </a:p>
        </p:txBody>
      </p:sp>
      <p:sp>
        <p:nvSpPr>
          <p:cNvPr id="103" name="文本框 102"/>
          <p:cNvSpPr txBox="1"/>
          <p:nvPr/>
        </p:nvSpPr>
        <p:spPr>
          <a:xfrm>
            <a:off x="6457950" y="6032056"/>
            <a:ext cx="162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 Response</a:t>
            </a:r>
            <a:endParaRPr lang="zh-CN" altLang="en-US" dirty="0"/>
          </a:p>
        </p:txBody>
      </p:sp>
      <p:sp>
        <p:nvSpPr>
          <p:cNvPr id="105" name="Rounded Rectangular Callout 47"/>
          <p:cNvSpPr/>
          <p:nvPr/>
        </p:nvSpPr>
        <p:spPr>
          <a:xfrm>
            <a:off x="5556430" y="4874022"/>
            <a:ext cx="2531560" cy="694039"/>
          </a:xfrm>
          <a:prstGeom prst="wedgeRoundRectCallout">
            <a:avLst>
              <a:gd name="adj1" fmla="val 11855"/>
              <a:gd name="adj2" fmla="val -10237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0" tIns="45716" rIns="91430" bIns="45716" anchor="ctr"/>
          <a:lstStyle/>
          <a:p>
            <a:pPr algn="ctr">
              <a:defRPr/>
            </a:pPr>
            <a:r>
              <a:rPr lang="zh-CN" altLang="en-US" sz="2000" dirty="0">
                <a:ea typeface="黑体" panose="02010609060101010101" pitchFamily="49" charset="-122"/>
              </a:rPr>
              <a:t>可以利用现有</a:t>
            </a:r>
            <a:r>
              <a:rPr lang="en-US" altLang="zh-CN" sz="2000" dirty="0">
                <a:ea typeface="黑体" panose="02010609060101010101" pitchFamily="49" charset="-122"/>
              </a:rPr>
              <a:t>CDN</a:t>
            </a:r>
            <a:r>
              <a:rPr lang="zh-CN" altLang="en-US" sz="2000" dirty="0">
                <a:ea typeface="黑体" panose="02010609060101010101" pitchFamily="49" charset="-122"/>
              </a:rPr>
              <a:t>网络加速传输</a:t>
            </a:r>
            <a:endParaRPr lang="en-US" sz="2000" dirty="0">
              <a:ea typeface="黑体" panose="02010609060101010101" pitchFamily="49" charset="-122"/>
            </a:endParaRPr>
          </a:p>
        </p:txBody>
      </p:sp>
      <p:sp>
        <p:nvSpPr>
          <p:cNvPr id="106" name="Rounded Rectangular Callout 48"/>
          <p:cNvSpPr/>
          <p:nvPr/>
        </p:nvSpPr>
        <p:spPr>
          <a:xfrm>
            <a:off x="1691428" y="1451611"/>
            <a:ext cx="3136478" cy="783948"/>
          </a:xfrm>
          <a:prstGeom prst="wedgeRoundRectCallout">
            <a:avLst>
              <a:gd name="adj1" fmla="val -32050"/>
              <a:gd name="adj2" fmla="val 7162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0" tIns="45716" rIns="91430" bIns="45716" anchor="ctr"/>
          <a:lstStyle/>
          <a:p>
            <a:pPr algn="ctr">
              <a:defRPr/>
            </a:pPr>
            <a:r>
              <a:rPr lang="zh-CN" altLang="en-US" sz="2000" dirty="0">
                <a:ea typeface="黑体" panose="02010609060101010101" pitchFamily="49" charset="-122"/>
              </a:rPr>
              <a:t>客户端主导的视频传输可以切换码率</a:t>
            </a:r>
            <a:r>
              <a:rPr lang="en-US" altLang="zh-CN" sz="2000" dirty="0">
                <a:ea typeface="黑体" panose="02010609060101010101" pitchFamily="49" charset="-122"/>
              </a:rPr>
              <a:t>/CDN/</a:t>
            </a:r>
            <a:r>
              <a:rPr lang="zh-CN" altLang="en-US" sz="2000" dirty="0">
                <a:ea typeface="黑体" panose="02010609060101010101" pitchFamily="49" charset="-122"/>
              </a:rPr>
              <a:t>服务器</a:t>
            </a:r>
            <a:endParaRPr lang="en-US" sz="2000" dirty="0">
              <a:ea typeface="黑体" panose="02010609060101010101" pitchFamily="49" charset="-122"/>
            </a:endParaRPr>
          </a:p>
        </p:txBody>
      </p:sp>
      <p:sp>
        <p:nvSpPr>
          <p:cNvPr id="107" name="Rounded Rectangular Callout 49"/>
          <p:cNvSpPr/>
          <p:nvPr/>
        </p:nvSpPr>
        <p:spPr>
          <a:xfrm>
            <a:off x="1322088" y="5202183"/>
            <a:ext cx="2650335" cy="747784"/>
          </a:xfrm>
          <a:prstGeom prst="wedgeRoundRectCallout">
            <a:avLst>
              <a:gd name="adj1" fmla="val -36235"/>
              <a:gd name="adj2" fmla="val -10147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0" tIns="45716" rIns="91430" bIns="45716" anchor="ctr"/>
          <a:lstStyle/>
          <a:p>
            <a:pPr algn="ctr">
              <a:defRPr/>
            </a:pPr>
            <a:r>
              <a:rPr lang="zh-CN" altLang="en-US" sz="2000" dirty="0">
                <a:ea typeface="黑体" panose="02010609060101010101" pitchFamily="49" charset="-122"/>
              </a:rPr>
              <a:t>不需要担心</a:t>
            </a:r>
            <a:r>
              <a:rPr lang="en-US" altLang="zh-CN" sz="2000" dirty="0" err="1">
                <a:ea typeface="黑体" panose="02010609060101010101" pitchFamily="49" charset="-122"/>
              </a:rPr>
              <a:t>Middelbox</a:t>
            </a:r>
            <a:r>
              <a:rPr lang="zh-CN" altLang="en-US" sz="2000" dirty="0">
                <a:ea typeface="黑体" panose="02010609060101010101" pitchFamily="49" charset="-122"/>
              </a:rPr>
              <a:t>问题</a:t>
            </a:r>
            <a:endParaRPr lang="en-US" sz="2000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0.00046 L 0.00226 0.1155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5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6 0.11551 L 0.429 0.11528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3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9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0.00023 L 0.00729 0.2726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" y="13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29 0.27269 L -0.50747 0.2724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4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500"/>
                            </p:stCondLst>
                            <p:childTnLst>
                              <p:par>
                                <p:cTn id="24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0747 0.27246 L -0.50747 -0.00023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0.00046 L 0.00226 0.11551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5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6 0.11551 L 0.42899 0.11528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3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2.96296E-6 L -0.00434 0.2048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" y="10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000"/>
                            </p:stCondLst>
                            <p:childTnLst>
                              <p:par>
                                <p:cTn id="4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34 0.20486 L -0.54948 0.2051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9000"/>
                            </p:stCondLst>
                            <p:childTnLst>
                              <p:par>
                                <p:cTn id="51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4965 0.20486 L -0.55225 0.02338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-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1" grpId="2" animBg="1"/>
      <p:bldP spid="31" grpId="3" animBg="1"/>
      <p:bldP spid="46" grpId="0" animBg="1"/>
      <p:bldP spid="46" grpId="1" animBg="1"/>
      <p:bldP spid="46" grpId="2" animBg="1"/>
      <p:bldP spid="48" grpId="0" animBg="1"/>
      <p:bldP spid="48" grpId="1" animBg="1"/>
      <p:bldP spid="48" grpId="2" animBg="1"/>
      <p:bldP spid="48" grpId="3" animBg="1"/>
      <p:bldP spid="49" grpId="0" animBg="1"/>
      <p:bldP spid="49" grpId="1" animBg="1"/>
      <p:bldP spid="49" grpId="2" animBg="1"/>
      <p:bldP spid="49" grpId="3" animBg="1"/>
      <p:bldP spid="105" grpId="0" animBg="1"/>
      <p:bldP spid="106" grpId="0" animBg="1"/>
      <p:bldP spid="10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层次化的命名空间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  <p:grpSp>
        <p:nvGrpSpPr>
          <p:cNvPr id="85" name="组合 84"/>
          <p:cNvGrpSpPr/>
          <p:nvPr/>
        </p:nvGrpSpPr>
        <p:grpSpPr>
          <a:xfrm>
            <a:off x="277625" y="3008256"/>
            <a:ext cx="2171044" cy="3259197"/>
            <a:chOff x="277625" y="3008256"/>
            <a:chExt cx="2171044" cy="3259197"/>
          </a:xfrm>
        </p:grpSpPr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1026824" y="3381318"/>
              <a:ext cx="563562" cy="5762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b="0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1026824" y="4357631"/>
              <a:ext cx="563563" cy="57626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b="0"/>
            </a:p>
          </p:txBody>
        </p:sp>
        <p:sp>
          <p:nvSpPr>
            <p:cNvPr id="39" name="Oval 42"/>
            <p:cNvSpPr>
              <a:spLocks noChangeArrowheads="1"/>
            </p:cNvSpPr>
            <p:nvPr/>
          </p:nvSpPr>
          <p:spPr bwMode="auto">
            <a:xfrm>
              <a:off x="1026824" y="5321243"/>
              <a:ext cx="563562" cy="5762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b="0"/>
            </a:p>
          </p:txBody>
        </p:sp>
        <p:sp>
          <p:nvSpPr>
            <p:cNvPr id="44" name="Text Box 47"/>
            <p:cNvSpPr txBox="1">
              <a:spLocks noChangeArrowheads="1"/>
            </p:cNvSpPr>
            <p:nvPr/>
          </p:nvSpPr>
          <p:spPr bwMode="auto">
            <a:xfrm>
              <a:off x="1026030" y="3444818"/>
              <a:ext cx="52450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l"/>
              <a:r>
                <a:rPr lang="en-US" altLang="zh-CN" b="0" dirty="0" err="1">
                  <a:solidFill>
                    <a:srgbClr val="FF0000"/>
                  </a:solidFill>
                  <a:latin typeface="Times New Roman" panose="02020603050405020304" pitchFamily="18" charset="0"/>
                </a:rPr>
                <a:t>mit</a:t>
              </a:r>
              <a:endPara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" name="Text Box 49"/>
            <p:cNvSpPr txBox="1">
              <a:spLocks noChangeArrowheads="1"/>
            </p:cNvSpPr>
            <p:nvPr/>
          </p:nvSpPr>
          <p:spPr bwMode="auto">
            <a:xfrm>
              <a:off x="1005393" y="4441768"/>
              <a:ext cx="66717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l"/>
              <a:r>
                <a:rPr lang="en-US" altLang="zh-CN" b="0" dirty="0" err="1">
                  <a:solidFill>
                    <a:srgbClr val="FF0000"/>
                  </a:solidFill>
                  <a:latin typeface="Times New Roman" panose="02020603050405020304" pitchFamily="18" charset="0"/>
                </a:rPr>
                <a:t>csail</a:t>
              </a:r>
              <a:endPara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8" name="Text Box 51"/>
            <p:cNvSpPr txBox="1">
              <a:spLocks noChangeArrowheads="1"/>
            </p:cNvSpPr>
            <p:nvPr/>
          </p:nvSpPr>
          <p:spPr bwMode="auto">
            <a:xfrm>
              <a:off x="961399" y="5370456"/>
              <a:ext cx="74251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l"/>
              <a:r>
                <a:rPr lang="en-US" altLang="zh-CN" b="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www</a:t>
              </a:r>
              <a:endPara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" name="Line 54"/>
            <p:cNvSpPr>
              <a:spLocks noChangeShapeType="1"/>
            </p:cNvSpPr>
            <p:nvPr/>
          </p:nvSpPr>
          <p:spPr bwMode="auto">
            <a:xfrm flipH="1">
              <a:off x="1307811" y="3970281"/>
              <a:ext cx="0" cy="3714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zh-CN" altLang="en-US" b="0"/>
            </a:p>
          </p:txBody>
        </p:sp>
        <p:sp>
          <p:nvSpPr>
            <p:cNvPr id="53" name="Line 56"/>
            <p:cNvSpPr>
              <a:spLocks noChangeShapeType="1"/>
            </p:cNvSpPr>
            <p:nvPr/>
          </p:nvSpPr>
          <p:spPr bwMode="auto">
            <a:xfrm>
              <a:off x="1307811" y="4925956"/>
              <a:ext cx="0" cy="4016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zh-CN" altLang="en-US" b="0"/>
            </a:p>
          </p:txBody>
        </p:sp>
        <p:sp>
          <p:nvSpPr>
            <p:cNvPr id="71" name="Text Box 74"/>
            <p:cNvSpPr txBox="1">
              <a:spLocks noChangeArrowheads="1"/>
            </p:cNvSpPr>
            <p:nvPr/>
          </p:nvSpPr>
          <p:spPr bwMode="auto">
            <a:xfrm>
              <a:off x="277625" y="5867343"/>
              <a:ext cx="217104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www.csail.mit.edu</a:t>
              </a:r>
              <a:endPara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9" name="Line 52"/>
            <p:cNvSpPr>
              <a:spLocks noChangeShapeType="1"/>
            </p:cNvSpPr>
            <p:nvPr/>
          </p:nvSpPr>
          <p:spPr bwMode="auto">
            <a:xfrm>
              <a:off x="1307811" y="3008256"/>
              <a:ext cx="0" cy="3730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zh-CN" altLang="en-US" b="0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5459583" y="3028893"/>
            <a:ext cx="1300356" cy="3252848"/>
            <a:chOff x="5459583" y="3028893"/>
            <a:chExt cx="1300356" cy="3252848"/>
          </a:xfrm>
        </p:grpSpPr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842542" y="3395606"/>
              <a:ext cx="563563" cy="57626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b="0"/>
            </a:p>
          </p:txBody>
        </p:sp>
        <p:sp>
          <p:nvSpPr>
            <p:cNvPr id="37" name="Oval 40"/>
            <p:cNvSpPr>
              <a:spLocks noChangeArrowheads="1"/>
            </p:cNvSpPr>
            <p:nvPr/>
          </p:nvSpPr>
          <p:spPr bwMode="auto">
            <a:xfrm>
              <a:off x="5842542" y="4371918"/>
              <a:ext cx="563563" cy="5762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b="0"/>
            </a:p>
          </p:txBody>
        </p:sp>
        <p:sp>
          <p:nvSpPr>
            <p:cNvPr id="38" name="Oval 41"/>
            <p:cNvSpPr>
              <a:spLocks noChangeArrowheads="1"/>
            </p:cNvSpPr>
            <p:nvPr/>
          </p:nvSpPr>
          <p:spPr bwMode="auto">
            <a:xfrm>
              <a:off x="5842542" y="5335531"/>
              <a:ext cx="563563" cy="57626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b="0"/>
            </a:p>
          </p:txBody>
        </p:sp>
        <p:sp>
          <p:nvSpPr>
            <p:cNvPr id="55" name="Line 58"/>
            <p:cNvSpPr>
              <a:spLocks noChangeShapeType="1"/>
            </p:cNvSpPr>
            <p:nvPr/>
          </p:nvSpPr>
          <p:spPr bwMode="auto">
            <a:xfrm>
              <a:off x="6125117" y="3957581"/>
              <a:ext cx="1588" cy="428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zh-CN" altLang="en-US" b="0"/>
            </a:p>
          </p:txBody>
        </p:sp>
        <p:sp>
          <p:nvSpPr>
            <p:cNvPr id="56" name="Line 59"/>
            <p:cNvSpPr>
              <a:spLocks noChangeShapeType="1"/>
            </p:cNvSpPr>
            <p:nvPr/>
          </p:nvSpPr>
          <p:spPr bwMode="auto">
            <a:xfrm>
              <a:off x="6125117" y="4968818"/>
              <a:ext cx="0" cy="387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zh-CN" altLang="en-US" b="0"/>
            </a:p>
          </p:txBody>
        </p:sp>
        <p:sp>
          <p:nvSpPr>
            <p:cNvPr id="62" name="Text Box 65"/>
            <p:cNvSpPr txBox="1">
              <a:spLocks noChangeArrowheads="1"/>
            </p:cNvSpPr>
            <p:nvPr/>
          </p:nvSpPr>
          <p:spPr bwMode="auto">
            <a:xfrm>
              <a:off x="5912392" y="3444818"/>
              <a:ext cx="4238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l"/>
              <a:r>
                <a:rPr lang="en-US" altLang="zh-CN" b="0">
                  <a:solidFill>
                    <a:srgbClr val="0066FF"/>
                  </a:solidFill>
                  <a:latin typeface="Times New Roman" panose="02020603050405020304" pitchFamily="18" charset="0"/>
                </a:rPr>
                <a:t>ac</a:t>
              </a:r>
              <a:endParaRPr lang="en-US" altLang="zh-CN" b="0">
                <a:solidFill>
                  <a:srgbClr val="00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3" name="Text Box 66"/>
            <p:cNvSpPr txBox="1">
              <a:spLocks noChangeArrowheads="1"/>
            </p:cNvSpPr>
            <p:nvPr/>
          </p:nvSpPr>
          <p:spPr bwMode="auto">
            <a:xfrm>
              <a:off x="5904437" y="4456056"/>
              <a:ext cx="45397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l"/>
              <a:r>
                <a:rPr lang="en-US" altLang="zh-CN" b="0" dirty="0" err="1">
                  <a:solidFill>
                    <a:srgbClr val="0066FF"/>
                  </a:solidFill>
                  <a:latin typeface="Times New Roman" panose="02020603050405020304" pitchFamily="18" charset="0"/>
                </a:rPr>
                <a:t>ict</a:t>
              </a:r>
              <a:endParaRPr lang="en-US" altLang="zh-CN" b="0" dirty="0">
                <a:solidFill>
                  <a:srgbClr val="00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4" name="Text Box 67"/>
            <p:cNvSpPr txBox="1">
              <a:spLocks noChangeArrowheads="1"/>
            </p:cNvSpPr>
            <p:nvPr/>
          </p:nvSpPr>
          <p:spPr bwMode="auto">
            <a:xfrm>
              <a:off x="5940661" y="5428930"/>
              <a:ext cx="34015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l"/>
              <a:r>
                <a:rPr lang="en-US" altLang="zh-CN" b="0" dirty="0">
                  <a:solidFill>
                    <a:srgbClr val="0066FF"/>
                  </a:solidFill>
                  <a:latin typeface="Times New Roman" panose="02020603050405020304" pitchFamily="18" charset="0"/>
                </a:rPr>
                <a:t>fi</a:t>
              </a:r>
              <a:endParaRPr lang="en-US" altLang="zh-CN" b="0" dirty="0">
                <a:solidFill>
                  <a:srgbClr val="00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" name="Text Box 75"/>
            <p:cNvSpPr txBox="1">
              <a:spLocks noChangeArrowheads="1"/>
            </p:cNvSpPr>
            <p:nvPr/>
          </p:nvSpPr>
          <p:spPr bwMode="auto">
            <a:xfrm>
              <a:off x="5459583" y="5881631"/>
              <a:ext cx="13003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66FF"/>
                  </a:solidFill>
                  <a:latin typeface="Times New Roman" panose="02020603050405020304" pitchFamily="18" charset="0"/>
                </a:rPr>
                <a:t>fi.ict.ac.cn</a:t>
              </a:r>
              <a:endPara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" name="Line 57"/>
            <p:cNvSpPr>
              <a:spLocks noChangeShapeType="1"/>
            </p:cNvSpPr>
            <p:nvPr/>
          </p:nvSpPr>
          <p:spPr bwMode="auto">
            <a:xfrm>
              <a:off x="6123530" y="3028893"/>
              <a:ext cx="1587" cy="366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zh-CN" altLang="en-US" b="0"/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7310980" y="3000318"/>
            <a:ext cx="1729961" cy="3311585"/>
            <a:chOff x="7310980" y="3000318"/>
            <a:chExt cx="1729961" cy="3311585"/>
          </a:xfrm>
        </p:grpSpPr>
        <p:sp>
          <p:nvSpPr>
            <p:cNvPr id="41" name="Oval 44"/>
            <p:cNvSpPr>
              <a:spLocks noChangeArrowheads="1"/>
            </p:cNvSpPr>
            <p:nvPr/>
          </p:nvSpPr>
          <p:spPr bwMode="auto">
            <a:xfrm>
              <a:off x="7928517" y="3381318"/>
              <a:ext cx="563563" cy="5762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b="0"/>
            </a:p>
          </p:txBody>
        </p:sp>
        <p:sp>
          <p:nvSpPr>
            <p:cNvPr id="42" name="Oval 45"/>
            <p:cNvSpPr>
              <a:spLocks noChangeArrowheads="1"/>
            </p:cNvSpPr>
            <p:nvPr/>
          </p:nvSpPr>
          <p:spPr bwMode="auto">
            <a:xfrm>
              <a:off x="7928517" y="4359218"/>
              <a:ext cx="563563" cy="5762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b="0"/>
            </a:p>
          </p:txBody>
        </p:sp>
        <p:sp>
          <p:nvSpPr>
            <p:cNvPr id="43" name="Oval 46"/>
            <p:cNvSpPr>
              <a:spLocks noChangeArrowheads="1"/>
            </p:cNvSpPr>
            <p:nvPr/>
          </p:nvSpPr>
          <p:spPr bwMode="auto">
            <a:xfrm>
              <a:off x="7928517" y="5321243"/>
              <a:ext cx="563563" cy="5762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b="0"/>
            </a:p>
          </p:txBody>
        </p:sp>
        <p:sp>
          <p:nvSpPr>
            <p:cNvPr id="59" name="Line 62"/>
            <p:cNvSpPr>
              <a:spLocks noChangeShapeType="1"/>
            </p:cNvSpPr>
            <p:nvPr/>
          </p:nvSpPr>
          <p:spPr bwMode="auto">
            <a:xfrm>
              <a:off x="8211092" y="3943293"/>
              <a:ext cx="1588" cy="409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zh-CN" altLang="en-US" b="0"/>
            </a:p>
          </p:txBody>
        </p:sp>
        <p:sp>
          <p:nvSpPr>
            <p:cNvPr id="60" name="Line 63"/>
            <p:cNvSpPr>
              <a:spLocks noChangeShapeType="1"/>
            </p:cNvSpPr>
            <p:nvPr/>
          </p:nvSpPr>
          <p:spPr bwMode="auto">
            <a:xfrm>
              <a:off x="8211092" y="4911668"/>
              <a:ext cx="1588" cy="409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zh-CN" altLang="en-US" b="0"/>
            </a:p>
          </p:txBody>
        </p:sp>
        <p:sp>
          <p:nvSpPr>
            <p:cNvPr id="65" name="Text Box 68"/>
            <p:cNvSpPr txBox="1">
              <a:spLocks noChangeArrowheads="1"/>
            </p:cNvSpPr>
            <p:nvPr/>
          </p:nvSpPr>
          <p:spPr bwMode="auto">
            <a:xfrm>
              <a:off x="7981486" y="3430531"/>
              <a:ext cx="503663" cy="437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altLang="zh-CN" sz="1400" b="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in-</a:t>
              </a:r>
              <a:endParaRPr lang="en-US" altLang="zh-CN" sz="1400" b="0" dirty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1400" b="0" dirty="0" err="1">
                  <a:solidFill>
                    <a:schemeClr val="tx2"/>
                  </a:solidFill>
                  <a:latin typeface="Times New Roman" panose="02020603050405020304" pitchFamily="18" charset="0"/>
                </a:rPr>
                <a:t>addr</a:t>
              </a:r>
              <a:endParaRPr lang="en-US" altLang="zh-CN" sz="1400" b="0" dirty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" name="Text Box 69"/>
            <p:cNvSpPr txBox="1">
              <a:spLocks noChangeArrowheads="1"/>
            </p:cNvSpPr>
            <p:nvPr/>
          </p:nvSpPr>
          <p:spPr bwMode="auto">
            <a:xfrm>
              <a:off x="7936118" y="4441768"/>
              <a:ext cx="5693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l"/>
              <a:r>
                <a:rPr lang="en-US" altLang="zh-CN" b="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159</a:t>
              </a:r>
              <a:endParaRPr lang="en-US" altLang="zh-CN" b="0" dirty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" name="Text Box 70"/>
            <p:cNvSpPr txBox="1">
              <a:spLocks noChangeArrowheads="1"/>
            </p:cNvSpPr>
            <p:nvPr/>
          </p:nvSpPr>
          <p:spPr bwMode="auto">
            <a:xfrm>
              <a:off x="7966802" y="5397443"/>
              <a:ext cx="5693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l"/>
              <a:r>
                <a:rPr lang="en-US" altLang="zh-CN" b="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226</a:t>
              </a:r>
              <a:endParaRPr lang="en-US" altLang="zh-CN" b="0" dirty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3" name="Text Box 76"/>
            <p:cNvSpPr txBox="1">
              <a:spLocks noChangeArrowheads="1"/>
            </p:cNvSpPr>
            <p:nvPr/>
          </p:nvSpPr>
          <p:spPr bwMode="auto">
            <a:xfrm>
              <a:off x="7310980" y="5911793"/>
              <a:ext cx="172996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l"/>
              <a:r>
                <a: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159.226.0.0/16</a:t>
              </a:r>
              <a:endParaRPr lang="en-US" altLang="zh-CN" dirty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8" name="Line 61"/>
            <p:cNvSpPr>
              <a:spLocks noChangeShapeType="1"/>
            </p:cNvSpPr>
            <p:nvPr/>
          </p:nvSpPr>
          <p:spPr bwMode="auto">
            <a:xfrm>
              <a:off x="8239667" y="3000318"/>
              <a:ext cx="1588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zh-CN" altLang="en-US" b="0"/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165642" y="1422524"/>
            <a:ext cx="8342330" cy="2068392"/>
            <a:chOff x="165642" y="1422524"/>
            <a:chExt cx="8342330" cy="2068392"/>
          </a:xfrm>
        </p:grpSpPr>
        <p:sp>
          <p:nvSpPr>
            <p:cNvPr id="7" name="Oval 3"/>
            <p:cNvSpPr>
              <a:spLocks noChangeArrowheads="1"/>
            </p:cNvSpPr>
            <p:nvPr/>
          </p:nvSpPr>
          <p:spPr bwMode="auto">
            <a:xfrm>
              <a:off x="264067" y="2431993"/>
              <a:ext cx="563563" cy="5762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b="0"/>
            </a:p>
          </p:txBody>
        </p:sp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241842" y="2503431"/>
              <a:ext cx="6350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l"/>
              <a:r>
                <a:rPr lang="en-US" altLang="zh-CN" b="0">
                  <a:latin typeface="Times New Roman" panose="02020603050405020304" pitchFamily="18" charset="0"/>
                </a:rPr>
                <a:t>com</a:t>
              </a:r>
              <a:endParaRPr lang="en-US" altLang="zh-CN" b="0">
                <a:latin typeface="Times New Roman" panose="02020603050405020304" pitchFamily="18" charset="0"/>
              </a:endParaRPr>
            </a:p>
          </p:txBody>
        </p:sp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1048292" y="2431993"/>
              <a:ext cx="563563" cy="5762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b="0"/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1057817" y="2503431"/>
              <a:ext cx="5549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l"/>
              <a:r>
                <a:rPr lang="en-US" altLang="zh-CN" b="0">
                  <a:solidFill>
                    <a:srgbClr val="FF0000"/>
                  </a:solidFill>
                  <a:latin typeface="Times New Roman" panose="02020603050405020304" pitchFamily="18" charset="0"/>
                </a:rPr>
                <a:t>edu</a:t>
              </a:r>
              <a:endParaRPr lang="en-US" altLang="zh-CN" b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1" name="Group 7"/>
            <p:cNvGrpSpPr/>
            <p:nvPr/>
          </p:nvGrpSpPr>
          <p:grpSpPr bwMode="auto">
            <a:xfrm>
              <a:off x="1938884" y="2674881"/>
              <a:ext cx="522288" cy="88900"/>
              <a:chOff x="1347" y="1706"/>
              <a:chExt cx="329" cy="56"/>
            </a:xfrm>
          </p:grpSpPr>
          <p:sp>
            <p:nvSpPr>
              <p:cNvPr id="77" name="Oval 8"/>
              <p:cNvSpPr>
                <a:spLocks noChangeArrowheads="1"/>
              </p:cNvSpPr>
              <p:nvPr/>
            </p:nvSpPr>
            <p:spPr bwMode="auto">
              <a:xfrm>
                <a:off x="1347" y="1706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eaLnBrk="1" hangingPunct="1"/>
                <a:endParaRPr lang="zh-CN" altLang="zh-CN" b="0"/>
              </a:p>
            </p:txBody>
          </p:sp>
          <p:sp>
            <p:nvSpPr>
              <p:cNvPr id="78" name="Oval 9"/>
              <p:cNvSpPr>
                <a:spLocks noChangeArrowheads="1"/>
              </p:cNvSpPr>
              <p:nvPr/>
            </p:nvSpPr>
            <p:spPr bwMode="auto">
              <a:xfrm>
                <a:off x="1483" y="1706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eaLnBrk="1" hangingPunct="1"/>
                <a:endParaRPr lang="zh-CN" altLang="zh-CN" b="0"/>
              </a:p>
            </p:txBody>
          </p:sp>
          <p:sp>
            <p:nvSpPr>
              <p:cNvPr id="79" name="Oval 10"/>
              <p:cNvSpPr>
                <a:spLocks noChangeArrowheads="1"/>
              </p:cNvSpPr>
              <p:nvPr/>
            </p:nvSpPr>
            <p:spPr bwMode="auto">
              <a:xfrm>
                <a:off x="1620" y="1706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eaLnBrk="1" hangingPunct="1"/>
                <a:endParaRPr lang="zh-CN" altLang="zh-CN" b="0"/>
              </a:p>
            </p:txBody>
          </p:sp>
        </p:grp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2846930" y="2431993"/>
              <a:ext cx="563562" cy="5762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b="0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2886617" y="2503431"/>
              <a:ext cx="52148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l"/>
              <a:r>
                <a:rPr lang="en-US" altLang="zh-CN" b="0">
                  <a:latin typeface="Times New Roman" panose="02020603050405020304" pitchFamily="18" charset="0"/>
                </a:rPr>
                <a:t>org</a:t>
              </a:r>
              <a:endParaRPr lang="en-US" altLang="zh-CN" b="0">
                <a:latin typeface="Times New Roman" panose="02020603050405020304" pitchFamily="18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65642" y="2357381"/>
              <a:ext cx="3405188" cy="7588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b="0"/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4004217" y="2431993"/>
              <a:ext cx="563563" cy="5762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b="0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4102642" y="2503431"/>
              <a:ext cx="4411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l"/>
              <a:r>
                <a:rPr lang="en-US" altLang="zh-CN" b="0" dirty="0" err="1">
                  <a:latin typeface="Times New Roman" panose="02020603050405020304" pitchFamily="18" charset="0"/>
                </a:rPr>
                <a:t>uk</a:t>
              </a:r>
              <a:endParaRPr lang="en-US" altLang="zh-CN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5842542" y="2431993"/>
              <a:ext cx="563563" cy="5762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b="0"/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5890167" y="2501843"/>
              <a:ext cx="4411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l"/>
              <a:r>
                <a:rPr lang="en-US" altLang="zh-CN" b="0" dirty="0" err="1">
                  <a:solidFill>
                    <a:srgbClr val="0066FF"/>
                  </a:solidFill>
                  <a:latin typeface="Times New Roman" panose="02020603050405020304" pitchFamily="18" charset="0"/>
                </a:rPr>
                <a:t>cn</a:t>
              </a:r>
              <a:endParaRPr lang="en-US" altLang="zh-CN" b="0" dirty="0">
                <a:solidFill>
                  <a:srgbClr val="0066FF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9" name="Group 18"/>
            <p:cNvGrpSpPr/>
            <p:nvPr/>
          </p:nvGrpSpPr>
          <p:grpSpPr bwMode="auto">
            <a:xfrm>
              <a:off x="4918617" y="2703456"/>
              <a:ext cx="522288" cy="88900"/>
              <a:chOff x="3703" y="1706"/>
              <a:chExt cx="329" cy="56"/>
            </a:xfrm>
          </p:grpSpPr>
          <p:sp>
            <p:nvSpPr>
              <p:cNvPr id="74" name="Oval 19"/>
              <p:cNvSpPr>
                <a:spLocks noChangeArrowheads="1"/>
              </p:cNvSpPr>
              <p:nvPr/>
            </p:nvSpPr>
            <p:spPr bwMode="auto">
              <a:xfrm>
                <a:off x="3703" y="1706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eaLnBrk="1" hangingPunct="1"/>
                <a:endParaRPr lang="zh-CN" altLang="zh-CN" b="0"/>
              </a:p>
            </p:txBody>
          </p:sp>
          <p:sp>
            <p:nvSpPr>
              <p:cNvPr id="75" name="Oval 20"/>
              <p:cNvSpPr>
                <a:spLocks noChangeArrowheads="1"/>
              </p:cNvSpPr>
              <p:nvPr/>
            </p:nvSpPr>
            <p:spPr bwMode="auto">
              <a:xfrm>
                <a:off x="3839" y="1706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eaLnBrk="1" hangingPunct="1"/>
                <a:endParaRPr lang="zh-CN" altLang="zh-CN" b="0"/>
              </a:p>
            </p:txBody>
          </p:sp>
          <p:sp>
            <p:nvSpPr>
              <p:cNvPr id="76" name="Oval 21"/>
              <p:cNvSpPr>
                <a:spLocks noChangeArrowheads="1"/>
              </p:cNvSpPr>
              <p:nvPr/>
            </p:nvSpPr>
            <p:spPr bwMode="auto">
              <a:xfrm>
                <a:off x="3976" y="1706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eaLnBrk="1" hangingPunct="1"/>
                <a:endParaRPr lang="zh-CN" altLang="zh-CN" b="0"/>
              </a:p>
            </p:txBody>
          </p:sp>
        </p:grpSp>
        <p:sp>
          <p:nvSpPr>
            <p:cNvPr id="20" name="Oval 22"/>
            <p:cNvSpPr>
              <a:spLocks noChangeArrowheads="1"/>
            </p:cNvSpPr>
            <p:nvPr/>
          </p:nvSpPr>
          <p:spPr bwMode="auto">
            <a:xfrm>
              <a:off x="6587080" y="2431993"/>
              <a:ext cx="563562" cy="5762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b="0"/>
            </a:p>
          </p:txBody>
        </p:sp>
        <p:sp>
          <p:nvSpPr>
            <p:cNvPr id="21" name="Text Box 23"/>
            <p:cNvSpPr txBox="1">
              <a:spLocks noChangeArrowheads="1"/>
            </p:cNvSpPr>
            <p:nvPr/>
          </p:nvSpPr>
          <p:spPr bwMode="auto">
            <a:xfrm>
              <a:off x="6655342" y="2489143"/>
              <a:ext cx="4411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l"/>
              <a:r>
                <a:rPr lang="en-US" altLang="zh-CN" b="0" dirty="0" err="1">
                  <a:latin typeface="Times New Roman" panose="02020603050405020304" pitchFamily="18" charset="0"/>
                </a:rPr>
                <a:t>hk</a:t>
              </a:r>
              <a:endParaRPr lang="en-US" altLang="zh-CN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24"/>
            <p:cNvSpPr>
              <a:spLocks noChangeArrowheads="1"/>
            </p:cNvSpPr>
            <p:nvPr/>
          </p:nvSpPr>
          <p:spPr bwMode="auto">
            <a:xfrm>
              <a:off x="3905792" y="2357381"/>
              <a:ext cx="3405188" cy="7588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b="0"/>
            </a:p>
          </p:txBody>
        </p:sp>
        <p:sp>
          <p:nvSpPr>
            <p:cNvPr id="23" name="Oval 25"/>
            <p:cNvSpPr>
              <a:spLocks noChangeArrowheads="1"/>
            </p:cNvSpPr>
            <p:nvPr/>
          </p:nvSpPr>
          <p:spPr bwMode="auto">
            <a:xfrm>
              <a:off x="7928517" y="2431993"/>
              <a:ext cx="563563" cy="5762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b="0"/>
            </a:p>
          </p:txBody>
        </p:sp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>
              <a:off x="7882480" y="2490731"/>
              <a:ext cx="62549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l"/>
              <a:r>
                <a:rPr lang="en-US" altLang="zh-CN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arpa</a:t>
              </a:r>
              <a:endParaRPr lang="en-US" altLang="zh-CN" b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" name="Oval 27"/>
            <p:cNvSpPr>
              <a:spLocks noChangeArrowheads="1"/>
            </p:cNvSpPr>
            <p:nvPr/>
          </p:nvSpPr>
          <p:spPr bwMode="auto">
            <a:xfrm>
              <a:off x="4243930" y="1636656"/>
              <a:ext cx="563562" cy="4286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b="0"/>
            </a:p>
          </p:txBody>
        </p:sp>
        <p:sp>
          <p:nvSpPr>
            <p:cNvPr id="26" name="Line 29"/>
            <p:cNvSpPr>
              <a:spLocks noChangeShapeType="1"/>
            </p:cNvSpPr>
            <p:nvPr/>
          </p:nvSpPr>
          <p:spPr bwMode="auto">
            <a:xfrm flipH="1">
              <a:off x="522830" y="1836681"/>
              <a:ext cx="374015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zh-CN" altLang="en-US" b="0"/>
            </a:p>
          </p:txBody>
        </p:sp>
        <p:sp>
          <p:nvSpPr>
            <p:cNvPr id="27" name="Line 30"/>
            <p:cNvSpPr>
              <a:spLocks noChangeShapeType="1"/>
            </p:cNvSpPr>
            <p:nvPr/>
          </p:nvSpPr>
          <p:spPr bwMode="auto">
            <a:xfrm flipH="1">
              <a:off x="1353092" y="1933518"/>
              <a:ext cx="2951163" cy="512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zh-CN" altLang="en-US" b="0"/>
            </a:p>
          </p:txBody>
        </p:sp>
        <p:sp>
          <p:nvSpPr>
            <p:cNvPr id="28" name="Line 31"/>
            <p:cNvSpPr>
              <a:spLocks noChangeShapeType="1"/>
            </p:cNvSpPr>
            <p:nvPr/>
          </p:nvSpPr>
          <p:spPr bwMode="auto">
            <a:xfrm flipH="1">
              <a:off x="3127917" y="2003368"/>
              <a:ext cx="1204913" cy="4429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zh-CN" altLang="en-US" b="0"/>
            </a:p>
          </p:txBody>
        </p:sp>
        <p:sp>
          <p:nvSpPr>
            <p:cNvPr id="29" name="Line 32"/>
            <p:cNvSpPr>
              <a:spLocks noChangeShapeType="1"/>
            </p:cNvSpPr>
            <p:nvPr/>
          </p:nvSpPr>
          <p:spPr bwMode="auto">
            <a:xfrm flipH="1">
              <a:off x="4291555" y="2057343"/>
              <a:ext cx="234950" cy="374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zh-CN" altLang="en-US" b="0"/>
            </a:p>
          </p:txBody>
        </p:sp>
        <p:sp>
          <p:nvSpPr>
            <p:cNvPr id="30" name="Line 33"/>
            <p:cNvSpPr>
              <a:spLocks noChangeShapeType="1"/>
            </p:cNvSpPr>
            <p:nvPr/>
          </p:nvSpPr>
          <p:spPr bwMode="auto">
            <a:xfrm>
              <a:off x="4790030" y="1822393"/>
              <a:ext cx="3324225" cy="6238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zh-CN" altLang="en-US" b="0"/>
            </a:p>
          </p:txBody>
        </p:sp>
        <p:sp>
          <p:nvSpPr>
            <p:cNvPr id="31" name="Line 34"/>
            <p:cNvSpPr>
              <a:spLocks noChangeShapeType="1"/>
            </p:cNvSpPr>
            <p:nvPr/>
          </p:nvSpPr>
          <p:spPr bwMode="auto">
            <a:xfrm>
              <a:off x="4748755" y="1933518"/>
              <a:ext cx="2119312" cy="512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zh-CN" altLang="en-US" b="0"/>
            </a:p>
          </p:txBody>
        </p:sp>
        <p:sp>
          <p:nvSpPr>
            <p:cNvPr id="32" name="Line 35"/>
            <p:cNvSpPr>
              <a:spLocks noChangeShapeType="1"/>
            </p:cNvSpPr>
            <p:nvPr/>
          </p:nvSpPr>
          <p:spPr bwMode="auto">
            <a:xfrm>
              <a:off x="4693192" y="2017656"/>
              <a:ext cx="1344613" cy="442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zh-CN" altLang="en-US" b="0"/>
            </a:p>
          </p:txBody>
        </p:sp>
        <p:sp>
          <p:nvSpPr>
            <p:cNvPr id="69" name="Text Box 72"/>
            <p:cNvSpPr txBox="1">
              <a:spLocks noChangeArrowheads="1"/>
            </p:cNvSpPr>
            <p:nvPr/>
          </p:nvSpPr>
          <p:spPr bwMode="auto">
            <a:xfrm>
              <a:off x="1761080" y="3090806"/>
              <a:ext cx="186942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l"/>
              <a:r>
                <a:rPr lang="en-US" altLang="zh-CN" b="0">
                  <a:latin typeface="Times New Roman" panose="02020603050405020304" pitchFamily="18" charset="0"/>
                </a:rPr>
                <a:t>generic domains</a:t>
              </a:r>
              <a:endParaRPr lang="en-US" altLang="zh-CN" b="0">
                <a:latin typeface="Times New Roman" panose="02020603050405020304" pitchFamily="18" charset="0"/>
              </a:endParaRPr>
            </a:p>
          </p:txBody>
        </p:sp>
        <p:sp>
          <p:nvSpPr>
            <p:cNvPr id="70" name="Text Box 73"/>
            <p:cNvSpPr txBox="1">
              <a:spLocks noChangeArrowheads="1"/>
            </p:cNvSpPr>
            <p:nvPr/>
          </p:nvSpPr>
          <p:spPr bwMode="auto">
            <a:xfrm>
              <a:off x="3961355" y="3090806"/>
              <a:ext cx="189827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l"/>
              <a:r>
                <a:rPr lang="en-US" altLang="zh-CN" b="0">
                  <a:latin typeface="Times New Roman" panose="02020603050405020304" pitchFamily="18" charset="0"/>
                </a:rPr>
                <a:t>country domains</a:t>
              </a:r>
              <a:endParaRPr lang="en-US" altLang="zh-CN" b="0">
                <a:latin typeface="Times New Roman" panose="02020603050405020304" pitchFamily="18" charset="0"/>
              </a:endParaRPr>
            </a:p>
          </p:txBody>
        </p:sp>
        <p:sp>
          <p:nvSpPr>
            <p:cNvPr id="80" name="Text Box 28"/>
            <p:cNvSpPr txBox="1">
              <a:spLocks noChangeArrowheads="1"/>
            </p:cNvSpPr>
            <p:nvPr/>
          </p:nvSpPr>
          <p:spPr bwMode="auto">
            <a:xfrm>
              <a:off x="5119435" y="1422524"/>
              <a:ext cx="160011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l"/>
              <a:r>
                <a:rPr lang="en-US" altLang="zh-CN" b="0">
                  <a:latin typeface="Times New Roman" panose="02020603050405020304" pitchFamily="18" charset="0"/>
                </a:rPr>
                <a:t>unnamed root</a:t>
              </a:r>
              <a:endParaRPr lang="en-US" altLang="zh-CN" b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6974" y="1418749"/>
            <a:ext cx="2654169" cy="309467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互联网体系结构与互联网视频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: 圆角 5"/>
          <p:cNvSpPr/>
          <p:nvPr/>
        </p:nvSpPr>
        <p:spPr>
          <a:xfrm>
            <a:off x="1347309" y="2807774"/>
            <a:ext cx="1313498" cy="403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TCP/IP</a:t>
            </a:r>
            <a:endParaRPr lang="zh-CN" altLang="en-US" dirty="0"/>
          </a:p>
        </p:txBody>
      </p:sp>
      <p:sp>
        <p:nvSpPr>
          <p:cNvPr id="7" name="矩形: 圆角 6"/>
          <p:cNvSpPr/>
          <p:nvPr/>
        </p:nvSpPr>
        <p:spPr>
          <a:xfrm>
            <a:off x="925830" y="1954530"/>
            <a:ext cx="988695" cy="508635"/>
          </a:xfrm>
          <a:prstGeom prst="roundRect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HTTP</a:t>
            </a:r>
            <a:endParaRPr lang="zh-CN" altLang="en-US" dirty="0"/>
          </a:p>
        </p:txBody>
      </p:sp>
      <p:sp>
        <p:nvSpPr>
          <p:cNvPr id="8" name="矩形: 圆角 7"/>
          <p:cNvSpPr/>
          <p:nvPr/>
        </p:nvSpPr>
        <p:spPr>
          <a:xfrm>
            <a:off x="2072640" y="1954530"/>
            <a:ext cx="988695" cy="508635"/>
          </a:xfrm>
          <a:prstGeom prst="roundRect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Internet Video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9450" y="1418749"/>
            <a:ext cx="2654169" cy="3094672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5780721" y="1788305"/>
            <a:ext cx="1605915" cy="1423090"/>
            <a:chOff x="5672136" y="2085485"/>
            <a:chExt cx="1605915" cy="1423090"/>
          </a:xfrm>
        </p:grpSpPr>
        <p:sp>
          <p:nvSpPr>
            <p:cNvPr id="11" name="矩形: 圆角 10"/>
            <p:cNvSpPr/>
            <p:nvPr/>
          </p:nvSpPr>
          <p:spPr>
            <a:xfrm>
              <a:off x="5801200" y="3104954"/>
              <a:ext cx="1313498" cy="40362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TCP/IP</a:t>
              </a:r>
              <a:endParaRPr lang="zh-CN" altLang="en-US" dirty="0"/>
            </a:p>
          </p:txBody>
        </p:sp>
        <p:sp>
          <p:nvSpPr>
            <p:cNvPr id="12" name="矩形: 圆角 11"/>
            <p:cNvSpPr/>
            <p:nvPr/>
          </p:nvSpPr>
          <p:spPr>
            <a:xfrm>
              <a:off x="5801200" y="2600885"/>
              <a:ext cx="1313498" cy="403621"/>
            </a:xfrm>
            <a:prstGeom prst="roundRect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HTTP</a:t>
              </a:r>
              <a:endParaRPr lang="zh-CN" altLang="en-US" dirty="0"/>
            </a:p>
          </p:txBody>
        </p:sp>
        <p:sp>
          <p:nvSpPr>
            <p:cNvPr id="13" name="矩形: 圆角 12"/>
            <p:cNvSpPr/>
            <p:nvPr/>
          </p:nvSpPr>
          <p:spPr>
            <a:xfrm>
              <a:off x="5672136" y="2085485"/>
              <a:ext cx="1605915" cy="403621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Internet Video</a:t>
              </a:r>
              <a:endParaRPr lang="zh-CN" altLang="en-US" dirty="0"/>
            </a:p>
          </p:txBody>
        </p:sp>
      </p:grp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422910" y="4513420"/>
            <a:ext cx="7886700" cy="1842933"/>
          </a:xfrm>
        </p:spPr>
        <p:txBody>
          <a:bodyPr/>
          <a:lstStyle/>
          <a:p>
            <a:r>
              <a:rPr lang="zh-CN" altLang="en-US" dirty="0"/>
              <a:t>互联网视频从</a:t>
            </a:r>
            <a:r>
              <a:rPr lang="en-US" altLang="zh-CN" dirty="0"/>
              <a:t>90</a:t>
            </a:r>
            <a:r>
              <a:rPr lang="zh-CN" altLang="en-US" dirty="0"/>
              <a:t>年代的基于</a:t>
            </a:r>
            <a:r>
              <a:rPr lang="en-US" altLang="zh-CN" dirty="0"/>
              <a:t>TCP/IP</a:t>
            </a:r>
            <a:r>
              <a:rPr lang="zh-CN" altLang="en-US" dirty="0"/>
              <a:t>到现在的基于</a:t>
            </a:r>
            <a:r>
              <a:rPr lang="en-US" altLang="zh-CN" dirty="0"/>
              <a:t>Web</a:t>
            </a:r>
            <a:endParaRPr lang="en-US" altLang="zh-CN" dirty="0"/>
          </a:p>
          <a:p>
            <a:pPr lvl="1"/>
            <a:r>
              <a:rPr lang="zh-CN" altLang="en-US" dirty="0"/>
              <a:t>现有互联网已经针对</a:t>
            </a:r>
            <a:r>
              <a:rPr lang="en-US" altLang="zh-CN" dirty="0"/>
              <a:t>HTTP</a:t>
            </a:r>
            <a:r>
              <a:rPr lang="zh-CN" altLang="en-US" dirty="0"/>
              <a:t>做了很多适配工作，基于</a:t>
            </a:r>
            <a:r>
              <a:rPr lang="en-US" altLang="zh-CN" dirty="0"/>
              <a:t>Web</a:t>
            </a:r>
            <a:r>
              <a:rPr lang="zh-CN" altLang="en-US" dirty="0"/>
              <a:t>的互联网视频可以充分利用这些特性：</a:t>
            </a:r>
            <a:r>
              <a:rPr lang="en-US" altLang="zh-CN" dirty="0"/>
              <a:t>DNS</a:t>
            </a:r>
            <a:r>
              <a:rPr lang="zh-CN" altLang="en-US" dirty="0"/>
              <a:t>、</a:t>
            </a:r>
            <a:r>
              <a:rPr lang="en-US" altLang="zh-CN" dirty="0"/>
              <a:t>CDN</a:t>
            </a:r>
            <a:r>
              <a:rPr lang="zh-CN" altLang="en-US" dirty="0"/>
              <a:t>、</a:t>
            </a:r>
            <a:r>
              <a:rPr lang="en-US" altLang="zh-CN" dirty="0"/>
              <a:t>Middlebox</a:t>
            </a:r>
            <a:r>
              <a:rPr lang="zh-CN" altLang="en-US" dirty="0"/>
              <a:t>、</a:t>
            </a:r>
            <a:r>
              <a:rPr lang="en-US" altLang="zh-CN" dirty="0"/>
              <a:t>…</a:t>
            </a:r>
            <a:endParaRPr lang="en-US" altLang="zh-CN" dirty="0"/>
          </a:p>
          <a:p>
            <a:pPr lvl="1"/>
            <a:r>
              <a:rPr lang="en-US" altLang="zh-CN" dirty="0"/>
              <a:t>HTTP</a:t>
            </a:r>
            <a:r>
              <a:rPr lang="zh-CN" altLang="en-US" dirty="0"/>
              <a:t>将来可能成为互联网体系结构的细腰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85185E-6 L -0.00191 0.0729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3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视频播放与缓冲区大小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  <p:sp>
        <p:nvSpPr>
          <p:cNvPr id="6" name="Freeform 19"/>
          <p:cNvSpPr/>
          <p:nvPr/>
        </p:nvSpPr>
        <p:spPr bwMode="auto">
          <a:xfrm>
            <a:off x="1142684" y="1827913"/>
            <a:ext cx="6705811" cy="4267236"/>
          </a:xfrm>
          <a:custGeom>
            <a:avLst/>
            <a:gdLst>
              <a:gd name="T0" fmla="*/ 0 w 4224"/>
              <a:gd name="T1" fmla="*/ 2688 h 2688"/>
              <a:gd name="T2" fmla="*/ 2688 w 4224"/>
              <a:gd name="T3" fmla="*/ 0 h 2688"/>
              <a:gd name="T4" fmla="*/ 4224 w 4224"/>
              <a:gd name="T5" fmla="*/ 0 h 2688"/>
              <a:gd name="T6" fmla="*/ 1536 w 4224"/>
              <a:gd name="T7" fmla="*/ 2688 h 2688"/>
              <a:gd name="T8" fmla="*/ 0 w 4224"/>
              <a:gd name="T9" fmla="*/ 2688 h 2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24" h="2688">
                <a:moveTo>
                  <a:pt x="0" y="2688"/>
                </a:moveTo>
                <a:lnTo>
                  <a:pt x="2688" y="0"/>
                </a:lnTo>
                <a:lnTo>
                  <a:pt x="4224" y="0"/>
                </a:lnTo>
                <a:lnTo>
                  <a:pt x="1536" y="2688"/>
                </a:lnTo>
                <a:lnTo>
                  <a:pt x="0" y="2688"/>
                </a:lnTo>
                <a:close/>
              </a:path>
            </a:pathLst>
          </a:custGeom>
          <a:solidFill>
            <a:srgbClr val="DEFFD2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lIns="91430" tIns="45716" rIns="91430" bIns="45716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Freeform 16"/>
          <p:cNvSpPr/>
          <p:nvPr/>
        </p:nvSpPr>
        <p:spPr bwMode="auto">
          <a:xfrm>
            <a:off x="1851312" y="1791468"/>
            <a:ext cx="5088807" cy="4291004"/>
          </a:xfrm>
          <a:custGeom>
            <a:avLst/>
            <a:gdLst>
              <a:gd name="T0" fmla="*/ 0 w 3206"/>
              <a:gd name="T1" fmla="*/ 2703 h 2703"/>
              <a:gd name="T2" fmla="*/ 290 w 3206"/>
              <a:gd name="T3" fmla="*/ 2568 h 2703"/>
              <a:gd name="T4" fmla="*/ 761 w 3206"/>
              <a:gd name="T5" fmla="*/ 2561 h 2703"/>
              <a:gd name="T6" fmla="*/ 806 w 3206"/>
              <a:gd name="T7" fmla="*/ 2510 h 2703"/>
              <a:gd name="T8" fmla="*/ 839 w 3206"/>
              <a:gd name="T9" fmla="*/ 2452 h 2703"/>
              <a:gd name="T10" fmla="*/ 839 w 3206"/>
              <a:gd name="T11" fmla="*/ 2452 h 2703"/>
              <a:gd name="T12" fmla="*/ 864 w 3206"/>
              <a:gd name="T13" fmla="*/ 2400 h 2703"/>
              <a:gd name="T14" fmla="*/ 877 w 3206"/>
              <a:gd name="T15" fmla="*/ 2381 h 2703"/>
              <a:gd name="T16" fmla="*/ 897 w 3206"/>
              <a:gd name="T17" fmla="*/ 2342 h 2703"/>
              <a:gd name="T18" fmla="*/ 922 w 3206"/>
              <a:gd name="T19" fmla="*/ 2335 h 2703"/>
              <a:gd name="T20" fmla="*/ 1032 w 3206"/>
              <a:gd name="T21" fmla="*/ 2310 h 2703"/>
              <a:gd name="T22" fmla="*/ 1426 w 3206"/>
              <a:gd name="T23" fmla="*/ 2303 h 2703"/>
              <a:gd name="T24" fmla="*/ 1464 w 3206"/>
              <a:gd name="T25" fmla="*/ 2271 h 2703"/>
              <a:gd name="T26" fmla="*/ 1471 w 3206"/>
              <a:gd name="T27" fmla="*/ 2252 h 2703"/>
              <a:gd name="T28" fmla="*/ 1497 w 3206"/>
              <a:gd name="T29" fmla="*/ 2232 h 2703"/>
              <a:gd name="T30" fmla="*/ 1542 w 3206"/>
              <a:gd name="T31" fmla="*/ 2174 h 2703"/>
              <a:gd name="T32" fmla="*/ 1561 w 3206"/>
              <a:gd name="T33" fmla="*/ 2103 h 2703"/>
              <a:gd name="T34" fmla="*/ 1574 w 3206"/>
              <a:gd name="T35" fmla="*/ 1697 h 2703"/>
              <a:gd name="T36" fmla="*/ 1613 w 3206"/>
              <a:gd name="T37" fmla="*/ 1632 h 2703"/>
              <a:gd name="T38" fmla="*/ 1716 w 3206"/>
              <a:gd name="T39" fmla="*/ 1439 h 2703"/>
              <a:gd name="T40" fmla="*/ 1774 w 3206"/>
              <a:gd name="T41" fmla="*/ 1226 h 2703"/>
              <a:gd name="T42" fmla="*/ 1800 w 3206"/>
              <a:gd name="T43" fmla="*/ 1200 h 2703"/>
              <a:gd name="T44" fmla="*/ 1839 w 3206"/>
              <a:gd name="T45" fmla="*/ 1155 h 2703"/>
              <a:gd name="T46" fmla="*/ 1955 w 3206"/>
              <a:gd name="T47" fmla="*/ 1090 h 2703"/>
              <a:gd name="T48" fmla="*/ 2006 w 3206"/>
              <a:gd name="T49" fmla="*/ 1039 h 2703"/>
              <a:gd name="T50" fmla="*/ 2026 w 3206"/>
              <a:gd name="T51" fmla="*/ 1006 h 2703"/>
              <a:gd name="T52" fmla="*/ 2045 w 3206"/>
              <a:gd name="T53" fmla="*/ 987 h 2703"/>
              <a:gd name="T54" fmla="*/ 2097 w 3206"/>
              <a:gd name="T55" fmla="*/ 871 h 2703"/>
              <a:gd name="T56" fmla="*/ 2142 w 3206"/>
              <a:gd name="T57" fmla="*/ 748 h 2703"/>
              <a:gd name="T58" fmla="*/ 2245 w 3206"/>
              <a:gd name="T59" fmla="*/ 561 h 2703"/>
              <a:gd name="T60" fmla="*/ 2297 w 3206"/>
              <a:gd name="T61" fmla="*/ 535 h 2703"/>
              <a:gd name="T62" fmla="*/ 2355 w 3206"/>
              <a:gd name="T63" fmla="*/ 497 h 2703"/>
              <a:gd name="T64" fmla="*/ 2477 w 3206"/>
              <a:gd name="T65" fmla="*/ 439 h 2703"/>
              <a:gd name="T66" fmla="*/ 2684 w 3206"/>
              <a:gd name="T67" fmla="*/ 394 h 2703"/>
              <a:gd name="T68" fmla="*/ 2839 w 3206"/>
              <a:gd name="T69" fmla="*/ 368 h 2703"/>
              <a:gd name="T70" fmla="*/ 2916 w 3206"/>
              <a:gd name="T71" fmla="*/ 335 h 2703"/>
              <a:gd name="T72" fmla="*/ 3097 w 3206"/>
              <a:gd name="T73" fmla="*/ 148 h 2703"/>
              <a:gd name="T74" fmla="*/ 3123 w 3206"/>
              <a:gd name="T75" fmla="*/ 116 h 2703"/>
              <a:gd name="T76" fmla="*/ 3174 w 3206"/>
              <a:gd name="T77" fmla="*/ 52 h 2703"/>
              <a:gd name="T78" fmla="*/ 3206 w 3206"/>
              <a:gd name="T79" fmla="*/ 0 h 2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206" h="2703">
                <a:moveTo>
                  <a:pt x="0" y="2703"/>
                </a:moveTo>
                <a:cubicBezTo>
                  <a:pt x="42" y="2569"/>
                  <a:pt x="170" y="2570"/>
                  <a:pt x="290" y="2568"/>
                </a:cubicBezTo>
                <a:cubicBezTo>
                  <a:pt x="446" y="2564"/>
                  <a:pt x="604" y="2563"/>
                  <a:pt x="761" y="2561"/>
                </a:cubicBezTo>
                <a:cubicBezTo>
                  <a:pt x="794" y="2550"/>
                  <a:pt x="777" y="2538"/>
                  <a:pt x="806" y="2510"/>
                </a:cubicBezTo>
                <a:lnTo>
                  <a:pt x="839" y="2452"/>
                </a:lnTo>
                <a:cubicBezTo>
                  <a:pt x="839" y="2452"/>
                  <a:pt x="839" y="2452"/>
                  <a:pt x="839" y="2452"/>
                </a:cubicBezTo>
                <a:cubicBezTo>
                  <a:pt x="847" y="2434"/>
                  <a:pt x="853" y="2415"/>
                  <a:pt x="864" y="2400"/>
                </a:cubicBezTo>
                <a:cubicBezTo>
                  <a:pt x="868" y="2393"/>
                  <a:pt x="873" y="2387"/>
                  <a:pt x="877" y="2381"/>
                </a:cubicBezTo>
                <a:cubicBezTo>
                  <a:pt x="883" y="2367"/>
                  <a:pt x="883" y="2351"/>
                  <a:pt x="897" y="2342"/>
                </a:cubicBezTo>
                <a:cubicBezTo>
                  <a:pt x="904" y="2337"/>
                  <a:pt x="913" y="2337"/>
                  <a:pt x="922" y="2335"/>
                </a:cubicBezTo>
                <a:cubicBezTo>
                  <a:pt x="956" y="2312"/>
                  <a:pt x="989" y="2311"/>
                  <a:pt x="1032" y="2310"/>
                </a:cubicBezTo>
                <a:cubicBezTo>
                  <a:pt x="1163" y="2306"/>
                  <a:pt x="1294" y="2305"/>
                  <a:pt x="1426" y="2303"/>
                </a:cubicBezTo>
                <a:cubicBezTo>
                  <a:pt x="1437" y="2291"/>
                  <a:pt x="1453" y="2283"/>
                  <a:pt x="1464" y="2271"/>
                </a:cubicBezTo>
                <a:cubicBezTo>
                  <a:pt x="1468" y="2265"/>
                  <a:pt x="1466" y="2257"/>
                  <a:pt x="1471" y="2252"/>
                </a:cubicBezTo>
                <a:cubicBezTo>
                  <a:pt x="1478" y="2243"/>
                  <a:pt x="1489" y="2239"/>
                  <a:pt x="1497" y="2232"/>
                </a:cubicBezTo>
                <a:cubicBezTo>
                  <a:pt x="1514" y="2214"/>
                  <a:pt x="1523" y="2191"/>
                  <a:pt x="1542" y="2174"/>
                </a:cubicBezTo>
                <a:cubicBezTo>
                  <a:pt x="1558" y="2124"/>
                  <a:pt x="1552" y="2148"/>
                  <a:pt x="1561" y="2103"/>
                </a:cubicBezTo>
                <a:cubicBezTo>
                  <a:pt x="1563" y="1967"/>
                  <a:pt x="1551" y="1830"/>
                  <a:pt x="1574" y="1697"/>
                </a:cubicBezTo>
                <a:cubicBezTo>
                  <a:pt x="1578" y="1669"/>
                  <a:pt x="1598" y="1654"/>
                  <a:pt x="1613" y="1632"/>
                </a:cubicBezTo>
                <a:cubicBezTo>
                  <a:pt x="1654" y="1566"/>
                  <a:pt x="1697" y="1516"/>
                  <a:pt x="1716" y="1439"/>
                </a:cubicBezTo>
                <a:cubicBezTo>
                  <a:pt x="1726" y="1334"/>
                  <a:pt x="1717" y="1302"/>
                  <a:pt x="1774" y="1226"/>
                </a:cubicBezTo>
                <a:cubicBezTo>
                  <a:pt x="1787" y="1180"/>
                  <a:pt x="1767" y="1226"/>
                  <a:pt x="1800" y="1200"/>
                </a:cubicBezTo>
                <a:cubicBezTo>
                  <a:pt x="1815" y="1187"/>
                  <a:pt x="1823" y="1167"/>
                  <a:pt x="1839" y="1155"/>
                </a:cubicBezTo>
                <a:cubicBezTo>
                  <a:pt x="1872" y="1127"/>
                  <a:pt x="1918" y="1113"/>
                  <a:pt x="1955" y="1090"/>
                </a:cubicBezTo>
                <a:cubicBezTo>
                  <a:pt x="1969" y="1068"/>
                  <a:pt x="1984" y="1053"/>
                  <a:pt x="2006" y="1039"/>
                </a:cubicBezTo>
                <a:cubicBezTo>
                  <a:pt x="2012" y="1028"/>
                  <a:pt x="2018" y="1016"/>
                  <a:pt x="2026" y="1006"/>
                </a:cubicBezTo>
                <a:cubicBezTo>
                  <a:pt x="2031" y="998"/>
                  <a:pt x="2040" y="994"/>
                  <a:pt x="2045" y="987"/>
                </a:cubicBezTo>
                <a:cubicBezTo>
                  <a:pt x="2068" y="951"/>
                  <a:pt x="2072" y="906"/>
                  <a:pt x="2097" y="871"/>
                </a:cubicBezTo>
                <a:cubicBezTo>
                  <a:pt x="2106" y="828"/>
                  <a:pt x="2118" y="784"/>
                  <a:pt x="2142" y="748"/>
                </a:cubicBezTo>
                <a:cubicBezTo>
                  <a:pt x="2150" y="695"/>
                  <a:pt x="2198" y="591"/>
                  <a:pt x="2245" y="561"/>
                </a:cubicBezTo>
                <a:cubicBezTo>
                  <a:pt x="2261" y="550"/>
                  <a:pt x="2280" y="545"/>
                  <a:pt x="2297" y="535"/>
                </a:cubicBezTo>
                <a:cubicBezTo>
                  <a:pt x="2318" y="521"/>
                  <a:pt x="2330" y="504"/>
                  <a:pt x="2355" y="497"/>
                </a:cubicBezTo>
                <a:cubicBezTo>
                  <a:pt x="2395" y="471"/>
                  <a:pt x="2430" y="450"/>
                  <a:pt x="2477" y="439"/>
                </a:cubicBezTo>
                <a:cubicBezTo>
                  <a:pt x="2537" y="399"/>
                  <a:pt x="2614" y="402"/>
                  <a:pt x="2684" y="394"/>
                </a:cubicBezTo>
                <a:cubicBezTo>
                  <a:pt x="2733" y="388"/>
                  <a:pt x="2792" y="383"/>
                  <a:pt x="2839" y="368"/>
                </a:cubicBezTo>
                <a:cubicBezTo>
                  <a:pt x="2865" y="359"/>
                  <a:pt x="2889" y="344"/>
                  <a:pt x="2916" y="335"/>
                </a:cubicBezTo>
                <a:cubicBezTo>
                  <a:pt x="2976" y="274"/>
                  <a:pt x="3049" y="220"/>
                  <a:pt x="3097" y="148"/>
                </a:cubicBezTo>
                <a:cubicBezTo>
                  <a:pt x="3108" y="110"/>
                  <a:pt x="3093" y="145"/>
                  <a:pt x="3123" y="116"/>
                </a:cubicBezTo>
                <a:cubicBezTo>
                  <a:pt x="3141" y="97"/>
                  <a:pt x="3157" y="72"/>
                  <a:pt x="3174" y="52"/>
                </a:cubicBezTo>
                <a:cubicBezTo>
                  <a:pt x="3188" y="34"/>
                  <a:pt x="3206" y="24"/>
                  <a:pt x="3206" y="0"/>
                </a:cubicBezTo>
              </a:path>
            </a:pathLst>
          </a:custGeom>
          <a:noFill/>
          <a:ln w="57150" cmpd="sng">
            <a:solidFill>
              <a:srgbClr val="FF0000"/>
            </a:solidFill>
            <a:round/>
          </a:ln>
          <a:effectLst/>
        </p:spPr>
        <p:txBody>
          <a:bodyPr wrap="none" lIns="91430" tIns="45716" rIns="91430" bIns="45716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Freeform 5"/>
          <p:cNvSpPr/>
          <p:nvPr/>
        </p:nvSpPr>
        <p:spPr bwMode="auto">
          <a:xfrm>
            <a:off x="1142684" y="1980031"/>
            <a:ext cx="6553623" cy="4115117"/>
          </a:xfrm>
          <a:custGeom>
            <a:avLst/>
            <a:gdLst>
              <a:gd name="T0" fmla="*/ 0 w 4128"/>
              <a:gd name="T1" fmla="*/ 0 h 2592"/>
              <a:gd name="T2" fmla="*/ 0 w 4128"/>
              <a:gd name="T3" fmla="*/ 2592 h 2592"/>
              <a:gd name="T4" fmla="*/ 4128 w 4128"/>
              <a:gd name="T5" fmla="*/ 2592 h 2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28" h="2592">
                <a:moveTo>
                  <a:pt x="0" y="0"/>
                </a:moveTo>
                <a:lnTo>
                  <a:pt x="0" y="2592"/>
                </a:lnTo>
                <a:lnTo>
                  <a:pt x="4128" y="2592"/>
                </a:lnTo>
              </a:path>
            </a:pathLst>
          </a:cu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lIns="91430" tIns="45716" rIns="91430" bIns="45716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V="1">
            <a:off x="1142683" y="1827913"/>
            <a:ext cx="4267623" cy="42672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lIns="91430" tIns="45716" rIns="91430" bIns="45716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V="1">
            <a:off x="3580872" y="1827913"/>
            <a:ext cx="4267623" cy="42672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lIns="91430" tIns="45716" rIns="91430" bIns="45716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4953741" y="2285853"/>
            <a:ext cx="2438189" cy="0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lIns="91430" tIns="45716" rIns="91430" bIns="45716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6933777" y="6095149"/>
            <a:ext cx="749847" cy="3977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000"/>
              <a:t>Time</a:t>
            </a:r>
            <a:endParaRPr lang="en-US" sz="2000"/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5633833" y="1980031"/>
            <a:ext cx="1793723" cy="73865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1400" dirty="0"/>
              <a:t>Max Buffer Duration</a:t>
            </a:r>
            <a:endParaRPr lang="en-US" sz="1400" dirty="0"/>
          </a:p>
          <a:p>
            <a:pPr>
              <a:defRPr/>
            </a:pPr>
            <a:endParaRPr lang="en-US" sz="1400" dirty="0"/>
          </a:p>
          <a:p>
            <a:pPr>
              <a:defRPr/>
            </a:pPr>
            <a:r>
              <a:rPr lang="en-US" sz="1400" dirty="0"/>
              <a:t>= allowable jitter</a:t>
            </a:r>
            <a:endParaRPr lang="en-US" sz="1400" dirty="0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 rot="-5400000">
            <a:off x="92585" y="2335371"/>
            <a:ext cx="1583391" cy="40010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000"/>
              <a:t>File Position</a:t>
            </a:r>
            <a:endParaRPr lang="en-US" sz="2000"/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 rot="-5400000">
            <a:off x="4848207" y="3105685"/>
            <a:ext cx="1428576" cy="30776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1400"/>
              <a:t>Max Buffer Size</a:t>
            </a:r>
            <a:endParaRPr lang="en-US" sz="1400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V="1">
            <a:off x="5410306" y="1827913"/>
            <a:ext cx="0" cy="2438647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lIns="91430" tIns="45716" rIns="91430" bIns="45716" anchor="ctr"/>
          <a:lstStyle/>
          <a:p>
            <a:pPr>
              <a:defRPr/>
            </a:pPr>
            <a:endParaRPr lang="en-US"/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 rot="-2700000">
            <a:off x="5959500" y="2534570"/>
            <a:ext cx="2609626" cy="36932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b="1"/>
              <a:t>Smooth Playback Time</a:t>
            </a:r>
            <a:endParaRPr lang="en-US" b="1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H="1" flipV="1">
            <a:off x="4419494" y="5409031"/>
            <a:ext cx="380472" cy="1521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lIns="91430" tIns="45716" rIns="91430" bIns="45716" anchor="ctr"/>
          <a:lstStyle/>
          <a:p>
            <a:pPr>
              <a:defRPr/>
            </a:pPr>
            <a:endParaRPr lang="en-US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4784113" y="5351987"/>
            <a:ext cx="2544266" cy="40010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000"/>
              <a:t>Buffer almost empty</a:t>
            </a:r>
            <a:endParaRPr lang="en-US" sz="2000"/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2502869" y="4672209"/>
            <a:ext cx="1540910" cy="52290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1400"/>
              <a:t>"Good" Region:</a:t>
            </a:r>
            <a:br>
              <a:rPr lang="en-US" sz="1400"/>
            </a:br>
            <a:r>
              <a:rPr lang="en-US" sz="1400"/>
              <a:t>smooth playback</a:t>
            </a:r>
            <a:endParaRPr lang="en-US" sz="1400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6051692" y="4051059"/>
            <a:ext cx="2057717" cy="923322"/>
          </a:xfrm>
          <a:prstGeom prst="rect">
            <a:avLst/>
          </a:prstGeom>
          <a:noFill/>
          <a:ln>
            <a:noFill/>
          </a:ln>
          <a:effectLst/>
        </p:spPr>
        <p:txBody>
          <a:bodyPr lIns="91430" tIns="45716" rIns="91430" bIns="45716">
            <a:spAutoFit/>
          </a:bodyPr>
          <a:lstStyle/>
          <a:p>
            <a:pPr>
              <a:defRPr/>
            </a:pPr>
            <a:r>
              <a:rPr lang="en-US" dirty="0"/>
              <a:t>"Bad": Buffer underflows and </a:t>
            </a:r>
            <a:br>
              <a:rPr lang="en-US" dirty="0"/>
            </a:br>
            <a:r>
              <a:rPr lang="en-US" dirty="0"/>
              <a:t>playback stops</a:t>
            </a:r>
            <a:endParaRPr lang="en-US" dirty="0"/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2437872" y="4570797"/>
            <a:ext cx="1677245" cy="76217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lIns="91430" tIns="45716" rIns="91430" bIns="45716" anchor="ctr"/>
          <a:lstStyle/>
          <a:p>
            <a:pPr>
              <a:defRPr/>
            </a:pPr>
            <a:endParaRPr lang="en-US"/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5999882" y="3712170"/>
            <a:ext cx="1753636" cy="158779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lIns="91430" tIns="45716" rIns="91430" bIns="45716" anchor="ctr"/>
          <a:lstStyle/>
          <a:p>
            <a:pPr>
              <a:defRPr/>
            </a:pPr>
            <a:endParaRPr lang="en-US"/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1904451" y="2361912"/>
            <a:ext cx="2056132" cy="646323"/>
          </a:xfrm>
          <a:prstGeom prst="rect">
            <a:avLst/>
          </a:prstGeom>
          <a:noFill/>
          <a:ln>
            <a:noFill/>
          </a:ln>
          <a:effectLst/>
        </p:spPr>
        <p:txBody>
          <a:bodyPr lIns="91430" tIns="45716" rIns="91430" bIns="45716">
            <a:spAutoFit/>
          </a:bodyPr>
          <a:lstStyle/>
          <a:p>
            <a:pPr>
              <a:defRPr/>
            </a:pPr>
            <a:r>
              <a:rPr lang="en-US" dirty="0"/>
              <a:t>"Bad": Buffer </a:t>
            </a:r>
            <a:r>
              <a:rPr lang="en-US" dirty="0" err="1"/>
              <a:t>overrflows</a:t>
            </a:r>
            <a:endParaRPr lang="en-US" dirty="0"/>
          </a:p>
        </p:txBody>
      </p:sp>
      <p:sp>
        <p:nvSpPr>
          <p:cNvPr id="25" name="Oval 25"/>
          <p:cNvSpPr>
            <a:spLocks noChangeArrowheads="1"/>
          </p:cNvSpPr>
          <p:nvPr/>
        </p:nvSpPr>
        <p:spPr bwMode="auto">
          <a:xfrm>
            <a:off x="1829117" y="2197118"/>
            <a:ext cx="1599566" cy="92697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lIns="91430" tIns="45716" rIns="91430" bIns="45716" anchor="ctr"/>
          <a:lstStyle/>
          <a:p>
            <a:pPr>
              <a:defRPr/>
            </a:pPr>
            <a:endParaRPr lang="en-US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4495588" y="4266560"/>
            <a:ext cx="914718" cy="0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lIns="91430" tIns="45716" rIns="91430" bIns="45716" anchor="ctr"/>
          <a:lstStyle/>
          <a:p>
            <a:pPr>
              <a:defRPr/>
            </a:pPr>
            <a:endParaRPr lang="en-US"/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4541563" y="3883095"/>
            <a:ext cx="873774" cy="44421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1430" tIns="45716" rIns="91430" bIns="45716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1400"/>
              <a:t>Buffer </a:t>
            </a:r>
            <a:br>
              <a:rPr lang="en-US" sz="1400"/>
            </a:br>
            <a:r>
              <a:rPr lang="en-US" sz="1400"/>
              <a:t>Duration</a:t>
            </a:r>
            <a:endParaRPr lang="en-US" sz="1400"/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4432177" y="4444031"/>
            <a:ext cx="684783" cy="44421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1430" tIns="45716" rIns="91430" bIns="45716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1400"/>
              <a:t>Buffer</a:t>
            </a:r>
            <a:br>
              <a:rPr lang="en-US" sz="1400"/>
            </a:br>
            <a:r>
              <a:rPr lang="en-US" sz="1400"/>
              <a:t>Size</a:t>
            </a:r>
            <a:endParaRPr lang="en-US" sz="1400"/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 flipV="1">
            <a:off x="4495589" y="4266560"/>
            <a:ext cx="0" cy="914294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lIns="91430" tIns="45716" rIns="91430" bIns="45716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互联网视频性能指标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0592" y="2084003"/>
            <a:ext cx="8099057" cy="2413702"/>
          </a:xfrm>
          <a:prstGeom prst="rect">
            <a:avLst/>
          </a:prstGeom>
        </p:spPr>
      </p:pic>
      <p:grpSp>
        <p:nvGrpSpPr>
          <p:cNvPr id="7" name="Group 2"/>
          <p:cNvGrpSpPr/>
          <p:nvPr/>
        </p:nvGrpSpPr>
        <p:grpSpPr>
          <a:xfrm>
            <a:off x="1171647" y="2354146"/>
            <a:ext cx="1797731" cy="3014235"/>
            <a:chOff x="1006813" y="1639771"/>
            <a:chExt cx="1797731" cy="3014235"/>
          </a:xfrm>
        </p:grpSpPr>
        <p:grpSp>
          <p:nvGrpSpPr>
            <p:cNvPr id="8" name="Group 8"/>
            <p:cNvGrpSpPr/>
            <p:nvPr/>
          </p:nvGrpSpPr>
          <p:grpSpPr>
            <a:xfrm>
              <a:off x="1006813" y="1639771"/>
              <a:ext cx="1645920" cy="3014235"/>
              <a:chOff x="959561" y="1548766"/>
              <a:chExt cx="1645920" cy="3014235"/>
            </a:xfrm>
          </p:grpSpPr>
          <p:sp>
            <p:nvSpPr>
              <p:cNvPr id="10" name="Oval 4"/>
              <p:cNvSpPr/>
              <p:nvPr/>
            </p:nvSpPr>
            <p:spPr>
              <a:xfrm>
                <a:off x="1036657" y="1548766"/>
                <a:ext cx="1568824" cy="776941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1" name="TextBox 5"/>
              <p:cNvSpPr txBox="1"/>
              <p:nvPr/>
            </p:nvSpPr>
            <p:spPr>
              <a:xfrm>
                <a:off x="959561" y="4193669"/>
                <a:ext cx="14743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00FF"/>
                    </a:solidFill>
                  </a:rPr>
                  <a:t>Join Time (JT)</a:t>
                </a:r>
                <a:endParaRPr lang="en-US" b="1" i="1" dirty="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9" name="TextBox 17"/>
            <p:cNvSpPr txBox="1"/>
            <p:nvPr/>
          </p:nvSpPr>
          <p:spPr>
            <a:xfrm>
              <a:off x="1011681" y="3912141"/>
              <a:ext cx="1792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00FF"/>
                  </a:solidFill>
                </a:rPr>
                <a:t>Join Failures (JF)</a:t>
              </a:r>
              <a:endParaRPr lang="en-US" b="1" i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5134654" y="2374925"/>
            <a:ext cx="2434075" cy="3015632"/>
            <a:chOff x="5341900" y="1733176"/>
            <a:chExt cx="2434075" cy="3015632"/>
          </a:xfrm>
        </p:grpSpPr>
        <p:sp>
          <p:nvSpPr>
            <p:cNvPr id="13" name="TextBox 6"/>
            <p:cNvSpPr txBox="1"/>
            <p:nvPr/>
          </p:nvSpPr>
          <p:spPr>
            <a:xfrm>
              <a:off x="5358197" y="4010144"/>
              <a:ext cx="21505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00FF"/>
                  </a:solidFill>
                </a:rPr>
                <a:t>Buffering Ratio (BR)</a:t>
              </a:r>
              <a:endParaRPr lang="en-US" b="1" i="1" dirty="0">
                <a:solidFill>
                  <a:srgbClr val="0000FF"/>
                </a:solidFill>
              </a:endParaRPr>
            </a:p>
          </p:txBody>
        </p:sp>
        <p:sp>
          <p:nvSpPr>
            <p:cNvPr id="14" name="TextBox 7"/>
            <p:cNvSpPr txBox="1"/>
            <p:nvPr/>
          </p:nvSpPr>
          <p:spPr>
            <a:xfrm>
              <a:off x="5358197" y="4379476"/>
              <a:ext cx="2417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00FF"/>
                  </a:solidFill>
                </a:rPr>
                <a:t>Rate Of Buffering (RB) </a:t>
              </a:r>
              <a:endParaRPr lang="en-US" b="1" i="1" dirty="0">
                <a:solidFill>
                  <a:srgbClr val="0000FF"/>
                </a:solidFill>
              </a:endParaRPr>
            </a:p>
          </p:txBody>
        </p:sp>
        <p:sp>
          <p:nvSpPr>
            <p:cNvPr id="15" name="Oval 11"/>
            <p:cNvSpPr/>
            <p:nvPr/>
          </p:nvSpPr>
          <p:spPr>
            <a:xfrm>
              <a:off x="5341900" y="1733176"/>
              <a:ext cx="2024099" cy="77694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16" name="Group 14"/>
          <p:cNvGrpSpPr/>
          <p:nvPr/>
        </p:nvGrpSpPr>
        <p:grpSpPr>
          <a:xfrm>
            <a:off x="3028950" y="2374925"/>
            <a:ext cx="1908810" cy="2805589"/>
            <a:chOff x="3217806" y="3806629"/>
            <a:chExt cx="1908810" cy="2805589"/>
          </a:xfrm>
        </p:grpSpPr>
        <p:sp>
          <p:nvSpPr>
            <p:cNvPr id="17" name="TextBox 9"/>
            <p:cNvSpPr txBox="1"/>
            <p:nvPr/>
          </p:nvSpPr>
          <p:spPr>
            <a:xfrm>
              <a:off x="3343475" y="6242886"/>
              <a:ext cx="17279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00FF"/>
                  </a:solidFill>
                </a:rPr>
                <a:t>Avg Bitrate (AB)</a:t>
              </a:r>
              <a:endParaRPr lang="en-US" b="1" i="1" dirty="0">
                <a:solidFill>
                  <a:srgbClr val="0000FF"/>
                </a:solidFill>
              </a:endParaRPr>
            </a:p>
          </p:txBody>
        </p:sp>
        <p:sp>
          <p:nvSpPr>
            <p:cNvPr id="18" name="Oval 13"/>
            <p:cNvSpPr/>
            <p:nvPr/>
          </p:nvSpPr>
          <p:spPr>
            <a:xfrm>
              <a:off x="3217806" y="3806629"/>
              <a:ext cx="1908810" cy="77694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视频性能对用户参与度的影响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66666"/>
            <a:ext cx="7886700" cy="2285051"/>
          </a:xfrm>
        </p:spPr>
        <p:txBody>
          <a:bodyPr>
            <a:normAutofit/>
          </a:bodyPr>
          <a:lstStyle/>
          <a:p>
            <a:r>
              <a:rPr lang="zh-CN" altLang="en-US" dirty="0"/>
              <a:t>分析方法</a:t>
            </a:r>
            <a:endParaRPr lang="en-US" altLang="zh-CN" dirty="0"/>
          </a:p>
          <a:p>
            <a:pPr lvl="1"/>
            <a:r>
              <a:rPr lang="en-US" altLang="zh-CN" dirty="0"/>
              <a:t>Kendall</a:t>
            </a:r>
            <a:r>
              <a:rPr lang="zh-CN" altLang="en-US" dirty="0"/>
              <a:t>相关性分析</a:t>
            </a:r>
            <a:endParaRPr lang="en-US" altLang="zh-CN" dirty="0"/>
          </a:p>
          <a:p>
            <a:pPr lvl="1"/>
            <a:r>
              <a:rPr lang="zh-CN" altLang="en-US" dirty="0"/>
              <a:t>信息增益</a:t>
            </a:r>
            <a:r>
              <a:rPr lang="en-US" altLang="zh-CN" dirty="0"/>
              <a:t>(Information Gain)</a:t>
            </a:r>
            <a:endParaRPr lang="en-US" altLang="zh-CN" dirty="0"/>
          </a:p>
          <a:p>
            <a:pPr lvl="1"/>
            <a:r>
              <a:rPr lang="en-US" altLang="zh-CN" dirty="0"/>
              <a:t>QED(Quasi-Experiment Design)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785" y="3933602"/>
            <a:ext cx="8935560" cy="195284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398663" y="6108282"/>
            <a:ext cx="2881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Dobrian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2011 SIGCOMM ]</a:t>
            </a:r>
            <a:endParaRPr lang="zh-CN" alt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提升互联网视频性能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设计空间</a:t>
            </a:r>
            <a:endParaRPr lang="en-US" altLang="zh-CN" dirty="0"/>
          </a:p>
          <a:p>
            <a:pPr lvl="1"/>
            <a:r>
              <a:rPr lang="zh-CN" altLang="en-US" dirty="0"/>
              <a:t>可调整的部分</a:t>
            </a:r>
            <a:endParaRPr lang="en-US" altLang="zh-CN" dirty="0"/>
          </a:p>
          <a:p>
            <a:pPr lvl="2"/>
            <a:r>
              <a:rPr lang="zh-CN" altLang="en-US" dirty="0"/>
              <a:t>码率、</a:t>
            </a:r>
            <a:r>
              <a:rPr lang="en-US" altLang="zh-CN" dirty="0"/>
              <a:t>CDN</a:t>
            </a:r>
            <a:endParaRPr lang="en-US" altLang="zh-CN" dirty="0"/>
          </a:p>
          <a:p>
            <a:pPr lvl="1"/>
            <a:r>
              <a:rPr lang="zh-CN" altLang="en-US" dirty="0"/>
              <a:t>由哪里调整</a:t>
            </a:r>
            <a:endParaRPr lang="en-US" altLang="zh-CN" dirty="0"/>
          </a:p>
          <a:p>
            <a:pPr lvl="2"/>
            <a:r>
              <a:rPr lang="zh-CN" altLang="en-US" dirty="0"/>
              <a:t>客户端、服务器、网络内部</a:t>
            </a:r>
            <a:endParaRPr lang="en-US" altLang="zh-CN" dirty="0"/>
          </a:p>
          <a:p>
            <a:pPr lvl="1"/>
            <a:r>
              <a:rPr lang="zh-CN" altLang="en-US" dirty="0"/>
              <a:t>什么时候调整</a:t>
            </a:r>
            <a:endParaRPr lang="en-US" altLang="zh-CN" dirty="0"/>
          </a:p>
          <a:p>
            <a:pPr lvl="2"/>
            <a:r>
              <a:rPr lang="zh-CN" altLang="en-US" dirty="0"/>
              <a:t>视频流开始时、视频传输中</a:t>
            </a:r>
            <a:endParaRPr lang="en-US" altLang="zh-CN" dirty="0"/>
          </a:p>
          <a:p>
            <a:pPr lvl="1"/>
            <a:r>
              <a:rPr lang="zh-CN" altLang="en-US" dirty="0"/>
              <a:t>是否依赖全局视图</a:t>
            </a:r>
            <a:endParaRPr lang="en-US" altLang="zh-CN" dirty="0"/>
          </a:p>
          <a:p>
            <a:pPr lvl="2"/>
            <a:r>
              <a:rPr lang="zh-CN" altLang="en-US" dirty="0"/>
              <a:t>集中式、分布式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671758"/>
            <a:ext cx="9144000" cy="39918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.22188 -0.1587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94" y="-7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自适应码率（</a:t>
            </a:r>
            <a:r>
              <a:rPr lang="en-US" altLang="zh-CN" dirty="0"/>
              <a:t>Adaptive </a:t>
            </a:r>
            <a:r>
              <a:rPr lang="en-US" altLang="zh-CN" dirty="0" err="1"/>
              <a:t>BitRate</a:t>
            </a:r>
            <a:r>
              <a:rPr lang="zh-CN" altLang="en-US" dirty="0"/>
              <a:t>）模型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  <p:sp>
        <p:nvSpPr>
          <p:cNvPr id="6" name="Cloud 96"/>
          <p:cNvSpPr/>
          <p:nvPr/>
        </p:nvSpPr>
        <p:spPr>
          <a:xfrm>
            <a:off x="7014328" y="3920748"/>
            <a:ext cx="2129672" cy="1658096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Internet</a:t>
            </a:r>
            <a:endParaRPr lang="en-US" sz="2400" dirty="0"/>
          </a:p>
        </p:txBody>
      </p:sp>
      <p:sp>
        <p:nvSpPr>
          <p:cNvPr id="7" name="Rectangle 2"/>
          <p:cNvSpPr/>
          <p:nvPr/>
        </p:nvSpPr>
        <p:spPr>
          <a:xfrm>
            <a:off x="441984" y="1374481"/>
            <a:ext cx="6152510" cy="355074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22"/>
          <p:cNvSpPr/>
          <p:nvPr/>
        </p:nvSpPr>
        <p:spPr>
          <a:xfrm>
            <a:off x="474134" y="1521890"/>
            <a:ext cx="1849852" cy="9487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B/W Estimation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ounded Rectangle 36"/>
          <p:cNvSpPr/>
          <p:nvPr/>
        </p:nvSpPr>
        <p:spPr>
          <a:xfrm>
            <a:off x="2895595" y="1522429"/>
            <a:ext cx="1676837" cy="94879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Bitrate Selection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ounded Rectangle 37"/>
          <p:cNvSpPr/>
          <p:nvPr/>
        </p:nvSpPr>
        <p:spPr>
          <a:xfrm>
            <a:off x="4720387" y="1522429"/>
            <a:ext cx="1798946" cy="94879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Chunk Scheduling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ounded Rectangle 38"/>
          <p:cNvSpPr/>
          <p:nvPr/>
        </p:nvSpPr>
        <p:spPr>
          <a:xfrm>
            <a:off x="3350938" y="4163659"/>
            <a:ext cx="2442996" cy="5861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HTTP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2" name="Elbow Connector 24"/>
          <p:cNvCxnSpPr>
            <a:stCxn id="11" idx="1"/>
            <a:endCxn id="8" idx="2"/>
          </p:cNvCxnSpPr>
          <p:nvPr/>
        </p:nvCxnSpPr>
        <p:spPr>
          <a:xfrm rot="10800000">
            <a:off x="1399060" y="2470686"/>
            <a:ext cx="1951878" cy="198604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42"/>
          <p:cNvCxnSpPr>
            <a:stCxn id="9" idx="2"/>
          </p:cNvCxnSpPr>
          <p:nvPr/>
        </p:nvCxnSpPr>
        <p:spPr>
          <a:xfrm rot="16200000" flipH="1">
            <a:off x="2887796" y="3317442"/>
            <a:ext cx="1692439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45"/>
          <p:cNvCxnSpPr>
            <a:stCxn id="10" idx="2"/>
          </p:cNvCxnSpPr>
          <p:nvPr/>
        </p:nvCxnSpPr>
        <p:spPr>
          <a:xfrm rot="5400000">
            <a:off x="4743116" y="3286916"/>
            <a:ext cx="1692437" cy="610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43"/>
          <p:cNvCxnSpPr>
            <a:stCxn id="11" idx="3"/>
          </p:cNvCxnSpPr>
          <p:nvPr/>
        </p:nvCxnSpPr>
        <p:spPr>
          <a:xfrm>
            <a:off x="5793934" y="4456728"/>
            <a:ext cx="160902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44"/>
          <p:cNvSpPr txBox="1"/>
          <p:nvPr/>
        </p:nvSpPr>
        <p:spPr>
          <a:xfrm>
            <a:off x="6671926" y="3870516"/>
            <a:ext cx="684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GET</a:t>
            </a:r>
            <a:endParaRPr lang="en-US" sz="2400" dirty="0"/>
          </a:p>
        </p:txBody>
      </p:sp>
      <p:cxnSp>
        <p:nvCxnSpPr>
          <p:cNvPr id="17" name="Elbow Connector 60"/>
          <p:cNvCxnSpPr>
            <a:endCxn id="11" idx="2"/>
          </p:cNvCxnSpPr>
          <p:nvPr/>
        </p:nvCxnSpPr>
        <p:spPr>
          <a:xfrm rot="10800000">
            <a:off x="4572436" y="4749796"/>
            <a:ext cx="2855190" cy="44674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53"/>
          <p:cNvSpPr txBox="1"/>
          <p:nvPr/>
        </p:nvSpPr>
        <p:spPr>
          <a:xfrm>
            <a:off x="6063322" y="5064340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Chunk</a:t>
            </a:r>
            <a:endParaRPr lang="en-US" sz="2400" dirty="0"/>
          </a:p>
        </p:txBody>
      </p:sp>
      <p:sp>
        <p:nvSpPr>
          <p:cNvPr id="19" name="TextBox 55"/>
          <p:cNvSpPr txBox="1"/>
          <p:nvPr/>
        </p:nvSpPr>
        <p:spPr>
          <a:xfrm>
            <a:off x="3109643" y="3039432"/>
            <a:ext cx="1547024" cy="6643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/>
              <a:t>Bitrate</a:t>
            </a:r>
            <a:r>
              <a:rPr lang="en-US" dirty="0"/>
              <a:t> of next chunk</a:t>
            </a:r>
            <a:endParaRPr lang="en-US" dirty="0"/>
          </a:p>
        </p:txBody>
      </p:sp>
      <p:sp>
        <p:nvSpPr>
          <p:cNvPr id="20" name="TextBox 88"/>
          <p:cNvSpPr txBox="1"/>
          <p:nvPr/>
        </p:nvSpPr>
        <p:spPr>
          <a:xfrm>
            <a:off x="5030912" y="3039431"/>
            <a:ext cx="1055788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/>
              <a:t>When</a:t>
            </a:r>
            <a:r>
              <a:rPr lang="en-US" dirty="0"/>
              <a:t> to request</a:t>
            </a:r>
            <a:endParaRPr lang="en-US" dirty="0"/>
          </a:p>
        </p:txBody>
      </p:sp>
      <p:sp>
        <p:nvSpPr>
          <p:cNvPr id="21" name="TextBox 89"/>
          <p:cNvSpPr txBox="1"/>
          <p:nvPr/>
        </p:nvSpPr>
        <p:spPr>
          <a:xfrm>
            <a:off x="844294" y="3039432"/>
            <a:ext cx="1424773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/>
              <a:t>Throughput</a:t>
            </a:r>
            <a:r>
              <a:rPr lang="en-US" dirty="0"/>
              <a:t> of a chunk</a:t>
            </a:r>
            <a:endParaRPr lang="en-US" dirty="0"/>
          </a:p>
        </p:txBody>
      </p:sp>
      <p:cxnSp>
        <p:nvCxnSpPr>
          <p:cNvPr id="22" name="Straight Arrow Connector 94"/>
          <p:cNvCxnSpPr>
            <a:stCxn id="8" idx="3"/>
            <a:endCxn id="9" idx="1"/>
          </p:cNvCxnSpPr>
          <p:nvPr/>
        </p:nvCxnSpPr>
        <p:spPr>
          <a:xfrm>
            <a:off x="2323986" y="1996288"/>
            <a:ext cx="571609" cy="5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100"/>
          <p:cNvSpPr txBox="1"/>
          <p:nvPr/>
        </p:nvSpPr>
        <p:spPr>
          <a:xfrm>
            <a:off x="194733" y="5736766"/>
            <a:ext cx="8754533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客户端接收视频数据块，决策调度策略，形成闭环反馈控制</a:t>
            </a:r>
            <a:endParaRPr 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TextBox 101"/>
          <p:cNvSpPr txBox="1"/>
          <p:nvPr/>
        </p:nvSpPr>
        <p:spPr>
          <a:xfrm>
            <a:off x="6805984" y="1843055"/>
            <a:ext cx="1753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Video Player</a:t>
            </a:r>
            <a:endParaRPr lang="en-US" sz="2400" dirty="0"/>
          </a:p>
        </p:txBody>
      </p:sp>
      <p:graphicFrame>
        <p:nvGraphicFramePr>
          <p:cNvPr id="38" name="Chart 154"/>
          <p:cNvGraphicFramePr/>
          <p:nvPr/>
        </p:nvGraphicFramePr>
        <p:xfrm>
          <a:off x="643047" y="1661459"/>
          <a:ext cx="7872303" cy="39247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pSp>
        <p:nvGrpSpPr>
          <p:cNvPr id="39" name="Group 17"/>
          <p:cNvGrpSpPr/>
          <p:nvPr/>
        </p:nvGrpSpPr>
        <p:grpSpPr>
          <a:xfrm>
            <a:off x="2234858" y="2214143"/>
            <a:ext cx="5944280" cy="2212863"/>
            <a:chOff x="3067634" y="3532828"/>
            <a:chExt cx="3139928" cy="1052190"/>
          </a:xfrm>
        </p:grpSpPr>
        <p:cxnSp>
          <p:nvCxnSpPr>
            <p:cNvPr id="40" name="Straight Connector 6"/>
            <p:cNvCxnSpPr/>
            <p:nvPr/>
          </p:nvCxnSpPr>
          <p:spPr>
            <a:xfrm flipV="1">
              <a:off x="3067634" y="3707626"/>
              <a:ext cx="822960" cy="3949"/>
            </a:xfrm>
            <a:prstGeom prst="line">
              <a:avLst/>
            </a:prstGeom>
            <a:ln w="31750">
              <a:solidFill>
                <a:srgbClr val="FD36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884244" y="3692693"/>
              <a:ext cx="0" cy="640080"/>
            </a:xfrm>
            <a:prstGeom prst="line">
              <a:avLst/>
            </a:prstGeom>
            <a:ln w="31750">
              <a:solidFill>
                <a:srgbClr val="FD36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3"/>
            <p:cNvCxnSpPr/>
            <p:nvPr/>
          </p:nvCxnSpPr>
          <p:spPr>
            <a:xfrm>
              <a:off x="3867897" y="4318256"/>
              <a:ext cx="1018590" cy="0"/>
            </a:xfrm>
            <a:prstGeom prst="line">
              <a:avLst/>
            </a:prstGeom>
            <a:ln w="31750">
              <a:solidFill>
                <a:srgbClr val="FD36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8"/>
            <p:cNvCxnSpPr/>
            <p:nvPr/>
          </p:nvCxnSpPr>
          <p:spPr>
            <a:xfrm flipV="1">
              <a:off x="4853288" y="3868724"/>
              <a:ext cx="457200" cy="3949"/>
            </a:xfrm>
            <a:prstGeom prst="line">
              <a:avLst/>
            </a:prstGeom>
            <a:ln w="31750">
              <a:solidFill>
                <a:srgbClr val="FD36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9"/>
            <p:cNvCxnSpPr/>
            <p:nvPr/>
          </p:nvCxnSpPr>
          <p:spPr>
            <a:xfrm flipH="1">
              <a:off x="4867837" y="3858521"/>
              <a:ext cx="0" cy="457200"/>
            </a:xfrm>
            <a:prstGeom prst="line">
              <a:avLst/>
            </a:prstGeom>
            <a:ln w="31750">
              <a:solidFill>
                <a:srgbClr val="FD36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51"/>
            <p:cNvCxnSpPr/>
            <p:nvPr/>
          </p:nvCxnSpPr>
          <p:spPr>
            <a:xfrm flipH="1">
              <a:off x="5299065" y="3853498"/>
              <a:ext cx="0" cy="731520"/>
            </a:xfrm>
            <a:prstGeom prst="line">
              <a:avLst/>
            </a:prstGeom>
            <a:ln w="31750">
              <a:solidFill>
                <a:srgbClr val="FD36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52"/>
            <p:cNvCxnSpPr/>
            <p:nvPr/>
          </p:nvCxnSpPr>
          <p:spPr>
            <a:xfrm flipV="1">
              <a:off x="5299065" y="4571998"/>
              <a:ext cx="704088" cy="0"/>
            </a:xfrm>
            <a:prstGeom prst="line">
              <a:avLst/>
            </a:prstGeom>
            <a:ln w="31750">
              <a:solidFill>
                <a:srgbClr val="FD36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4"/>
            <p:cNvCxnSpPr/>
            <p:nvPr/>
          </p:nvCxnSpPr>
          <p:spPr>
            <a:xfrm flipV="1">
              <a:off x="5978962" y="4031589"/>
              <a:ext cx="228600" cy="3949"/>
            </a:xfrm>
            <a:prstGeom prst="line">
              <a:avLst/>
            </a:prstGeom>
            <a:ln w="31750">
              <a:solidFill>
                <a:srgbClr val="FD36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55"/>
            <p:cNvCxnSpPr/>
            <p:nvPr/>
          </p:nvCxnSpPr>
          <p:spPr>
            <a:xfrm flipH="1">
              <a:off x="5990843" y="4036378"/>
              <a:ext cx="0" cy="548640"/>
            </a:xfrm>
            <a:prstGeom prst="line">
              <a:avLst/>
            </a:prstGeom>
            <a:ln w="31750">
              <a:solidFill>
                <a:srgbClr val="FD36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16"/>
            <p:cNvSpPr txBox="1"/>
            <p:nvPr/>
          </p:nvSpPr>
          <p:spPr>
            <a:xfrm>
              <a:off x="5408009" y="3532828"/>
              <a:ext cx="503139" cy="190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1" dirty="0">
                  <a:solidFill>
                    <a:srgbClr val="FD36F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Bitrate</a:t>
              </a:r>
              <a:endParaRPr lang="en-US" sz="2000" b="1" dirty="0">
                <a:solidFill>
                  <a:srgbClr val="FD36F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6" grpId="0"/>
      <p:bldP spid="18" grpId="0"/>
      <p:bldP spid="19" grpId="0" animBg="1"/>
      <p:bldP spid="20" grpId="0" animBg="1"/>
      <p:bldP spid="21" grpId="0" animBg="1"/>
      <p:bldP spid="23" grpId="0" animBg="1"/>
      <p:bldGraphic spid="38" grpId="0">
        <p:bldAsOne/>
      </p:bldGraphic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自适应码率问题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自适应码率问题本质上是吞吐率预测问题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该问题的难点在于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网络可用带宽变动非常快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QoE</a:t>
            </a:r>
            <a:r>
              <a:rPr lang="zh-CN" altLang="en-US" dirty="0"/>
              <a:t>之间指标相互冲突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高码率、低缓冲时间、码率切换尽可能少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基于对吞吐率预测的码率选择对后续选择有影响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基于深度强化学习的自适应码率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7"/>
          <p:cNvSpPr/>
          <p:nvPr/>
        </p:nvSpPr>
        <p:spPr>
          <a:xfrm>
            <a:off x="79338" y="2003668"/>
            <a:ext cx="6287730" cy="42444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9"/>
          <p:cNvSpPr/>
          <p:nvPr/>
        </p:nvSpPr>
        <p:spPr>
          <a:xfrm>
            <a:off x="174437" y="2119779"/>
            <a:ext cx="2568038" cy="39507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084" y="4685344"/>
            <a:ext cx="295366" cy="233743"/>
          </a:xfrm>
          <a:prstGeom prst="rect">
            <a:avLst/>
          </a:prstGeom>
        </p:spPr>
      </p:pic>
      <p:cxnSp>
        <p:nvCxnSpPr>
          <p:cNvPr id="10" name="Straight Arrow Connector 26"/>
          <p:cNvCxnSpPr/>
          <p:nvPr/>
        </p:nvCxnSpPr>
        <p:spPr>
          <a:xfrm flipV="1">
            <a:off x="7925795" y="2843224"/>
            <a:ext cx="0" cy="613113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27"/>
          <p:cNvCxnSpPr/>
          <p:nvPr/>
        </p:nvCxnSpPr>
        <p:spPr>
          <a:xfrm flipV="1">
            <a:off x="6275449" y="4809655"/>
            <a:ext cx="389698" cy="285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50" y="2240798"/>
            <a:ext cx="252850" cy="227137"/>
          </a:xfrm>
          <a:prstGeom prst="rect">
            <a:avLst/>
          </a:prstGeom>
        </p:spPr>
      </p:pic>
      <p:sp>
        <p:nvSpPr>
          <p:cNvPr id="13" name="TextBox 30"/>
          <p:cNvSpPr txBox="1"/>
          <p:nvPr/>
        </p:nvSpPr>
        <p:spPr>
          <a:xfrm>
            <a:off x="171233" y="2119779"/>
            <a:ext cx="7868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State</a:t>
            </a:r>
            <a:endParaRPr lang="en-US" sz="2200" dirty="0"/>
          </a:p>
        </p:txBody>
      </p:sp>
      <p:pic>
        <p:nvPicPr>
          <p:cNvPr id="1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9" y="2081998"/>
            <a:ext cx="2705100" cy="4025900"/>
          </a:xfrm>
          <a:prstGeom prst="rect">
            <a:avLst/>
          </a:prstGeom>
        </p:spPr>
      </p:pic>
      <p:grpSp>
        <p:nvGrpSpPr>
          <p:cNvPr id="16" name="Group 37"/>
          <p:cNvGrpSpPr/>
          <p:nvPr/>
        </p:nvGrpSpPr>
        <p:grpSpPr>
          <a:xfrm>
            <a:off x="6678922" y="3472396"/>
            <a:ext cx="2403002" cy="1845939"/>
            <a:chOff x="6136341" y="1953553"/>
            <a:chExt cx="2672786" cy="2053186"/>
          </a:xfrm>
        </p:grpSpPr>
        <p:pic>
          <p:nvPicPr>
            <p:cNvPr id="17" name="Picture 3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6345" y="1953554"/>
              <a:ext cx="2672782" cy="1761766"/>
            </a:xfrm>
            <a:prstGeom prst="rect">
              <a:avLst/>
            </a:prstGeom>
          </p:spPr>
        </p:pic>
        <p:pic>
          <p:nvPicPr>
            <p:cNvPr id="18" name="Picture 3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5659" y="2682829"/>
              <a:ext cx="680599" cy="479141"/>
            </a:xfrm>
            <a:prstGeom prst="rect">
              <a:avLst/>
            </a:prstGeom>
          </p:spPr>
        </p:pic>
        <p:sp>
          <p:nvSpPr>
            <p:cNvPr id="19" name="Rectangle 40"/>
            <p:cNvSpPr/>
            <p:nvPr/>
          </p:nvSpPr>
          <p:spPr>
            <a:xfrm>
              <a:off x="6136345" y="1953553"/>
              <a:ext cx="2672782" cy="1993737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41"/>
            <p:cNvSpPr/>
            <p:nvPr/>
          </p:nvSpPr>
          <p:spPr>
            <a:xfrm>
              <a:off x="6136341" y="3720065"/>
              <a:ext cx="1857728" cy="23197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42"/>
            <p:cNvSpPr/>
            <p:nvPr/>
          </p:nvSpPr>
          <p:spPr>
            <a:xfrm>
              <a:off x="6136341" y="3720065"/>
              <a:ext cx="1086687" cy="231971"/>
            </a:xfrm>
            <a:prstGeom prst="rect">
              <a:avLst/>
            </a:prstGeom>
            <a:solidFill>
              <a:srgbClr val="D523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43"/>
            <p:cNvSpPr/>
            <p:nvPr/>
          </p:nvSpPr>
          <p:spPr>
            <a:xfrm>
              <a:off x="6136343" y="3717097"/>
              <a:ext cx="2672784" cy="231971"/>
            </a:xfrm>
            <a:prstGeom prst="rect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44"/>
            <p:cNvSpPr/>
            <p:nvPr/>
          </p:nvSpPr>
          <p:spPr>
            <a:xfrm>
              <a:off x="7058687" y="3677713"/>
              <a:ext cx="329026" cy="32902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  <a:effectLst>
              <a:outerShdw blurRad="50800" dist="76200" dir="2700000" sx="83000" sy="83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45"/>
            <p:cNvSpPr/>
            <p:nvPr/>
          </p:nvSpPr>
          <p:spPr>
            <a:xfrm>
              <a:off x="7154789" y="3778176"/>
              <a:ext cx="128099" cy="12809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0"/>
          <p:cNvGrpSpPr/>
          <p:nvPr/>
        </p:nvGrpSpPr>
        <p:grpSpPr>
          <a:xfrm>
            <a:off x="1184849" y="5264887"/>
            <a:ext cx="6774301" cy="1091466"/>
            <a:chOff x="1180066" y="3920979"/>
            <a:chExt cx="6774301" cy="1091466"/>
          </a:xfrm>
        </p:grpSpPr>
        <p:cxnSp>
          <p:nvCxnSpPr>
            <p:cNvPr id="26" name="Straight Arrow Connector 21"/>
            <p:cNvCxnSpPr/>
            <p:nvPr/>
          </p:nvCxnSpPr>
          <p:spPr>
            <a:xfrm>
              <a:off x="1180066" y="5005700"/>
              <a:ext cx="6774301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2"/>
            <p:cNvCxnSpPr/>
            <p:nvPr/>
          </p:nvCxnSpPr>
          <p:spPr>
            <a:xfrm flipV="1">
              <a:off x="7954367" y="3920979"/>
              <a:ext cx="0" cy="109146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3"/>
            <p:cNvCxnSpPr/>
            <p:nvPr/>
          </p:nvCxnSpPr>
          <p:spPr>
            <a:xfrm flipV="1">
              <a:off x="1189980" y="4733319"/>
              <a:ext cx="0" cy="27432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58"/>
          <p:cNvGrpSpPr/>
          <p:nvPr/>
        </p:nvGrpSpPr>
        <p:grpSpPr>
          <a:xfrm>
            <a:off x="4840257" y="1691155"/>
            <a:ext cx="3833917" cy="1146310"/>
            <a:chOff x="4786168" y="940391"/>
            <a:chExt cx="3814576" cy="1003754"/>
          </a:xfrm>
        </p:grpSpPr>
        <p:grpSp>
          <p:nvGrpSpPr>
            <p:cNvPr id="32" name="Group 60"/>
            <p:cNvGrpSpPr/>
            <p:nvPr/>
          </p:nvGrpSpPr>
          <p:grpSpPr>
            <a:xfrm>
              <a:off x="4786168" y="940391"/>
              <a:ext cx="3814576" cy="1003754"/>
              <a:chOff x="4823961" y="675236"/>
              <a:chExt cx="3814576" cy="1003754"/>
            </a:xfrm>
          </p:grpSpPr>
          <p:grpSp>
            <p:nvGrpSpPr>
              <p:cNvPr id="34" name="Group 62"/>
              <p:cNvGrpSpPr/>
              <p:nvPr/>
            </p:nvGrpSpPr>
            <p:grpSpPr>
              <a:xfrm>
                <a:off x="4823961" y="675236"/>
                <a:ext cx="3814576" cy="1003754"/>
                <a:chOff x="4823961" y="675236"/>
                <a:chExt cx="3814576" cy="1003754"/>
              </a:xfrm>
            </p:grpSpPr>
            <p:sp>
              <p:nvSpPr>
                <p:cNvPr id="36" name="Rectangle 64"/>
                <p:cNvSpPr/>
                <p:nvPr/>
              </p:nvSpPr>
              <p:spPr>
                <a:xfrm>
                  <a:off x="4894376" y="675236"/>
                  <a:ext cx="3676863" cy="100375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7" name="TextBox 65"/>
                    <p:cNvSpPr txBox="1"/>
                    <p:nvPr/>
                  </p:nvSpPr>
                  <p:spPr>
                    <a:xfrm>
                      <a:off x="4823961" y="1020272"/>
                      <a:ext cx="3814576" cy="323402"/>
                    </a:xfrm>
                    <a:prstGeom prst="rect">
                      <a:avLst/>
                    </a:prstGeom>
                    <a:noFill/>
                    <a:ln w="19050" cmpd="sng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𝜇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hr-H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oMath>
                        </m:oMathPara>
                      </a14:m>
                      <a:endParaRPr lang="en-US" sz="1800" i="1" dirty="0"/>
                    </a:p>
                  </p:txBody>
                </p:sp>
              </mc:Choice>
              <mc:Fallback>
                <p:sp>
                  <p:nvSpPr>
                    <p:cNvPr id="37" name="TextBox 6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23961" y="1020272"/>
                      <a:ext cx="3814576" cy="323402"/>
                    </a:xfrm>
                    <a:prstGeom prst="rect">
                      <a:avLst/>
                    </a:prstGeom>
                    <a:blipFill rotWithShape="1">
                      <a:blip r:embed="rId6"/>
                    </a:blipFill>
                    <a:ln w="19050" cmpd="sng"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5" name="TextBox 63"/>
              <p:cNvSpPr txBox="1"/>
              <p:nvPr/>
            </p:nvSpPr>
            <p:spPr>
              <a:xfrm>
                <a:off x="4964742" y="677967"/>
                <a:ext cx="1276125" cy="3773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b="1" dirty="0"/>
                  <a:t>Reward</a:t>
                </a:r>
                <a:r>
                  <a:rPr lang="en-US" sz="1600" b="1" dirty="0"/>
                  <a:t> </a:t>
                </a:r>
                <a:r>
                  <a:rPr lang="en-US" sz="2200" dirty="0" err="1"/>
                  <a:t>r</a:t>
                </a:r>
                <a:r>
                  <a:rPr lang="en-US" sz="2200" baseline="-25000" dirty="0" err="1"/>
                  <a:t>t</a:t>
                </a:r>
                <a:endParaRPr lang="en-US" sz="2200" dirty="0"/>
              </a:p>
            </p:txBody>
          </p:sp>
        </p:grpSp>
        <p:sp>
          <p:nvSpPr>
            <p:cNvPr id="33" name="TextBox 61"/>
            <p:cNvSpPr txBox="1"/>
            <p:nvPr/>
          </p:nvSpPr>
          <p:spPr>
            <a:xfrm>
              <a:off x="4880870" y="1571000"/>
              <a:ext cx="3566680" cy="2964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3365FF"/>
                  </a:solidFill>
                </a:rPr>
                <a:t>+ (bitrate) - (</a:t>
              </a:r>
              <a:r>
                <a:rPr lang="en-US" sz="1600" b="1" dirty="0" err="1">
                  <a:solidFill>
                    <a:srgbClr val="3365FF"/>
                  </a:solidFill>
                </a:rPr>
                <a:t>rebuffering</a:t>
              </a:r>
              <a:r>
                <a:rPr lang="en-US" sz="1600" b="1" dirty="0">
                  <a:solidFill>
                    <a:srgbClr val="3365FF"/>
                  </a:solidFill>
                </a:rPr>
                <a:t>) - (smoothness)</a:t>
              </a:r>
              <a:endParaRPr lang="en-US" sz="1600" b="1" dirty="0">
                <a:solidFill>
                  <a:srgbClr val="3365FF"/>
                </a:solidFill>
              </a:endParaRPr>
            </a:p>
          </p:txBody>
        </p:sp>
      </p:grpSp>
      <p:sp>
        <p:nvSpPr>
          <p:cNvPr id="40" name="Rectangle 79"/>
          <p:cNvSpPr/>
          <p:nvPr/>
        </p:nvSpPr>
        <p:spPr>
          <a:xfrm>
            <a:off x="6686647" y="4566155"/>
            <a:ext cx="821522" cy="48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720P</a:t>
            </a:r>
            <a:endParaRPr lang="en-US" sz="1800" dirty="0"/>
          </a:p>
        </p:txBody>
      </p:sp>
      <p:cxnSp>
        <p:nvCxnSpPr>
          <p:cNvPr id="51" name="Straight Arrow Connector 100"/>
          <p:cNvCxnSpPr/>
          <p:nvPr/>
        </p:nvCxnSpPr>
        <p:spPr>
          <a:xfrm>
            <a:off x="2742475" y="4521439"/>
            <a:ext cx="30862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104"/>
          <p:cNvSpPr txBox="1"/>
          <p:nvPr/>
        </p:nvSpPr>
        <p:spPr>
          <a:xfrm rot="16200000">
            <a:off x="5684048" y="3815806"/>
            <a:ext cx="16205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Action</a:t>
            </a:r>
            <a:r>
              <a:rPr lang="en-US" sz="2200" dirty="0"/>
              <a:t> a</a:t>
            </a:r>
            <a:r>
              <a:rPr lang="en-US" sz="2200" baseline="-25000" dirty="0"/>
              <a:t>t</a:t>
            </a:r>
            <a:endParaRPr lang="en-US" sz="2200" dirty="0"/>
          </a:p>
        </p:txBody>
      </p:sp>
      <p:sp>
        <p:nvSpPr>
          <p:cNvPr id="65" name="Oval 134"/>
          <p:cNvSpPr/>
          <p:nvPr/>
        </p:nvSpPr>
        <p:spPr>
          <a:xfrm>
            <a:off x="6231757" y="4770706"/>
            <a:ext cx="73978" cy="73978"/>
          </a:xfrm>
          <a:prstGeom prst="ellipse">
            <a:avLst/>
          </a:prstGeom>
          <a:solidFill>
            <a:schemeClr val="tx1"/>
          </a:solidFill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4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092" y="2169347"/>
            <a:ext cx="266933" cy="235719"/>
          </a:xfrm>
          <a:prstGeom prst="rect">
            <a:avLst/>
          </a:prstGeom>
        </p:spPr>
      </p:pic>
      <p:sp>
        <p:nvSpPr>
          <p:cNvPr id="72" name="TextBox 2"/>
          <p:cNvSpPr txBox="1"/>
          <p:nvPr/>
        </p:nvSpPr>
        <p:spPr>
          <a:xfrm>
            <a:off x="2944739" y="2058698"/>
            <a:ext cx="1441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Agent</a:t>
            </a:r>
            <a:endParaRPr lang="en-US" sz="2400" dirty="0"/>
          </a:p>
        </p:txBody>
      </p:sp>
      <p:sp>
        <p:nvSpPr>
          <p:cNvPr id="73" name="文本框 72"/>
          <p:cNvSpPr txBox="1"/>
          <p:nvPr/>
        </p:nvSpPr>
        <p:spPr>
          <a:xfrm>
            <a:off x="5760346" y="6480810"/>
            <a:ext cx="254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Mao SIGCOMM 2017 ]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5" name="Group 122"/>
          <p:cNvGrpSpPr/>
          <p:nvPr/>
        </p:nvGrpSpPr>
        <p:grpSpPr>
          <a:xfrm>
            <a:off x="2551753" y="2875990"/>
            <a:ext cx="4104245" cy="3019363"/>
            <a:chOff x="2963685" y="1388891"/>
            <a:chExt cx="4104245" cy="3019363"/>
          </a:xfrm>
        </p:grpSpPr>
        <p:cxnSp>
          <p:nvCxnSpPr>
            <p:cNvPr id="86" name="Straight Arrow Connector 123"/>
            <p:cNvCxnSpPr/>
            <p:nvPr/>
          </p:nvCxnSpPr>
          <p:spPr>
            <a:xfrm flipV="1">
              <a:off x="2967545" y="2635200"/>
              <a:ext cx="389126" cy="1861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124"/>
            <p:cNvCxnSpPr/>
            <p:nvPr/>
          </p:nvCxnSpPr>
          <p:spPr>
            <a:xfrm>
              <a:off x="2967545" y="2103900"/>
              <a:ext cx="389126" cy="1099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125"/>
            <p:cNvCxnSpPr/>
            <p:nvPr/>
          </p:nvCxnSpPr>
          <p:spPr>
            <a:xfrm flipV="1">
              <a:off x="2963685" y="3202218"/>
              <a:ext cx="562297" cy="1335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126"/>
            <p:cNvCxnSpPr/>
            <p:nvPr/>
          </p:nvCxnSpPr>
          <p:spPr>
            <a:xfrm flipV="1">
              <a:off x="2967545" y="3679747"/>
              <a:ext cx="558433" cy="1249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127"/>
            <p:cNvCxnSpPr/>
            <p:nvPr/>
          </p:nvCxnSpPr>
          <p:spPr>
            <a:xfrm flipV="1">
              <a:off x="2963685" y="4148656"/>
              <a:ext cx="583166" cy="1601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128"/>
            <p:cNvCxnSpPr/>
            <p:nvPr/>
          </p:nvCxnSpPr>
          <p:spPr>
            <a:xfrm>
              <a:off x="2967545" y="1388891"/>
              <a:ext cx="389126" cy="3710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oup 129"/>
            <p:cNvGrpSpPr/>
            <p:nvPr/>
          </p:nvGrpSpPr>
          <p:grpSpPr>
            <a:xfrm>
              <a:off x="3356671" y="1469891"/>
              <a:ext cx="3711259" cy="2938363"/>
              <a:chOff x="2837725" y="1616663"/>
              <a:chExt cx="3711259" cy="2938363"/>
            </a:xfrm>
          </p:grpSpPr>
          <p:pic>
            <p:nvPicPr>
              <p:cNvPr id="93" name="Picture 130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37725" y="1616663"/>
                <a:ext cx="3313821" cy="2938363"/>
              </a:xfrm>
              <a:prstGeom prst="rect">
                <a:avLst/>
              </a:prstGeom>
            </p:spPr>
          </p:pic>
          <p:sp>
            <p:nvSpPr>
              <p:cNvPr id="94" name="Oval 131"/>
              <p:cNvSpPr/>
              <p:nvPr/>
            </p:nvSpPr>
            <p:spPr>
              <a:xfrm>
                <a:off x="6125734" y="3428210"/>
                <a:ext cx="73978" cy="73978"/>
              </a:xfrm>
              <a:prstGeom prst="ellipse">
                <a:avLst/>
              </a:prstGeom>
              <a:solidFill>
                <a:schemeClr val="tx1"/>
              </a:solidFill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5" name="Straight Arrow Connector 132"/>
              <p:cNvCxnSpPr/>
              <p:nvPr/>
            </p:nvCxnSpPr>
            <p:spPr>
              <a:xfrm>
                <a:off x="6203524" y="3465199"/>
                <a:ext cx="345460" cy="4129"/>
              </a:xfrm>
              <a:prstGeom prst="straightConnector1">
                <a:avLst/>
              </a:prstGeom>
              <a:ln w="19050" cmpd="sng">
                <a:solidFill>
                  <a:srgbClr val="000000"/>
                </a:solidFill>
                <a:headEnd type="none"/>
                <a:tailEnd type="triangle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课后阅读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《</a:t>
            </a:r>
            <a:r>
              <a:rPr lang="zh-CN" altLang="en-US" dirty="0"/>
              <a:t>计算机网络 </a:t>
            </a:r>
            <a:r>
              <a:rPr lang="en-US" altLang="zh-CN" dirty="0"/>
              <a:t>– </a:t>
            </a:r>
            <a:r>
              <a:rPr lang="zh-CN" altLang="en-US" dirty="0"/>
              <a:t>系统方法</a:t>
            </a:r>
            <a:r>
              <a:rPr lang="en-US" altLang="zh-CN" dirty="0"/>
              <a:t>》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第</a:t>
            </a:r>
            <a:r>
              <a:rPr lang="en-US" altLang="zh-CN" dirty="0"/>
              <a:t>8.4.3</a:t>
            </a:r>
            <a:r>
              <a:rPr lang="zh-CN" altLang="en-US" dirty="0"/>
              <a:t> 、</a:t>
            </a:r>
            <a:r>
              <a:rPr lang="en-US" altLang="zh-CN" dirty="0"/>
              <a:t>9.1.2</a:t>
            </a:r>
            <a:r>
              <a:rPr lang="zh-CN" altLang="en-US" dirty="0"/>
              <a:t>、</a:t>
            </a:r>
            <a:r>
              <a:rPr lang="en-US" altLang="zh-CN" dirty="0"/>
              <a:t>9.1.3</a:t>
            </a:r>
            <a:r>
              <a:rPr lang="zh-CN" altLang="en-US" dirty="0"/>
              <a:t>、</a:t>
            </a:r>
            <a:r>
              <a:rPr lang="en-US" altLang="zh-CN" dirty="0"/>
              <a:t>9.3.1</a:t>
            </a:r>
            <a:r>
              <a:rPr lang="zh-CN" altLang="en-US" dirty="0"/>
              <a:t>节</a:t>
            </a:r>
            <a:endParaRPr lang="en-US" altLang="zh-CN" dirty="0"/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应用性能优化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Ankit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Singla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The internet at the speed of light. ACM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HotNets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2014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WANG Xiao et al. Speeding up web page loads with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Shandian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USENIX NSDI 2016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互联网视频传输性能分析与优化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F.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Dobrian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Understanding the Impact of Video Quality on User Engagement. ACM SIGCOMM 2011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H. Mao et al. Neural Adaptive Video Streaming with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Pensieve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Hongzi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Mao. ACM SIGCOMM 2017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012894"/>
            <a:ext cx="7886700" cy="1127245"/>
          </a:xfrm>
        </p:spPr>
        <p:txBody>
          <a:bodyPr/>
          <a:lstStyle/>
          <a:p>
            <a:pPr algn="ctr"/>
            <a:r>
              <a:rPr lang="zh-CN" altLang="en-US" dirty="0"/>
              <a:t>谢谢！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/>
            </a:fld>
            <a:endParaRPr lang="zh-CN" altLang="en-US"/>
          </a:p>
        </p:txBody>
      </p:sp>
      <p:pic>
        <p:nvPicPr>
          <p:cNvPr id="1026" name="Picture 2" descr="图片搜索结果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43"/>
          <a:stretch>
            <a:fillRect/>
          </a:stretch>
        </p:blipFill>
        <p:spPr bwMode="auto">
          <a:xfrm>
            <a:off x="2544813" y="1897626"/>
            <a:ext cx="3810000" cy="1913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DNS</a:t>
            </a:r>
            <a:r>
              <a:rPr lang="zh-CN" altLang="en-US" dirty="0"/>
              <a:t>根服务器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51165"/>
            <a:ext cx="7886700" cy="614331"/>
          </a:xfrm>
        </p:spPr>
        <p:txBody>
          <a:bodyPr/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全球共有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13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个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DNS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根服务器，用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A-M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来标记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94619" y="2351090"/>
            <a:ext cx="8821737" cy="4370388"/>
            <a:chOff x="161132" y="1739168"/>
            <a:chExt cx="8821737" cy="4370388"/>
          </a:xfrm>
        </p:grpSpPr>
        <p:pic>
          <p:nvPicPr>
            <p:cNvPr id="20" name="Picture 5" descr="worldf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4869" y="3442556"/>
              <a:ext cx="5400675" cy="266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Freeform 6"/>
            <p:cNvSpPr/>
            <p:nvPr/>
          </p:nvSpPr>
          <p:spPr bwMode="auto">
            <a:xfrm>
              <a:off x="2596357" y="2644043"/>
              <a:ext cx="804862" cy="1511300"/>
            </a:xfrm>
            <a:custGeom>
              <a:avLst/>
              <a:gdLst>
                <a:gd name="T0" fmla="*/ 0 w 963"/>
                <a:gd name="T1" fmla="*/ 0 h 1893"/>
                <a:gd name="T2" fmla="*/ 0 w 963"/>
                <a:gd name="T3" fmla="*/ 2147483647 h 1893"/>
                <a:gd name="T4" fmla="*/ 2147483647 w 963"/>
                <a:gd name="T5" fmla="*/ 2147483647 h 1893"/>
                <a:gd name="T6" fmla="*/ 0 60000 65536"/>
                <a:gd name="T7" fmla="*/ 0 60000 65536"/>
                <a:gd name="T8" fmla="*/ 0 60000 65536"/>
                <a:gd name="T9" fmla="*/ 0 w 963"/>
                <a:gd name="T10" fmla="*/ 0 h 1893"/>
                <a:gd name="T11" fmla="*/ 963 w 963"/>
                <a:gd name="T12" fmla="*/ 1893 h 18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3" h="1893">
                  <a:moveTo>
                    <a:pt x="0" y="0"/>
                  </a:moveTo>
                  <a:lnTo>
                    <a:pt x="0" y="930"/>
                  </a:lnTo>
                  <a:lnTo>
                    <a:pt x="963" y="1893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" name="Text Box 7"/>
            <p:cNvSpPr txBox="1">
              <a:spLocks noChangeArrowheads="1"/>
            </p:cNvSpPr>
            <p:nvPr/>
          </p:nvSpPr>
          <p:spPr bwMode="auto">
            <a:xfrm>
              <a:off x="264319" y="5020531"/>
              <a:ext cx="2851150" cy="452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1323" tIns="35662" rIns="71323" bIns="35662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l"/>
              <a:r>
                <a:rPr lang="en-US" altLang="zh-CN" sz="1500" b="0">
                  <a:solidFill>
                    <a:srgbClr val="000000"/>
                  </a:solidFill>
                  <a:latin typeface="+mn-lt"/>
                </a:rPr>
                <a:t>B USC-ISI Marina del Rey, CA</a:t>
              </a:r>
              <a:endParaRPr lang="en-US" altLang="zh-CN" sz="1500" b="0">
                <a:solidFill>
                  <a:srgbClr val="000000"/>
                </a:solidFill>
                <a:latin typeface="+mn-lt"/>
              </a:endParaRPr>
            </a:p>
            <a:p>
              <a:pPr algn="l"/>
              <a:r>
                <a:rPr lang="en-US" altLang="zh-CN" sz="1500" b="0">
                  <a:solidFill>
                    <a:srgbClr val="000000"/>
                  </a:solidFill>
                  <a:latin typeface="+mn-lt"/>
                </a:rPr>
                <a:t>L ICANN Los Angeles, CA</a:t>
              </a:r>
              <a:endParaRPr lang="en-US" altLang="zh-CN" sz="1500" b="0">
                <a:solidFill>
                  <a:srgbClr val="000000"/>
                </a:solidFill>
                <a:latin typeface="+mn-lt"/>
              </a:endParaRPr>
            </a:p>
            <a:p>
              <a:endParaRPr lang="en-US" altLang="zh-CN" sz="1500" b="0">
                <a:latin typeface="+mn-lt"/>
              </a:endParaRPr>
            </a:p>
          </p:txBody>
        </p:sp>
        <p:sp>
          <p:nvSpPr>
            <p:cNvPr id="23" name="Freeform 8"/>
            <p:cNvSpPr/>
            <p:nvPr/>
          </p:nvSpPr>
          <p:spPr bwMode="auto">
            <a:xfrm>
              <a:off x="1743869" y="4342668"/>
              <a:ext cx="952500" cy="668338"/>
            </a:xfrm>
            <a:custGeom>
              <a:avLst/>
              <a:gdLst>
                <a:gd name="T0" fmla="*/ 0 w 582"/>
                <a:gd name="T1" fmla="*/ 2147483647 h 426"/>
                <a:gd name="T2" fmla="*/ 2147483647 w 582"/>
                <a:gd name="T3" fmla="*/ 0 h 426"/>
                <a:gd name="T4" fmla="*/ 0 60000 65536"/>
                <a:gd name="T5" fmla="*/ 0 60000 65536"/>
                <a:gd name="T6" fmla="*/ 0 w 582"/>
                <a:gd name="T7" fmla="*/ 0 h 426"/>
                <a:gd name="T8" fmla="*/ 582 w 582"/>
                <a:gd name="T9" fmla="*/ 426 h 4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82" h="426">
                  <a:moveTo>
                    <a:pt x="0" y="426"/>
                  </a:moveTo>
                  <a:lnTo>
                    <a:pt x="582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" name="Text Box 9"/>
            <p:cNvSpPr txBox="1">
              <a:spLocks noChangeArrowheads="1"/>
            </p:cNvSpPr>
            <p:nvPr/>
          </p:nvSpPr>
          <p:spPr bwMode="auto">
            <a:xfrm>
              <a:off x="161132" y="3186968"/>
              <a:ext cx="2573337" cy="960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1323" tIns="35662" rIns="71323" bIns="35662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l"/>
              <a:r>
                <a:rPr lang="en-US" altLang="zh-CN" sz="1500" b="0" dirty="0">
                  <a:solidFill>
                    <a:srgbClr val="000000"/>
                  </a:solidFill>
                  <a:latin typeface="+mn-lt"/>
                </a:rPr>
                <a:t>E NASA Mt View, CA</a:t>
              </a:r>
              <a:endParaRPr lang="en-US" altLang="zh-CN" sz="1500" b="0" dirty="0">
                <a:solidFill>
                  <a:srgbClr val="000000"/>
                </a:solidFill>
                <a:latin typeface="+mn-lt"/>
              </a:endParaRPr>
            </a:p>
            <a:p>
              <a:pPr algn="l"/>
              <a:r>
                <a:rPr lang="en-US" altLang="zh-CN" sz="1500" b="0" dirty="0">
                  <a:solidFill>
                    <a:srgbClr val="000000"/>
                  </a:solidFill>
                  <a:latin typeface="+mn-lt"/>
                </a:rPr>
                <a:t>F  Internet Software C. Palo Alto, CA</a:t>
              </a:r>
              <a:endParaRPr lang="en-US" altLang="zh-CN" sz="1500" b="0" dirty="0">
                <a:latin typeface="+mn-lt"/>
              </a:endParaRPr>
            </a:p>
          </p:txBody>
        </p:sp>
        <p:sp>
          <p:nvSpPr>
            <p:cNvPr id="25" name="Freeform 10"/>
            <p:cNvSpPr/>
            <p:nvPr/>
          </p:nvSpPr>
          <p:spPr bwMode="auto">
            <a:xfrm flipV="1">
              <a:off x="1439069" y="4025168"/>
              <a:ext cx="1235075" cy="242888"/>
            </a:xfrm>
            <a:custGeom>
              <a:avLst/>
              <a:gdLst>
                <a:gd name="T0" fmla="*/ 0 w 582"/>
                <a:gd name="T1" fmla="*/ 2147483647 h 426"/>
                <a:gd name="T2" fmla="*/ 2147483647 w 582"/>
                <a:gd name="T3" fmla="*/ 0 h 426"/>
                <a:gd name="T4" fmla="*/ 0 60000 65536"/>
                <a:gd name="T5" fmla="*/ 0 60000 65536"/>
                <a:gd name="T6" fmla="*/ 0 w 582"/>
                <a:gd name="T7" fmla="*/ 0 h 426"/>
                <a:gd name="T8" fmla="*/ 582 w 582"/>
                <a:gd name="T9" fmla="*/ 426 h 4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82" h="426">
                  <a:moveTo>
                    <a:pt x="0" y="426"/>
                  </a:moveTo>
                  <a:lnTo>
                    <a:pt x="582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6" name="Text Box 11"/>
            <p:cNvSpPr txBox="1">
              <a:spLocks noChangeArrowheads="1"/>
            </p:cNvSpPr>
            <p:nvPr/>
          </p:nvSpPr>
          <p:spPr bwMode="auto">
            <a:xfrm>
              <a:off x="5417344" y="2947256"/>
              <a:ext cx="2498725" cy="544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1323" tIns="35662" rIns="71323" bIns="35662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r"/>
              <a:r>
                <a:rPr lang="en-US" altLang="zh-CN" sz="1500" b="0" dirty="0">
                  <a:solidFill>
                    <a:srgbClr val="000000"/>
                  </a:solidFill>
                  <a:latin typeface="+mn-lt"/>
                </a:rPr>
                <a:t>I </a:t>
              </a:r>
              <a:r>
                <a:rPr lang="en-US" altLang="zh-CN" sz="1500" b="0" dirty="0" err="1">
                  <a:latin typeface="+mn-lt"/>
                </a:rPr>
                <a:t>Autonomica</a:t>
              </a:r>
              <a:r>
                <a:rPr lang="en-US" altLang="zh-CN" sz="1500" b="0" dirty="0">
                  <a:latin typeface="+mn-lt"/>
                </a:rPr>
                <a:t>,</a:t>
              </a:r>
              <a:r>
                <a:rPr lang="en-US" altLang="zh-CN" sz="1500" b="0" dirty="0">
                  <a:solidFill>
                    <a:srgbClr val="000000"/>
                  </a:solidFill>
                  <a:latin typeface="+mn-lt"/>
                </a:rPr>
                <a:t> Stockholm</a:t>
              </a:r>
              <a:endParaRPr lang="en-US" altLang="zh-CN" sz="1500" b="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7" name="Freeform 12"/>
            <p:cNvSpPr/>
            <p:nvPr/>
          </p:nvSpPr>
          <p:spPr bwMode="auto">
            <a:xfrm>
              <a:off x="4868069" y="3339368"/>
              <a:ext cx="914400" cy="609600"/>
            </a:xfrm>
            <a:custGeom>
              <a:avLst/>
              <a:gdLst>
                <a:gd name="T0" fmla="*/ 2147483647 w 666"/>
                <a:gd name="T1" fmla="*/ 0 h 1005"/>
                <a:gd name="T2" fmla="*/ 0 w 666"/>
                <a:gd name="T3" fmla="*/ 2147483647 h 1005"/>
                <a:gd name="T4" fmla="*/ 0 60000 65536"/>
                <a:gd name="T5" fmla="*/ 0 60000 65536"/>
                <a:gd name="T6" fmla="*/ 0 w 666"/>
                <a:gd name="T7" fmla="*/ 0 h 1005"/>
                <a:gd name="T8" fmla="*/ 666 w 666"/>
                <a:gd name="T9" fmla="*/ 1005 h 100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66" h="1005">
                  <a:moveTo>
                    <a:pt x="666" y="0"/>
                  </a:moveTo>
                  <a:lnTo>
                    <a:pt x="0" y="1005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" name="Freeform 14"/>
            <p:cNvSpPr/>
            <p:nvPr/>
          </p:nvSpPr>
          <p:spPr bwMode="auto">
            <a:xfrm>
              <a:off x="4561682" y="2810731"/>
              <a:ext cx="771525" cy="1158875"/>
            </a:xfrm>
            <a:custGeom>
              <a:avLst/>
              <a:gdLst>
                <a:gd name="T0" fmla="*/ 2147483647 w 922"/>
                <a:gd name="T1" fmla="*/ 0 h 1448"/>
                <a:gd name="T2" fmla="*/ 0 w 922"/>
                <a:gd name="T3" fmla="*/ 2147483647 h 1448"/>
                <a:gd name="T4" fmla="*/ 0 60000 65536"/>
                <a:gd name="T5" fmla="*/ 0 60000 65536"/>
                <a:gd name="T6" fmla="*/ 0 w 922"/>
                <a:gd name="T7" fmla="*/ 0 h 1448"/>
                <a:gd name="T8" fmla="*/ 922 w 922"/>
                <a:gd name="T9" fmla="*/ 1448 h 144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22" h="1448">
                  <a:moveTo>
                    <a:pt x="922" y="0"/>
                  </a:moveTo>
                  <a:lnTo>
                    <a:pt x="0" y="1448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" name="Text Box 15"/>
            <p:cNvSpPr txBox="1">
              <a:spLocks noChangeArrowheads="1"/>
            </p:cNvSpPr>
            <p:nvPr/>
          </p:nvSpPr>
          <p:spPr bwMode="auto">
            <a:xfrm>
              <a:off x="7417594" y="3739418"/>
              <a:ext cx="1565275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1323" tIns="35662" rIns="71323" bIns="35662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l"/>
              <a:r>
                <a:rPr lang="en-US" altLang="zh-CN" sz="1500" b="0" dirty="0">
                  <a:solidFill>
                    <a:srgbClr val="000000"/>
                  </a:solidFill>
                  <a:latin typeface="+mn-lt"/>
                </a:rPr>
                <a:t>M WIDE Tokyo</a:t>
              </a:r>
              <a:endParaRPr lang="en-US" altLang="zh-CN" sz="1500" b="0" dirty="0">
                <a:latin typeface="+mn-lt"/>
              </a:endParaRPr>
            </a:p>
          </p:txBody>
        </p:sp>
        <p:sp>
          <p:nvSpPr>
            <p:cNvPr id="30" name="Freeform 16"/>
            <p:cNvSpPr/>
            <p:nvPr/>
          </p:nvSpPr>
          <p:spPr bwMode="auto">
            <a:xfrm>
              <a:off x="6842919" y="3948968"/>
              <a:ext cx="539750" cy="292100"/>
            </a:xfrm>
            <a:custGeom>
              <a:avLst/>
              <a:gdLst>
                <a:gd name="T0" fmla="*/ 2147483647 w 252"/>
                <a:gd name="T1" fmla="*/ 0 h 462"/>
                <a:gd name="T2" fmla="*/ 0 w 252"/>
                <a:gd name="T3" fmla="*/ 2147483647 h 462"/>
                <a:gd name="T4" fmla="*/ 0 60000 65536"/>
                <a:gd name="T5" fmla="*/ 0 60000 65536"/>
                <a:gd name="T6" fmla="*/ 0 w 252"/>
                <a:gd name="T7" fmla="*/ 0 h 462"/>
                <a:gd name="T8" fmla="*/ 252 w 252"/>
                <a:gd name="T9" fmla="*/ 462 h 46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2" h="462">
                  <a:moveTo>
                    <a:pt x="252" y="0"/>
                  </a:moveTo>
                  <a:lnTo>
                    <a:pt x="0" y="462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" name="Text Box 17"/>
            <p:cNvSpPr txBox="1">
              <a:spLocks noChangeArrowheads="1"/>
            </p:cNvSpPr>
            <p:nvPr/>
          </p:nvSpPr>
          <p:spPr bwMode="auto">
            <a:xfrm>
              <a:off x="2656682" y="1739168"/>
              <a:ext cx="3903662" cy="1304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1323" tIns="35662" rIns="71323" bIns="35662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l"/>
              <a:r>
                <a:rPr lang="en-US" altLang="zh-CN" sz="1500" b="0" dirty="0">
                  <a:solidFill>
                    <a:srgbClr val="000000"/>
                  </a:solidFill>
                  <a:latin typeface="+mn-lt"/>
                </a:rPr>
                <a:t>A Verisign, Dulles, VA</a:t>
              </a:r>
              <a:endParaRPr lang="en-US" altLang="zh-CN" sz="1500" b="0" dirty="0">
                <a:solidFill>
                  <a:srgbClr val="000000"/>
                </a:solidFill>
                <a:latin typeface="+mn-lt"/>
              </a:endParaRPr>
            </a:p>
            <a:p>
              <a:pPr algn="l"/>
              <a:r>
                <a:rPr lang="en-US" altLang="zh-CN" sz="1500" b="0" dirty="0">
                  <a:solidFill>
                    <a:srgbClr val="000000"/>
                  </a:solidFill>
                  <a:latin typeface="+mn-lt"/>
                </a:rPr>
                <a:t>C Cogent, Herndon, VA</a:t>
              </a:r>
              <a:endParaRPr lang="en-US" altLang="zh-CN" sz="1500" b="0" dirty="0">
                <a:solidFill>
                  <a:srgbClr val="000000"/>
                </a:solidFill>
                <a:latin typeface="+mn-lt"/>
              </a:endParaRPr>
            </a:p>
            <a:p>
              <a:pPr algn="l"/>
              <a:r>
                <a:rPr lang="en-US" altLang="zh-CN" sz="1500" b="0" dirty="0">
                  <a:solidFill>
                    <a:srgbClr val="000000"/>
                  </a:solidFill>
                  <a:latin typeface="+mn-lt"/>
                </a:rPr>
                <a:t>D U Maryland College Park, MD</a:t>
              </a:r>
              <a:endParaRPr lang="en-US" altLang="zh-CN" sz="1500" b="0" dirty="0">
                <a:solidFill>
                  <a:srgbClr val="000000"/>
                </a:solidFill>
                <a:latin typeface="+mn-lt"/>
              </a:endParaRPr>
            </a:p>
            <a:p>
              <a:pPr algn="l"/>
              <a:r>
                <a:rPr lang="en-US" altLang="zh-CN" sz="1500" b="0" dirty="0">
                  <a:solidFill>
                    <a:srgbClr val="000000"/>
                  </a:solidFill>
                  <a:latin typeface="+mn-lt"/>
                </a:rPr>
                <a:t>G US DoD Vienna, VA</a:t>
              </a:r>
              <a:endParaRPr lang="en-US" altLang="zh-CN" sz="1500" b="0" dirty="0">
                <a:solidFill>
                  <a:srgbClr val="000000"/>
                </a:solidFill>
                <a:latin typeface="+mn-lt"/>
              </a:endParaRPr>
            </a:p>
            <a:p>
              <a:pPr algn="l"/>
              <a:r>
                <a:rPr lang="en-US" altLang="zh-CN" sz="1500" b="0" dirty="0">
                  <a:solidFill>
                    <a:srgbClr val="000000"/>
                  </a:solidFill>
                  <a:latin typeface="+mn-lt"/>
                </a:rPr>
                <a:t>H ARL Aberdeen, MD</a:t>
              </a:r>
              <a:endParaRPr lang="en-US" altLang="zh-CN" sz="1500" b="0" dirty="0">
                <a:solidFill>
                  <a:srgbClr val="000000"/>
                </a:solidFill>
                <a:latin typeface="+mn-lt"/>
              </a:endParaRPr>
            </a:p>
            <a:p>
              <a:pPr algn="l"/>
              <a:r>
                <a:rPr lang="en-US" altLang="zh-CN" sz="1500" b="0" dirty="0">
                  <a:solidFill>
                    <a:srgbClr val="000000"/>
                  </a:solidFill>
                  <a:latin typeface="+mn-lt"/>
                </a:rPr>
                <a:t>J Verisign</a:t>
              </a:r>
              <a:endParaRPr lang="en-US" altLang="zh-CN" sz="1500" b="0" dirty="0">
                <a:solidFill>
                  <a:srgbClr val="000000"/>
                </a:solidFill>
                <a:latin typeface="+mn-lt"/>
              </a:endParaRPr>
            </a:p>
            <a:p>
              <a:endParaRPr lang="en-US" altLang="zh-CN" sz="1500" b="0" dirty="0">
                <a:latin typeface="+mn-lt"/>
              </a:endParaRPr>
            </a:p>
          </p:txBody>
        </p:sp>
      </p:grpSp>
      <p:sp>
        <p:nvSpPr>
          <p:cNvPr id="32" name="Text Box 13"/>
          <p:cNvSpPr txBox="1">
            <a:spLocks noChangeArrowheads="1"/>
          </p:cNvSpPr>
          <p:nvPr/>
        </p:nvSpPr>
        <p:spPr bwMode="auto">
          <a:xfrm>
            <a:off x="5467915" y="3083080"/>
            <a:ext cx="341698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l"/>
            <a:r>
              <a:rPr lang="en-US" altLang="zh-CN" sz="1500" b="0" dirty="0">
                <a:solidFill>
                  <a:srgbClr val="000000"/>
                </a:solidFill>
                <a:latin typeface="+mn-lt"/>
              </a:rPr>
              <a:t>K RIPE London</a:t>
            </a:r>
            <a:endParaRPr lang="en-US" altLang="zh-CN" sz="1500" b="0" dirty="0">
              <a:latin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顶级</a:t>
            </a:r>
            <a:r>
              <a:rPr lang="en-US" altLang="zh-CN" dirty="0"/>
              <a:t>/</a:t>
            </a:r>
            <a:r>
              <a:rPr lang="zh-CN" altLang="en-US" dirty="0"/>
              <a:t>权威域名服务器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全球顶级域名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(Global Top-level domain, 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gTLD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服务器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/>
              <a:t>一般性域名 </a:t>
            </a:r>
            <a:r>
              <a:rPr lang="en-US" altLang="zh-CN" dirty="0"/>
              <a:t>(e.g. .com, .org, .info)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国家地区域名 </a:t>
            </a:r>
            <a:r>
              <a:rPr lang="en-US" altLang="zh-CN" dirty="0"/>
              <a:t>(e.g. .</a:t>
            </a:r>
            <a:r>
              <a:rPr lang="en-US" altLang="zh-CN" dirty="0" err="1"/>
              <a:t>cn</a:t>
            </a:r>
            <a:r>
              <a:rPr lang="en-US" altLang="zh-CN" dirty="0"/>
              <a:t>, .</a:t>
            </a:r>
            <a:r>
              <a:rPr lang="en-US" altLang="zh-CN" dirty="0" err="1"/>
              <a:t>hk</a:t>
            </a:r>
            <a:r>
              <a:rPr lang="en-US" altLang="zh-CN" dirty="0"/>
              <a:t>, .</a:t>
            </a:r>
            <a:r>
              <a:rPr lang="en-US" altLang="zh-CN" dirty="0" err="1"/>
              <a:t>uk</a:t>
            </a:r>
            <a:r>
              <a:rPr lang="en-US" altLang="zh-CN" dirty="0"/>
              <a:t>)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zh-CN" altLang="en-US" dirty="0"/>
              <a:t>一般由专业机构来维护管理 </a:t>
            </a:r>
            <a:r>
              <a:rPr lang="en-US" altLang="zh-CN" dirty="0"/>
              <a:t>(e.g. VeriSign </a:t>
            </a:r>
            <a:r>
              <a:rPr lang="zh-CN" altLang="en-US" dirty="0"/>
              <a:t>管理 </a:t>
            </a:r>
            <a:r>
              <a:rPr lang="en-US" altLang="zh-CN" dirty="0"/>
              <a:t>.com</a:t>
            </a:r>
            <a:r>
              <a:rPr lang="zh-CN" altLang="en-US" dirty="0"/>
              <a:t>和</a:t>
            </a:r>
            <a:r>
              <a:rPr lang="en-US" altLang="zh-CN" dirty="0" err="1"/>
              <a:t>.net</a:t>
            </a:r>
            <a:r>
              <a:rPr lang="zh-CN" altLang="en-US" dirty="0"/>
              <a:t>域名</a:t>
            </a:r>
            <a:r>
              <a:rPr lang="en-US" altLang="zh-CN" dirty="0"/>
              <a:t>)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权威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(Authoritative)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域名服务器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/>
              <a:t>提供一个组织内的域名与主机映射关系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通常是该组织提供的服务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一般由组织自己维护管理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如何使用</a:t>
            </a:r>
            <a:r>
              <a:rPr lang="en-US" altLang="zh-CN" dirty="0"/>
              <a:t>DNS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本地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DNS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服务器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通常离终端用户比较近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resolv.conf</a:t>
            </a:r>
            <a:r>
              <a:rPr lang="zh-CN" altLang="en-US" dirty="0"/>
              <a:t>中配置，或由</a:t>
            </a:r>
            <a:r>
              <a:rPr lang="en-US" altLang="zh-CN" dirty="0"/>
              <a:t>DHCP</a:t>
            </a:r>
            <a:r>
              <a:rPr lang="zh-CN" altLang="en-US" dirty="0"/>
              <a:t>获取</a:t>
            </a:r>
            <a:endParaRPr lang="en-US" altLang="zh-CN" dirty="0"/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客户端程序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从</a:t>
            </a:r>
            <a:r>
              <a:rPr lang="en-US" altLang="zh-CN" dirty="0"/>
              <a:t>URL</a:t>
            </a:r>
            <a:r>
              <a:rPr lang="zh-CN" altLang="en-US" dirty="0"/>
              <a:t>中提取服务名字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i="1" dirty="0" err="1">
                <a:ea typeface="MS PGothic" panose="020B0600070205080204" pitchFamily="34" charset="-128"/>
              </a:rPr>
              <a:t>getaddrinfo</a:t>
            </a:r>
            <a:r>
              <a:rPr lang="en-US" altLang="zh-CN" i="1" dirty="0">
                <a:ea typeface="MS PGothic" panose="020B0600070205080204" pitchFamily="34" charset="-128"/>
              </a:rPr>
              <a:t>() </a:t>
            </a:r>
            <a:r>
              <a:rPr lang="zh-CN" altLang="en-US" dirty="0">
                <a:ea typeface="MS PGothic" panose="020B0600070205080204" pitchFamily="34" charset="-128"/>
              </a:rPr>
              <a:t>来查询相应地址</a:t>
            </a:r>
            <a:endParaRPr lang="en-US" altLang="zh-CN" dirty="0">
              <a:ea typeface="MS PGothic" panose="020B0600070205080204" pitchFamily="34" charset="-128"/>
            </a:endParaRPr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服务器程序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从</a:t>
            </a:r>
            <a:r>
              <a:rPr lang="en-US" altLang="zh-CN" dirty="0"/>
              <a:t>socket</a:t>
            </a:r>
            <a:r>
              <a:rPr lang="zh-CN" altLang="en-US" dirty="0"/>
              <a:t>中获取客户端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en-US" altLang="zh-CN" dirty="0"/>
          </a:p>
          <a:p>
            <a:pPr lvl="1"/>
            <a:r>
              <a:rPr lang="zh-CN" altLang="en-US" dirty="0"/>
              <a:t>可以使用</a:t>
            </a:r>
            <a:r>
              <a:rPr lang="en-US" altLang="zh-CN" i="1" dirty="0" err="1"/>
              <a:t>getnameinfo</a:t>
            </a:r>
            <a:r>
              <a:rPr lang="en-US" altLang="zh-CN" i="1" dirty="0"/>
              <a:t>()</a:t>
            </a:r>
            <a:r>
              <a:rPr lang="zh-CN" altLang="en-US" dirty="0"/>
              <a:t>来查询客户端对应的域名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COMMONDATA" val="eyJoZGlkIjoiNTM2NTZlNDJlY2JjODRiN2ExYmFlZWMyYWVkMDUzOWEifQ==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空白模板</Template>
  <TotalTime>0</TotalTime>
  <Words>12224</Words>
  <Application>WPS 演示</Application>
  <PresentationFormat>全屏显示(4:3)</PresentationFormat>
  <Paragraphs>1358</Paragraphs>
  <Slides>69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69</vt:i4>
      </vt:variant>
    </vt:vector>
  </HeadingPairs>
  <TitlesOfParts>
    <vt:vector size="86" baseType="lpstr">
      <vt:lpstr>Arial</vt:lpstr>
      <vt:lpstr>宋体</vt:lpstr>
      <vt:lpstr>Wingdings</vt:lpstr>
      <vt:lpstr>Calibri</vt:lpstr>
      <vt:lpstr>微软雅黑</vt:lpstr>
      <vt:lpstr>黑体</vt:lpstr>
      <vt:lpstr>Helvetica</vt:lpstr>
      <vt:lpstr>MS PGothic</vt:lpstr>
      <vt:lpstr>Times New Roman</vt:lpstr>
      <vt:lpstr>楷体</vt:lpstr>
      <vt:lpstr>Arial Unicode MS</vt:lpstr>
      <vt:lpstr>Courier New</vt:lpstr>
      <vt:lpstr>Tahoma</vt:lpstr>
      <vt:lpstr>Cambria Math</vt:lpstr>
      <vt:lpstr>Times</vt:lpstr>
      <vt:lpstr>Trebuchet MS</vt:lpstr>
      <vt:lpstr>自定义设计方案</vt:lpstr>
      <vt:lpstr>第六讲 网络应用</vt:lpstr>
      <vt:lpstr>本讲提纲</vt:lpstr>
      <vt:lpstr>为什么需要域名解析？</vt:lpstr>
      <vt:lpstr>早期域名解析方案</vt:lpstr>
      <vt:lpstr>当前域名解析方案：DNS</vt:lpstr>
      <vt:lpstr>层次化的命名空间</vt:lpstr>
      <vt:lpstr>DNS根服务器</vt:lpstr>
      <vt:lpstr>顶级/权威域名服务器</vt:lpstr>
      <vt:lpstr>如何使用DNS</vt:lpstr>
      <vt:lpstr>DNS查询</vt:lpstr>
      <vt:lpstr>DNS缓存</vt:lpstr>
      <vt:lpstr>DNS资源记录 (Resource Record)</vt:lpstr>
      <vt:lpstr>DNS消息格式</vt:lpstr>
      <vt:lpstr>DNS服务可靠性</vt:lpstr>
      <vt:lpstr>使用DNS进行负载均衡</vt:lpstr>
      <vt:lpstr>Web</vt:lpstr>
      <vt:lpstr>统一资源定位符 URL</vt:lpstr>
      <vt:lpstr>HTTP请求报文 (Request)</vt:lpstr>
      <vt:lpstr>HTTP请求行</vt:lpstr>
      <vt:lpstr>HTTP请求头部</vt:lpstr>
      <vt:lpstr>HTTP应答报文 (Response)</vt:lpstr>
      <vt:lpstr>HTTP状态码</vt:lpstr>
      <vt:lpstr>如何标识消息结束?</vt:lpstr>
      <vt:lpstr>HTTP分块传输</vt:lpstr>
      <vt:lpstr>如何追踪一个Web用户</vt:lpstr>
      <vt:lpstr>HTTP会话 (Session)</vt:lpstr>
      <vt:lpstr>会话令牌生成 (1)</vt:lpstr>
      <vt:lpstr>会话令牌生成 (2)</vt:lpstr>
      <vt:lpstr>存储会话令牌</vt:lpstr>
      <vt:lpstr>存储会话令牌：问题</vt:lpstr>
      <vt:lpstr>提升HTTP性能</vt:lpstr>
      <vt:lpstr>HTTP持久连接</vt:lpstr>
      <vt:lpstr>HTTP管道 (pipelining)</vt:lpstr>
      <vt:lpstr>HTTP多连接</vt:lpstr>
      <vt:lpstr>域名分区 (partitioning)</vt:lpstr>
      <vt:lpstr>通过DNS选择就近服务器</vt:lpstr>
      <vt:lpstr>Web缓存</vt:lpstr>
      <vt:lpstr>内容分发网络</vt:lpstr>
      <vt:lpstr>内容分发网络优点</vt:lpstr>
      <vt:lpstr>HTTP安全</vt:lpstr>
      <vt:lpstr>HTTPS</vt:lpstr>
      <vt:lpstr>非对称加密</vt:lpstr>
      <vt:lpstr>公钥认证 (证书体系)</vt:lpstr>
      <vt:lpstr>SSL/TLS概览</vt:lpstr>
      <vt:lpstr>生成自签名证书</vt:lpstr>
      <vt:lpstr>查看证书</vt:lpstr>
      <vt:lpstr>使用公钥/私钥进行加/解密数据</vt:lpstr>
      <vt:lpstr>Socket使用SSL/TLS通信的例子</vt:lpstr>
      <vt:lpstr>Socket使用SSL/TLS通信的例子（续）</vt:lpstr>
      <vt:lpstr>Middlebox + s (Secure)</vt:lpstr>
      <vt:lpstr>Middlebox与SSL/TLS</vt:lpstr>
      <vt:lpstr>Middlebox与数据访问</vt:lpstr>
      <vt:lpstr>数据加密权限的分离</vt:lpstr>
      <vt:lpstr>Middelebox支持TLS示例</vt:lpstr>
      <vt:lpstr>互联网视频（Internet Video）</vt:lpstr>
      <vt:lpstr>互联网视频 设计方案一</vt:lpstr>
      <vt:lpstr>互联网视频 设计方案二</vt:lpstr>
      <vt:lpstr>基于HTTP的视频流传输</vt:lpstr>
      <vt:lpstr>HTTP流传输示意</vt:lpstr>
      <vt:lpstr>互联网体系结构与互联网视频</vt:lpstr>
      <vt:lpstr>视频播放与缓冲区大小</vt:lpstr>
      <vt:lpstr>互联网视频性能指标</vt:lpstr>
      <vt:lpstr>视频性能对用户参与度的影响</vt:lpstr>
      <vt:lpstr>提升互联网视频性能</vt:lpstr>
      <vt:lpstr>自适应码率（Adaptive BitRate）模型</vt:lpstr>
      <vt:lpstr>自适应码率问题</vt:lpstr>
      <vt:lpstr>基于深度强化学习的自适应码率</vt:lpstr>
      <vt:lpstr>课后阅读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第六讲  网络应用</dc:title>
  <dc:creator>Wu Qinghua</dc:creator>
  <cp:lastModifiedBy>Qinghua</cp:lastModifiedBy>
  <cp:revision>4674</cp:revision>
  <dcterms:created xsi:type="dcterms:W3CDTF">2016-09-27T11:58:00Z</dcterms:created>
  <dcterms:modified xsi:type="dcterms:W3CDTF">2022-10-06T16:15:27Z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DD61F0BCD0F141F4B19FE45AFA91C9E0</vt:lpwstr>
  </property>
  <property fmtid="{D5CDD505-2E9C-101B-9397-08002B2CF9AE}" pid="3" name="KSOProductBuildVer">
    <vt:lpwstr>2052-11.1.0.12358</vt:lpwstr>
  </property>
</Properties>
</file>