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tiff" ContentType="image/tif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7"/>
  </p:notesMasterIdLst>
  <p:handoutMasterIdLst>
    <p:handoutMasterId r:id="rId68"/>
  </p:handoutMasterIdLst>
  <p:sldIdLst>
    <p:sldId id="256" r:id="rId2"/>
    <p:sldId id="259" r:id="rId3"/>
    <p:sldId id="257" r:id="rId4"/>
    <p:sldId id="271" r:id="rId5"/>
    <p:sldId id="273" r:id="rId6"/>
    <p:sldId id="274" r:id="rId7"/>
    <p:sldId id="275" r:id="rId8"/>
    <p:sldId id="276" r:id="rId9"/>
    <p:sldId id="258" r:id="rId10"/>
    <p:sldId id="260" r:id="rId11"/>
    <p:sldId id="261" r:id="rId12"/>
    <p:sldId id="324" r:id="rId13"/>
    <p:sldId id="325" r:id="rId14"/>
    <p:sldId id="262" r:id="rId15"/>
    <p:sldId id="326" r:id="rId16"/>
    <p:sldId id="328" r:id="rId17"/>
    <p:sldId id="329" r:id="rId18"/>
    <p:sldId id="264" r:id="rId19"/>
    <p:sldId id="267" r:id="rId20"/>
    <p:sldId id="263" r:id="rId21"/>
    <p:sldId id="269" r:id="rId22"/>
    <p:sldId id="268" r:id="rId23"/>
    <p:sldId id="270" r:id="rId24"/>
    <p:sldId id="330" r:id="rId25"/>
    <p:sldId id="265" r:id="rId26"/>
    <p:sldId id="266" r:id="rId27"/>
    <p:sldId id="278" r:id="rId28"/>
    <p:sldId id="279" r:id="rId29"/>
    <p:sldId id="280" r:id="rId30"/>
    <p:sldId id="281" r:id="rId31"/>
    <p:sldId id="282" r:id="rId32"/>
    <p:sldId id="283" r:id="rId33"/>
    <p:sldId id="284" r:id="rId34"/>
    <p:sldId id="285" r:id="rId35"/>
    <p:sldId id="286" r:id="rId36"/>
    <p:sldId id="287" r:id="rId37"/>
    <p:sldId id="288" r:id="rId38"/>
    <p:sldId id="290" r:id="rId39"/>
    <p:sldId id="291"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9" r:id="rId55"/>
    <p:sldId id="310" r:id="rId56"/>
    <p:sldId id="311" r:id="rId57"/>
    <p:sldId id="312" r:id="rId58"/>
    <p:sldId id="313" r:id="rId59"/>
    <p:sldId id="314" r:id="rId60"/>
    <p:sldId id="315" r:id="rId61"/>
    <p:sldId id="316" r:id="rId62"/>
    <p:sldId id="317" r:id="rId63"/>
    <p:sldId id="318" r:id="rId64"/>
    <p:sldId id="319" r:id="rId65"/>
    <p:sldId id="321"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4599"/>
    <p:restoredTop sz="78591"/>
  </p:normalViewPr>
  <p:slideViewPr>
    <p:cSldViewPr snapToGrid="0" snapToObjects="1">
      <p:cViewPr varScale="1">
        <p:scale>
          <a:sx n="81" d="100"/>
          <a:sy n="81" d="100"/>
        </p:scale>
        <p:origin x="-84" y="-18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D3C319-E36C-664E-894F-64AB042AB634}" type="datetimeFigureOut">
              <a:rPr kumimoji="1" lang="zh-CN" altLang="en-US" smtClean="0"/>
              <a:pPr/>
              <a:t>2015-11-10</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7BD575-E556-6F42-AC56-524D458D3F3B}" type="slidenum">
              <a:rPr kumimoji="1" lang="zh-CN" altLang="en-US" smtClean="0"/>
              <a:pPr/>
              <a:t>‹#›</a:t>
            </a:fld>
            <a:endParaRPr kumimoji="1" lang="zh-CN" altLang="en-US"/>
          </a:p>
        </p:txBody>
      </p:sp>
    </p:spTree>
    <p:extLst>
      <p:ext uri="{BB962C8B-B14F-4D97-AF65-F5344CB8AC3E}">
        <p14:creationId xmlns="" xmlns:p14="http://schemas.microsoft.com/office/powerpoint/2010/main" val="3891278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2011CB-3512-B143-9E34-9DFC8B98AE86}" type="datetimeFigureOut">
              <a:rPr kumimoji="1" lang="zh-CN" altLang="en-US" smtClean="0"/>
              <a:pPr/>
              <a:t>2015-11-10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B7ECB-161F-DC44-9293-4EF4F4D16033}" type="slidenum">
              <a:rPr kumimoji="1" lang="zh-CN" altLang="en-US" smtClean="0"/>
              <a:pPr/>
              <a:t>‹#›</a:t>
            </a:fld>
            <a:endParaRPr kumimoji="1" lang="zh-CN" altLang="en-US"/>
          </a:p>
        </p:txBody>
      </p:sp>
    </p:spTree>
    <p:extLst>
      <p:ext uri="{BB962C8B-B14F-4D97-AF65-F5344CB8AC3E}">
        <p14:creationId xmlns="" xmlns:p14="http://schemas.microsoft.com/office/powerpoint/2010/main" val="660142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网络资源总是有限的，只要存在抢夺网络资源的情况，就会出现服务质量的要求。服务质量是相对网络业务而言的，在保证某类业务的服务质量的同时，可能就是在损害其它业务的服务质量。例如，在网络总带宽固定的情况下，如果某类业务占用的带宽越多，那么其他业务能使用的带宽就越少，可能会影响其他业务的使用。因此，网络管理者需要根据各种业务的特点来对网络资源进行合理的规划和分配，从而使网络资源得到高效利用。</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4F4B7ECB-161F-DC44-9293-4EF4F4D16033}" type="slidenum">
              <a:rPr kumimoji="1" lang="zh-CN" altLang="en-US" smtClean="0"/>
              <a:pPr/>
              <a:t>3</a:t>
            </a:fld>
            <a:endParaRPr kumimoji="1" lang="zh-CN" altLang="en-US"/>
          </a:p>
        </p:txBody>
      </p:sp>
    </p:spTree>
    <p:extLst>
      <p:ext uri="{BB962C8B-B14F-4D97-AF65-F5344CB8AC3E}">
        <p14:creationId xmlns="" xmlns:p14="http://schemas.microsoft.com/office/powerpoint/2010/main" val="1115149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网络流量的分布比例并不是按照流量增值能力来分布的，高增值的业务流量并没有作为主要流量给予保证。</a:t>
            </a:r>
          </a:p>
          <a:p>
            <a:r>
              <a:rPr lang="zh-CN" altLang="en-US" dirty="0" smtClean="0"/>
              <a:t>反而如</a:t>
            </a:r>
            <a:r>
              <a:rPr lang="en-US" altLang="zh-CN" dirty="0" smtClean="0"/>
              <a:t>BT</a:t>
            </a:r>
            <a:r>
              <a:rPr lang="zh-CN" altLang="en-US" dirty="0" smtClean="0"/>
              <a:t>、</a:t>
            </a:r>
            <a:r>
              <a:rPr lang="en-US" altLang="zh-CN" dirty="0" smtClean="0"/>
              <a:t>FTP</a:t>
            </a:r>
            <a:r>
              <a:rPr lang="zh-CN" altLang="en-US" dirty="0" smtClean="0"/>
              <a:t>等低增值业务的流量占用大量的网络带宽。</a:t>
            </a:r>
          </a:p>
          <a:p>
            <a:r>
              <a:rPr lang="zh-CN" altLang="en-US" dirty="0" smtClean="0"/>
              <a:t>网络扩容后网络流量很快增长，网络拥塞迫使进一步网络扩容。</a:t>
            </a:r>
          </a:p>
          <a:p>
            <a:r>
              <a:rPr lang="zh-CN" altLang="en-US" dirty="0" smtClean="0"/>
              <a:t>网络的扩容并没有带来大客户网络业务品质的提升。</a:t>
            </a:r>
          </a:p>
          <a:p>
            <a:r>
              <a:rPr lang="zh-CN" altLang="en-US" dirty="0" smtClean="0"/>
              <a:t>网络中对业务质量要求较高的音频、视频业务需要采用</a:t>
            </a:r>
            <a:r>
              <a:rPr lang="en-US" altLang="zh-CN" dirty="0" err="1" smtClean="0"/>
              <a:t>QoS</a:t>
            </a:r>
            <a:r>
              <a:rPr lang="zh-CN" altLang="en-US" dirty="0" smtClean="0"/>
              <a:t>技术给予保障。</a:t>
            </a:r>
          </a:p>
          <a:p>
            <a:endParaRPr lang="zh-CN" altLang="en-US" dirty="0"/>
          </a:p>
        </p:txBody>
      </p:sp>
      <p:sp>
        <p:nvSpPr>
          <p:cNvPr id="4" name="灯片编号占位符 3"/>
          <p:cNvSpPr>
            <a:spLocks noGrp="1"/>
          </p:cNvSpPr>
          <p:nvPr>
            <p:ph type="sldNum" sz="quarter" idx="10"/>
          </p:nvPr>
        </p:nvSpPr>
        <p:spPr/>
        <p:txBody>
          <a:bodyPr/>
          <a:lstStyle/>
          <a:p>
            <a:fld id="{4F4B7ECB-161F-DC44-9293-4EF4F4D16033}" type="slidenum">
              <a:rPr kumimoji="1" lang="zh-CN" altLang="en-US" smtClean="0"/>
              <a:pPr/>
              <a:t>4</a:t>
            </a:fld>
            <a:endParaRPr kumimoji="1" lang="zh-CN" altLang="en-US"/>
          </a:p>
        </p:txBody>
      </p:sp>
    </p:spTree>
    <p:extLst>
      <p:ext uri="{BB962C8B-B14F-4D97-AF65-F5344CB8AC3E}">
        <p14:creationId xmlns="" xmlns:p14="http://schemas.microsoft.com/office/powerpoint/2010/main" val="1251715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4B7ECB-161F-DC44-9293-4EF4F4D16033}" type="slidenum">
              <a:rPr kumimoji="1" lang="zh-CN" altLang="en-US" smtClean="0"/>
              <a:pPr/>
              <a:t>23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4B7ECB-161F-DC44-9293-4EF4F4D16033}" type="slidenum">
              <a:rPr kumimoji="1" lang="zh-CN" altLang="en-US" smtClean="0"/>
              <a:pPr/>
              <a:t>36</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软件队列的调度策略是本节主要考虑部分。</a:t>
            </a:r>
            <a:endParaRPr kumimoji="1" lang="zh-CN" altLang="en-US" dirty="0"/>
          </a:p>
        </p:txBody>
      </p:sp>
      <p:sp>
        <p:nvSpPr>
          <p:cNvPr id="4" name="幻灯片编号占位符 3"/>
          <p:cNvSpPr>
            <a:spLocks noGrp="1"/>
          </p:cNvSpPr>
          <p:nvPr>
            <p:ph type="sldNum" sz="quarter" idx="10"/>
          </p:nvPr>
        </p:nvSpPr>
        <p:spPr/>
        <p:txBody>
          <a:bodyPr/>
          <a:lstStyle/>
          <a:p>
            <a:fld id="{4F4B7ECB-161F-DC44-9293-4EF4F4D16033}" type="slidenum">
              <a:rPr kumimoji="1" lang="zh-CN" altLang="en-US" smtClean="0"/>
              <a:pPr/>
              <a:t>37</a:t>
            </a:fld>
            <a:endParaRPr kumimoji="1" lang="zh-CN" altLang="en-US"/>
          </a:p>
        </p:txBody>
      </p:sp>
    </p:spTree>
    <p:extLst>
      <p:ext uri="{BB962C8B-B14F-4D97-AF65-F5344CB8AC3E}">
        <p14:creationId xmlns="" xmlns:p14="http://schemas.microsoft.com/office/powerpoint/2010/main" val="691366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Queue</a:t>
            </a:r>
            <a:r>
              <a:rPr kumimoji="1" lang="zh-CN" altLang="en-US" dirty="0" smtClean="0"/>
              <a:t> </a:t>
            </a:r>
            <a:r>
              <a:rPr kumimoji="1" lang="en-US" altLang="zh-CN" dirty="0" smtClean="0"/>
              <a:t>0</a:t>
            </a:r>
            <a:r>
              <a:rPr kumimoji="1" lang="zh-CN" altLang="en-US" dirty="0" smtClean="0"/>
              <a:t>的优先级更高，与其他</a:t>
            </a:r>
            <a:r>
              <a:rPr kumimoji="1" lang="en-US" altLang="zh-CN" dirty="0" smtClean="0"/>
              <a:t>Queue</a:t>
            </a:r>
            <a:r>
              <a:rPr kumimoji="1" lang="zh-CN" altLang="en-US" dirty="0" smtClean="0"/>
              <a:t>之间是以抢占式的方式调度</a:t>
            </a:r>
            <a:endParaRPr kumimoji="1" lang="zh-CN" altLang="en-US" dirty="0"/>
          </a:p>
        </p:txBody>
      </p:sp>
      <p:sp>
        <p:nvSpPr>
          <p:cNvPr id="4" name="幻灯片编号占位符 3"/>
          <p:cNvSpPr>
            <a:spLocks noGrp="1"/>
          </p:cNvSpPr>
          <p:nvPr>
            <p:ph type="sldNum" sz="quarter" idx="10"/>
          </p:nvPr>
        </p:nvSpPr>
        <p:spPr/>
        <p:txBody>
          <a:bodyPr/>
          <a:lstStyle/>
          <a:p>
            <a:fld id="{4F4B7ECB-161F-DC44-9293-4EF4F4D16033}" type="slidenum">
              <a:rPr kumimoji="1" lang="zh-CN" altLang="en-US" smtClean="0"/>
              <a:pPr/>
              <a:t>50</a:t>
            </a:fld>
            <a:endParaRPr kumimoji="1" lang="zh-CN" altLang="en-US"/>
          </a:p>
        </p:txBody>
      </p:sp>
    </p:spTree>
    <p:extLst>
      <p:ext uri="{BB962C8B-B14F-4D97-AF65-F5344CB8AC3E}">
        <p14:creationId xmlns="" xmlns:p14="http://schemas.microsoft.com/office/powerpoint/2010/main" val="831198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 </a:t>
            </a:r>
            <a:r>
              <a:rPr lang="zh-CN" altLang="en-US" sz="1200" b="0" i="0" kern="1200" dirty="0" smtClean="0">
                <a:solidFill>
                  <a:schemeClr val="tx1"/>
                </a:solidFill>
                <a:effectLst/>
                <a:latin typeface="+mn-lt"/>
                <a:ea typeface="+mn-ea"/>
                <a:cs typeface="+mn-cs"/>
              </a:rPr>
              <a:t>按特定的速率向令牌桶投放令牌</a:t>
            </a:r>
          </a:p>
          <a:p>
            <a:r>
              <a:rPr lang="en-US" altLang="zh-CN" sz="1200" b="0" i="0" kern="1200" dirty="0" smtClean="0">
                <a:solidFill>
                  <a:schemeClr val="tx1"/>
                </a:solidFill>
                <a:effectLst/>
                <a:latin typeface="+mn-lt"/>
                <a:ea typeface="+mn-ea"/>
                <a:cs typeface="+mn-cs"/>
              </a:rPr>
              <a:t>b. </a:t>
            </a:r>
            <a:r>
              <a:rPr lang="zh-CN" altLang="en-US" sz="1200" b="0" i="0" kern="1200" dirty="0" smtClean="0">
                <a:solidFill>
                  <a:schemeClr val="tx1"/>
                </a:solidFill>
                <a:effectLst/>
                <a:latin typeface="+mn-lt"/>
                <a:ea typeface="+mn-ea"/>
                <a:cs typeface="+mn-cs"/>
              </a:rPr>
              <a:t>根据预设的匹配规则先对报文进行分类，不符合匹配规则的报文不需要经过令牌桶的处理，直接发送；</a:t>
            </a:r>
          </a:p>
          <a:p>
            <a:r>
              <a:rPr lang="en-US" altLang="zh-CN" sz="1200" b="0" i="0" kern="1200" dirty="0" smtClean="0">
                <a:solidFill>
                  <a:schemeClr val="tx1"/>
                </a:solidFill>
                <a:effectLst/>
                <a:latin typeface="+mn-lt"/>
                <a:ea typeface="+mn-ea"/>
                <a:cs typeface="+mn-cs"/>
              </a:rPr>
              <a:t>c. </a:t>
            </a:r>
            <a:r>
              <a:rPr lang="zh-CN" altLang="en-US" sz="1200" b="0" i="0" kern="1200" dirty="0" smtClean="0">
                <a:solidFill>
                  <a:schemeClr val="tx1"/>
                </a:solidFill>
                <a:effectLst/>
                <a:latin typeface="+mn-lt"/>
                <a:ea typeface="+mn-ea"/>
                <a:cs typeface="+mn-cs"/>
              </a:rPr>
              <a:t>符合匹配规则的报文，则需要令牌桶进行处理。当桶中有足够的令牌则报文可以被继续发送下去，同时令牌桶中的</a:t>
            </a:r>
            <a:r>
              <a:rPr lang="zh-CN" altLang="en-US" sz="1200" b="0" i="0" kern="1200" dirty="0" smtClean="0">
                <a:solidFill>
                  <a:schemeClr val="tx1"/>
                </a:solidFill>
                <a:effectLst/>
                <a:latin typeface="+mn-lt"/>
                <a:ea typeface="+mn-ea"/>
                <a:cs typeface="+mn-cs"/>
              </a:rPr>
              <a:t>令牌量</a:t>
            </a:r>
            <a:r>
              <a:rPr lang="zh-CN" altLang="en-US" sz="1200" b="0" i="0" kern="1200" dirty="0" smtClean="0">
                <a:solidFill>
                  <a:schemeClr val="tx1"/>
                </a:solidFill>
                <a:effectLst/>
                <a:latin typeface="+mn-lt"/>
                <a:ea typeface="+mn-ea"/>
                <a:cs typeface="+mn-cs"/>
              </a:rPr>
              <a:t>按报文的长度做相应的减少；</a:t>
            </a:r>
          </a:p>
          <a:p>
            <a:r>
              <a:rPr lang="en-US" altLang="zh-CN" sz="1200" b="0" i="0" kern="1200" dirty="0" smtClean="0">
                <a:solidFill>
                  <a:schemeClr val="tx1"/>
                </a:solidFill>
                <a:effectLst/>
                <a:latin typeface="+mn-lt"/>
                <a:ea typeface="+mn-ea"/>
                <a:cs typeface="+mn-cs"/>
              </a:rPr>
              <a:t>d. </a:t>
            </a:r>
            <a:r>
              <a:rPr lang="zh-CN" altLang="en-US" sz="1200" b="0" i="0" kern="1200" dirty="0" smtClean="0">
                <a:solidFill>
                  <a:schemeClr val="tx1"/>
                </a:solidFill>
                <a:effectLst/>
                <a:latin typeface="+mn-lt"/>
                <a:ea typeface="+mn-ea"/>
                <a:cs typeface="+mn-cs"/>
              </a:rPr>
              <a:t>当令牌桶中的令牌不足时，报文将不能被发送，只有等到桶中生成了新的令牌，报文才可以发送。这就可以限制报文的流量只能是小于等于令牌生成的速度，达到限制流量的目的。</a:t>
            </a:r>
          </a:p>
          <a:p>
            <a:endParaRPr kumimoji="1" lang="zh-CN" altLang="en-US" dirty="0"/>
          </a:p>
        </p:txBody>
      </p:sp>
      <p:sp>
        <p:nvSpPr>
          <p:cNvPr id="4" name="幻灯片编号占位符 3"/>
          <p:cNvSpPr>
            <a:spLocks noGrp="1"/>
          </p:cNvSpPr>
          <p:nvPr>
            <p:ph type="sldNum" sz="quarter" idx="10"/>
          </p:nvPr>
        </p:nvSpPr>
        <p:spPr/>
        <p:txBody>
          <a:bodyPr/>
          <a:lstStyle/>
          <a:p>
            <a:fld id="{4F4B7ECB-161F-DC44-9293-4EF4F4D16033}" type="slidenum">
              <a:rPr kumimoji="1" lang="zh-CN" altLang="en-US" smtClean="0"/>
              <a:pPr/>
              <a:t>65</a:t>
            </a:fld>
            <a:endParaRPr kumimoji="1" lang="zh-CN" altLang="en-US"/>
          </a:p>
        </p:txBody>
      </p:sp>
    </p:spTree>
    <p:extLst>
      <p:ext uri="{BB962C8B-B14F-4D97-AF65-F5344CB8AC3E}">
        <p14:creationId xmlns="" xmlns:p14="http://schemas.microsoft.com/office/powerpoint/2010/main" val="1526981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A15E5F64-7562-E14F-8EE9-EA9B1AA40E7F}" type="datetimeFigureOut">
              <a:rPr kumimoji="1" lang="zh-CN" altLang="en-US" smtClean="0"/>
              <a:pPr/>
              <a:t>2015-11-10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FF7E11C-1878-104D-900D-339198DE4EB8}" type="slidenum">
              <a:rPr kumimoji="1" lang="zh-CN" altLang="en-US" smtClean="0"/>
              <a:pPr/>
              <a:t>‹#›</a:t>
            </a:fld>
            <a:endParaRPr kumimoji="1" lang="zh-CN" altLang="en-US"/>
          </a:p>
        </p:txBody>
      </p:sp>
    </p:spTree>
    <p:extLst>
      <p:ext uri="{BB962C8B-B14F-4D97-AF65-F5344CB8AC3E}">
        <p14:creationId xmlns="" xmlns:p14="http://schemas.microsoft.com/office/powerpoint/2010/main" val="175872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15E5F64-7562-E14F-8EE9-EA9B1AA40E7F}" type="datetimeFigureOut">
              <a:rPr kumimoji="1" lang="zh-CN" altLang="en-US" smtClean="0"/>
              <a:pPr/>
              <a:t>2015-11-10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FF7E11C-1878-104D-900D-339198DE4EB8}" type="slidenum">
              <a:rPr kumimoji="1" lang="zh-CN" altLang="en-US" smtClean="0"/>
              <a:pPr/>
              <a:t>‹#›</a:t>
            </a:fld>
            <a:endParaRPr kumimoji="1" lang="zh-CN" altLang="en-US"/>
          </a:p>
        </p:txBody>
      </p:sp>
    </p:spTree>
    <p:extLst>
      <p:ext uri="{BB962C8B-B14F-4D97-AF65-F5344CB8AC3E}">
        <p14:creationId xmlns="" xmlns:p14="http://schemas.microsoft.com/office/powerpoint/2010/main" val="158344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15E5F64-7562-E14F-8EE9-EA9B1AA40E7F}" type="datetimeFigureOut">
              <a:rPr kumimoji="1" lang="zh-CN" altLang="en-US" smtClean="0"/>
              <a:pPr/>
              <a:t>2015-11-10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FF7E11C-1878-104D-900D-339198DE4EB8}" type="slidenum">
              <a:rPr kumimoji="1" lang="zh-CN" altLang="en-US" smtClean="0"/>
              <a:pPr/>
              <a:t>‹#›</a:t>
            </a:fld>
            <a:endParaRPr kumimoji="1" lang="zh-CN" altLang="en-US"/>
          </a:p>
        </p:txBody>
      </p:sp>
    </p:spTree>
    <p:extLst>
      <p:ext uri="{BB962C8B-B14F-4D97-AF65-F5344CB8AC3E}">
        <p14:creationId xmlns="" xmlns:p14="http://schemas.microsoft.com/office/powerpoint/2010/main" val="570562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黑体" pitchFamily="49" charset="-122"/>
                <a:ea typeface="黑体" pitchFamily="49" charset="-122"/>
              </a:defRPr>
            </a:lvl1p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p:txBody>
          <a:bodyPr/>
          <a:lstStyle>
            <a:lvl1pPr>
              <a:defRPr>
                <a:latin typeface="华文新魏" pitchFamily="2" charset="-122"/>
                <a:ea typeface="华文新魏" pitchFamily="2" charset="-122"/>
              </a:defRPr>
            </a:lvl1pPr>
            <a:lvl2pPr>
              <a:defRPr>
                <a:latin typeface="华文新魏" pitchFamily="2" charset="-122"/>
                <a:ea typeface="华文新魏" pitchFamily="2" charset="-122"/>
              </a:defRPr>
            </a:lvl2pPr>
            <a:lvl3pPr>
              <a:defRPr>
                <a:latin typeface="华文新魏" pitchFamily="2" charset="-122"/>
                <a:ea typeface="华文新魏" pitchFamily="2" charset="-122"/>
              </a:defRPr>
            </a:lvl3pPr>
            <a:lvl4pPr>
              <a:defRPr>
                <a:latin typeface="华文新魏" pitchFamily="2" charset="-122"/>
                <a:ea typeface="华文新魏" pitchFamily="2" charset="-122"/>
              </a:defRPr>
            </a:lvl4pPr>
            <a:lvl5pPr>
              <a:defRPr>
                <a:latin typeface="华文新魏" pitchFamily="2" charset="-122"/>
                <a:ea typeface="华文新魏" pitchFamily="2" charset="-122"/>
              </a:defRPr>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10"/>
          </p:nvPr>
        </p:nvSpPr>
        <p:spPr/>
        <p:txBody>
          <a:bodyPr/>
          <a:lstStyle/>
          <a:p>
            <a:fld id="{A15E5F64-7562-E14F-8EE9-EA9B1AA40E7F}" type="datetimeFigureOut">
              <a:rPr kumimoji="1" lang="zh-CN" altLang="en-US" smtClean="0"/>
              <a:pPr/>
              <a:t>2015-11-10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FF7E11C-1878-104D-900D-339198DE4EB8}" type="slidenum">
              <a:rPr kumimoji="1" lang="zh-CN" altLang="en-US" smtClean="0"/>
              <a:pPr/>
              <a:t>‹#›</a:t>
            </a:fld>
            <a:endParaRPr kumimoji="1" lang="zh-CN" altLang="en-US"/>
          </a:p>
        </p:txBody>
      </p:sp>
    </p:spTree>
    <p:extLst>
      <p:ext uri="{BB962C8B-B14F-4D97-AF65-F5344CB8AC3E}">
        <p14:creationId xmlns="" xmlns:p14="http://schemas.microsoft.com/office/powerpoint/2010/main" val="15564257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A15E5F64-7562-E14F-8EE9-EA9B1AA40E7F}" type="datetimeFigureOut">
              <a:rPr kumimoji="1" lang="zh-CN" altLang="en-US" smtClean="0"/>
              <a:pPr/>
              <a:t>2015-11-10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FF7E11C-1878-104D-900D-339198DE4EB8}" type="slidenum">
              <a:rPr kumimoji="1" lang="zh-CN" altLang="en-US" smtClean="0"/>
              <a:pPr/>
              <a:t>‹#›</a:t>
            </a:fld>
            <a:endParaRPr kumimoji="1" lang="zh-CN" altLang="en-US"/>
          </a:p>
        </p:txBody>
      </p:sp>
    </p:spTree>
    <p:extLst>
      <p:ext uri="{BB962C8B-B14F-4D97-AF65-F5344CB8AC3E}">
        <p14:creationId xmlns="" xmlns:p14="http://schemas.microsoft.com/office/powerpoint/2010/main" val="916377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A15E5F64-7562-E14F-8EE9-EA9B1AA40E7F}" type="datetimeFigureOut">
              <a:rPr kumimoji="1" lang="zh-CN" altLang="en-US" smtClean="0"/>
              <a:pPr/>
              <a:t>2015-11-10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FF7E11C-1878-104D-900D-339198DE4EB8}" type="slidenum">
              <a:rPr kumimoji="1" lang="zh-CN" altLang="en-US" smtClean="0"/>
              <a:pPr/>
              <a:t>‹#›</a:t>
            </a:fld>
            <a:endParaRPr kumimoji="1" lang="zh-CN" altLang="en-US"/>
          </a:p>
        </p:txBody>
      </p:sp>
    </p:spTree>
    <p:extLst>
      <p:ext uri="{BB962C8B-B14F-4D97-AF65-F5344CB8AC3E}">
        <p14:creationId xmlns="" xmlns:p14="http://schemas.microsoft.com/office/powerpoint/2010/main" val="1955796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A15E5F64-7562-E14F-8EE9-EA9B1AA40E7F}" type="datetimeFigureOut">
              <a:rPr kumimoji="1" lang="zh-CN" altLang="en-US" smtClean="0"/>
              <a:pPr/>
              <a:t>2015-11-10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2FF7E11C-1878-104D-900D-339198DE4EB8}" type="slidenum">
              <a:rPr kumimoji="1" lang="zh-CN" altLang="en-US" smtClean="0"/>
              <a:pPr/>
              <a:t>‹#›</a:t>
            </a:fld>
            <a:endParaRPr kumimoji="1" lang="zh-CN" altLang="en-US"/>
          </a:p>
        </p:txBody>
      </p:sp>
    </p:spTree>
    <p:extLst>
      <p:ext uri="{BB962C8B-B14F-4D97-AF65-F5344CB8AC3E}">
        <p14:creationId xmlns="" xmlns:p14="http://schemas.microsoft.com/office/powerpoint/2010/main" val="1686906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A15E5F64-7562-E14F-8EE9-EA9B1AA40E7F}" type="datetimeFigureOut">
              <a:rPr kumimoji="1" lang="zh-CN" altLang="en-US" smtClean="0"/>
              <a:pPr/>
              <a:t>2015-11-10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2FF7E11C-1878-104D-900D-339198DE4EB8}" type="slidenum">
              <a:rPr kumimoji="1" lang="zh-CN" altLang="en-US" smtClean="0"/>
              <a:pPr/>
              <a:t>‹#›</a:t>
            </a:fld>
            <a:endParaRPr kumimoji="1" lang="zh-CN" altLang="en-US"/>
          </a:p>
        </p:txBody>
      </p:sp>
    </p:spTree>
    <p:extLst>
      <p:ext uri="{BB962C8B-B14F-4D97-AF65-F5344CB8AC3E}">
        <p14:creationId xmlns="" xmlns:p14="http://schemas.microsoft.com/office/powerpoint/2010/main" val="75756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5E5F64-7562-E14F-8EE9-EA9B1AA40E7F}" type="datetimeFigureOut">
              <a:rPr kumimoji="1" lang="zh-CN" altLang="en-US" smtClean="0"/>
              <a:pPr/>
              <a:t>2015-11-10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2FF7E11C-1878-104D-900D-339198DE4EB8}" type="slidenum">
              <a:rPr kumimoji="1" lang="zh-CN" altLang="en-US" smtClean="0"/>
              <a:pPr/>
              <a:t>‹#›</a:t>
            </a:fld>
            <a:endParaRPr kumimoji="1" lang="zh-CN" altLang="en-US"/>
          </a:p>
        </p:txBody>
      </p:sp>
    </p:spTree>
    <p:extLst>
      <p:ext uri="{BB962C8B-B14F-4D97-AF65-F5344CB8AC3E}">
        <p14:creationId xmlns="" xmlns:p14="http://schemas.microsoft.com/office/powerpoint/2010/main" val="209243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15E5F64-7562-E14F-8EE9-EA9B1AA40E7F}" type="datetimeFigureOut">
              <a:rPr kumimoji="1" lang="zh-CN" altLang="en-US" smtClean="0"/>
              <a:pPr/>
              <a:t>2015-11-10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FF7E11C-1878-104D-900D-339198DE4EB8}" type="slidenum">
              <a:rPr kumimoji="1" lang="zh-CN" altLang="en-US" smtClean="0"/>
              <a:pPr/>
              <a:t>‹#›</a:t>
            </a:fld>
            <a:endParaRPr kumimoji="1" lang="zh-CN" altLang="en-US"/>
          </a:p>
        </p:txBody>
      </p:sp>
    </p:spTree>
    <p:extLst>
      <p:ext uri="{BB962C8B-B14F-4D97-AF65-F5344CB8AC3E}">
        <p14:creationId xmlns="" xmlns:p14="http://schemas.microsoft.com/office/powerpoint/2010/main" val="330538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15E5F64-7562-E14F-8EE9-EA9B1AA40E7F}" type="datetimeFigureOut">
              <a:rPr kumimoji="1" lang="zh-CN" altLang="en-US" smtClean="0"/>
              <a:pPr/>
              <a:t>2015-11-10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FF7E11C-1878-104D-900D-339198DE4EB8}" type="slidenum">
              <a:rPr kumimoji="1" lang="zh-CN" altLang="en-US" smtClean="0"/>
              <a:pPr/>
              <a:t>‹#›</a:t>
            </a:fld>
            <a:endParaRPr kumimoji="1" lang="zh-CN" altLang="en-US"/>
          </a:p>
        </p:txBody>
      </p:sp>
    </p:spTree>
    <p:extLst>
      <p:ext uri="{BB962C8B-B14F-4D97-AF65-F5344CB8AC3E}">
        <p14:creationId xmlns="" xmlns:p14="http://schemas.microsoft.com/office/powerpoint/2010/main" val="1970782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5E5F64-7562-E14F-8EE9-EA9B1AA40E7F}" type="datetimeFigureOut">
              <a:rPr kumimoji="1" lang="zh-CN" altLang="en-US" smtClean="0"/>
              <a:pPr/>
              <a:t>2015-11-10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7E11C-1878-104D-900D-339198DE4EB8}" type="slidenum">
              <a:rPr kumimoji="1" lang="zh-CN" altLang="en-US" smtClean="0"/>
              <a:pPr/>
              <a:t>‹#›</a:t>
            </a:fld>
            <a:endParaRPr kumimoji="1" lang="zh-CN" altLang="en-US"/>
          </a:p>
        </p:txBody>
      </p:sp>
    </p:spTree>
    <p:extLst>
      <p:ext uri="{BB962C8B-B14F-4D97-AF65-F5344CB8AC3E}">
        <p14:creationId xmlns="" xmlns:p14="http://schemas.microsoft.com/office/powerpoint/2010/main" val="1690543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Heiti SC Light"/>
          <a:ea typeface="Heiti SC Light"/>
          <a:cs typeface="Heiti SC Light"/>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华文新魏"/>
          <a:ea typeface="华文新魏"/>
          <a:cs typeface="华文新魏"/>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华文新魏"/>
          <a:ea typeface="华文新魏"/>
          <a:cs typeface="华文新魏"/>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华文新魏"/>
          <a:ea typeface="华文新魏"/>
          <a:cs typeface="华文新魏"/>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华文新魏"/>
          <a:ea typeface="华文新魏"/>
          <a:cs typeface="华文新魏"/>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华文新魏"/>
          <a:ea typeface="华文新魏"/>
          <a:cs typeface="华文新魏"/>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err="1" smtClean="0">
                <a:latin typeface="黑体" pitchFamily="49" charset="-122"/>
                <a:ea typeface="黑体" pitchFamily="49" charset="-122"/>
              </a:rPr>
              <a:t>QoS</a:t>
            </a:r>
            <a:r>
              <a:rPr kumimoji="1" lang="zh-CN" altLang="en-US" dirty="0" smtClean="0">
                <a:latin typeface="黑体" pitchFamily="49" charset="-122"/>
                <a:ea typeface="黑体" pitchFamily="49" charset="-122"/>
              </a:rPr>
              <a:t>（服务质量）基础</a:t>
            </a:r>
            <a:endParaRPr kumimoji="1" lang="zh-CN" altLang="en-US" dirty="0">
              <a:latin typeface="黑体" pitchFamily="49" charset="-122"/>
              <a:ea typeface="黑体" pitchFamily="49" charset="-122"/>
            </a:endParaRPr>
          </a:p>
        </p:txBody>
      </p:sp>
      <p:sp>
        <p:nvSpPr>
          <p:cNvPr id="3" name="副标题 2"/>
          <p:cNvSpPr>
            <a:spLocks noGrp="1"/>
          </p:cNvSpPr>
          <p:nvPr>
            <p:ph type="subTitle" idx="1"/>
          </p:nvPr>
        </p:nvSpPr>
        <p:spPr/>
        <p:txBody>
          <a:bodyPr/>
          <a:lstStyle/>
          <a:p>
            <a:endParaRPr kumimoji="1" lang="en-US" altLang="zh-CN" dirty="0" smtClean="0"/>
          </a:p>
          <a:p>
            <a:r>
              <a:rPr kumimoji="1" lang="zh-CN" altLang="en-US" sz="3200" dirty="0" smtClean="0">
                <a:latin typeface="方正姚体" pitchFamily="2" charset="-122"/>
                <a:ea typeface="方正姚体" pitchFamily="2" charset="-122"/>
              </a:rPr>
              <a:t>中国科学院计算技术研究所</a:t>
            </a:r>
          </a:p>
          <a:p>
            <a:r>
              <a:rPr kumimoji="1" lang="zh-CN" altLang="en-US" sz="3200" dirty="0" smtClean="0">
                <a:latin typeface="方正姚体" pitchFamily="2" charset="-122"/>
                <a:ea typeface="方正姚体" pitchFamily="2" charset="-122"/>
              </a:rPr>
              <a:t>孙毅</a:t>
            </a:r>
            <a:endParaRPr kumimoji="1" lang="zh-CN" altLang="en-US" sz="3200" dirty="0">
              <a:latin typeface="方正姚体" pitchFamily="2" charset="-122"/>
              <a:ea typeface="方正姚体" pitchFamily="2" charset="-122"/>
            </a:endParaRPr>
          </a:p>
        </p:txBody>
      </p:sp>
    </p:spTree>
    <p:extLst>
      <p:ext uri="{BB962C8B-B14F-4D97-AF65-F5344CB8AC3E}">
        <p14:creationId xmlns="" xmlns:p14="http://schemas.microsoft.com/office/powerpoint/2010/main" val="973973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Best-Effort service</a:t>
            </a:r>
            <a:endParaRPr kumimoji="1"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Best-Efforts</a:t>
            </a:r>
            <a:r>
              <a:rPr lang="zh-CN" altLang="en-US" dirty="0" smtClean="0">
                <a:solidFill>
                  <a:srgbClr val="FF0000"/>
                </a:solidFill>
              </a:rPr>
              <a:t>是一个单一的服务模型，也是最简单的服务模型</a:t>
            </a:r>
            <a:r>
              <a:rPr lang="zh-CN" altLang="en-US" dirty="0" smtClean="0"/>
              <a:t>。对</a:t>
            </a:r>
            <a:r>
              <a:rPr lang="en-US" altLang="zh-CN" dirty="0" smtClean="0"/>
              <a:t>Best-Effort</a:t>
            </a:r>
            <a:r>
              <a:rPr lang="zh-CN" altLang="en-US" dirty="0" smtClean="0"/>
              <a:t>服务模型，网络尽最大的可能性来发送报文。但对时延、可靠性等性能不提供任何保证。</a:t>
            </a:r>
            <a:endParaRPr lang="en-US" altLang="zh-CN" dirty="0" smtClean="0"/>
          </a:p>
          <a:p>
            <a:endParaRPr lang="zh-CN" altLang="en-US" dirty="0" smtClean="0"/>
          </a:p>
          <a:p>
            <a:r>
              <a:rPr lang="en-US" altLang="zh-CN" dirty="0" smtClean="0">
                <a:solidFill>
                  <a:srgbClr val="FF0000"/>
                </a:solidFill>
              </a:rPr>
              <a:t>Best-Effort</a:t>
            </a:r>
            <a:r>
              <a:rPr lang="zh-CN" altLang="en-US" dirty="0" smtClean="0">
                <a:solidFill>
                  <a:srgbClr val="FF0000"/>
                </a:solidFill>
              </a:rPr>
              <a:t>服务模型是网络的缺省服务模型</a:t>
            </a:r>
            <a:r>
              <a:rPr lang="zh-CN" altLang="en-US" dirty="0" smtClean="0"/>
              <a:t>，通过</a:t>
            </a:r>
            <a:r>
              <a:rPr lang="en-US" altLang="zh-CN" dirty="0" smtClean="0"/>
              <a:t>FIFO</a:t>
            </a:r>
            <a:r>
              <a:rPr lang="zh-CN" altLang="en-US" dirty="0" smtClean="0"/>
              <a:t>队列来实现。它适用于绝大多数网络应用，如</a:t>
            </a:r>
            <a:r>
              <a:rPr lang="en-US" altLang="zh-CN" dirty="0" smtClean="0"/>
              <a:t>FTP</a:t>
            </a:r>
            <a:r>
              <a:rPr lang="zh-CN" altLang="en-US" dirty="0" smtClean="0"/>
              <a:t>、</a:t>
            </a:r>
            <a:r>
              <a:rPr lang="en-US" altLang="zh-CN" dirty="0" smtClean="0"/>
              <a:t>E-Mail</a:t>
            </a:r>
            <a:r>
              <a:rPr lang="zh-CN" altLang="en-US" dirty="0" smtClean="0"/>
              <a:t>等。</a:t>
            </a:r>
          </a:p>
          <a:p>
            <a:endParaRPr lang="en-US" altLang="zh-CN" dirty="0" smtClean="0"/>
          </a:p>
          <a:p>
            <a:r>
              <a:rPr lang="en-US" altLang="zh-CN" dirty="0" smtClean="0">
                <a:solidFill>
                  <a:srgbClr val="FF0000"/>
                </a:solidFill>
              </a:rPr>
              <a:t>Best-Effort</a:t>
            </a:r>
            <a:r>
              <a:rPr lang="zh-CN" altLang="en-US" dirty="0" smtClean="0">
                <a:solidFill>
                  <a:srgbClr val="FF0000"/>
                </a:solidFill>
              </a:rPr>
              <a:t>服务模型实质上并不属于</a:t>
            </a:r>
            <a:r>
              <a:rPr lang="en-US" altLang="zh-CN" dirty="0" err="1" smtClean="0">
                <a:solidFill>
                  <a:srgbClr val="FF0000"/>
                </a:solidFill>
              </a:rPr>
              <a:t>QoS</a:t>
            </a:r>
            <a:r>
              <a:rPr lang="zh-CN" altLang="en-US" dirty="0" smtClean="0">
                <a:solidFill>
                  <a:srgbClr val="FF0000"/>
                </a:solidFill>
              </a:rPr>
              <a:t>的范畴</a:t>
            </a:r>
            <a:r>
              <a:rPr lang="zh-CN" altLang="en-US" dirty="0" smtClean="0"/>
              <a:t>，因为在转发尽力而为的通信时，并没有提供任何服务或者传送保证。</a:t>
            </a:r>
          </a:p>
          <a:p>
            <a:endParaRPr kumimoji="1" lang="zh-CN" altLang="en-US" dirty="0"/>
          </a:p>
        </p:txBody>
      </p:sp>
    </p:spTree>
    <p:extLst>
      <p:ext uri="{BB962C8B-B14F-4D97-AF65-F5344CB8AC3E}">
        <p14:creationId xmlns="" xmlns:p14="http://schemas.microsoft.com/office/powerpoint/2010/main" val="781797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Integrated service</a:t>
            </a:r>
            <a:endParaRPr kumimoji="1" lang="zh-CN" altLang="en-US" dirty="0"/>
          </a:p>
        </p:txBody>
      </p:sp>
      <p:sp>
        <p:nvSpPr>
          <p:cNvPr id="3" name="内容占位符 2"/>
          <p:cNvSpPr>
            <a:spLocks noGrp="1"/>
          </p:cNvSpPr>
          <p:nvPr>
            <p:ph idx="1"/>
          </p:nvPr>
        </p:nvSpPr>
        <p:spPr/>
        <p:txBody>
          <a:bodyPr/>
          <a:lstStyle/>
          <a:p>
            <a:r>
              <a:rPr kumimoji="1" lang="en-US" altLang="zh-CN" dirty="0" err="1" smtClean="0"/>
              <a:t>Int-Serv</a:t>
            </a:r>
            <a:r>
              <a:rPr kumimoji="1" lang="zh-CN" altLang="en-US" dirty="0" smtClean="0"/>
              <a:t>服务模型在发送报文前，需要向网络申请特定的服务。这个请求是通过</a:t>
            </a:r>
            <a:r>
              <a:rPr kumimoji="1" lang="en-US" altLang="zh-CN" dirty="0" smtClean="0"/>
              <a:t>RSVP</a:t>
            </a:r>
            <a:r>
              <a:rPr kumimoji="1" lang="zh-CN" altLang="en-US" dirty="0" smtClean="0"/>
              <a:t>信令来完成的。应用程序首先通知网络它自己的流量参数和需要的特定服务质量请求，包括带宽、时延等，应用程序一般在收到网络的确认信息，即网络已经为这个应用程序的报文预留了资源后，发送报文 。</a:t>
            </a:r>
          </a:p>
          <a:p>
            <a:r>
              <a:rPr lang="en-US" altLang="zh-CN" dirty="0" smtClean="0">
                <a:solidFill>
                  <a:srgbClr val="FF0000"/>
                </a:solidFill>
              </a:rPr>
              <a:t>RSVP</a:t>
            </a:r>
            <a:r>
              <a:rPr lang="zh-CN" altLang="en-US" dirty="0" smtClean="0">
                <a:solidFill>
                  <a:srgbClr val="FF0000"/>
                </a:solidFill>
              </a:rPr>
              <a:t>（</a:t>
            </a:r>
            <a:r>
              <a:rPr lang="zh-CN" altLang="zh-CN" dirty="0">
                <a:solidFill>
                  <a:srgbClr val="FF0000"/>
                </a:solidFill>
              </a:rPr>
              <a:t>资源预留协议</a:t>
            </a:r>
            <a:r>
              <a:rPr lang="zh-CN" altLang="zh-CN" dirty="0" smtClean="0">
                <a:solidFill>
                  <a:srgbClr val="FF0000"/>
                </a:solidFill>
                <a:effectLst/>
              </a:rPr>
              <a:t> </a:t>
            </a:r>
            <a:r>
              <a:rPr lang="zh-CN" altLang="en-US" dirty="0" smtClean="0">
                <a:solidFill>
                  <a:srgbClr val="FF0000"/>
                </a:solidFill>
                <a:effectLst/>
              </a:rPr>
              <a:t>，</a:t>
            </a:r>
            <a:r>
              <a:rPr lang="en-US" altLang="zh-CN" dirty="0" smtClean="0">
                <a:solidFill>
                  <a:srgbClr val="FF0000"/>
                </a:solidFill>
                <a:effectLst/>
              </a:rPr>
              <a:t>RFC2205</a:t>
            </a:r>
            <a:r>
              <a:rPr lang="zh-CN" altLang="en-US" dirty="0" smtClean="0">
                <a:solidFill>
                  <a:srgbClr val="FF0000"/>
                </a:solidFill>
              </a:rPr>
              <a:t>），</a:t>
            </a:r>
            <a:r>
              <a:rPr lang="en-US" altLang="zh-CN" dirty="0"/>
              <a:t>RSVP</a:t>
            </a:r>
            <a:r>
              <a:rPr lang="zh-CN" altLang="zh-CN" dirty="0"/>
              <a:t>运行在从源端到目的端的每个设备上，可以监视每个流，以防止其消耗资源过多。这种体系能够明确区分并保证每一个业务流的服务质量，为网络提供最细粒度化的服务质量区分。</a:t>
            </a:r>
            <a:r>
              <a:rPr lang="zh-CN" altLang="zh-CN" dirty="0" smtClean="0">
                <a:effectLst/>
              </a:rPr>
              <a:t> </a:t>
            </a:r>
            <a:endParaRPr kumimoji="1" lang="zh-CN" altLang="en-US" dirty="0"/>
          </a:p>
        </p:txBody>
      </p:sp>
    </p:spTree>
    <p:extLst>
      <p:ext uri="{BB962C8B-B14F-4D97-AF65-F5344CB8AC3E}">
        <p14:creationId xmlns="" xmlns:p14="http://schemas.microsoft.com/office/powerpoint/2010/main" val="136550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2050"/>
            <a:ext cx="10515600" cy="1325563"/>
          </a:xfrm>
        </p:spPr>
        <p:txBody>
          <a:bodyPr/>
          <a:lstStyle/>
          <a:p>
            <a:r>
              <a:rPr lang="en-US" altLang="zh-CN" dirty="0" smtClean="0"/>
              <a:t>RSVP</a:t>
            </a:r>
            <a:r>
              <a:rPr lang="zh-CN" altLang="en-US" dirty="0" smtClean="0"/>
              <a:t>协议特点</a:t>
            </a:r>
            <a:endParaRPr lang="zh-CN" altLang="en-US" dirty="0"/>
          </a:p>
        </p:txBody>
      </p:sp>
      <p:sp>
        <p:nvSpPr>
          <p:cNvPr id="3" name="内容占位符 2"/>
          <p:cNvSpPr>
            <a:spLocks noGrp="1"/>
          </p:cNvSpPr>
          <p:nvPr>
            <p:ph idx="1"/>
          </p:nvPr>
        </p:nvSpPr>
        <p:spPr>
          <a:xfrm>
            <a:off x="838200" y="1354237"/>
            <a:ext cx="10515600" cy="5069711"/>
          </a:xfrm>
        </p:spPr>
        <p:txBody>
          <a:bodyPr>
            <a:normAutofit fontScale="92500" lnSpcReduction="20000"/>
          </a:bodyPr>
          <a:lstStyle/>
          <a:p>
            <a:pPr>
              <a:lnSpc>
                <a:spcPct val="200000"/>
              </a:lnSpc>
            </a:pPr>
            <a:r>
              <a:rPr lang="zh-CN" altLang="en-US" dirty="0" smtClean="0"/>
              <a:t>工作在</a:t>
            </a:r>
            <a:r>
              <a:rPr lang="en-US" altLang="zh-CN" dirty="0" smtClean="0"/>
              <a:t>IP</a:t>
            </a:r>
            <a:r>
              <a:rPr lang="zh-CN" altLang="en-US" dirty="0" smtClean="0"/>
              <a:t>协议之上，属于</a:t>
            </a:r>
            <a:r>
              <a:rPr lang="en-US" altLang="zh-CN" dirty="0" smtClean="0"/>
              <a:t>OSI</a:t>
            </a:r>
            <a:r>
              <a:rPr lang="zh-CN" altLang="en-US" dirty="0" smtClean="0"/>
              <a:t>模型的传输层</a:t>
            </a:r>
            <a:endParaRPr lang="en-US" altLang="zh-CN" dirty="0" smtClean="0"/>
          </a:p>
          <a:p>
            <a:pPr>
              <a:lnSpc>
                <a:spcPct val="200000"/>
              </a:lnSpc>
            </a:pPr>
            <a:r>
              <a:rPr lang="zh-CN" altLang="zh-CN" dirty="0" smtClean="0"/>
              <a:t>本身并不处理传输层的数据</a:t>
            </a:r>
            <a:r>
              <a:rPr lang="zh-CN" altLang="en-US" dirty="0" smtClean="0"/>
              <a:t>，是一个网络控制协议</a:t>
            </a:r>
            <a:endParaRPr lang="en-US" altLang="zh-CN" dirty="0" smtClean="0"/>
          </a:p>
          <a:p>
            <a:pPr>
              <a:lnSpc>
                <a:spcPct val="200000"/>
              </a:lnSpc>
            </a:pPr>
            <a:r>
              <a:rPr lang="zh-CN" altLang="zh-CN" dirty="0" smtClean="0"/>
              <a:t>可以在点对点单播或多点对多点的组播网络通信应用中进行资源预留</a:t>
            </a:r>
            <a:endParaRPr lang="en-US" altLang="zh-CN" dirty="0" smtClean="0"/>
          </a:p>
          <a:p>
            <a:pPr>
              <a:lnSpc>
                <a:spcPct val="200000"/>
              </a:lnSpc>
            </a:pPr>
            <a:r>
              <a:rPr lang="zh-CN" altLang="zh-CN" dirty="0" smtClean="0"/>
              <a:t>是一个单向的资源预留协议</a:t>
            </a:r>
            <a:endParaRPr lang="en-US" altLang="zh-CN" dirty="0" smtClean="0"/>
          </a:p>
          <a:p>
            <a:pPr>
              <a:lnSpc>
                <a:spcPct val="200000"/>
              </a:lnSpc>
            </a:pPr>
            <a:r>
              <a:rPr lang="zh-CN" altLang="zh-CN" dirty="0" smtClean="0"/>
              <a:t>面向接收端的资源预留协议，由会话的接收端发起资源预留请求</a:t>
            </a:r>
            <a:endParaRPr lang="en-US" altLang="zh-CN" dirty="0" smtClean="0"/>
          </a:p>
          <a:p>
            <a:pPr>
              <a:lnSpc>
                <a:spcPct val="200000"/>
              </a:lnSpc>
            </a:pPr>
            <a:r>
              <a:rPr lang="zh-CN" altLang="zh-CN" dirty="0" smtClean="0"/>
              <a:t>对不支持它的路由器提供透明的操作</a:t>
            </a:r>
            <a:endParaRPr lang="en-US" altLang="zh-CN" dirty="0" smtClean="0"/>
          </a:p>
          <a:p>
            <a:pPr>
              <a:lnSpc>
                <a:spcPct val="200000"/>
              </a:lnSpc>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RSVP</a:t>
            </a:r>
            <a:r>
              <a:rPr lang="zh-CN" altLang="en-US" dirty="0" smtClean="0"/>
              <a:t>协议节点模型</a:t>
            </a:r>
            <a:endParaRPr lang="zh-CN" altLang="en-US" dirty="0"/>
          </a:p>
        </p:txBody>
      </p:sp>
      <p:pic>
        <p:nvPicPr>
          <p:cNvPr id="30722" name="Picture 2" descr="图2"/>
          <p:cNvPicPr>
            <a:picLocks noChangeAspect="1" noChangeArrowheads="1"/>
          </p:cNvPicPr>
          <p:nvPr/>
        </p:nvPicPr>
        <p:blipFill>
          <a:blip r:embed="rId2"/>
          <a:srcRect/>
          <a:stretch>
            <a:fillRect/>
          </a:stretch>
        </p:blipFill>
        <p:spPr bwMode="auto">
          <a:xfrm>
            <a:off x="939550" y="1926064"/>
            <a:ext cx="7614132" cy="4352599"/>
          </a:xfrm>
          <a:prstGeom prst="rect">
            <a:avLst/>
          </a:prstGeom>
          <a:noFill/>
          <a:ln w="9525">
            <a:noFill/>
            <a:miter lim="800000"/>
            <a:headEnd/>
            <a:tailEnd/>
          </a:ln>
        </p:spPr>
      </p:pic>
      <p:sp>
        <p:nvSpPr>
          <p:cNvPr id="5" name="内容占位符 4"/>
          <p:cNvSpPr txBox="1">
            <a:spLocks noGrp="1"/>
          </p:cNvSpPr>
          <p:nvPr>
            <p:ph idx="1"/>
          </p:nvPr>
        </p:nvSpPr>
        <p:spPr>
          <a:xfrm>
            <a:off x="8762034" y="2442252"/>
            <a:ext cx="3206189" cy="1866152"/>
          </a:xfrm>
          <a:prstGeom prst="rect">
            <a:avLst/>
          </a:prstGeom>
          <a:noFill/>
          <a:ln w="28575">
            <a:solidFill>
              <a:schemeClr val="accent1"/>
            </a:solidFill>
          </a:ln>
        </p:spPr>
        <p:txBody>
          <a:bodyPr wrap="square" rtlCol="0">
            <a:spAutoFit/>
          </a:bodyPr>
          <a:lstStyle/>
          <a:p>
            <a:pPr marL="114300" lvl="1" defTabSz="915988">
              <a:lnSpc>
                <a:spcPct val="85000"/>
              </a:lnSpc>
              <a:spcBef>
                <a:spcPts val="500"/>
              </a:spcBef>
            </a:pPr>
            <a:r>
              <a:rPr lang="zh-CN" altLang="en-US" sz="2400" dirty="0" smtClean="0">
                <a:solidFill>
                  <a:srgbClr val="FF0000"/>
                </a:solidFill>
                <a:latin typeface="华文新魏"/>
                <a:ea typeface="华文新魏"/>
                <a:cs typeface="华文新魏"/>
              </a:rPr>
              <a:t>接纳控制模块</a:t>
            </a:r>
            <a:endParaRPr lang="en-US" altLang="zh-CN" sz="2400" dirty="0" smtClean="0">
              <a:solidFill>
                <a:srgbClr val="FF0000"/>
              </a:solidFill>
              <a:latin typeface="华文新魏"/>
              <a:ea typeface="华文新魏"/>
              <a:cs typeface="华文新魏"/>
            </a:endParaRPr>
          </a:p>
          <a:p>
            <a:pPr marL="571500" lvl="2" defTabSz="915988">
              <a:lnSpc>
                <a:spcPct val="85000"/>
              </a:lnSpc>
            </a:pPr>
            <a:r>
              <a:rPr lang="zh-CN" altLang="en-US" sz="2000" dirty="0" smtClean="0">
                <a:latin typeface="华文新魏"/>
                <a:ea typeface="华文新魏"/>
                <a:cs typeface="华文新魏"/>
              </a:rPr>
              <a:t>是否有足够资源</a:t>
            </a:r>
            <a:endParaRPr lang="en-US" altLang="zh-CN" sz="2000" dirty="0" smtClean="0">
              <a:latin typeface="华文新魏"/>
              <a:ea typeface="华文新魏"/>
              <a:cs typeface="华文新魏"/>
            </a:endParaRPr>
          </a:p>
          <a:p>
            <a:pPr marL="114300" lvl="1" defTabSz="915988">
              <a:lnSpc>
                <a:spcPct val="85000"/>
              </a:lnSpc>
              <a:spcBef>
                <a:spcPts val="500"/>
              </a:spcBef>
            </a:pPr>
            <a:endParaRPr lang="en-US" altLang="zh-CN" dirty="0" smtClean="0">
              <a:solidFill>
                <a:srgbClr val="FF0000"/>
              </a:solidFill>
              <a:latin typeface="华文新魏"/>
              <a:ea typeface="华文新魏"/>
            </a:endParaRPr>
          </a:p>
          <a:p>
            <a:pPr marL="114300" lvl="1" defTabSz="915988">
              <a:lnSpc>
                <a:spcPct val="85000"/>
              </a:lnSpc>
              <a:spcBef>
                <a:spcPts val="500"/>
              </a:spcBef>
            </a:pPr>
            <a:r>
              <a:rPr lang="zh-CN" altLang="en-US" sz="2400" dirty="0" smtClean="0">
                <a:solidFill>
                  <a:srgbClr val="FF0000"/>
                </a:solidFill>
                <a:latin typeface="华文新魏"/>
                <a:ea typeface="华文新魏"/>
                <a:cs typeface="华文新魏"/>
              </a:rPr>
              <a:t>策略控制模块</a:t>
            </a:r>
            <a:endParaRPr lang="en-US" altLang="zh-CN" sz="2400" dirty="0" smtClean="0">
              <a:solidFill>
                <a:srgbClr val="FF0000"/>
              </a:solidFill>
              <a:latin typeface="华文新魏"/>
              <a:ea typeface="华文新魏"/>
              <a:cs typeface="华文新魏"/>
            </a:endParaRPr>
          </a:p>
          <a:p>
            <a:pPr marL="571500" lvl="2" defTabSz="915988">
              <a:lnSpc>
                <a:spcPct val="85000"/>
              </a:lnSpc>
            </a:pPr>
            <a:r>
              <a:rPr lang="zh-CN" altLang="en-US" sz="2000" dirty="0" smtClean="0">
                <a:latin typeface="华文新魏"/>
                <a:ea typeface="华文新魏"/>
              </a:rPr>
              <a:t>是否有权限</a:t>
            </a:r>
            <a:endParaRPr lang="zh-CN" altLang="en-US" sz="2000" dirty="0">
              <a:latin typeface="华文新魏"/>
              <a:ea typeface="华文新魏"/>
              <a:cs typeface="华文新魏"/>
            </a:endParaRPr>
          </a:p>
        </p:txBody>
      </p:sp>
      <p:sp>
        <p:nvSpPr>
          <p:cNvPr id="6" name="内容占位符 4"/>
          <p:cNvSpPr txBox="1">
            <a:spLocks/>
          </p:cNvSpPr>
          <p:nvPr/>
        </p:nvSpPr>
        <p:spPr>
          <a:xfrm>
            <a:off x="8752384" y="4770752"/>
            <a:ext cx="3206189" cy="1057725"/>
          </a:xfrm>
          <a:prstGeom prst="rect">
            <a:avLst/>
          </a:prstGeom>
          <a:noFill/>
          <a:ln w="28575">
            <a:solidFill>
              <a:schemeClr val="accent1"/>
            </a:solidFill>
          </a:ln>
        </p:spPr>
        <p:txBody>
          <a:bodyPr vert="horz" wrap="square" lIns="91440" tIns="45720" rIns="91440" bIns="45720" rtlCol="0">
            <a:spAutoFit/>
          </a:bodyPr>
          <a:lstStyle/>
          <a:p>
            <a:pPr marL="114300" marR="0" lvl="1" indent="-228600" algn="l" defTabSz="915988" rtl="0" eaLnBrk="1" fontAlgn="auto" latinLnBrk="0" hangingPunct="1">
              <a:lnSpc>
                <a:spcPct val="85000"/>
              </a:lnSpc>
              <a:spcBef>
                <a:spcPts val="500"/>
              </a:spcBef>
              <a:spcAft>
                <a:spcPts val="0"/>
              </a:spcAft>
              <a:buClrTx/>
              <a:buSzTx/>
              <a:buFont typeface="Arial"/>
              <a:buChar char="•"/>
              <a:tabLst/>
              <a:defRPr/>
            </a:pPr>
            <a:r>
              <a:rPr lang="zh-CN" altLang="en-US" sz="2400" dirty="0" smtClean="0">
                <a:solidFill>
                  <a:srgbClr val="FF0000"/>
                </a:solidFill>
                <a:latin typeface="华文新魏"/>
                <a:ea typeface="华文新魏"/>
                <a:cs typeface="华文新魏"/>
              </a:rPr>
              <a:t>软状态</a:t>
            </a:r>
            <a:endParaRPr lang="en-US" altLang="zh-CN" sz="2400" dirty="0" smtClean="0">
              <a:solidFill>
                <a:srgbClr val="FF0000"/>
              </a:solidFill>
              <a:latin typeface="华文新魏"/>
              <a:ea typeface="华文新魏"/>
              <a:cs typeface="华文新魏"/>
            </a:endParaRPr>
          </a:p>
          <a:p>
            <a:pPr marL="571500" lvl="2" indent="-228600" defTabSz="915988">
              <a:lnSpc>
                <a:spcPct val="85000"/>
              </a:lnSpc>
              <a:spcBef>
                <a:spcPts val="500"/>
              </a:spcBef>
              <a:buFont typeface="Arial"/>
              <a:buChar char="•"/>
            </a:pPr>
            <a:r>
              <a:rPr kumimoji="0" lang="zh-CN" altLang="en-US" sz="2000" b="0" i="0" u="none" strike="noStrike" kern="1200" cap="none" spc="0" normalizeH="0" baseline="0" noProof="0" dirty="0" smtClean="0">
                <a:ln>
                  <a:noFill/>
                </a:ln>
                <a:effectLst/>
                <a:uLnTx/>
                <a:uFillTx/>
                <a:latin typeface="华文新魏"/>
                <a:ea typeface="华文新魏"/>
                <a:cs typeface="华文新魏"/>
              </a:rPr>
              <a:t>每一个会话</a:t>
            </a:r>
            <a:endParaRPr kumimoji="0" lang="en-US" altLang="zh-CN" sz="2000" b="0" i="0" u="none" strike="noStrike" kern="1200" cap="none" spc="0" normalizeH="0" baseline="0" noProof="0" dirty="0" smtClean="0">
              <a:ln>
                <a:noFill/>
              </a:ln>
              <a:effectLst/>
              <a:uLnTx/>
              <a:uFillTx/>
              <a:latin typeface="华文新魏"/>
              <a:ea typeface="华文新魏"/>
              <a:cs typeface="华文新魏"/>
            </a:endParaRPr>
          </a:p>
          <a:p>
            <a:pPr marL="571500" lvl="2" indent="-228600" defTabSz="915988">
              <a:lnSpc>
                <a:spcPct val="85000"/>
              </a:lnSpc>
              <a:spcBef>
                <a:spcPts val="500"/>
              </a:spcBef>
              <a:buFont typeface="Arial"/>
              <a:buChar char="•"/>
            </a:pPr>
            <a:r>
              <a:rPr lang="zh-CN" altLang="en-US" sz="2000" dirty="0" smtClean="0">
                <a:latin typeface="华文新魏"/>
                <a:ea typeface="华文新魏"/>
                <a:cs typeface="华文新魏"/>
              </a:rPr>
              <a:t>定期刷新、超时过期</a:t>
            </a:r>
            <a:endParaRPr kumimoji="0" lang="en-US" altLang="zh-CN" sz="2000" b="0" i="0" u="none" strike="noStrike" kern="1200" cap="none" spc="0" normalizeH="0" baseline="0" noProof="0" dirty="0" smtClean="0">
              <a:ln>
                <a:noFill/>
              </a:ln>
              <a:effectLst/>
              <a:uLnTx/>
              <a:uFillTx/>
              <a:latin typeface="华文新魏"/>
              <a:ea typeface="华文新魏"/>
              <a:cs typeface="华文新魏"/>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RSVP</a:t>
            </a:r>
            <a:r>
              <a:rPr kumimoji="1" lang="zh-CN" altLang="en-US" dirty="0" smtClean="0"/>
              <a:t>原理</a:t>
            </a:r>
            <a:endParaRPr kumimoji="1" lang="zh-CN" altLang="en-US" dirty="0"/>
          </a:p>
        </p:txBody>
      </p:sp>
      <p:pic>
        <p:nvPicPr>
          <p:cNvPr id="3073" name="Picture 1" descr="图2"/>
          <p:cNvPicPr>
            <a:picLocks noChangeAspect="1" noChangeArrowheads="1"/>
          </p:cNvPicPr>
          <p:nvPr/>
        </p:nvPicPr>
        <p:blipFill>
          <a:blip r:embed="rId2"/>
          <a:srcRect/>
          <a:stretch>
            <a:fillRect/>
          </a:stretch>
        </p:blipFill>
        <p:spPr bwMode="auto">
          <a:xfrm>
            <a:off x="810189" y="1505487"/>
            <a:ext cx="5822105" cy="4802716"/>
          </a:xfrm>
          <a:prstGeom prst="rect">
            <a:avLst/>
          </a:prstGeom>
          <a:noFill/>
          <a:ln w="9525">
            <a:noFill/>
            <a:miter lim="800000"/>
            <a:headEnd/>
            <a:tailEnd/>
          </a:ln>
        </p:spPr>
      </p:pic>
      <p:sp>
        <p:nvSpPr>
          <p:cNvPr id="7" name="内容占位符 4"/>
          <p:cNvSpPr txBox="1">
            <a:spLocks noGrp="1"/>
          </p:cNvSpPr>
          <p:nvPr>
            <p:ph idx="1"/>
          </p:nvPr>
        </p:nvSpPr>
        <p:spPr>
          <a:xfrm>
            <a:off x="6886938" y="590310"/>
            <a:ext cx="5081286" cy="6063711"/>
          </a:xfrm>
          <a:prstGeom prst="rect">
            <a:avLst/>
          </a:prstGeom>
          <a:noFill/>
          <a:ln w="28575">
            <a:solidFill>
              <a:schemeClr val="accent1"/>
            </a:solidFill>
          </a:ln>
        </p:spPr>
        <p:txBody>
          <a:bodyPr wrap="square" rtlCol="0">
            <a:spAutoFit/>
          </a:bodyPr>
          <a:lstStyle/>
          <a:p>
            <a:pPr marL="342900" lvl="1" indent="-457200" defTabSz="915988">
              <a:lnSpc>
                <a:spcPct val="85000"/>
              </a:lnSpc>
              <a:buFont typeface="+mj-lt"/>
              <a:buAutoNum type="arabicPeriod"/>
            </a:pPr>
            <a:r>
              <a:rPr lang="zh-CN" altLang="en-US" dirty="0" smtClean="0">
                <a:latin typeface="华文新魏"/>
                <a:ea typeface="华文新魏"/>
              </a:rPr>
              <a:t>发送端定期发送</a:t>
            </a:r>
            <a:r>
              <a:rPr lang="en-US" altLang="zh-CN" dirty="0" smtClean="0">
                <a:latin typeface="华文新魏"/>
                <a:ea typeface="华文新魏"/>
              </a:rPr>
              <a:t>Path</a:t>
            </a:r>
            <a:r>
              <a:rPr lang="zh-CN" altLang="en-US" dirty="0" smtClean="0">
                <a:latin typeface="华文新魏"/>
                <a:ea typeface="华文新魏"/>
              </a:rPr>
              <a:t>消息，</a:t>
            </a:r>
            <a:r>
              <a:rPr lang="en-US" altLang="zh-CN" dirty="0" smtClean="0">
                <a:latin typeface="华文新魏"/>
                <a:ea typeface="华文新魏"/>
              </a:rPr>
              <a:t>path</a:t>
            </a:r>
            <a:r>
              <a:rPr lang="zh-CN" altLang="en-US" dirty="0" smtClean="0">
                <a:latin typeface="华文新魏"/>
                <a:ea typeface="华文新魏"/>
              </a:rPr>
              <a:t>消息中包含了业务流的特征描述对象</a:t>
            </a:r>
            <a:r>
              <a:rPr lang="en-US" altLang="zh-CN" dirty="0" smtClean="0">
                <a:solidFill>
                  <a:srgbClr val="FF0000"/>
                </a:solidFill>
              </a:rPr>
              <a:t>SENDER_TSPEC</a:t>
            </a:r>
            <a:endParaRPr lang="en-US" altLang="zh-CN" dirty="0" smtClean="0">
              <a:solidFill>
                <a:srgbClr val="FF0000"/>
              </a:solidFill>
              <a:latin typeface="华文新魏"/>
              <a:ea typeface="华文新魏"/>
            </a:endParaRPr>
          </a:p>
          <a:p>
            <a:pPr marL="342900" lvl="1" indent="-457200" defTabSz="915988">
              <a:lnSpc>
                <a:spcPct val="85000"/>
              </a:lnSpc>
              <a:spcBef>
                <a:spcPts val="500"/>
              </a:spcBef>
              <a:buFont typeface="+mj-lt"/>
              <a:buAutoNum type="arabicPeriod"/>
            </a:pPr>
            <a:r>
              <a:rPr lang="en-US" altLang="zh-CN" dirty="0" smtClean="0">
                <a:latin typeface="华文新魏"/>
                <a:ea typeface="华文新魏"/>
              </a:rPr>
              <a:t>Path</a:t>
            </a:r>
            <a:r>
              <a:rPr lang="zh-CN" altLang="en-US" dirty="0" smtClean="0">
                <a:latin typeface="华文新魏"/>
                <a:ea typeface="华文新魏"/>
              </a:rPr>
              <a:t>消息沿路由协议选定的路径传递</a:t>
            </a:r>
            <a:endParaRPr lang="en-US" altLang="zh-CN" dirty="0" smtClean="0">
              <a:latin typeface="华文新魏"/>
              <a:ea typeface="华文新魏"/>
            </a:endParaRPr>
          </a:p>
          <a:p>
            <a:pPr marL="342900" lvl="1" indent="-457200" defTabSz="915988">
              <a:lnSpc>
                <a:spcPct val="85000"/>
              </a:lnSpc>
              <a:buFont typeface="+mj-lt"/>
              <a:buAutoNum type="arabicPeriod"/>
            </a:pPr>
            <a:r>
              <a:rPr lang="zh-CN" altLang="en-US" dirty="0" smtClean="0">
                <a:latin typeface="华文新魏"/>
                <a:ea typeface="华文新魏"/>
              </a:rPr>
              <a:t>每一个中间</a:t>
            </a:r>
            <a:r>
              <a:rPr lang="en-US" altLang="zh-CN" dirty="0" smtClean="0">
                <a:latin typeface="华文新魏"/>
                <a:ea typeface="华文新魏"/>
              </a:rPr>
              <a:t>RSVP</a:t>
            </a:r>
            <a:r>
              <a:rPr lang="zh-CN" altLang="en-US" dirty="0" smtClean="0">
                <a:latin typeface="华文新魏"/>
                <a:ea typeface="华文新魏"/>
              </a:rPr>
              <a:t>路由器截获</a:t>
            </a:r>
            <a:r>
              <a:rPr lang="en-US" altLang="zh-CN" dirty="0" smtClean="0">
                <a:latin typeface="华文新魏"/>
                <a:ea typeface="华文新魏"/>
              </a:rPr>
              <a:t>Path</a:t>
            </a:r>
            <a:r>
              <a:rPr lang="zh-CN" altLang="en-US" dirty="0" smtClean="0">
                <a:latin typeface="华文新魏"/>
                <a:ea typeface="华文新魏"/>
              </a:rPr>
              <a:t>消息，为会话建立软状态，记录</a:t>
            </a:r>
            <a:r>
              <a:rPr lang="en-US" altLang="zh-CN" dirty="0" smtClean="0">
                <a:solidFill>
                  <a:srgbClr val="FF0000"/>
                </a:solidFill>
              </a:rPr>
              <a:t>SENDER_TSPEC</a:t>
            </a:r>
            <a:r>
              <a:rPr lang="zh-CN" altLang="en-US" dirty="0" smtClean="0"/>
              <a:t>和</a:t>
            </a:r>
            <a:r>
              <a:rPr lang="en-US" altLang="zh-CN" dirty="0" smtClean="0">
                <a:solidFill>
                  <a:srgbClr val="FF0000"/>
                </a:solidFill>
              </a:rPr>
              <a:t>Previous Hop</a:t>
            </a:r>
          </a:p>
          <a:p>
            <a:pPr marL="342900" lvl="1" indent="-457200" defTabSz="915988">
              <a:lnSpc>
                <a:spcPct val="85000"/>
              </a:lnSpc>
              <a:buFont typeface="+mj-lt"/>
              <a:buAutoNum type="arabicPeriod"/>
            </a:pPr>
            <a:r>
              <a:rPr lang="zh-CN" altLang="en-US" dirty="0" smtClean="0">
                <a:latin typeface="华文新魏"/>
                <a:ea typeface="华文新魏"/>
              </a:rPr>
              <a:t>接收端收到</a:t>
            </a:r>
            <a:r>
              <a:rPr lang="en-US" altLang="zh-CN" dirty="0" smtClean="0">
                <a:latin typeface="华文新魏"/>
                <a:ea typeface="华文新魏"/>
              </a:rPr>
              <a:t>Path</a:t>
            </a:r>
            <a:r>
              <a:rPr lang="zh-CN" altLang="en-US" dirty="0" smtClean="0">
                <a:latin typeface="华文新魏"/>
                <a:ea typeface="华文新魏"/>
              </a:rPr>
              <a:t>消息后，回复</a:t>
            </a:r>
            <a:r>
              <a:rPr lang="en-US" altLang="zh-CN" dirty="0" err="1" smtClean="0">
                <a:latin typeface="华文新魏"/>
                <a:ea typeface="华文新魏"/>
              </a:rPr>
              <a:t>Resv</a:t>
            </a:r>
            <a:r>
              <a:rPr lang="zh-CN" altLang="en-US" dirty="0" smtClean="0">
                <a:latin typeface="华文新魏"/>
                <a:ea typeface="华文新魏"/>
              </a:rPr>
              <a:t>消息，包含指定</a:t>
            </a:r>
            <a:r>
              <a:rPr lang="en-US" altLang="zh-CN" dirty="0" err="1" smtClean="0">
                <a:latin typeface="华文新魏"/>
                <a:ea typeface="华文新魏"/>
              </a:rPr>
              <a:t>QoS</a:t>
            </a:r>
            <a:r>
              <a:rPr lang="zh-CN" altLang="en-US" dirty="0" smtClean="0">
                <a:latin typeface="华文新魏"/>
                <a:ea typeface="华文新魏"/>
              </a:rPr>
              <a:t>需求的</a:t>
            </a:r>
            <a:r>
              <a:rPr lang="en-US" altLang="zh-CN" dirty="0" smtClean="0">
                <a:solidFill>
                  <a:srgbClr val="FF0000"/>
                </a:solidFill>
              </a:rPr>
              <a:t>FLOWSPEC</a:t>
            </a:r>
            <a:r>
              <a:rPr lang="zh-CN" altLang="en-US" dirty="0" smtClean="0"/>
              <a:t>对象和过滤数据包的</a:t>
            </a:r>
            <a:r>
              <a:rPr lang="en-US" altLang="zh-CN" dirty="0" smtClean="0">
                <a:solidFill>
                  <a:srgbClr val="FF0000"/>
                </a:solidFill>
              </a:rPr>
              <a:t>FILTER_SPEC</a:t>
            </a:r>
            <a:r>
              <a:rPr lang="zh-CN" altLang="en-US" dirty="0" smtClean="0"/>
              <a:t>对象</a:t>
            </a:r>
            <a:endParaRPr lang="en-US" altLang="zh-CN" dirty="0" smtClean="0"/>
          </a:p>
          <a:p>
            <a:pPr marL="342900" lvl="1" indent="-457200" defTabSz="915988">
              <a:lnSpc>
                <a:spcPct val="85000"/>
              </a:lnSpc>
              <a:buFont typeface="+mj-lt"/>
              <a:buAutoNum type="arabicPeriod"/>
            </a:pPr>
            <a:r>
              <a:rPr lang="en-US" altLang="zh-CN" dirty="0" err="1" smtClean="0"/>
              <a:t>Resv</a:t>
            </a:r>
            <a:r>
              <a:rPr lang="zh-CN" altLang="zh-CN" dirty="0" smtClean="0"/>
              <a:t>消息沿着</a:t>
            </a:r>
            <a:r>
              <a:rPr lang="en-US" altLang="zh-CN" dirty="0" smtClean="0"/>
              <a:t>Path</a:t>
            </a:r>
            <a:r>
              <a:rPr lang="zh-CN" altLang="zh-CN" dirty="0" smtClean="0"/>
              <a:t>消息经过的路径反向向会话的发送端逐跳传递</a:t>
            </a:r>
            <a:r>
              <a:rPr lang="zh-CN" altLang="en-US" dirty="0" smtClean="0"/>
              <a:t>，目的地址是</a:t>
            </a:r>
            <a:r>
              <a:rPr lang="en-US" altLang="zh-CN" dirty="0" smtClean="0"/>
              <a:t>Previous Hop</a:t>
            </a:r>
            <a:r>
              <a:rPr lang="zh-CN" altLang="en-US" dirty="0" smtClean="0"/>
              <a:t>（从</a:t>
            </a:r>
            <a:r>
              <a:rPr lang="en-US" altLang="zh-CN" dirty="0" smtClean="0"/>
              <a:t>Path State </a:t>
            </a:r>
            <a:r>
              <a:rPr lang="zh-CN" altLang="en-US" dirty="0" smtClean="0"/>
              <a:t>获得</a:t>
            </a:r>
            <a:endParaRPr lang="en-US" altLang="zh-CN" dirty="0" smtClean="0"/>
          </a:p>
          <a:p>
            <a:pPr marL="342900" lvl="1" indent="-457200" defTabSz="915988">
              <a:lnSpc>
                <a:spcPct val="85000"/>
              </a:lnSpc>
              <a:buFont typeface="+mj-lt"/>
              <a:buAutoNum type="arabicPeriod"/>
            </a:pPr>
            <a:r>
              <a:rPr lang="zh-CN" altLang="en-US" dirty="0" smtClean="0">
                <a:latin typeface="华文新魏"/>
                <a:ea typeface="华文新魏"/>
              </a:rPr>
              <a:t>发送端收到</a:t>
            </a:r>
            <a:r>
              <a:rPr lang="en-US" altLang="zh-CN" dirty="0" err="1" smtClean="0">
                <a:latin typeface="华文新魏"/>
                <a:ea typeface="华文新魏"/>
              </a:rPr>
              <a:t>Resv</a:t>
            </a:r>
            <a:r>
              <a:rPr lang="zh-CN" altLang="en-US" dirty="0" smtClean="0">
                <a:latin typeface="华文新魏"/>
                <a:ea typeface="华文新魏"/>
              </a:rPr>
              <a:t>消息，预留完成，可选择方式</a:t>
            </a:r>
            <a:r>
              <a:rPr lang="en-US" altLang="zh-CN" dirty="0" err="1" smtClean="0">
                <a:latin typeface="华文新魏"/>
                <a:ea typeface="华文新魏"/>
              </a:rPr>
              <a:t>ResvConf</a:t>
            </a:r>
            <a:r>
              <a:rPr lang="zh-CN" altLang="en-US" dirty="0" smtClean="0">
                <a:latin typeface="华文新魏"/>
                <a:ea typeface="华文新魏"/>
              </a:rPr>
              <a:t>确认消息</a:t>
            </a:r>
            <a:endParaRPr lang="en-US" altLang="zh-CN" dirty="0" smtClean="0">
              <a:latin typeface="华文新魏"/>
              <a:ea typeface="华文新魏"/>
            </a:endParaRPr>
          </a:p>
        </p:txBody>
      </p:sp>
    </p:spTree>
    <p:extLst>
      <p:ext uri="{BB962C8B-B14F-4D97-AF65-F5344CB8AC3E}">
        <p14:creationId xmlns="" xmlns:p14="http://schemas.microsoft.com/office/powerpoint/2010/main" val="115658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RSVP</a:t>
            </a:r>
            <a:r>
              <a:rPr lang="zh-CN" altLang="en-US" dirty="0" smtClean="0"/>
              <a:t>协议在移动环境下的扩展</a:t>
            </a:r>
            <a:endParaRPr lang="zh-CN" altLang="en-US" dirty="0"/>
          </a:p>
        </p:txBody>
      </p:sp>
      <p:sp>
        <p:nvSpPr>
          <p:cNvPr id="3" name="内容占位符 2"/>
          <p:cNvSpPr>
            <a:spLocks noGrp="1"/>
          </p:cNvSpPr>
          <p:nvPr>
            <p:ph idx="1"/>
          </p:nvPr>
        </p:nvSpPr>
        <p:spPr/>
        <p:txBody>
          <a:bodyPr>
            <a:normAutofit/>
          </a:bodyPr>
          <a:lstStyle/>
          <a:p>
            <a:pPr>
              <a:lnSpc>
                <a:spcPct val="110000"/>
              </a:lnSpc>
            </a:pPr>
            <a:r>
              <a:rPr lang="zh-CN" altLang="en-US" dirty="0" smtClean="0"/>
              <a:t>传统</a:t>
            </a:r>
            <a:r>
              <a:rPr lang="en-US" altLang="zh-CN" dirty="0" smtClean="0"/>
              <a:t>RSVP</a:t>
            </a:r>
            <a:r>
              <a:rPr lang="zh-CN" altLang="en-US" dirty="0" smtClean="0"/>
              <a:t>协议不适用于移动环境</a:t>
            </a:r>
          </a:p>
          <a:p>
            <a:pPr lvl="1">
              <a:lnSpc>
                <a:spcPct val="150000"/>
              </a:lnSpc>
            </a:pPr>
            <a:r>
              <a:rPr lang="zh-CN" altLang="en-US" dirty="0" smtClean="0"/>
              <a:t>资源预留无法穿越移动</a:t>
            </a:r>
            <a:r>
              <a:rPr lang="en-US" altLang="zh-CN" dirty="0" smtClean="0"/>
              <a:t>IP</a:t>
            </a:r>
            <a:r>
              <a:rPr lang="zh-CN" altLang="en-US" dirty="0" smtClean="0"/>
              <a:t>的隧道</a:t>
            </a:r>
          </a:p>
          <a:p>
            <a:pPr lvl="1">
              <a:lnSpc>
                <a:spcPct val="150000"/>
              </a:lnSpc>
            </a:pPr>
            <a:r>
              <a:rPr lang="zh-CN" altLang="en-US" dirty="0" smtClean="0"/>
              <a:t>无提前预留机制</a:t>
            </a:r>
          </a:p>
          <a:p>
            <a:pPr lvl="1">
              <a:lnSpc>
                <a:spcPct val="150000"/>
              </a:lnSpc>
            </a:pPr>
            <a:r>
              <a:rPr lang="zh-CN" altLang="en-US" dirty="0" smtClean="0"/>
              <a:t>无资源浪费避免机制</a:t>
            </a:r>
          </a:p>
          <a:p>
            <a:pPr lvl="1">
              <a:lnSpc>
                <a:spcPct val="150000"/>
              </a:lnSpc>
            </a:pPr>
            <a:r>
              <a:rPr lang="zh-CN" altLang="en-US" dirty="0" smtClean="0"/>
              <a:t>不区分不同类型会话的预留请求</a:t>
            </a:r>
          </a:p>
          <a:p>
            <a:pPr lvl="1">
              <a:buNone/>
            </a:pP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42863" y="266700"/>
            <a:ext cx="9182100" cy="1143000"/>
          </a:xfrm>
        </p:spPr>
        <p:txBody>
          <a:bodyPr/>
          <a:lstStyle/>
          <a:p>
            <a:r>
              <a:rPr lang="zh-CN" altLang="en-US" sz="5400" dirty="0">
                <a:effectLst>
                  <a:outerShdw blurRad="38100" dist="38100" dir="2700000" algn="tl">
                    <a:srgbClr val="C0C0C0"/>
                  </a:outerShdw>
                </a:effectLst>
                <a:latin typeface="隶书" pitchFamily="49" charset="-122"/>
              </a:rPr>
              <a:t>已有</a:t>
            </a:r>
            <a:r>
              <a:rPr lang="en-US" altLang="zh-CN" dirty="0">
                <a:effectLst>
                  <a:outerShdw blurRad="38100" dist="38100" dir="2700000" algn="tl">
                    <a:srgbClr val="C0C0C0"/>
                  </a:outerShdw>
                </a:effectLst>
                <a:latin typeface="Arial" charset="0"/>
                <a:ea typeface="幼圆" pitchFamily="49" charset="-122"/>
              </a:rPr>
              <a:t>RSVP</a:t>
            </a:r>
            <a:r>
              <a:rPr lang="zh-CN" altLang="en-US" sz="5400" dirty="0">
                <a:effectLst>
                  <a:outerShdw blurRad="38100" dist="38100" dir="2700000" algn="tl">
                    <a:srgbClr val="C0C0C0"/>
                  </a:outerShdw>
                </a:effectLst>
                <a:latin typeface="隶书" pitchFamily="49" charset="-122"/>
              </a:rPr>
              <a:t>扩展方案</a:t>
            </a:r>
          </a:p>
        </p:txBody>
      </p:sp>
      <p:sp>
        <p:nvSpPr>
          <p:cNvPr id="22531" name="Rectangle 3"/>
          <p:cNvSpPr>
            <a:spLocks noGrp="1" noChangeArrowheads="1"/>
          </p:cNvSpPr>
          <p:nvPr>
            <p:ph type="body" idx="1"/>
          </p:nvPr>
        </p:nvSpPr>
        <p:spPr>
          <a:xfrm>
            <a:off x="842863" y="1481554"/>
            <a:ext cx="10924117" cy="5214395"/>
          </a:xfrm>
        </p:spPr>
        <p:txBody>
          <a:bodyPr>
            <a:normAutofit lnSpcReduction="10000"/>
          </a:bodyPr>
          <a:lstStyle/>
          <a:p>
            <a:pPr>
              <a:lnSpc>
                <a:spcPct val="80000"/>
              </a:lnSpc>
            </a:pPr>
            <a:r>
              <a:rPr lang="en-US" altLang="zh-CN" sz="2400" dirty="0">
                <a:latin typeface="Times New Roman" pitchFamily="18" charset="0"/>
                <a:ea typeface="楷体_GB2312" pitchFamily="49" charset="-122"/>
              </a:rPr>
              <a:t>RSVP Tunnel</a:t>
            </a:r>
          </a:p>
          <a:p>
            <a:pPr lvl="1">
              <a:lnSpc>
                <a:spcPct val="80000"/>
              </a:lnSpc>
            </a:pPr>
            <a:r>
              <a:rPr lang="en-US" altLang="zh-CN" sz="1800" dirty="0">
                <a:latin typeface="Times New Roman" pitchFamily="18" charset="0"/>
                <a:ea typeface="楷体_GB2312" pitchFamily="49" charset="-122"/>
              </a:rPr>
              <a:t>A. </a:t>
            </a:r>
            <a:r>
              <a:rPr lang="en-US" altLang="zh-CN" sz="1800" dirty="0" err="1">
                <a:latin typeface="Times New Roman" pitchFamily="18" charset="0"/>
                <a:ea typeface="楷体_GB2312" pitchFamily="49" charset="-122"/>
              </a:rPr>
              <a:t>Terzis</a:t>
            </a:r>
            <a:r>
              <a:rPr lang="en-US" altLang="zh-CN" sz="1800" dirty="0">
                <a:latin typeface="Times New Roman" pitchFamily="18" charset="0"/>
                <a:ea typeface="楷体_GB2312" pitchFamily="49" charset="-122"/>
              </a:rPr>
              <a:t>, J. </a:t>
            </a:r>
            <a:r>
              <a:rPr lang="en-US" altLang="zh-CN" sz="1800" dirty="0" err="1">
                <a:latin typeface="Times New Roman" pitchFamily="18" charset="0"/>
                <a:ea typeface="楷体_GB2312" pitchFamily="49" charset="-122"/>
              </a:rPr>
              <a:t>Krawczyk</a:t>
            </a:r>
            <a:r>
              <a:rPr lang="en-US" altLang="zh-CN" sz="1800" dirty="0">
                <a:latin typeface="Times New Roman" pitchFamily="18" charset="0"/>
                <a:ea typeface="楷体_GB2312" pitchFamily="49" charset="-122"/>
              </a:rPr>
              <a:t>, J. </a:t>
            </a:r>
            <a:r>
              <a:rPr lang="en-US" altLang="zh-CN" sz="1800" dirty="0" err="1">
                <a:latin typeface="Times New Roman" pitchFamily="18" charset="0"/>
                <a:ea typeface="楷体_GB2312" pitchFamily="49" charset="-122"/>
              </a:rPr>
              <a:t>Wroclawski</a:t>
            </a:r>
            <a:r>
              <a:rPr lang="en-US" altLang="zh-CN" sz="1800" dirty="0">
                <a:latin typeface="Times New Roman" pitchFamily="18" charset="0"/>
                <a:ea typeface="楷体_GB2312" pitchFamily="49" charset="-122"/>
              </a:rPr>
              <a:t> and L. Zhang. </a:t>
            </a:r>
            <a:r>
              <a:rPr lang="en-US" altLang="zh-CN" sz="1800" i="1" dirty="0">
                <a:latin typeface="Times New Roman" pitchFamily="18" charset="0"/>
                <a:ea typeface="楷体_GB2312" pitchFamily="49" charset="-122"/>
              </a:rPr>
              <a:t>RSVP Operation over IP Tunnels</a:t>
            </a:r>
            <a:r>
              <a:rPr lang="en-US" altLang="zh-CN" sz="1800" dirty="0">
                <a:latin typeface="Times New Roman" pitchFamily="18" charset="0"/>
                <a:ea typeface="楷体_GB2312" pitchFamily="49" charset="-122"/>
              </a:rPr>
              <a:t>. RFC2746, January</a:t>
            </a:r>
          </a:p>
          <a:p>
            <a:pPr>
              <a:lnSpc>
                <a:spcPct val="130000"/>
              </a:lnSpc>
            </a:pPr>
            <a:r>
              <a:rPr lang="en-US" altLang="zh-CN" sz="2400" dirty="0">
                <a:latin typeface="Times New Roman" pitchFamily="18" charset="0"/>
                <a:ea typeface="楷体_GB2312" pitchFamily="49" charset="-122"/>
              </a:rPr>
              <a:t>MRSVP</a:t>
            </a:r>
          </a:p>
          <a:p>
            <a:pPr lvl="1">
              <a:lnSpc>
                <a:spcPct val="80000"/>
              </a:lnSpc>
            </a:pPr>
            <a:r>
              <a:rPr lang="en-US" altLang="zh-CN" sz="1800" dirty="0">
                <a:latin typeface="Times New Roman" pitchFamily="18" charset="0"/>
                <a:ea typeface="楷体_GB2312" pitchFamily="49" charset="-122"/>
              </a:rPr>
              <a:t>A. K. </a:t>
            </a:r>
            <a:r>
              <a:rPr lang="en-US" altLang="zh-CN" sz="1800" dirty="0" err="1">
                <a:latin typeface="Times New Roman" pitchFamily="18" charset="0"/>
                <a:ea typeface="楷体_GB2312" pitchFamily="49" charset="-122"/>
              </a:rPr>
              <a:t>Talukdar</a:t>
            </a:r>
            <a:r>
              <a:rPr lang="en-US" altLang="zh-CN" sz="1800" dirty="0">
                <a:latin typeface="Times New Roman" pitchFamily="18" charset="0"/>
                <a:ea typeface="楷体_GB2312" pitchFamily="49" charset="-122"/>
              </a:rPr>
              <a:t>, B. R. </a:t>
            </a:r>
            <a:r>
              <a:rPr lang="en-US" altLang="zh-CN" sz="1800" dirty="0" err="1">
                <a:latin typeface="Times New Roman" pitchFamily="18" charset="0"/>
                <a:ea typeface="楷体_GB2312" pitchFamily="49" charset="-122"/>
              </a:rPr>
              <a:t>Badrinath</a:t>
            </a:r>
            <a:r>
              <a:rPr lang="en-US" altLang="zh-CN" sz="1800" dirty="0">
                <a:latin typeface="Times New Roman" pitchFamily="18" charset="0"/>
                <a:ea typeface="楷体_GB2312" pitchFamily="49" charset="-122"/>
              </a:rPr>
              <a:t> and A. </a:t>
            </a:r>
            <a:r>
              <a:rPr lang="en-US" altLang="zh-CN" sz="1800" dirty="0" err="1">
                <a:latin typeface="Times New Roman" pitchFamily="18" charset="0"/>
                <a:ea typeface="楷体_GB2312" pitchFamily="49" charset="-122"/>
              </a:rPr>
              <a:t>Acharya</a:t>
            </a:r>
            <a:r>
              <a:rPr lang="en-US" altLang="zh-CN" sz="1800" dirty="0">
                <a:latin typeface="Times New Roman" pitchFamily="18" charset="0"/>
                <a:ea typeface="楷体_GB2312" pitchFamily="49" charset="-122"/>
              </a:rPr>
              <a:t>. MRSVP: A Resource Reservation Protocol for an Integrated Services Network with Mobile Hosts. </a:t>
            </a:r>
            <a:r>
              <a:rPr lang="en-US" altLang="zh-CN" sz="1800" dirty="0" err="1">
                <a:latin typeface="Times New Roman" pitchFamily="18" charset="0"/>
                <a:ea typeface="楷体_GB2312" pitchFamily="49" charset="-122"/>
              </a:rPr>
              <a:t>InWireless</a:t>
            </a:r>
            <a:r>
              <a:rPr lang="en-US" altLang="zh-CN" sz="1800" dirty="0">
                <a:latin typeface="Times New Roman" pitchFamily="18" charset="0"/>
                <a:ea typeface="楷体_GB2312" pitchFamily="49" charset="-122"/>
              </a:rPr>
              <a:t> Networks Vol. 7 2001</a:t>
            </a:r>
          </a:p>
          <a:p>
            <a:pPr>
              <a:lnSpc>
                <a:spcPct val="160000"/>
              </a:lnSpc>
            </a:pPr>
            <a:r>
              <a:rPr lang="en-US" altLang="zh-CN" sz="2400" dirty="0">
                <a:latin typeface="Times New Roman" pitchFamily="18" charset="0"/>
                <a:ea typeface="楷体_GB2312" pitchFamily="49" charset="-122"/>
              </a:rPr>
              <a:t>Multicast RSVP</a:t>
            </a:r>
          </a:p>
          <a:p>
            <a:pPr lvl="1">
              <a:lnSpc>
                <a:spcPct val="80000"/>
              </a:lnSpc>
            </a:pPr>
            <a:r>
              <a:rPr lang="en-US" altLang="zh-CN" sz="1800" dirty="0">
                <a:latin typeface="Times New Roman" pitchFamily="18" charset="0"/>
                <a:ea typeface="楷体_GB2312" pitchFamily="49" charset="-122"/>
              </a:rPr>
              <a:t>W. Chen and L. Huang. RSVP Mobility Support: A Signaling Protocol for Integrated Services Internet with Mobile Hosts. INFOCOM2000</a:t>
            </a:r>
          </a:p>
          <a:p>
            <a:pPr>
              <a:lnSpc>
                <a:spcPct val="140000"/>
              </a:lnSpc>
            </a:pPr>
            <a:r>
              <a:rPr lang="en-US" altLang="zh-CN" sz="2400" dirty="0">
                <a:latin typeface="Times New Roman" pitchFamily="18" charset="0"/>
                <a:ea typeface="楷体_GB2312" pitchFamily="49" charset="-122"/>
              </a:rPr>
              <a:t>LM-MRSVP</a:t>
            </a:r>
          </a:p>
          <a:p>
            <a:pPr lvl="1">
              <a:lnSpc>
                <a:spcPct val="80000"/>
              </a:lnSpc>
            </a:pPr>
            <a:r>
              <a:rPr lang="en-US" altLang="zh-CN" sz="1800" dirty="0">
                <a:latin typeface="Times New Roman" pitchFamily="18" charset="0"/>
                <a:ea typeface="楷体_GB2312" pitchFamily="49" charset="-122"/>
              </a:rPr>
              <a:t>H. </a:t>
            </a:r>
            <a:r>
              <a:rPr lang="en-US" altLang="zh-CN" sz="1800" dirty="0" err="1">
                <a:latin typeface="Times New Roman" pitchFamily="18" charset="0"/>
                <a:ea typeface="楷体_GB2312" pitchFamily="49" charset="-122"/>
              </a:rPr>
              <a:t>Jeon</a:t>
            </a:r>
            <a:r>
              <a:rPr lang="en-US" altLang="zh-CN" sz="1800" dirty="0">
                <a:latin typeface="Times New Roman" pitchFamily="18" charset="0"/>
                <a:ea typeface="楷体_GB2312" pitchFamily="49" charset="-122"/>
              </a:rPr>
              <a:t>, M. Kim, K. Lee, J. Mo and D. Lee. Link Layer Assisted Multicast-Based Mobile RSVP(LM-MRSVP). </a:t>
            </a:r>
            <a:r>
              <a:rPr lang="en-US" altLang="zh-CN" sz="1800" dirty="0" smtClean="0">
                <a:latin typeface="Times New Roman" pitchFamily="18" charset="0"/>
                <a:ea typeface="楷体_GB2312" pitchFamily="49" charset="-122"/>
              </a:rPr>
              <a:t>ICOIN2005</a:t>
            </a:r>
          </a:p>
          <a:p>
            <a:pPr>
              <a:lnSpc>
                <a:spcPct val="150000"/>
              </a:lnSpc>
            </a:pPr>
            <a:r>
              <a:rPr lang="en-US" altLang="zh-CN" sz="2400" dirty="0" smtClean="0">
                <a:latin typeface="Times New Roman" pitchFamily="18" charset="0"/>
                <a:ea typeface="楷体_GB2312" pitchFamily="49" charset="-122"/>
              </a:rPr>
              <a:t>Fast RSVP</a:t>
            </a:r>
          </a:p>
          <a:p>
            <a:pPr lvl="1"/>
            <a:r>
              <a:rPr lang="en-US" altLang="zh-CN" sz="1800" dirty="0" smtClean="0">
                <a:latin typeface="Times New Roman" pitchFamily="18" charset="0"/>
                <a:ea typeface="楷体_GB2312" pitchFamily="49" charset="-122"/>
              </a:rPr>
              <a:t>Yi Sun, </a:t>
            </a:r>
            <a:r>
              <a:rPr lang="en-US" altLang="zh-CN" sz="1800" dirty="0" err="1" smtClean="0">
                <a:latin typeface="Times New Roman" pitchFamily="18" charset="0"/>
                <a:ea typeface="楷体_GB2312" pitchFamily="49" charset="-122"/>
              </a:rPr>
              <a:t>Yucheng</a:t>
            </a:r>
            <a:r>
              <a:rPr lang="en-US" altLang="zh-CN" sz="1800" dirty="0" smtClean="0">
                <a:latin typeface="Times New Roman" pitchFamily="18" charset="0"/>
                <a:ea typeface="楷体_GB2312" pitchFamily="49" charset="-122"/>
              </a:rPr>
              <a:t> Zhang, </a:t>
            </a:r>
            <a:r>
              <a:rPr lang="en-US" altLang="zh-CN" sz="1800" dirty="0" err="1" smtClean="0">
                <a:latin typeface="Times New Roman" pitchFamily="18" charset="0"/>
                <a:ea typeface="楷体_GB2312" pitchFamily="49" charset="-122"/>
              </a:rPr>
              <a:t>Yilin</a:t>
            </a:r>
            <a:r>
              <a:rPr lang="en-US" altLang="zh-CN" sz="1800" dirty="0" smtClean="0">
                <a:latin typeface="Times New Roman" pitchFamily="18" charset="0"/>
                <a:ea typeface="楷体_GB2312" pitchFamily="49" charset="-122"/>
              </a:rPr>
              <a:t> Song, </a:t>
            </a:r>
            <a:r>
              <a:rPr lang="en-US" altLang="zh-CN" sz="1800" dirty="0" err="1" smtClean="0">
                <a:latin typeface="Times New Roman" pitchFamily="18" charset="0"/>
                <a:ea typeface="楷体_GB2312" pitchFamily="49" charset="-122"/>
              </a:rPr>
              <a:t>Eryk</a:t>
            </a:r>
            <a:r>
              <a:rPr lang="en-US" altLang="zh-CN" sz="1800" dirty="0" smtClean="0">
                <a:latin typeface="Times New Roman" pitchFamily="18" charset="0"/>
                <a:ea typeface="楷体_GB2312" pitchFamily="49" charset="-122"/>
              </a:rPr>
              <a:t> </a:t>
            </a:r>
            <a:r>
              <a:rPr lang="en-US" altLang="zh-CN" sz="1800" dirty="0" err="1" smtClean="0">
                <a:latin typeface="Times New Roman" pitchFamily="18" charset="0"/>
                <a:ea typeface="楷体_GB2312" pitchFamily="49" charset="-122"/>
              </a:rPr>
              <a:t>Dutkiewicz</a:t>
            </a:r>
            <a:r>
              <a:rPr lang="en-US" altLang="zh-CN" sz="1800" dirty="0" smtClean="0">
                <a:latin typeface="Times New Roman" pitchFamily="18" charset="0"/>
                <a:ea typeface="楷体_GB2312" pitchFamily="49" charset="-122"/>
              </a:rPr>
              <a:t>, Fast RSVP: Efficient RSVP Mobility Support for Mobile IPv6, Wireless Personal Communications, Vol. 60, 2011</a:t>
            </a:r>
            <a:endParaRPr lang="en-US" altLang="zh-CN" sz="1800" dirty="0">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表"/>
          <p:cNvPicPr>
            <a:picLocks noChangeAspect="1" noChangeArrowheads="1"/>
          </p:cNvPicPr>
          <p:nvPr/>
        </p:nvPicPr>
        <p:blipFill>
          <a:blip r:embed="rId2"/>
          <a:srcRect/>
          <a:stretch>
            <a:fillRect/>
          </a:stretch>
        </p:blipFill>
        <p:spPr>
          <a:xfrm>
            <a:off x="1111167" y="300934"/>
            <a:ext cx="10208871" cy="6351209"/>
          </a:xfrm>
          <a:prstGeom prst="rect">
            <a:avLst/>
          </a:prstGeom>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Int-Serv</a:t>
            </a:r>
            <a:r>
              <a:rPr kumimoji="1" lang="zh-CN" altLang="en-US" dirty="0" smtClean="0"/>
              <a:t>的优缺点</a:t>
            </a:r>
            <a:endParaRPr kumimoji="1" lang="zh-CN" altLang="en-US" dirty="0"/>
          </a:p>
        </p:txBody>
      </p:sp>
      <p:sp>
        <p:nvSpPr>
          <p:cNvPr id="3" name="内容占位符 2"/>
          <p:cNvSpPr>
            <a:spLocks noGrp="1"/>
          </p:cNvSpPr>
          <p:nvPr>
            <p:ph idx="1"/>
          </p:nvPr>
        </p:nvSpPr>
        <p:spPr/>
        <p:txBody>
          <a:bodyPr>
            <a:normAutofit/>
          </a:bodyPr>
          <a:lstStyle/>
          <a:p>
            <a:r>
              <a:rPr lang="zh-CN" altLang="en-US" dirty="0" smtClean="0"/>
              <a:t>优点</a:t>
            </a:r>
            <a:r>
              <a:rPr lang="zh-CN" altLang="en-US" dirty="0"/>
              <a:t>：</a:t>
            </a:r>
          </a:p>
          <a:p>
            <a:pPr lvl="1">
              <a:spcBef>
                <a:spcPct val="40000"/>
              </a:spcBef>
            </a:pPr>
            <a:r>
              <a:rPr lang="zh-CN" altLang="en-US" dirty="0"/>
              <a:t>能够提供绝对有保证的</a:t>
            </a:r>
            <a:r>
              <a:rPr lang="en-US" altLang="zh-CN" dirty="0" err="1" smtClean="0"/>
              <a:t>QoS</a:t>
            </a:r>
            <a:endParaRPr lang="zh-CN" altLang="en-US" dirty="0"/>
          </a:p>
          <a:p>
            <a:r>
              <a:rPr lang="zh-CN" altLang="en-US" dirty="0"/>
              <a:t>缺点：</a:t>
            </a:r>
            <a:r>
              <a:rPr lang="zh-CN" altLang="en-US" dirty="0">
                <a:latin typeface="Arial" charset="0"/>
              </a:rPr>
              <a:t>   </a:t>
            </a:r>
            <a:endParaRPr lang="zh-CN" altLang="en-US" dirty="0"/>
          </a:p>
          <a:p>
            <a:pPr lvl="1">
              <a:spcBef>
                <a:spcPct val="40000"/>
              </a:spcBef>
            </a:pPr>
            <a:r>
              <a:rPr lang="zh-CN" altLang="en-US" dirty="0"/>
              <a:t>可扩展性是</a:t>
            </a:r>
            <a:r>
              <a:rPr lang="en-US" altLang="zh-CN" dirty="0" err="1"/>
              <a:t>Int-Serv</a:t>
            </a:r>
            <a:r>
              <a:rPr lang="zh-CN" altLang="en-US" dirty="0"/>
              <a:t>结构最致命的一个问题，需要端到端</a:t>
            </a:r>
            <a:r>
              <a:rPr lang="zh-CN" altLang="en-US" dirty="0" smtClean="0"/>
              <a:t>信令，为每一个会话预留软状态 </a:t>
            </a:r>
            <a:endParaRPr lang="zh-CN" altLang="en-US" dirty="0"/>
          </a:p>
          <a:p>
            <a:pPr lvl="1">
              <a:spcBef>
                <a:spcPct val="40000"/>
              </a:spcBef>
            </a:pPr>
            <a:r>
              <a:rPr lang="zh-CN" altLang="en-US" dirty="0"/>
              <a:t>对路由器的要求</a:t>
            </a:r>
            <a:r>
              <a:rPr lang="zh-CN" altLang="en-US" dirty="0" smtClean="0"/>
              <a:t>较高，要求路径上所有</a:t>
            </a:r>
            <a:r>
              <a:rPr lang="zh-CN" altLang="en-US" dirty="0"/>
              <a:t>路由器</a:t>
            </a:r>
            <a:r>
              <a:rPr lang="zh-CN" altLang="en-US" dirty="0" smtClean="0"/>
              <a:t>必须支持</a:t>
            </a:r>
            <a:r>
              <a:rPr lang="en-US" altLang="zh-CN" dirty="0" smtClean="0"/>
              <a:t>RSVP</a:t>
            </a:r>
            <a:endParaRPr lang="zh-CN" altLang="en-US" dirty="0"/>
          </a:p>
          <a:p>
            <a:pPr lvl="1">
              <a:spcBef>
                <a:spcPct val="40000"/>
              </a:spcBef>
            </a:pPr>
            <a:r>
              <a:rPr lang="zh-CN" altLang="en-US" dirty="0"/>
              <a:t>不适合于短生存期的流，包预留资源的开销很可能大于流中所有包的</a:t>
            </a:r>
            <a:r>
              <a:rPr lang="zh-CN" altLang="en-US" dirty="0" smtClean="0"/>
              <a:t>开销</a:t>
            </a:r>
            <a:endParaRPr kumimoji="1" lang="zh-CN" altLang="en-US" sz="3600" dirty="0"/>
          </a:p>
        </p:txBody>
      </p:sp>
    </p:spTree>
    <p:extLst>
      <p:ext uri="{BB962C8B-B14F-4D97-AF65-F5344CB8AC3E}">
        <p14:creationId xmlns="" xmlns:p14="http://schemas.microsoft.com/office/powerpoint/2010/main" val="1181885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Int-Serv</a:t>
            </a:r>
            <a:r>
              <a:rPr kumimoji="1" lang="zh-CN" altLang="en-US" dirty="0" smtClean="0"/>
              <a:t>和</a:t>
            </a:r>
            <a:r>
              <a:rPr kumimoji="1" lang="en-US" altLang="zh-CN" dirty="0" smtClean="0"/>
              <a:t>Diff-</a:t>
            </a:r>
            <a:r>
              <a:rPr kumimoji="1" lang="en-US" altLang="zh-CN" dirty="0" err="1" smtClean="0"/>
              <a:t>Serv</a:t>
            </a:r>
            <a:endParaRPr kumimoji="1" lang="zh-CN" altLang="en-US" dirty="0"/>
          </a:p>
        </p:txBody>
      </p:sp>
      <p:grpSp>
        <p:nvGrpSpPr>
          <p:cNvPr id="4" name="Group 2"/>
          <p:cNvGrpSpPr>
            <a:grpSpLocks/>
          </p:cNvGrpSpPr>
          <p:nvPr/>
        </p:nvGrpSpPr>
        <p:grpSpPr bwMode="auto">
          <a:xfrm>
            <a:off x="1003300" y="1570038"/>
            <a:ext cx="8115300" cy="4851400"/>
            <a:chOff x="173" y="813"/>
            <a:chExt cx="4847" cy="3357"/>
          </a:xfrm>
        </p:grpSpPr>
        <p:sp>
          <p:nvSpPr>
            <p:cNvPr id="5" name="AutoShape 3"/>
            <p:cNvSpPr>
              <a:spLocks noChangeArrowheads="1"/>
            </p:cNvSpPr>
            <p:nvPr/>
          </p:nvSpPr>
          <p:spPr bwMode="auto">
            <a:xfrm>
              <a:off x="3469" y="1386"/>
              <a:ext cx="1551" cy="2304"/>
            </a:xfrm>
            <a:prstGeom prst="cloudCallout">
              <a:avLst>
                <a:gd name="adj1" fmla="val 20356"/>
                <a:gd name="adj2" fmla="val 42620"/>
              </a:avLst>
            </a:prstGeom>
            <a:solidFill>
              <a:srgbClr val="CCECFF"/>
            </a:solidFill>
            <a:ln w="12700">
              <a:solidFill>
                <a:schemeClr val="tx1"/>
              </a:solidFill>
              <a:round/>
              <a:headEnd/>
              <a:tailEnd/>
            </a:ln>
          </p:spPr>
          <p:txBody>
            <a:bodyPr wrap="none" anchor="ctr"/>
            <a:lstStyle>
              <a:lvl1pPr defTabSz="762000" eaLnBrk="0" hangingPunct="0">
                <a:defRPr>
                  <a:solidFill>
                    <a:schemeClr val="tx1"/>
                  </a:solidFill>
                  <a:latin typeface="Arial" charset="0"/>
                  <a:ea typeface="宋体" charset="0"/>
                </a:defRPr>
              </a:lvl1pPr>
              <a:lvl2pPr marL="742950" indent="-285750" defTabSz="762000" eaLnBrk="0" hangingPunct="0">
                <a:defRPr>
                  <a:solidFill>
                    <a:schemeClr val="tx1"/>
                  </a:solidFill>
                  <a:latin typeface="Arial" charset="0"/>
                  <a:ea typeface="宋体" charset="0"/>
                </a:defRPr>
              </a:lvl2pPr>
              <a:lvl3pPr marL="1143000" indent="-228600" defTabSz="762000" eaLnBrk="0" hangingPunct="0">
                <a:defRPr>
                  <a:solidFill>
                    <a:schemeClr val="tx1"/>
                  </a:solidFill>
                  <a:latin typeface="Arial" charset="0"/>
                  <a:ea typeface="宋体" charset="0"/>
                </a:defRPr>
              </a:lvl3pPr>
              <a:lvl4pPr marL="1600200" indent="-228600" defTabSz="762000" eaLnBrk="0" hangingPunct="0">
                <a:defRPr>
                  <a:solidFill>
                    <a:schemeClr val="tx1"/>
                  </a:solidFill>
                  <a:latin typeface="Arial" charset="0"/>
                  <a:ea typeface="宋体" charset="0"/>
                </a:defRPr>
              </a:lvl4pPr>
              <a:lvl5pPr marL="2057400" indent="-228600" defTabSz="762000" eaLnBrk="0" hangingPunct="0">
                <a:defRPr>
                  <a:solidFill>
                    <a:schemeClr val="tx1"/>
                  </a:solidFill>
                  <a:latin typeface="Arial" charset="0"/>
                  <a:ea typeface="宋体" charset="0"/>
                </a:defRPr>
              </a:lvl5pPr>
              <a:lvl6pPr marL="2514600" indent="-228600" defTabSz="762000" eaLnBrk="0" fontAlgn="base" hangingPunct="0">
                <a:spcBef>
                  <a:spcPct val="0"/>
                </a:spcBef>
                <a:spcAft>
                  <a:spcPct val="0"/>
                </a:spcAft>
                <a:defRPr>
                  <a:solidFill>
                    <a:schemeClr val="tx1"/>
                  </a:solidFill>
                  <a:latin typeface="Arial" charset="0"/>
                  <a:ea typeface="宋体" charset="0"/>
                </a:defRPr>
              </a:lvl6pPr>
              <a:lvl7pPr marL="2971800" indent="-228600" defTabSz="762000" eaLnBrk="0" fontAlgn="base" hangingPunct="0">
                <a:spcBef>
                  <a:spcPct val="0"/>
                </a:spcBef>
                <a:spcAft>
                  <a:spcPct val="0"/>
                </a:spcAft>
                <a:defRPr>
                  <a:solidFill>
                    <a:schemeClr val="tx1"/>
                  </a:solidFill>
                  <a:latin typeface="Arial" charset="0"/>
                  <a:ea typeface="宋体" charset="0"/>
                </a:defRPr>
              </a:lvl7pPr>
              <a:lvl8pPr marL="3429000" indent="-228600" defTabSz="762000" eaLnBrk="0" fontAlgn="base" hangingPunct="0">
                <a:spcBef>
                  <a:spcPct val="0"/>
                </a:spcBef>
                <a:spcAft>
                  <a:spcPct val="0"/>
                </a:spcAft>
                <a:defRPr>
                  <a:solidFill>
                    <a:schemeClr val="tx1"/>
                  </a:solidFill>
                  <a:latin typeface="Arial" charset="0"/>
                  <a:ea typeface="宋体" charset="0"/>
                </a:defRPr>
              </a:lvl8pPr>
              <a:lvl9pPr marL="3886200" indent="-228600" defTabSz="762000" eaLnBrk="0" fontAlgn="base" hangingPunct="0">
                <a:spcBef>
                  <a:spcPct val="0"/>
                </a:spcBef>
                <a:spcAft>
                  <a:spcPct val="0"/>
                </a:spcAft>
                <a:defRPr>
                  <a:solidFill>
                    <a:schemeClr val="tx1"/>
                  </a:solidFill>
                  <a:latin typeface="Arial" charset="0"/>
                  <a:ea typeface="宋体" charset="0"/>
                </a:defRPr>
              </a:lvl9pPr>
            </a:lstStyle>
            <a:p>
              <a:pPr algn="ctr">
                <a:lnSpc>
                  <a:spcPct val="90000"/>
                </a:lnSpc>
              </a:pPr>
              <a:endParaRPr kumimoji="1" lang="zh-CN" altLang="zh-CN" sz="2400">
                <a:latin typeface="Times New Roman" charset="0"/>
                <a:ea typeface="楷体_GB2312" charset="0"/>
              </a:endParaRPr>
            </a:p>
          </p:txBody>
        </p:sp>
        <p:sp>
          <p:nvSpPr>
            <p:cNvPr id="6" name="AutoShape 4"/>
            <p:cNvSpPr>
              <a:spLocks noChangeArrowheads="1"/>
            </p:cNvSpPr>
            <p:nvPr/>
          </p:nvSpPr>
          <p:spPr bwMode="auto">
            <a:xfrm>
              <a:off x="944" y="1290"/>
              <a:ext cx="1551" cy="2304"/>
            </a:xfrm>
            <a:prstGeom prst="cloudCallout">
              <a:avLst>
                <a:gd name="adj1" fmla="val 13931"/>
                <a:gd name="adj2" fmla="val 30944"/>
              </a:avLst>
            </a:prstGeom>
            <a:solidFill>
              <a:srgbClr val="CCECFF"/>
            </a:solidFill>
            <a:ln w="12700">
              <a:solidFill>
                <a:schemeClr val="tx1"/>
              </a:solidFill>
              <a:round/>
              <a:headEnd/>
              <a:tailEnd/>
            </a:ln>
          </p:spPr>
          <p:txBody>
            <a:bodyPr wrap="none" anchor="ctr"/>
            <a:lstStyle>
              <a:lvl1pPr defTabSz="762000" eaLnBrk="0" hangingPunct="0">
                <a:defRPr>
                  <a:solidFill>
                    <a:schemeClr val="tx1"/>
                  </a:solidFill>
                  <a:latin typeface="Arial" charset="0"/>
                  <a:ea typeface="宋体" charset="0"/>
                </a:defRPr>
              </a:lvl1pPr>
              <a:lvl2pPr marL="742950" indent="-285750" defTabSz="762000" eaLnBrk="0" hangingPunct="0">
                <a:defRPr>
                  <a:solidFill>
                    <a:schemeClr val="tx1"/>
                  </a:solidFill>
                  <a:latin typeface="Arial" charset="0"/>
                  <a:ea typeface="宋体" charset="0"/>
                </a:defRPr>
              </a:lvl2pPr>
              <a:lvl3pPr marL="1143000" indent="-228600" defTabSz="762000" eaLnBrk="0" hangingPunct="0">
                <a:defRPr>
                  <a:solidFill>
                    <a:schemeClr val="tx1"/>
                  </a:solidFill>
                  <a:latin typeface="Arial" charset="0"/>
                  <a:ea typeface="宋体" charset="0"/>
                </a:defRPr>
              </a:lvl3pPr>
              <a:lvl4pPr marL="1600200" indent="-228600" defTabSz="762000" eaLnBrk="0" hangingPunct="0">
                <a:defRPr>
                  <a:solidFill>
                    <a:schemeClr val="tx1"/>
                  </a:solidFill>
                  <a:latin typeface="Arial" charset="0"/>
                  <a:ea typeface="宋体" charset="0"/>
                </a:defRPr>
              </a:lvl4pPr>
              <a:lvl5pPr marL="2057400" indent="-228600" defTabSz="762000" eaLnBrk="0" hangingPunct="0">
                <a:defRPr>
                  <a:solidFill>
                    <a:schemeClr val="tx1"/>
                  </a:solidFill>
                  <a:latin typeface="Arial" charset="0"/>
                  <a:ea typeface="宋体" charset="0"/>
                </a:defRPr>
              </a:lvl5pPr>
              <a:lvl6pPr marL="2514600" indent="-228600" defTabSz="762000" eaLnBrk="0" fontAlgn="base" hangingPunct="0">
                <a:spcBef>
                  <a:spcPct val="0"/>
                </a:spcBef>
                <a:spcAft>
                  <a:spcPct val="0"/>
                </a:spcAft>
                <a:defRPr>
                  <a:solidFill>
                    <a:schemeClr val="tx1"/>
                  </a:solidFill>
                  <a:latin typeface="Arial" charset="0"/>
                  <a:ea typeface="宋体" charset="0"/>
                </a:defRPr>
              </a:lvl6pPr>
              <a:lvl7pPr marL="2971800" indent="-228600" defTabSz="762000" eaLnBrk="0" fontAlgn="base" hangingPunct="0">
                <a:spcBef>
                  <a:spcPct val="0"/>
                </a:spcBef>
                <a:spcAft>
                  <a:spcPct val="0"/>
                </a:spcAft>
                <a:defRPr>
                  <a:solidFill>
                    <a:schemeClr val="tx1"/>
                  </a:solidFill>
                  <a:latin typeface="Arial" charset="0"/>
                  <a:ea typeface="宋体" charset="0"/>
                </a:defRPr>
              </a:lvl7pPr>
              <a:lvl8pPr marL="3429000" indent="-228600" defTabSz="762000" eaLnBrk="0" fontAlgn="base" hangingPunct="0">
                <a:spcBef>
                  <a:spcPct val="0"/>
                </a:spcBef>
                <a:spcAft>
                  <a:spcPct val="0"/>
                </a:spcAft>
                <a:defRPr>
                  <a:solidFill>
                    <a:schemeClr val="tx1"/>
                  </a:solidFill>
                  <a:latin typeface="Arial" charset="0"/>
                  <a:ea typeface="宋体" charset="0"/>
                </a:defRPr>
              </a:lvl8pPr>
              <a:lvl9pPr marL="3886200" indent="-228600" defTabSz="762000" eaLnBrk="0" fontAlgn="base" hangingPunct="0">
                <a:spcBef>
                  <a:spcPct val="0"/>
                </a:spcBef>
                <a:spcAft>
                  <a:spcPct val="0"/>
                </a:spcAft>
                <a:defRPr>
                  <a:solidFill>
                    <a:schemeClr val="tx1"/>
                  </a:solidFill>
                  <a:latin typeface="Arial" charset="0"/>
                  <a:ea typeface="宋体" charset="0"/>
                </a:defRPr>
              </a:lvl9pPr>
            </a:lstStyle>
            <a:p>
              <a:pPr algn="ctr">
                <a:lnSpc>
                  <a:spcPct val="90000"/>
                </a:lnSpc>
              </a:pPr>
              <a:endParaRPr kumimoji="1" lang="zh-CN" altLang="zh-CN" sz="2400">
                <a:latin typeface="Times New Roman" charset="0"/>
                <a:ea typeface="楷体_GB2312" charset="0"/>
              </a:endParaRPr>
            </a:p>
          </p:txBody>
        </p:sp>
        <p:sp>
          <p:nvSpPr>
            <p:cNvPr id="7" name="AutoShape 5"/>
            <p:cNvSpPr>
              <a:spLocks noChangeArrowheads="1"/>
            </p:cNvSpPr>
            <p:nvPr/>
          </p:nvSpPr>
          <p:spPr bwMode="auto">
            <a:xfrm rot="2131512">
              <a:off x="2229" y="3546"/>
              <a:ext cx="576" cy="384"/>
            </a:xfrm>
            <a:prstGeom prst="rightArrow">
              <a:avLst>
                <a:gd name="adj1" fmla="val 50000"/>
                <a:gd name="adj2" fmla="val 37500"/>
              </a:avLst>
            </a:prstGeom>
            <a:solidFill>
              <a:srgbClr val="C0FEF9"/>
            </a:solidFill>
            <a:ln w="12700">
              <a:solidFill>
                <a:schemeClr val="tx1"/>
              </a:solidFill>
              <a:miter lim="800000"/>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8" name="AutoShape 6"/>
            <p:cNvSpPr>
              <a:spLocks noChangeArrowheads="1"/>
            </p:cNvSpPr>
            <p:nvPr/>
          </p:nvSpPr>
          <p:spPr bwMode="auto">
            <a:xfrm rot="-2786115">
              <a:off x="1717" y="2639"/>
              <a:ext cx="303" cy="1027"/>
            </a:xfrm>
            <a:prstGeom prst="can">
              <a:avLst>
                <a:gd name="adj" fmla="val 84736"/>
              </a:avLst>
            </a:prstGeom>
            <a:gradFill rotWithShape="0">
              <a:gsLst>
                <a:gs pos="0">
                  <a:srgbClr val="747500"/>
                </a:gs>
                <a:gs pos="100000">
                  <a:srgbClr val="FAFD00"/>
                </a:gs>
              </a:gsLst>
              <a:lin ang="18900000" scaled="1"/>
            </a:gradFill>
            <a:ln w="12700">
              <a:solidFill>
                <a:schemeClr val="tx1"/>
              </a:solidFill>
              <a:round/>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9" name="Line 7"/>
            <p:cNvSpPr>
              <a:spLocks noChangeShapeType="1"/>
            </p:cNvSpPr>
            <p:nvPr/>
          </p:nvSpPr>
          <p:spPr bwMode="auto">
            <a:xfrm>
              <a:off x="2938" y="906"/>
              <a:ext cx="0" cy="326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0" name="AutoShape 8"/>
            <p:cNvSpPr>
              <a:spLocks noChangeArrowheads="1"/>
            </p:cNvSpPr>
            <p:nvPr/>
          </p:nvSpPr>
          <p:spPr bwMode="auto">
            <a:xfrm rot="2929096">
              <a:off x="1732" y="1976"/>
              <a:ext cx="308" cy="975"/>
            </a:xfrm>
            <a:prstGeom prst="can">
              <a:avLst>
                <a:gd name="adj" fmla="val 79140"/>
              </a:avLst>
            </a:prstGeom>
            <a:gradFill rotWithShape="0">
              <a:gsLst>
                <a:gs pos="0">
                  <a:srgbClr val="00FF00"/>
                </a:gs>
                <a:gs pos="100000">
                  <a:srgbClr val="007600"/>
                </a:gs>
              </a:gsLst>
              <a:lin ang="2700000" scaled="1"/>
            </a:gradFill>
            <a:ln w="12700">
              <a:solidFill>
                <a:schemeClr val="tx1"/>
              </a:solidFill>
              <a:round/>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1" name="AutoShape 9"/>
            <p:cNvSpPr>
              <a:spLocks noChangeArrowheads="1"/>
            </p:cNvSpPr>
            <p:nvPr/>
          </p:nvSpPr>
          <p:spPr bwMode="auto">
            <a:xfrm rot="-2786115">
              <a:off x="1710" y="1232"/>
              <a:ext cx="304" cy="931"/>
            </a:xfrm>
            <a:prstGeom prst="can">
              <a:avLst>
                <a:gd name="adj" fmla="val 76563"/>
              </a:avLst>
            </a:prstGeom>
            <a:gradFill rotWithShape="0">
              <a:gsLst>
                <a:gs pos="0">
                  <a:srgbClr val="02144B"/>
                </a:gs>
                <a:gs pos="100000">
                  <a:srgbClr val="063DE8"/>
                </a:gs>
              </a:gsLst>
              <a:lin ang="18900000" scaled="1"/>
            </a:gradFill>
            <a:ln w="12700">
              <a:solidFill>
                <a:schemeClr val="tx1"/>
              </a:solidFill>
              <a:round/>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2" name="AutoShape 10"/>
            <p:cNvSpPr>
              <a:spLocks noChangeArrowheads="1"/>
            </p:cNvSpPr>
            <p:nvPr/>
          </p:nvSpPr>
          <p:spPr bwMode="auto">
            <a:xfrm rot="2131512">
              <a:off x="1137" y="1214"/>
              <a:ext cx="337" cy="250"/>
            </a:xfrm>
            <a:prstGeom prst="rightArrow">
              <a:avLst>
                <a:gd name="adj1" fmla="val 57704"/>
                <a:gd name="adj2" fmla="val 51605"/>
              </a:avLst>
            </a:prstGeom>
            <a:solidFill>
              <a:srgbClr val="C0FEF9"/>
            </a:solidFill>
            <a:ln w="12700">
              <a:solidFill>
                <a:schemeClr val="tx1"/>
              </a:solidFill>
              <a:miter lim="800000"/>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3" name="AutoShape 11"/>
            <p:cNvSpPr>
              <a:spLocks noChangeArrowheads="1"/>
            </p:cNvSpPr>
            <p:nvPr/>
          </p:nvSpPr>
          <p:spPr bwMode="auto">
            <a:xfrm rot="2131512">
              <a:off x="3514" y="1722"/>
              <a:ext cx="664" cy="336"/>
            </a:xfrm>
            <a:prstGeom prst="rightArrow">
              <a:avLst>
                <a:gd name="adj1" fmla="val 57704"/>
                <a:gd name="adj2" fmla="val 75653"/>
              </a:avLst>
            </a:prstGeom>
            <a:solidFill>
              <a:srgbClr val="C0FEF9"/>
            </a:solidFill>
            <a:ln w="12700">
              <a:solidFill>
                <a:schemeClr val="tx1"/>
              </a:solidFill>
              <a:miter lim="800000"/>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4" name="AutoShape 12"/>
            <p:cNvSpPr>
              <a:spLocks noChangeArrowheads="1"/>
            </p:cNvSpPr>
            <p:nvPr/>
          </p:nvSpPr>
          <p:spPr bwMode="auto">
            <a:xfrm rot="2131512">
              <a:off x="4241" y="3249"/>
              <a:ext cx="709" cy="576"/>
            </a:xfrm>
            <a:prstGeom prst="rightArrow">
              <a:avLst>
                <a:gd name="adj1" fmla="val 50000"/>
                <a:gd name="adj2" fmla="val 30773"/>
              </a:avLst>
            </a:prstGeom>
            <a:solidFill>
              <a:srgbClr val="C0FEF9"/>
            </a:solidFill>
            <a:ln w="12700">
              <a:solidFill>
                <a:schemeClr val="tx1"/>
              </a:solidFill>
              <a:miter lim="800000"/>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5" name="Rectangle 13"/>
            <p:cNvSpPr>
              <a:spLocks noChangeArrowheads="1"/>
            </p:cNvSpPr>
            <p:nvPr/>
          </p:nvSpPr>
          <p:spPr bwMode="auto">
            <a:xfrm rot="1931337">
              <a:off x="526" y="891"/>
              <a:ext cx="453" cy="194"/>
            </a:xfrm>
            <a:prstGeom prst="rect">
              <a:avLst/>
            </a:prstGeom>
            <a:solidFill>
              <a:schemeClr val="bg1"/>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chemeClr val="bg1"/>
              </a:extrusionClr>
              <a:contourClr>
                <a:schemeClr val="bg1"/>
              </a:contourClr>
            </a:sp3d>
          </p:spPr>
          <p:txBody>
            <a:bodyPr wrap="none" anchor="ctr">
              <a:flatTx/>
            </a:bodyPr>
            <a:lstStyle>
              <a:lvl1pPr defTabSz="762000" eaLnBrk="0" hangingPunct="0">
                <a:defRPr>
                  <a:solidFill>
                    <a:schemeClr val="tx1"/>
                  </a:solidFill>
                  <a:latin typeface="Arial" charset="0"/>
                  <a:ea typeface="宋体" charset="0"/>
                </a:defRPr>
              </a:lvl1pPr>
              <a:lvl2pPr marL="742950" indent="-285750" defTabSz="762000" eaLnBrk="0" hangingPunct="0">
                <a:defRPr>
                  <a:solidFill>
                    <a:schemeClr val="tx1"/>
                  </a:solidFill>
                  <a:latin typeface="Arial" charset="0"/>
                  <a:ea typeface="宋体" charset="0"/>
                </a:defRPr>
              </a:lvl2pPr>
              <a:lvl3pPr marL="1143000" indent="-228600" defTabSz="762000" eaLnBrk="0" hangingPunct="0">
                <a:defRPr>
                  <a:solidFill>
                    <a:schemeClr val="tx1"/>
                  </a:solidFill>
                  <a:latin typeface="Arial" charset="0"/>
                  <a:ea typeface="宋体" charset="0"/>
                </a:defRPr>
              </a:lvl3pPr>
              <a:lvl4pPr marL="1600200" indent="-228600" defTabSz="762000" eaLnBrk="0" hangingPunct="0">
                <a:defRPr>
                  <a:solidFill>
                    <a:schemeClr val="tx1"/>
                  </a:solidFill>
                  <a:latin typeface="Arial" charset="0"/>
                  <a:ea typeface="宋体" charset="0"/>
                </a:defRPr>
              </a:lvl4pPr>
              <a:lvl5pPr marL="2057400" indent="-228600" defTabSz="762000" eaLnBrk="0" hangingPunct="0">
                <a:defRPr>
                  <a:solidFill>
                    <a:schemeClr val="tx1"/>
                  </a:solidFill>
                  <a:latin typeface="Arial" charset="0"/>
                  <a:ea typeface="宋体" charset="0"/>
                </a:defRPr>
              </a:lvl5pPr>
              <a:lvl6pPr marL="2514600" indent="-228600" defTabSz="762000" eaLnBrk="0" fontAlgn="base" hangingPunct="0">
                <a:spcBef>
                  <a:spcPct val="0"/>
                </a:spcBef>
                <a:spcAft>
                  <a:spcPct val="0"/>
                </a:spcAft>
                <a:defRPr>
                  <a:solidFill>
                    <a:schemeClr val="tx1"/>
                  </a:solidFill>
                  <a:latin typeface="Arial" charset="0"/>
                  <a:ea typeface="宋体" charset="0"/>
                </a:defRPr>
              </a:lvl6pPr>
              <a:lvl7pPr marL="2971800" indent="-228600" defTabSz="762000" eaLnBrk="0" fontAlgn="base" hangingPunct="0">
                <a:spcBef>
                  <a:spcPct val="0"/>
                </a:spcBef>
                <a:spcAft>
                  <a:spcPct val="0"/>
                </a:spcAft>
                <a:defRPr>
                  <a:solidFill>
                    <a:schemeClr val="tx1"/>
                  </a:solidFill>
                  <a:latin typeface="Arial" charset="0"/>
                  <a:ea typeface="宋体" charset="0"/>
                </a:defRPr>
              </a:lvl7pPr>
              <a:lvl8pPr marL="3429000" indent="-228600" defTabSz="762000" eaLnBrk="0" fontAlgn="base" hangingPunct="0">
                <a:spcBef>
                  <a:spcPct val="0"/>
                </a:spcBef>
                <a:spcAft>
                  <a:spcPct val="0"/>
                </a:spcAft>
                <a:defRPr>
                  <a:solidFill>
                    <a:schemeClr val="tx1"/>
                  </a:solidFill>
                  <a:latin typeface="Arial" charset="0"/>
                  <a:ea typeface="宋体" charset="0"/>
                </a:defRPr>
              </a:lvl8pPr>
              <a:lvl9pPr marL="3886200" indent="-228600" defTabSz="762000" eaLnBrk="0" fontAlgn="base" hangingPunct="0">
                <a:spcBef>
                  <a:spcPct val="0"/>
                </a:spcBef>
                <a:spcAft>
                  <a:spcPct val="0"/>
                </a:spcAft>
                <a:defRPr>
                  <a:solidFill>
                    <a:schemeClr val="tx1"/>
                  </a:solidFill>
                  <a:latin typeface="Arial" charset="0"/>
                  <a:ea typeface="宋体" charset="0"/>
                </a:defRPr>
              </a:lvl9pPr>
            </a:lstStyle>
            <a:p>
              <a:pPr algn="ctr">
                <a:lnSpc>
                  <a:spcPct val="90000"/>
                </a:lnSpc>
              </a:pPr>
              <a:r>
                <a:rPr kumimoji="1" lang="en-US" altLang="zh-CN" sz="2400">
                  <a:latin typeface="Times New Roman" charset="0"/>
                  <a:ea typeface="楷体_GB2312" charset="0"/>
                </a:rPr>
                <a:t>IP</a:t>
              </a:r>
            </a:p>
          </p:txBody>
        </p:sp>
        <p:sp>
          <p:nvSpPr>
            <p:cNvPr id="16" name="Rectangle 14"/>
            <p:cNvSpPr>
              <a:spLocks noChangeArrowheads="1"/>
            </p:cNvSpPr>
            <p:nvPr/>
          </p:nvSpPr>
          <p:spPr bwMode="auto">
            <a:xfrm rot="1931337">
              <a:off x="938" y="1059"/>
              <a:ext cx="130" cy="218"/>
            </a:xfrm>
            <a:prstGeom prst="rect">
              <a:avLst/>
            </a:prstGeom>
            <a:solidFill>
              <a:srgbClr val="00FFFF"/>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FF"/>
              </a:extrusionClr>
              <a:contourClr>
                <a:srgbClr val="00FFFF"/>
              </a:contourClr>
            </a:sp3d>
          </p:spPr>
          <p:txBody>
            <a:bodyPr wrap="none" anchor="ctr">
              <a:flatTx/>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7" name="Rectangle 15"/>
            <p:cNvSpPr>
              <a:spLocks noChangeArrowheads="1"/>
            </p:cNvSpPr>
            <p:nvPr/>
          </p:nvSpPr>
          <p:spPr bwMode="auto">
            <a:xfrm rot="1931337">
              <a:off x="527" y="887"/>
              <a:ext cx="455" cy="199"/>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8" name="Rectangle 16"/>
            <p:cNvSpPr>
              <a:spLocks noChangeArrowheads="1"/>
            </p:cNvSpPr>
            <p:nvPr/>
          </p:nvSpPr>
          <p:spPr bwMode="auto">
            <a:xfrm rot="1931337">
              <a:off x="976" y="1037"/>
              <a:ext cx="133" cy="24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nvGrpSpPr>
            <p:cNvPr id="19" name="Group 17"/>
            <p:cNvGrpSpPr>
              <a:grpSpLocks/>
            </p:cNvGrpSpPr>
            <p:nvPr/>
          </p:nvGrpSpPr>
          <p:grpSpPr bwMode="auto">
            <a:xfrm>
              <a:off x="3071" y="1098"/>
              <a:ext cx="572" cy="419"/>
              <a:chOff x="3504" y="624"/>
              <a:chExt cx="620" cy="419"/>
            </a:xfrm>
          </p:grpSpPr>
          <p:sp>
            <p:nvSpPr>
              <p:cNvPr id="33" name="Rectangle 18"/>
              <p:cNvSpPr>
                <a:spLocks noChangeArrowheads="1"/>
              </p:cNvSpPr>
              <p:nvPr/>
            </p:nvSpPr>
            <p:spPr bwMode="auto">
              <a:xfrm rot="1931337">
                <a:off x="3504" y="624"/>
                <a:ext cx="528" cy="240"/>
              </a:xfrm>
              <a:prstGeom prst="rect">
                <a:avLst/>
              </a:prstGeom>
              <a:solidFill>
                <a:schemeClr val="bg1"/>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chemeClr val="bg1"/>
                </a:extrusionClr>
                <a:contourClr>
                  <a:schemeClr val="bg1"/>
                </a:contourClr>
              </a:sp3d>
            </p:spPr>
            <p:txBody>
              <a:bodyPr wrap="none" anchor="ctr">
                <a:flatTx/>
              </a:bodyPr>
              <a:lstStyle>
                <a:lvl1pPr defTabSz="762000" eaLnBrk="0" hangingPunct="0">
                  <a:defRPr>
                    <a:solidFill>
                      <a:schemeClr val="tx1"/>
                    </a:solidFill>
                    <a:latin typeface="Arial" charset="0"/>
                    <a:ea typeface="宋体" charset="0"/>
                  </a:defRPr>
                </a:lvl1pPr>
                <a:lvl2pPr marL="742950" indent="-285750" defTabSz="762000" eaLnBrk="0" hangingPunct="0">
                  <a:defRPr>
                    <a:solidFill>
                      <a:schemeClr val="tx1"/>
                    </a:solidFill>
                    <a:latin typeface="Arial" charset="0"/>
                    <a:ea typeface="宋体" charset="0"/>
                  </a:defRPr>
                </a:lvl2pPr>
                <a:lvl3pPr marL="1143000" indent="-228600" defTabSz="762000" eaLnBrk="0" hangingPunct="0">
                  <a:defRPr>
                    <a:solidFill>
                      <a:schemeClr val="tx1"/>
                    </a:solidFill>
                    <a:latin typeface="Arial" charset="0"/>
                    <a:ea typeface="宋体" charset="0"/>
                  </a:defRPr>
                </a:lvl3pPr>
                <a:lvl4pPr marL="1600200" indent="-228600" defTabSz="762000" eaLnBrk="0" hangingPunct="0">
                  <a:defRPr>
                    <a:solidFill>
                      <a:schemeClr val="tx1"/>
                    </a:solidFill>
                    <a:latin typeface="Arial" charset="0"/>
                    <a:ea typeface="宋体" charset="0"/>
                  </a:defRPr>
                </a:lvl4pPr>
                <a:lvl5pPr marL="2057400" indent="-228600" defTabSz="762000" eaLnBrk="0" hangingPunct="0">
                  <a:defRPr>
                    <a:solidFill>
                      <a:schemeClr val="tx1"/>
                    </a:solidFill>
                    <a:latin typeface="Arial" charset="0"/>
                    <a:ea typeface="宋体" charset="0"/>
                  </a:defRPr>
                </a:lvl5pPr>
                <a:lvl6pPr marL="2514600" indent="-228600" defTabSz="762000" eaLnBrk="0" fontAlgn="base" hangingPunct="0">
                  <a:spcBef>
                    <a:spcPct val="0"/>
                  </a:spcBef>
                  <a:spcAft>
                    <a:spcPct val="0"/>
                  </a:spcAft>
                  <a:defRPr>
                    <a:solidFill>
                      <a:schemeClr val="tx1"/>
                    </a:solidFill>
                    <a:latin typeface="Arial" charset="0"/>
                    <a:ea typeface="宋体" charset="0"/>
                  </a:defRPr>
                </a:lvl6pPr>
                <a:lvl7pPr marL="2971800" indent="-228600" defTabSz="762000" eaLnBrk="0" fontAlgn="base" hangingPunct="0">
                  <a:spcBef>
                    <a:spcPct val="0"/>
                  </a:spcBef>
                  <a:spcAft>
                    <a:spcPct val="0"/>
                  </a:spcAft>
                  <a:defRPr>
                    <a:solidFill>
                      <a:schemeClr val="tx1"/>
                    </a:solidFill>
                    <a:latin typeface="Arial" charset="0"/>
                    <a:ea typeface="宋体" charset="0"/>
                  </a:defRPr>
                </a:lvl7pPr>
                <a:lvl8pPr marL="3429000" indent="-228600" defTabSz="762000" eaLnBrk="0" fontAlgn="base" hangingPunct="0">
                  <a:spcBef>
                    <a:spcPct val="0"/>
                  </a:spcBef>
                  <a:spcAft>
                    <a:spcPct val="0"/>
                  </a:spcAft>
                  <a:defRPr>
                    <a:solidFill>
                      <a:schemeClr val="tx1"/>
                    </a:solidFill>
                    <a:latin typeface="Arial" charset="0"/>
                    <a:ea typeface="宋体" charset="0"/>
                  </a:defRPr>
                </a:lvl8pPr>
                <a:lvl9pPr marL="3886200" indent="-228600" defTabSz="762000" eaLnBrk="0" fontAlgn="base" hangingPunct="0">
                  <a:spcBef>
                    <a:spcPct val="0"/>
                  </a:spcBef>
                  <a:spcAft>
                    <a:spcPct val="0"/>
                  </a:spcAft>
                  <a:defRPr>
                    <a:solidFill>
                      <a:schemeClr val="tx1"/>
                    </a:solidFill>
                    <a:latin typeface="Arial" charset="0"/>
                    <a:ea typeface="宋体" charset="0"/>
                  </a:defRPr>
                </a:lvl9pPr>
              </a:lstStyle>
              <a:p>
                <a:pPr algn="ctr">
                  <a:lnSpc>
                    <a:spcPct val="90000"/>
                  </a:lnSpc>
                </a:pPr>
                <a:r>
                  <a:rPr kumimoji="1" lang="en-US" altLang="zh-CN" sz="2400">
                    <a:latin typeface="Times New Roman" charset="0"/>
                    <a:ea typeface="楷体_GB2312" charset="0"/>
                  </a:rPr>
                  <a:t>IP</a:t>
                </a:r>
              </a:p>
            </p:txBody>
          </p:sp>
          <p:sp>
            <p:nvSpPr>
              <p:cNvPr id="34" name="Rectangle 19"/>
              <p:cNvSpPr>
                <a:spLocks noChangeArrowheads="1"/>
              </p:cNvSpPr>
              <p:nvPr/>
            </p:nvSpPr>
            <p:spPr bwMode="auto">
              <a:xfrm rot="1931337">
                <a:off x="3980" y="803"/>
                <a:ext cx="144" cy="240"/>
              </a:xfrm>
              <a:prstGeom prst="rect">
                <a:avLst/>
              </a:prstGeom>
              <a:solidFill>
                <a:srgbClr val="00FFFF"/>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FFFF"/>
                </a:extrusionClr>
                <a:contourClr>
                  <a:srgbClr val="00FFFF"/>
                </a:contourClr>
              </a:sp3d>
            </p:spPr>
            <p:txBody>
              <a:bodyPr wrap="none" anchor="ctr">
                <a:flatTx/>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5" name="Rectangle 20"/>
              <p:cNvSpPr>
                <a:spLocks noChangeArrowheads="1"/>
              </p:cNvSpPr>
              <p:nvPr/>
            </p:nvSpPr>
            <p:spPr bwMode="auto">
              <a:xfrm rot="1931337">
                <a:off x="3504" y="624"/>
                <a:ext cx="528" cy="24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6" name="Rectangle 21"/>
              <p:cNvSpPr>
                <a:spLocks noChangeArrowheads="1"/>
              </p:cNvSpPr>
              <p:nvPr/>
            </p:nvSpPr>
            <p:spPr bwMode="auto">
              <a:xfrm rot="1931337">
                <a:off x="3980" y="803"/>
                <a:ext cx="144" cy="24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sp>
          <p:nvSpPr>
            <p:cNvPr id="20" name="Text Box 22"/>
            <p:cNvSpPr txBox="1">
              <a:spLocks noChangeArrowheads="1"/>
            </p:cNvSpPr>
            <p:nvPr/>
          </p:nvSpPr>
          <p:spPr bwMode="auto">
            <a:xfrm>
              <a:off x="1035" y="2083"/>
              <a:ext cx="753" cy="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defTabSz="762000" eaLnBrk="0" hangingPunct="0">
                <a:defRPr>
                  <a:solidFill>
                    <a:schemeClr val="tx1"/>
                  </a:solidFill>
                  <a:latin typeface="Arial" charset="0"/>
                  <a:ea typeface="宋体" charset="0"/>
                </a:defRPr>
              </a:lvl1pPr>
              <a:lvl2pPr marL="742950" indent="-285750" defTabSz="762000" eaLnBrk="0" hangingPunct="0">
                <a:defRPr>
                  <a:solidFill>
                    <a:schemeClr val="tx1"/>
                  </a:solidFill>
                  <a:latin typeface="Arial" charset="0"/>
                  <a:ea typeface="宋体" charset="0"/>
                </a:defRPr>
              </a:lvl2pPr>
              <a:lvl3pPr marL="1143000" indent="-228600" defTabSz="762000" eaLnBrk="0" hangingPunct="0">
                <a:defRPr>
                  <a:solidFill>
                    <a:schemeClr val="tx1"/>
                  </a:solidFill>
                  <a:latin typeface="Arial" charset="0"/>
                  <a:ea typeface="宋体" charset="0"/>
                </a:defRPr>
              </a:lvl3pPr>
              <a:lvl4pPr marL="1600200" indent="-228600" defTabSz="762000" eaLnBrk="0" hangingPunct="0">
                <a:defRPr>
                  <a:solidFill>
                    <a:schemeClr val="tx1"/>
                  </a:solidFill>
                  <a:latin typeface="Arial" charset="0"/>
                  <a:ea typeface="宋体" charset="0"/>
                </a:defRPr>
              </a:lvl4pPr>
              <a:lvl5pPr marL="2057400" indent="-228600" defTabSz="762000" eaLnBrk="0" hangingPunct="0">
                <a:defRPr>
                  <a:solidFill>
                    <a:schemeClr val="tx1"/>
                  </a:solidFill>
                  <a:latin typeface="Arial" charset="0"/>
                  <a:ea typeface="宋体" charset="0"/>
                </a:defRPr>
              </a:lvl5pPr>
              <a:lvl6pPr marL="2514600" indent="-228600" defTabSz="762000" eaLnBrk="0" fontAlgn="base" hangingPunct="0">
                <a:spcBef>
                  <a:spcPct val="0"/>
                </a:spcBef>
                <a:spcAft>
                  <a:spcPct val="0"/>
                </a:spcAft>
                <a:defRPr>
                  <a:solidFill>
                    <a:schemeClr val="tx1"/>
                  </a:solidFill>
                  <a:latin typeface="Arial" charset="0"/>
                  <a:ea typeface="宋体" charset="0"/>
                </a:defRPr>
              </a:lvl6pPr>
              <a:lvl7pPr marL="2971800" indent="-228600" defTabSz="762000" eaLnBrk="0" fontAlgn="base" hangingPunct="0">
                <a:spcBef>
                  <a:spcPct val="0"/>
                </a:spcBef>
                <a:spcAft>
                  <a:spcPct val="0"/>
                </a:spcAft>
                <a:defRPr>
                  <a:solidFill>
                    <a:schemeClr val="tx1"/>
                  </a:solidFill>
                  <a:latin typeface="Arial" charset="0"/>
                  <a:ea typeface="宋体" charset="0"/>
                </a:defRPr>
              </a:lvl7pPr>
              <a:lvl8pPr marL="3429000" indent="-228600" defTabSz="762000" eaLnBrk="0" fontAlgn="base" hangingPunct="0">
                <a:spcBef>
                  <a:spcPct val="0"/>
                </a:spcBef>
                <a:spcAft>
                  <a:spcPct val="0"/>
                </a:spcAft>
                <a:defRPr>
                  <a:solidFill>
                    <a:schemeClr val="tx1"/>
                  </a:solidFill>
                  <a:latin typeface="Arial" charset="0"/>
                  <a:ea typeface="宋体" charset="0"/>
                </a:defRPr>
              </a:lvl8pPr>
              <a:lvl9pPr marL="3886200" indent="-228600" defTabSz="762000" eaLnBrk="0" fontAlgn="base" hangingPunct="0">
                <a:spcBef>
                  <a:spcPct val="0"/>
                </a:spcBef>
                <a:spcAft>
                  <a:spcPct val="0"/>
                </a:spcAft>
                <a:defRPr>
                  <a:solidFill>
                    <a:schemeClr val="tx1"/>
                  </a:solidFill>
                  <a:latin typeface="Arial" charset="0"/>
                  <a:ea typeface="宋体" charset="0"/>
                </a:defRPr>
              </a:lvl9pPr>
            </a:lstStyle>
            <a:p>
              <a:pPr>
                <a:lnSpc>
                  <a:spcPct val="90000"/>
                </a:lnSpc>
                <a:spcBef>
                  <a:spcPct val="50000"/>
                </a:spcBef>
              </a:pPr>
              <a:r>
                <a:rPr kumimoji="1" lang="en-US" altLang="zh-CN" sz="2000" b="1">
                  <a:latin typeface="Times New Roman" charset="0"/>
                  <a:ea typeface="楷体_GB2312" charset="0"/>
                </a:rPr>
                <a:t>IntServ network</a:t>
              </a:r>
            </a:p>
          </p:txBody>
        </p:sp>
        <p:sp>
          <p:nvSpPr>
            <p:cNvPr id="21" name="Text Box 23"/>
            <p:cNvSpPr txBox="1">
              <a:spLocks noChangeArrowheads="1"/>
            </p:cNvSpPr>
            <p:nvPr/>
          </p:nvSpPr>
          <p:spPr bwMode="auto">
            <a:xfrm>
              <a:off x="3647" y="2202"/>
              <a:ext cx="753" cy="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defTabSz="762000" eaLnBrk="0" hangingPunct="0">
                <a:defRPr>
                  <a:solidFill>
                    <a:schemeClr val="tx1"/>
                  </a:solidFill>
                  <a:latin typeface="Arial" charset="0"/>
                  <a:ea typeface="宋体" charset="0"/>
                </a:defRPr>
              </a:lvl1pPr>
              <a:lvl2pPr marL="742950" indent="-285750" defTabSz="762000" eaLnBrk="0" hangingPunct="0">
                <a:defRPr>
                  <a:solidFill>
                    <a:schemeClr val="tx1"/>
                  </a:solidFill>
                  <a:latin typeface="Arial" charset="0"/>
                  <a:ea typeface="宋体" charset="0"/>
                </a:defRPr>
              </a:lvl2pPr>
              <a:lvl3pPr marL="1143000" indent="-228600" defTabSz="762000" eaLnBrk="0" hangingPunct="0">
                <a:defRPr>
                  <a:solidFill>
                    <a:schemeClr val="tx1"/>
                  </a:solidFill>
                  <a:latin typeface="Arial" charset="0"/>
                  <a:ea typeface="宋体" charset="0"/>
                </a:defRPr>
              </a:lvl3pPr>
              <a:lvl4pPr marL="1600200" indent="-228600" defTabSz="762000" eaLnBrk="0" hangingPunct="0">
                <a:defRPr>
                  <a:solidFill>
                    <a:schemeClr val="tx1"/>
                  </a:solidFill>
                  <a:latin typeface="Arial" charset="0"/>
                  <a:ea typeface="宋体" charset="0"/>
                </a:defRPr>
              </a:lvl4pPr>
              <a:lvl5pPr marL="2057400" indent="-228600" defTabSz="762000" eaLnBrk="0" hangingPunct="0">
                <a:defRPr>
                  <a:solidFill>
                    <a:schemeClr val="tx1"/>
                  </a:solidFill>
                  <a:latin typeface="Arial" charset="0"/>
                  <a:ea typeface="宋体" charset="0"/>
                </a:defRPr>
              </a:lvl5pPr>
              <a:lvl6pPr marL="2514600" indent="-228600" defTabSz="762000" eaLnBrk="0" fontAlgn="base" hangingPunct="0">
                <a:spcBef>
                  <a:spcPct val="0"/>
                </a:spcBef>
                <a:spcAft>
                  <a:spcPct val="0"/>
                </a:spcAft>
                <a:defRPr>
                  <a:solidFill>
                    <a:schemeClr val="tx1"/>
                  </a:solidFill>
                  <a:latin typeface="Arial" charset="0"/>
                  <a:ea typeface="宋体" charset="0"/>
                </a:defRPr>
              </a:lvl6pPr>
              <a:lvl7pPr marL="2971800" indent="-228600" defTabSz="762000" eaLnBrk="0" fontAlgn="base" hangingPunct="0">
                <a:spcBef>
                  <a:spcPct val="0"/>
                </a:spcBef>
                <a:spcAft>
                  <a:spcPct val="0"/>
                </a:spcAft>
                <a:defRPr>
                  <a:solidFill>
                    <a:schemeClr val="tx1"/>
                  </a:solidFill>
                  <a:latin typeface="Arial" charset="0"/>
                  <a:ea typeface="宋体" charset="0"/>
                </a:defRPr>
              </a:lvl7pPr>
              <a:lvl8pPr marL="3429000" indent="-228600" defTabSz="762000" eaLnBrk="0" fontAlgn="base" hangingPunct="0">
                <a:spcBef>
                  <a:spcPct val="0"/>
                </a:spcBef>
                <a:spcAft>
                  <a:spcPct val="0"/>
                </a:spcAft>
                <a:defRPr>
                  <a:solidFill>
                    <a:schemeClr val="tx1"/>
                  </a:solidFill>
                  <a:latin typeface="Arial" charset="0"/>
                  <a:ea typeface="宋体" charset="0"/>
                </a:defRPr>
              </a:lvl8pPr>
              <a:lvl9pPr marL="3886200" indent="-228600" defTabSz="762000" eaLnBrk="0" fontAlgn="base" hangingPunct="0">
                <a:spcBef>
                  <a:spcPct val="0"/>
                </a:spcBef>
                <a:spcAft>
                  <a:spcPct val="0"/>
                </a:spcAft>
                <a:defRPr>
                  <a:solidFill>
                    <a:schemeClr val="tx1"/>
                  </a:solidFill>
                  <a:latin typeface="Arial" charset="0"/>
                  <a:ea typeface="宋体" charset="0"/>
                </a:defRPr>
              </a:lvl9pPr>
            </a:lstStyle>
            <a:p>
              <a:pPr>
                <a:lnSpc>
                  <a:spcPct val="90000"/>
                </a:lnSpc>
                <a:spcBef>
                  <a:spcPct val="50000"/>
                </a:spcBef>
              </a:pPr>
              <a:r>
                <a:rPr kumimoji="1" lang="en-US" altLang="zh-CN" sz="2000" b="1">
                  <a:latin typeface="Times New Roman" charset="0"/>
                  <a:ea typeface="楷体_GB2312" charset="0"/>
                </a:rPr>
                <a:t>DiffServ network</a:t>
              </a:r>
              <a:endParaRPr kumimoji="1" lang="en-US" altLang="zh-CN" sz="2400" b="1">
                <a:latin typeface="Times New Roman" charset="0"/>
                <a:ea typeface="楷体_GB2312" charset="0"/>
              </a:endParaRPr>
            </a:p>
          </p:txBody>
        </p:sp>
        <p:grpSp>
          <p:nvGrpSpPr>
            <p:cNvPr id="22" name="Group 24"/>
            <p:cNvGrpSpPr>
              <a:grpSpLocks/>
            </p:cNvGrpSpPr>
            <p:nvPr/>
          </p:nvGrpSpPr>
          <p:grpSpPr bwMode="auto">
            <a:xfrm>
              <a:off x="3892" y="813"/>
              <a:ext cx="681" cy="798"/>
              <a:chOff x="4080" y="624"/>
              <a:chExt cx="778" cy="1162"/>
            </a:xfrm>
          </p:grpSpPr>
          <p:graphicFrame>
            <p:nvGraphicFramePr>
              <p:cNvPr id="31" name="Object 25"/>
              <p:cNvGraphicFramePr>
                <a:graphicFrameLocks noChangeAspect="1"/>
              </p:cNvGraphicFramePr>
              <p:nvPr/>
            </p:nvGraphicFramePr>
            <p:xfrm>
              <a:off x="4080" y="720"/>
              <a:ext cx="778" cy="1066"/>
            </p:xfrm>
            <a:graphic>
              <a:graphicData uri="http://schemas.openxmlformats.org/presentationml/2006/ole">
                <p:oleObj spid="_x0000_s1066" name="剪辑" r:id="rId3" imgW="846051" imgH="1158240" progId="">
                  <p:embed/>
                </p:oleObj>
              </a:graphicData>
            </a:graphic>
          </p:graphicFrame>
          <p:sp>
            <p:nvSpPr>
              <p:cNvPr id="32" name="WordArt 26"/>
              <p:cNvSpPr>
                <a:spLocks noChangeArrowheads="1" noChangeShapeType="1" noTextEdit="1"/>
              </p:cNvSpPr>
              <p:nvPr/>
            </p:nvSpPr>
            <p:spPr bwMode="auto">
              <a:xfrm>
                <a:off x="4176" y="624"/>
                <a:ext cx="546" cy="246"/>
              </a:xfrm>
              <a:prstGeom prst="rect">
                <a:avLst/>
              </a:prstGeom>
            </p:spPr>
            <p:txBody>
              <a:bodyPr spcFirstLastPara="1" wrap="none" fromWordArt="1">
                <a:prstTxWarp prst="textArchUp">
                  <a:avLst>
                    <a:gd name="adj" fmla="val 10800004"/>
                  </a:avLst>
                </a:prstTxWarp>
              </a:bodyPr>
              <a:lstStyle/>
              <a:p>
                <a:pPr algn="ctr"/>
                <a:r>
                  <a:rPr lang="en-US" altLang="zh-CN" sz="2400" kern="10">
                    <a:ln w="9525">
                      <a:solidFill>
                        <a:srgbClr val="000000"/>
                      </a:solidFill>
                      <a:round/>
                      <a:headEnd/>
                      <a:tailEnd/>
                    </a:ln>
                    <a:solidFill>
                      <a:srgbClr val="000000"/>
                    </a:solidFill>
                    <a:latin typeface="Lucida Handwriting" charset="0"/>
                    <a:ea typeface="Lucida Handwriting" charset="0"/>
                    <a:cs typeface="Lucida Handwriting" charset="0"/>
                  </a:rPr>
                  <a:t>DSCP</a:t>
                </a:r>
                <a:endParaRPr lang="zh-CN" altLang="en-US" sz="2400" kern="10">
                  <a:ln w="9525">
                    <a:solidFill>
                      <a:srgbClr val="000000"/>
                    </a:solidFill>
                    <a:round/>
                    <a:headEnd/>
                    <a:tailEnd/>
                  </a:ln>
                  <a:solidFill>
                    <a:srgbClr val="000000"/>
                  </a:solidFill>
                  <a:latin typeface="Lucida Handwriting" charset="0"/>
                  <a:ea typeface="Lucida Handwriting" charset="0"/>
                  <a:cs typeface="Lucida Handwriting" charset="0"/>
                </a:endParaRPr>
              </a:p>
            </p:txBody>
          </p:sp>
        </p:grpSp>
        <p:sp>
          <p:nvSpPr>
            <p:cNvPr id="23" name="AutoShape 27"/>
            <p:cNvSpPr>
              <a:spLocks noChangeArrowheads="1"/>
            </p:cNvSpPr>
            <p:nvPr/>
          </p:nvSpPr>
          <p:spPr bwMode="auto">
            <a:xfrm>
              <a:off x="4311" y="2010"/>
              <a:ext cx="399" cy="336"/>
            </a:xfrm>
            <a:prstGeom prst="irregularSeal2">
              <a:avLst/>
            </a:prstGeom>
            <a:solidFill>
              <a:schemeClr val="hlink"/>
            </a:solidFill>
            <a:ln w="12700">
              <a:solidFill>
                <a:schemeClr val="tx1"/>
              </a:solidFill>
              <a:miter lim="800000"/>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4" name="AutoShape 28"/>
            <p:cNvSpPr>
              <a:spLocks noChangeArrowheads="1"/>
            </p:cNvSpPr>
            <p:nvPr/>
          </p:nvSpPr>
          <p:spPr bwMode="auto">
            <a:xfrm>
              <a:off x="4267" y="2490"/>
              <a:ext cx="399" cy="336"/>
            </a:xfrm>
            <a:prstGeom prst="irregularSeal2">
              <a:avLst/>
            </a:prstGeom>
            <a:solidFill>
              <a:schemeClr val="hlink"/>
            </a:solidFill>
            <a:ln w="12700">
              <a:solidFill>
                <a:schemeClr val="tx1"/>
              </a:solidFill>
              <a:miter lim="800000"/>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5" name="AutoShape 29"/>
            <p:cNvSpPr>
              <a:spLocks noChangeArrowheads="1"/>
            </p:cNvSpPr>
            <p:nvPr/>
          </p:nvSpPr>
          <p:spPr bwMode="auto">
            <a:xfrm>
              <a:off x="3912" y="2874"/>
              <a:ext cx="399" cy="336"/>
            </a:xfrm>
            <a:prstGeom prst="irregularSeal2">
              <a:avLst/>
            </a:prstGeom>
            <a:solidFill>
              <a:schemeClr val="hlink"/>
            </a:solidFill>
            <a:ln w="12700">
              <a:solidFill>
                <a:schemeClr val="tx1"/>
              </a:solidFill>
              <a:miter lim="800000"/>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6" name="Line 30"/>
            <p:cNvSpPr>
              <a:spLocks noChangeShapeType="1"/>
            </p:cNvSpPr>
            <p:nvPr/>
          </p:nvSpPr>
          <p:spPr bwMode="auto">
            <a:xfrm>
              <a:off x="4444" y="2250"/>
              <a:ext cx="44" cy="24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7" name="Line 31"/>
            <p:cNvSpPr>
              <a:spLocks noChangeShapeType="1"/>
            </p:cNvSpPr>
            <p:nvPr/>
          </p:nvSpPr>
          <p:spPr bwMode="auto">
            <a:xfrm flipH="1">
              <a:off x="4223" y="2778"/>
              <a:ext cx="132" cy="144"/>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8" name="Line 32"/>
            <p:cNvSpPr>
              <a:spLocks noChangeShapeType="1"/>
            </p:cNvSpPr>
            <p:nvPr/>
          </p:nvSpPr>
          <p:spPr bwMode="auto">
            <a:xfrm>
              <a:off x="4134" y="3162"/>
              <a:ext cx="133" cy="144"/>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9" name="Text Box 33"/>
            <p:cNvSpPr txBox="1">
              <a:spLocks noChangeArrowheads="1"/>
            </p:cNvSpPr>
            <p:nvPr/>
          </p:nvSpPr>
          <p:spPr bwMode="auto">
            <a:xfrm>
              <a:off x="173" y="3546"/>
              <a:ext cx="1291" cy="2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defTabSz="762000" eaLnBrk="0" hangingPunct="0">
                <a:defRPr>
                  <a:solidFill>
                    <a:schemeClr val="tx1"/>
                  </a:solidFill>
                  <a:latin typeface="Arial" charset="0"/>
                  <a:ea typeface="宋体" charset="0"/>
                </a:defRPr>
              </a:lvl1pPr>
              <a:lvl2pPr marL="742950" indent="-285750" defTabSz="762000" eaLnBrk="0" hangingPunct="0">
                <a:defRPr>
                  <a:solidFill>
                    <a:schemeClr val="tx1"/>
                  </a:solidFill>
                  <a:latin typeface="Arial" charset="0"/>
                  <a:ea typeface="宋体" charset="0"/>
                </a:defRPr>
              </a:lvl2pPr>
              <a:lvl3pPr marL="1143000" indent="-228600" defTabSz="762000" eaLnBrk="0" hangingPunct="0">
                <a:defRPr>
                  <a:solidFill>
                    <a:schemeClr val="tx1"/>
                  </a:solidFill>
                  <a:latin typeface="Arial" charset="0"/>
                  <a:ea typeface="宋体" charset="0"/>
                </a:defRPr>
              </a:lvl3pPr>
              <a:lvl4pPr marL="1600200" indent="-228600" defTabSz="762000" eaLnBrk="0" hangingPunct="0">
                <a:defRPr>
                  <a:solidFill>
                    <a:schemeClr val="tx1"/>
                  </a:solidFill>
                  <a:latin typeface="Arial" charset="0"/>
                  <a:ea typeface="宋体" charset="0"/>
                </a:defRPr>
              </a:lvl4pPr>
              <a:lvl5pPr marL="2057400" indent="-228600" defTabSz="762000" eaLnBrk="0" hangingPunct="0">
                <a:defRPr>
                  <a:solidFill>
                    <a:schemeClr val="tx1"/>
                  </a:solidFill>
                  <a:latin typeface="Arial" charset="0"/>
                  <a:ea typeface="宋体" charset="0"/>
                </a:defRPr>
              </a:lvl5pPr>
              <a:lvl6pPr marL="2514600" indent="-228600" defTabSz="762000" eaLnBrk="0" fontAlgn="base" hangingPunct="0">
                <a:spcBef>
                  <a:spcPct val="0"/>
                </a:spcBef>
                <a:spcAft>
                  <a:spcPct val="0"/>
                </a:spcAft>
                <a:defRPr>
                  <a:solidFill>
                    <a:schemeClr val="tx1"/>
                  </a:solidFill>
                  <a:latin typeface="Arial" charset="0"/>
                  <a:ea typeface="宋体" charset="0"/>
                </a:defRPr>
              </a:lvl6pPr>
              <a:lvl7pPr marL="2971800" indent="-228600" defTabSz="762000" eaLnBrk="0" fontAlgn="base" hangingPunct="0">
                <a:spcBef>
                  <a:spcPct val="0"/>
                </a:spcBef>
                <a:spcAft>
                  <a:spcPct val="0"/>
                </a:spcAft>
                <a:defRPr>
                  <a:solidFill>
                    <a:schemeClr val="tx1"/>
                  </a:solidFill>
                  <a:latin typeface="Arial" charset="0"/>
                  <a:ea typeface="宋体" charset="0"/>
                </a:defRPr>
              </a:lvl7pPr>
              <a:lvl8pPr marL="3429000" indent="-228600" defTabSz="762000" eaLnBrk="0" fontAlgn="base" hangingPunct="0">
                <a:spcBef>
                  <a:spcPct val="0"/>
                </a:spcBef>
                <a:spcAft>
                  <a:spcPct val="0"/>
                </a:spcAft>
                <a:defRPr>
                  <a:solidFill>
                    <a:schemeClr val="tx1"/>
                  </a:solidFill>
                  <a:latin typeface="Arial" charset="0"/>
                  <a:ea typeface="宋体" charset="0"/>
                </a:defRPr>
              </a:lvl8pPr>
              <a:lvl9pPr marL="3886200" indent="-228600" defTabSz="762000" eaLnBrk="0" fontAlgn="base" hangingPunct="0">
                <a:spcBef>
                  <a:spcPct val="0"/>
                </a:spcBef>
                <a:spcAft>
                  <a:spcPct val="0"/>
                </a:spcAft>
                <a:defRPr>
                  <a:solidFill>
                    <a:schemeClr val="tx1"/>
                  </a:solidFill>
                  <a:latin typeface="Arial" charset="0"/>
                  <a:ea typeface="宋体" charset="0"/>
                </a:defRPr>
              </a:lvl9pPr>
            </a:lstStyle>
            <a:p>
              <a:pPr>
                <a:lnSpc>
                  <a:spcPct val="90000"/>
                </a:lnSpc>
                <a:spcBef>
                  <a:spcPct val="50000"/>
                </a:spcBef>
              </a:pPr>
              <a:r>
                <a:rPr kumimoji="1" lang="zh-CN" altLang="en-US" sz="2000" b="1" dirty="0">
                  <a:latin typeface="Times New Roman" charset="0"/>
                  <a:ea typeface="楷体_GB2312" charset="0"/>
                </a:rPr>
                <a:t>精细</a:t>
              </a:r>
              <a:r>
                <a:rPr kumimoji="1" lang="zh-CN" altLang="en-US" sz="2000" b="1" dirty="0" smtClean="0">
                  <a:latin typeface="Times New Roman" charset="0"/>
                  <a:ea typeface="楷体_GB2312" charset="0"/>
                </a:rPr>
                <a:t>粒度</a:t>
              </a:r>
              <a:endParaRPr kumimoji="1" lang="zh-CN" altLang="en-US" sz="2000" b="1" dirty="0">
                <a:latin typeface="Times New Roman" charset="0"/>
                <a:ea typeface="楷体_GB2312" charset="0"/>
              </a:endParaRPr>
            </a:p>
          </p:txBody>
        </p:sp>
        <p:sp>
          <p:nvSpPr>
            <p:cNvPr id="30" name="Text Box 34"/>
            <p:cNvSpPr txBox="1">
              <a:spLocks noChangeArrowheads="1"/>
            </p:cNvSpPr>
            <p:nvPr/>
          </p:nvSpPr>
          <p:spPr bwMode="auto">
            <a:xfrm>
              <a:off x="2985" y="3607"/>
              <a:ext cx="1452" cy="2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defTabSz="762000" eaLnBrk="0" hangingPunct="0">
                <a:defRPr>
                  <a:solidFill>
                    <a:schemeClr val="tx1"/>
                  </a:solidFill>
                  <a:latin typeface="Arial" charset="0"/>
                  <a:ea typeface="宋体" charset="0"/>
                </a:defRPr>
              </a:lvl1pPr>
              <a:lvl2pPr marL="742950" indent="-285750" defTabSz="762000" eaLnBrk="0" hangingPunct="0">
                <a:defRPr>
                  <a:solidFill>
                    <a:schemeClr val="tx1"/>
                  </a:solidFill>
                  <a:latin typeface="Arial" charset="0"/>
                  <a:ea typeface="宋体" charset="0"/>
                </a:defRPr>
              </a:lvl2pPr>
              <a:lvl3pPr marL="1143000" indent="-228600" defTabSz="762000" eaLnBrk="0" hangingPunct="0">
                <a:defRPr>
                  <a:solidFill>
                    <a:schemeClr val="tx1"/>
                  </a:solidFill>
                  <a:latin typeface="Arial" charset="0"/>
                  <a:ea typeface="宋体" charset="0"/>
                </a:defRPr>
              </a:lvl3pPr>
              <a:lvl4pPr marL="1600200" indent="-228600" defTabSz="762000" eaLnBrk="0" hangingPunct="0">
                <a:defRPr>
                  <a:solidFill>
                    <a:schemeClr val="tx1"/>
                  </a:solidFill>
                  <a:latin typeface="Arial" charset="0"/>
                  <a:ea typeface="宋体" charset="0"/>
                </a:defRPr>
              </a:lvl4pPr>
              <a:lvl5pPr marL="2057400" indent="-228600" defTabSz="762000" eaLnBrk="0" hangingPunct="0">
                <a:defRPr>
                  <a:solidFill>
                    <a:schemeClr val="tx1"/>
                  </a:solidFill>
                  <a:latin typeface="Arial" charset="0"/>
                  <a:ea typeface="宋体" charset="0"/>
                </a:defRPr>
              </a:lvl5pPr>
              <a:lvl6pPr marL="2514600" indent="-228600" defTabSz="762000" eaLnBrk="0" fontAlgn="base" hangingPunct="0">
                <a:spcBef>
                  <a:spcPct val="0"/>
                </a:spcBef>
                <a:spcAft>
                  <a:spcPct val="0"/>
                </a:spcAft>
                <a:defRPr>
                  <a:solidFill>
                    <a:schemeClr val="tx1"/>
                  </a:solidFill>
                  <a:latin typeface="Arial" charset="0"/>
                  <a:ea typeface="宋体" charset="0"/>
                </a:defRPr>
              </a:lvl6pPr>
              <a:lvl7pPr marL="2971800" indent="-228600" defTabSz="762000" eaLnBrk="0" fontAlgn="base" hangingPunct="0">
                <a:spcBef>
                  <a:spcPct val="0"/>
                </a:spcBef>
                <a:spcAft>
                  <a:spcPct val="0"/>
                </a:spcAft>
                <a:defRPr>
                  <a:solidFill>
                    <a:schemeClr val="tx1"/>
                  </a:solidFill>
                  <a:latin typeface="Arial" charset="0"/>
                  <a:ea typeface="宋体" charset="0"/>
                </a:defRPr>
              </a:lvl7pPr>
              <a:lvl8pPr marL="3429000" indent="-228600" defTabSz="762000" eaLnBrk="0" fontAlgn="base" hangingPunct="0">
                <a:spcBef>
                  <a:spcPct val="0"/>
                </a:spcBef>
                <a:spcAft>
                  <a:spcPct val="0"/>
                </a:spcAft>
                <a:defRPr>
                  <a:solidFill>
                    <a:schemeClr val="tx1"/>
                  </a:solidFill>
                  <a:latin typeface="Arial" charset="0"/>
                  <a:ea typeface="宋体" charset="0"/>
                </a:defRPr>
              </a:lvl8pPr>
              <a:lvl9pPr marL="3886200" indent="-228600" defTabSz="762000" eaLnBrk="0" fontAlgn="base" hangingPunct="0">
                <a:spcBef>
                  <a:spcPct val="0"/>
                </a:spcBef>
                <a:spcAft>
                  <a:spcPct val="0"/>
                </a:spcAft>
                <a:defRPr>
                  <a:solidFill>
                    <a:schemeClr val="tx1"/>
                  </a:solidFill>
                  <a:latin typeface="Arial" charset="0"/>
                  <a:ea typeface="宋体" charset="0"/>
                </a:defRPr>
              </a:lvl9pPr>
            </a:lstStyle>
            <a:p>
              <a:pPr>
                <a:lnSpc>
                  <a:spcPct val="90000"/>
                </a:lnSpc>
                <a:spcBef>
                  <a:spcPct val="50000"/>
                </a:spcBef>
              </a:pPr>
              <a:r>
                <a:rPr kumimoji="1" lang="zh-CN" altLang="en-US" sz="2000" b="1" dirty="0">
                  <a:latin typeface="Times New Roman" charset="0"/>
                  <a:ea typeface="楷体_GB2312" charset="0"/>
                </a:rPr>
                <a:t>粗略</a:t>
              </a:r>
              <a:r>
                <a:rPr kumimoji="1" lang="zh-CN" altLang="en-US" sz="2000" b="1" dirty="0" smtClean="0">
                  <a:latin typeface="Times New Roman" charset="0"/>
                  <a:ea typeface="楷体_GB2312" charset="0"/>
                </a:rPr>
                <a:t>粒度</a:t>
              </a:r>
              <a:endParaRPr kumimoji="1" lang="zh-CN" altLang="en-US" sz="2000" b="1" dirty="0">
                <a:latin typeface="Times New Roman" charset="0"/>
                <a:ea typeface="楷体_GB2312" charset="0"/>
              </a:endParaRPr>
            </a:p>
          </p:txBody>
        </p:sp>
      </p:grpSp>
    </p:spTree>
    <p:extLst>
      <p:ext uri="{BB962C8B-B14F-4D97-AF65-F5344CB8AC3E}">
        <p14:creationId xmlns="" xmlns:p14="http://schemas.microsoft.com/office/powerpoint/2010/main" val="1553486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学习大纲</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一、</a:t>
            </a:r>
            <a:r>
              <a:rPr kumimoji="1" lang="en-US" altLang="zh-CN" dirty="0" err="1" smtClean="0"/>
              <a:t>QoS</a:t>
            </a:r>
            <a:r>
              <a:rPr kumimoji="1" lang="zh-CN" altLang="en-US" dirty="0" smtClean="0"/>
              <a:t>的基本概念</a:t>
            </a:r>
          </a:p>
          <a:p>
            <a:endParaRPr kumimoji="1" lang="zh-CN" altLang="en-US" dirty="0" smtClean="0"/>
          </a:p>
          <a:p>
            <a:r>
              <a:rPr kumimoji="1" lang="zh-CN" altLang="en-US" dirty="0" smtClean="0"/>
              <a:t>二、</a:t>
            </a:r>
            <a:r>
              <a:rPr kumimoji="1" lang="en-US" altLang="zh-CN" dirty="0" err="1" smtClean="0"/>
              <a:t>QoS</a:t>
            </a:r>
            <a:r>
              <a:rPr kumimoji="1" lang="zh-CN" altLang="en-US" dirty="0" smtClean="0"/>
              <a:t>的三种服务模型</a:t>
            </a:r>
          </a:p>
          <a:p>
            <a:endParaRPr kumimoji="1" lang="zh-CN" altLang="en-US" dirty="0" smtClean="0"/>
          </a:p>
          <a:p>
            <a:r>
              <a:rPr kumimoji="1" lang="zh-CN" altLang="en-US" dirty="0" smtClean="0"/>
              <a:t>三、典型的</a:t>
            </a:r>
            <a:r>
              <a:rPr kumimoji="1" lang="en-US" altLang="zh-CN" dirty="0" err="1" smtClean="0"/>
              <a:t>QoS</a:t>
            </a:r>
            <a:r>
              <a:rPr kumimoji="1" lang="zh-CN" altLang="en-US" dirty="0" smtClean="0"/>
              <a:t>机制</a:t>
            </a:r>
            <a:endParaRPr kumimoji="1" lang="en-US" altLang="zh-CN" dirty="0" smtClean="0"/>
          </a:p>
          <a:p>
            <a:pPr marL="914400" lvl="1" indent="-457200">
              <a:buFont typeface="+mj-lt"/>
              <a:buAutoNum type="arabicPeriod"/>
            </a:pPr>
            <a:r>
              <a:rPr kumimoji="1" lang="zh-CN" altLang="en-US" dirty="0" smtClean="0"/>
              <a:t>流量分类和标记</a:t>
            </a:r>
          </a:p>
          <a:p>
            <a:pPr marL="914400" lvl="1" indent="-457200">
              <a:buFont typeface="+mj-lt"/>
              <a:buAutoNum type="arabicPeriod"/>
            </a:pPr>
            <a:r>
              <a:rPr kumimoji="1" lang="zh-CN" altLang="en-US" dirty="0" smtClean="0"/>
              <a:t>拥塞管理和调度策略</a:t>
            </a:r>
          </a:p>
          <a:p>
            <a:pPr marL="914400" lvl="1" indent="-457200">
              <a:buFont typeface="+mj-lt"/>
              <a:buAutoNum type="arabicPeriod"/>
            </a:pPr>
            <a:r>
              <a:rPr kumimoji="1" lang="zh-CN" altLang="en-US" dirty="0" smtClean="0"/>
              <a:t>流量监管与流量整形</a:t>
            </a:r>
          </a:p>
          <a:p>
            <a:endParaRPr kumimoji="1" lang="zh-CN" altLang="en-US" dirty="0" smtClean="0"/>
          </a:p>
          <a:p>
            <a:pPr marL="0" indent="0">
              <a:buNone/>
            </a:pPr>
            <a:endParaRPr kumimoji="1" lang="zh-CN" altLang="en-US" dirty="0" smtClean="0"/>
          </a:p>
        </p:txBody>
      </p:sp>
    </p:spTree>
    <p:extLst>
      <p:ext uri="{BB962C8B-B14F-4D97-AF65-F5344CB8AC3E}">
        <p14:creationId xmlns="" xmlns:p14="http://schemas.microsoft.com/office/powerpoint/2010/main" val="8823610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Differentiated service</a:t>
            </a:r>
            <a:endParaRPr kumimoji="1" lang="zh-CN" altLang="en-US" dirty="0"/>
          </a:p>
        </p:txBody>
      </p:sp>
      <p:sp>
        <p:nvSpPr>
          <p:cNvPr id="3" name="内容占位符 2"/>
          <p:cNvSpPr>
            <a:spLocks noGrp="1"/>
          </p:cNvSpPr>
          <p:nvPr>
            <p:ph idx="1"/>
          </p:nvPr>
        </p:nvSpPr>
        <p:spPr/>
        <p:txBody>
          <a:bodyPr>
            <a:normAutofit fontScale="92500" lnSpcReduction="20000"/>
          </a:bodyPr>
          <a:lstStyle/>
          <a:p>
            <a:pPr>
              <a:lnSpc>
                <a:spcPct val="160000"/>
              </a:lnSpc>
            </a:pPr>
            <a:r>
              <a:rPr kumimoji="1" lang="en-US" altLang="zh-CN" dirty="0" smtClean="0"/>
              <a:t>Diff-</a:t>
            </a:r>
            <a:r>
              <a:rPr kumimoji="1" lang="en-US" altLang="zh-CN" dirty="0" err="1" smtClean="0"/>
              <a:t>Serv</a:t>
            </a:r>
            <a:r>
              <a:rPr kumimoji="1" lang="zh-CN" altLang="en-US" dirty="0" smtClean="0"/>
              <a:t>是一个多服务模型，</a:t>
            </a:r>
            <a:r>
              <a:rPr lang="zh-CN" altLang="en-US" dirty="0" smtClean="0"/>
              <a:t>起源于</a:t>
            </a:r>
            <a:r>
              <a:rPr lang="en-US" altLang="zh-CN" dirty="0" err="1" smtClean="0"/>
              <a:t>IntServ</a:t>
            </a:r>
            <a:r>
              <a:rPr kumimoji="1" lang="zh-CN" altLang="en-US" dirty="0" smtClean="0"/>
              <a:t>，它可以满足粗粒度的</a:t>
            </a:r>
            <a:r>
              <a:rPr kumimoji="1" lang="en-US" altLang="zh-CN" dirty="0" err="1" smtClean="0"/>
              <a:t>QoS</a:t>
            </a:r>
            <a:r>
              <a:rPr kumimoji="1" lang="zh-CN" altLang="en-US" dirty="0" smtClean="0"/>
              <a:t>需求。</a:t>
            </a:r>
            <a:endParaRPr kumimoji="1" lang="en-US" altLang="zh-CN" dirty="0" smtClean="0"/>
          </a:p>
          <a:p>
            <a:pPr>
              <a:lnSpc>
                <a:spcPct val="160000"/>
              </a:lnSpc>
            </a:pPr>
            <a:r>
              <a:rPr kumimoji="1" lang="zh-CN" altLang="en-US" dirty="0" smtClean="0"/>
              <a:t>与</a:t>
            </a:r>
            <a:r>
              <a:rPr kumimoji="1" lang="en-US" altLang="zh-CN" dirty="0" err="1" smtClean="0"/>
              <a:t>Int-Serv</a:t>
            </a:r>
            <a:r>
              <a:rPr kumimoji="1" lang="zh-CN" altLang="en-US" dirty="0" smtClean="0"/>
              <a:t>不同，它不需要使用</a:t>
            </a:r>
            <a:r>
              <a:rPr kumimoji="1" lang="en-US" altLang="zh-CN" dirty="0" smtClean="0"/>
              <a:t>RSVP</a:t>
            </a:r>
            <a:r>
              <a:rPr kumimoji="1" lang="zh-CN" altLang="en-US" dirty="0" smtClean="0"/>
              <a:t>，即应用程序在发出报文前，不需要通知网络为其预留资源。</a:t>
            </a:r>
            <a:endParaRPr kumimoji="1" lang="en-US" altLang="zh-CN" dirty="0" smtClean="0"/>
          </a:p>
          <a:p>
            <a:pPr>
              <a:lnSpc>
                <a:spcPct val="160000"/>
              </a:lnSpc>
            </a:pPr>
            <a:r>
              <a:rPr kumimoji="1" lang="zh-CN" altLang="en-US" dirty="0" smtClean="0"/>
              <a:t>对</a:t>
            </a:r>
            <a:r>
              <a:rPr kumimoji="1" lang="en-US" altLang="zh-CN" dirty="0" err="1" smtClean="0"/>
              <a:t>DiffServ</a:t>
            </a:r>
            <a:r>
              <a:rPr kumimoji="1" lang="zh-CN" altLang="en-US" dirty="0" smtClean="0"/>
              <a:t>服务模型，网络不需要为每个流维护状态，它根据每个报文的差分服务类（</a:t>
            </a:r>
            <a:r>
              <a:rPr kumimoji="1" lang="en-US" altLang="zh-CN" dirty="0" smtClean="0"/>
              <a:t>IP</a:t>
            </a:r>
            <a:r>
              <a:rPr kumimoji="1" lang="zh-CN" altLang="en-US" dirty="0" smtClean="0"/>
              <a:t>报文头中的差分服务标记字段</a:t>
            </a:r>
            <a:r>
              <a:rPr kumimoji="1" lang="en-US" altLang="zh-CN" dirty="0" smtClean="0"/>
              <a:t>DS</a:t>
            </a:r>
            <a:r>
              <a:rPr kumimoji="1" lang="zh-CN" altLang="en-US" dirty="0" smtClean="0"/>
              <a:t>），来提供特定的服务。</a:t>
            </a:r>
          </a:p>
          <a:p>
            <a:pPr marL="228600" lvl="1">
              <a:spcBef>
                <a:spcPts val="1000"/>
              </a:spcBef>
            </a:pPr>
            <a:endParaRPr kumimoji="1" lang="zh-CN" altLang="en-US" dirty="0"/>
          </a:p>
        </p:txBody>
      </p:sp>
    </p:spTree>
    <p:extLst>
      <p:ext uri="{BB962C8B-B14F-4D97-AF65-F5344CB8AC3E}">
        <p14:creationId xmlns="" xmlns:p14="http://schemas.microsoft.com/office/powerpoint/2010/main" val="182769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675"/>
            <a:ext cx="10515600" cy="1325563"/>
          </a:xfrm>
        </p:spPr>
        <p:txBody>
          <a:bodyPr>
            <a:normAutofit/>
          </a:bodyPr>
          <a:lstStyle/>
          <a:p>
            <a:r>
              <a:rPr kumimoji="1" lang="en-US" altLang="zh-CN" sz="4000" dirty="0" smtClean="0"/>
              <a:t>Diff-</a:t>
            </a:r>
            <a:r>
              <a:rPr kumimoji="1" lang="en-US" altLang="zh-CN" sz="4000" dirty="0" err="1" smtClean="0"/>
              <a:t>Serv</a:t>
            </a:r>
            <a:r>
              <a:rPr kumimoji="1" lang="zh-CN" altLang="en-US" sz="4000" dirty="0" smtClean="0"/>
              <a:t>工作原理</a:t>
            </a:r>
            <a:endParaRPr kumimoji="1" lang="zh-CN" altLang="en-US" sz="4000" dirty="0"/>
          </a:p>
        </p:txBody>
      </p:sp>
      <p:grpSp>
        <p:nvGrpSpPr>
          <p:cNvPr id="99" name="组合 98"/>
          <p:cNvGrpSpPr/>
          <p:nvPr/>
        </p:nvGrpSpPr>
        <p:grpSpPr>
          <a:xfrm>
            <a:off x="637013" y="1463675"/>
            <a:ext cx="8196262" cy="4956175"/>
            <a:chOff x="1262063" y="1463675"/>
            <a:chExt cx="8196262" cy="4956175"/>
          </a:xfrm>
        </p:grpSpPr>
        <p:pic>
          <p:nvPicPr>
            <p:cNvPr id="4" name="Picture 3"/>
            <p:cNvPicPr>
              <a:picLocks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44800" y="1463675"/>
              <a:ext cx="4343400" cy="198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a:off x="1320800" y="2538413"/>
              <a:ext cx="7924800" cy="0"/>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wrap="none" lIns="73025" tIns="36512" rIns="73025" bIns="36512" anchor="ctr"/>
            <a:lstStyle/>
            <a:p>
              <a:endParaRPr lang="zh-CN" altLang="en-US"/>
            </a:p>
          </p:txBody>
        </p:sp>
        <p:pic>
          <p:nvPicPr>
            <p:cNvPr id="6" name="Picture 5"/>
            <p:cNvPicPr>
              <a:picLocks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846638" y="2324100"/>
              <a:ext cx="763587"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1414463" y="2386013"/>
              <a:ext cx="152400" cy="76200"/>
            </a:xfrm>
            <a:prstGeom prst="rect">
              <a:avLst/>
            </a:prstGeom>
            <a:solidFill>
              <a:srgbClr val="FFFFFF"/>
            </a:solidFill>
            <a:ln w="9525">
              <a:solidFill>
                <a:srgbClr val="B2B2B2"/>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8" name="Rectangle 7"/>
            <p:cNvSpPr>
              <a:spLocks noChangeArrowheads="1"/>
            </p:cNvSpPr>
            <p:nvPr/>
          </p:nvSpPr>
          <p:spPr bwMode="auto">
            <a:xfrm>
              <a:off x="1643063" y="2386013"/>
              <a:ext cx="152400" cy="76200"/>
            </a:xfrm>
            <a:prstGeom prst="rect">
              <a:avLst/>
            </a:prstGeom>
            <a:solidFill>
              <a:srgbClr val="FFFFFF"/>
            </a:solidFill>
            <a:ln w="9525">
              <a:solidFill>
                <a:srgbClr val="B2B2B2"/>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9" name="Rectangle 8"/>
            <p:cNvSpPr>
              <a:spLocks noChangeArrowheads="1"/>
            </p:cNvSpPr>
            <p:nvPr/>
          </p:nvSpPr>
          <p:spPr bwMode="auto">
            <a:xfrm>
              <a:off x="1871663" y="2386013"/>
              <a:ext cx="152400" cy="76200"/>
            </a:xfrm>
            <a:prstGeom prst="rect">
              <a:avLst/>
            </a:prstGeom>
            <a:solidFill>
              <a:srgbClr val="FFFFFF"/>
            </a:solidFill>
            <a:ln w="9525">
              <a:solidFill>
                <a:srgbClr val="B2B2B2"/>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0" name="Rectangle 9"/>
            <p:cNvSpPr>
              <a:spLocks noChangeArrowheads="1"/>
            </p:cNvSpPr>
            <p:nvPr/>
          </p:nvSpPr>
          <p:spPr bwMode="auto">
            <a:xfrm>
              <a:off x="1262063" y="2386013"/>
              <a:ext cx="76200" cy="76200"/>
            </a:xfrm>
            <a:prstGeom prst="rect">
              <a:avLst/>
            </a:prstGeom>
            <a:solidFill>
              <a:srgbClr val="FFFFFF"/>
            </a:solidFill>
            <a:ln w="9525">
              <a:solidFill>
                <a:srgbClr val="B2B2B2"/>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1" name="Rectangle 10"/>
            <p:cNvSpPr>
              <a:spLocks noChangeArrowheads="1"/>
            </p:cNvSpPr>
            <p:nvPr/>
          </p:nvSpPr>
          <p:spPr bwMode="auto">
            <a:xfrm>
              <a:off x="2100263" y="2386013"/>
              <a:ext cx="76200" cy="76200"/>
            </a:xfrm>
            <a:prstGeom prst="rect">
              <a:avLst/>
            </a:prstGeom>
            <a:solidFill>
              <a:srgbClr val="FFFFFF"/>
            </a:solidFill>
            <a:ln w="9525">
              <a:solidFill>
                <a:srgbClr val="B2B2B2"/>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2" name="Rectangle 11"/>
            <p:cNvSpPr>
              <a:spLocks noChangeArrowheads="1"/>
            </p:cNvSpPr>
            <p:nvPr/>
          </p:nvSpPr>
          <p:spPr bwMode="auto">
            <a:xfrm>
              <a:off x="2216150" y="2386013"/>
              <a:ext cx="152400" cy="76200"/>
            </a:xfrm>
            <a:prstGeom prst="rect">
              <a:avLst/>
            </a:prstGeom>
            <a:solidFill>
              <a:srgbClr val="FFFFFF"/>
            </a:solidFill>
            <a:ln w="9525">
              <a:solidFill>
                <a:srgbClr val="B2B2B2"/>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pic>
          <p:nvPicPr>
            <p:cNvPr id="13" name="Picture 12"/>
            <p:cNvPicPr>
              <a:picLocks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401888" y="2324100"/>
              <a:ext cx="763587"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Rectangle 13"/>
            <p:cNvSpPr>
              <a:spLocks noChangeArrowheads="1"/>
            </p:cNvSpPr>
            <p:nvPr/>
          </p:nvSpPr>
          <p:spPr bwMode="auto">
            <a:xfrm>
              <a:off x="5780088" y="2386013"/>
              <a:ext cx="152400" cy="76200"/>
            </a:xfrm>
            <a:prstGeom prst="rect">
              <a:avLst/>
            </a:prstGeom>
            <a:solidFill>
              <a:srgbClr val="EEB30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5" name="Rectangle 14"/>
            <p:cNvSpPr>
              <a:spLocks noChangeArrowheads="1"/>
            </p:cNvSpPr>
            <p:nvPr/>
          </p:nvSpPr>
          <p:spPr bwMode="auto">
            <a:xfrm>
              <a:off x="6115050" y="2386013"/>
              <a:ext cx="152400" cy="76200"/>
            </a:xfrm>
            <a:prstGeom prst="rect">
              <a:avLst/>
            </a:prstGeom>
            <a:solidFill>
              <a:srgbClr val="EEB30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6" name="Rectangle 15"/>
            <p:cNvSpPr>
              <a:spLocks noChangeArrowheads="1"/>
            </p:cNvSpPr>
            <p:nvPr/>
          </p:nvSpPr>
          <p:spPr bwMode="auto">
            <a:xfrm>
              <a:off x="5970588" y="2386013"/>
              <a:ext cx="76200" cy="7620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7" name="Rectangle 16"/>
            <p:cNvSpPr>
              <a:spLocks noChangeArrowheads="1"/>
            </p:cNvSpPr>
            <p:nvPr/>
          </p:nvSpPr>
          <p:spPr bwMode="auto">
            <a:xfrm>
              <a:off x="6562725" y="2386013"/>
              <a:ext cx="76200" cy="7620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8" name="Rectangle 17"/>
            <p:cNvSpPr>
              <a:spLocks noChangeArrowheads="1"/>
            </p:cNvSpPr>
            <p:nvPr/>
          </p:nvSpPr>
          <p:spPr bwMode="auto">
            <a:xfrm>
              <a:off x="6316663" y="2386013"/>
              <a:ext cx="152400" cy="76200"/>
            </a:xfrm>
            <a:prstGeom prst="rect">
              <a:avLst/>
            </a:prstGeom>
            <a:solidFill>
              <a:srgbClr val="3366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9" name="Rectangle 18"/>
            <p:cNvSpPr>
              <a:spLocks noChangeArrowheads="1"/>
            </p:cNvSpPr>
            <p:nvPr/>
          </p:nvSpPr>
          <p:spPr bwMode="auto">
            <a:xfrm>
              <a:off x="8128000" y="2386013"/>
              <a:ext cx="152400" cy="76200"/>
            </a:xfrm>
            <a:prstGeom prst="rect">
              <a:avLst/>
            </a:prstGeom>
            <a:solidFill>
              <a:srgbClr val="EEB30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0" name="Rectangle 19"/>
            <p:cNvSpPr>
              <a:spLocks noChangeArrowheads="1"/>
            </p:cNvSpPr>
            <p:nvPr/>
          </p:nvSpPr>
          <p:spPr bwMode="auto">
            <a:xfrm>
              <a:off x="8339138" y="2386013"/>
              <a:ext cx="152400" cy="76200"/>
            </a:xfrm>
            <a:prstGeom prst="rect">
              <a:avLst/>
            </a:prstGeom>
            <a:solidFill>
              <a:srgbClr val="3366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1" name="Rectangle 20"/>
            <p:cNvSpPr>
              <a:spLocks noChangeArrowheads="1"/>
            </p:cNvSpPr>
            <p:nvPr/>
          </p:nvSpPr>
          <p:spPr bwMode="auto">
            <a:xfrm>
              <a:off x="7939088" y="2386013"/>
              <a:ext cx="152400" cy="76200"/>
            </a:xfrm>
            <a:prstGeom prst="rect">
              <a:avLst/>
            </a:prstGeom>
            <a:solidFill>
              <a:srgbClr val="EEB30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2" name="Rectangle 21"/>
            <p:cNvSpPr>
              <a:spLocks noChangeArrowheads="1"/>
            </p:cNvSpPr>
            <p:nvPr/>
          </p:nvSpPr>
          <p:spPr bwMode="auto">
            <a:xfrm>
              <a:off x="8540750" y="2386013"/>
              <a:ext cx="76200" cy="7620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3" name="Rectangle 22"/>
            <p:cNvSpPr>
              <a:spLocks noChangeArrowheads="1"/>
            </p:cNvSpPr>
            <p:nvPr/>
          </p:nvSpPr>
          <p:spPr bwMode="auto">
            <a:xfrm>
              <a:off x="8701088" y="2386013"/>
              <a:ext cx="76200" cy="7620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pic>
          <p:nvPicPr>
            <p:cNvPr id="24" name="Picture 23"/>
            <p:cNvPicPr>
              <a:picLocks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031038" y="2324100"/>
              <a:ext cx="763587"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 name="Rectangle 24"/>
            <p:cNvSpPr>
              <a:spLocks noChangeArrowheads="1"/>
            </p:cNvSpPr>
            <p:nvPr/>
          </p:nvSpPr>
          <p:spPr bwMode="auto">
            <a:xfrm>
              <a:off x="3471863" y="2386013"/>
              <a:ext cx="152400" cy="76200"/>
            </a:xfrm>
            <a:prstGeom prst="rect">
              <a:avLst/>
            </a:prstGeom>
            <a:solidFill>
              <a:srgbClr val="33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6" name="Rectangle 25"/>
            <p:cNvSpPr>
              <a:spLocks noChangeArrowheads="1"/>
            </p:cNvSpPr>
            <p:nvPr/>
          </p:nvSpPr>
          <p:spPr bwMode="auto">
            <a:xfrm>
              <a:off x="3827463" y="2386013"/>
              <a:ext cx="152400" cy="76200"/>
            </a:xfrm>
            <a:prstGeom prst="rect">
              <a:avLst/>
            </a:prstGeom>
            <a:solidFill>
              <a:srgbClr val="EEB30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7" name="Rectangle 26"/>
            <p:cNvSpPr>
              <a:spLocks noChangeArrowheads="1"/>
            </p:cNvSpPr>
            <p:nvPr/>
          </p:nvSpPr>
          <p:spPr bwMode="auto">
            <a:xfrm>
              <a:off x="4056063" y="2386013"/>
              <a:ext cx="152400" cy="76200"/>
            </a:xfrm>
            <a:prstGeom prst="rect">
              <a:avLst/>
            </a:prstGeom>
            <a:solidFill>
              <a:srgbClr val="336666"/>
            </a:solidFill>
            <a:ln w="12700">
              <a:solidFill>
                <a:srgbClr val="224544"/>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8" name="Rectangle 27"/>
            <p:cNvSpPr>
              <a:spLocks noChangeArrowheads="1"/>
            </p:cNvSpPr>
            <p:nvPr/>
          </p:nvSpPr>
          <p:spPr bwMode="auto">
            <a:xfrm>
              <a:off x="3675063" y="2386013"/>
              <a:ext cx="76200" cy="7620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9" name="Rectangle 28"/>
            <p:cNvSpPr>
              <a:spLocks noChangeArrowheads="1"/>
            </p:cNvSpPr>
            <p:nvPr/>
          </p:nvSpPr>
          <p:spPr bwMode="auto">
            <a:xfrm>
              <a:off x="4476750" y="2386013"/>
              <a:ext cx="76200" cy="7620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0" name="Rectangle 29"/>
            <p:cNvSpPr>
              <a:spLocks noChangeArrowheads="1"/>
            </p:cNvSpPr>
            <p:nvPr/>
          </p:nvSpPr>
          <p:spPr bwMode="auto">
            <a:xfrm>
              <a:off x="4257675" y="2386013"/>
              <a:ext cx="152400" cy="76200"/>
            </a:xfrm>
            <a:prstGeom prst="rect">
              <a:avLst/>
            </a:prstGeom>
            <a:solidFill>
              <a:srgbClr val="EEB30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 name="Rectangle 30"/>
            <p:cNvSpPr>
              <a:spLocks noChangeArrowheads="1"/>
            </p:cNvSpPr>
            <p:nvPr/>
          </p:nvSpPr>
          <p:spPr bwMode="auto">
            <a:xfrm>
              <a:off x="1311275" y="3949700"/>
              <a:ext cx="3752850" cy="2470150"/>
            </a:xfrm>
            <a:prstGeom prst="rect">
              <a:avLst/>
            </a:prstGeom>
            <a:solidFill>
              <a:srgbClr val="99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2" name="AutoShape 31"/>
            <p:cNvSpPr>
              <a:spLocks noChangeArrowheads="1"/>
            </p:cNvSpPr>
            <p:nvPr/>
          </p:nvSpPr>
          <p:spPr bwMode="auto">
            <a:xfrm>
              <a:off x="3016250" y="5899150"/>
              <a:ext cx="342900" cy="304800"/>
            </a:xfrm>
            <a:custGeom>
              <a:avLst/>
              <a:gdLst>
                <a:gd name="T0" fmla="*/ 75614280 w 21600"/>
                <a:gd name="T1" fmla="*/ 30346399 h 21600"/>
                <a:gd name="T2" fmla="*/ 43208067 w 21600"/>
                <a:gd name="T3" fmla="*/ 60692798 h 21600"/>
                <a:gd name="T4" fmla="*/ 10802144 w 21600"/>
                <a:gd name="T5" fmla="*/ 30346399 h 21600"/>
                <a:gd name="T6" fmla="*/ 4320806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777777"/>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wrap="none" lIns="73025" tIns="36512" rIns="73025" bIns="36512" anchor="ctr"/>
            <a:lstStyle/>
            <a:p>
              <a:endParaRPr lang="zh-CN" altLang="en-US"/>
            </a:p>
          </p:txBody>
        </p:sp>
        <p:sp>
          <p:nvSpPr>
            <p:cNvPr id="33" name="Rectangle 32"/>
            <p:cNvSpPr>
              <a:spLocks noChangeArrowheads="1"/>
            </p:cNvSpPr>
            <p:nvPr/>
          </p:nvSpPr>
          <p:spPr bwMode="auto">
            <a:xfrm rot="1892650">
              <a:off x="2941638" y="5427663"/>
              <a:ext cx="152400" cy="76200"/>
            </a:xfrm>
            <a:prstGeom prst="rect">
              <a:avLst/>
            </a:prstGeom>
            <a:solidFill>
              <a:srgbClr val="FFFFFF"/>
            </a:solidFill>
            <a:ln w="9525">
              <a:solidFill>
                <a:srgbClr val="B2B2B2"/>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4" name="Rectangle 33"/>
            <p:cNvSpPr>
              <a:spLocks noChangeArrowheads="1"/>
            </p:cNvSpPr>
            <p:nvPr/>
          </p:nvSpPr>
          <p:spPr bwMode="auto">
            <a:xfrm>
              <a:off x="2789238" y="5233988"/>
              <a:ext cx="152400" cy="76200"/>
            </a:xfrm>
            <a:prstGeom prst="rect">
              <a:avLst/>
            </a:prstGeom>
            <a:solidFill>
              <a:srgbClr val="FFFFFF"/>
            </a:solidFill>
            <a:ln w="9525">
              <a:solidFill>
                <a:srgbClr val="B2B2B2"/>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5" name="Rectangle 34"/>
            <p:cNvSpPr>
              <a:spLocks noChangeArrowheads="1"/>
            </p:cNvSpPr>
            <p:nvPr/>
          </p:nvSpPr>
          <p:spPr bwMode="auto">
            <a:xfrm rot="3547136">
              <a:off x="3094038" y="5654675"/>
              <a:ext cx="152400" cy="76200"/>
            </a:xfrm>
            <a:prstGeom prst="rect">
              <a:avLst/>
            </a:prstGeom>
            <a:solidFill>
              <a:srgbClr val="FFFFFF"/>
            </a:solidFill>
            <a:ln w="9525">
              <a:solidFill>
                <a:srgbClr val="B2B2B2"/>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6" name="Gear"/>
            <p:cNvSpPr>
              <a:spLocks noEditPoints="1" noChangeArrowheads="1"/>
            </p:cNvSpPr>
            <p:nvPr/>
          </p:nvSpPr>
          <p:spPr bwMode="auto">
            <a:xfrm>
              <a:off x="3119438" y="4559300"/>
              <a:ext cx="263525" cy="231775"/>
            </a:xfrm>
            <a:custGeom>
              <a:avLst/>
              <a:gdLst>
                <a:gd name="T0" fmla="*/ 19612347 w 21600"/>
                <a:gd name="T1" fmla="*/ 0 h 21600"/>
                <a:gd name="T2" fmla="*/ 39224547 w 21600"/>
                <a:gd name="T3" fmla="*/ 13343330 h 21600"/>
                <a:gd name="T4" fmla="*/ 19612347 w 21600"/>
                <a:gd name="T5" fmla="*/ 26686532 h 21600"/>
                <a:gd name="T6" fmla="*/ 0 w 21600"/>
                <a:gd name="T7" fmla="*/ 13343330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2"/>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a:lstStyle/>
            <a:p>
              <a:endParaRPr lang="zh-CN" altLang="en-US"/>
            </a:p>
          </p:txBody>
        </p:sp>
        <p:sp>
          <p:nvSpPr>
            <p:cNvPr id="37" name="AutoShape 36"/>
            <p:cNvSpPr>
              <a:spLocks noEditPoints="1" noChangeArrowheads="1"/>
            </p:cNvSpPr>
            <p:nvPr/>
          </p:nvSpPr>
          <p:spPr bwMode="auto">
            <a:xfrm>
              <a:off x="2790825" y="4654550"/>
              <a:ext cx="315913" cy="276225"/>
            </a:xfrm>
            <a:custGeom>
              <a:avLst/>
              <a:gdLst>
                <a:gd name="T0" fmla="*/ 33788302 w 21600"/>
                <a:gd name="T1" fmla="*/ 0 h 21600"/>
                <a:gd name="T2" fmla="*/ 67576370 w 21600"/>
                <a:gd name="T3" fmla="*/ 22586712 h 21600"/>
                <a:gd name="T4" fmla="*/ 33788302 w 21600"/>
                <a:gd name="T5" fmla="*/ 45173245 h 21600"/>
                <a:gd name="T6" fmla="*/ 0 w 21600"/>
                <a:gd name="T7" fmla="*/ 22586712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folHlink"/>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a:lstStyle/>
            <a:p>
              <a:endParaRPr lang="zh-CN" altLang="en-US"/>
            </a:p>
          </p:txBody>
        </p:sp>
        <p:sp>
          <p:nvSpPr>
            <p:cNvPr id="38" name="AutoShape 37"/>
            <p:cNvSpPr>
              <a:spLocks noEditPoints="1" noChangeArrowheads="1"/>
            </p:cNvSpPr>
            <p:nvPr/>
          </p:nvSpPr>
          <p:spPr bwMode="auto">
            <a:xfrm>
              <a:off x="2995613" y="4756150"/>
              <a:ext cx="350837" cy="307975"/>
            </a:xfrm>
            <a:custGeom>
              <a:avLst/>
              <a:gdLst>
                <a:gd name="T0" fmla="*/ 46278551 w 21600"/>
                <a:gd name="T1" fmla="*/ 0 h 21600"/>
                <a:gd name="T2" fmla="*/ 92556842 w 21600"/>
                <a:gd name="T3" fmla="*/ 31304749 h 21600"/>
                <a:gd name="T4" fmla="*/ 46278551 w 21600"/>
                <a:gd name="T5" fmla="*/ 62609270 h 21600"/>
                <a:gd name="T6" fmla="*/ 0 w 21600"/>
                <a:gd name="T7" fmla="*/ 31304749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a:lstStyle/>
            <a:p>
              <a:endParaRPr lang="zh-CN" altLang="en-US"/>
            </a:p>
          </p:txBody>
        </p:sp>
        <p:sp>
          <p:nvSpPr>
            <p:cNvPr id="39" name="Rectangle 38"/>
            <p:cNvSpPr>
              <a:spLocks noChangeArrowheads="1"/>
            </p:cNvSpPr>
            <p:nvPr/>
          </p:nvSpPr>
          <p:spPr bwMode="auto">
            <a:xfrm>
              <a:off x="1644650" y="4756150"/>
              <a:ext cx="152400" cy="76200"/>
            </a:xfrm>
            <a:prstGeom prst="rect">
              <a:avLst/>
            </a:prstGeom>
            <a:solidFill>
              <a:srgbClr val="FFFFFF"/>
            </a:solidFill>
            <a:ln w="9525">
              <a:solidFill>
                <a:srgbClr val="B2B2B2"/>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0" name="Rectangle 39"/>
            <p:cNvSpPr>
              <a:spLocks noChangeArrowheads="1"/>
            </p:cNvSpPr>
            <p:nvPr/>
          </p:nvSpPr>
          <p:spPr bwMode="auto">
            <a:xfrm>
              <a:off x="1873250" y="4756150"/>
              <a:ext cx="152400" cy="76200"/>
            </a:xfrm>
            <a:prstGeom prst="rect">
              <a:avLst/>
            </a:prstGeom>
            <a:solidFill>
              <a:srgbClr val="FFFFFF"/>
            </a:solidFill>
            <a:ln w="9525">
              <a:solidFill>
                <a:srgbClr val="B2B2B2"/>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1" name="Rectangle 40"/>
            <p:cNvSpPr>
              <a:spLocks noChangeArrowheads="1"/>
            </p:cNvSpPr>
            <p:nvPr/>
          </p:nvSpPr>
          <p:spPr bwMode="auto">
            <a:xfrm>
              <a:off x="2101850" y="4756150"/>
              <a:ext cx="152400" cy="76200"/>
            </a:xfrm>
            <a:prstGeom prst="rect">
              <a:avLst/>
            </a:prstGeom>
            <a:solidFill>
              <a:srgbClr val="FFFFFF"/>
            </a:solidFill>
            <a:ln w="9525">
              <a:solidFill>
                <a:srgbClr val="B2B2B2"/>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2" name="Rectangle 41"/>
            <p:cNvSpPr>
              <a:spLocks noChangeArrowheads="1"/>
            </p:cNvSpPr>
            <p:nvPr/>
          </p:nvSpPr>
          <p:spPr bwMode="auto">
            <a:xfrm>
              <a:off x="1492250" y="4756150"/>
              <a:ext cx="76200" cy="76200"/>
            </a:xfrm>
            <a:prstGeom prst="rect">
              <a:avLst/>
            </a:prstGeom>
            <a:solidFill>
              <a:srgbClr val="FFFFFF"/>
            </a:solidFill>
            <a:ln w="9525">
              <a:solidFill>
                <a:srgbClr val="B2B2B2"/>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3" name="Rectangle 42"/>
            <p:cNvSpPr>
              <a:spLocks noChangeArrowheads="1"/>
            </p:cNvSpPr>
            <p:nvPr/>
          </p:nvSpPr>
          <p:spPr bwMode="auto">
            <a:xfrm>
              <a:off x="2330450" y="4756150"/>
              <a:ext cx="76200" cy="76200"/>
            </a:xfrm>
            <a:prstGeom prst="rect">
              <a:avLst/>
            </a:prstGeom>
            <a:solidFill>
              <a:srgbClr val="FFFFFF"/>
            </a:solidFill>
            <a:ln w="9525">
              <a:solidFill>
                <a:srgbClr val="B2B2B2"/>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4" name="Rectangle 43"/>
            <p:cNvSpPr>
              <a:spLocks noChangeArrowheads="1"/>
            </p:cNvSpPr>
            <p:nvPr/>
          </p:nvSpPr>
          <p:spPr bwMode="auto">
            <a:xfrm>
              <a:off x="2446338" y="4756150"/>
              <a:ext cx="152400" cy="76200"/>
            </a:xfrm>
            <a:prstGeom prst="rect">
              <a:avLst/>
            </a:prstGeom>
            <a:solidFill>
              <a:srgbClr val="FFFFFF"/>
            </a:solidFill>
            <a:ln w="9525">
              <a:solidFill>
                <a:srgbClr val="B2B2B2"/>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5" name="Rectangle 44"/>
            <p:cNvSpPr>
              <a:spLocks noChangeArrowheads="1"/>
            </p:cNvSpPr>
            <p:nvPr/>
          </p:nvSpPr>
          <p:spPr bwMode="auto">
            <a:xfrm>
              <a:off x="3668713" y="4778375"/>
              <a:ext cx="152400" cy="76200"/>
            </a:xfrm>
            <a:prstGeom prst="rect">
              <a:avLst/>
            </a:prstGeom>
            <a:solidFill>
              <a:srgbClr val="33999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6" name="Rectangle 45"/>
            <p:cNvSpPr>
              <a:spLocks noChangeArrowheads="1"/>
            </p:cNvSpPr>
            <p:nvPr/>
          </p:nvSpPr>
          <p:spPr bwMode="auto">
            <a:xfrm>
              <a:off x="3897313" y="4778375"/>
              <a:ext cx="152400" cy="76200"/>
            </a:xfrm>
            <a:prstGeom prst="rect">
              <a:avLst/>
            </a:prstGeom>
            <a:solidFill>
              <a:srgbClr val="EEB30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7" name="Rectangle 46"/>
            <p:cNvSpPr>
              <a:spLocks noChangeArrowheads="1"/>
            </p:cNvSpPr>
            <p:nvPr/>
          </p:nvSpPr>
          <p:spPr bwMode="auto">
            <a:xfrm>
              <a:off x="4125913" y="4778375"/>
              <a:ext cx="152400" cy="76200"/>
            </a:xfrm>
            <a:prstGeom prst="rect">
              <a:avLst/>
            </a:prstGeom>
            <a:solidFill>
              <a:srgbClr val="336666"/>
            </a:solidFill>
            <a:ln w="12700">
              <a:solidFill>
                <a:srgbClr val="224544"/>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8" name="Rectangle 47"/>
            <p:cNvSpPr>
              <a:spLocks noChangeArrowheads="1"/>
            </p:cNvSpPr>
            <p:nvPr/>
          </p:nvSpPr>
          <p:spPr bwMode="auto">
            <a:xfrm>
              <a:off x="3516313" y="4778375"/>
              <a:ext cx="76200" cy="7620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9" name="Rectangle 48"/>
            <p:cNvSpPr>
              <a:spLocks noChangeArrowheads="1"/>
            </p:cNvSpPr>
            <p:nvPr/>
          </p:nvSpPr>
          <p:spPr bwMode="auto">
            <a:xfrm>
              <a:off x="4354513" y="4778375"/>
              <a:ext cx="76200" cy="7620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50" name="Rectangle 49"/>
            <p:cNvSpPr>
              <a:spLocks noChangeArrowheads="1"/>
            </p:cNvSpPr>
            <p:nvPr/>
          </p:nvSpPr>
          <p:spPr bwMode="auto">
            <a:xfrm>
              <a:off x="4470400" y="4778375"/>
              <a:ext cx="152400" cy="76200"/>
            </a:xfrm>
            <a:prstGeom prst="rect">
              <a:avLst/>
            </a:prstGeom>
            <a:solidFill>
              <a:srgbClr val="EEB30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51" name="Line 50"/>
            <p:cNvSpPr>
              <a:spLocks noChangeShapeType="1"/>
            </p:cNvSpPr>
            <p:nvPr/>
          </p:nvSpPr>
          <p:spPr bwMode="auto">
            <a:xfrm>
              <a:off x="1874838" y="4425950"/>
              <a:ext cx="2481262" cy="0"/>
            </a:xfrm>
            <a:prstGeom prst="line">
              <a:avLst/>
            </a:prstGeom>
            <a:noFill/>
            <a:ln w="63500">
              <a:solidFill>
                <a:schemeClr val="tx1"/>
              </a:solidFill>
              <a:round/>
              <a:headEnd/>
              <a:tailEnd type="triangle" w="sm" len="med"/>
            </a:ln>
            <a:extLst>
              <a:ext uri="{909E8E84-426E-40DD-AFC4-6F175D3DCCD1}">
                <a14:hiddenFill xmlns="" xmlns:a14="http://schemas.microsoft.com/office/drawing/2010/main">
                  <a:noFill/>
                </a14:hiddenFill>
              </a:ext>
            </a:extLst>
          </p:spPr>
          <p:txBody>
            <a:bodyPr lIns="73025" tIns="36512" rIns="73025" bIns="36512"/>
            <a:lstStyle/>
            <a:p>
              <a:endParaRPr lang="zh-CN" altLang="en-US"/>
            </a:p>
          </p:txBody>
        </p:sp>
        <p:sp>
          <p:nvSpPr>
            <p:cNvPr id="52" name="Rectangle 51"/>
            <p:cNvSpPr>
              <a:spLocks noChangeArrowheads="1"/>
            </p:cNvSpPr>
            <p:nvPr/>
          </p:nvSpPr>
          <p:spPr bwMode="auto">
            <a:xfrm>
              <a:off x="5407025" y="3973513"/>
              <a:ext cx="3752850" cy="2446337"/>
            </a:xfrm>
            <a:prstGeom prst="rect">
              <a:avLst/>
            </a:prstGeom>
            <a:solidFill>
              <a:srgbClr val="C3C16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53" name="Rectangle 52"/>
            <p:cNvSpPr>
              <a:spLocks noChangeArrowheads="1"/>
            </p:cNvSpPr>
            <p:nvPr/>
          </p:nvSpPr>
          <p:spPr bwMode="auto">
            <a:xfrm>
              <a:off x="7096125" y="4632325"/>
              <a:ext cx="76200" cy="7620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54" name="Rectangle 53"/>
            <p:cNvSpPr>
              <a:spLocks noChangeArrowheads="1"/>
            </p:cNvSpPr>
            <p:nvPr/>
          </p:nvSpPr>
          <p:spPr bwMode="auto">
            <a:xfrm>
              <a:off x="7256463" y="4632325"/>
              <a:ext cx="76200" cy="7620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55" name="Rectangle 54"/>
            <p:cNvSpPr>
              <a:spLocks noChangeArrowheads="1"/>
            </p:cNvSpPr>
            <p:nvPr/>
          </p:nvSpPr>
          <p:spPr bwMode="auto">
            <a:xfrm>
              <a:off x="6557963" y="4860925"/>
              <a:ext cx="152400" cy="76200"/>
            </a:xfrm>
            <a:prstGeom prst="rect">
              <a:avLst/>
            </a:prstGeom>
            <a:solidFill>
              <a:srgbClr val="3366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56" name="Rectangle 55"/>
            <p:cNvSpPr>
              <a:spLocks noChangeArrowheads="1"/>
            </p:cNvSpPr>
            <p:nvPr/>
          </p:nvSpPr>
          <p:spPr bwMode="auto">
            <a:xfrm>
              <a:off x="6954838" y="4860925"/>
              <a:ext cx="152400" cy="76200"/>
            </a:xfrm>
            <a:prstGeom prst="rect">
              <a:avLst/>
            </a:prstGeom>
            <a:solidFill>
              <a:srgbClr val="33999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57" name="Rectangle 56"/>
            <p:cNvSpPr>
              <a:spLocks noChangeArrowheads="1"/>
            </p:cNvSpPr>
            <p:nvPr/>
          </p:nvSpPr>
          <p:spPr bwMode="auto">
            <a:xfrm>
              <a:off x="7172325" y="4860925"/>
              <a:ext cx="152400" cy="76200"/>
            </a:xfrm>
            <a:prstGeom prst="rect">
              <a:avLst/>
            </a:prstGeom>
            <a:solidFill>
              <a:srgbClr val="3366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58" name="Rectangle 57"/>
            <p:cNvSpPr>
              <a:spLocks noChangeArrowheads="1"/>
            </p:cNvSpPr>
            <p:nvPr/>
          </p:nvSpPr>
          <p:spPr bwMode="auto">
            <a:xfrm>
              <a:off x="6557963" y="5089525"/>
              <a:ext cx="152400" cy="76200"/>
            </a:xfrm>
            <a:prstGeom prst="rect">
              <a:avLst/>
            </a:prstGeom>
            <a:solidFill>
              <a:srgbClr val="EEB30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59" name="Rectangle 58"/>
            <p:cNvSpPr>
              <a:spLocks noChangeArrowheads="1"/>
            </p:cNvSpPr>
            <p:nvPr/>
          </p:nvSpPr>
          <p:spPr bwMode="auto">
            <a:xfrm>
              <a:off x="7172325" y="5089525"/>
              <a:ext cx="152400" cy="76200"/>
            </a:xfrm>
            <a:prstGeom prst="rect">
              <a:avLst/>
            </a:prstGeom>
            <a:solidFill>
              <a:srgbClr val="EEB30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0" name="Rectangle 59"/>
            <p:cNvSpPr>
              <a:spLocks noChangeArrowheads="1"/>
            </p:cNvSpPr>
            <p:nvPr/>
          </p:nvSpPr>
          <p:spPr bwMode="auto">
            <a:xfrm>
              <a:off x="6943725" y="5089525"/>
              <a:ext cx="152400" cy="76200"/>
            </a:xfrm>
            <a:prstGeom prst="rect">
              <a:avLst/>
            </a:prstGeom>
            <a:solidFill>
              <a:srgbClr val="EEB30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1" name="Rectangle 60"/>
            <p:cNvSpPr>
              <a:spLocks noChangeArrowheads="1"/>
            </p:cNvSpPr>
            <p:nvPr/>
          </p:nvSpPr>
          <p:spPr bwMode="auto">
            <a:xfrm>
              <a:off x="6783388" y="5089525"/>
              <a:ext cx="76200" cy="76200"/>
            </a:xfrm>
            <a:prstGeom prst="rect">
              <a:avLst/>
            </a:prstGeom>
            <a:solidFill>
              <a:srgbClr val="EEB30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2" name="Rectangle 61"/>
            <p:cNvSpPr>
              <a:spLocks noChangeArrowheads="1"/>
            </p:cNvSpPr>
            <p:nvPr/>
          </p:nvSpPr>
          <p:spPr bwMode="auto">
            <a:xfrm>
              <a:off x="6418263" y="5089525"/>
              <a:ext cx="76200" cy="76200"/>
            </a:xfrm>
            <a:prstGeom prst="rect">
              <a:avLst/>
            </a:prstGeom>
            <a:solidFill>
              <a:srgbClr val="EEB30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3" name="Rectangle 62"/>
            <p:cNvSpPr>
              <a:spLocks noChangeArrowheads="1"/>
            </p:cNvSpPr>
            <p:nvPr/>
          </p:nvSpPr>
          <p:spPr bwMode="auto">
            <a:xfrm>
              <a:off x="6954838" y="4632325"/>
              <a:ext cx="76200" cy="7620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4" name="Rectangle 63"/>
            <p:cNvSpPr>
              <a:spLocks noChangeArrowheads="1"/>
            </p:cNvSpPr>
            <p:nvPr/>
          </p:nvSpPr>
          <p:spPr bwMode="auto">
            <a:xfrm>
              <a:off x="6759575" y="4860925"/>
              <a:ext cx="152400" cy="76200"/>
            </a:xfrm>
            <a:prstGeom prst="rect">
              <a:avLst/>
            </a:prstGeom>
            <a:solidFill>
              <a:srgbClr val="3366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5" name="Rectangle 64"/>
            <p:cNvSpPr>
              <a:spLocks noChangeArrowheads="1"/>
            </p:cNvSpPr>
            <p:nvPr/>
          </p:nvSpPr>
          <p:spPr bwMode="auto">
            <a:xfrm>
              <a:off x="6354763" y="4860925"/>
              <a:ext cx="152400" cy="76200"/>
            </a:xfrm>
            <a:prstGeom prst="rect">
              <a:avLst/>
            </a:prstGeom>
            <a:solidFill>
              <a:srgbClr val="33999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6" name="Rectangle 65"/>
            <p:cNvSpPr>
              <a:spLocks noChangeArrowheads="1"/>
            </p:cNvSpPr>
            <p:nvPr/>
          </p:nvSpPr>
          <p:spPr bwMode="auto">
            <a:xfrm>
              <a:off x="6229350" y="5089525"/>
              <a:ext cx="152400" cy="76200"/>
            </a:xfrm>
            <a:prstGeom prst="rect">
              <a:avLst/>
            </a:prstGeom>
            <a:solidFill>
              <a:srgbClr val="EEB30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7" name="Rectangle 66"/>
            <p:cNvSpPr>
              <a:spLocks noChangeArrowheads="1"/>
            </p:cNvSpPr>
            <p:nvPr/>
          </p:nvSpPr>
          <p:spPr bwMode="auto">
            <a:xfrm>
              <a:off x="6040438" y="5089525"/>
              <a:ext cx="152400" cy="76200"/>
            </a:xfrm>
            <a:prstGeom prst="rect">
              <a:avLst/>
            </a:prstGeom>
            <a:solidFill>
              <a:srgbClr val="EEB30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8" name="Rectangle 67"/>
            <p:cNvSpPr>
              <a:spLocks noChangeArrowheads="1"/>
            </p:cNvSpPr>
            <p:nvPr/>
          </p:nvSpPr>
          <p:spPr bwMode="auto">
            <a:xfrm>
              <a:off x="6192838" y="4860925"/>
              <a:ext cx="76200" cy="76200"/>
            </a:xfrm>
            <a:prstGeom prst="rect">
              <a:avLst/>
            </a:prstGeom>
            <a:solidFill>
              <a:srgbClr val="3366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9" name="Rectangle 68"/>
            <p:cNvSpPr>
              <a:spLocks noChangeArrowheads="1"/>
            </p:cNvSpPr>
            <p:nvPr/>
          </p:nvSpPr>
          <p:spPr bwMode="auto">
            <a:xfrm>
              <a:off x="6000750" y="4860925"/>
              <a:ext cx="152400" cy="76200"/>
            </a:xfrm>
            <a:prstGeom prst="rect">
              <a:avLst/>
            </a:prstGeom>
            <a:solidFill>
              <a:srgbClr val="3366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70" name="Rectangle 69"/>
            <p:cNvSpPr>
              <a:spLocks noChangeArrowheads="1"/>
            </p:cNvSpPr>
            <p:nvPr/>
          </p:nvSpPr>
          <p:spPr bwMode="auto">
            <a:xfrm>
              <a:off x="5808663" y="5089525"/>
              <a:ext cx="152400" cy="76200"/>
            </a:xfrm>
            <a:prstGeom prst="rect">
              <a:avLst/>
            </a:prstGeom>
            <a:solidFill>
              <a:srgbClr val="EEB30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71" name="Rectangle 70"/>
            <p:cNvSpPr>
              <a:spLocks noChangeArrowheads="1"/>
            </p:cNvSpPr>
            <p:nvPr/>
          </p:nvSpPr>
          <p:spPr bwMode="auto">
            <a:xfrm>
              <a:off x="5572125" y="5089525"/>
              <a:ext cx="152400" cy="76200"/>
            </a:xfrm>
            <a:prstGeom prst="rect">
              <a:avLst/>
            </a:prstGeom>
            <a:solidFill>
              <a:srgbClr val="EEB30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72" name="Rectangle 71"/>
            <p:cNvSpPr>
              <a:spLocks noChangeArrowheads="1"/>
            </p:cNvSpPr>
            <p:nvPr/>
          </p:nvSpPr>
          <p:spPr bwMode="auto">
            <a:xfrm>
              <a:off x="8262938" y="4860925"/>
              <a:ext cx="152400" cy="76200"/>
            </a:xfrm>
            <a:prstGeom prst="rect">
              <a:avLst/>
            </a:prstGeom>
            <a:solidFill>
              <a:srgbClr val="EEB30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73" name="Rectangle 72"/>
            <p:cNvSpPr>
              <a:spLocks noChangeArrowheads="1"/>
            </p:cNvSpPr>
            <p:nvPr/>
          </p:nvSpPr>
          <p:spPr bwMode="auto">
            <a:xfrm>
              <a:off x="8597900" y="4860925"/>
              <a:ext cx="152400" cy="76200"/>
            </a:xfrm>
            <a:prstGeom prst="rect">
              <a:avLst/>
            </a:prstGeom>
            <a:solidFill>
              <a:srgbClr val="EEB30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74" name="Rectangle 73"/>
            <p:cNvSpPr>
              <a:spLocks noChangeArrowheads="1"/>
            </p:cNvSpPr>
            <p:nvPr/>
          </p:nvSpPr>
          <p:spPr bwMode="auto">
            <a:xfrm>
              <a:off x="8453438" y="4860925"/>
              <a:ext cx="76200" cy="7620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75" name="Rectangle 74"/>
            <p:cNvSpPr>
              <a:spLocks noChangeArrowheads="1"/>
            </p:cNvSpPr>
            <p:nvPr/>
          </p:nvSpPr>
          <p:spPr bwMode="auto">
            <a:xfrm>
              <a:off x="9045575" y="4860925"/>
              <a:ext cx="76200" cy="7620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76" name="Rectangle 75"/>
            <p:cNvSpPr>
              <a:spLocks noChangeArrowheads="1"/>
            </p:cNvSpPr>
            <p:nvPr/>
          </p:nvSpPr>
          <p:spPr bwMode="auto">
            <a:xfrm>
              <a:off x="8799513" y="4860925"/>
              <a:ext cx="152400" cy="76200"/>
            </a:xfrm>
            <a:prstGeom prst="rect">
              <a:avLst/>
            </a:prstGeom>
            <a:solidFill>
              <a:srgbClr val="3366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77" name="AutoShape 76"/>
            <p:cNvSpPr>
              <a:spLocks noChangeArrowheads="1"/>
            </p:cNvSpPr>
            <p:nvPr/>
          </p:nvSpPr>
          <p:spPr bwMode="auto">
            <a:xfrm>
              <a:off x="6570663" y="5976938"/>
              <a:ext cx="342900" cy="304800"/>
            </a:xfrm>
            <a:custGeom>
              <a:avLst/>
              <a:gdLst>
                <a:gd name="T0" fmla="*/ 75614280 w 21600"/>
                <a:gd name="T1" fmla="*/ 30346399 h 21600"/>
                <a:gd name="T2" fmla="*/ 43208067 w 21600"/>
                <a:gd name="T3" fmla="*/ 60692798 h 21600"/>
                <a:gd name="T4" fmla="*/ 10802144 w 21600"/>
                <a:gd name="T5" fmla="*/ 30346399 h 21600"/>
                <a:gd name="T6" fmla="*/ 4320806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777777"/>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wrap="none" lIns="73025" tIns="36512" rIns="73025" bIns="36512" anchor="ctr"/>
            <a:lstStyle/>
            <a:p>
              <a:endParaRPr lang="zh-CN" altLang="en-US"/>
            </a:p>
          </p:txBody>
        </p:sp>
        <p:sp>
          <p:nvSpPr>
            <p:cNvPr id="78" name="Rectangle 77"/>
            <p:cNvSpPr>
              <a:spLocks noChangeArrowheads="1"/>
            </p:cNvSpPr>
            <p:nvPr/>
          </p:nvSpPr>
          <p:spPr bwMode="auto">
            <a:xfrm rot="1892650">
              <a:off x="6470650" y="5505450"/>
              <a:ext cx="152400" cy="76200"/>
            </a:xfrm>
            <a:prstGeom prst="rect">
              <a:avLst/>
            </a:prstGeom>
            <a:solidFill>
              <a:srgbClr val="33999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79" name="Rectangle 78"/>
            <p:cNvSpPr>
              <a:spLocks noChangeArrowheads="1"/>
            </p:cNvSpPr>
            <p:nvPr/>
          </p:nvSpPr>
          <p:spPr bwMode="auto">
            <a:xfrm>
              <a:off x="6357938" y="5311775"/>
              <a:ext cx="152400" cy="76200"/>
            </a:xfrm>
            <a:prstGeom prst="rect">
              <a:avLst/>
            </a:prstGeom>
            <a:solidFill>
              <a:srgbClr val="33999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80" name="Rectangle 79"/>
            <p:cNvSpPr>
              <a:spLocks noChangeArrowheads="1"/>
            </p:cNvSpPr>
            <p:nvPr/>
          </p:nvSpPr>
          <p:spPr bwMode="auto">
            <a:xfrm rot="3547136">
              <a:off x="6623050" y="5732463"/>
              <a:ext cx="152400" cy="76200"/>
            </a:xfrm>
            <a:prstGeom prst="rect">
              <a:avLst/>
            </a:prstGeom>
            <a:solidFill>
              <a:srgbClr val="EEB30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81" name="Line 80"/>
            <p:cNvSpPr>
              <a:spLocks noChangeShapeType="1"/>
            </p:cNvSpPr>
            <p:nvPr/>
          </p:nvSpPr>
          <p:spPr bwMode="auto">
            <a:xfrm>
              <a:off x="6019800" y="5029200"/>
              <a:ext cx="0" cy="23495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wrap="none" lIns="73025" tIns="36512" rIns="73025" bIns="36512" anchor="ctr"/>
            <a:lstStyle/>
            <a:p>
              <a:endParaRPr lang="zh-CN" altLang="en-US"/>
            </a:p>
          </p:txBody>
        </p:sp>
        <p:sp>
          <p:nvSpPr>
            <p:cNvPr id="82" name="Line 81"/>
            <p:cNvSpPr>
              <a:spLocks noChangeShapeType="1"/>
            </p:cNvSpPr>
            <p:nvPr/>
          </p:nvSpPr>
          <p:spPr bwMode="auto">
            <a:xfrm>
              <a:off x="6324600" y="4784725"/>
              <a:ext cx="0" cy="234950"/>
            </a:xfrm>
            <a:prstGeom prst="line">
              <a:avLst/>
            </a:prstGeom>
            <a:noFill/>
            <a:ln w="25400">
              <a:solidFill>
                <a:schemeClr val="tx1"/>
              </a:solidFill>
              <a:prstDash val="sysDot"/>
              <a:round/>
              <a:headEnd/>
              <a:tailEnd/>
            </a:ln>
            <a:extLst>
              <a:ext uri="{909E8E84-426E-40DD-AFC4-6F175D3DCCD1}">
                <a14:hiddenFill xmlns="" xmlns:a14="http://schemas.microsoft.com/office/drawing/2010/main">
                  <a:noFill/>
                </a14:hiddenFill>
              </a:ext>
            </a:extLst>
          </p:spPr>
          <p:txBody>
            <a:bodyPr lIns="73025" tIns="36512" rIns="73025" bIns="36512"/>
            <a:lstStyle/>
            <a:p>
              <a:endParaRPr lang="zh-CN" altLang="en-US"/>
            </a:p>
          </p:txBody>
        </p:sp>
        <p:sp>
          <p:nvSpPr>
            <p:cNvPr id="83" name="Line 82"/>
            <p:cNvSpPr>
              <a:spLocks noChangeShapeType="1"/>
            </p:cNvSpPr>
            <p:nvPr/>
          </p:nvSpPr>
          <p:spPr bwMode="auto">
            <a:xfrm>
              <a:off x="6042025" y="4435475"/>
              <a:ext cx="2481263" cy="0"/>
            </a:xfrm>
            <a:prstGeom prst="line">
              <a:avLst/>
            </a:prstGeom>
            <a:noFill/>
            <a:ln w="63500">
              <a:solidFill>
                <a:schemeClr val="tx1"/>
              </a:solidFill>
              <a:round/>
              <a:headEnd/>
              <a:tailEnd type="triangle" w="sm" len="med"/>
            </a:ln>
            <a:extLst>
              <a:ext uri="{909E8E84-426E-40DD-AFC4-6F175D3DCCD1}">
                <a14:hiddenFill xmlns="" xmlns:a14="http://schemas.microsoft.com/office/drawing/2010/main">
                  <a:noFill/>
                </a14:hiddenFill>
              </a:ext>
            </a:extLst>
          </p:spPr>
          <p:txBody>
            <a:bodyPr lIns="73025" tIns="36512" rIns="73025" bIns="36512"/>
            <a:lstStyle/>
            <a:p>
              <a:endParaRPr lang="zh-CN" altLang="en-US"/>
            </a:p>
          </p:txBody>
        </p:sp>
        <p:sp>
          <p:nvSpPr>
            <p:cNvPr id="84" name="Text Box 84"/>
            <p:cNvSpPr txBox="1">
              <a:spLocks noChangeArrowheads="1"/>
            </p:cNvSpPr>
            <p:nvPr/>
          </p:nvSpPr>
          <p:spPr bwMode="auto">
            <a:xfrm>
              <a:off x="5106988" y="3576638"/>
              <a:ext cx="4351337" cy="714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73025" tIns="36512" rIns="73025" bIns="36512">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spcBef>
                  <a:spcPct val="50000"/>
                </a:spcBef>
              </a:pPr>
              <a:r>
                <a:rPr lang="en-US" altLang="zh-CN" b="1"/>
                <a:t>Per-Hop Behavior (PHB)</a:t>
              </a:r>
            </a:p>
            <a:p>
              <a:pPr algn="ctr">
                <a:spcBef>
                  <a:spcPct val="50000"/>
                </a:spcBef>
              </a:pPr>
              <a:r>
                <a:rPr lang="en-US" altLang="zh-CN" sz="1600" b="1"/>
                <a:t>Queuing/Dropping</a:t>
              </a:r>
            </a:p>
          </p:txBody>
        </p:sp>
        <p:sp>
          <p:nvSpPr>
            <p:cNvPr id="85" name="Line 85"/>
            <p:cNvSpPr>
              <a:spLocks noChangeShapeType="1"/>
            </p:cNvSpPr>
            <p:nvPr/>
          </p:nvSpPr>
          <p:spPr bwMode="auto">
            <a:xfrm>
              <a:off x="1690688" y="2738438"/>
              <a:ext cx="630237" cy="0"/>
            </a:xfrm>
            <a:prstGeom prst="line">
              <a:avLst/>
            </a:prstGeom>
            <a:noFill/>
            <a:ln w="63500">
              <a:solidFill>
                <a:schemeClr val="tx1"/>
              </a:solidFill>
              <a:round/>
              <a:headEnd/>
              <a:tailEnd type="triangle" w="sm" len="med"/>
            </a:ln>
            <a:extLst>
              <a:ext uri="{909E8E84-426E-40DD-AFC4-6F175D3DCCD1}">
                <a14:hiddenFill xmlns="" xmlns:a14="http://schemas.microsoft.com/office/drawing/2010/main">
                  <a:noFill/>
                </a14:hiddenFill>
              </a:ext>
            </a:extLst>
          </p:spPr>
          <p:txBody>
            <a:bodyPr lIns="73025" tIns="36512" rIns="73025" bIns="36512"/>
            <a:lstStyle/>
            <a:p>
              <a:endParaRPr lang="zh-CN" altLang="en-US"/>
            </a:p>
          </p:txBody>
        </p:sp>
        <p:sp>
          <p:nvSpPr>
            <p:cNvPr id="86" name="Line 86"/>
            <p:cNvSpPr>
              <a:spLocks noChangeShapeType="1"/>
            </p:cNvSpPr>
            <p:nvPr/>
          </p:nvSpPr>
          <p:spPr bwMode="auto">
            <a:xfrm>
              <a:off x="3703638" y="2738438"/>
              <a:ext cx="630237" cy="0"/>
            </a:xfrm>
            <a:prstGeom prst="line">
              <a:avLst/>
            </a:prstGeom>
            <a:noFill/>
            <a:ln w="63500">
              <a:solidFill>
                <a:schemeClr val="tx1"/>
              </a:solidFill>
              <a:round/>
              <a:headEnd/>
              <a:tailEnd type="triangle" w="sm" len="med"/>
            </a:ln>
            <a:extLst>
              <a:ext uri="{909E8E84-426E-40DD-AFC4-6F175D3DCCD1}">
                <a14:hiddenFill xmlns="" xmlns:a14="http://schemas.microsoft.com/office/drawing/2010/main">
                  <a:noFill/>
                </a14:hiddenFill>
              </a:ext>
            </a:extLst>
          </p:spPr>
          <p:txBody>
            <a:bodyPr lIns="73025" tIns="36512" rIns="73025" bIns="36512"/>
            <a:lstStyle/>
            <a:p>
              <a:endParaRPr lang="zh-CN" altLang="en-US"/>
            </a:p>
          </p:txBody>
        </p:sp>
        <p:sp>
          <p:nvSpPr>
            <p:cNvPr id="87" name="Line 87"/>
            <p:cNvSpPr>
              <a:spLocks noChangeShapeType="1"/>
            </p:cNvSpPr>
            <p:nvPr/>
          </p:nvSpPr>
          <p:spPr bwMode="auto">
            <a:xfrm>
              <a:off x="5873750" y="2740025"/>
              <a:ext cx="630238" cy="0"/>
            </a:xfrm>
            <a:prstGeom prst="line">
              <a:avLst/>
            </a:prstGeom>
            <a:noFill/>
            <a:ln w="63500">
              <a:solidFill>
                <a:schemeClr val="tx1"/>
              </a:solidFill>
              <a:round/>
              <a:headEnd/>
              <a:tailEnd type="triangle" w="sm" len="med"/>
            </a:ln>
            <a:extLst>
              <a:ext uri="{909E8E84-426E-40DD-AFC4-6F175D3DCCD1}">
                <a14:hiddenFill xmlns="" xmlns:a14="http://schemas.microsoft.com/office/drawing/2010/main">
                  <a:noFill/>
                </a14:hiddenFill>
              </a:ext>
            </a:extLst>
          </p:spPr>
          <p:txBody>
            <a:bodyPr lIns="73025" tIns="36512" rIns="73025" bIns="36512"/>
            <a:lstStyle/>
            <a:p>
              <a:endParaRPr lang="zh-CN" altLang="en-US"/>
            </a:p>
          </p:txBody>
        </p:sp>
        <p:sp>
          <p:nvSpPr>
            <p:cNvPr id="88" name="Line 88"/>
            <p:cNvSpPr>
              <a:spLocks noChangeShapeType="1"/>
            </p:cNvSpPr>
            <p:nvPr/>
          </p:nvSpPr>
          <p:spPr bwMode="auto">
            <a:xfrm>
              <a:off x="8042275" y="2740025"/>
              <a:ext cx="630238" cy="0"/>
            </a:xfrm>
            <a:prstGeom prst="line">
              <a:avLst/>
            </a:prstGeom>
            <a:noFill/>
            <a:ln w="63500">
              <a:solidFill>
                <a:schemeClr val="tx1"/>
              </a:solidFill>
              <a:round/>
              <a:headEnd/>
              <a:tailEnd type="triangle" w="sm" len="med"/>
            </a:ln>
            <a:extLst>
              <a:ext uri="{909E8E84-426E-40DD-AFC4-6F175D3DCCD1}">
                <a14:hiddenFill xmlns="" xmlns:a14="http://schemas.microsoft.com/office/drawing/2010/main">
                  <a:noFill/>
                </a14:hiddenFill>
              </a:ext>
            </a:extLst>
          </p:spPr>
          <p:txBody>
            <a:bodyPr lIns="73025" tIns="36512" rIns="73025" bIns="36512"/>
            <a:lstStyle/>
            <a:p>
              <a:endParaRPr lang="zh-CN" altLang="en-US"/>
            </a:p>
          </p:txBody>
        </p:sp>
        <p:sp>
          <p:nvSpPr>
            <p:cNvPr id="89" name="Text Box 89"/>
            <p:cNvSpPr txBox="1">
              <a:spLocks noChangeArrowheads="1"/>
            </p:cNvSpPr>
            <p:nvPr/>
          </p:nvSpPr>
          <p:spPr bwMode="auto">
            <a:xfrm>
              <a:off x="2268538" y="1677988"/>
              <a:ext cx="1030287" cy="62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73025" tIns="36512" rIns="73025" bIns="36512">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spcBef>
                  <a:spcPct val="50000"/>
                </a:spcBef>
              </a:pPr>
              <a:r>
                <a:rPr lang="en-US" altLang="zh-CN" b="1"/>
                <a:t>Ingress Node</a:t>
              </a:r>
            </a:p>
          </p:txBody>
        </p:sp>
        <p:sp>
          <p:nvSpPr>
            <p:cNvPr id="90" name="Text Box 90"/>
            <p:cNvSpPr txBox="1">
              <a:spLocks noChangeArrowheads="1"/>
            </p:cNvSpPr>
            <p:nvPr/>
          </p:nvSpPr>
          <p:spPr bwMode="auto">
            <a:xfrm>
              <a:off x="4713288" y="1677988"/>
              <a:ext cx="1030287" cy="62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73025" tIns="36512" rIns="73025" bIns="36512">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spcBef>
                  <a:spcPct val="50000"/>
                </a:spcBef>
              </a:pPr>
              <a:r>
                <a:rPr lang="en-US" altLang="zh-CN" b="1"/>
                <a:t>Interior Node</a:t>
              </a:r>
            </a:p>
          </p:txBody>
        </p:sp>
        <p:sp>
          <p:nvSpPr>
            <p:cNvPr id="91" name="Text Box 91"/>
            <p:cNvSpPr txBox="1">
              <a:spLocks noChangeArrowheads="1"/>
            </p:cNvSpPr>
            <p:nvPr/>
          </p:nvSpPr>
          <p:spPr bwMode="auto">
            <a:xfrm>
              <a:off x="6897688" y="1677988"/>
              <a:ext cx="1030287" cy="62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73025" tIns="36512" rIns="73025" bIns="36512">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spcBef>
                  <a:spcPct val="50000"/>
                </a:spcBef>
              </a:pPr>
              <a:r>
                <a:rPr lang="en-US" altLang="zh-CN" b="1"/>
                <a:t>Egress Node</a:t>
              </a:r>
            </a:p>
          </p:txBody>
        </p:sp>
        <p:sp>
          <p:nvSpPr>
            <p:cNvPr id="92" name="Text Box 92"/>
            <p:cNvSpPr txBox="1">
              <a:spLocks noChangeArrowheads="1"/>
            </p:cNvSpPr>
            <p:nvPr/>
          </p:nvSpPr>
          <p:spPr bwMode="auto">
            <a:xfrm>
              <a:off x="2268538" y="2852738"/>
              <a:ext cx="1030287" cy="487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73025" tIns="36512" rIns="73025" bIns="36512">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lnSpc>
                  <a:spcPct val="50000"/>
                </a:lnSpc>
                <a:spcBef>
                  <a:spcPct val="50000"/>
                </a:spcBef>
              </a:pPr>
              <a:r>
                <a:rPr lang="en-US" altLang="zh-CN" b="1"/>
                <a:t>TCB</a:t>
              </a:r>
            </a:p>
            <a:p>
              <a:pPr algn="ctr">
                <a:lnSpc>
                  <a:spcPct val="50000"/>
                </a:lnSpc>
                <a:spcBef>
                  <a:spcPct val="50000"/>
                </a:spcBef>
              </a:pPr>
              <a:r>
                <a:rPr lang="en-US" altLang="zh-CN" b="1"/>
                <a:t>PHB</a:t>
              </a:r>
            </a:p>
          </p:txBody>
        </p:sp>
        <p:sp>
          <p:nvSpPr>
            <p:cNvPr id="93" name="Text Box 93"/>
            <p:cNvSpPr txBox="1">
              <a:spLocks noChangeArrowheads="1"/>
            </p:cNvSpPr>
            <p:nvPr/>
          </p:nvSpPr>
          <p:spPr bwMode="auto">
            <a:xfrm>
              <a:off x="4713288" y="2833688"/>
              <a:ext cx="1030287" cy="211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73025" tIns="36512" rIns="73025" bIns="36512">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lnSpc>
                  <a:spcPct val="50000"/>
                </a:lnSpc>
                <a:spcBef>
                  <a:spcPct val="50000"/>
                </a:spcBef>
              </a:pPr>
              <a:r>
                <a:rPr lang="en-US" altLang="zh-CN" b="1"/>
                <a:t>PHB</a:t>
              </a:r>
            </a:p>
          </p:txBody>
        </p:sp>
        <p:sp>
          <p:nvSpPr>
            <p:cNvPr id="94" name="Text Box 94"/>
            <p:cNvSpPr txBox="1">
              <a:spLocks noChangeArrowheads="1"/>
            </p:cNvSpPr>
            <p:nvPr/>
          </p:nvSpPr>
          <p:spPr bwMode="auto">
            <a:xfrm>
              <a:off x="6897688" y="2852738"/>
              <a:ext cx="1030287" cy="487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73025" tIns="36512" rIns="73025" bIns="36512">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lnSpc>
                  <a:spcPct val="50000"/>
                </a:lnSpc>
                <a:spcBef>
                  <a:spcPct val="50000"/>
                </a:spcBef>
              </a:pPr>
              <a:r>
                <a:rPr lang="en-US" altLang="zh-CN" b="1"/>
                <a:t>TCB</a:t>
              </a:r>
            </a:p>
            <a:p>
              <a:pPr algn="ctr">
                <a:lnSpc>
                  <a:spcPct val="50000"/>
                </a:lnSpc>
                <a:spcBef>
                  <a:spcPct val="50000"/>
                </a:spcBef>
              </a:pPr>
              <a:r>
                <a:rPr lang="en-US" altLang="zh-CN" b="1"/>
                <a:t>PHB</a:t>
              </a:r>
            </a:p>
          </p:txBody>
        </p:sp>
        <p:sp>
          <p:nvSpPr>
            <p:cNvPr id="95" name="Freeform 95"/>
            <p:cNvSpPr>
              <a:spLocks/>
            </p:cNvSpPr>
            <p:nvPr/>
          </p:nvSpPr>
          <p:spPr bwMode="auto">
            <a:xfrm>
              <a:off x="7639050" y="4699000"/>
              <a:ext cx="266700" cy="195263"/>
            </a:xfrm>
            <a:custGeom>
              <a:avLst/>
              <a:gdLst>
                <a:gd name="T0" fmla="*/ 3478290 w 143"/>
                <a:gd name="T1" fmla="*/ 68045195 h 123"/>
                <a:gd name="T2" fmla="*/ 13913159 w 143"/>
                <a:gd name="T3" fmla="*/ 60483915 h 123"/>
                <a:gd name="T4" fmla="*/ 24348028 w 143"/>
                <a:gd name="T5" fmla="*/ 55443591 h 123"/>
                <a:gd name="T6" fmla="*/ 34782902 w 143"/>
                <a:gd name="T7" fmla="*/ 47883886 h 123"/>
                <a:gd name="T8" fmla="*/ 45217768 w 143"/>
                <a:gd name="T9" fmla="*/ 42843561 h 123"/>
                <a:gd name="T10" fmla="*/ 55654499 w 143"/>
                <a:gd name="T11" fmla="*/ 37803237 h 123"/>
                <a:gd name="T12" fmla="*/ 66089380 w 143"/>
                <a:gd name="T13" fmla="*/ 32762913 h 123"/>
                <a:gd name="T14" fmla="*/ 76524246 w 143"/>
                <a:gd name="T15" fmla="*/ 27722589 h 123"/>
                <a:gd name="T16" fmla="*/ 86959112 w 143"/>
                <a:gd name="T17" fmla="*/ 22682259 h 123"/>
                <a:gd name="T18" fmla="*/ 100872267 w 143"/>
                <a:gd name="T19" fmla="*/ 20161303 h 123"/>
                <a:gd name="T20" fmla="*/ 111307133 w 143"/>
                <a:gd name="T21" fmla="*/ 15120979 h 123"/>
                <a:gd name="T22" fmla="*/ 121742000 w 143"/>
                <a:gd name="T23" fmla="*/ 12601607 h 123"/>
                <a:gd name="T24" fmla="*/ 135655184 w 143"/>
                <a:gd name="T25" fmla="*/ 10080651 h 123"/>
                <a:gd name="T26" fmla="*/ 146090050 w 143"/>
                <a:gd name="T27" fmla="*/ 7561283 h 123"/>
                <a:gd name="T28" fmla="*/ 160005070 w 143"/>
                <a:gd name="T29" fmla="*/ 5040326 h 123"/>
                <a:gd name="T30" fmla="*/ 170439936 w 143"/>
                <a:gd name="T31" fmla="*/ 2520957 h 123"/>
                <a:gd name="T32" fmla="*/ 184353091 w 143"/>
                <a:gd name="T33" fmla="*/ 2520957 h 123"/>
                <a:gd name="T34" fmla="*/ 194787957 w 143"/>
                <a:gd name="T35" fmla="*/ 0 h 123"/>
                <a:gd name="T36" fmla="*/ 208701112 w 143"/>
                <a:gd name="T37" fmla="*/ 0 h 123"/>
                <a:gd name="T38" fmla="*/ 219135978 w 143"/>
                <a:gd name="T39" fmla="*/ 0 h 123"/>
                <a:gd name="T40" fmla="*/ 233049133 w 143"/>
                <a:gd name="T41" fmla="*/ 0 h 123"/>
                <a:gd name="T42" fmla="*/ 246962346 w 143"/>
                <a:gd name="T43" fmla="*/ 0 h 123"/>
                <a:gd name="T44" fmla="*/ 257399077 w 143"/>
                <a:gd name="T45" fmla="*/ 0 h 123"/>
                <a:gd name="T46" fmla="*/ 271312232 w 143"/>
                <a:gd name="T47" fmla="*/ 2520957 h 123"/>
                <a:gd name="T48" fmla="*/ 281747098 w 143"/>
                <a:gd name="T49" fmla="*/ 2520957 h 123"/>
                <a:gd name="T50" fmla="*/ 295660253 w 143"/>
                <a:gd name="T51" fmla="*/ 5040326 h 123"/>
                <a:gd name="T52" fmla="*/ 306095119 w 143"/>
                <a:gd name="T53" fmla="*/ 7561283 h 123"/>
                <a:gd name="T54" fmla="*/ 320008274 w 143"/>
                <a:gd name="T55" fmla="*/ 10080651 h 123"/>
                <a:gd name="T56" fmla="*/ 330443141 w 143"/>
                <a:gd name="T57" fmla="*/ 12601607 h 123"/>
                <a:gd name="T58" fmla="*/ 340878007 w 143"/>
                <a:gd name="T59" fmla="*/ 15120979 h 123"/>
                <a:gd name="T60" fmla="*/ 354793027 w 143"/>
                <a:gd name="T61" fmla="*/ 20161303 h 123"/>
                <a:gd name="T62" fmla="*/ 365227893 w 143"/>
                <a:gd name="T63" fmla="*/ 22682259 h 123"/>
                <a:gd name="T64" fmla="*/ 375662759 w 143"/>
                <a:gd name="T65" fmla="*/ 27722589 h 123"/>
                <a:gd name="T66" fmla="*/ 386097625 w 143"/>
                <a:gd name="T67" fmla="*/ 32762913 h 123"/>
                <a:gd name="T68" fmla="*/ 400010780 w 143"/>
                <a:gd name="T69" fmla="*/ 37803237 h 123"/>
                <a:gd name="T70" fmla="*/ 410445646 w 143"/>
                <a:gd name="T71" fmla="*/ 42843561 h 123"/>
                <a:gd name="T72" fmla="*/ 420880512 w 143"/>
                <a:gd name="T73" fmla="*/ 47883886 h 123"/>
                <a:gd name="T74" fmla="*/ 431315379 w 143"/>
                <a:gd name="T75" fmla="*/ 55443591 h 123"/>
                <a:gd name="T76" fmla="*/ 441750245 w 143"/>
                <a:gd name="T77" fmla="*/ 60483915 h 123"/>
                <a:gd name="T78" fmla="*/ 448708687 w 143"/>
                <a:gd name="T79" fmla="*/ 68045195 h 123"/>
                <a:gd name="T80" fmla="*/ 459143553 w 143"/>
                <a:gd name="T81" fmla="*/ 75604887 h 123"/>
                <a:gd name="T82" fmla="*/ 469578420 w 143"/>
                <a:gd name="T83" fmla="*/ 83166167 h 123"/>
                <a:gd name="T84" fmla="*/ 476534997 w 143"/>
                <a:gd name="T85" fmla="*/ 90725860 h 123"/>
                <a:gd name="T86" fmla="*/ 483491575 w 143"/>
                <a:gd name="T87" fmla="*/ 98287140 h 123"/>
                <a:gd name="T88" fmla="*/ 493926557 w 143"/>
                <a:gd name="T89" fmla="*/ 105846857 h 123"/>
                <a:gd name="T90" fmla="*/ 226092555 w 143"/>
                <a:gd name="T91" fmla="*/ 309980829 h 12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3"/>
                <a:gd name="T139" fmla="*/ 0 h 123"/>
                <a:gd name="T140" fmla="*/ 143 w 143"/>
                <a:gd name="T141" fmla="*/ 123 h 12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3" h="123">
                  <a:moveTo>
                    <a:pt x="0" y="29"/>
                  </a:moveTo>
                  <a:lnTo>
                    <a:pt x="1" y="27"/>
                  </a:lnTo>
                  <a:lnTo>
                    <a:pt x="2" y="26"/>
                  </a:lnTo>
                  <a:lnTo>
                    <a:pt x="4" y="24"/>
                  </a:lnTo>
                  <a:lnTo>
                    <a:pt x="5" y="23"/>
                  </a:lnTo>
                  <a:lnTo>
                    <a:pt x="7" y="22"/>
                  </a:lnTo>
                  <a:lnTo>
                    <a:pt x="8" y="21"/>
                  </a:lnTo>
                  <a:lnTo>
                    <a:pt x="10" y="19"/>
                  </a:lnTo>
                  <a:lnTo>
                    <a:pt x="11" y="19"/>
                  </a:lnTo>
                  <a:lnTo>
                    <a:pt x="13" y="17"/>
                  </a:lnTo>
                  <a:lnTo>
                    <a:pt x="14" y="16"/>
                  </a:lnTo>
                  <a:lnTo>
                    <a:pt x="16" y="15"/>
                  </a:lnTo>
                  <a:lnTo>
                    <a:pt x="17" y="14"/>
                  </a:lnTo>
                  <a:lnTo>
                    <a:pt x="19" y="13"/>
                  </a:lnTo>
                  <a:lnTo>
                    <a:pt x="20" y="12"/>
                  </a:lnTo>
                  <a:lnTo>
                    <a:pt x="22" y="11"/>
                  </a:lnTo>
                  <a:lnTo>
                    <a:pt x="23" y="11"/>
                  </a:lnTo>
                  <a:lnTo>
                    <a:pt x="25" y="9"/>
                  </a:lnTo>
                  <a:lnTo>
                    <a:pt x="27" y="9"/>
                  </a:lnTo>
                  <a:lnTo>
                    <a:pt x="29" y="8"/>
                  </a:lnTo>
                  <a:lnTo>
                    <a:pt x="30" y="7"/>
                  </a:lnTo>
                  <a:lnTo>
                    <a:pt x="32" y="6"/>
                  </a:lnTo>
                  <a:lnTo>
                    <a:pt x="33" y="6"/>
                  </a:lnTo>
                  <a:lnTo>
                    <a:pt x="35" y="5"/>
                  </a:lnTo>
                  <a:lnTo>
                    <a:pt x="37" y="4"/>
                  </a:lnTo>
                  <a:lnTo>
                    <a:pt x="39" y="4"/>
                  </a:lnTo>
                  <a:lnTo>
                    <a:pt x="40" y="3"/>
                  </a:lnTo>
                  <a:lnTo>
                    <a:pt x="42" y="3"/>
                  </a:lnTo>
                  <a:lnTo>
                    <a:pt x="44" y="2"/>
                  </a:lnTo>
                  <a:lnTo>
                    <a:pt x="46" y="2"/>
                  </a:lnTo>
                  <a:lnTo>
                    <a:pt x="48" y="1"/>
                  </a:lnTo>
                  <a:lnTo>
                    <a:pt x="49" y="1"/>
                  </a:lnTo>
                  <a:lnTo>
                    <a:pt x="51" y="1"/>
                  </a:lnTo>
                  <a:lnTo>
                    <a:pt x="53" y="1"/>
                  </a:lnTo>
                  <a:lnTo>
                    <a:pt x="55" y="1"/>
                  </a:lnTo>
                  <a:lnTo>
                    <a:pt x="56" y="0"/>
                  </a:lnTo>
                  <a:lnTo>
                    <a:pt x="58" y="0"/>
                  </a:lnTo>
                  <a:lnTo>
                    <a:pt x="60" y="0"/>
                  </a:lnTo>
                  <a:lnTo>
                    <a:pt x="62" y="0"/>
                  </a:lnTo>
                  <a:lnTo>
                    <a:pt x="63" y="0"/>
                  </a:lnTo>
                  <a:lnTo>
                    <a:pt x="65" y="0"/>
                  </a:lnTo>
                  <a:lnTo>
                    <a:pt x="67" y="0"/>
                  </a:lnTo>
                  <a:lnTo>
                    <a:pt x="69" y="0"/>
                  </a:lnTo>
                  <a:lnTo>
                    <a:pt x="71" y="0"/>
                  </a:lnTo>
                  <a:lnTo>
                    <a:pt x="72" y="0"/>
                  </a:lnTo>
                  <a:lnTo>
                    <a:pt x="74" y="0"/>
                  </a:lnTo>
                  <a:lnTo>
                    <a:pt x="76" y="1"/>
                  </a:lnTo>
                  <a:lnTo>
                    <a:pt x="78" y="1"/>
                  </a:lnTo>
                  <a:lnTo>
                    <a:pt x="79" y="1"/>
                  </a:lnTo>
                  <a:lnTo>
                    <a:pt x="81" y="1"/>
                  </a:lnTo>
                  <a:lnTo>
                    <a:pt x="83" y="1"/>
                  </a:lnTo>
                  <a:lnTo>
                    <a:pt x="85" y="2"/>
                  </a:lnTo>
                  <a:lnTo>
                    <a:pt x="86" y="2"/>
                  </a:lnTo>
                  <a:lnTo>
                    <a:pt x="88" y="3"/>
                  </a:lnTo>
                  <a:lnTo>
                    <a:pt x="90" y="3"/>
                  </a:lnTo>
                  <a:lnTo>
                    <a:pt x="92" y="4"/>
                  </a:lnTo>
                  <a:lnTo>
                    <a:pt x="93" y="4"/>
                  </a:lnTo>
                  <a:lnTo>
                    <a:pt x="95" y="5"/>
                  </a:lnTo>
                  <a:lnTo>
                    <a:pt x="96" y="6"/>
                  </a:lnTo>
                  <a:lnTo>
                    <a:pt x="98" y="6"/>
                  </a:lnTo>
                  <a:lnTo>
                    <a:pt x="100" y="7"/>
                  </a:lnTo>
                  <a:lnTo>
                    <a:pt x="102" y="8"/>
                  </a:lnTo>
                  <a:lnTo>
                    <a:pt x="104" y="9"/>
                  </a:lnTo>
                  <a:lnTo>
                    <a:pt x="105" y="9"/>
                  </a:lnTo>
                  <a:lnTo>
                    <a:pt x="106" y="11"/>
                  </a:lnTo>
                  <a:lnTo>
                    <a:pt x="108" y="11"/>
                  </a:lnTo>
                  <a:lnTo>
                    <a:pt x="110" y="12"/>
                  </a:lnTo>
                  <a:lnTo>
                    <a:pt x="111" y="13"/>
                  </a:lnTo>
                  <a:lnTo>
                    <a:pt x="113" y="14"/>
                  </a:lnTo>
                  <a:lnTo>
                    <a:pt x="115" y="15"/>
                  </a:lnTo>
                  <a:lnTo>
                    <a:pt x="116" y="16"/>
                  </a:lnTo>
                  <a:lnTo>
                    <a:pt x="118" y="17"/>
                  </a:lnTo>
                  <a:lnTo>
                    <a:pt x="119" y="19"/>
                  </a:lnTo>
                  <a:lnTo>
                    <a:pt x="121" y="19"/>
                  </a:lnTo>
                  <a:lnTo>
                    <a:pt x="122" y="21"/>
                  </a:lnTo>
                  <a:lnTo>
                    <a:pt x="124" y="22"/>
                  </a:lnTo>
                  <a:lnTo>
                    <a:pt x="125" y="23"/>
                  </a:lnTo>
                  <a:lnTo>
                    <a:pt x="127" y="24"/>
                  </a:lnTo>
                  <a:lnTo>
                    <a:pt x="128" y="26"/>
                  </a:lnTo>
                  <a:lnTo>
                    <a:pt x="129" y="27"/>
                  </a:lnTo>
                  <a:lnTo>
                    <a:pt x="131" y="29"/>
                  </a:lnTo>
                  <a:lnTo>
                    <a:pt x="132" y="30"/>
                  </a:lnTo>
                  <a:lnTo>
                    <a:pt x="134" y="32"/>
                  </a:lnTo>
                  <a:lnTo>
                    <a:pt x="135" y="33"/>
                  </a:lnTo>
                  <a:lnTo>
                    <a:pt x="136" y="34"/>
                  </a:lnTo>
                  <a:lnTo>
                    <a:pt x="137" y="36"/>
                  </a:lnTo>
                  <a:lnTo>
                    <a:pt x="138" y="37"/>
                  </a:lnTo>
                  <a:lnTo>
                    <a:pt x="139" y="39"/>
                  </a:lnTo>
                  <a:lnTo>
                    <a:pt x="141" y="40"/>
                  </a:lnTo>
                  <a:lnTo>
                    <a:pt x="142" y="42"/>
                  </a:lnTo>
                  <a:lnTo>
                    <a:pt x="143" y="44"/>
                  </a:lnTo>
                  <a:lnTo>
                    <a:pt x="65" y="123"/>
                  </a:lnTo>
                  <a:lnTo>
                    <a:pt x="0" y="29"/>
                  </a:lnTo>
                  <a:close/>
                </a:path>
              </a:pathLst>
            </a:custGeom>
            <a:solidFill>
              <a:srgbClr val="336666"/>
            </a:solidFill>
            <a:ln w="9525" cap="flat" cmpd="sng">
              <a:solidFill>
                <a:srgbClr val="224544"/>
              </a:solidFill>
              <a:prstDash val="solid"/>
              <a:round/>
              <a:headEnd/>
              <a:tailEnd/>
            </a:ln>
          </p:spPr>
          <p:txBody>
            <a:bodyPr wrap="none" lIns="73025" tIns="36512" rIns="73025" bIns="36512" anchor="ctr"/>
            <a:lstStyle/>
            <a:p>
              <a:endParaRPr lang="zh-CN" altLang="en-US"/>
            </a:p>
          </p:txBody>
        </p:sp>
        <p:sp>
          <p:nvSpPr>
            <p:cNvPr id="96" name="Freeform 96"/>
            <p:cNvSpPr>
              <a:spLocks/>
            </p:cNvSpPr>
            <p:nvPr/>
          </p:nvSpPr>
          <p:spPr bwMode="auto">
            <a:xfrm>
              <a:off x="7575550" y="4745038"/>
              <a:ext cx="184150" cy="149225"/>
            </a:xfrm>
            <a:custGeom>
              <a:avLst/>
              <a:gdLst>
                <a:gd name="T0" fmla="*/ 0 w 99"/>
                <a:gd name="T1" fmla="*/ 161289997 h 94"/>
                <a:gd name="T2" fmla="*/ 3459788 w 99"/>
                <a:gd name="T3" fmla="*/ 156249686 h 94"/>
                <a:gd name="T4" fmla="*/ 3459788 w 99"/>
                <a:gd name="T5" fmla="*/ 151209376 h 94"/>
                <a:gd name="T6" fmla="*/ 3459788 w 99"/>
                <a:gd name="T7" fmla="*/ 146169065 h 94"/>
                <a:gd name="T8" fmla="*/ 6919575 w 99"/>
                <a:gd name="T9" fmla="*/ 141128754 h 94"/>
                <a:gd name="T10" fmla="*/ 6919575 w 99"/>
                <a:gd name="T11" fmla="*/ 136088443 h 94"/>
                <a:gd name="T12" fmla="*/ 10379364 w 99"/>
                <a:gd name="T13" fmla="*/ 131048132 h 94"/>
                <a:gd name="T14" fmla="*/ 13839151 w 99"/>
                <a:gd name="T15" fmla="*/ 126007821 h 94"/>
                <a:gd name="T16" fmla="*/ 13839151 w 99"/>
                <a:gd name="T17" fmla="*/ 120967510 h 94"/>
                <a:gd name="T18" fmla="*/ 17300801 w 99"/>
                <a:gd name="T19" fmla="*/ 115927199 h 94"/>
                <a:gd name="T20" fmla="*/ 20760588 w 99"/>
                <a:gd name="T21" fmla="*/ 110886889 h 94"/>
                <a:gd name="T22" fmla="*/ 24220375 w 99"/>
                <a:gd name="T23" fmla="*/ 105846578 h 94"/>
                <a:gd name="T24" fmla="*/ 24220375 w 99"/>
                <a:gd name="T25" fmla="*/ 100806242 h 94"/>
                <a:gd name="T26" fmla="*/ 27680162 w 99"/>
                <a:gd name="T27" fmla="*/ 95765931 h 94"/>
                <a:gd name="T28" fmla="*/ 31139956 w 99"/>
                <a:gd name="T29" fmla="*/ 90725620 h 94"/>
                <a:gd name="T30" fmla="*/ 34599743 w 99"/>
                <a:gd name="T31" fmla="*/ 85685309 h 94"/>
                <a:gd name="T32" fmla="*/ 38059530 w 99"/>
                <a:gd name="T33" fmla="*/ 80644999 h 94"/>
                <a:gd name="T34" fmla="*/ 38059530 w 99"/>
                <a:gd name="T35" fmla="*/ 78124049 h 94"/>
                <a:gd name="T36" fmla="*/ 44979103 w 99"/>
                <a:gd name="T37" fmla="*/ 73083739 h 94"/>
                <a:gd name="T38" fmla="*/ 48438890 w 99"/>
                <a:gd name="T39" fmla="*/ 68043428 h 94"/>
                <a:gd name="T40" fmla="*/ 48438890 w 99"/>
                <a:gd name="T41" fmla="*/ 63003117 h 94"/>
                <a:gd name="T42" fmla="*/ 51900537 w 99"/>
                <a:gd name="T43" fmla="*/ 60483755 h 94"/>
                <a:gd name="T44" fmla="*/ 58820111 w 99"/>
                <a:gd name="T45" fmla="*/ 52924083 h 94"/>
                <a:gd name="T46" fmla="*/ 62279912 w 99"/>
                <a:gd name="T47" fmla="*/ 50403121 h 94"/>
                <a:gd name="T48" fmla="*/ 62279912 w 99"/>
                <a:gd name="T49" fmla="*/ 45362810 h 94"/>
                <a:gd name="T50" fmla="*/ 69199486 w 99"/>
                <a:gd name="T51" fmla="*/ 40322499 h 94"/>
                <a:gd name="T52" fmla="*/ 72659272 w 99"/>
                <a:gd name="T53" fmla="*/ 37801550 h 94"/>
                <a:gd name="T54" fmla="*/ 76119059 w 99"/>
                <a:gd name="T55" fmla="*/ 32761239 h 94"/>
                <a:gd name="T56" fmla="*/ 79578846 w 99"/>
                <a:gd name="T57" fmla="*/ 27722516 h 94"/>
                <a:gd name="T58" fmla="*/ 83038633 w 99"/>
                <a:gd name="T59" fmla="*/ 25201561 h 94"/>
                <a:gd name="T60" fmla="*/ 86500280 w 99"/>
                <a:gd name="T61" fmla="*/ 20161250 h 94"/>
                <a:gd name="T62" fmla="*/ 93419853 w 99"/>
                <a:gd name="T63" fmla="*/ 17640300 h 94"/>
                <a:gd name="T64" fmla="*/ 96879640 w 99"/>
                <a:gd name="T65" fmla="*/ 12601574 h 94"/>
                <a:gd name="T66" fmla="*/ 103799214 w 99"/>
                <a:gd name="T67" fmla="*/ 10080625 h 94"/>
                <a:gd name="T68" fmla="*/ 107259001 w 99"/>
                <a:gd name="T69" fmla="*/ 7559676 h 94"/>
                <a:gd name="T70" fmla="*/ 110718787 w 99"/>
                <a:gd name="T71" fmla="*/ 2520950 h 94"/>
                <a:gd name="T72" fmla="*/ 117638361 w 99"/>
                <a:gd name="T73" fmla="*/ 0 h 94"/>
                <a:gd name="T74" fmla="*/ 342537612 w 99"/>
                <a:gd name="T75" fmla="*/ 236894710 h 94"/>
                <a:gd name="T76" fmla="*/ 0 w 99"/>
                <a:gd name="T77" fmla="*/ 161289997 h 9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94"/>
                <a:gd name="T119" fmla="*/ 99 w 99"/>
                <a:gd name="T120" fmla="*/ 94 h 9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94">
                  <a:moveTo>
                    <a:pt x="0" y="64"/>
                  </a:moveTo>
                  <a:lnTo>
                    <a:pt x="1" y="62"/>
                  </a:lnTo>
                  <a:lnTo>
                    <a:pt x="1" y="60"/>
                  </a:lnTo>
                  <a:lnTo>
                    <a:pt x="1" y="58"/>
                  </a:lnTo>
                  <a:lnTo>
                    <a:pt x="2" y="56"/>
                  </a:lnTo>
                  <a:lnTo>
                    <a:pt x="2" y="54"/>
                  </a:lnTo>
                  <a:lnTo>
                    <a:pt x="3" y="52"/>
                  </a:lnTo>
                  <a:lnTo>
                    <a:pt x="4" y="50"/>
                  </a:lnTo>
                  <a:lnTo>
                    <a:pt x="4" y="48"/>
                  </a:lnTo>
                  <a:lnTo>
                    <a:pt x="5" y="46"/>
                  </a:lnTo>
                  <a:lnTo>
                    <a:pt x="6" y="44"/>
                  </a:lnTo>
                  <a:lnTo>
                    <a:pt x="7" y="42"/>
                  </a:lnTo>
                  <a:lnTo>
                    <a:pt x="7" y="40"/>
                  </a:lnTo>
                  <a:lnTo>
                    <a:pt x="8" y="38"/>
                  </a:lnTo>
                  <a:lnTo>
                    <a:pt x="9" y="36"/>
                  </a:lnTo>
                  <a:lnTo>
                    <a:pt x="10" y="34"/>
                  </a:lnTo>
                  <a:lnTo>
                    <a:pt x="11" y="32"/>
                  </a:lnTo>
                  <a:lnTo>
                    <a:pt x="11" y="31"/>
                  </a:lnTo>
                  <a:lnTo>
                    <a:pt x="13" y="29"/>
                  </a:lnTo>
                  <a:lnTo>
                    <a:pt x="14" y="27"/>
                  </a:lnTo>
                  <a:lnTo>
                    <a:pt x="14" y="25"/>
                  </a:lnTo>
                  <a:lnTo>
                    <a:pt x="15" y="24"/>
                  </a:lnTo>
                  <a:lnTo>
                    <a:pt x="17" y="21"/>
                  </a:lnTo>
                  <a:lnTo>
                    <a:pt x="18" y="20"/>
                  </a:lnTo>
                  <a:lnTo>
                    <a:pt x="18" y="18"/>
                  </a:lnTo>
                  <a:lnTo>
                    <a:pt x="20" y="16"/>
                  </a:lnTo>
                  <a:lnTo>
                    <a:pt x="21" y="15"/>
                  </a:lnTo>
                  <a:lnTo>
                    <a:pt x="22" y="13"/>
                  </a:lnTo>
                  <a:lnTo>
                    <a:pt x="23" y="11"/>
                  </a:lnTo>
                  <a:lnTo>
                    <a:pt x="24" y="10"/>
                  </a:lnTo>
                  <a:lnTo>
                    <a:pt x="25" y="8"/>
                  </a:lnTo>
                  <a:lnTo>
                    <a:pt x="27" y="7"/>
                  </a:lnTo>
                  <a:lnTo>
                    <a:pt x="28" y="5"/>
                  </a:lnTo>
                  <a:lnTo>
                    <a:pt x="30" y="4"/>
                  </a:lnTo>
                  <a:lnTo>
                    <a:pt x="31" y="3"/>
                  </a:lnTo>
                  <a:lnTo>
                    <a:pt x="32" y="1"/>
                  </a:lnTo>
                  <a:lnTo>
                    <a:pt x="34" y="0"/>
                  </a:lnTo>
                  <a:lnTo>
                    <a:pt x="99" y="94"/>
                  </a:lnTo>
                  <a:lnTo>
                    <a:pt x="0" y="64"/>
                  </a:lnTo>
                  <a:close/>
                </a:path>
              </a:pathLst>
            </a:custGeom>
            <a:solidFill>
              <a:schemeClr val="accent2"/>
            </a:solidFill>
            <a:ln w="9525" cap="flat" cmpd="sng">
              <a:solidFill>
                <a:srgbClr val="8C202A"/>
              </a:solidFill>
              <a:prstDash val="solid"/>
              <a:round/>
              <a:headEnd/>
              <a:tailEnd/>
            </a:ln>
          </p:spPr>
          <p:txBody>
            <a:bodyPr wrap="none" lIns="73025" tIns="36512" rIns="73025" bIns="36512" anchor="ctr"/>
            <a:lstStyle/>
            <a:p>
              <a:endParaRPr lang="zh-CN" altLang="en-US"/>
            </a:p>
          </p:txBody>
        </p:sp>
        <p:sp>
          <p:nvSpPr>
            <p:cNvPr id="97" name="Freeform 97"/>
            <p:cNvSpPr>
              <a:spLocks/>
            </p:cNvSpPr>
            <p:nvPr/>
          </p:nvSpPr>
          <p:spPr bwMode="auto">
            <a:xfrm>
              <a:off x="7569200" y="4768850"/>
              <a:ext cx="381000" cy="322263"/>
            </a:xfrm>
            <a:custGeom>
              <a:avLst/>
              <a:gdLst>
                <a:gd name="T0" fmla="*/ 641811350 w 204"/>
                <a:gd name="T1" fmla="*/ 12601594 h 203"/>
                <a:gd name="T2" fmla="*/ 655764537 w 204"/>
                <a:gd name="T3" fmla="*/ 30241925 h 203"/>
                <a:gd name="T4" fmla="*/ 666228961 w 204"/>
                <a:gd name="T5" fmla="*/ 47883835 h 203"/>
                <a:gd name="T6" fmla="*/ 680180280 w 204"/>
                <a:gd name="T7" fmla="*/ 68045122 h 203"/>
                <a:gd name="T8" fmla="*/ 687155940 w 204"/>
                <a:gd name="T9" fmla="*/ 88206398 h 203"/>
                <a:gd name="T10" fmla="*/ 694133467 w 204"/>
                <a:gd name="T11" fmla="*/ 108367698 h 203"/>
                <a:gd name="T12" fmla="*/ 701109127 w 204"/>
                <a:gd name="T13" fmla="*/ 128528973 h 203"/>
                <a:gd name="T14" fmla="*/ 708084786 w 204"/>
                <a:gd name="T15" fmla="*/ 151209614 h 203"/>
                <a:gd name="T16" fmla="*/ 711573550 w 204"/>
                <a:gd name="T17" fmla="*/ 171370889 h 203"/>
                <a:gd name="T18" fmla="*/ 711573550 w 204"/>
                <a:gd name="T19" fmla="*/ 194053117 h 203"/>
                <a:gd name="T20" fmla="*/ 711573550 w 204"/>
                <a:gd name="T21" fmla="*/ 216733808 h 203"/>
                <a:gd name="T22" fmla="*/ 708084786 w 204"/>
                <a:gd name="T23" fmla="*/ 236895083 h 203"/>
                <a:gd name="T24" fmla="*/ 704597890 w 204"/>
                <a:gd name="T25" fmla="*/ 257056358 h 203"/>
                <a:gd name="T26" fmla="*/ 701109127 w 204"/>
                <a:gd name="T27" fmla="*/ 279738587 h 203"/>
                <a:gd name="T28" fmla="*/ 690644703 w 204"/>
                <a:gd name="T29" fmla="*/ 299899862 h 203"/>
                <a:gd name="T30" fmla="*/ 683669044 w 204"/>
                <a:gd name="T31" fmla="*/ 322580503 h 203"/>
                <a:gd name="T32" fmla="*/ 673204620 w 204"/>
                <a:gd name="T33" fmla="*/ 340222412 h 203"/>
                <a:gd name="T34" fmla="*/ 659251433 w 204"/>
                <a:gd name="T35" fmla="*/ 360383688 h 203"/>
                <a:gd name="T36" fmla="*/ 645300114 w 204"/>
                <a:gd name="T37" fmla="*/ 378024010 h 203"/>
                <a:gd name="T38" fmla="*/ 631346927 w 204"/>
                <a:gd name="T39" fmla="*/ 393144966 h 203"/>
                <a:gd name="T40" fmla="*/ 613906844 w 204"/>
                <a:gd name="T41" fmla="*/ 410786876 h 203"/>
                <a:gd name="T42" fmla="*/ 599953657 w 204"/>
                <a:gd name="T43" fmla="*/ 425907931 h 203"/>
                <a:gd name="T44" fmla="*/ 579024810 w 204"/>
                <a:gd name="T45" fmla="*/ 441028888 h 203"/>
                <a:gd name="T46" fmla="*/ 561584727 w 204"/>
                <a:gd name="T47" fmla="*/ 453628891 h 203"/>
                <a:gd name="T48" fmla="*/ 540655881 w 204"/>
                <a:gd name="T49" fmla="*/ 466230482 h 203"/>
                <a:gd name="T50" fmla="*/ 516240138 w 204"/>
                <a:gd name="T51" fmla="*/ 476311119 h 203"/>
                <a:gd name="T52" fmla="*/ 495311291 w 204"/>
                <a:gd name="T53" fmla="*/ 486391757 h 203"/>
                <a:gd name="T54" fmla="*/ 470893564 w 204"/>
                <a:gd name="T55" fmla="*/ 491432076 h 203"/>
                <a:gd name="T56" fmla="*/ 449966585 w 204"/>
                <a:gd name="T57" fmla="*/ 498991760 h 203"/>
                <a:gd name="T58" fmla="*/ 425548975 w 204"/>
                <a:gd name="T59" fmla="*/ 504032079 h 203"/>
                <a:gd name="T60" fmla="*/ 401131364 w 204"/>
                <a:gd name="T61" fmla="*/ 506553032 h 203"/>
                <a:gd name="T62" fmla="*/ 376715622 w 204"/>
                <a:gd name="T63" fmla="*/ 511593351 h 203"/>
                <a:gd name="T64" fmla="*/ 348811115 w 204"/>
                <a:gd name="T65" fmla="*/ 511593351 h 203"/>
                <a:gd name="T66" fmla="*/ 324393505 w 204"/>
                <a:gd name="T67" fmla="*/ 509072398 h 203"/>
                <a:gd name="T68" fmla="*/ 299977762 w 204"/>
                <a:gd name="T69" fmla="*/ 506553032 h 203"/>
                <a:gd name="T70" fmla="*/ 275560152 w 204"/>
                <a:gd name="T71" fmla="*/ 501512713 h 203"/>
                <a:gd name="T72" fmla="*/ 251144409 w 204"/>
                <a:gd name="T73" fmla="*/ 496472394 h 203"/>
                <a:gd name="T74" fmla="*/ 230215504 w 204"/>
                <a:gd name="T75" fmla="*/ 488911122 h 203"/>
                <a:gd name="T76" fmla="*/ 205797894 w 204"/>
                <a:gd name="T77" fmla="*/ 481351438 h 203"/>
                <a:gd name="T78" fmla="*/ 184869047 w 204"/>
                <a:gd name="T79" fmla="*/ 471270800 h 203"/>
                <a:gd name="T80" fmla="*/ 163940200 w 204"/>
                <a:gd name="T81" fmla="*/ 458669210 h 203"/>
                <a:gd name="T82" fmla="*/ 143013221 w 204"/>
                <a:gd name="T83" fmla="*/ 446069206 h 203"/>
                <a:gd name="T84" fmla="*/ 122084346 w 204"/>
                <a:gd name="T85" fmla="*/ 433467616 h 203"/>
                <a:gd name="T86" fmla="*/ 104642395 w 204"/>
                <a:gd name="T87" fmla="*/ 420867612 h 203"/>
                <a:gd name="T88" fmla="*/ 87202312 w 204"/>
                <a:gd name="T89" fmla="*/ 403225604 h 203"/>
                <a:gd name="T90" fmla="*/ 73250993 w 204"/>
                <a:gd name="T91" fmla="*/ 388104647 h 203"/>
                <a:gd name="T92" fmla="*/ 59297791 w 204"/>
                <a:gd name="T93" fmla="*/ 367943372 h 203"/>
                <a:gd name="T94" fmla="*/ 45344604 w 204"/>
                <a:gd name="T95" fmla="*/ 350303050 h 203"/>
                <a:gd name="T96" fmla="*/ 34880181 w 204"/>
                <a:gd name="T97" fmla="*/ 330141775 h 203"/>
                <a:gd name="T98" fmla="*/ 24417618 w 204"/>
                <a:gd name="T99" fmla="*/ 309980499 h 203"/>
                <a:gd name="T100" fmla="*/ 13953191 w 204"/>
                <a:gd name="T101" fmla="*/ 289819224 h 203"/>
                <a:gd name="T102" fmla="*/ 10464427 w 204"/>
                <a:gd name="T103" fmla="*/ 269657949 h 203"/>
                <a:gd name="T104" fmla="*/ 3488765 w 204"/>
                <a:gd name="T105" fmla="*/ 249496674 h 203"/>
                <a:gd name="T106" fmla="*/ 0 w 204"/>
                <a:gd name="T107" fmla="*/ 226814445 h 203"/>
                <a:gd name="T108" fmla="*/ 0 w 204"/>
                <a:gd name="T109" fmla="*/ 204133755 h 203"/>
                <a:gd name="T110" fmla="*/ 0 w 204"/>
                <a:gd name="T111" fmla="*/ 183972480 h 203"/>
                <a:gd name="T112" fmla="*/ 3488765 w 204"/>
                <a:gd name="T113" fmla="*/ 161290251 h 203"/>
                <a:gd name="T114" fmla="*/ 6975662 w 204"/>
                <a:gd name="T115" fmla="*/ 138609610 h 203"/>
                <a:gd name="T116" fmla="*/ 355786775 w 204"/>
                <a:gd name="T117" fmla="*/ 199093436 h 20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04"/>
                <a:gd name="T178" fmla="*/ 0 h 203"/>
                <a:gd name="T179" fmla="*/ 204 w 204"/>
                <a:gd name="T180" fmla="*/ 203 h 20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04" h="203">
                  <a:moveTo>
                    <a:pt x="180" y="0"/>
                  </a:moveTo>
                  <a:lnTo>
                    <a:pt x="181" y="1"/>
                  </a:lnTo>
                  <a:lnTo>
                    <a:pt x="182" y="3"/>
                  </a:lnTo>
                  <a:lnTo>
                    <a:pt x="184" y="5"/>
                  </a:lnTo>
                  <a:lnTo>
                    <a:pt x="185" y="6"/>
                  </a:lnTo>
                  <a:lnTo>
                    <a:pt x="185" y="9"/>
                  </a:lnTo>
                  <a:lnTo>
                    <a:pt x="187" y="10"/>
                  </a:lnTo>
                  <a:lnTo>
                    <a:pt x="188" y="12"/>
                  </a:lnTo>
                  <a:lnTo>
                    <a:pt x="188" y="14"/>
                  </a:lnTo>
                  <a:lnTo>
                    <a:pt x="189" y="16"/>
                  </a:lnTo>
                  <a:lnTo>
                    <a:pt x="191" y="17"/>
                  </a:lnTo>
                  <a:lnTo>
                    <a:pt x="191" y="19"/>
                  </a:lnTo>
                  <a:lnTo>
                    <a:pt x="192" y="21"/>
                  </a:lnTo>
                  <a:lnTo>
                    <a:pt x="193" y="23"/>
                  </a:lnTo>
                  <a:lnTo>
                    <a:pt x="194" y="25"/>
                  </a:lnTo>
                  <a:lnTo>
                    <a:pt x="195" y="27"/>
                  </a:lnTo>
                  <a:lnTo>
                    <a:pt x="195" y="29"/>
                  </a:lnTo>
                  <a:lnTo>
                    <a:pt x="196" y="31"/>
                  </a:lnTo>
                  <a:lnTo>
                    <a:pt x="197" y="33"/>
                  </a:lnTo>
                  <a:lnTo>
                    <a:pt x="197" y="35"/>
                  </a:lnTo>
                  <a:lnTo>
                    <a:pt x="198" y="37"/>
                  </a:lnTo>
                  <a:lnTo>
                    <a:pt x="198" y="39"/>
                  </a:lnTo>
                  <a:lnTo>
                    <a:pt x="199" y="41"/>
                  </a:lnTo>
                  <a:lnTo>
                    <a:pt x="199" y="43"/>
                  </a:lnTo>
                  <a:lnTo>
                    <a:pt x="200" y="45"/>
                  </a:lnTo>
                  <a:lnTo>
                    <a:pt x="201" y="47"/>
                  </a:lnTo>
                  <a:lnTo>
                    <a:pt x="201" y="49"/>
                  </a:lnTo>
                  <a:lnTo>
                    <a:pt x="201" y="51"/>
                  </a:lnTo>
                  <a:lnTo>
                    <a:pt x="202" y="53"/>
                  </a:lnTo>
                  <a:lnTo>
                    <a:pt x="202" y="55"/>
                  </a:lnTo>
                  <a:lnTo>
                    <a:pt x="202" y="58"/>
                  </a:lnTo>
                  <a:lnTo>
                    <a:pt x="203" y="60"/>
                  </a:lnTo>
                  <a:lnTo>
                    <a:pt x="203" y="62"/>
                  </a:lnTo>
                  <a:lnTo>
                    <a:pt x="203" y="64"/>
                  </a:lnTo>
                  <a:lnTo>
                    <a:pt x="204" y="66"/>
                  </a:lnTo>
                  <a:lnTo>
                    <a:pt x="204" y="68"/>
                  </a:lnTo>
                  <a:lnTo>
                    <a:pt x="204" y="71"/>
                  </a:lnTo>
                  <a:lnTo>
                    <a:pt x="204" y="73"/>
                  </a:lnTo>
                  <a:lnTo>
                    <a:pt x="204" y="75"/>
                  </a:lnTo>
                  <a:lnTo>
                    <a:pt x="204" y="77"/>
                  </a:lnTo>
                  <a:lnTo>
                    <a:pt x="204" y="79"/>
                  </a:lnTo>
                  <a:lnTo>
                    <a:pt x="204" y="81"/>
                  </a:lnTo>
                  <a:lnTo>
                    <a:pt x="204" y="84"/>
                  </a:lnTo>
                  <a:lnTo>
                    <a:pt x="204" y="86"/>
                  </a:lnTo>
                  <a:lnTo>
                    <a:pt x="204" y="88"/>
                  </a:lnTo>
                  <a:lnTo>
                    <a:pt x="204" y="90"/>
                  </a:lnTo>
                  <a:lnTo>
                    <a:pt x="204" y="92"/>
                  </a:lnTo>
                  <a:lnTo>
                    <a:pt x="203" y="94"/>
                  </a:lnTo>
                  <a:lnTo>
                    <a:pt x="203" y="97"/>
                  </a:lnTo>
                  <a:lnTo>
                    <a:pt x="203" y="99"/>
                  </a:lnTo>
                  <a:lnTo>
                    <a:pt x="202" y="100"/>
                  </a:lnTo>
                  <a:lnTo>
                    <a:pt x="202" y="102"/>
                  </a:lnTo>
                  <a:lnTo>
                    <a:pt x="202" y="105"/>
                  </a:lnTo>
                  <a:lnTo>
                    <a:pt x="201" y="107"/>
                  </a:lnTo>
                  <a:lnTo>
                    <a:pt x="201" y="109"/>
                  </a:lnTo>
                  <a:lnTo>
                    <a:pt x="201" y="111"/>
                  </a:lnTo>
                  <a:lnTo>
                    <a:pt x="200" y="113"/>
                  </a:lnTo>
                  <a:lnTo>
                    <a:pt x="199" y="115"/>
                  </a:lnTo>
                  <a:lnTo>
                    <a:pt x="199" y="117"/>
                  </a:lnTo>
                  <a:lnTo>
                    <a:pt x="198" y="119"/>
                  </a:lnTo>
                  <a:lnTo>
                    <a:pt x="198" y="121"/>
                  </a:lnTo>
                  <a:lnTo>
                    <a:pt x="197" y="123"/>
                  </a:lnTo>
                  <a:lnTo>
                    <a:pt x="197" y="125"/>
                  </a:lnTo>
                  <a:lnTo>
                    <a:pt x="196" y="128"/>
                  </a:lnTo>
                  <a:lnTo>
                    <a:pt x="195" y="129"/>
                  </a:lnTo>
                  <a:lnTo>
                    <a:pt x="195" y="131"/>
                  </a:lnTo>
                  <a:lnTo>
                    <a:pt x="194" y="133"/>
                  </a:lnTo>
                  <a:lnTo>
                    <a:pt x="193" y="135"/>
                  </a:lnTo>
                  <a:lnTo>
                    <a:pt x="192" y="137"/>
                  </a:lnTo>
                  <a:lnTo>
                    <a:pt x="191" y="139"/>
                  </a:lnTo>
                  <a:lnTo>
                    <a:pt x="191" y="141"/>
                  </a:lnTo>
                  <a:lnTo>
                    <a:pt x="189" y="143"/>
                  </a:lnTo>
                  <a:lnTo>
                    <a:pt x="188" y="144"/>
                  </a:lnTo>
                  <a:lnTo>
                    <a:pt x="188" y="146"/>
                  </a:lnTo>
                  <a:lnTo>
                    <a:pt x="187" y="148"/>
                  </a:lnTo>
                  <a:lnTo>
                    <a:pt x="185" y="150"/>
                  </a:lnTo>
                  <a:lnTo>
                    <a:pt x="185" y="151"/>
                  </a:lnTo>
                  <a:lnTo>
                    <a:pt x="184" y="154"/>
                  </a:lnTo>
                  <a:lnTo>
                    <a:pt x="182" y="155"/>
                  </a:lnTo>
                  <a:lnTo>
                    <a:pt x="181" y="156"/>
                  </a:lnTo>
                  <a:lnTo>
                    <a:pt x="180" y="159"/>
                  </a:lnTo>
                  <a:lnTo>
                    <a:pt x="179" y="160"/>
                  </a:lnTo>
                  <a:lnTo>
                    <a:pt x="178" y="162"/>
                  </a:lnTo>
                  <a:lnTo>
                    <a:pt x="176" y="163"/>
                  </a:lnTo>
                  <a:lnTo>
                    <a:pt x="175" y="165"/>
                  </a:lnTo>
                  <a:lnTo>
                    <a:pt x="174" y="167"/>
                  </a:lnTo>
                  <a:lnTo>
                    <a:pt x="173" y="168"/>
                  </a:lnTo>
                  <a:lnTo>
                    <a:pt x="172" y="169"/>
                  </a:lnTo>
                  <a:lnTo>
                    <a:pt x="171" y="171"/>
                  </a:lnTo>
                  <a:lnTo>
                    <a:pt x="169" y="172"/>
                  </a:lnTo>
                  <a:lnTo>
                    <a:pt x="168" y="174"/>
                  </a:lnTo>
                  <a:lnTo>
                    <a:pt x="166" y="175"/>
                  </a:lnTo>
                  <a:lnTo>
                    <a:pt x="165" y="177"/>
                  </a:lnTo>
                  <a:lnTo>
                    <a:pt x="164" y="177"/>
                  </a:lnTo>
                  <a:lnTo>
                    <a:pt x="162" y="179"/>
                  </a:lnTo>
                  <a:lnTo>
                    <a:pt x="161" y="180"/>
                  </a:lnTo>
                  <a:lnTo>
                    <a:pt x="159" y="182"/>
                  </a:lnTo>
                  <a:lnTo>
                    <a:pt x="158" y="182"/>
                  </a:lnTo>
                  <a:lnTo>
                    <a:pt x="156" y="184"/>
                  </a:lnTo>
                  <a:lnTo>
                    <a:pt x="155" y="185"/>
                  </a:lnTo>
                  <a:lnTo>
                    <a:pt x="153" y="186"/>
                  </a:lnTo>
                  <a:lnTo>
                    <a:pt x="152" y="187"/>
                  </a:lnTo>
                  <a:lnTo>
                    <a:pt x="150" y="188"/>
                  </a:lnTo>
                  <a:lnTo>
                    <a:pt x="148" y="189"/>
                  </a:lnTo>
                  <a:lnTo>
                    <a:pt x="147" y="190"/>
                  </a:lnTo>
                  <a:lnTo>
                    <a:pt x="145" y="191"/>
                  </a:lnTo>
                  <a:lnTo>
                    <a:pt x="143" y="192"/>
                  </a:lnTo>
                  <a:lnTo>
                    <a:pt x="142" y="193"/>
                  </a:lnTo>
                  <a:lnTo>
                    <a:pt x="141" y="193"/>
                  </a:lnTo>
                  <a:lnTo>
                    <a:pt x="139" y="194"/>
                  </a:lnTo>
                  <a:lnTo>
                    <a:pt x="137" y="195"/>
                  </a:lnTo>
                  <a:lnTo>
                    <a:pt x="135" y="195"/>
                  </a:lnTo>
                  <a:lnTo>
                    <a:pt x="133" y="196"/>
                  </a:lnTo>
                  <a:lnTo>
                    <a:pt x="132" y="197"/>
                  </a:lnTo>
                  <a:lnTo>
                    <a:pt x="130" y="198"/>
                  </a:lnTo>
                  <a:lnTo>
                    <a:pt x="129" y="198"/>
                  </a:lnTo>
                  <a:lnTo>
                    <a:pt x="127" y="199"/>
                  </a:lnTo>
                  <a:lnTo>
                    <a:pt x="125" y="199"/>
                  </a:lnTo>
                  <a:lnTo>
                    <a:pt x="123" y="200"/>
                  </a:lnTo>
                  <a:lnTo>
                    <a:pt x="122" y="200"/>
                  </a:lnTo>
                  <a:lnTo>
                    <a:pt x="120" y="200"/>
                  </a:lnTo>
                  <a:lnTo>
                    <a:pt x="118" y="201"/>
                  </a:lnTo>
                  <a:lnTo>
                    <a:pt x="116" y="201"/>
                  </a:lnTo>
                  <a:lnTo>
                    <a:pt x="115" y="201"/>
                  </a:lnTo>
                  <a:lnTo>
                    <a:pt x="113" y="202"/>
                  </a:lnTo>
                  <a:lnTo>
                    <a:pt x="111" y="202"/>
                  </a:lnTo>
                  <a:lnTo>
                    <a:pt x="109" y="202"/>
                  </a:lnTo>
                  <a:lnTo>
                    <a:pt x="108" y="203"/>
                  </a:lnTo>
                  <a:lnTo>
                    <a:pt x="106" y="203"/>
                  </a:lnTo>
                  <a:lnTo>
                    <a:pt x="104" y="203"/>
                  </a:lnTo>
                  <a:lnTo>
                    <a:pt x="102" y="203"/>
                  </a:lnTo>
                  <a:lnTo>
                    <a:pt x="100" y="203"/>
                  </a:lnTo>
                  <a:lnTo>
                    <a:pt x="99" y="203"/>
                  </a:lnTo>
                  <a:lnTo>
                    <a:pt x="97" y="203"/>
                  </a:lnTo>
                  <a:lnTo>
                    <a:pt x="95" y="202"/>
                  </a:lnTo>
                  <a:lnTo>
                    <a:pt x="93" y="202"/>
                  </a:lnTo>
                  <a:lnTo>
                    <a:pt x="92" y="202"/>
                  </a:lnTo>
                  <a:lnTo>
                    <a:pt x="90" y="201"/>
                  </a:lnTo>
                  <a:lnTo>
                    <a:pt x="88" y="201"/>
                  </a:lnTo>
                  <a:lnTo>
                    <a:pt x="86" y="201"/>
                  </a:lnTo>
                  <a:lnTo>
                    <a:pt x="85" y="200"/>
                  </a:lnTo>
                  <a:lnTo>
                    <a:pt x="83" y="200"/>
                  </a:lnTo>
                  <a:lnTo>
                    <a:pt x="81" y="200"/>
                  </a:lnTo>
                  <a:lnTo>
                    <a:pt x="79" y="199"/>
                  </a:lnTo>
                  <a:lnTo>
                    <a:pt x="77" y="199"/>
                  </a:lnTo>
                  <a:lnTo>
                    <a:pt x="76" y="198"/>
                  </a:lnTo>
                  <a:lnTo>
                    <a:pt x="74" y="198"/>
                  </a:lnTo>
                  <a:lnTo>
                    <a:pt x="72" y="197"/>
                  </a:lnTo>
                  <a:lnTo>
                    <a:pt x="70" y="196"/>
                  </a:lnTo>
                  <a:lnTo>
                    <a:pt x="69" y="195"/>
                  </a:lnTo>
                  <a:lnTo>
                    <a:pt x="67" y="195"/>
                  </a:lnTo>
                  <a:lnTo>
                    <a:pt x="66" y="194"/>
                  </a:lnTo>
                  <a:lnTo>
                    <a:pt x="64" y="193"/>
                  </a:lnTo>
                  <a:lnTo>
                    <a:pt x="62" y="193"/>
                  </a:lnTo>
                  <a:lnTo>
                    <a:pt x="60" y="192"/>
                  </a:lnTo>
                  <a:lnTo>
                    <a:pt x="59" y="191"/>
                  </a:lnTo>
                  <a:lnTo>
                    <a:pt x="57" y="190"/>
                  </a:lnTo>
                  <a:lnTo>
                    <a:pt x="56" y="189"/>
                  </a:lnTo>
                  <a:lnTo>
                    <a:pt x="54" y="188"/>
                  </a:lnTo>
                  <a:lnTo>
                    <a:pt x="53" y="187"/>
                  </a:lnTo>
                  <a:lnTo>
                    <a:pt x="51" y="186"/>
                  </a:lnTo>
                  <a:lnTo>
                    <a:pt x="50" y="185"/>
                  </a:lnTo>
                  <a:lnTo>
                    <a:pt x="48" y="184"/>
                  </a:lnTo>
                  <a:lnTo>
                    <a:pt x="47" y="182"/>
                  </a:lnTo>
                  <a:lnTo>
                    <a:pt x="45" y="182"/>
                  </a:lnTo>
                  <a:lnTo>
                    <a:pt x="44" y="180"/>
                  </a:lnTo>
                  <a:lnTo>
                    <a:pt x="42" y="179"/>
                  </a:lnTo>
                  <a:lnTo>
                    <a:pt x="41" y="177"/>
                  </a:lnTo>
                  <a:lnTo>
                    <a:pt x="39" y="177"/>
                  </a:lnTo>
                  <a:lnTo>
                    <a:pt x="38" y="175"/>
                  </a:lnTo>
                  <a:lnTo>
                    <a:pt x="37" y="174"/>
                  </a:lnTo>
                  <a:lnTo>
                    <a:pt x="35" y="172"/>
                  </a:lnTo>
                  <a:lnTo>
                    <a:pt x="34" y="171"/>
                  </a:lnTo>
                  <a:lnTo>
                    <a:pt x="33" y="169"/>
                  </a:lnTo>
                  <a:lnTo>
                    <a:pt x="31" y="168"/>
                  </a:lnTo>
                  <a:lnTo>
                    <a:pt x="30" y="167"/>
                  </a:lnTo>
                  <a:lnTo>
                    <a:pt x="28" y="165"/>
                  </a:lnTo>
                  <a:lnTo>
                    <a:pt x="27" y="163"/>
                  </a:lnTo>
                  <a:lnTo>
                    <a:pt x="26" y="162"/>
                  </a:lnTo>
                  <a:lnTo>
                    <a:pt x="25" y="160"/>
                  </a:lnTo>
                  <a:lnTo>
                    <a:pt x="24" y="159"/>
                  </a:lnTo>
                  <a:lnTo>
                    <a:pt x="23" y="156"/>
                  </a:lnTo>
                  <a:lnTo>
                    <a:pt x="21" y="155"/>
                  </a:lnTo>
                  <a:lnTo>
                    <a:pt x="21" y="154"/>
                  </a:lnTo>
                  <a:lnTo>
                    <a:pt x="20" y="151"/>
                  </a:lnTo>
                  <a:lnTo>
                    <a:pt x="18" y="150"/>
                  </a:lnTo>
                  <a:lnTo>
                    <a:pt x="17" y="148"/>
                  </a:lnTo>
                  <a:lnTo>
                    <a:pt x="17" y="146"/>
                  </a:lnTo>
                  <a:lnTo>
                    <a:pt x="16" y="144"/>
                  </a:lnTo>
                  <a:lnTo>
                    <a:pt x="14" y="143"/>
                  </a:lnTo>
                  <a:lnTo>
                    <a:pt x="14" y="141"/>
                  </a:lnTo>
                  <a:lnTo>
                    <a:pt x="13" y="139"/>
                  </a:lnTo>
                  <a:lnTo>
                    <a:pt x="12" y="137"/>
                  </a:lnTo>
                  <a:lnTo>
                    <a:pt x="11" y="135"/>
                  </a:lnTo>
                  <a:lnTo>
                    <a:pt x="10" y="133"/>
                  </a:lnTo>
                  <a:lnTo>
                    <a:pt x="10" y="131"/>
                  </a:lnTo>
                  <a:lnTo>
                    <a:pt x="9" y="129"/>
                  </a:lnTo>
                  <a:lnTo>
                    <a:pt x="8" y="128"/>
                  </a:lnTo>
                  <a:lnTo>
                    <a:pt x="7" y="125"/>
                  </a:lnTo>
                  <a:lnTo>
                    <a:pt x="7" y="123"/>
                  </a:lnTo>
                  <a:lnTo>
                    <a:pt x="6" y="121"/>
                  </a:lnTo>
                  <a:lnTo>
                    <a:pt x="5" y="119"/>
                  </a:lnTo>
                  <a:lnTo>
                    <a:pt x="5" y="117"/>
                  </a:lnTo>
                  <a:lnTo>
                    <a:pt x="4" y="115"/>
                  </a:lnTo>
                  <a:lnTo>
                    <a:pt x="4" y="113"/>
                  </a:lnTo>
                  <a:lnTo>
                    <a:pt x="4" y="111"/>
                  </a:lnTo>
                  <a:lnTo>
                    <a:pt x="3" y="109"/>
                  </a:lnTo>
                  <a:lnTo>
                    <a:pt x="3" y="107"/>
                  </a:lnTo>
                  <a:lnTo>
                    <a:pt x="3" y="105"/>
                  </a:lnTo>
                  <a:lnTo>
                    <a:pt x="2" y="102"/>
                  </a:lnTo>
                  <a:lnTo>
                    <a:pt x="1" y="100"/>
                  </a:lnTo>
                  <a:lnTo>
                    <a:pt x="1" y="99"/>
                  </a:lnTo>
                  <a:lnTo>
                    <a:pt x="1" y="97"/>
                  </a:lnTo>
                  <a:lnTo>
                    <a:pt x="1" y="94"/>
                  </a:lnTo>
                  <a:lnTo>
                    <a:pt x="1" y="92"/>
                  </a:lnTo>
                  <a:lnTo>
                    <a:pt x="0" y="90"/>
                  </a:lnTo>
                  <a:lnTo>
                    <a:pt x="0" y="88"/>
                  </a:lnTo>
                  <a:lnTo>
                    <a:pt x="0" y="86"/>
                  </a:lnTo>
                  <a:lnTo>
                    <a:pt x="0" y="84"/>
                  </a:lnTo>
                  <a:lnTo>
                    <a:pt x="0" y="81"/>
                  </a:lnTo>
                  <a:lnTo>
                    <a:pt x="0" y="79"/>
                  </a:lnTo>
                  <a:lnTo>
                    <a:pt x="0" y="77"/>
                  </a:lnTo>
                  <a:lnTo>
                    <a:pt x="0" y="75"/>
                  </a:lnTo>
                  <a:lnTo>
                    <a:pt x="0" y="73"/>
                  </a:lnTo>
                  <a:lnTo>
                    <a:pt x="0" y="71"/>
                  </a:lnTo>
                  <a:lnTo>
                    <a:pt x="0" y="68"/>
                  </a:lnTo>
                  <a:lnTo>
                    <a:pt x="1" y="66"/>
                  </a:lnTo>
                  <a:lnTo>
                    <a:pt x="1" y="64"/>
                  </a:lnTo>
                  <a:lnTo>
                    <a:pt x="1" y="62"/>
                  </a:lnTo>
                  <a:lnTo>
                    <a:pt x="1" y="60"/>
                  </a:lnTo>
                  <a:lnTo>
                    <a:pt x="1" y="58"/>
                  </a:lnTo>
                  <a:lnTo>
                    <a:pt x="2" y="55"/>
                  </a:lnTo>
                  <a:lnTo>
                    <a:pt x="3" y="53"/>
                  </a:lnTo>
                  <a:lnTo>
                    <a:pt x="3" y="51"/>
                  </a:lnTo>
                  <a:lnTo>
                    <a:pt x="3" y="49"/>
                  </a:lnTo>
                  <a:lnTo>
                    <a:pt x="102" y="79"/>
                  </a:lnTo>
                  <a:lnTo>
                    <a:pt x="180" y="0"/>
                  </a:lnTo>
                  <a:close/>
                </a:path>
              </a:pathLst>
            </a:custGeom>
            <a:solidFill>
              <a:schemeClr val="folHlink"/>
            </a:solidFill>
            <a:ln w="9525" cap="flat" cmpd="sng">
              <a:solidFill>
                <a:srgbClr val="B26A00"/>
              </a:solidFill>
              <a:prstDash val="solid"/>
              <a:round/>
              <a:headEnd/>
              <a:tailEnd/>
            </a:ln>
          </p:spPr>
          <p:txBody>
            <a:bodyPr wrap="none" lIns="73025" tIns="36512" rIns="73025" bIns="36512" anchor="ctr"/>
            <a:lstStyle/>
            <a:p>
              <a:endParaRPr lang="zh-CN" altLang="en-US"/>
            </a:p>
          </p:txBody>
        </p:sp>
      </p:grpSp>
      <p:sp>
        <p:nvSpPr>
          <p:cNvPr id="98" name="Text Box 83"/>
          <p:cNvSpPr txBox="1">
            <a:spLocks noChangeArrowheads="1"/>
          </p:cNvSpPr>
          <p:nvPr/>
        </p:nvSpPr>
        <p:spPr bwMode="auto">
          <a:xfrm>
            <a:off x="-53550" y="3584575"/>
            <a:ext cx="5105400" cy="714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73025" tIns="36512" rIns="73025" bIns="36512">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spcBef>
                <a:spcPct val="50000"/>
              </a:spcBef>
            </a:pPr>
            <a:r>
              <a:rPr lang="en-US" altLang="zh-CN" b="1"/>
              <a:t>Traffic Classification and Conditioning (TCB)</a:t>
            </a:r>
          </a:p>
          <a:p>
            <a:pPr algn="ctr">
              <a:spcBef>
                <a:spcPct val="50000"/>
              </a:spcBef>
            </a:pPr>
            <a:r>
              <a:rPr lang="en-US" altLang="zh-CN" sz="1600" b="1"/>
              <a:t>Classification/Marking/Policing</a:t>
            </a:r>
          </a:p>
        </p:txBody>
      </p:sp>
      <p:sp>
        <p:nvSpPr>
          <p:cNvPr id="101" name="内容占位符 4"/>
          <p:cNvSpPr txBox="1">
            <a:spLocks noGrp="1"/>
          </p:cNvSpPr>
          <p:nvPr>
            <p:ph idx="1"/>
          </p:nvPr>
        </p:nvSpPr>
        <p:spPr>
          <a:xfrm>
            <a:off x="8833276" y="1463675"/>
            <a:ext cx="3192820" cy="4929555"/>
          </a:xfrm>
          <a:prstGeom prst="rect">
            <a:avLst/>
          </a:prstGeom>
          <a:noFill/>
          <a:ln w="28575">
            <a:solidFill>
              <a:schemeClr val="accent1"/>
            </a:solidFill>
          </a:ln>
        </p:spPr>
        <p:txBody>
          <a:bodyPr wrap="square" rtlCol="0">
            <a:spAutoFit/>
          </a:bodyPr>
          <a:lstStyle/>
          <a:p>
            <a:pPr marL="342900" lvl="1" indent="-457200" defTabSz="915988">
              <a:lnSpc>
                <a:spcPct val="85000"/>
              </a:lnSpc>
              <a:buFont typeface="+mj-lt"/>
              <a:buAutoNum type="arabicPeriod"/>
            </a:pPr>
            <a:r>
              <a:rPr lang="zh-CN" altLang="en-US" dirty="0" smtClean="0"/>
              <a:t>用户会事先与他的</a:t>
            </a:r>
            <a:r>
              <a:rPr lang="en-US" altLang="zh-CN" dirty="0" smtClean="0"/>
              <a:t>ISP</a:t>
            </a:r>
            <a:r>
              <a:rPr lang="zh-CN" altLang="en-US" dirty="0" smtClean="0"/>
              <a:t>签定一个服务等级协议（</a:t>
            </a:r>
            <a:r>
              <a:rPr lang="en-US" altLang="zh-CN" dirty="0" smtClean="0"/>
              <a:t>Service Level Agreement-</a:t>
            </a:r>
            <a:r>
              <a:rPr lang="en-US" altLang="zh-CN" dirty="0" smtClean="0">
                <a:solidFill>
                  <a:srgbClr val="FF0000"/>
                </a:solidFill>
              </a:rPr>
              <a:t>SLA</a:t>
            </a:r>
            <a:r>
              <a:rPr lang="zh-CN" altLang="en-US" dirty="0" smtClean="0"/>
              <a:t>）</a:t>
            </a:r>
            <a:endParaRPr lang="en-US" altLang="zh-CN" dirty="0" smtClean="0"/>
          </a:p>
          <a:p>
            <a:pPr marL="342900" lvl="1" indent="-457200" defTabSz="915988">
              <a:lnSpc>
                <a:spcPct val="85000"/>
              </a:lnSpc>
              <a:buFont typeface="+mj-lt"/>
              <a:buAutoNum type="arabicPeriod"/>
            </a:pPr>
            <a:r>
              <a:rPr lang="zh-CN" altLang="en-US" dirty="0" smtClean="0"/>
              <a:t>在</a:t>
            </a:r>
            <a:r>
              <a:rPr lang="en-US" altLang="zh-CN" dirty="0" smtClean="0"/>
              <a:t>ISP</a:t>
            </a:r>
            <a:r>
              <a:rPr lang="zh-CN" altLang="en-US" dirty="0" smtClean="0"/>
              <a:t>的入口边缘路由器，包被分类、计量、标记，也可能被整形。所有的分类和整形规则均依据</a:t>
            </a:r>
            <a:r>
              <a:rPr lang="en-US" altLang="zh-CN" dirty="0" smtClean="0"/>
              <a:t>SLA</a:t>
            </a:r>
            <a:r>
              <a:rPr lang="zh-CN" altLang="en-US" dirty="0" smtClean="0"/>
              <a:t>。</a:t>
            </a:r>
            <a:endParaRPr lang="en-US" altLang="zh-CN" dirty="0" smtClean="0"/>
          </a:p>
          <a:p>
            <a:pPr marL="342900" lvl="1" indent="-457200" defTabSz="915988">
              <a:lnSpc>
                <a:spcPct val="85000"/>
              </a:lnSpc>
              <a:buFont typeface="+mj-lt"/>
              <a:buAutoNum type="arabicPeriod"/>
            </a:pPr>
            <a:r>
              <a:rPr lang="zh-CN" altLang="en-US" dirty="0" smtClean="0"/>
              <a:t>在</a:t>
            </a:r>
            <a:r>
              <a:rPr lang="en-US" altLang="zh-CN" dirty="0" err="1" smtClean="0"/>
              <a:t>DiffServ</a:t>
            </a:r>
            <a:r>
              <a:rPr lang="zh-CN" altLang="en-US" dirty="0" smtClean="0"/>
              <a:t>的核心路由器中经过粗颗粒化的数据流进行调度分配路由。</a:t>
            </a:r>
            <a:endParaRPr lang="en-US" altLang="zh-CN" dirty="0" smtClean="0">
              <a:latin typeface="华文新魏"/>
              <a:ea typeface="华文新魏"/>
            </a:endParaRPr>
          </a:p>
        </p:txBody>
      </p:sp>
    </p:spTree>
    <p:extLst>
      <p:ext uri="{BB962C8B-B14F-4D97-AF65-F5344CB8AC3E}">
        <p14:creationId xmlns="" xmlns:p14="http://schemas.microsoft.com/office/powerpoint/2010/main" val="39605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animEffect transition="in" filter="blinds(horizontal)">
                                      <p:cBhvr>
                                        <p:cTn id="7" dur="500"/>
                                        <p:tgtEl>
                                          <p:spTgt spid="1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1">
                                            <p:txEl>
                                              <p:pRg st="1" end="1"/>
                                            </p:txEl>
                                          </p:spTgt>
                                        </p:tgtEl>
                                        <p:attrNameLst>
                                          <p:attrName>style.visibility</p:attrName>
                                        </p:attrNameLst>
                                      </p:cBhvr>
                                      <p:to>
                                        <p:strVal val="visible"/>
                                      </p:to>
                                    </p:set>
                                    <p:animEffect transition="in" filter="blinds(horizontal)">
                                      <p:cBhvr>
                                        <p:cTn id="12" dur="500"/>
                                        <p:tgtEl>
                                          <p:spTgt spid="1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1">
                                            <p:txEl>
                                              <p:pRg st="2" end="2"/>
                                            </p:txEl>
                                          </p:spTgt>
                                        </p:tgtEl>
                                        <p:attrNameLst>
                                          <p:attrName>style.visibility</p:attrName>
                                        </p:attrNameLst>
                                      </p:cBhvr>
                                      <p:to>
                                        <p:strVal val="visible"/>
                                      </p:to>
                                    </p:set>
                                    <p:animEffect transition="in" filter="blinds(horizontal)">
                                      <p:cBhvr>
                                        <p:cTn id="17" dur="500"/>
                                        <p:tgtEl>
                                          <p:spTgt spid="1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Diff-</a:t>
            </a:r>
            <a:r>
              <a:rPr kumimoji="1" lang="en-US" altLang="zh-CN" dirty="0" err="1" smtClean="0"/>
              <a:t>Serv</a:t>
            </a:r>
            <a:r>
              <a:rPr kumimoji="1" lang="zh-CN" altLang="en-US" dirty="0" smtClean="0"/>
              <a:t>的特点</a:t>
            </a:r>
            <a:endParaRPr kumimoji="1" lang="zh-CN" altLang="en-US" dirty="0"/>
          </a:p>
        </p:txBody>
      </p:sp>
      <p:sp>
        <p:nvSpPr>
          <p:cNvPr id="3" name="内容占位符 2"/>
          <p:cNvSpPr>
            <a:spLocks noGrp="1"/>
          </p:cNvSpPr>
          <p:nvPr>
            <p:ph idx="1"/>
          </p:nvPr>
        </p:nvSpPr>
        <p:spPr/>
        <p:txBody>
          <a:bodyPr/>
          <a:lstStyle/>
          <a:p>
            <a:pPr>
              <a:lnSpc>
                <a:spcPct val="80000"/>
              </a:lnSpc>
            </a:pPr>
            <a:r>
              <a:rPr lang="zh-CN" altLang="en-US" sz="2400" dirty="0"/>
              <a:t>优点</a:t>
            </a:r>
          </a:p>
          <a:p>
            <a:pPr lvl="1">
              <a:lnSpc>
                <a:spcPct val="80000"/>
              </a:lnSpc>
            </a:pPr>
            <a:r>
              <a:rPr lang="zh-CN" altLang="en-US" dirty="0" smtClean="0"/>
              <a:t>扩展性</a:t>
            </a:r>
            <a:r>
              <a:rPr lang="zh-CN" altLang="en-US" dirty="0"/>
              <a:t>好，简单可</a:t>
            </a:r>
            <a:r>
              <a:rPr lang="zh-CN" altLang="en-US" dirty="0" smtClean="0"/>
              <a:t>实现，</a:t>
            </a:r>
            <a:r>
              <a:rPr lang="en-US" altLang="zh-CN" dirty="0" smtClean="0"/>
              <a:t>DS</a:t>
            </a:r>
            <a:r>
              <a:rPr lang="zh-CN" altLang="en-US" dirty="0" smtClean="0"/>
              <a:t>标记只是规定了有限数量的业务级别，状态信息的数量正比于业务级别，而不是流的数量</a:t>
            </a:r>
            <a:endParaRPr lang="zh-CN" altLang="en-US" dirty="0"/>
          </a:p>
          <a:p>
            <a:pPr lvl="1">
              <a:lnSpc>
                <a:spcPct val="80000"/>
              </a:lnSpc>
            </a:pPr>
            <a:r>
              <a:rPr lang="zh-CN" altLang="en-US" dirty="0" smtClean="0"/>
              <a:t>具有</a:t>
            </a:r>
            <a:r>
              <a:rPr lang="zh-CN" altLang="en-US" dirty="0"/>
              <a:t>层次化结构，不同区域有不同的服务提供策略</a:t>
            </a:r>
          </a:p>
          <a:p>
            <a:pPr lvl="1">
              <a:lnSpc>
                <a:spcPct val="80000"/>
              </a:lnSpc>
            </a:pPr>
            <a:r>
              <a:rPr lang="zh-CN" altLang="en-US" dirty="0"/>
              <a:t>不影响路由，仅限于队列调度与缓冲管理</a:t>
            </a:r>
          </a:p>
          <a:p>
            <a:pPr>
              <a:lnSpc>
                <a:spcPct val="80000"/>
              </a:lnSpc>
            </a:pPr>
            <a:endParaRPr lang="en-US" altLang="zh-CN" sz="2400" dirty="0" smtClean="0"/>
          </a:p>
          <a:p>
            <a:pPr>
              <a:lnSpc>
                <a:spcPct val="80000"/>
              </a:lnSpc>
            </a:pPr>
            <a:r>
              <a:rPr lang="zh-CN" altLang="en-US" sz="2400" dirty="0" smtClean="0"/>
              <a:t>缺点</a:t>
            </a:r>
            <a:endParaRPr lang="zh-CN" altLang="en-US" sz="2400" dirty="0"/>
          </a:p>
          <a:p>
            <a:pPr lvl="1">
              <a:lnSpc>
                <a:spcPct val="80000"/>
              </a:lnSpc>
            </a:pPr>
            <a:r>
              <a:rPr lang="zh-CN" altLang="en-US" dirty="0"/>
              <a:t>仅实现粗略的分等级服务</a:t>
            </a:r>
          </a:p>
          <a:p>
            <a:pPr lvl="1">
              <a:lnSpc>
                <a:spcPct val="80000"/>
              </a:lnSpc>
            </a:pPr>
            <a:r>
              <a:rPr lang="zh-CN" altLang="en-US" dirty="0"/>
              <a:t>本质上是一种相对优先级策略，不能保证端到端</a:t>
            </a:r>
            <a:r>
              <a:rPr lang="en-US" altLang="zh-CN" dirty="0"/>
              <a:t>QOS</a:t>
            </a:r>
            <a:r>
              <a:rPr lang="zh-CN" altLang="en-US" dirty="0"/>
              <a:t>性能</a:t>
            </a:r>
          </a:p>
          <a:p>
            <a:pPr lvl="1">
              <a:lnSpc>
                <a:spcPct val="80000"/>
              </a:lnSpc>
            </a:pPr>
            <a:r>
              <a:rPr lang="zh-CN" altLang="en-US" dirty="0"/>
              <a:t>组件分散，需要协同</a:t>
            </a:r>
            <a:r>
              <a:rPr lang="zh-CN" altLang="en-US" dirty="0" smtClean="0"/>
              <a:t>一致、统一</a:t>
            </a:r>
            <a:r>
              <a:rPr lang="zh-CN" altLang="en-US" dirty="0"/>
              <a:t>策略和管理</a:t>
            </a:r>
          </a:p>
          <a:p>
            <a:endParaRPr kumimoji="1" lang="zh-CN" altLang="en-US" dirty="0"/>
          </a:p>
        </p:txBody>
      </p:sp>
    </p:spTree>
    <p:extLst>
      <p:ext uri="{BB962C8B-B14F-4D97-AF65-F5344CB8AC3E}">
        <p14:creationId xmlns="" xmlns:p14="http://schemas.microsoft.com/office/powerpoint/2010/main" val="464190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QoS</a:t>
            </a:r>
            <a:r>
              <a:rPr kumimoji="1" lang="zh-CN" altLang="en-US" dirty="0" smtClean="0"/>
              <a:t>模型选择</a:t>
            </a:r>
            <a:endParaRPr kumimoji="1" lang="zh-CN" altLang="en-US" dirty="0"/>
          </a:p>
        </p:txBody>
      </p:sp>
      <p:sp>
        <p:nvSpPr>
          <p:cNvPr id="4" name="Rectangle 5"/>
          <p:cNvSpPr>
            <a:spLocks noGrp="1" noChangeArrowheads="1"/>
          </p:cNvSpPr>
          <p:nvPr>
            <p:ph idx="1"/>
          </p:nvPr>
        </p:nvSpPr>
        <p:spPr bwMode="auto">
          <a:prstGeom prst="rect">
            <a:avLst/>
          </a:prstGeom>
          <a:noFill/>
          <a:ln w="12700">
            <a:noFill/>
            <a:miter lim="800000"/>
            <a:headEnd/>
            <a:tailEnd/>
          </a:ln>
          <a:effectLst/>
        </p:spPr>
        <p:txBody>
          <a:bodyPr lIns="90488" tIns="44450" rIns="90488" bIns="44450"/>
          <a:lstStyle/>
          <a:p>
            <a:pPr marL="342900" indent="-342900">
              <a:spcBef>
                <a:spcPct val="20000"/>
              </a:spcBef>
              <a:buClr>
                <a:schemeClr val="accent2"/>
              </a:buClr>
              <a:buFont typeface="Wingdings" pitchFamily="2" charset="2"/>
              <a:buNone/>
              <a:defRPr/>
            </a:pPr>
            <a:r>
              <a:rPr lang="en-US" altLang="zh-CN" sz="2400" b="1" dirty="0">
                <a:solidFill>
                  <a:schemeClr val="accent2"/>
                </a:solidFill>
                <a:effectLst>
                  <a:outerShdw blurRad="38100" dist="38100" dir="2700000" algn="tl">
                    <a:srgbClr val="000000"/>
                  </a:outerShdw>
                </a:effectLst>
                <a:latin typeface="Times New Roman" pitchFamily="18" charset="0"/>
                <a:ea typeface="宋体" pitchFamily="2" charset="-122"/>
              </a:rPr>
              <a:t>       </a:t>
            </a:r>
            <a:r>
              <a:rPr lang="en-US" altLang="zh-CN" sz="2400" b="1" u="sng" dirty="0" err="1">
                <a:solidFill>
                  <a:schemeClr val="accent2"/>
                </a:solidFill>
                <a:effectLst>
                  <a:outerShdw blurRad="38100" dist="38100" dir="2700000" algn="tl">
                    <a:srgbClr val="000000"/>
                  </a:outerShdw>
                </a:effectLst>
                <a:latin typeface="Times New Roman" pitchFamily="18" charset="0"/>
                <a:ea typeface="宋体" pitchFamily="2" charset="-122"/>
              </a:rPr>
              <a:t>IntServ</a:t>
            </a:r>
            <a:r>
              <a:rPr lang="en-US" altLang="zh-CN" sz="2400" b="1" u="sng" dirty="0">
                <a:solidFill>
                  <a:schemeClr val="accent2"/>
                </a:solidFill>
                <a:effectLst>
                  <a:outerShdw blurRad="38100" dist="38100" dir="2700000" algn="tl">
                    <a:srgbClr val="000000"/>
                  </a:outerShdw>
                </a:effectLst>
                <a:latin typeface="Times New Roman" pitchFamily="18" charset="0"/>
                <a:ea typeface="宋体" pitchFamily="2" charset="-122"/>
              </a:rPr>
              <a:t> </a:t>
            </a:r>
            <a:r>
              <a:rPr lang="en-US" altLang="zh-CN" sz="2400" b="1" dirty="0">
                <a:solidFill>
                  <a:schemeClr val="accent2"/>
                </a:solidFill>
                <a:effectLst>
                  <a:outerShdw blurRad="38100" dist="38100" dir="2700000" algn="tl">
                    <a:srgbClr val="000000"/>
                  </a:outerShdw>
                </a:effectLst>
                <a:latin typeface="Times New Roman" pitchFamily="18" charset="0"/>
                <a:ea typeface="宋体" pitchFamily="2" charset="-122"/>
              </a:rPr>
              <a:t>                  </a:t>
            </a:r>
            <a:r>
              <a:rPr lang="zh-CN" altLang="en-US" sz="2400" b="1" dirty="0" smtClean="0">
                <a:solidFill>
                  <a:schemeClr val="accent2"/>
                </a:solidFill>
                <a:effectLst>
                  <a:outerShdw blurRad="38100" dist="38100" dir="2700000" algn="tl">
                    <a:srgbClr val="000000"/>
                  </a:outerShdw>
                </a:effectLst>
                <a:latin typeface="Times New Roman" pitchFamily="18" charset="0"/>
                <a:ea typeface="宋体" pitchFamily="2" charset="-122"/>
              </a:rPr>
              <a:t>            </a:t>
            </a:r>
            <a:r>
              <a:rPr lang="en-US" altLang="zh-CN" sz="2400" b="1" dirty="0" smtClean="0">
                <a:solidFill>
                  <a:schemeClr val="accent2"/>
                </a:solidFill>
                <a:effectLst>
                  <a:outerShdw blurRad="38100" dist="38100" dir="2700000" algn="tl">
                    <a:srgbClr val="000000"/>
                  </a:outerShdw>
                </a:effectLst>
                <a:latin typeface="Times New Roman" pitchFamily="18" charset="0"/>
                <a:ea typeface="宋体" pitchFamily="2" charset="-122"/>
              </a:rPr>
              <a:t> </a:t>
            </a:r>
            <a:r>
              <a:rPr lang="en-US" altLang="zh-CN" sz="2400" b="1" u="sng" dirty="0" err="1">
                <a:solidFill>
                  <a:schemeClr val="accent2"/>
                </a:solidFill>
                <a:effectLst>
                  <a:outerShdw blurRad="38100" dist="38100" dir="2700000" algn="tl">
                    <a:srgbClr val="000000"/>
                  </a:outerShdw>
                </a:effectLst>
                <a:latin typeface="Times New Roman" pitchFamily="18" charset="0"/>
                <a:ea typeface="宋体" pitchFamily="2" charset="-122"/>
              </a:rPr>
              <a:t>DiffServ</a:t>
            </a:r>
            <a:endParaRPr lang="en-US" altLang="zh-CN" sz="2400" b="1" u="sng" dirty="0">
              <a:solidFill>
                <a:schemeClr val="accent2"/>
              </a:solidFill>
              <a:effectLst>
                <a:outerShdw blurRad="38100" dist="38100" dir="2700000" algn="tl">
                  <a:srgbClr val="000000"/>
                </a:outerShdw>
              </a:effectLst>
              <a:latin typeface="Times New Roman" pitchFamily="18" charset="0"/>
              <a:ea typeface="宋体" pitchFamily="2" charset="-122"/>
            </a:endParaRPr>
          </a:p>
        </p:txBody>
      </p:sp>
      <p:sp>
        <p:nvSpPr>
          <p:cNvPr id="5" name="Rectangle 3"/>
          <p:cNvSpPr>
            <a:spLocks noChangeArrowheads="1"/>
          </p:cNvSpPr>
          <p:nvPr/>
        </p:nvSpPr>
        <p:spPr bwMode="auto">
          <a:xfrm>
            <a:off x="971550" y="2349500"/>
            <a:ext cx="3240088" cy="3611563"/>
          </a:xfrm>
          <a:prstGeom prst="rect">
            <a:avLst/>
          </a:prstGeom>
          <a:noFill/>
          <a:ln w="12700" algn="ctr">
            <a:noFill/>
            <a:miter lim="800000"/>
            <a:headEnd/>
            <a:tailEnd/>
          </a:ln>
          <a:effectLst/>
        </p:spPr>
        <p:txBody>
          <a:bodyPr lIns="90488" tIns="44450" rIns="90488" bIns="44450"/>
          <a:lstStyle>
            <a:lvl1pPr marL="342900" indent="-342900"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buClr>
                <a:schemeClr val="accent2"/>
              </a:buClr>
              <a:buFont typeface="Wingdings" charset="2"/>
              <a:buBlip>
                <a:blip r:embed="rId3"/>
              </a:buBlip>
            </a:pPr>
            <a:r>
              <a:rPr lang="zh-CN" altLang="en-US" sz="2000" b="1" dirty="0">
                <a:effectLst>
                  <a:outerShdw blurRad="38100" dist="38100" dir="2700000" algn="tl">
                    <a:srgbClr val="FFFFFF"/>
                  </a:outerShdw>
                </a:effectLst>
                <a:latin typeface="Verdana" charset="0"/>
              </a:rPr>
              <a:t>精细粒度</a:t>
            </a:r>
          </a:p>
          <a:p>
            <a:pPr eaLnBrk="1" hangingPunct="1">
              <a:spcBef>
                <a:spcPct val="20000"/>
              </a:spcBef>
              <a:buClr>
                <a:schemeClr val="accent2"/>
              </a:buClr>
              <a:buFont typeface="Wingdings" charset="2"/>
              <a:buBlip>
                <a:blip r:embed="rId3"/>
              </a:buBlip>
            </a:pPr>
            <a:r>
              <a:rPr lang="zh-CN" altLang="en-US" sz="2000" b="1" dirty="0">
                <a:effectLst>
                  <a:outerShdw blurRad="38100" dist="38100" dir="2700000" algn="tl">
                    <a:srgbClr val="FFFFFF"/>
                  </a:outerShdw>
                </a:effectLst>
                <a:latin typeface="Verdana" charset="0"/>
              </a:rPr>
              <a:t>严格质量保证</a:t>
            </a:r>
          </a:p>
          <a:p>
            <a:pPr eaLnBrk="1" hangingPunct="1">
              <a:spcBef>
                <a:spcPct val="20000"/>
              </a:spcBef>
              <a:buClr>
                <a:schemeClr val="accent2"/>
              </a:buClr>
              <a:buFont typeface="Wingdings" charset="2"/>
              <a:buBlip>
                <a:blip r:embed="rId3"/>
              </a:buBlip>
            </a:pPr>
            <a:r>
              <a:rPr lang="zh-CN" altLang="en-US" sz="2000" b="1" dirty="0">
                <a:effectLst>
                  <a:outerShdw blurRad="38100" dist="38100" dir="2700000" algn="tl">
                    <a:srgbClr val="FFFFFF"/>
                  </a:outerShdw>
                </a:effectLst>
                <a:latin typeface="Verdana" charset="0"/>
              </a:rPr>
              <a:t>网络的核心复杂</a:t>
            </a:r>
          </a:p>
          <a:p>
            <a:pPr eaLnBrk="1" hangingPunct="1">
              <a:spcBef>
                <a:spcPct val="20000"/>
              </a:spcBef>
              <a:buClr>
                <a:schemeClr val="accent2"/>
              </a:buClr>
              <a:buFont typeface="Wingdings" charset="2"/>
              <a:buBlip>
                <a:blip r:embed="rId3"/>
              </a:buBlip>
            </a:pPr>
            <a:r>
              <a:rPr lang="zh-CN" altLang="en-US" sz="2000" b="1" dirty="0">
                <a:effectLst>
                  <a:outerShdw blurRad="38100" dist="38100" dir="2700000" algn="tl">
                    <a:srgbClr val="FFFFFF"/>
                  </a:outerShdw>
                </a:effectLst>
                <a:latin typeface="Verdana" charset="0"/>
              </a:rPr>
              <a:t>需要路由器之间的信令</a:t>
            </a:r>
          </a:p>
          <a:p>
            <a:pPr eaLnBrk="1" hangingPunct="1">
              <a:spcBef>
                <a:spcPct val="20000"/>
              </a:spcBef>
              <a:buClr>
                <a:schemeClr val="accent2"/>
              </a:buClr>
              <a:buFont typeface="Wingdings" charset="2"/>
              <a:buBlip>
                <a:blip r:embed="rId3"/>
              </a:buBlip>
            </a:pPr>
            <a:r>
              <a:rPr lang="zh-CN" altLang="en-US" sz="2000" b="1" dirty="0">
                <a:effectLst>
                  <a:outerShdw blurRad="38100" dist="38100" dir="2700000" algn="tl">
                    <a:srgbClr val="FFFFFF"/>
                  </a:outerShdw>
                </a:effectLst>
                <a:latin typeface="Verdana" charset="0"/>
              </a:rPr>
              <a:t>扩展性差</a:t>
            </a:r>
          </a:p>
          <a:p>
            <a:pPr eaLnBrk="1" hangingPunct="1">
              <a:spcBef>
                <a:spcPct val="20000"/>
              </a:spcBef>
              <a:buClr>
                <a:schemeClr val="accent2"/>
              </a:buClr>
              <a:buFont typeface="Wingdings" charset="2"/>
              <a:buBlip>
                <a:blip r:embed="rId3"/>
              </a:buBlip>
            </a:pPr>
            <a:r>
              <a:rPr lang="zh-CN" altLang="en-US" sz="2000" b="1" dirty="0">
                <a:effectLst>
                  <a:outerShdw blurRad="38100" dist="38100" dir="2700000" algn="tl">
                    <a:srgbClr val="FFFFFF"/>
                  </a:outerShdw>
                </a:effectLst>
                <a:latin typeface="Verdana" charset="0"/>
              </a:rPr>
              <a:t>面向连接的</a:t>
            </a:r>
            <a:r>
              <a:rPr lang="en-US" altLang="zh-CN" sz="2000" b="1" dirty="0" err="1">
                <a:effectLst>
                  <a:outerShdw blurRad="38100" dist="38100" dir="2700000" algn="tl">
                    <a:srgbClr val="FFFFFF"/>
                  </a:outerShdw>
                </a:effectLst>
                <a:latin typeface="Verdana" charset="0"/>
              </a:rPr>
              <a:t>QoS</a:t>
            </a:r>
            <a:endParaRPr lang="en-US" altLang="zh-CN" sz="2000" b="1" dirty="0">
              <a:effectLst>
                <a:outerShdw blurRad="38100" dist="38100" dir="2700000" algn="tl">
                  <a:srgbClr val="FFFFFF"/>
                </a:outerShdw>
              </a:effectLst>
              <a:latin typeface="Verdana" charset="0"/>
            </a:endParaRPr>
          </a:p>
        </p:txBody>
      </p:sp>
      <p:sp>
        <p:nvSpPr>
          <p:cNvPr id="6" name="Rectangle 4"/>
          <p:cNvSpPr>
            <a:spLocks noChangeArrowheads="1"/>
          </p:cNvSpPr>
          <p:nvPr/>
        </p:nvSpPr>
        <p:spPr bwMode="auto">
          <a:xfrm>
            <a:off x="4419600" y="2349500"/>
            <a:ext cx="4149725" cy="3313113"/>
          </a:xfrm>
          <a:prstGeom prst="rect">
            <a:avLst/>
          </a:prstGeom>
          <a:noFill/>
          <a:ln w="12700" algn="ctr">
            <a:noFill/>
            <a:miter lim="800000"/>
            <a:headEnd/>
            <a:tailEnd/>
          </a:ln>
          <a:effectLst/>
        </p:spPr>
        <p:txBody>
          <a:bodyPr lIns="90488" tIns="44450" rIns="90488" bIns="44450"/>
          <a:lstStyle>
            <a:lvl1pPr marL="342900" indent="-342900"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buClr>
                <a:schemeClr val="accent2"/>
              </a:buClr>
              <a:buFont typeface="Wingdings" charset="2"/>
              <a:buBlip>
                <a:blip r:embed="rId3"/>
              </a:buBlip>
            </a:pPr>
            <a:r>
              <a:rPr lang="zh-CN" altLang="en-US" sz="2000" b="1" dirty="0">
                <a:effectLst>
                  <a:outerShdw blurRad="38100" dist="38100" dir="2700000" algn="tl">
                    <a:srgbClr val="FFFFFF"/>
                  </a:outerShdw>
                </a:effectLst>
                <a:latin typeface="Verdana" charset="0"/>
              </a:rPr>
              <a:t>粗略粒度</a:t>
            </a:r>
          </a:p>
          <a:p>
            <a:pPr eaLnBrk="1" hangingPunct="1">
              <a:spcBef>
                <a:spcPct val="20000"/>
              </a:spcBef>
              <a:buClr>
                <a:schemeClr val="accent2"/>
              </a:buClr>
              <a:buFont typeface="Wingdings" charset="2"/>
              <a:buBlip>
                <a:blip r:embed="rId3"/>
              </a:buBlip>
            </a:pPr>
            <a:r>
              <a:rPr lang="zh-CN" altLang="en-US" sz="2000" b="1" dirty="0">
                <a:effectLst>
                  <a:outerShdw blurRad="38100" dist="38100" dir="2700000" algn="tl">
                    <a:srgbClr val="FFFFFF"/>
                  </a:outerShdw>
                </a:effectLst>
                <a:latin typeface="Verdana" charset="0"/>
              </a:rPr>
              <a:t>相对质量保证</a:t>
            </a:r>
          </a:p>
          <a:p>
            <a:pPr eaLnBrk="1" hangingPunct="1">
              <a:spcBef>
                <a:spcPct val="20000"/>
              </a:spcBef>
              <a:buClr>
                <a:schemeClr val="accent2"/>
              </a:buClr>
              <a:buFont typeface="Wingdings" charset="2"/>
              <a:buBlip>
                <a:blip r:embed="rId3"/>
              </a:buBlip>
            </a:pPr>
            <a:r>
              <a:rPr lang="zh-CN" altLang="en-US" sz="2000" b="1" dirty="0">
                <a:effectLst>
                  <a:outerShdw blurRad="38100" dist="38100" dir="2700000" algn="tl">
                    <a:srgbClr val="FFFFFF"/>
                  </a:outerShdw>
                </a:effectLst>
                <a:latin typeface="Verdana" charset="0"/>
              </a:rPr>
              <a:t>网络的边缘复杂</a:t>
            </a:r>
          </a:p>
          <a:p>
            <a:pPr eaLnBrk="1" hangingPunct="1">
              <a:spcBef>
                <a:spcPct val="20000"/>
              </a:spcBef>
              <a:buClr>
                <a:schemeClr val="accent2"/>
              </a:buClr>
              <a:buFont typeface="Wingdings" charset="2"/>
              <a:buBlip>
                <a:blip r:embed="rId3"/>
              </a:buBlip>
            </a:pPr>
            <a:r>
              <a:rPr lang="zh-CN" altLang="en-US" sz="2000" b="1" dirty="0">
                <a:effectLst>
                  <a:outerShdw blurRad="38100" dist="38100" dir="2700000" algn="tl">
                    <a:srgbClr val="FFFFFF"/>
                  </a:outerShdw>
                </a:effectLst>
                <a:latin typeface="Verdana" charset="0"/>
              </a:rPr>
              <a:t>不需要信令</a:t>
            </a:r>
          </a:p>
          <a:p>
            <a:pPr eaLnBrk="1" hangingPunct="1">
              <a:spcBef>
                <a:spcPct val="20000"/>
              </a:spcBef>
              <a:buClr>
                <a:schemeClr val="accent2"/>
              </a:buClr>
              <a:buFont typeface="Wingdings" charset="2"/>
              <a:buBlip>
                <a:blip r:embed="rId3"/>
              </a:buBlip>
            </a:pPr>
            <a:r>
              <a:rPr lang="zh-CN" altLang="en-US" sz="2000" b="1" dirty="0">
                <a:effectLst>
                  <a:outerShdw blurRad="38100" dist="38100" dir="2700000" algn="tl">
                    <a:srgbClr val="FFFFFF"/>
                  </a:outerShdw>
                </a:effectLst>
                <a:latin typeface="Verdana" charset="0"/>
              </a:rPr>
              <a:t>扩展性好</a:t>
            </a:r>
          </a:p>
          <a:p>
            <a:pPr eaLnBrk="1" hangingPunct="1">
              <a:spcBef>
                <a:spcPct val="20000"/>
              </a:spcBef>
              <a:buClr>
                <a:schemeClr val="accent2"/>
              </a:buClr>
              <a:buFont typeface="Wingdings" charset="2"/>
              <a:buBlip>
                <a:blip r:embed="rId3"/>
              </a:buBlip>
            </a:pPr>
            <a:r>
              <a:rPr lang="zh-CN" altLang="en-US" sz="2000" b="1" dirty="0">
                <a:effectLst>
                  <a:outerShdw blurRad="38100" dist="38100" dir="2700000" algn="tl">
                    <a:srgbClr val="FFFFFF"/>
                  </a:outerShdw>
                </a:effectLst>
                <a:latin typeface="Verdana" charset="0"/>
              </a:rPr>
              <a:t>面向分组的</a:t>
            </a:r>
            <a:r>
              <a:rPr lang="en-US" altLang="zh-CN" sz="2000" b="1" dirty="0" err="1">
                <a:effectLst>
                  <a:outerShdw blurRad="38100" dist="38100" dir="2700000" algn="tl">
                    <a:srgbClr val="FFFFFF"/>
                  </a:outerShdw>
                </a:effectLst>
                <a:latin typeface="Verdana" charset="0"/>
              </a:rPr>
              <a:t>QoS</a:t>
            </a:r>
            <a:endParaRPr lang="en-US" altLang="zh-CN" sz="2000" b="1" dirty="0">
              <a:effectLst>
                <a:outerShdw blurRad="38100" dist="38100" dir="2700000" algn="tl">
                  <a:srgbClr val="FFFFFF"/>
                </a:outerShdw>
              </a:effectLst>
              <a:latin typeface="Verdana" charset="0"/>
            </a:endParaRPr>
          </a:p>
          <a:p>
            <a:pPr eaLnBrk="1" hangingPunct="1">
              <a:spcBef>
                <a:spcPct val="20000"/>
              </a:spcBef>
              <a:buClr>
                <a:schemeClr val="accent2"/>
              </a:buClr>
              <a:buFont typeface="Wingdings" charset="2"/>
              <a:buBlip>
                <a:blip r:embed="rId3"/>
              </a:buBlip>
            </a:pPr>
            <a:endParaRPr lang="en-US" altLang="zh-CN" sz="2000" b="1" dirty="0">
              <a:effectLst>
                <a:outerShdw blurRad="38100" dist="38100" dir="2700000" algn="tl">
                  <a:srgbClr val="FFFFFF"/>
                </a:outerShdw>
              </a:effectLst>
              <a:latin typeface="Verdana" charset="0"/>
            </a:endParaRPr>
          </a:p>
        </p:txBody>
      </p:sp>
    </p:spTree>
    <p:extLst>
      <p:ext uri="{BB962C8B-B14F-4D97-AF65-F5344CB8AC3E}">
        <p14:creationId xmlns="" xmlns:p14="http://schemas.microsoft.com/office/powerpoint/2010/main" val="18429476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6400" y="2731613"/>
            <a:ext cx="8115782" cy="1325563"/>
          </a:xfrm>
        </p:spPr>
        <p:txBody>
          <a:bodyPr/>
          <a:lstStyle/>
          <a:p>
            <a:r>
              <a:rPr kumimoji="1" lang="en-US" altLang="zh-CN" dirty="0" err="1" smtClean="0"/>
              <a:t>QoS</a:t>
            </a:r>
            <a:r>
              <a:rPr kumimoji="1" lang="zh-CN" altLang="en-US" dirty="0" smtClean="0"/>
              <a:t>机制</a:t>
            </a:r>
            <a:r>
              <a:rPr kumimoji="1" lang="en-US" altLang="zh-CN" dirty="0" smtClean="0"/>
              <a:t>-</a:t>
            </a:r>
            <a:r>
              <a:rPr kumimoji="1" lang="zh-CN" altLang="en-US" dirty="0" smtClean="0"/>
              <a:t>流量分类和标记</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9450"/>
            <a:ext cx="10515600" cy="1325563"/>
          </a:xfrm>
        </p:spPr>
        <p:txBody>
          <a:bodyPr/>
          <a:lstStyle/>
          <a:p>
            <a:r>
              <a:rPr kumimoji="1" lang="zh-CN" altLang="en-US" dirty="0" smtClean="0"/>
              <a:t>流量分类和标记</a:t>
            </a:r>
            <a:endParaRPr kumimoji="1" lang="zh-CN" altLang="en-US" dirty="0"/>
          </a:p>
        </p:txBody>
      </p:sp>
      <p:sp>
        <p:nvSpPr>
          <p:cNvPr id="3" name="内容占位符 2"/>
          <p:cNvSpPr>
            <a:spLocks noGrp="1"/>
          </p:cNvSpPr>
          <p:nvPr>
            <p:ph idx="1"/>
          </p:nvPr>
        </p:nvSpPr>
        <p:spPr>
          <a:xfrm>
            <a:off x="838200" y="1262413"/>
            <a:ext cx="10515600" cy="4351338"/>
          </a:xfrm>
        </p:spPr>
        <p:txBody>
          <a:bodyPr/>
          <a:lstStyle/>
          <a:p>
            <a:r>
              <a:rPr kumimoji="1" lang="zh-CN" altLang="en-US" dirty="0" smtClean="0"/>
              <a:t>流量分类与标记被广泛用于很多</a:t>
            </a:r>
            <a:r>
              <a:rPr kumimoji="1" lang="en-US" altLang="zh-CN" dirty="0" err="1" smtClean="0"/>
              <a:t>QoS</a:t>
            </a:r>
            <a:r>
              <a:rPr kumimoji="1" lang="zh-CN" altLang="en-US" dirty="0" smtClean="0"/>
              <a:t>保障方案中（例如：二层技术</a:t>
            </a:r>
            <a:r>
              <a:rPr kumimoji="1" lang="en-US" altLang="zh-CN" dirty="0" smtClean="0"/>
              <a:t>802.1p</a:t>
            </a:r>
            <a:r>
              <a:rPr kumimoji="1" lang="zh-CN" altLang="en-US" dirty="0" smtClean="0"/>
              <a:t>、二层半技术</a:t>
            </a:r>
            <a:r>
              <a:rPr kumimoji="1" lang="en-US" altLang="zh-CN" dirty="0" smtClean="0"/>
              <a:t>MPLS</a:t>
            </a:r>
            <a:r>
              <a:rPr kumimoji="1" lang="zh-CN" altLang="en-US" dirty="0" smtClean="0"/>
              <a:t>、三层技术</a:t>
            </a:r>
            <a:r>
              <a:rPr kumimoji="1" lang="en-US" altLang="zh-CN" dirty="0" smtClean="0"/>
              <a:t>IP DSCP</a:t>
            </a:r>
            <a:r>
              <a:rPr kumimoji="1" lang="zh-CN" altLang="en-US" dirty="0" smtClean="0"/>
              <a:t>等），特别地，它是实现</a:t>
            </a:r>
            <a:r>
              <a:rPr kumimoji="1" lang="en-US" altLang="zh-CN" dirty="0" err="1" smtClean="0"/>
              <a:t>DiffServ</a:t>
            </a:r>
            <a:r>
              <a:rPr kumimoji="1" lang="zh-CN" altLang="en-US" dirty="0" smtClean="0"/>
              <a:t>的关键机制</a:t>
            </a:r>
          </a:p>
          <a:p>
            <a:endParaRPr kumimoji="1" lang="zh-CN" altLang="en-US" dirty="0"/>
          </a:p>
        </p:txBody>
      </p:sp>
      <p:pic>
        <p:nvPicPr>
          <p:cNvPr id="4"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77900" y="2687050"/>
            <a:ext cx="9115425" cy="394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2418378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以太网</a:t>
            </a:r>
            <a:r>
              <a:rPr kumimoji="1" lang="en-US" altLang="zh-CN" dirty="0" smtClean="0"/>
              <a:t>802.1q/p</a:t>
            </a:r>
            <a:endParaRPr kumimoji="1" lang="zh-CN" altLang="en-US" dirty="0"/>
          </a:p>
        </p:txBody>
      </p:sp>
      <p:grpSp>
        <p:nvGrpSpPr>
          <p:cNvPr id="4" name="Group 3"/>
          <p:cNvGrpSpPr>
            <a:grpSpLocks/>
          </p:cNvGrpSpPr>
          <p:nvPr/>
        </p:nvGrpSpPr>
        <p:grpSpPr bwMode="auto">
          <a:xfrm>
            <a:off x="542712" y="1690688"/>
            <a:ext cx="6110287" cy="4337050"/>
            <a:chOff x="1097" y="1707"/>
            <a:chExt cx="2892" cy="1769"/>
          </a:xfrm>
        </p:grpSpPr>
        <p:grpSp>
          <p:nvGrpSpPr>
            <p:cNvPr id="5" name="Group 4"/>
            <p:cNvGrpSpPr>
              <a:grpSpLocks/>
            </p:cNvGrpSpPr>
            <p:nvPr/>
          </p:nvGrpSpPr>
          <p:grpSpPr bwMode="auto">
            <a:xfrm>
              <a:off x="1303" y="1707"/>
              <a:ext cx="2395" cy="280"/>
              <a:chOff x="975" y="1253"/>
              <a:chExt cx="2631" cy="363"/>
            </a:xfrm>
          </p:grpSpPr>
          <p:grpSp>
            <p:nvGrpSpPr>
              <p:cNvPr id="88" name="Group 5"/>
              <p:cNvGrpSpPr>
                <a:grpSpLocks/>
              </p:cNvGrpSpPr>
              <p:nvPr/>
            </p:nvGrpSpPr>
            <p:grpSpPr bwMode="auto">
              <a:xfrm>
                <a:off x="975" y="1253"/>
                <a:ext cx="998" cy="363"/>
                <a:chOff x="839" y="2069"/>
                <a:chExt cx="998" cy="363"/>
              </a:xfrm>
            </p:grpSpPr>
            <p:grpSp>
              <p:nvGrpSpPr>
                <p:cNvPr id="110" name="Group 6"/>
                <p:cNvGrpSpPr>
                  <a:grpSpLocks/>
                </p:cNvGrpSpPr>
                <p:nvPr/>
              </p:nvGrpSpPr>
              <p:grpSpPr bwMode="auto">
                <a:xfrm>
                  <a:off x="1428" y="2069"/>
                  <a:ext cx="409" cy="363"/>
                  <a:chOff x="3501" y="912"/>
                  <a:chExt cx="877" cy="583"/>
                </a:xfrm>
              </p:grpSpPr>
              <p:sp>
                <p:nvSpPr>
                  <p:cNvPr id="119" name="Rectangle 7"/>
                  <p:cNvSpPr>
                    <a:spLocks noChangeArrowheads="1"/>
                  </p:cNvSpPr>
                  <p:nvPr/>
                </p:nvSpPr>
                <p:spPr bwMode="auto">
                  <a:xfrm>
                    <a:off x="3504" y="917"/>
                    <a:ext cx="864" cy="573"/>
                  </a:xfrm>
                  <a:prstGeom prst="rect">
                    <a:avLst/>
                  </a:prstGeom>
                  <a:solidFill>
                    <a:srgbClr val="D6DBFE"/>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20" name="Rectangle 8"/>
                  <p:cNvSpPr>
                    <a:spLocks noChangeArrowheads="1"/>
                  </p:cNvSpPr>
                  <p:nvPr/>
                </p:nvSpPr>
                <p:spPr bwMode="auto">
                  <a:xfrm>
                    <a:off x="3504" y="912"/>
                    <a:ext cx="47" cy="581"/>
                  </a:xfrm>
                  <a:prstGeom prst="rect">
                    <a:avLst/>
                  </a:prstGeom>
                  <a:gradFill rotWithShape="0">
                    <a:gsLst>
                      <a:gs pos="0">
                        <a:schemeClr val="bg1"/>
                      </a:gs>
                      <a:gs pos="100000">
                        <a:srgbClr val="D6DBFE"/>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21" name="Rectangle 9"/>
                  <p:cNvSpPr>
                    <a:spLocks noChangeArrowheads="1"/>
                  </p:cNvSpPr>
                  <p:nvPr/>
                </p:nvSpPr>
                <p:spPr bwMode="auto">
                  <a:xfrm>
                    <a:off x="4327" y="912"/>
                    <a:ext cx="46" cy="582"/>
                  </a:xfrm>
                  <a:prstGeom prst="rect">
                    <a:avLst/>
                  </a:prstGeom>
                  <a:gradFill rotWithShape="0">
                    <a:gsLst>
                      <a:gs pos="0">
                        <a:schemeClr val="hlink"/>
                      </a:gs>
                      <a:gs pos="100000">
                        <a:schemeClr val="hlink">
                          <a:gamma/>
                          <a:shade val="46275"/>
                          <a:invGamma/>
                        </a:schemeClr>
                      </a:gs>
                    </a:gsLst>
                    <a:lin ang="0" scaled="1"/>
                  </a:gradFill>
                  <a:ln w="9525">
                    <a:noFill/>
                    <a:miter lim="800000"/>
                    <a:headEnd/>
                    <a:tailEnd/>
                  </a:ln>
                  <a:effectLst/>
                </p:spPr>
                <p:txBody>
                  <a:bodyPr anchor="ctr"/>
                  <a:lstStyle/>
                  <a:p>
                    <a:pPr>
                      <a:defRPr/>
                    </a:pPr>
                    <a:endParaRPr lang="zh-CN" altLang="en-US">
                      <a:ea typeface="宋体" pitchFamily="2" charset="-122"/>
                    </a:endParaRPr>
                  </a:p>
                </p:txBody>
              </p:sp>
              <p:sp>
                <p:nvSpPr>
                  <p:cNvPr id="122" name="AutoShape 10"/>
                  <p:cNvSpPr>
                    <a:spLocks noChangeArrowheads="1"/>
                  </p:cNvSpPr>
                  <p:nvPr/>
                </p:nvSpPr>
                <p:spPr bwMode="auto">
                  <a:xfrm>
                    <a:off x="3505" y="912"/>
                    <a:ext cx="869" cy="4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187 w 21600"/>
                      <a:gd name="T13" fmla="*/ 2250 h 21600"/>
                      <a:gd name="T14" fmla="*/ 19413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795" y="21600"/>
                        </a:lnTo>
                        <a:lnTo>
                          <a:pt x="20805" y="21600"/>
                        </a:lnTo>
                        <a:lnTo>
                          <a:pt x="21600" y="0"/>
                        </a:lnTo>
                        <a:close/>
                      </a:path>
                    </a:pathLst>
                  </a:custGeom>
                  <a:gradFill rotWithShape="0">
                    <a:gsLst>
                      <a:gs pos="0">
                        <a:schemeClr val="bg1"/>
                      </a:gs>
                      <a:gs pos="100000">
                        <a:srgbClr val="D6DBFE"/>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zh-CN" altLang="en-US"/>
                  </a:p>
                </p:txBody>
              </p:sp>
              <p:sp>
                <p:nvSpPr>
                  <p:cNvPr id="123" name="AutoShape 11"/>
                  <p:cNvSpPr>
                    <a:spLocks noChangeArrowheads="1"/>
                  </p:cNvSpPr>
                  <p:nvPr/>
                </p:nvSpPr>
                <p:spPr bwMode="auto">
                  <a:xfrm flipV="1">
                    <a:off x="3506" y="1449"/>
                    <a:ext cx="877" cy="46"/>
                  </a:xfrm>
                  <a:custGeom>
                    <a:avLst/>
                    <a:gdLst>
                      <a:gd name="G0" fmla="+- 1489 0 0"/>
                      <a:gd name="G1" fmla="+- 21600 0 1489"/>
                      <a:gd name="G2" fmla="*/ 1489 1 2"/>
                      <a:gd name="G3" fmla="+- 21600 0 G2"/>
                      <a:gd name="G4" fmla="+/ 1489 21600 2"/>
                      <a:gd name="G5" fmla="+/ G1 0 2"/>
                      <a:gd name="G6" fmla="*/ 21600 21600 1489"/>
                      <a:gd name="G7" fmla="*/ G6 1 2"/>
                      <a:gd name="G8" fmla="+- 21600 0 G7"/>
                      <a:gd name="G9" fmla="*/ 21600 1 2"/>
                      <a:gd name="G10" fmla="+- 1489 0 G9"/>
                      <a:gd name="G11" fmla="?: G10 G8 0"/>
                      <a:gd name="G12" fmla="?: G10 G7 21600"/>
                      <a:gd name="T0" fmla="*/ 20855 w 21600"/>
                      <a:gd name="T1" fmla="*/ 10800 h 21600"/>
                      <a:gd name="T2" fmla="*/ 10800 w 21600"/>
                      <a:gd name="T3" fmla="*/ 21600 h 21600"/>
                      <a:gd name="T4" fmla="*/ 745 w 21600"/>
                      <a:gd name="T5" fmla="*/ 10800 h 21600"/>
                      <a:gd name="T6" fmla="*/ 10800 w 21600"/>
                      <a:gd name="T7" fmla="*/ 0 h 21600"/>
                      <a:gd name="T8" fmla="*/ 2545 w 21600"/>
                      <a:gd name="T9" fmla="*/ 2545 h 21600"/>
                      <a:gd name="T10" fmla="*/ 19055 w 21600"/>
                      <a:gd name="T11" fmla="*/ 19055 h 21600"/>
                    </a:gdLst>
                    <a:ahLst/>
                    <a:cxnLst>
                      <a:cxn ang="0">
                        <a:pos x="T0" y="T1"/>
                      </a:cxn>
                      <a:cxn ang="0">
                        <a:pos x="T2" y="T3"/>
                      </a:cxn>
                      <a:cxn ang="0">
                        <a:pos x="T4" y="T5"/>
                      </a:cxn>
                      <a:cxn ang="0">
                        <a:pos x="T6" y="T7"/>
                      </a:cxn>
                    </a:cxnLst>
                    <a:rect l="T8" t="T9" r="T10" b="T11"/>
                    <a:pathLst>
                      <a:path w="21600" h="21600">
                        <a:moveTo>
                          <a:pt x="0" y="0"/>
                        </a:moveTo>
                        <a:lnTo>
                          <a:pt x="1489" y="21600"/>
                        </a:lnTo>
                        <a:lnTo>
                          <a:pt x="20111" y="21600"/>
                        </a:lnTo>
                        <a:lnTo>
                          <a:pt x="21600" y="0"/>
                        </a:lnTo>
                        <a:close/>
                      </a:path>
                    </a:pathLst>
                  </a:custGeom>
                  <a:gradFill rotWithShape="0">
                    <a:gsLst>
                      <a:gs pos="0">
                        <a:schemeClr val="hlink"/>
                      </a:gs>
                      <a:gs pos="100000">
                        <a:schemeClr val="hlink">
                          <a:gamma/>
                          <a:shade val="36078"/>
                          <a:invGamma/>
                        </a:schemeClr>
                      </a:gs>
                    </a:gsLst>
                    <a:lin ang="5400000" scaled="1"/>
                  </a:gradFill>
                  <a:ln w="9525">
                    <a:noFill/>
                    <a:miter lim="800000"/>
                    <a:headEnd/>
                    <a:tailEnd/>
                  </a:ln>
                  <a:effectLst/>
                </p:spPr>
                <p:txBody>
                  <a:bodyPr anchor="ctr"/>
                  <a:lstStyle/>
                  <a:p>
                    <a:pPr>
                      <a:defRPr/>
                    </a:pPr>
                    <a:endParaRPr lang="zh-CN" altLang="en-US">
                      <a:ea typeface="宋体" pitchFamily="2" charset="-122"/>
                    </a:endParaRPr>
                  </a:p>
                </p:txBody>
              </p:sp>
            </p:grpSp>
            <p:grpSp>
              <p:nvGrpSpPr>
                <p:cNvPr id="111" name="Group 12"/>
                <p:cNvGrpSpPr>
                  <a:grpSpLocks/>
                </p:cNvGrpSpPr>
                <p:nvPr/>
              </p:nvGrpSpPr>
              <p:grpSpPr bwMode="auto">
                <a:xfrm>
                  <a:off x="1020" y="2069"/>
                  <a:ext cx="408" cy="363"/>
                  <a:chOff x="3501" y="912"/>
                  <a:chExt cx="877" cy="583"/>
                </a:xfrm>
              </p:grpSpPr>
              <p:sp>
                <p:nvSpPr>
                  <p:cNvPr id="114" name="Rectangle 13"/>
                  <p:cNvSpPr>
                    <a:spLocks noChangeArrowheads="1"/>
                  </p:cNvSpPr>
                  <p:nvPr/>
                </p:nvSpPr>
                <p:spPr bwMode="auto">
                  <a:xfrm>
                    <a:off x="3504" y="917"/>
                    <a:ext cx="864" cy="573"/>
                  </a:xfrm>
                  <a:prstGeom prst="rect">
                    <a:avLst/>
                  </a:prstGeom>
                  <a:solidFill>
                    <a:srgbClr val="D6DBFE"/>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15" name="Rectangle 14"/>
                  <p:cNvSpPr>
                    <a:spLocks noChangeArrowheads="1"/>
                  </p:cNvSpPr>
                  <p:nvPr/>
                </p:nvSpPr>
                <p:spPr bwMode="auto">
                  <a:xfrm>
                    <a:off x="3504" y="912"/>
                    <a:ext cx="47" cy="581"/>
                  </a:xfrm>
                  <a:prstGeom prst="rect">
                    <a:avLst/>
                  </a:prstGeom>
                  <a:gradFill rotWithShape="0">
                    <a:gsLst>
                      <a:gs pos="0">
                        <a:schemeClr val="bg1"/>
                      </a:gs>
                      <a:gs pos="100000">
                        <a:srgbClr val="D6DBFE"/>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16" name="Rectangle 15"/>
                  <p:cNvSpPr>
                    <a:spLocks noChangeArrowheads="1"/>
                  </p:cNvSpPr>
                  <p:nvPr/>
                </p:nvSpPr>
                <p:spPr bwMode="auto">
                  <a:xfrm>
                    <a:off x="4327" y="912"/>
                    <a:ext cx="46" cy="582"/>
                  </a:xfrm>
                  <a:prstGeom prst="rect">
                    <a:avLst/>
                  </a:prstGeom>
                  <a:gradFill rotWithShape="0">
                    <a:gsLst>
                      <a:gs pos="0">
                        <a:schemeClr val="hlink"/>
                      </a:gs>
                      <a:gs pos="100000">
                        <a:schemeClr val="hlink">
                          <a:gamma/>
                          <a:shade val="46275"/>
                          <a:invGamma/>
                        </a:schemeClr>
                      </a:gs>
                    </a:gsLst>
                    <a:lin ang="0" scaled="1"/>
                  </a:gradFill>
                  <a:ln w="9525">
                    <a:noFill/>
                    <a:miter lim="800000"/>
                    <a:headEnd/>
                    <a:tailEnd/>
                  </a:ln>
                  <a:effectLst/>
                </p:spPr>
                <p:txBody>
                  <a:bodyPr anchor="ctr"/>
                  <a:lstStyle/>
                  <a:p>
                    <a:pPr>
                      <a:defRPr/>
                    </a:pPr>
                    <a:endParaRPr lang="zh-CN" altLang="en-US">
                      <a:ea typeface="宋体" pitchFamily="2" charset="-122"/>
                    </a:endParaRPr>
                  </a:p>
                </p:txBody>
              </p:sp>
              <p:sp>
                <p:nvSpPr>
                  <p:cNvPr id="117" name="AutoShape 16"/>
                  <p:cNvSpPr>
                    <a:spLocks noChangeArrowheads="1"/>
                  </p:cNvSpPr>
                  <p:nvPr/>
                </p:nvSpPr>
                <p:spPr bwMode="auto">
                  <a:xfrm>
                    <a:off x="3505" y="912"/>
                    <a:ext cx="869" cy="4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187 w 21600"/>
                      <a:gd name="T13" fmla="*/ 2250 h 21600"/>
                      <a:gd name="T14" fmla="*/ 19413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795" y="21600"/>
                        </a:lnTo>
                        <a:lnTo>
                          <a:pt x="20805" y="21600"/>
                        </a:lnTo>
                        <a:lnTo>
                          <a:pt x="21600" y="0"/>
                        </a:lnTo>
                        <a:close/>
                      </a:path>
                    </a:pathLst>
                  </a:custGeom>
                  <a:gradFill rotWithShape="0">
                    <a:gsLst>
                      <a:gs pos="0">
                        <a:schemeClr val="bg1"/>
                      </a:gs>
                      <a:gs pos="100000">
                        <a:srgbClr val="D6DBFE"/>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zh-CN" altLang="en-US"/>
                  </a:p>
                </p:txBody>
              </p:sp>
              <p:sp>
                <p:nvSpPr>
                  <p:cNvPr id="118" name="AutoShape 17"/>
                  <p:cNvSpPr>
                    <a:spLocks noChangeArrowheads="1"/>
                  </p:cNvSpPr>
                  <p:nvPr/>
                </p:nvSpPr>
                <p:spPr bwMode="auto">
                  <a:xfrm flipV="1">
                    <a:off x="3506" y="1449"/>
                    <a:ext cx="877" cy="46"/>
                  </a:xfrm>
                  <a:custGeom>
                    <a:avLst/>
                    <a:gdLst>
                      <a:gd name="G0" fmla="+- 1489 0 0"/>
                      <a:gd name="G1" fmla="+- 21600 0 1489"/>
                      <a:gd name="G2" fmla="*/ 1489 1 2"/>
                      <a:gd name="G3" fmla="+- 21600 0 G2"/>
                      <a:gd name="G4" fmla="+/ 1489 21600 2"/>
                      <a:gd name="G5" fmla="+/ G1 0 2"/>
                      <a:gd name="G6" fmla="*/ 21600 21600 1489"/>
                      <a:gd name="G7" fmla="*/ G6 1 2"/>
                      <a:gd name="G8" fmla="+- 21600 0 G7"/>
                      <a:gd name="G9" fmla="*/ 21600 1 2"/>
                      <a:gd name="G10" fmla="+- 1489 0 G9"/>
                      <a:gd name="G11" fmla="?: G10 G8 0"/>
                      <a:gd name="G12" fmla="?: G10 G7 21600"/>
                      <a:gd name="T0" fmla="*/ 20855 w 21600"/>
                      <a:gd name="T1" fmla="*/ 10800 h 21600"/>
                      <a:gd name="T2" fmla="*/ 10800 w 21600"/>
                      <a:gd name="T3" fmla="*/ 21600 h 21600"/>
                      <a:gd name="T4" fmla="*/ 745 w 21600"/>
                      <a:gd name="T5" fmla="*/ 10800 h 21600"/>
                      <a:gd name="T6" fmla="*/ 10800 w 21600"/>
                      <a:gd name="T7" fmla="*/ 0 h 21600"/>
                      <a:gd name="T8" fmla="*/ 2545 w 21600"/>
                      <a:gd name="T9" fmla="*/ 2545 h 21600"/>
                      <a:gd name="T10" fmla="*/ 19055 w 21600"/>
                      <a:gd name="T11" fmla="*/ 19055 h 21600"/>
                    </a:gdLst>
                    <a:ahLst/>
                    <a:cxnLst>
                      <a:cxn ang="0">
                        <a:pos x="T0" y="T1"/>
                      </a:cxn>
                      <a:cxn ang="0">
                        <a:pos x="T2" y="T3"/>
                      </a:cxn>
                      <a:cxn ang="0">
                        <a:pos x="T4" y="T5"/>
                      </a:cxn>
                      <a:cxn ang="0">
                        <a:pos x="T6" y="T7"/>
                      </a:cxn>
                    </a:cxnLst>
                    <a:rect l="T8" t="T9" r="T10" b="T11"/>
                    <a:pathLst>
                      <a:path w="21600" h="21600">
                        <a:moveTo>
                          <a:pt x="0" y="0"/>
                        </a:moveTo>
                        <a:lnTo>
                          <a:pt x="1489" y="21600"/>
                        </a:lnTo>
                        <a:lnTo>
                          <a:pt x="20111" y="21600"/>
                        </a:lnTo>
                        <a:lnTo>
                          <a:pt x="21600" y="0"/>
                        </a:lnTo>
                        <a:close/>
                      </a:path>
                    </a:pathLst>
                  </a:custGeom>
                  <a:gradFill rotWithShape="0">
                    <a:gsLst>
                      <a:gs pos="0">
                        <a:schemeClr val="hlink"/>
                      </a:gs>
                      <a:gs pos="100000">
                        <a:schemeClr val="hlink">
                          <a:gamma/>
                          <a:shade val="36078"/>
                          <a:invGamma/>
                        </a:schemeClr>
                      </a:gs>
                    </a:gsLst>
                    <a:lin ang="5400000" scaled="1"/>
                  </a:gradFill>
                  <a:ln w="9525">
                    <a:noFill/>
                    <a:miter lim="800000"/>
                    <a:headEnd/>
                    <a:tailEnd/>
                  </a:ln>
                  <a:effectLst/>
                </p:spPr>
                <p:txBody>
                  <a:bodyPr anchor="ctr"/>
                  <a:lstStyle/>
                  <a:p>
                    <a:pPr>
                      <a:defRPr/>
                    </a:pPr>
                    <a:endParaRPr lang="zh-CN" altLang="en-US">
                      <a:ea typeface="宋体" pitchFamily="2" charset="-122"/>
                    </a:endParaRPr>
                  </a:p>
                </p:txBody>
              </p:sp>
            </p:grpSp>
            <p:sp>
              <p:nvSpPr>
                <p:cNvPr id="112" name="Text Box 18"/>
                <p:cNvSpPr txBox="1">
                  <a:spLocks noChangeArrowheads="1"/>
                </p:cNvSpPr>
                <p:nvPr/>
              </p:nvSpPr>
              <p:spPr bwMode="auto">
                <a:xfrm>
                  <a:off x="839" y="2136"/>
                  <a:ext cx="786" cy="215"/>
                </a:xfrm>
                <a:prstGeom prst="rect">
                  <a:avLst/>
                </a:prstGeom>
                <a:noFill/>
                <a:ln w="9525" algn="ctr">
                  <a:noFill/>
                  <a:miter lim="800000"/>
                  <a:headEnd/>
                  <a:tailEnd/>
                </a:ln>
                <a:effectLst/>
              </p:spPr>
              <p:txBody>
                <a:bodyPr>
                  <a:spAutoFit/>
                </a:bodyPr>
                <a:lstStyle/>
                <a:p>
                  <a:pPr algn="ctr">
                    <a:defRPr/>
                  </a:pPr>
                  <a:r>
                    <a:rPr kumimoji="1" lang="en-US" altLang="zh-CN">
                      <a:solidFill>
                        <a:srgbClr val="800080"/>
                      </a:solidFill>
                      <a:effectLst>
                        <a:outerShdw blurRad="38100" dist="38100" dir="2700000" algn="tl">
                          <a:srgbClr val="000000"/>
                        </a:outerShdw>
                      </a:effectLst>
                      <a:ea typeface="宋体" pitchFamily="2" charset="-122"/>
                    </a:rPr>
                    <a:t>DA</a:t>
                  </a:r>
                </a:p>
              </p:txBody>
            </p:sp>
            <p:sp>
              <p:nvSpPr>
                <p:cNvPr id="113" name="Text Box 19"/>
                <p:cNvSpPr txBox="1">
                  <a:spLocks noChangeArrowheads="1"/>
                </p:cNvSpPr>
                <p:nvPr/>
              </p:nvSpPr>
              <p:spPr bwMode="auto">
                <a:xfrm>
                  <a:off x="1493" y="2149"/>
                  <a:ext cx="274" cy="215"/>
                </a:xfrm>
                <a:prstGeom prst="rect">
                  <a:avLst/>
                </a:prstGeom>
                <a:noFill/>
                <a:ln w="9525" algn="ctr">
                  <a:noFill/>
                  <a:miter lim="800000"/>
                  <a:headEnd/>
                  <a:tailEnd/>
                </a:ln>
                <a:effectLst/>
              </p:spPr>
              <p:txBody>
                <a:bodyPr wrap="none">
                  <a:spAutoFit/>
                </a:bodyPr>
                <a:lstStyle/>
                <a:p>
                  <a:pPr algn="ctr">
                    <a:defRPr/>
                  </a:pPr>
                  <a:r>
                    <a:rPr kumimoji="1" lang="en-US" altLang="zh-CN">
                      <a:solidFill>
                        <a:srgbClr val="800080"/>
                      </a:solidFill>
                      <a:effectLst>
                        <a:outerShdw blurRad="38100" dist="38100" dir="2700000" algn="tl">
                          <a:srgbClr val="000000"/>
                        </a:outerShdw>
                      </a:effectLst>
                      <a:ea typeface="宋体" pitchFamily="2" charset="-122"/>
                    </a:rPr>
                    <a:t>SA</a:t>
                  </a:r>
                </a:p>
              </p:txBody>
            </p:sp>
          </p:grpSp>
          <p:grpSp>
            <p:nvGrpSpPr>
              <p:cNvPr id="89" name="Group 20"/>
              <p:cNvGrpSpPr>
                <a:grpSpLocks/>
              </p:cNvGrpSpPr>
              <p:nvPr/>
            </p:nvGrpSpPr>
            <p:grpSpPr bwMode="auto">
              <a:xfrm>
                <a:off x="1977" y="1253"/>
                <a:ext cx="1629" cy="363"/>
                <a:chOff x="2294" y="2069"/>
                <a:chExt cx="1629" cy="363"/>
              </a:xfrm>
            </p:grpSpPr>
            <p:grpSp>
              <p:nvGrpSpPr>
                <p:cNvPr id="90" name="Group 21"/>
                <p:cNvGrpSpPr>
                  <a:grpSpLocks/>
                </p:cNvGrpSpPr>
                <p:nvPr/>
              </p:nvGrpSpPr>
              <p:grpSpPr bwMode="auto">
                <a:xfrm>
                  <a:off x="2294" y="2069"/>
                  <a:ext cx="408" cy="363"/>
                  <a:chOff x="1837" y="2069"/>
                  <a:chExt cx="408" cy="363"/>
                </a:xfrm>
              </p:grpSpPr>
              <p:grpSp>
                <p:nvGrpSpPr>
                  <p:cNvPr id="103" name="Group 22"/>
                  <p:cNvGrpSpPr>
                    <a:grpSpLocks/>
                  </p:cNvGrpSpPr>
                  <p:nvPr/>
                </p:nvGrpSpPr>
                <p:grpSpPr bwMode="auto">
                  <a:xfrm>
                    <a:off x="1837" y="2069"/>
                    <a:ext cx="408" cy="363"/>
                    <a:chOff x="2441" y="912"/>
                    <a:chExt cx="877" cy="581"/>
                  </a:xfrm>
                </p:grpSpPr>
                <p:sp>
                  <p:nvSpPr>
                    <p:cNvPr id="105" name="Rectangle 23"/>
                    <p:cNvSpPr>
                      <a:spLocks noChangeArrowheads="1"/>
                    </p:cNvSpPr>
                    <p:nvPr/>
                  </p:nvSpPr>
                  <p:spPr bwMode="auto">
                    <a:xfrm>
                      <a:off x="2448" y="917"/>
                      <a:ext cx="864" cy="573"/>
                    </a:xfrm>
                    <a:prstGeom prst="rect">
                      <a:avLst/>
                    </a:prstGeom>
                    <a:solidFill>
                      <a:srgbClr val="0099CC"/>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06" name="Rectangle 24"/>
                    <p:cNvSpPr>
                      <a:spLocks noChangeArrowheads="1"/>
                    </p:cNvSpPr>
                    <p:nvPr/>
                  </p:nvSpPr>
                  <p:spPr bwMode="auto">
                    <a:xfrm>
                      <a:off x="2448" y="912"/>
                      <a:ext cx="47" cy="581"/>
                    </a:xfrm>
                    <a:prstGeom prst="rect">
                      <a:avLst/>
                    </a:prstGeom>
                    <a:gradFill rotWithShape="0">
                      <a:gsLst>
                        <a:gs pos="0">
                          <a:srgbClr val="004B70"/>
                        </a:gs>
                        <a:gs pos="100000">
                          <a:srgbClr val="0099CC"/>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07" name="Rectangle 25"/>
                    <p:cNvSpPr>
                      <a:spLocks noChangeArrowheads="1"/>
                    </p:cNvSpPr>
                    <p:nvPr/>
                  </p:nvSpPr>
                  <p:spPr bwMode="auto">
                    <a:xfrm>
                      <a:off x="3268" y="912"/>
                      <a:ext cx="49" cy="581"/>
                    </a:xfrm>
                    <a:prstGeom prst="rect">
                      <a:avLst/>
                    </a:prstGeom>
                    <a:gradFill rotWithShape="0">
                      <a:gsLst>
                        <a:gs pos="0">
                          <a:srgbClr val="0099CC"/>
                        </a:gs>
                        <a:gs pos="100000">
                          <a:srgbClr val="004060"/>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08" name="AutoShape 26"/>
                    <p:cNvSpPr>
                      <a:spLocks noChangeArrowheads="1"/>
                    </p:cNvSpPr>
                    <p:nvPr/>
                  </p:nvSpPr>
                  <p:spPr bwMode="auto">
                    <a:xfrm>
                      <a:off x="2449" y="912"/>
                      <a:ext cx="869" cy="47"/>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60 w 21600"/>
                        <a:gd name="T13" fmla="*/ 2757 h 21600"/>
                        <a:gd name="T14" fmla="*/ 19040 w 21600"/>
                        <a:gd name="T15" fmla="*/ 18843 h 21600"/>
                      </a:gdLst>
                      <a:ahLst/>
                      <a:cxnLst>
                        <a:cxn ang="T8">
                          <a:pos x="T0" y="T1"/>
                        </a:cxn>
                        <a:cxn ang="T9">
                          <a:pos x="T2" y="T3"/>
                        </a:cxn>
                        <a:cxn ang="T10">
                          <a:pos x="T4" y="T5"/>
                        </a:cxn>
                        <a:cxn ang="T11">
                          <a:pos x="T6" y="T7"/>
                        </a:cxn>
                      </a:cxnLst>
                      <a:rect l="T12" t="T13" r="T14" b="T15"/>
                      <a:pathLst>
                        <a:path w="21600" h="21600">
                          <a:moveTo>
                            <a:pt x="0" y="0"/>
                          </a:moveTo>
                          <a:lnTo>
                            <a:pt x="1496" y="21600"/>
                          </a:lnTo>
                          <a:lnTo>
                            <a:pt x="20104" y="21600"/>
                          </a:lnTo>
                          <a:lnTo>
                            <a:pt x="21600" y="0"/>
                          </a:lnTo>
                          <a:close/>
                        </a:path>
                      </a:pathLst>
                    </a:custGeom>
                    <a:gradFill rotWithShape="0">
                      <a:gsLst>
                        <a:gs pos="0">
                          <a:srgbClr val="004B70"/>
                        </a:gs>
                        <a:gs pos="100000">
                          <a:srgbClr val="0099CC"/>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zh-CN" altLang="en-US"/>
                    </a:p>
                  </p:txBody>
                </p:sp>
                <p:sp>
                  <p:nvSpPr>
                    <p:cNvPr id="109" name="AutoShape 27"/>
                    <p:cNvSpPr>
                      <a:spLocks noChangeArrowheads="1"/>
                    </p:cNvSpPr>
                    <p:nvPr/>
                  </p:nvSpPr>
                  <p:spPr bwMode="auto">
                    <a:xfrm flipV="1">
                      <a:off x="2441" y="1445"/>
                      <a:ext cx="867" cy="47"/>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292 w 21600"/>
                        <a:gd name="T13" fmla="*/ 2298 h 21600"/>
                        <a:gd name="T14" fmla="*/ 19308 w 21600"/>
                        <a:gd name="T15" fmla="*/ 19302 h 21600"/>
                      </a:gdLst>
                      <a:ahLst/>
                      <a:cxnLst>
                        <a:cxn ang="T8">
                          <a:pos x="T0" y="T1"/>
                        </a:cxn>
                        <a:cxn ang="T9">
                          <a:pos x="T2" y="T3"/>
                        </a:cxn>
                        <a:cxn ang="T10">
                          <a:pos x="T4" y="T5"/>
                        </a:cxn>
                        <a:cxn ang="T11">
                          <a:pos x="T6" y="T7"/>
                        </a:cxn>
                      </a:cxnLst>
                      <a:rect l="T12" t="T13" r="T14" b="T15"/>
                      <a:pathLst>
                        <a:path w="21600" h="21600">
                          <a:moveTo>
                            <a:pt x="0" y="0"/>
                          </a:moveTo>
                          <a:lnTo>
                            <a:pt x="971" y="21600"/>
                          </a:lnTo>
                          <a:lnTo>
                            <a:pt x="20629" y="21600"/>
                          </a:lnTo>
                          <a:lnTo>
                            <a:pt x="21600" y="0"/>
                          </a:lnTo>
                          <a:close/>
                        </a:path>
                      </a:pathLst>
                    </a:custGeom>
                    <a:gradFill rotWithShape="0">
                      <a:gsLst>
                        <a:gs pos="0">
                          <a:srgbClr val="0099CC"/>
                        </a:gs>
                        <a:gs pos="100000">
                          <a:srgbClr val="004D74"/>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zh-CN" altLang="en-US"/>
                    </a:p>
                  </p:txBody>
                </p:sp>
              </p:grpSp>
              <p:sp>
                <p:nvSpPr>
                  <p:cNvPr id="104" name="Text Box 28"/>
                  <p:cNvSpPr txBox="1">
                    <a:spLocks noChangeArrowheads="1"/>
                  </p:cNvSpPr>
                  <p:nvPr/>
                </p:nvSpPr>
                <p:spPr bwMode="auto">
                  <a:xfrm>
                    <a:off x="1846" y="2154"/>
                    <a:ext cx="387" cy="215"/>
                  </a:xfrm>
                  <a:prstGeom prst="rect">
                    <a:avLst/>
                  </a:prstGeom>
                  <a:noFill/>
                  <a:ln w="9525" algn="ctr">
                    <a:noFill/>
                    <a:miter lim="800000"/>
                    <a:headEnd/>
                    <a:tailEnd/>
                  </a:ln>
                  <a:effectLst/>
                </p:spPr>
                <p:txBody>
                  <a:bodyPr wrap="none">
                    <a:spAutoFit/>
                  </a:bodyPr>
                  <a:lstStyle/>
                  <a:p>
                    <a:pPr algn="ctr">
                      <a:defRPr/>
                    </a:pPr>
                    <a:r>
                      <a:rPr kumimoji="1" lang="en-US" altLang="zh-CN">
                        <a:solidFill>
                          <a:srgbClr val="800080"/>
                        </a:solidFill>
                        <a:effectLst>
                          <a:outerShdw blurRad="38100" dist="38100" dir="2700000" algn="tl">
                            <a:srgbClr val="000000"/>
                          </a:outerShdw>
                        </a:effectLst>
                        <a:ea typeface="宋体" pitchFamily="2" charset="-122"/>
                      </a:rPr>
                      <a:t>Type</a:t>
                    </a:r>
                  </a:p>
                </p:txBody>
              </p:sp>
            </p:grpSp>
            <p:grpSp>
              <p:nvGrpSpPr>
                <p:cNvPr id="91" name="Group 29"/>
                <p:cNvGrpSpPr>
                  <a:grpSpLocks/>
                </p:cNvGrpSpPr>
                <p:nvPr/>
              </p:nvGrpSpPr>
              <p:grpSpPr bwMode="auto">
                <a:xfrm>
                  <a:off x="2697" y="2069"/>
                  <a:ext cx="1226" cy="363"/>
                  <a:chOff x="2470" y="981"/>
                  <a:chExt cx="1226" cy="363"/>
                </a:xfrm>
              </p:grpSpPr>
              <p:grpSp>
                <p:nvGrpSpPr>
                  <p:cNvPr id="92" name="Group 30"/>
                  <p:cNvGrpSpPr>
                    <a:grpSpLocks/>
                  </p:cNvGrpSpPr>
                  <p:nvPr/>
                </p:nvGrpSpPr>
                <p:grpSpPr bwMode="auto">
                  <a:xfrm>
                    <a:off x="2470" y="981"/>
                    <a:ext cx="1226" cy="363"/>
                    <a:chOff x="8064" y="1248"/>
                    <a:chExt cx="1152" cy="883"/>
                  </a:xfrm>
                </p:grpSpPr>
                <p:sp>
                  <p:nvSpPr>
                    <p:cNvPr id="95" name="Rectangle 31"/>
                    <p:cNvSpPr>
                      <a:spLocks noChangeArrowheads="1"/>
                    </p:cNvSpPr>
                    <p:nvPr/>
                  </p:nvSpPr>
                  <p:spPr bwMode="auto">
                    <a:xfrm>
                      <a:off x="8064" y="1248"/>
                      <a:ext cx="1133" cy="868"/>
                    </a:xfrm>
                    <a:prstGeom prst="rect">
                      <a:avLst/>
                    </a:prstGeom>
                    <a:solidFill>
                      <a:schemeClr val="bg1"/>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96" name="Rectangle 32"/>
                    <p:cNvSpPr>
                      <a:spLocks noChangeArrowheads="1"/>
                    </p:cNvSpPr>
                    <p:nvPr/>
                  </p:nvSpPr>
                  <p:spPr bwMode="auto">
                    <a:xfrm>
                      <a:off x="8068" y="1248"/>
                      <a:ext cx="37" cy="881"/>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anchor="ctr"/>
                    <a:lstStyle/>
                    <a:p>
                      <a:pPr>
                        <a:defRPr/>
                      </a:pPr>
                      <a:endParaRPr lang="zh-CN" altLang="en-US">
                        <a:ea typeface="宋体" pitchFamily="2" charset="-122"/>
                      </a:endParaRPr>
                    </a:p>
                  </p:txBody>
                </p:sp>
                <p:sp>
                  <p:nvSpPr>
                    <p:cNvPr id="97" name="AutoShape 33"/>
                    <p:cNvSpPr>
                      <a:spLocks noChangeArrowheads="1"/>
                    </p:cNvSpPr>
                    <p:nvPr/>
                  </p:nvSpPr>
                  <p:spPr bwMode="auto">
                    <a:xfrm>
                      <a:off x="8070" y="1248"/>
                      <a:ext cx="1140" cy="38"/>
                    </a:xfrm>
                    <a:custGeom>
                      <a:avLst/>
                      <a:gdLst>
                        <a:gd name="T0" fmla="*/ 3 w 21600"/>
                        <a:gd name="T1" fmla="*/ 0 h 21600"/>
                        <a:gd name="T2" fmla="*/ 2 w 21600"/>
                        <a:gd name="T3" fmla="*/ 0 h 21600"/>
                        <a:gd name="T4" fmla="*/ 0 w 21600"/>
                        <a:gd name="T5" fmla="*/ 0 h 21600"/>
                        <a:gd name="T6" fmla="*/ 2 w 21600"/>
                        <a:gd name="T7" fmla="*/ 0 h 21600"/>
                        <a:gd name="T8" fmla="*/ 0 60000 65536"/>
                        <a:gd name="T9" fmla="*/ 0 60000 65536"/>
                        <a:gd name="T10" fmla="*/ 0 60000 65536"/>
                        <a:gd name="T11" fmla="*/ 0 60000 65536"/>
                        <a:gd name="T12" fmla="*/ 2539 w 21600"/>
                        <a:gd name="T13" fmla="*/ 2274 h 21600"/>
                        <a:gd name="T14" fmla="*/ 19061 w 21600"/>
                        <a:gd name="T15" fmla="*/ 19326 h 21600"/>
                      </a:gdLst>
                      <a:ahLst/>
                      <a:cxnLst>
                        <a:cxn ang="T8">
                          <a:pos x="T0" y="T1"/>
                        </a:cxn>
                        <a:cxn ang="T9">
                          <a:pos x="T2" y="T3"/>
                        </a:cxn>
                        <a:cxn ang="T10">
                          <a:pos x="T4" y="T5"/>
                        </a:cxn>
                        <a:cxn ang="T11">
                          <a:pos x="T6" y="T7"/>
                        </a:cxn>
                      </a:cxnLst>
                      <a:rect l="T12" t="T13" r="T14" b="T15"/>
                      <a:pathLst>
                        <a:path w="21600" h="21600">
                          <a:moveTo>
                            <a:pt x="0" y="0"/>
                          </a:moveTo>
                          <a:lnTo>
                            <a:pt x="1496" y="21600"/>
                          </a:lnTo>
                          <a:lnTo>
                            <a:pt x="20104" y="21600"/>
                          </a:lnTo>
                          <a:lnTo>
                            <a:pt x="21600" y="0"/>
                          </a:lnTo>
                          <a:close/>
                        </a:path>
                      </a:pathLst>
                    </a:custGeom>
                    <a:gradFill rotWithShape="0">
                      <a:gsLst>
                        <a:gs pos="0">
                          <a:srgbClr val="DDDDDD"/>
                        </a:gs>
                        <a:gs pos="100000">
                          <a:srgbClr val="FFFF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zh-CN" altLang="en-US"/>
                    </a:p>
                  </p:txBody>
                </p:sp>
                <p:sp>
                  <p:nvSpPr>
                    <p:cNvPr id="98" name="AutoShape 34"/>
                    <p:cNvSpPr>
                      <a:spLocks noChangeArrowheads="1"/>
                    </p:cNvSpPr>
                    <p:nvPr/>
                  </p:nvSpPr>
                  <p:spPr bwMode="auto">
                    <a:xfrm flipV="1">
                      <a:off x="8063" y="2093"/>
                      <a:ext cx="1152" cy="39"/>
                    </a:xfrm>
                    <a:custGeom>
                      <a:avLst/>
                      <a:gdLst>
                        <a:gd name="G0" fmla="+- 764 0 0"/>
                        <a:gd name="G1" fmla="+- 21600 0 764"/>
                        <a:gd name="G2" fmla="*/ 764 1 2"/>
                        <a:gd name="G3" fmla="+- 21600 0 G2"/>
                        <a:gd name="G4" fmla="+/ 764 21600 2"/>
                        <a:gd name="G5" fmla="+/ G1 0 2"/>
                        <a:gd name="G6" fmla="*/ 21600 21600 764"/>
                        <a:gd name="G7" fmla="*/ G6 1 2"/>
                        <a:gd name="G8" fmla="+- 21600 0 G7"/>
                        <a:gd name="G9" fmla="*/ 21600 1 2"/>
                        <a:gd name="G10" fmla="+- 764 0 G9"/>
                        <a:gd name="G11" fmla="?: G10 G8 0"/>
                        <a:gd name="G12" fmla="?: G10 G7 21600"/>
                        <a:gd name="T0" fmla="*/ 21218 w 21600"/>
                        <a:gd name="T1" fmla="*/ 10800 h 21600"/>
                        <a:gd name="T2" fmla="*/ 10800 w 21600"/>
                        <a:gd name="T3" fmla="*/ 21600 h 21600"/>
                        <a:gd name="T4" fmla="*/ 382 w 21600"/>
                        <a:gd name="T5" fmla="*/ 10800 h 21600"/>
                        <a:gd name="T6" fmla="*/ 10800 w 21600"/>
                        <a:gd name="T7" fmla="*/ 0 h 21600"/>
                        <a:gd name="T8" fmla="*/ 2182 w 21600"/>
                        <a:gd name="T9" fmla="*/ 2182 h 21600"/>
                        <a:gd name="T10" fmla="*/ 19418 w 21600"/>
                        <a:gd name="T11" fmla="*/ 19418 h 21600"/>
                      </a:gdLst>
                      <a:ahLst/>
                      <a:cxnLst>
                        <a:cxn ang="0">
                          <a:pos x="T0" y="T1"/>
                        </a:cxn>
                        <a:cxn ang="0">
                          <a:pos x="T2" y="T3"/>
                        </a:cxn>
                        <a:cxn ang="0">
                          <a:pos x="T4" y="T5"/>
                        </a:cxn>
                        <a:cxn ang="0">
                          <a:pos x="T6" y="T7"/>
                        </a:cxn>
                      </a:cxnLst>
                      <a:rect l="T8" t="T9" r="T10" b="T11"/>
                      <a:pathLst>
                        <a:path w="21600" h="21600">
                          <a:moveTo>
                            <a:pt x="0" y="0"/>
                          </a:moveTo>
                          <a:lnTo>
                            <a:pt x="764" y="21600"/>
                          </a:lnTo>
                          <a:lnTo>
                            <a:pt x="20836" y="21600"/>
                          </a:lnTo>
                          <a:lnTo>
                            <a:pt x="21600" y="0"/>
                          </a:lnTo>
                          <a:close/>
                        </a:path>
                      </a:pathLst>
                    </a:custGeom>
                    <a:gradFill rotWithShape="0">
                      <a:gsLst>
                        <a:gs pos="0">
                          <a:schemeClr val="bg1"/>
                        </a:gs>
                        <a:gs pos="100000">
                          <a:schemeClr val="bg1">
                            <a:gamma/>
                            <a:shade val="25882"/>
                            <a:invGamma/>
                          </a:schemeClr>
                        </a:gs>
                      </a:gsLst>
                      <a:lin ang="5400000" scaled="1"/>
                    </a:gradFill>
                    <a:ln w="9525">
                      <a:noFill/>
                      <a:miter lim="800000"/>
                      <a:headEnd/>
                      <a:tailEnd/>
                    </a:ln>
                    <a:effectLst/>
                  </p:spPr>
                  <p:txBody>
                    <a:bodyPr anchor="ctr"/>
                    <a:lstStyle/>
                    <a:p>
                      <a:pPr>
                        <a:defRPr/>
                      </a:pPr>
                      <a:endParaRPr lang="zh-CN" altLang="en-US">
                        <a:ea typeface="宋体" pitchFamily="2" charset="-122"/>
                      </a:endParaRPr>
                    </a:p>
                  </p:txBody>
                </p:sp>
                <p:sp>
                  <p:nvSpPr>
                    <p:cNvPr id="99" name="Rectangle 35"/>
                    <p:cNvSpPr>
                      <a:spLocks noChangeArrowheads="1"/>
                    </p:cNvSpPr>
                    <p:nvPr/>
                  </p:nvSpPr>
                  <p:spPr bwMode="auto">
                    <a:xfrm>
                      <a:off x="8870" y="1248"/>
                      <a:ext cx="308" cy="883"/>
                    </a:xfrm>
                    <a:prstGeom prst="rect">
                      <a:avLst/>
                    </a:prstGeom>
                    <a:solidFill>
                      <a:srgbClr val="7BB8E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00" name="AutoShape 36"/>
                    <p:cNvSpPr>
                      <a:spLocks noChangeArrowheads="1"/>
                    </p:cNvSpPr>
                    <p:nvPr/>
                  </p:nvSpPr>
                  <p:spPr bwMode="auto">
                    <a:xfrm>
                      <a:off x="8870" y="1248"/>
                      <a:ext cx="346" cy="3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810 w 21600"/>
                        <a:gd name="T13" fmla="*/ 1705 h 21600"/>
                        <a:gd name="T14" fmla="*/ 19790 w 21600"/>
                        <a:gd name="T15" fmla="*/ 19895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gradFill rotWithShape="0">
                      <a:gsLst>
                        <a:gs pos="0">
                          <a:srgbClr val="20303B"/>
                        </a:gs>
                        <a:gs pos="100000">
                          <a:srgbClr val="7BB8E1"/>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zh-CN" altLang="en-US"/>
                    </a:p>
                  </p:txBody>
                </p:sp>
                <p:sp>
                  <p:nvSpPr>
                    <p:cNvPr id="101" name="AutoShape 37"/>
                    <p:cNvSpPr>
                      <a:spLocks noChangeArrowheads="1"/>
                    </p:cNvSpPr>
                    <p:nvPr/>
                  </p:nvSpPr>
                  <p:spPr bwMode="auto">
                    <a:xfrm flipV="1">
                      <a:off x="8870" y="2093"/>
                      <a:ext cx="346" cy="3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810 w 21600"/>
                        <a:gd name="T13" fmla="*/ 1705 h 21600"/>
                        <a:gd name="T14" fmla="*/ 19790 w 21600"/>
                        <a:gd name="T15" fmla="*/ 19895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gradFill rotWithShape="0">
                      <a:gsLst>
                        <a:gs pos="0">
                          <a:srgbClr val="7BB8E1"/>
                        </a:gs>
                        <a:gs pos="100000">
                          <a:srgbClr val="20303B"/>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zh-CN" altLang="en-US"/>
                    </a:p>
                  </p:txBody>
                </p:sp>
                <p:sp>
                  <p:nvSpPr>
                    <p:cNvPr id="102" name="AutoShape 38"/>
                    <p:cNvSpPr>
                      <a:spLocks noChangeArrowheads="1"/>
                    </p:cNvSpPr>
                    <p:nvPr/>
                  </p:nvSpPr>
                  <p:spPr bwMode="auto">
                    <a:xfrm rot="16200000" flipV="1">
                      <a:off x="8755" y="1671"/>
                      <a:ext cx="883" cy="3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177 w 21600"/>
                        <a:gd name="T13" fmla="*/ 2274 h 21600"/>
                        <a:gd name="T14" fmla="*/ 19423 w 21600"/>
                        <a:gd name="T15" fmla="*/ 19326 h 21600"/>
                      </a:gdLst>
                      <a:ahLst/>
                      <a:cxnLst>
                        <a:cxn ang="T8">
                          <a:pos x="T0" y="T1"/>
                        </a:cxn>
                        <a:cxn ang="T9">
                          <a:pos x="T2" y="T3"/>
                        </a:cxn>
                        <a:cxn ang="T10">
                          <a:pos x="T4" y="T5"/>
                        </a:cxn>
                        <a:cxn ang="T11">
                          <a:pos x="T6" y="T7"/>
                        </a:cxn>
                      </a:cxnLst>
                      <a:rect l="T12" t="T13" r="T14" b="T15"/>
                      <a:pathLst>
                        <a:path w="21600" h="21600">
                          <a:moveTo>
                            <a:pt x="0" y="0"/>
                          </a:moveTo>
                          <a:lnTo>
                            <a:pt x="764" y="21600"/>
                          </a:lnTo>
                          <a:lnTo>
                            <a:pt x="20836" y="21600"/>
                          </a:lnTo>
                          <a:lnTo>
                            <a:pt x="21600" y="0"/>
                          </a:lnTo>
                          <a:close/>
                        </a:path>
                      </a:pathLst>
                    </a:custGeom>
                    <a:gradFill rotWithShape="0">
                      <a:gsLst>
                        <a:gs pos="0">
                          <a:srgbClr val="7BB8E1"/>
                        </a:gs>
                        <a:gs pos="100000">
                          <a:srgbClr val="20303A"/>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zh-CN" altLang="en-US"/>
                    </a:p>
                  </p:txBody>
                </p:sp>
              </p:grpSp>
              <p:sp>
                <p:nvSpPr>
                  <p:cNvPr id="93" name="Text Box 39"/>
                  <p:cNvSpPr txBox="1">
                    <a:spLocks noChangeArrowheads="1"/>
                  </p:cNvSpPr>
                  <p:nvPr/>
                </p:nvSpPr>
                <p:spPr bwMode="auto">
                  <a:xfrm>
                    <a:off x="2707" y="1067"/>
                    <a:ext cx="373" cy="215"/>
                  </a:xfrm>
                  <a:prstGeom prst="rect">
                    <a:avLst/>
                  </a:prstGeom>
                  <a:noFill/>
                  <a:ln w="9525" algn="ctr">
                    <a:noFill/>
                    <a:miter lim="800000"/>
                    <a:headEnd/>
                    <a:tailEnd/>
                  </a:ln>
                  <a:effectLst/>
                </p:spPr>
                <p:txBody>
                  <a:bodyPr wrap="none">
                    <a:spAutoFit/>
                  </a:bodyPr>
                  <a:lstStyle/>
                  <a:p>
                    <a:pPr algn="ctr">
                      <a:defRPr/>
                    </a:pPr>
                    <a:r>
                      <a:rPr kumimoji="1" lang="en-US" altLang="zh-CN">
                        <a:solidFill>
                          <a:srgbClr val="800080"/>
                        </a:solidFill>
                        <a:effectLst>
                          <a:outerShdw blurRad="38100" dist="38100" dir="2700000" algn="tl">
                            <a:srgbClr val="000000"/>
                          </a:outerShdw>
                        </a:effectLst>
                        <a:ea typeface="宋体" pitchFamily="2" charset="-122"/>
                      </a:rPr>
                      <a:t>Data</a:t>
                    </a:r>
                  </a:p>
                </p:txBody>
              </p:sp>
              <p:sp>
                <p:nvSpPr>
                  <p:cNvPr id="94" name="Text Box 40"/>
                  <p:cNvSpPr txBox="1">
                    <a:spLocks noChangeArrowheads="1"/>
                  </p:cNvSpPr>
                  <p:nvPr/>
                </p:nvSpPr>
                <p:spPr bwMode="auto">
                  <a:xfrm>
                    <a:off x="3303" y="1066"/>
                    <a:ext cx="379" cy="215"/>
                  </a:xfrm>
                  <a:prstGeom prst="rect">
                    <a:avLst/>
                  </a:prstGeom>
                  <a:noFill/>
                  <a:ln w="9525" algn="ctr">
                    <a:noFill/>
                    <a:miter lim="800000"/>
                    <a:headEnd/>
                    <a:tailEnd/>
                  </a:ln>
                  <a:effectLst/>
                </p:spPr>
                <p:txBody>
                  <a:bodyPr wrap="none">
                    <a:spAutoFit/>
                  </a:bodyPr>
                  <a:lstStyle/>
                  <a:p>
                    <a:pPr algn="ctr">
                      <a:defRPr/>
                    </a:pPr>
                    <a:r>
                      <a:rPr kumimoji="1" lang="en-US" altLang="zh-CN">
                        <a:solidFill>
                          <a:srgbClr val="800080"/>
                        </a:solidFill>
                        <a:effectLst>
                          <a:outerShdw blurRad="38100" dist="38100" dir="2700000" algn="tl">
                            <a:srgbClr val="000000"/>
                          </a:outerShdw>
                        </a:effectLst>
                        <a:ea typeface="宋体" pitchFamily="2" charset="-122"/>
                      </a:rPr>
                      <a:t>CRC</a:t>
                    </a:r>
                  </a:p>
                </p:txBody>
              </p:sp>
            </p:grpSp>
          </p:grpSp>
        </p:grpSp>
        <p:sp>
          <p:nvSpPr>
            <p:cNvPr id="6" name="Text Box 41"/>
            <p:cNvSpPr txBox="1">
              <a:spLocks noChangeArrowheads="1"/>
            </p:cNvSpPr>
            <p:nvPr/>
          </p:nvSpPr>
          <p:spPr bwMode="auto">
            <a:xfrm>
              <a:off x="2913" y="2000"/>
              <a:ext cx="720" cy="152"/>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r>
                <a:rPr kumimoji="1" lang="zh-CN" altLang="en-US" sz="1600" b="1" dirty="0">
                  <a:solidFill>
                    <a:schemeClr val="accent2"/>
                  </a:solidFill>
                  <a:effectLst>
                    <a:outerShdw blurRad="38100" dist="38100" dir="2700000" algn="tl">
                      <a:srgbClr val="000000"/>
                    </a:outerShdw>
                  </a:effectLst>
                  <a:latin typeface="Times New Roman" charset="0"/>
                </a:rPr>
                <a:t>标准以太网帧</a:t>
              </a:r>
            </a:p>
          </p:txBody>
        </p:sp>
        <p:sp>
          <p:nvSpPr>
            <p:cNvPr id="7" name="Line 42"/>
            <p:cNvSpPr>
              <a:spLocks noChangeShapeType="1"/>
            </p:cNvSpPr>
            <p:nvPr/>
          </p:nvSpPr>
          <p:spPr bwMode="auto">
            <a:xfrm flipH="1">
              <a:off x="2389" y="1979"/>
              <a:ext cx="205" cy="38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 name="Line 43"/>
            <p:cNvSpPr>
              <a:spLocks noChangeShapeType="1"/>
            </p:cNvSpPr>
            <p:nvPr/>
          </p:nvSpPr>
          <p:spPr bwMode="auto">
            <a:xfrm>
              <a:off x="2594" y="1979"/>
              <a:ext cx="207" cy="38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9" name="Group 44"/>
            <p:cNvGrpSpPr>
              <a:grpSpLocks/>
            </p:cNvGrpSpPr>
            <p:nvPr/>
          </p:nvGrpSpPr>
          <p:grpSpPr bwMode="auto">
            <a:xfrm>
              <a:off x="1097" y="2387"/>
              <a:ext cx="909" cy="280"/>
              <a:chOff x="839" y="2069"/>
              <a:chExt cx="998" cy="363"/>
            </a:xfrm>
          </p:grpSpPr>
          <p:grpSp>
            <p:nvGrpSpPr>
              <p:cNvPr id="74" name="Group 45"/>
              <p:cNvGrpSpPr>
                <a:grpSpLocks/>
              </p:cNvGrpSpPr>
              <p:nvPr/>
            </p:nvGrpSpPr>
            <p:grpSpPr bwMode="auto">
              <a:xfrm>
                <a:off x="1428" y="2069"/>
                <a:ext cx="409" cy="363"/>
                <a:chOff x="3501" y="912"/>
                <a:chExt cx="877" cy="583"/>
              </a:xfrm>
            </p:grpSpPr>
            <p:sp>
              <p:nvSpPr>
                <p:cNvPr id="83" name="Rectangle 46"/>
                <p:cNvSpPr>
                  <a:spLocks noChangeArrowheads="1"/>
                </p:cNvSpPr>
                <p:nvPr/>
              </p:nvSpPr>
              <p:spPr bwMode="auto">
                <a:xfrm>
                  <a:off x="3504" y="917"/>
                  <a:ext cx="864" cy="573"/>
                </a:xfrm>
                <a:prstGeom prst="rect">
                  <a:avLst/>
                </a:prstGeom>
                <a:solidFill>
                  <a:srgbClr val="D6DBFE"/>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84" name="Rectangle 47"/>
                <p:cNvSpPr>
                  <a:spLocks noChangeArrowheads="1"/>
                </p:cNvSpPr>
                <p:nvPr/>
              </p:nvSpPr>
              <p:spPr bwMode="auto">
                <a:xfrm>
                  <a:off x="3504" y="912"/>
                  <a:ext cx="47" cy="581"/>
                </a:xfrm>
                <a:prstGeom prst="rect">
                  <a:avLst/>
                </a:prstGeom>
                <a:gradFill rotWithShape="0">
                  <a:gsLst>
                    <a:gs pos="0">
                      <a:schemeClr val="bg1"/>
                    </a:gs>
                    <a:gs pos="100000">
                      <a:srgbClr val="D6DBFE"/>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85" name="Rectangle 48"/>
                <p:cNvSpPr>
                  <a:spLocks noChangeArrowheads="1"/>
                </p:cNvSpPr>
                <p:nvPr/>
              </p:nvSpPr>
              <p:spPr bwMode="auto">
                <a:xfrm>
                  <a:off x="4327" y="912"/>
                  <a:ext cx="46" cy="582"/>
                </a:xfrm>
                <a:prstGeom prst="rect">
                  <a:avLst/>
                </a:prstGeom>
                <a:gradFill rotWithShape="0">
                  <a:gsLst>
                    <a:gs pos="0">
                      <a:schemeClr val="hlink"/>
                    </a:gs>
                    <a:gs pos="100000">
                      <a:schemeClr val="hlink">
                        <a:gamma/>
                        <a:shade val="46275"/>
                        <a:invGamma/>
                      </a:schemeClr>
                    </a:gs>
                  </a:gsLst>
                  <a:lin ang="0" scaled="1"/>
                </a:gradFill>
                <a:ln w="9525">
                  <a:noFill/>
                  <a:miter lim="800000"/>
                  <a:headEnd/>
                  <a:tailEnd/>
                </a:ln>
                <a:effectLst/>
              </p:spPr>
              <p:txBody>
                <a:bodyPr anchor="ctr"/>
                <a:lstStyle/>
                <a:p>
                  <a:pPr>
                    <a:defRPr/>
                  </a:pPr>
                  <a:endParaRPr lang="zh-CN" altLang="en-US">
                    <a:ea typeface="宋体" pitchFamily="2" charset="-122"/>
                  </a:endParaRPr>
                </a:p>
              </p:txBody>
            </p:sp>
            <p:sp>
              <p:nvSpPr>
                <p:cNvPr id="86" name="AutoShape 49"/>
                <p:cNvSpPr>
                  <a:spLocks noChangeArrowheads="1"/>
                </p:cNvSpPr>
                <p:nvPr/>
              </p:nvSpPr>
              <p:spPr bwMode="auto">
                <a:xfrm>
                  <a:off x="3505" y="912"/>
                  <a:ext cx="869" cy="4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187 w 21600"/>
                    <a:gd name="T13" fmla="*/ 2250 h 21600"/>
                    <a:gd name="T14" fmla="*/ 19413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795" y="21600"/>
                      </a:lnTo>
                      <a:lnTo>
                        <a:pt x="20805" y="21600"/>
                      </a:lnTo>
                      <a:lnTo>
                        <a:pt x="21600" y="0"/>
                      </a:lnTo>
                      <a:close/>
                    </a:path>
                  </a:pathLst>
                </a:custGeom>
                <a:gradFill rotWithShape="0">
                  <a:gsLst>
                    <a:gs pos="0">
                      <a:schemeClr val="bg1"/>
                    </a:gs>
                    <a:gs pos="100000">
                      <a:srgbClr val="D6DBFE"/>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zh-CN" altLang="en-US"/>
                </a:p>
              </p:txBody>
            </p:sp>
            <p:sp>
              <p:nvSpPr>
                <p:cNvPr id="87" name="AutoShape 50"/>
                <p:cNvSpPr>
                  <a:spLocks noChangeArrowheads="1"/>
                </p:cNvSpPr>
                <p:nvPr/>
              </p:nvSpPr>
              <p:spPr bwMode="auto">
                <a:xfrm flipV="1">
                  <a:off x="3501" y="1449"/>
                  <a:ext cx="882" cy="46"/>
                </a:xfrm>
                <a:custGeom>
                  <a:avLst/>
                  <a:gdLst>
                    <a:gd name="G0" fmla="+- 1489 0 0"/>
                    <a:gd name="G1" fmla="+- 21600 0 1489"/>
                    <a:gd name="G2" fmla="*/ 1489 1 2"/>
                    <a:gd name="G3" fmla="+- 21600 0 G2"/>
                    <a:gd name="G4" fmla="+/ 1489 21600 2"/>
                    <a:gd name="G5" fmla="+/ G1 0 2"/>
                    <a:gd name="G6" fmla="*/ 21600 21600 1489"/>
                    <a:gd name="G7" fmla="*/ G6 1 2"/>
                    <a:gd name="G8" fmla="+- 21600 0 G7"/>
                    <a:gd name="G9" fmla="*/ 21600 1 2"/>
                    <a:gd name="G10" fmla="+- 1489 0 G9"/>
                    <a:gd name="G11" fmla="?: G10 G8 0"/>
                    <a:gd name="G12" fmla="?: G10 G7 21600"/>
                    <a:gd name="T0" fmla="*/ 20855 w 21600"/>
                    <a:gd name="T1" fmla="*/ 10800 h 21600"/>
                    <a:gd name="T2" fmla="*/ 10800 w 21600"/>
                    <a:gd name="T3" fmla="*/ 21600 h 21600"/>
                    <a:gd name="T4" fmla="*/ 745 w 21600"/>
                    <a:gd name="T5" fmla="*/ 10800 h 21600"/>
                    <a:gd name="T6" fmla="*/ 10800 w 21600"/>
                    <a:gd name="T7" fmla="*/ 0 h 21600"/>
                    <a:gd name="T8" fmla="*/ 2545 w 21600"/>
                    <a:gd name="T9" fmla="*/ 2545 h 21600"/>
                    <a:gd name="T10" fmla="*/ 19055 w 21600"/>
                    <a:gd name="T11" fmla="*/ 19055 h 21600"/>
                  </a:gdLst>
                  <a:ahLst/>
                  <a:cxnLst>
                    <a:cxn ang="0">
                      <a:pos x="T0" y="T1"/>
                    </a:cxn>
                    <a:cxn ang="0">
                      <a:pos x="T2" y="T3"/>
                    </a:cxn>
                    <a:cxn ang="0">
                      <a:pos x="T4" y="T5"/>
                    </a:cxn>
                    <a:cxn ang="0">
                      <a:pos x="T6" y="T7"/>
                    </a:cxn>
                  </a:cxnLst>
                  <a:rect l="T8" t="T9" r="T10" b="T11"/>
                  <a:pathLst>
                    <a:path w="21600" h="21600">
                      <a:moveTo>
                        <a:pt x="0" y="0"/>
                      </a:moveTo>
                      <a:lnTo>
                        <a:pt x="1489" y="21600"/>
                      </a:lnTo>
                      <a:lnTo>
                        <a:pt x="20111" y="21600"/>
                      </a:lnTo>
                      <a:lnTo>
                        <a:pt x="21600" y="0"/>
                      </a:lnTo>
                      <a:close/>
                    </a:path>
                  </a:pathLst>
                </a:custGeom>
                <a:gradFill rotWithShape="0">
                  <a:gsLst>
                    <a:gs pos="0">
                      <a:schemeClr val="hlink"/>
                    </a:gs>
                    <a:gs pos="100000">
                      <a:schemeClr val="hlink">
                        <a:gamma/>
                        <a:shade val="36078"/>
                        <a:invGamma/>
                      </a:schemeClr>
                    </a:gs>
                  </a:gsLst>
                  <a:lin ang="5400000" scaled="1"/>
                </a:gradFill>
                <a:ln w="9525">
                  <a:noFill/>
                  <a:miter lim="800000"/>
                  <a:headEnd/>
                  <a:tailEnd/>
                </a:ln>
                <a:effectLst/>
              </p:spPr>
              <p:txBody>
                <a:bodyPr anchor="ctr"/>
                <a:lstStyle/>
                <a:p>
                  <a:pPr>
                    <a:defRPr/>
                  </a:pPr>
                  <a:endParaRPr lang="zh-CN" altLang="en-US">
                    <a:ea typeface="宋体" pitchFamily="2" charset="-122"/>
                  </a:endParaRPr>
                </a:p>
              </p:txBody>
            </p:sp>
          </p:grpSp>
          <p:grpSp>
            <p:nvGrpSpPr>
              <p:cNvPr id="75" name="Group 51"/>
              <p:cNvGrpSpPr>
                <a:grpSpLocks/>
              </p:cNvGrpSpPr>
              <p:nvPr/>
            </p:nvGrpSpPr>
            <p:grpSpPr bwMode="auto">
              <a:xfrm>
                <a:off x="1020" y="2069"/>
                <a:ext cx="408" cy="363"/>
                <a:chOff x="3501" y="912"/>
                <a:chExt cx="877" cy="583"/>
              </a:xfrm>
            </p:grpSpPr>
            <p:sp>
              <p:nvSpPr>
                <p:cNvPr id="78" name="Rectangle 52"/>
                <p:cNvSpPr>
                  <a:spLocks noChangeArrowheads="1"/>
                </p:cNvSpPr>
                <p:nvPr/>
              </p:nvSpPr>
              <p:spPr bwMode="auto">
                <a:xfrm>
                  <a:off x="3504" y="917"/>
                  <a:ext cx="864" cy="573"/>
                </a:xfrm>
                <a:prstGeom prst="rect">
                  <a:avLst/>
                </a:prstGeom>
                <a:solidFill>
                  <a:srgbClr val="D6DBFE"/>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79" name="Rectangle 53"/>
                <p:cNvSpPr>
                  <a:spLocks noChangeArrowheads="1"/>
                </p:cNvSpPr>
                <p:nvPr/>
              </p:nvSpPr>
              <p:spPr bwMode="auto">
                <a:xfrm>
                  <a:off x="3504" y="912"/>
                  <a:ext cx="47" cy="581"/>
                </a:xfrm>
                <a:prstGeom prst="rect">
                  <a:avLst/>
                </a:prstGeom>
                <a:gradFill rotWithShape="0">
                  <a:gsLst>
                    <a:gs pos="0">
                      <a:schemeClr val="bg1"/>
                    </a:gs>
                    <a:gs pos="100000">
                      <a:srgbClr val="D6DBFE"/>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80" name="Rectangle 54"/>
                <p:cNvSpPr>
                  <a:spLocks noChangeArrowheads="1"/>
                </p:cNvSpPr>
                <p:nvPr/>
              </p:nvSpPr>
              <p:spPr bwMode="auto">
                <a:xfrm>
                  <a:off x="4326" y="912"/>
                  <a:ext cx="46" cy="582"/>
                </a:xfrm>
                <a:prstGeom prst="rect">
                  <a:avLst/>
                </a:prstGeom>
                <a:gradFill rotWithShape="0">
                  <a:gsLst>
                    <a:gs pos="0">
                      <a:schemeClr val="hlink"/>
                    </a:gs>
                    <a:gs pos="100000">
                      <a:schemeClr val="hlink">
                        <a:gamma/>
                        <a:shade val="46275"/>
                        <a:invGamma/>
                      </a:schemeClr>
                    </a:gs>
                  </a:gsLst>
                  <a:lin ang="0" scaled="1"/>
                </a:gradFill>
                <a:ln w="9525">
                  <a:noFill/>
                  <a:miter lim="800000"/>
                  <a:headEnd/>
                  <a:tailEnd/>
                </a:ln>
                <a:effectLst/>
              </p:spPr>
              <p:txBody>
                <a:bodyPr anchor="ctr"/>
                <a:lstStyle/>
                <a:p>
                  <a:pPr>
                    <a:defRPr/>
                  </a:pPr>
                  <a:endParaRPr lang="zh-CN" altLang="en-US">
                    <a:ea typeface="宋体" pitchFamily="2" charset="-122"/>
                  </a:endParaRPr>
                </a:p>
              </p:txBody>
            </p:sp>
            <p:sp>
              <p:nvSpPr>
                <p:cNvPr id="81" name="AutoShape 55"/>
                <p:cNvSpPr>
                  <a:spLocks noChangeArrowheads="1"/>
                </p:cNvSpPr>
                <p:nvPr/>
              </p:nvSpPr>
              <p:spPr bwMode="auto">
                <a:xfrm>
                  <a:off x="3505" y="912"/>
                  <a:ext cx="869" cy="4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187 w 21600"/>
                    <a:gd name="T13" fmla="*/ 2250 h 21600"/>
                    <a:gd name="T14" fmla="*/ 19413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795" y="21600"/>
                      </a:lnTo>
                      <a:lnTo>
                        <a:pt x="20805" y="21600"/>
                      </a:lnTo>
                      <a:lnTo>
                        <a:pt x="21600" y="0"/>
                      </a:lnTo>
                      <a:close/>
                    </a:path>
                  </a:pathLst>
                </a:custGeom>
                <a:gradFill rotWithShape="0">
                  <a:gsLst>
                    <a:gs pos="0">
                      <a:schemeClr val="bg1"/>
                    </a:gs>
                    <a:gs pos="100000">
                      <a:srgbClr val="D6DBFE"/>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zh-CN" altLang="en-US"/>
                </a:p>
              </p:txBody>
            </p:sp>
            <p:sp>
              <p:nvSpPr>
                <p:cNvPr id="82" name="AutoShape 56"/>
                <p:cNvSpPr>
                  <a:spLocks noChangeArrowheads="1"/>
                </p:cNvSpPr>
                <p:nvPr/>
              </p:nvSpPr>
              <p:spPr bwMode="auto">
                <a:xfrm flipV="1">
                  <a:off x="3501" y="1449"/>
                  <a:ext cx="872" cy="46"/>
                </a:xfrm>
                <a:custGeom>
                  <a:avLst/>
                  <a:gdLst>
                    <a:gd name="G0" fmla="+- 1489 0 0"/>
                    <a:gd name="G1" fmla="+- 21600 0 1489"/>
                    <a:gd name="G2" fmla="*/ 1489 1 2"/>
                    <a:gd name="G3" fmla="+- 21600 0 G2"/>
                    <a:gd name="G4" fmla="+/ 1489 21600 2"/>
                    <a:gd name="G5" fmla="+/ G1 0 2"/>
                    <a:gd name="G6" fmla="*/ 21600 21600 1489"/>
                    <a:gd name="G7" fmla="*/ G6 1 2"/>
                    <a:gd name="G8" fmla="+- 21600 0 G7"/>
                    <a:gd name="G9" fmla="*/ 21600 1 2"/>
                    <a:gd name="G10" fmla="+- 1489 0 G9"/>
                    <a:gd name="G11" fmla="?: G10 G8 0"/>
                    <a:gd name="G12" fmla="?: G10 G7 21600"/>
                    <a:gd name="T0" fmla="*/ 20855 w 21600"/>
                    <a:gd name="T1" fmla="*/ 10800 h 21600"/>
                    <a:gd name="T2" fmla="*/ 10800 w 21600"/>
                    <a:gd name="T3" fmla="*/ 21600 h 21600"/>
                    <a:gd name="T4" fmla="*/ 745 w 21600"/>
                    <a:gd name="T5" fmla="*/ 10800 h 21600"/>
                    <a:gd name="T6" fmla="*/ 10800 w 21600"/>
                    <a:gd name="T7" fmla="*/ 0 h 21600"/>
                    <a:gd name="T8" fmla="*/ 2545 w 21600"/>
                    <a:gd name="T9" fmla="*/ 2545 h 21600"/>
                    <a:gd name="T10" fmla="*/ 19055 w 21600"/>
                    <a:gd name="T11" fmla="*/ 19055 h 21600"/>
                  </a:gdLst>
                  <a:ahLst/>
                  <a:cxnLst>
                    <a:cxn ang="0">
                      <a:pos x="T0" y="T1"/>
                    </a:cxn>
                    <a:cxn ang="0">
                      <a:pos x="T2" y="T3"/>
                    </a:cxn>
                    <a:cxn ang="0">
                      <a:pos x="T4" y="T5"/>
                    </a:cxn>
                    <a:cxn ang="0">
                      <a:pos x="T6" y="T7"/>
                    </a:cxn>
                  </a:cxnLst>
                  <a:rect l="T8" t="T9" r="T10" b="T11"/>
                  <a:pathLst>
                    <a:path w="21600" h="21600">
                      <a:moveTo>
                        <a:pt x="0" y="0"/>
                      </a:moveTo>
                      <a:lnTo>
                        <a:pt x="1489" y="21600"/>
                      </a:lnTo>
                      <a:lnTo>
                        <a:pt x="20111" y="21600"/>
                      </a:lnTo>
                      <a:lnTo>
                        <a:pt x="21600" y="0"/>
                      </a:lnTo>
                      <a:close/>
                    </a:path>
                  </a:pathLst>
                </a:custGeom>
                <a:gradFill rotWithShape="0">
                  <a:gsLst>
                    <a:gs pos="0">
                      <a:schemeClr val="hlink"/>
                    </a:gs>
                    <a:gs pos="100000">
                      <a:schemeClr val="hlink">
                        <a:gamma/>
                        <a:shade val="36078"/>
                        <a:invGamma/>
                      </a:schemeClr>
                    </a:gs>
                  </a:gsLst>
                  <a:lin ang="5400000" scaled="1"/>
                </a:gradFill>
                <a:ln w="9525">
                  <a:noFill/>
                  <a:miter lim="800000"/>
                  <a:headEnd/>
                  <a:tailEnd/>
                </a:ln>
                <a:effectLst/>
              </p:spPr>
              <p:txBody>
                <a:bodyPr anchor="ctr"/>
                <a:lstStyle/>
                <a:p>
                  <a:pPr>
                    <a:defRPr/>
                  </a:pPr>
                  <a:endParaRPr lang="zh-CN" altLang="en-US">
                    <a:ea typeface="宋体" pitchFamily="2" charset="-122"/>
                  </a:endParaRPr>
                </a:p>
              </p:txBody>
            </p:sp>
          </p:grpSp>
          <p:sp>
            <p:nvSpPr>
              <p:cNvPr id="76" name="Text Box 57"/>
              <p:cNvSpPr txBox="1">
                <a:spLocks noChangeArrowheads="1"/>
              </p:cNvSpPr>
              <p:nvPr/>
            </p:nvSpPr>
            <p:spPr bwMode="auto">
              <a:xfrm>
                <a:off x="839" y="2136"/>
                <a:ext cx="786" cy="215"/>
              </a:xfrm>
              <a:prstGeom prst="rect">
                <a:avLst/>
              </a:prstGeom>
              <a:noFill/>
              <a:ln w="9525" algn="ctr">
                <a:noFill/>
                <a:miter lim="800000"/>
                <a:headEnd/>
                <a:tailEnd/>
              </a:ln>
              <a:effectLst/>
            </p:spPr>
            <p:txBody>
              <a:bodyPr>
                <a:spAutoFit/>
              </a:bodyPr>
              <a:lstStyle/>
              <a:p>
                <a:pPr algn="ctr">
                  <a:defRPr/>
                </a:pPr>
                <a:r>
                  <a:rPr kumimoji="1" lang="en-US" altLang="zh-CN">
                    <a:solidFill>
                      <a:srgbClr val="800080"/>
                    </a:solidFill>
                    <a:effectLst>
                      <a:outerShdw blurRad="38100" dist="38100" dir="2700000" algn="tl">
                        <a:srgbClr val="000000"/>
                      </a:outerShdw>
                    </a:effectLst>
                    <a:ea typeface="宋体" pitchFamily="2" charset="-122"/>
                  </a:rPr>
                  <a:t>DA</a:t>
                </a:r>
              </a:p>
            </p:txBody>
          </p:sp>
          <p:sp>
            <p:nvSpPr>
              <p:cNvPr id="77" name="Text Box 58"/>
              <p:cNvSpPr txBox="1">
                <a:spLocks noChangeArrowheads="1"/>
              </p:cNvSpPr>
              <p:nvPr/>
            </p:nvSpPr>
            <p:spPr bwMode="auto">
              <a:xfrm>
                <a:off x="1494" y="2149"/>
                <a:ext cx="274" cy="215"/>
              </a:xfrm>
              <a:prstGeom prst="rect">
                <a:avLst/>
              </a:prstGeom>
              <a:noFill/>
              <a:ln w="9525" algn="ctr">
                <a:noFill/>
                <a:miter lim="800000"/>
                <a:headEnd/>
                <a:tailEnd/>
              </a:ln>
              <a:effectLst/>
            </p:spPr>
            <p:txBody>
              <a:bodyPr wrap="none">
                <a:spAutoFit/>
              </a:bodyPr>
              <a:lstStyle/>
              <a:p>
                <a:pPr algn="ctr">
                  <a:defRPr/>
                </a:pPr>
                <a:r>
                  <a:rPr kumimoji="1" lang="en-US" altLang="zh-CN">
                    <a:solidFill>
                      <a:srgbClr val="800080"/>
                    </a:solidFill>
                    <a:effectLst>
                      <a:outerShdw blurRad="38100" dist="38100" dir="2700000" algn="tl">
                        <a:srgbClr val="000000"/>
                      </a:outerShdw>
                    </a:effectLst>
                    <a:ea typeface="宋体" pitchFamily="2" charset="-122"/>
                  </a:rPr>
                  <a:t>SA</a:t>
                </a:r>
              </a:p>
            </p:txBody>
          </p:sp>
        </p:grpSp>
        <p:grpSp>
          <p:nvGrpSpPr>
            <p:cNvPr id="10" name="Group 59"/>
            <p:cNvGrpSpPr>
              <a:grpSpLocks/>
            </p:cNvGrpSpPr>
            <p:nvPr/>
          </p:nvGrpSpPr>
          <p:grpSpPr bwMode="auto">
            <a:xfrm>
              <a:off x="1992" y="2387"/>
              <a:ext cx="371" cy="280"/>
              <a:chOff x="1837" y="2069"/>
              <a:chExt cx="408" cy="363"/>
            </a:xfrm>
          </p:grpSpPr>
          <p:grpSp>
            <p:nvGrpSpPr>
              <p:cNvPr id="67" name="Group 60"/>
              <p:cNvGrpSpPr>
                <a:grpSpLocks/>
              </p:cNvGrpSpPr>
              <p:nvPr/>
            </p:nvGrpSpPr>
            <p:grpSpPr bwMode="auto">
              <a:xfrm>
                <a:off x="1837" y="2069"/>
                <a:ext cx="408" cy="363"/>
                <a:chOff x="2441" y="912"/>
                <a:chExt cx="877" cy="581"/>
              </a:xfrm>
            </p:grpSpPr>
            <p:sp>
              <p:nvSpPr>
                <p:cNvPr id="69" name="Rectangle 61"/>
                <p:cNvSpPr>
                  <a:spLocks noChangeArrowheads="1"/>
                </p:cNvSpPr>
                <p:nvPr/>
              </p:nvSpPr>
              <p:spPr bwMode="auto">
                <a:xfrm>
                  <a:off x="2448" y="917"/>
                  <a:ext cx="864" cy="573"/>
                </a:xfrm>
                <a:prstGeom prst="rect">
                  <a:avLst/>
                </a:prstGeom>
                <a:solidFill>
                  <a:srgbClr val="0099CC"/>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70" name="Rectangle 62"/>
                <p:cNvSpPr>
                  <a:spLocks noChangeArrowheads="1"/>
                </p:cNvSpPr>
                <p:nvPr/>
              </p:nvSpPr>
              <p:spPr bwMode="auto">
                <a:xfrm>
                  <a:off x="2448" y="912"/>
                  <a:ext cx="47" cy="581"/>
                </a:xfrm>
                <a:prstGeom prst="rect">
                  <a:avLst/>
                </a:prstGeom>
                <a:gradFill rotWithShape="0">
                  <a:gsLst>
                    <a:gs pos="0">
                      <a:srgbClr val="004B70"/>
                    </a:gs>
                    <a:gs pos="100000">
                      <a:srgbClr val="0099CC"/>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71" name="Rectangle 63"/>
                <p:cNvSpPr>
                  <a:spLocks noChangeArrowheads="1"/>
                </p:cNvSpPr>
                <p:nvPr/>
              </p:nvSpPr>
              <p:spPr bwMode="auto">
                <a:xfrm>
                  <a:off x="3268" y="912"/>
                  <a:ext cx="49" cy="581"/>
                </a:xfrm>
                <a:prstGeom prst="rect">
                  <a:avLst/>
                </a:prstGeom>
                <a:gradFill rotWithShape="0">
                  <a:gsLst>
                    <a:gs pos="0">
                      <a:srgbClr val="0099CC"/>
                    </a:gs>
                    <a:gs pos="100000">
                      <a:srgbClr val="004060"/>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72" name="AutoShape 64"/>
                <p:cNvSpPr>
                  <a:spLocks noChangeArrowheads="1"/>
                </p:cNvSpPr>
                <p:nvPr/>
              </p:nvSpPr>
              <p:spPr bwMode="auto">
                <a:xfrm>
                  <a:off x="2449" y="912"/>
                  <a:ext cx="869" cy="47"/>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60 w 21600"/>
                    <a:gd name="T13" fmla="*/ 2757 h 21600"/>
                    <a:gd name="T14" fmla="*/ 19040 w 21600"/>
                    <a:gd name="T15" fmla="*/ 18843 h 21600"/>
                  </a:gdLst>
                  <a:ahLst/>
                  <a:cxnLst>
                    <a:cxn ang="T8">
                      <a:pos x="T0" y="T1"/>
                    </a:cxn>
                    <a:cxn ang="T9">
                      <a:pos x="T2" y="T3"/>
                    </a:cxn>
                    <a:cxn ang="T10">
                      <a:pos x="T4" y="T5"/>
                    </a:cxn>
                    <a:cxn ang="T11">
                      <a:pos x="T6" y="T7"/>
                    </a:cxn>
                  </a:cxnLst>
                  <a:rect l="T12" t="T13" r="T14" b="T15"/>
                  <a:pathLst>
                    <a:path w="21600" h="21600">
                      <a:moveTo>
                        <a:pt x="0" y="0"/>
                      </a:moveTo>
                      <a:lnTo>
                        <a:pt x="1496" y="21600"/>
                      </a:lnTo>
                      <a:lnTo>
                        <a:pt x="20104" y="21600"/>
                      </a:lnTo>
                      <a:lnTo>
                        <a:pt x="21600" y="0"/>
                      </a:lnTo>
                      <a:close/>
                    </a:path>
                  </a:pathLst>
                </a:custGeom>
                <a:gradFill rotWithShape="0">
                  <a:gsLst>
                    <a:gs pos="0">
                      <a:srgbClr val="004B70"/>
                    </a:gs>
                    <a:gs pos="100000">
                      <a:srgbClr val="0099CC"/>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zh-CN" altLang="en-US"/>
                </a:p>
              </p:txBody>
            </p:sp>
            <p:sp>
              <p:nvSpPr>
                <p:cNvPr id="73" name="AutoShape 65"/>
                <p:cNvSpPr>
                  <a:spLocks noChangeArrowheads="1"/>
                </p:cNvSpPr>
                <p:nvPr/>
              </p:nvSpPr>
              <p:spPr bwMode="auto">
                <a:xfrm flipV="1">
                  <a:off x="2441" y="1445"/>
                  <a:ext cx="867" cy="47"/>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292 w 21600"/>
                    <a:gd name="T13" fmla="*/ 2298 h 21600"/>
                    <a:gd name="T14" fmla="*/ 19308 w 21600"/>
                    <a:gd name="T15" fmla="*/ 19302 h 21600"/>
                  </a:gdLst>
                  <a:ahLst/>
                  <a:cxnLst>
                    <a:cxn ang="T8">
                      <a:pos x="T0" y="T1"/>
                    </a:cxn>
                    <a:cxn ang="T9">
                      <a:pos x="T2" y="T3"/>
                    </a:cxn>
                    <a:cxn ang="T10">
                      <a:pos x="T4" y="T5"/>
                    </a:cxn>
                    <a:cxn ang="T11">
                      <a:pos x="T6" y="T7"/>
                    </a:cxn>
                  </a:cxnLst>
                  <a:rect l="T12" t="T13" r="T14" b="T15"/>
                  <a:pathLst>
                    <a:path w="21600" h="21600">
                      <a:moveTo>
                        <a:pt x="0" y="0"/>
                      </a:moveTo>
                      <a:lnTo>
                        <a:pt x="971" y="21600"/>
                      </a:lnTo>
                      <a:lnTo>
                        <a:pt x="20629" y="21600"/>
                      </a:lnTo>
                      <a:lnTo>
                        <a:pt x="21600" y="0"/>
                      </a:lnTo>
                      <a:close/>
                    </a:path>
                  </a:pathLst>
                </a:custGeom>
                <a:gradFill rotWithShape="0">
                  <a:gsLst>
                    <a:gs pos="0">
                      <a:srgbClr val="0099CC"/>
                    </a:gs>
                    <a:gs pos="100000">
                      <a:srgbClr val="004D74"/>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zh-CN" altLang="en-US"/>
                </a:p>
              </p:txBody>
            </p:sp>
          </p:grpSp>
          <p:sp>
            <p:nvSpPr>
              <p:cNvPr id="68" name="Text Box 66"/>
              <p:cNvSpPr txBox="1">
                <a:spLocks noChangeArrowheads="1"/>
              </p:cNvSpPr>
              <p:nvPr/>
            </p:nvSpPr>
            <p:spPr bwMode="auto">
              <a:xfrm>
                <a:off x="1846" y="2154"/>
                <a:ext cx="390" cy="215"/>
              </a:xfrm>
              <a:prstGeom prst="rect">
                <a:avLst/>
              </a:prstGeom>
              <a:noFill/>
              <a:ln w="9525" algn="ctr">
                <a:noFill/>
                <a:miter lim="800000"/>
                <a:headEnd/>
                <a:tailEnd/>
              </a:ln>
              <a:effectLst/>
            </p:spPr>
            <p:txBody>
              <a:bodyPr wrap="none">
                <a:spAutoFit/>
              </a:bodyPr>
              <a:lstStyle/>
              <a:p>
                <a:pPr algn="ctr">
                  <a:defRPr/>
                </a:pPr>
                <a:r>
                  <a:rPr kumimoji="1" lang="en-US" altLang="zh-CN">
                    <a:solidFill>
                      <a:srgbClr val="800080"/>
                    </a:solidFill>
                    <a:effectLst>
                      <a:outerShdw blurRad="38100" dist="38100" dir="2700000" algn="tl">
                        <a:srgbClr val="000000"/>
                      </a:outerShdw>
                    </a:effectLst>
                    <a:ea typeface="宋体" pitchFamily="2" charset="-122"/>
                  </a:rPr>
                  <a:t>Type</a:t>
                </a:r>
              </a:p>
            </p:txBody>
          </p:sp>
        </p:grpSp>
        <p:grpSp>
          <p:nvGrpSpPr>
            <p:cNvPr id="11" name="Group 67"/>
            <p:cNvGrpSpPr>
              <a:grpSpLocks/>
            </p:cNvGrpSpPr>
            <p:nvPr/>
          </p:nvGrpSpPr>
          <p:grpSpPr bwMode="auto">
            <a:xfrm>
              <a:off x="2789" y="2387"/>
              <a:ext cx="1116" cy="280"/>
              <a:chOff x="2470" y="981"/>
              <a:chExt cx="1226" cy="363"/>
            </a:xfrm>
          </p:grpSpPr>
          <p:grpSp>
            <p:nvGrpSpPr>
              <p:cNvPr id="56" name="Group 68"/>
              <p:cNvGrpSpPr>
                <a:grpSpLocks/>
              </p:cNvGrpSpPr>
              <p:nvPr/>
            </p:nvGrpSpPr>
            <p:grpSpPr bwMode="auto">
              <a:xfrm>
                <a:off x="2470" y="981"/>
                <a:ext cx="1226" cy="363"/>
                <a:chOff x="8064" y="1248"/>
                <a:chExt cx="1152" cy="883"/>
              </a:xfrm>
            </p:grpSpPr>
            <p:sp>
              <p:nvSpPr>
                <p:cNvPr id="59" name="Rectangle 69"/>
                <p:cNvSpPr>
                  <a:spLocks noChangeArrowheads="1"/>
                </p:cNvSpPr>
                <p:nvPr/>
              </p:nvSpPr>
              <p:spPr bwMode="auto">
                <a:xfrm>
                  <a:off x="8064" y="1248"/>
                  <a:ext cx="1133" cy="868"/>
                </a:xfrm>
                <a:prstGeom prst="rect">
                  <a:avLst/>
                </a:prstGeom>
                <a:solidFill>
                  <a:schemeClr val="bg1"/>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0" name="Rectangle 70"/>
                <p:cNvSpPr>
                  <a:spLocks noChangeArrowheads="1"/>
                </p:cNvSpPr>
                <p:nvPr/>
              </p:nvSpPr>
              <p:spPr bwMode="auto">
                <a:xfrm>
                  <a:off x="8069" y="1249"/>
                  <a:ext cx="37" cy="883"/>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anchor="ctr"/>
                <a:lstStyle/>
                <a:p>
                  <a:pPr>
                    <a:defRPr/>
                  </a:pPr>
                  <a:endParaRPr lang="zh-CN" altLang="en-US">
                    <a:ea typeface="宋体" pitchFamily="2" charset="-122"/>
                  </a:endParaRPr>
                </a:p>
              </p:txBody>
            </p:sp>
            <p:sp>
              <p:nvSpPr>
                <p:cNvPr id="61" name="AutoShape 71"/>
                <p:cNvSpPr>
                  <a:spLocks noChangeArrowheads="1"/>
                </p:cNvSpPr>
                <p:nvPr/>
              </p:nvSpPr>
              <p:spPr bwMode="auto">
                <a:xfrm>
                  <a:off x="8070" y="1248"/>
                  <a:ext cx="1140" cy="38"/>
                </a:xfrm>
                <a:custGeom>
                  <a:avLst/>
                  <a:gdLst>
                    <a:gd name="T0" fmla="*/ 3 w 21600"/>
                    <a:gd name="T1" fmla="*/ 0 h 21600"/>
                    <a:gd name="T2" fmla="*/ 2 w 21600"/>
                    <a:gd name="T3" fmla="*/ 0 h 21600"/>
                    <a:gd name="T4" fmla="*/ 0 w 21600"/>
                    <a:gd name="T5" fmla="*/ 0 h 21600"/>
                    <a:gd name="T6" fmla="*/ 2 w 21600"/>
                    <a:gd name="T7" fmla="*/ 0 h 21600"/>
                    <a:gd name="T8" fmla="*/ 0 60000 65536"/>
                    <a:gd name="T9" fmla="*/ 0 60000 65536"/>
                    <a:gd name="T10" fmla="*/ 0 60000 65536"/>
                    <a:gd name="T11" fmla="*/ 0 60000 65536"/>
                    <a:gd name="T12" fmla="*/ 2539 w 21600"/>
                    <a:gd name="T13" fmla="*/ 2274 h 21600"/>
                    <a:gd name="T14" fmla="*/ 19061 w 21600"/>
                    <a:gd name="T15" fmla="*/ 19326 h 21600"/>
                  </a:gdLst>
                  <a:ahLst/>
                  <a:cxnLst>
                    <a:cxn ang="T8">
                      <a:pos x="T0" y="T1"/>
                    </a:cxn>
                    <a:cxn ang="T9">
                      <a:pos x="T2" y="T3"/>
                    </a:cxn>
                    <a:cxn ang="T10">
                      <a:pos x="T4" y="T5"/>
                    </a:cxn>
                    <a:cxn ang="T11">
                      <a:pos x="T6" y="T7"/>
                    </a:cxn>
                  </a:cxnLst>
                  <a:rect l="T12" t="T13" r="T14" b="T15"/>
                  <a:pathLst>
                    <a:path w="21600" h="21600">
                      <a:moveTo>
                        <a:pt x="0" y="0"/>
                      </a:moveTo>
                      <a:lnTo>
                        <a:pt x="1496" y="21600"/>
                      </a:lnTo>
                      <a:lnTo>
                        <a:pt x="20104" y="21600"/>
                      </a:lnTo>
                      <a:lnTo>
                        <a:pt x="21600" y="0"/>
                      </a:lnTo>
                      <a:close/>
                    </a:path>
                  </a:pathLst>
                </a:custGeom>
                <a:gradFill rotWithShape="0">
                  <a:gsLst>
                    <a:gs pos="0">
                      <a:srgbClr val="DDDDDD"/>
                    </a:gs>
                    <a:gs pos="100000">
                      <a:srgbClr val="FFFF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zh-CN" altLang="en-US"/>
                </a:p>
              </p:txBody>
            </p:sp>
            <p:sp>
              <p:nvSpPr>
                <p:cNvPr id="62" name="AutoShape 72"/>
                <p:cNvSpPr>
                  <a:spLocks noChangeArrowheads="1"/>
                </p:cNvSpPr>
                <p:nvPr/>
              </p:nvSpPr>
              <p:spPr bwMode="auto">
                <a:xfrm flipV="1">
                  <a:off x="8064" y="2093"/>
                  <a:ext cx="1152" cy="39"/>
                </a:xfrm>
                <a:custGeom>
                  <a:avLst/>
                  <a:gdLst>
                    <a:gd name="G0" fmla="+- 764 0 0"/>
                    <a:gd name="G1" fmla="+- 21600 0 764"/>
                    <a:gd name="G2" fmla="*/ 764 1 2"/>
                    <a:gd name="G3" fmla="+- 21600 0 G2"/>
                    <a:gd name="G4" fmla="+/ 764 21600 2"/>
                    <a:gd name="G5" fmla="+/ G1 0 2"/>
                    <a:gd name="G6" fmla="*/ 21600 21600 764"/>
                    <a:gd name="G7" fmla="*/ G6 1 2"/>
                    <a:gd name="G8" fmla="+- 21600 0 G7"/>
                    <a:gd name="G9" fmla="*/ 21600 1 2"/>
                    <a:gd name="G10" fmla="+- 764 0 G9"/>
                    <a:gd name="G11" fmla="?: G10 G8 0"/>
                    <a:gd name="G12" fmla="?: G10 G7 21600"/>
                    <a:gd name="T0" fmla="*/ 21218 w 21600"/>
                    <a:gd name="T1" fmla="*/ 10800 h 21600"/>
                    <a:gd name="T2" fmla="*/ 10800 w 21600"/>
                    <a:gd name="T3" fmla="*/ 21600 h 21600"/>
                    <a:gd name="T4" fmla="*/ 382 w 21600"/>
                    <a:gd name="T5" fmla="*/ 10800 h 21600"/>
                    <a:gd name="T6" fmla="*/ 10800 w 21600"/>
                    <a:gd name="T7" fmla="*/ 0 h 21600"/>
                    <a:gd name="T8" fmla="*/ 2182 w 21600"/>
                    <a:gd name="T9" fmla="*/ 2182 h 21600"/>
                    <a:gd name="T10" fmla="*/ 19418 w 21600"/>
                    <a:gd name="T11" fmla="*/ 19418 h 21600"/>
                  </a:gdLst>
                  <a:ahLst/>
                  <a:cxnLst>
                    <a:cxn ang="0">
                      <a:pos x="T0" y="T1"/>
                    </a:cxn>
                    <a:cxn ang="0">
                      <a:pos x="T2" y="T3"/>
                    </a:cxn>
                    <a:cxn ang="0">
                      <a:pos x="T4" y="T5"/>
                    </a:cxn>
                    <a:cxn ang="0">
                      <a:pos x="T6" y="T7"/>
                    </a:cxn>
                  </a:cxnLst>
                  <a:rect l="T8" t="T9" r="T10" b="T11"/>
                  <a:pathLst>
                    <a:path w="21600" h="21600">
                      <a:moveTo>
                        <a:pt x="0" y="0"/>
                      </a:moveTo>
                      <a:lnTo>
                        <a:pt x="764" y="21600"/>
                      </a:lnTo>
                      <a:lnTo>
                        <a:pt x="20836" y="21600"/>
                      </a:lnTo>
                      <a:lnTo>
                        <a:pt x="21600" y="0"/>
                      </a:lnTo>
                      <a:close/>
                    </a:path>
                  </a:pathLst>
                </a:custGeom>
                <a:gradFill rotWithShape="0">
                  <a:gsLst>
                    <a:gs pos="0">
                      <a:schemeClr val="bg1"/>
                    </a:gs>
                    <a:gs pos="100000">
                      <a:schemeClr val="bg1">
                        <a:gamma/>
                        <a:shade val="25882"/>
                        <a:invGamma/>
                      </a:schemeClr>
                    </a:gs>
                  </a:gsLst>
                  <a:lin ang="5400000" scaled="1"/>
                </a:gradFill>
                <a:ln w="9525">
                  <a:noFill/>
                  <a:miter lim="800000"/>
                  <a:headEnd/>
                  <a:tailEnd/>
                </a:ln>
                <a:effectLst/>
              </p:spPr>
              <p:txBody>
                <a:bodyPr anchor="ctr"/>
                <a:lstStyle/>
                <a:p>
                  <a:pPr>
                    <a:defRPr/>
                  </a:pPr>
                  <a:endParaRPr lang="zh-CN" altLang="en-US">
                    <a:ea typeface="宋体" pitchFamily="2" charset="-122"/>
                  </a:endParaRPr>
                </a:p>
              </p:txBody>
            </p:sp>
            <p:sp>
              <p:nvSpPr>
                <p:cNvPr id="63" name="Rectangle 73"/>
                <p:cNvSpPr>
                  <a:spLocks noChangeArrowheads="1"/>
                </p:cNvSpPr>
                <p:nvPr/>
              </p:nvSpPr>
              <p:spPr bwMode="auto">
                <a:xfrm>
                  <a:off x="8870" y="1248"/>
                  <a:ext cx="308" cy="883"/>
                </a:xfrm>
                <a:prstGeom prst="rect">
                  <a:avLst/>
                </a:prstGeom>
                <a:solidFill>
                  <a:srgbClr val="7BB8E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4" name="AutoShape 74"/>
                <p:cNvSpPr>
                  <a:spLocks noChangeArrowheads="1"/>
                </p:cNvSpPr>
                <p:nvPr/>
              </p:nvSpPr>
              <p:spPr bwMode="auto">
                <a:xfrm>
                  <a:off x="8870" y="1248"/>
                  <a:ext cx="346" cy="3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810 w 21600"/>
                    <a:gd name="T13" fmla="*/ 1705 h 21600"/>
                    <a:gd name="T14" fmla="*/ 19790 w 21600"/>
                    <a:gd name="T15" fmla="*/ 19895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gradFill rotWithShape="0">
                  <a:gsLst>
                    <a:gs pos="0">
                      <a:srgbClr val="20303B"/>
                    </a:gs>
                    <a:gs pos="100000">
                      <a:srgbClr val="7BB8E1"/>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zh-CN" altLang="en-US"/>
                </a:p>
              </p:txBody>
            </p:sp>
            <p:sp>
              <p:nvSpPr>
                <p:cNvPr id="65" name="AutoShape 75"/>
                <p:cNvSpPr>
                  <a:spLocks noChangeArrowheads="1"/>
                </p:cNvSpPr>
                <p:nvPr/>
              </p:nvSpPr>
              <p:spPr bwMode="auto">
                <a:xfrm flipV="1">
                  <a:off x="8870" y="2093"/>
                  <a:ext cx="346" cy="3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810 w 21600"/>
                    <a:gd name="T13" fmla="*/ 1705 h 21600"/>
                    <a:gd name="T14" fmla="*/ 19790 w 21600"/>
                    <a:gd name="T15" fmla="*/ 19895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gradFill rotWithShape="0">
                  <a:gsLst>
                    <a:gs pos="0">
                      <a:srgbClr val="7BB8E1"/>
                    </a:gs>
                    <a:gs pos="100000">
                      <a:srgbClr val="20303B"/>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zh-CN" altLang="en-US"/>
                </a:p>
              </p:txBody>
            </p:sp>
            <p:sp>
              <p:nvSpPr>
                <p:cNvPr id="66" name="AutoShape 76"/>
                <p:cNvSpPr>
                  <a:spLocks noChangeArrowheads="1"/>
                </p:cNvSpPr>
                <p:nvPr/>
              </p:nvSpPr>
              <p:spPr bwMode="auto">
                <a:xfrm rot="16200000" flipV="1">
                  <a:off x="8755" y="1671"/>
                  <a:ext cx="883" cy="3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177 w 21600"/>
                    <a:gd name="T13" fmla="*/ 2274 h 21600"/>
                    <a:gd name="T14" fmla="*/ 19423 w 21600"/>
                    <a:gd name="T15" fmla="*/ 19326 h 21600"/>
                  </a:gdLst>
                  <a:ahLst/>
                  <a:cxnLst>
                    <a:cxn ang="T8">
                      <a:pos x="T0" y="T1"/>
                    </a:cxn>
                    <a:cxn ang="T9">
                      <a:pos x="T2" y="T3"/>
                    </a:cxn>
                    <a:cxn ang="T10">
                      <a:pos x="T4" y="T5"/>
                    </a:cxn>
                    <a:cxn ang="T11">
                      <a:pos x="T6" y="T7"/>
                    </a:cxn>
                  </a:cxnLst>
                  <a:rect l="T12" t="T13" r="T14" b="T15"/>
                  <a:pathLst>
                    <a:path w="21600" h="21600">
                      <a:moveTo>
                        <a:pt x="0" y="0"/>
                      </a:moveTo>
                      <a:lnTo>
                        <a:pt x="764" y="21600"/>
                      </a:lnTo>
                      <a:lnTo>
                        <a:pt x="20836" y="21600"/>
                      </a:lnTo>
                      <a:lnTo>
                        <a:pt x="21600" y="0"/>
                      </a:lnTo>
                      <a:close/>
                    </a:path>
                  </a:pathLst>
                </a:custGeom>
                <a:gradFill rotWithShape="0">
                  <a:gsLst>
                    <a:gs pos="0">
                      <a:srgbClr val="7BB8E1"/>
                    </a:gs>
                    <a:gs pos="100000">
                      <a:srgbClr val="20303A"/>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zh-CN" altLang="en-US"/>
                </a:p>
              </p:txBody>
            </p:sp>
          </p:grpSp>
          <p:sp>
            <p:nvSpPr>
              <p:cNvPr id="57" name="Text Box 77"/>
              <p:cNvSpPr txBox="1">
                <a:spLocks noChangeArrowheads="1"/>
              </p:cNvSpPr>
              <p:nvPr/>
            </p:nvSpPr>
            <p:spPr bwMode="auto">
              <a:xfrm>
                <a:off x="2709" y="1067"/>
                <a:ext cx="371" cy="215"/>
              </a:xfrm>
              <a:prstGeom prst="rect">
                <a:avLst/>
              </a:prstGeom>
              <a:noFill/>
              <a:ln w="9525" algn="ctr">
                <a:noFill/>
                <a:miter lim="800000"/>
                <a:headEnd/>
                <a:tailEnd/>
              </a:ln>
              <a:effectLst/>
            </p:spPr>
            <p:txBody>
              <a:bodyPr wrap="none">
                <a:spAutoFit/>
              </a:bodyPr>
              <a:lstStyle/>
              <a:p>
                <a:pPr algn="ctr">
                  <a:defRPr/>
                </a:pPr>
                <a:r>
                  <a:rPr kumimoji="1" lang="en-US" altLang="zh-CN">
                    <a:solidFill>
                      <a:srgbClr val="800080"/>
                    </a:solidFill>
                    <a:effectLst>
                      <a:outerShdw blurRad="38100" dist="38100" dir="2700000" algn="tl">
                        <a:srgbClr val="000000"/>
                      </a:outerShdw>
                    </a:effectLst>
                    <a:ea typeface="宋体" pitchFamily="2" charset="-122"/>
                  </a:rPr>
                  <a:t>Data</a:t>
                </a:r>
              </a:p>
            </p:txBody>
          </p:sp>
          <p:sp>
            <p:nvSpPr>
              <p:cNvPr id="58" name="Text Box 78"/>
              <p:cNvSpPr txBox="1">
                <a:spLocks noChangeArrowheads="1"/>
              </p:cNvSpPr>
              <p:nvPr/>
            </p:nvSpPr>
            <p:spPr bwMode="auto">
              <a:xfrm>
                <a:off x="3303" y="1066"/>
                <a:ext cx="381" cy="215"/>
              </a:xfrm>
              <a:prstGeom prst="rect">
                <a:avLst/>
              </a:prstGeom>
              <a:noFill/>
              <a:ln w="9525" algn="ctr">
                <a:noFill/>
                <a:miter lim="800000"/>
                <a:headEnd/>
                <a:tailEnd/>
              </a:ln>
              <a:effectLst/>
            </p:spPr>
            <p:txBody>
              <a:bodyPr wrap="none">
                <a:spAutoFit/>
              </a:bodyPr>
              <a:lstStyle/>
              <a:p>
                <a:pPr algn="ctr">
                  <a:defRPr/>
                </a:pPr>
                <a:r>
                  <a:rPr kumimoji="1" lang="en-US" altLang="zh-CN" dirty="0">
                    <a:solidFill>
                      <a:srgbClr val="800080"/>
                    </a:solidFill>
                    <a:effectLst>
                      <a:outerShdw blurRad="38100" dist="38100" dir="2700000" algn="tl">
                        <a:srgbClr val="000000"/>
                      </a:outerShdw>
                    </a:effectLst>
                    <a:ea typeface="宋体" pitchFamily="2" charset="-122"/>
                  </a:rPr>
                  <a:t>CRC</a:t>
                </a:r>
              </a:p>
            </p:txBody>
          </p:sp>
        </p:grpSp>
        <p:grpSp>
          <p:nvGrpSpPr>
            <p:cNvPr id="12" name="Group 79"/>
            <p:cNvGrpSpPr>
              <a:grpSpLocks/>
            </p:cNvGrpSpPr>
            <p:nvPr/>
          </p:nvGrpSpPr>
          <p:grpSpPr bwMode="auto">
            <a:xfrm>
              <a:off x="2367" y="2387"/>
              <a:ext cx="412" cy="280"/>
              <a:chOff x="2245" y="2069"/>
              <a:chExt cx="453" cy="363"/>
            </a:xfrm>
          </p:grpSpPr>
          <p:grpSp>
            <p:nvGrpSpPr>
              <p:cNvPr id="49" name="Group 80"/>
              <p:cNvGrpSpPr>
                <a:grpSpLocks/>
              </p:cNvGrpSpPr>
              <p:nvPr/>
            </p:nvGrpSpPr>
            <p:grpSpPr bwMode="auto">
              <a:xfrm>
                <a:off x="2245" y="2069"/>
                <a:ext cx="453" cy="363"/>
                <a:chOff x="1343" y="912"/>
                <a:chExt cx="878" cy="583"/>
              </a:xfrm>
            </p:grpSpPr>
            <p:sp>
              <p:nvSpPr>
                <p:cNvPr id="51" name="Rectangle 81"/>
                <p:cNvSpPr>
                  <a:spLocks noChangeArrowheads="1"/>
                </p:cNvSpPr>
                <p:nvPr/>
              </p:nvSpPr>
              <p:spPr bwMode="auto">
                <a:xfrm>
                  <a:off x="1344" y="912"/>
                  <a:ext cx="864" cy="573"/>
                </a:xfrm>
                <a:prstGeom prst="rect">
                  <a:avLst/>
                </a:prstGeom>
                <a:solidFill>
                  <a:srgbClr val="FFEFAD"/>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52" name="Rectangle 82"/>
                <p:cNvSpPr>
                  <a:spLocks noChangeArrowheads="1"/>
                </p:cNvSpPr>
                <p:nvPr/>
              </p:nvSpPr>
              <p:spPr bwMode="auto">
                <a:xfrm>
                  <a:off x="1343" y="912"/>
                  <a:ext cx="47" cy="581"/>
                </a:xfrm>
                <a:prstGeom prst="rect">
                  <a:avLst/>
                </a:prstGeom>
                <a:gradFill rotWithShape="0">
                  <a:gsLst>
                    <a:gs pos="0">
                      <a:srgbClr val="FFFFCC"/>
                    </a:gs>
                    <a:gs pos="100000">
                      <a:srgbClr val="FFEFAD"/>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53" name="Rectangle 83"/>
                <p:cNvSpPr>
                  <a:spLocks noChangeArrowheads="1"/>
                </p:cNvSpPr>
                <p:nvPr/>
              </p:nvSpPr>
              <p:spPr bwMode="auto">
                <a:xfrm>
                  <a:off x="2173" y="912"/>
                  <a:ext cx="47" cy="581"/>
                </a:xfrm>
                <a:prstGeom prst="rect">
                  <a:avLst/>
                </a:prstGeom>
                <a:gradFill rotWithShape="0">
                  <a:gsLst>
                    <a:gs pos="0">
                      <a:srgbClr val="FFEFAD"/>
                    </a:gs>
                    <a:gs pos="100000">
                      <a:srgbClr val="433F2D"/>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54" name="AutoShape 84"/>
                <p:cNvSpPr>
                  <a:spLocks noChangeArrowheads="1"/>
                </p:cNvSpPr>
                <p:nvPr/>
              </p:nvSpPr>
              <p:spPr bwMode="auto">
                <a:xfrm>
                  <a:off x="1348" y="912"/>
                  <a:ext cx="869" cy="48"/>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138 w 21600"/>
                    <a:gd name="T13" fmla="*/ 2250 h 21600"/>
                    <a:gd name="T14" fmla="*/ 19462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696" y="21600"/>
                      </a:lnTo>
                      <a:lnTo>
                        <a:pt x="20904" y="21600"/>
                      </a:lnTo>
                      <a:lnTo>
                        <a:pt x="21600" y="0"/>
                      </a:lnTo>
                      <a:close/>
                    </a:path>
                  </a:pathLst>
                </a:custGeom>
                <a:gradFill rotWithShape="0">
                  <a:gsLst>
                    <a:gs pos="0">
                      <a:srgbClr val="FFFFCC"/>
                    </a:gs>
                    <a:gs pos="100000">
                      <a:srgbClr val="FFEFAD"/>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zh-CN" altLang="en-US"/>
                </a:p>
              </p:txBody>
            </p:sp>
            <p:sp>
              <p:nvSpPr>
                <p:cNvPr id="55" name="AutoShape 85"/>
                <p:cNvSpPr>
                  <a:spLocks noChangeArrowheads="1"/>
                </p:cNvSpPr>
                <p:nvPr/>
              </p:nvSpPr>
              <p:spPr bwMode="auto">
                <a:xfrm flipV="1">
                  <a:off x="1344" y="1448"/>
                  <a:ext cx="877" cy="47"/>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37 w 21600"/>
                    <a:gd name="T13" fmla="*/ 2757 h 21600"/>
                    <a:gd name="T14" fmla="*/ 19063 w 21600"/>
                    <a:gd name="T15" fmla="*/ 18843 h 21600"/>
                  </a:gdLst>
                  <a:ahLst/>
                  <a:cxnLst>
                    <a:cxn ang="T8">
                      <a:pos x="T0" y="T1"/>
                    </a:cxn>
                    <a:cxn ang="T9">
                      <a:pos x="T2" y="T3"/>
                    </a:cxn>
                    <a:cxn ang="T10">
                      <a:pos x="T4" y="T5"/>
                    </a:cxn>
                    <a:cxn ang="T11">
                      <a:pos x="T6" y="T7"/>
                    </a:cxn>
                  </a:cxnLst>
                  <a:rect l="T12" t="T13" r="T14" b="T15"/>
                  <a:pathLst>
                    <a:path w="21600" h="21600">
                      <a:moveTo>
                        <a:pt x="0" y="0"/>
                      </a:moveTo>
                      <a:lnTo>
                        <a:pt x="1489" y="21600"/>
                      </a:lnTo>
                      <a:lnTo>
                        <a:pt x="20111" y="21600"/>
                      </a:lnTo>
                      <a:lnTo>
                        <a:pt x="21600" y="0"/>
                      </a:lnTo>
                      <a:close/>
                    </a:path>
                  </a:pathLst>
                </a:custGeom>
                <a:gradFill rotWithShape="0">
                  <a:gsLst>
                    <a:gs pos="0">
                      <a:srgbClr val="FFEFAD"/>
                    </a:gs>
                    <a:gs pos="100000">
                      <a:srgbClr val="423E2D"/>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zh-CN" altLang="en-US"/>
                </a:p>
              </p:txBody>
            </p:sp>
          </p:grpSp>
          <p:sp>
            <p:nvSpPr>
              <p:cNvPr id="50" name="Text Box 86"/>
              <p:cNvSpPr txBox="1">
                <a:spLocks noChangeArrowheads="1"/>
              </p:cNvSpPr>
              <p:nvPr/>
            </p:nvSpPr>
            <p:spPr bwMode="auto">
              <a:xfrm>
                <a:off x="2321" y="2151"/>
                <a:ext cx="340" cy="197"/>
              </a:xfrm>
              <a:prstGeom prst="rect">
                <a:avLst/>
              </a:prstGeom>
              <a:noFill/>
              <a:ln w="9525" algn="ctr">
                <a:noFill/>
                <a:miter lim="800000"/>
                <a:headEnd/>
                <a:tailEnd/>
              </a:ln>
              <a:effectLst/>
            </p:spPr>
            <p:txBody>
              <a:bodyPr>
                <a:spAutoFit/>
              </a:bodyPr>
              <a:lstStyle/>
              <a:p>
                <a:pPr algn="ctr">
                  <a:defRPr/>
                </a:pPr>
                <a:r>
                  <a:rPr kumimoji="1" lang="en-US" altLang="zh-CN" sz="1600">
                    <a:solidFill>
                      <a:srgbClr val="800080"/>
                    </a:solidFill>
                    <a:effectLst>
                      <a:outerShdw blurRad="38100" dist="38100" dir="2700000" algn="tl">
                        <a:srgbClr val="000000"/>
                      </a:outerShdw>
                    </a:effectLst>
                    <a:ea typeface="宋体" pitchFamily="2" charset="-122"/>
                  </a:rPr>
                  <a:t>tag</a:t>
                </a:r>
              </a:p>
            </p:txBody>
          </p:sp>
        </p:grpSp>
        <p:grpSp>
          <p:nvGrpSpPr>
            <p:cNvPr id="13" name="Group 87"/>
            <p:cNvGrpSpPr>
              <a:grpSpLocks/>
            </p:cNvGrpSpPr>
            <p:nvPr/>
          </p:nvGrpSpPr>
          <p:grpSpPr bwMode="auto">
            <a:xfrm>
              <a:off x="1303" y="2982"/>
              <a:ext cx="1238" cy="315"/>
              <a:chOff x="1417" y="3143"/>
              <a:chExt cx="2508" cy="1004"/>
            </a:xfrm>
          </p:grpSpPr>
          <p:sp>
            <p:nvSpPr>
              <p:cNvPr id="44" name="Rectangle 88"/>
              <p:cNvSpPr>
                <a:spLocks noChangeArrowheads="1"/>
              </p:cNvSpPr>
              <p:nvPr/>
            </p:nvSpPr>
            <p:spPr bwMode="auto">
              <a:xfrm>
                <a:off x="1427" y="3151"/>
                <a:ext cx="2468" cy="987"/>
              </a:xfrm>
              <a:prstGeom prst="rect">
                <a:avLst/>
              </a:prstGeom>
              <a:solidFill>
                <a:schemeClr val="bg1"/>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5" name="Rectangle 89"/>
              <p:cNvSpPr>
                <a:spLocks noChangeArrowheads="1"/>
              </p:cNvSpPr>
              <p:nvPr/>
            </p:nvSpPr>
            <p:spPr bwMode="auto">
              <a:xfrm>
                <a:off x="1427" y="3143"/>
                <a:ext cx="146" cy="1005"/>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anchor="ctr"/>
              <a:lstStyle/>
              <a:p>
                <a:pPr>
                  <a:defRPr/>
                </a:pPr>
                <a:endParaRPr lang="zh-CN" altLang="en-US">
                  <a:ea typeface="宋体" pitchFamily="2" charset="-122"/>
                </a:endParaRPr>
              </a:p>
            </p:txBody>
          </p:sp>
          <p:sp>
            <p:nvSpPr>
              <p:cNvPr id="46" name="Rectangle 90"/>
              <p:cNvSpPr>
                <a:spLocks noChangeArrowheads="1"/>
              </p:cNvSpPr>
              <p:nvPr/>
            </p:nvSpPr>
            <p:spPr bwMode="auto">
              <a:xfrm>
                <a:off x="3773" y="3143"/>
                <a:ext cx="138" cy="1005"/>
              </a:xfrm>
              <a:prstGeom prst="rect">
                <a:avLst/>
              </a:prstGeom>
              <a:gradFill rotWithShape="0">
                <a:gsLst>
                  <a:gs pos="0">
                    <a:schemeClr val="bg1"/>
                  </a:gs>
                  <a:gs pos="100000">
                    <a:schemeClr val="bg1">
                      <a:gamma/>
                      <a:shade val="26275"/>
                      <a:invGamma/>
                    </a:schemeClr>
                  </a:gs>
                </a:gsLst>
                <a:lin ang="0" scaled="1"/>
              </a:gradFill>
              <a:ln w="9525">
                <a:noFill/>
                <a:miter lim="800000"/>
                <a:headEnd/>
                <a:tailEnd/>
              </a:ln>
              <a:effectLst/>
            </p:spPr>
            <p:txBody>
              <a:bodyPr anchor="ctr"/>
              <a:lstStyle/>
              <a:p>
                <a:pPr>
                  <a:defRPr/>
                </a:pPr>
                <a:endParaRPr lang="zh-CN" altLang="en-US">
                  <a:ea typeface="宋体" pitchFamily="2" charset="-122"/>
                </a:endParaRPr>
              </a:p>
            </p:txBody>
          </p:sp>
          <p:sp>
            <p:nvSpPr>
              <p:cNvPr id="47" name="AutoShape 91"/>
              <p:cNvSpPr>
                <a:spLocks noChangeArrowheads="1"/>
              </p:cNvSpPr>
              <p:nvPr/>
            </p:nvSpPr>
            <p:spPr bwMode="auto">
              <a:xfrm>
                <a:off x="1429" y="3143"/>
                <a:ext cx="2484" cy="141"/>
              </a:xfrm>
              <a:custGeom>
                <a:avLst/>
                <a:gdLst>
                  <a:gd name="T0" fmla="*/ 32 w 21600"/>
                  <a:gd name="T1" fmla="*/ 0 h 21600"/>
                  <a:gd name="T2" fmla="*/ 16 w 21600"/>
                  <a:gd name="T3" fmla="*/ 0 h 21600"/>
                  <a:gd name="T4" fmla="*/ 1 w 21600"/>
                  <a:gd name="T5" fmla="*/ 0 h 21600"/>
                  <a:gd name="T6" fmla="*/ 16 w 21600"/>
                  <a:gd name="T7" fmla="*/ 0 h 21600"/>
                  <a:gd name="T8" fmla="*/ 0 60000 65536"/>
                  <a:gd name="T9" fmla="*/ 0 60000 65536"/>
                  <a:gd name="T10" fmla="*/ 0 60000 65536"/>
                  <a:gd name="T11" fmla="*/ 0 60000 65536"/>
                  <a:gd name="T12" fmla="*/ 2548 w 21600"/>
                  <a:gd name="T13" fmla="*/ 2604 h 21600"/>
                  <a:gd name="T14" fmla="*/ 19052 w 21600"/>
                  <a:gd name="T15" fmla="*/ 18996 h 21600"/>
                </a:gdLst>
                <a:ahLst/>
                <a:cxnLst>
                  <a:cxn ang="T8">
                    <a:pos x="T0" y="T1"/>
                  </a:cxn>
                  <a:cxn ang="T9">
                    <a:pos x="T2" y="T3"/>
                  </a:cxn>
                  <a:cxn ang="T10">
                    <a:pos x="T4" y="T5"/>
                  </a:cxn>
                  <a:cxn ang="T11">
                    <a:pos x="T6" y="T7"/>
                  </a:cxn>
                </a:cxnLst>
                <a:rect l="T12" t="T13" r="T14" b="T15"/>
                <a:pathLst>
                  <a:path w="21600" h="21600">
                    <a:moveTo>
                      <a:pt x="0" y="0"/>
                    </a:moveTo>
                    <a:lnTo>
                      <a:pt x="1496" y="21600"/>
                    </a:lnTo>
                    <a:lnTo>
                      <a:pt x="20104" y="21600"/>
                    </a:lnTo>
                    <a:lnTo>
                      <a:pt x="21600" y="0"/>
                    </a:lnTo>
                    <a:close/>
                  </a:path>
                </a:pathLst>
              </a:custGeom>
              <a:gradFill rotWithShape="0">
                <a:gsLst>
                  <a:gs pos="0">
                    <a:srgbClr val="DDDDDD"/>
                  </a:gs>
                  <a:gs pos="100000">
                    <a:srgbClr val="FFFF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zh-CN" altLang="en-US"/>
              </a:p>
            </p:txBody>
          </p:sp>
          <p:sp>
            <p:nvSpPr>
              <p:cNvPr id="48" name="AutoShape 92"/>
              <p:cNvSpPr>
                <a:spLocks noChangeArrowheads="1"/>
              </p:cNvSpPr>
              <p:nvPr/>
            </p:nvSpPr>
            <p:spPr bwMode="auto">
              <a:xfrm flipV="1">
                <a:off x="1419" y="4035"/>
                <a:ext cx="2506" cy="112"/>
              </a:xfrm>
              <a:custGeom>
                <a:avLst/>
                <a:gdLst>
                  <a:gd name="G0" fmla="+- 1489 0 0"/>
                  <a:gd name="G1" fmla="+- 21600 0 1489"/>
                  <a:gd name="G2" fmla="*/ 1489 1 2"/>
                  <a:gd name="G3" fmla="+- 21600 0 G2"/>
                  <a:gd name="G4" fmla="+/ 1489 21600 2"/>
                  <a:gd name="G5" fmla="+/ G1 0 2"/>
                  <a:gd name="G6" fmla="*/ 21600 21600 1489"/>
                  <a:gd name="G7" fmla="*/ G6 1 2"/>
                  <a:gd name="G8" fmla="+- 21600 0 G7"/>
                  <a:gd name="G9" fmla="*/ 21600 1 2"/>
                  <a:gd name="G10" fmla="+- 1489 0 G9"/>
                  <a:gd name="G11" fmla="?: G10 G8 0"/>
                  <a:gd name="G12" fmla="?: G10 G7 21600"/>
                  <a:gd name="T0" fmla="*/ 20855 w 21600"/>
                  <a:gd name="T1" fmla="*/ 10800 h 21600"/>
                  <a:gd name="T2" fmla="*/ 10800 w 21600"/>
                  <a:gd name="T3" fmla="*/ 21600 h 21600"/>
                  <a:gd name="T4" fmla="*/ 745 w 21600"/>
                  <a:gd name="T5" fmla="*/ 10800 h 21600"/>
                  <a:gd name="T6" fmla="*/ 10800 w 21600"/>
                  <a:gd name="T7" fmla="*/ 0 h 21600"/>
                  <a:gd name="T8" fmla="*/ 2545 w 21600"/>
                  <a:gd name="T9" fmla="*/ 2545 h 21600"/>
                  <a:gd name="T10" fmla="*/ 19055 w 21600"/>
                  <a:gd name="T11" fmla="*/ 19055 h 21600"/>
                </a:gdLst>
                <a:ahLst/>
                <a:cxnLst>
                  <a:cxn ang="0">
                    <a:pos x="T0" y="T1"/>
                  </a:cxn>
                  <a:cxn ang="0">
                    <a:pos x="T2" y="T3"/>
                  </a:cxn>
                  <a:cxn ang="0">
                    <a:pos x="T4" y="T5"/>
                  </a:cxn>
                  <a:cxn ang="0">
                    <a:pos x="T6" y="T7"/>
                  </a:cxn>
                </a:cxnLst>
                <a:rect l="T8" t="T9" r="T10" b="T11"/>
                <a:pathLst>
                  <a:path w="21600" h="21600">
                    <a:moveTo>
                      <a:pt x="0" y="0"/>
                    </a:moveTo>
                    <a:lnTo>
                      <a:pt x="1489" y="21600"/>
                    </a:lnTo>
                    <a:lnTo>
                      <a:pt x="20111" y="21600"/>
                    </a:lnTo>
                    <a:lnTo>
                      <a:pt x="21600" y="0"/>
                    </a:lnTo>
                    <a:close/>
                  </a:path>
                </a:pathLst>
              </a:custGeom>
              <a:gradFill rotWithShape="0">
                <a:gsLst>
                  <a:gs pos="0">
                    <a:schemeClr val="bg1"/>
                  </a:gs>
                  <a:gs pos="100000">
                    <a:schemeClr val="bg1">
                      <a:gamma/>
                      <a:shade val="25882"/>
                      <a:invGamma/>
                    </a:schemeClr>
                  </a:gs>
                </a:gsLst>
                <a:lin ang="5400000" scaled="1"/>
              </a:gradFill>
              <a:ln w="9525">
                <a:noFill/>
                <a:miter lim="800000"/>
                <a:headEnd/>
                <a:tailEnd/>
              </a:ln>
              <a:effectLst/>
            </p:spPr>
            <p:txBody>
              <a:bodyPr anchor="ctr"/>
              <a:lstStyle/>
              <a:p>
                <a:pPr>
                  <a:defRPr/>
                </a:pPr>
                <a:endParaRPr lang="zh-CN" altLang="en-US">
                  <a:ea typeface="宋体" pitchFamily="2" charset="-122"/>
                </a:endParaRPr>
              </a:p>
            </p:txBody>
          </p:sp>
        </p:grpSp>
        <p:grpSp>
          <p:nvGrpSpPr>
            <p:cNvPr id="14" name="Group 93"/>
            <p:cNvGrpSpPr>
              <a:grpSpLocks/>
            </p:cNvGrpSpPr>
            <p:nvPr/>
          </p:nvGrpSpPr>
          <p:grpSpPr bwMode="auto">
            <a:xfrm>
              <a:off x="2501" y="2982"/>
              <a:ext cx="619" cy="315"/>
              <a:chOff x="1417" y="3143"/>
              <a:chExt cx="2508" cy="1004"/>
            </a:xfrm>
          </p:grpSpPr>
          <p:sp>
            <p:nvSpPr>
              <p:cNvPr id="39" name="Rectangle 94"/>
              <p:cNvSpPr>
                <a:spLocks noChangeArrowheads="1"/>
              </p:cNvSpPr>
              <p:nvPr/>
            </p:nvSpPr>
            <p:spPr bwMode="auto">
              <a:xfrm>
                <a:off x="1427" y="3151"/>
                <a:ext cx="2468" cy="987"/>
              </a:xfrm>
              <a:prstGeom prst="rect">
                <a:avLst/>
              </a:prstGeom>
              <a:solidFill>
                <a:schemeClr val="bg1"/>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0" name="Rectangle 95"/>
              <p:cNvSpPr>
                <a:spLocks noChangeArrowheads="1"/>
              </p:cNvSpPr>
              <p:nvPr/>
            </p:nvSpPr>
            <p:spPr bwMode="auto">
              <a:xfrm>
                <a:off x="1428" y="3143"/>
                <a:ext cx="144" cy="1005"/>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anchor="ctr"/>
              <a:lstStyle/>
              <a:p>
                <a:pPr>
                  <a:defRPr/>
                </a:pPr>
                <a:endParaRPr lang="zh-CN" altLang="en-US">
                  <a:ea typeface="宋体" pitchFamily="2" charset="-122"/>
                </a:endParaRPr>
              </a:p>
            </p:txBody>
          </p:sp>
          <p:sp>
            <p:nvSpPr>
              <p:cNvPr id="41" name="Rectangle 96"/>
              <p:cNvSpPr>
                <a:spLocks noChangeArrowheads="1"/>
              </p:cNvSpPr>
              <p:nvPr/>
            </p:nvSpPr>
            <p:spPr bwMode="auto">
              <a:xfrm>
                <a:off x="3772" y="3143"/>
                <a:ext cx="141" cy="1005"/>
              </a:xfrm>
              <a:prstGeom prst="rect">
                <a:avLst/>
              </a:prstGeom>
              <a:gradFill rotWithShape="0">
                <a:gsLst>
                  <a:gs pos="0">
                    <a:schemeClr val="bg1"/>
                  </a:gs>
                  <a:gs pos="100000">
                    <a:schemeClr val="bg1">
                      <a:gamma/>
                      <a:shade val="26275"/>
                      <a:invGamma/>
                    </a:schemeClr>
                  </a:gs>
                </a:gsLst>
                <a:lin ang="0" scaled="1"/>
              </a:gradFill>
              <a:ln w="9525">
                <a:noFill/>
                <a:miter lim="800000"/>
                <a:headEnd/>
                <a:tailEnd/>
              </a:ln>
              <a:effectLst/>
            </p:spPr>
            <p:txBody>
              <a:bodyPr anchor="ctr"/>
              <a:lstStyle/>
              <a:p>
                <a:pPr>
                  <a:defRPr/>
                </a:pPr>
                <a:endParaRPr lang="zh-CN" altLang="en-US">
                  <a:ea typeface="宋体" pitchFamily="2" charset="-122"/>
                </a:endParaRPr>
              </a:p>
            </p:txBody>
          </p:sp>
          <p:sp>
            <p:nvSpPr>
              <p:cNvPr id="42" name="AutoShape 97"/>
              <p:cNvSpPr>
                <a:spLocks noChangeArrowheads="1"/>
              </p:cNvSpPr>
              <p:nvPr/>
            </p:nvSpPr>
            <p:spPr bwMode="auto">
              <a:xfrm>
                <a:off x="1429" y="3143"/>
                <a:ext cx="2484" cy="141"/>
              </a:xfrm>
              <a:custGeom>
                <a:avLst/>
                <a:gdLst>
                  <a:gd name="T0" fmla="*/ 32 w 21600"/>
                  <a:gd name="T1" fmla="*/ 0 h 21600"/>
                  <a:gd name="T2" fmla="*/ 16 w 21600"/>
                  <a:gd name="T3" fmla="*/ 0 h 21600"/>
                  <a:gd name="T4" fmla="*/ 1 w 21600"/>
                  <a:gd name="T5" fmla="*/ 0 h 21600"/>
                  <a:gd name="T6" fmla="*/ 16 w 21600"/>
                  <a:gd name="T7" fmla="*/ 0 h 21600"/>
                  <a:gd name="T8" fmla="*/ 0 60000 65536"/>
                  <a:gd name="T9" fmla="*/ 0 60000 65536"/>
                  <a:gd name="T10" fmla="*/ 0 60000 65536"/>
                  <a:gd name="T11" fmla="*/ 0 60000 65536"/>
                  <a:gd name="T12" fmla="*/ 2548 w 21600"/>
                  <a:gd name="T13" fmla="*/ 2604 h 21600"/>
                  <a:gd name="T14" fmla="*/ 19052 w 21600"/>
                  <a:gd name="T15" fmla="*/ 18996 h 21600"/>
                </a:gdLst>
                <a:ahLst/>
                <a:cxnLst>
                  <a:cxn ang="T8">
                    <a:pos x="T0" y="T1"/>
                  </a:cxn>
                  <a:cxn ang="T9">
                    <a:pos x="T2" y="T3"/>
                  </a:cxn>
                  <a:cxn ang="T10">
                    <a:pos x="T4" y="T5"/>
                  </a:cxn>
                  <a:cxn ang="T11">
                    <a:pos x="T6" y="T7"/>
                  </a:cxn>
                </a:cxnLst>
                <a:rect l="T12" t="T13" r="T14" b="T15"/>
                <a:pathLst>
                  <a:path w="21600" h="21600">
                    <a:moveTo>
                      <a:pt x="0" y="0"/>
                    </a:moveTo>
                    <a:lnTo>
                      <a:pt x="1496" y="21600"/>
                    </a:lnTo>
                    <a:lnTo>
                      <a:pt x="20104" y="21600"/>
                    </a:lnTo>
                    <a:lnTo>
                      <a:pt x="21600" y="0"/>
                    </a:lnTo>
                    <a:close/>
                  </a:path>
                </a:pathLst>
              </a:custGeom>
              <a:gradFill rotWithShape="0">
                <a:gsLst>
                  <a:gs pos="0">
                    <a:srgbClr val="DDDDDD"/>
                  </a:gs>
                  <a:gs pos="100000">
                    <a:srgbClr val="FFFF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zh-CN" altLang="en-US"/>
              </a:p>
            </p:txBody>
          </p:sp>
          <p:sp>
            <p:nvSpPr>
              <p:cNvPr id="43" name="AutoShape 98"/>
              <p:cNvSpPr>
                <a:spLocks noChangeArrowheads="1"/>
              </p:cNvSpPr>
              <p:nvPr/>
            </p:nvSpPr>
            <p:spPr bwMode="auto">
              <a:xfrm flipV="1">
                <a:off x="1418" y="4035"/>
                <a:ext cx="2507" cy="112"/>
              </a:xfrm>
              <a:custGeom>
                <a:avLst/>
                <a:gdLst>
                  <a:gd name="G0" fmla="+- 1489 0 0"/>
                  <a:gd name="G1" fmla="+- 21600 0 1489"/>
                  <a:gd name="G2" fmla="*/ 1489 1 2"/>
                  <a:gd name="G3" fmla="+- 21600 0 G2"/>
                  <a:gd name="G4" fmla="+/ 1489 21600 2"/>
                  <a:gd name="G5" fmla="+/ G1 0 2"/>
                  <a:gd name="G6" fmla="*/ 21600 21600 1489"/>
                  <a:gd name="G7" fmla="*/ G6 1 2"/>
                  <a:gd name="G8" fmla="+- 21600 0 G7"/>
                  <a:gd name="G9" fmla="*/ 21600 1 2"/>
                  <a:gd name="G10" fmla="+- 1489 0 G9"/>
                  <a:gd name="G11" fmla="?: G10 G8 0"/>
                  <a:gd name="G12" fmla="?: G10 G7 21600"/>
                  <a:gd name="T0" fmla="*/ 20855 w 21600"/>
                  <a:gd name="T1" fmla="*/ 10800 h 21600"/>
                  <a:gd name="T2" fmla="*/ 10800 w 21600"/>
                  <a:gd name="T3" fmla="*/ 21600 h 21600"/>
                  <a:gd name="T4" fmla="*/ 745 w 21600"/>
                  <a:gd name="T5" fmla="*/ 10800 h 21600"/>
                  <a:gd name="T6" fmla="*/ 10800 w 21600"/>
                  <a:gd name="T7" fmla="*/ 0 h 21600"/>
                  <a:gd name="T8" fmla="*/ 2545 w 21600"/>
                  <a:gd name="T9" fmla="*/ 2545 h 21600"/>
                  <a:gd name="T10" fmla="*/ 19055 w 21600"/>
                  <a:gd name="T11" fmla="*/ 19055 h 21600"/>
                </a:gdLst>
                <a:ahLst/>
                <a:cxnLst>
                  <a:cxn ang="0">
                    <a:pos x="T0" y="T1"/>
                  </a:cxn>
                  <a:cxn ang="0">
                    <a:pos x="T2" y="T3"/>
                  </a:cxn>
                  <a:cxn ang="0">
                    <a:pos x="T4" y="T5"/>
                  </a:cxn>
                  <a:cxn ang="0">
                    <a:pos x="T6" y="T7"/>
                  </a:cxn>
                </a:cxnLst>
                <a:rect l="T8" t="T9" r="T10" b="T11"/>
                <a:pathLst>
                  <a:path w="21600" h="21600">
                    <a:moveTo>
                      <a:pt x="0" y="0"/>
                    </a:moveTo>
                    <a:lnTo>
                      <a:pt x="1489" y="21600"/>
                    </a:lnTo>
                    <a:lnTo>
                      <a:pt x="20111" y="21600"/>
                    </a:lnTo>
                    <a:lnTo>
                      <a:pt x="21600" y="0"/>
                    </a:lnTo>
                    <a:close/>
                  </a:path>
                </a:pathLst>
              </a:custGeom>
              <a:gradFill rotWithShape="0">
                <a:gsLst>
                  <a:gs pos="0">
                    <a:schemeClr val="bg1"/>
                  </a:gs>
                  <a:gs pos="100000">
                    <a:schemeClr val="bg1">
                      <a:gamma/>
                      <a:shade val="25882"/>
                      <a:invGamma/>
                    </a:schemeClr>
                  </a:gs>
                </a:gsLst>
                <a:lin ang="5400000" scaled="1"/>
              </a:gradFill>
              <a:ln w="9525">
                <a:noFill/>
                <a:miter lim="800000"/>
                <a:headEnd/>
                <a:tailEnd/>
              </a:ln>
              <a:effectLst/>
            </p:spPr>
            <p:txBody>
              <a:bodyPr anchor="ctr"/>
              <a:lstStyle/>
              <a:p>
                <a:pPr>
                  <a:defRPr/>
                </a:pPr>
                <a:endParaRPr lang="zh-CN" altLang="en-US">
                  <a:ea typeface="宋体" pitchFamily="2" charset="-122"/>
                </a:endParaRPr>
              </a:p>
            </p:txBody>
          </p:sp>
        </p:grpSp>
        <p:sp>
          <p:nvSpPr>
            <p:cNvPr id="15" name="Text Box 99"/>
            <p:cNvSpPr txBox="1">
              <a:spLocks noChangeArrowheads="1"/>
            </p:cNvSpPr>
            <p:nvPr/>
          </p:nvSpPr>
          <p:spPr bwMode="auto">
            <a:xfrm>
              <a:off x="1720" y="3063"/>
              <a:ext cx="359" cy="166"/>
            </a:xfrm>
            <a:prstGeom prst="rect">
              <a:avLst/>
            </a:prstGeom>
            <a:noFill/>
            <a:ln w="9525" algn="ctr">
              <a:noFill/>
              <a:miter lim="800000"/>
              <a:headEnd/>
              <a:tailEnd/>
            </a:ln>
            <a:effectLst/>
          </p:spPr>
          <p:txBody>
            <a:bodyPr wrap="none">
              <a:spAutoFit/>
            </a:bodyPr>
            <a:lstStyle/>
            <a:p>
              <a:pPr algn="ctr">
                <a:defRPr/>
              </a:pPr>
              <a:r>
                <a:rPr kumimoji="1" lang="en-US" altLang="zh-CN">
                  <a:solidFill>
                    <a:srgbClr val="800080"/>
                  </a:solidFill>
                  <a:effectLst>
                    <a:outerShdw blurRad="38100" dist="38100" dir="2700000" algn="tl">
                      <a:srgbClr val="000000"/>
                    </a:outerShdw>
                  </a:effectLst>
                  <a:ea typeface="宋体" pitchFamily="2" charset="-122"/>
                </a:rPr>
                <a:t>TPID</a:t>
              </a:r>
            </a:p>
          </p:txBody>
        </p:sp>
        <p:sp>
          <p:nvSpPr>
            <p:cNvPr id="16" name="Text Box 100"/>
            <p:cNvSpPr txBox="1">
              <a:spLocks noChangeArrowheads="1"/>
            </p:cNvSpPr>
            <p:nvPr/>
          </p:nvSpPr>
          <p:spPr bwMode="auto">
            <a:xfrm>
              <a:off x="2589" y="3063"/>
              <a:ext cx="456" cy="166"/>
            </a:xfrm>
            <a:prstGeom prst="rect">
              <a:avLst/>
            </a:prstGeom>
            <a:noFill/>
            <a:ln w="9525" algn="ctr">
              <a:noFill/>
              <a:miter lim="800000"/>
              <a:headEnd/>
              <a:tailEnd/>
            </a:ln>
            <a:effectLst/>
          </p:spPr>
          <p:txBody>
            <a:bodyPr wrap="none">
              <a:spAutoFit/>
            </a:bodyPr>
            <a:lstStyle/>
            <a:p>
              <a:pPr algn="ctr">
                <a:defRPr/>
              </a:pPr>
              <a:r>
                <a:rPr kumimoji="1" lang="en-US" altLang="zh-CN">
                  <a:solidFill>
                    <a:srgbClr val="800080"/>
                  </a:solidFill>
                  <a:effectLst>
                    <a:outerShdw blurRad="38100" dist="38100" dir="2700000" algn="tl">
                      <a:srgbClr val="000000"/>
                    </a:outerShdw>
                  </a:effectLst>
                  <a:ea typeface="宋体" pitchFamily="2" charset="-122"/>
                </a:rPr>
                <a:t>Priority</a:t>
              </a:r>
            </a:p>
          </p:txBody>
        </p:sp>
        <p:grpSp>
          <p:nvGrpSpPr>
            <p:cNvPr id="17" name="Group 101"/>
            <p:cNvGrpSpPr>
              <a:grpSpLocks/>
            </p:cNvGrpSpPr>
            <p:nvPr/>
          </p:nvGrpSpPr>
          <p:grpSpPr bwMode="auto">
            <a:xfrm>
              <a:off x="3120" y="2982"/>
              <a:ext cx="248" cy="315"/>
              <a:chOff x="1417" y="3143"/>
              <a:chExt cx="2508" cy="1004"/>
            </a:xfrm>
          </p:grpSpPr>
          <p:sp>
            <p:nvSpPr>
              <p:cNvPr id="34" name="Rectangle 102"/>
              <p:cNvSpPr>
                <a:spLocks noChangeArrowheads="1"/>
              </p:cNvSpPr>
              <p:nvPr/>
            </p:nvSpPr>
            <p:spPr bwMode="auto">
              <a:xfrm>
                <a:off x="1427" y="3151"/>
                <a:ext cx="2468" cy="987"/>
              </a:xfrm>
              <a:prstGeom prst="rect">
                <a:avLst/>
              </a:prstGeom>
              <a:solidFill>
                <a:schemeClr val="bg1"/>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5" name="Rectangle 103"/>
              <p:cNvSpPr>
                <a:spLocks noChangeArrowheads="1"/>
              </p:cNvSpPr>
              <p:nvPr/>
            </p:nvSpPr>
            <p:spPr bwMode="auto">
              <a:xfrm>
                <a:off x="1427" y="3143"/>
                <a:ext cx="147" cy="1005"/>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anchor="ctr"/>
              <a:lstStyle/>
              <a:p>
                <a:pPr>
                  <a:defRPr/>
                </a:pPr>
                <a:endParaRPr lang="zh-CN" altLang="en-US">
                  <a:ea typeface="宋体" pitchFamily="2" charset="-122"/>
                </a:endParaRPr>
              </a:p>
            </p:txBody>
          </p:sp>
          <p:sp>
            <p:nvSpPr>
              <p:cNvPr id="36" name="Rectangle 104"/>
              <p:cNvSpPr>
                <a:spLocks noChangeArrowheads="1"/>
              </p:cNvSpPr>
              <p:nvPr/>
            </p:nvSpPr>
            <p:spPr bwMode="auto">
              <a:xfrm>
                <a:off x="3767" y="3143"/>
                <a:ext cx="139" cy="1005"/>
              </a:xfrm>
              <a:prstGeom prst="rect">
                <a:avLst/>
              </a:prstGeom>
              <a:gradFill rotWithShape="0">
                <a:gsLst>
                  <a:gs pos="0">
                    <a:schemeClr val="bg1"/>
                  </a:gs>
                  <a:gs pos="100000">
                    <a:schemeClr val="bg1">
                      <a:gamma/>
                      <a:shade val="26275"/>
                      <a:invGamma/>
                    </a:schemeClr>
                  </a:gs>
                </a:gsLst>
                <a:lin ang="0" scaled="1"/>
              </a:gradFill>
              <a:ln w="9525">
                <a:noFill/>
                <a:miter lim="800000"/>
                <a:headEnd/>
                <a:tailEnd/>
              </a:ln>
              <a:effectLst/>
            </p:spPr>
            <p:txBody>
              <a:bodyPr anchor="ctr"/>
              <a:lstStyle/>
              <a:p>
                <a:pPr>
                  <a:defRPr/>
                </a:pPr>
                <a:endParaRPr lang="zh-CN" altLang="en-US">
                  <a:ea typeface="宋体" pitchFamily="2" charset="-122"/>
                </a:endParaRPr>
              </a:p>
            </p:txBody>
          </p:sp>
          <p:sp>
            <p:nvSpPr>
              <p:cNvPr id="37" name="AutoShape 105"/>
              <p:cNvSpPr>
                <a:spLocks noChangeArrowheads="1"/>
              </p:cNvSpPr>
              <p:nvPr/>
            </p:nvSpPr>
            <p:spPr bwMode="auto">
              <a:xfrm>
                <a:off x="1429" y="3143"/>
                <a:ext cx="2484" cy="141"/>
              </a:xfrm>
              <a:custGeom>
                <a:avLst/>
                <a:gdLst>
                  <a:gd name="T0" fmla="*/ 32 w 21600"/>
                  <a:gd name="T1" fmla="*/ 0 h 21600"/>
                  <a:gd name="T2" fmla="*/ 16 w 21600"/>
                  <a:gd name="T3" fmla="*/ 0 h 21600"/>
                  <a:gd name="T4" fmla="*/ 1 w 21600"/>
                  <a:gd name="T5" fmla="*/ 0 h 21600"/>
                  <a:gd name="T6" fmla="*/ 16 w 21600"/>
                  <a:gd name="T7" fmla="*/ 0 h 21600"/>
                  <a:gd name="T8" fmla="*/ 0 60000 65536"/>
                  <a:gd name="T9" fmla="*/ 0 60000 65536"/>
                  <a:gd name="T10" fmla="*/ 0 60000 65536"/>
                  <a:gd name="T11" fmla="*/ 0 60000 65536"/>
                  <a:gd name="T12" fmla="*/ 2548 w 21600"/>
                  <a:gd name="T13" fmla="*/ 2604 h 21600"/>
                  <a:gd name="T14" fmla="*/ 19052 w 21600"/>
                  <a:gd name="T15" fmla="*/ 18996 h 21600"/>
                </a:gdLst>
                <a:ahLst/>
                <a:cxnLst>
                  <a:cxn ang="T8">
                    <a:pos x="T0" y="T1"/>
                  </a:cxn>
                  <a:cxn ang="T9">
                    <a:pos x="T2" y="T3"/>
                  </a:cxn>
                  <a:cxn ang="T10">
                    <a:pos x="T4" y="T5"/>
                  </a:cxn>
                  <a:cxn ang="T11">
                    <a:pos x="T6" y="T7"/>
                  </a:cxn>
                </a:cxnLst>
                <a:rect l="T12" t="T13" r="T14" b="T15"/>
                <a:pathLst>
                  <a:path w="21600" h="21600">
                    <a:moveTo>
                      <a:pt x="0" y="0"/>
                    </a:moveTo>
                    <a:lnTo>
                      <a:pt x="1496" y="21600"/>
                    </a:lnTo>
                    <a:lnTo>
                      <a:pt x="20104" y="21600"/>
                    </a:lnTo>
                    <a:lnTo>
                      <a:pt x="21600" y="0"/>
                    </a:lnTo>
                    <a:close/>
                  </a:path>
                </a:pathLst>
              </a:custGeom>
              <a:gradFill rotWithShape="0">
                <a:gsLst>
                  <a:gs pos="0">
                    <a:srgbClr val="DDDDDD"/>
                  </a:gs>
                  <a:gs pos="100000">
                    <a:srgbClr val="FFFF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zh-CN" altLang="en-US"/>
              </a:p>
            </p:txBody>
          </p:sp>
          <p:sp>
            <p:nvSpPr>
              <p:cNvPr id="38" name="AutoShape 106"/>
              <p:cNvSpPr>
                <a:spLocks noChangeArrowheads="1"/>
              </p:cNvSpPr>
              <p:nvPr/>
            </p:nvSpPr>
            <p:spPr bwMode="auto">
              <a:xfrm flipV="1">
                <a:off x="1419" y="4035"/>
                <a:ext cx="2503" cy="112"/>
              </a:xfrm>
              <a:custGeom>
                <a:avLst/>
                <a:gdLst>
                  <a:gd name="G0" fmla="+- 1489 0 0"/>
                  <a:gd name="G1" fmla="+- 21600 0 1489"/>
                  <a:gd name="G2" fmla="*/ 1489 1 2"/>
                  <a:gd name="G3" fmla="+- 21600 0 G2"/>
                  <a:gd name="G4" fmla="+/ 1489 21600 2"/>
                  <a:gd name="G5" fmla="+/ G1 0 2"/>
                  <a:gd name="G6" fmla="*/ 21600 21600 1489"/>
                  <a:gd name="G7" fmla="*/ G6 1 2"/>
                  <a:gd name="G8" fmla="+- 21600 0 G7"/>
                  <a:gd name="G9" fmla="*/ 21600 1 2"/>
                  <a:gd name="G10" fmla="+- 1489 0 G9"/>
                  <a:gd name="G11" fmla="?: G10 G8 0"/>
                  <a:gd name="G12" fmla="?: G10 G7 21600"/>
                  <a:gd name="T0" fmla="*/ 20855 w 21600"/>
                  <a:gd name="T1" fmla="*/ 10800 h 21600"/>
                  <a:gd name="T2" fmla="*/ 10800 w 21600"/>
                  <a:gd name="T3" fmla="*/ 21600 h 21600"/>
                  <a:gd name="T4" fmla="*/ 745 w 21600"/>
                  <a:gd name="T5" fmla="*/ 10800 h 21600"/>
                  <a:gd name="T6" fmla="*/ 10800 w 21600"/>
                  <a:gd name="T7" fmla="*/ 0 h 21600"/>
                  <a:gd name="T8" fmla="*/ 2545 w 21600"/>
                  <a:gd name="T9" fmla="*/ 2545 h 21600"/>
                  <a:gd name="T10" fmla="*/ 19055 w 21600"/>
                  <a:gd name="T11" fmla="*/ 19055 h 21600"/>
                </a:gdLst>
                <a:ahLst/>
                <a:cxnLst>
                  <a:cxn ang="0">
                    <a:pos x="T0" y="T1"/>
                  </a:cxn>
                  <a:cxn ang="0">
                    <a:pos x="T2" y="T3"/>
                  </a:cxn>
                  <a:cxn ang="0">
                    <a:pos x="T4" y="T5"/>
                  </a:cxn>
                  <a:cxn ang="0">
                    <a:pos x="T6" y="T7"/>
                  </a:cxn>
                </a:cxnLst>
                <a:rect l="T8" t="T9" r="T10" b="T11"/>
                <a:pathLst>
                  <a:path w="21600" h="21600">
                    <a:moveTo>
                      <a:pt x="0" y="0"/>
                    </a:moveTo>
                    <a:lnTo>
                      <a:pt x="1489" y="21600"/>
                    </a:lnTo>
                    <a:lnTo>
                      <a:pt x="20111" y="21600"/>
                    </a:lnTo>
                    <a:lnTo>
                      <a:pt x="21600" y="0"/>
                    </a:lnTo>
                    <a:close/>
                  </a:path>
                </a:pathLst>
              </a:custGeom>
              <a:gradFill rotWithShape="0">
                <a:gsLst>
                  <a:gs pos="0">
                    <a:schemeClr val="bg1"/>
                  </a:gs>
                  <a:gs pos="100000">
                    <a:schemeClr val="bg1">
                      <a:gamma/>
                      <a:shade val="25882"/>
                      <a:invGamma/>
                    </a:schemeClr>
                  </a:gs>
                </a:gsLst>
                <a:lin ang="5400000" scaled="1"/>
              </a:gradFill>
              <a:ln w="9525">
                <a:noFill/>
                <a:miter lim="800000"/>
                <a:headEnd/>
                <a:tailEnd/>
              </a:ln>
              <a:effectLst/>
            </p:spPr>
            <p:txBody>
              <a:bodyPr anchor="ctr"/>
              <a:lstStyle/>
              <a:p>
                <a:pPr>
                  <a:defRPr/>
                </a:pPr>
                <a:endParaRPr lang="zh-CN" altLang="en-US">
                  <a:ea typeface="宋体" pitchFamily="2" charset="-122"/>
                </a:endParaRPr>
              </a:p>
            </p:txBody>
          </p:sp>
        </p:grpSp>
        <p:sp>
          <p:nvSpPr>
            <p:cNvPr id="18" name="Text Box 107"/>
            <p:cNvSpPr txBox="1">
              <a:spLocks noChangeArrowheads="1"/>
            </p:cNvSpPr>
            <p:nvPr/>
          </p:nvSpPr>
          <p:spPr bwMode="auto">
            <a:xfrm>
              <a:off x="3094" y="3052"/>
              <a:ext cx="282" cy="166"/>
            </a:xfrm>
            <a:prstGeom prst="rect">
              <a:avLst/>
            </a:prstGeom>
            <a:noFill/>
            <a:ln w="9525" algn="ctr">
              <a:noFill/>
              <a:miter lim="800000"/>
              <a:headEnd/>
              <a:tailEnd/>
            </a:ln>
            <a:effectLst/>
          </p:spPr>
          <p:txBody>
            <a:bodyPr wrap="none">
              <a:spAutoFit/>
            </a:bodyPr>
            <a:lstStyle/>
            <a:p>
              <a:pPr algn="ctr">
                <a:defRPr/>
              </a:pPr>
              <a:r>
                <a:rPr kumimoji="1" lang="en-US" altLang="zh-CN">
                  <a:solidFill>
                    <a:srgbClr val="800080"/>
                  </a:solidFill>
                  <a:effectLst>
                    <a:outerShdw blurRad="38100" dist="38100" dir="2700000" algn="tl">
                      <a:srgbClr val="000000"/>
                    </a:outerShdw>
                  </a:effectLst>
                  <a:ea typeface="宋体" pitchFamily="2" charset="-122"/>
                </a:rPr>
                <a:t>CFI</a:t>
              </a:r>
            </a:p>
          </p:txBody>
        </p:sp>
        <p:grpSp>
          <p:nvGrpSpPr>
            <p:cNvPr id="19" name="Group 108"/>
            <p:cNvGrpSpPr>
              <a:grpSpLocks/>
            </p:cNvGrpSpPr>
            <p:nvPr/>
          </p:nvGrpSpPr>
          <p:grpSpPr bwMode="auto">
            <a:xfrm>
              <a:off x="3368" y="2982"/>
              <a:ext cx="620" cy="315"/>
              <a:chOff x="1417" y="3143"/>
              <a:chExt cx="2508" cy="1004"/>
            </a:xfrm>
          </p:grpSpPr>
          <p:sp>
            <p:nvSpPr>
              <p:cNvPr id="29" name="Rectangle 109"/>
              <p:cNvSpPr>
                <a:spLocks noChangeArrowheads="1"/>
              </p:cNvSpPr>
              <p:nvPr/>
            </p:nvSpPr>
            <p:spPr bwMode="auto">
              <a:xfrm>
                <a:off x="1427" y="3151"/>
                <a:ext cx="2468" cy="987"/>
              </a:xfrm>
              <a:prstGeom prst="rect">
                <a:avLst/>
              </a:prstGeom>
              <a:solidFill>
                <a:schemeClr val="bg1"/>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0" name="Rectangle 110"/>
              <p:cNvSpPr>
                <a:spLocks noChangeArrowheads="1"/>
              </p:cNvSpPr>
              <p:nvPr/>
            </p:nvSpPr>
            <p:spPr bwMode="auto">
              <a:xfrm>
                <a:off x="1426" y="3143"/>
                <a:ext cx="144" cy="1005"/>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anchor="ctr"/>
              <a:lstStyle/>
              <a:p>
                <a:pPr>
                  <a:defRPr/>
                </a:pPr>
                <a:endParaRPr lang="zh-CN" altLang="en-US">
                  <a:ea typeface="宋体" pitchFamily="2" charset="-122"/>
                </a:endParaRPr>
              </a:p>
            </p:txBody>
          </p:sp>
          <p:sp>
            <p:nvSpPr>
              <p:cNvPr id="31" name="Rectangle 111"/>
              <p:cNvSpPr>
                <a:spLocks noChangeArrowheads="1"/>
              </p:cNvSpPr>
              <p:nvPr/>
            </p:nvSpPr>
            <p:spPr bwMode="auto">
              <a:xfrm>
                <a:off x="3772" y="3143"/>
                <a:ext cx="141" cy="1005"/>
              </a:xfrm>
              <a:prstGeom prst="rect">
                <a:avLst/>
              </a:prstGeom>
              <a:gradFill rotWithShape="0">
                <a:gsLst>
                  <a:gs pos="0">
                    <a:schemeClr val="bg1"/>
                  </a:gs>
                  <a:gs pos="100000">
                    <a:schemeClr val="bg1">
                      <a:gamma/>
                      <a:shade val="26275"/>
                      <a:invGamma/>
                    </a:schemeClr>
                  </a:gs>
                </a:gsLst>
                <a:lin ang="0" scaled="1"/>
              </a:gradFill>
              <a:ln w="9525">
                <a:noFill/>
                <a:miter lim="800000"/>
                <a:headEnd/>
                <a:tailEnd/>
              </a:ln>
              <a:effectLst/>
            </p:spPr>
            <p:txBody>
              <a:bodyPr anchor="ctr"/>
              <a:lstStyle/>
              <a:p>
                <a:pPr>
                  <a:defRPr/>
                </a:pPr>
                <a:endParaRPr lang="zh-CN" altLang="en-US">
                  <a:ea typeface="宋体" pitchFamily="2" charset="-122"/>
                </a:endParaRPr>
              </a:p>
            </p:txBody>
          </p:sp>
          <p:sp>
            <p:nvSpPr>
              <p:cNvPr id="32" name="AutoShape 112"/>
              <p:cNvSpPr>
                <a:spLocks noChangeArrowheads="1"/>
              </p:cNvSpPr>
              <p:nvPr/>
            </p:nvSpPr>
            <p:spPr bwMode="auto">
              <a:xfrm>
                <a:off x="1429" y="3143"/>
                <a:ext cx="2484" cy="141"/>
              </a:xfrm>
              <a:custGeom>
                <a:avLst/>
                <a:gdLst>
                  <a:gd name="T0" fmla="*/ 32 w 21600"/>
                  <a:gd name="T1" fmla="*/ 0 h 21600"/>
                  <a:gd name="T2" fmla="*/ 16 w 21600"/>
                  <a:gd name="T3" fmla="*/ 0 h 21600"/>
                  <a:gd name="T4" fmla="*/ 1 w 21600"/>
                  <a:gd name="T5" fmla="*/ 0 h 21600"/>
                  <a:gd name="T6" fmla="*/ 16 w 21600"/>
                  <a:gd name="T7" fmla="*/ 0 h 21600"/>
                  <a:gd name="T8" fmla="*/ 0 60000 65536"/>
                  <a:gd name="T9" fmla="*/ 0 60000 65536"/>
                  <a:gd name="T10" fmla="*/ 0 60000 65536"/>
                  <a:gd name="T11" fmla="*/ 0 60000 65536"/>
                  <a:gd name="T12" fmla="*/ 2548 w 21600"/>
                  <a:gd name="T13" fmla="*/ 2604 h 21600"/>
                  <a:gd name="T14" fmla="*/ 19052 w 21600"/>
                  <a:gd name="T15" fmla="*/ 18996 h 21600"/>
                </a:gdLst>
                <a:ahLst/>
                <a:cxnLst>
                  <a:cxn ang="T8">
                    <a:pos x="T0" y="T1"/>
                  </a:cxn>
                  <a:cxn ang="T9">
                    <a:pos x="T2" y="T3"/>
                  </a:cxn>
                  <a:cxn ang="T10">
                    <a:pos x="T4" y="T5"/>
                  </a:cxn>
                  <a:cxn ang="T11">
                    <a:pos x="T6" y="T7"/>
                  </a:cxn>
                </a:cxnLst>
                <a:rect l="T12" t="T13" r="T14" b="T15"/>
                <a:pathLst>
                  <a:path w="21600" h="21600">
                    <a:moveTo>
                      <a:pt x="0" y="0"/>
                    </a:moveTo>
                    <a:lnTo>
                      <a:pt x="1496" y="21600"/>
                    </a:lnTo>
                    <a:lnTo>
                      <a:pt x="20104" y="21600"/>
                    </a:lnTo>
                    <a:lnTo>
                      <a:pt x="21600" y="0"/>
                    </a:lnTo>
                    <a:close/>
                  </a:path>
                </a:pathLst>
              </a:custGeom>
              <a:gradFill rotWithShape="0">
                <a:gsLst>
                  <a:gs pos="0">
                    <a:srgbClr val="DDDDDD"/>
                  </a:gs>
                  <a:gs pos="100000">
                    <a:srgbClr val="FFFFF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endParaRPr lang="zh-CN" altLang="en-US"/>
              </a:p>
            </p:txBody>
          </p:sp>
          <p:sp>
            <p:nvSpPr>
              <p:cNvPr id="33" name="AutoShape 113"/>
              <p:cNvSpPr>
                <a:spLocks noChangeArrowheads="1"/>
              </p:cNvSpPr>
              <p:nvPr/>
            </p:nvSpPr>
            <p:spPr bwMode="auto">
              <a:xfrm flipV="1">
                <a:off x="1416" y="4035"/>
                <a:ext cx="2510" cy="112"/>
              </a:xfrm>
              <a:custGeom>
                <a:avLst/>
                <a:gdLst>
                  <a:gd name="G0" fmla="+- 1489 0 0"/>
                  <a:gd name="G1" fmla="+- 21600 0 1489"/>
                  <a:gd name="G2" fmla="*/ 1489 1 2"/>
                  <a:gd name="G3" fmla="+- 21600 0 G2"/>
                  <a:gd name="G4" fmla="+/ 1489 21600 2"/>
                  <a:gd name="G5" fmla="+/ G1 0 2"/>
                  <a:gd name="G6" fmla="*/ 21600 21600 1489"/>
                  <a:gd name="G7" fmla="*/ G6 1 2"/>
                  <a:gd name="G8" fmla="+- 21600 0 G7"/>
                  <a:gd name="G9" fmla="*/ 21600 1 2"/>
                  <a:gd name="G10" fmla="+- 1489 0 G9"/>
                  <a:gd name="G11" fmla="?: G10 G8 0"/>
                  <a:gd name="G12" fmla="?: G10 G7 21600"/>
                  <a:gd name="T0" fmla="*/ 20855 w 21600"/>
                  <a:gd name="T1" fmla="*/ 10800 h 21600"/>
                  <a:gd name="T2" fmla="*/ 10800 w 21600"/>
                  <a:gd name="T3" fmla="*/ 21600 h 21600"/>
                  <a:gd name="T4" fmla="*/ 745 w 21600"/>
                  <a:gd name="T5" fmla="*/ 10800 h 21600"/>
                  <a:gd name="T6" fmla="*/ 10800 w 21600"/>
                  <a:gd name="T7" fmla="*/ 0 h 21600"/>
                  <a:gd name="T8" fmla="*/ 2545 w 21600"/>
                  <a:gd name="T9" fmla="*/ 2545 h 21600"/>
                  <a:gd name="T10" fmla="*/ 19055 w 21600"/>
                  <a:gd name="T11" fmla="*/ 19055 h 21600"/>
                </a:gdLst>
                <a:ahLst/>
                <a:cxnLst>
                  <a:cxn ang="0">
                    <a:pos x="T0" y="T1"/>
                  </a:cxn>
                  <a:cxn ang="0">
                    <a:pos x="T2" y="T3"/>
                  </a:cxn>
                  <a:cxn ang="0">
                    <a:pos x="T4" y="T5"/>
                  </a:cxn>
                  <a:cxn ang="0">
                    <a:pos x="T6" y="T7"/>
                  </a:cxn>
                </a:cxnLst>
                <a:rect l="T8" t="T9" r="T10" b="T11"/>
                <a:pathLst>
                  <a:path w="21600" h="21600">
                    <a:moveTo>
                      <a:pt x="0" y="0"/>
                    </a:moveTo>
                    <a:lnTo>
                      <a:pt x="1489" y="21600"/>
                    </a:lnTo>
                    <a:lnTo>
                      <a:pt x="20111" y="21600"/>
                    </a:lnTo>
                    <a:lnTo>
                      <a:pt x="21600" y="0"/>
                    </a:lnTo>
                    <a:close/>
                  </a:path>
                </a:pathLst>
              </a:custGeom>
              <a:gradFill rotWithShape="0">
                <a:gsLst>
                  <a:gs pos="0">
                    <a:schemeClr val="bg1"/>
                  </a:gs>
                  <a:gs pos="100000">
                    <a:schemeClr val="bg1">
                      <a:gamma/>
                      <a:shade val="25882"/>
                      <a:invGamma/>
                    </a:schemeClr>
                  </a:gs>
                </a:gsLst>
                <a:lin ang="5400000" scaled="1"/>
              </a:gradFill>
              <a:ln w="9525">
                <a:noFill/>
                <a:miter lim="800000"/>
                <a:headEnd/>
                <a:tailEnd/>
              </a:ln>
              <a:effectLst/>
            </p:spPr>
            <p:txBody>
              <a:bodyPr anchor="ctr"/>
              <a:lstStyle/>
              <a:p>
                <a:pPr>
                  <a:defRPr/>
                </a:pPr>
                <a:endParaRPr lang="zh-CN" altLang="en-US">
                  <a:ea typeface="宋体" pitchFamily="2" charset="-122"/>
                </a:endParaRPr>
              </a:p>
            </p:txBody>
          </p:sp>
        </p:grpSp>
        <p:sp>
          <p:nvSpPr>
            <p:cNvPr id="20" name="Text Box 114"/>
            <p:cNvSpPr txBox="1">
              <a:spLocks noChangeArrowheads="1"/>
            </p:cNvSpPr>
            <p:nvPr/>
          </p:nvSpPr>
          <p:spPr bwMode="auto">
            <a:xfrm>
              <a:off x="3395" y="3052"/>
              <a:ext cx="547" cy="166"/>
            </a:xfrm>
            <a:prstGeom prst="rect">
              <a:avLst/>
            </a:prstGeom>
            <a:noFill/>
            <a:ln w="9525" algn="ctr">
              <a:noFill/>
              <a:miter lim="800000"/>
              <a:headEnd/>
              <a:tailEnd/>
            </a:ln>
            <a:effectLst/>
          </p:spPr>
          <p:txBody>
            <a:bodyPr wrap="none">
              <a:spAutoFit/>
            </a:bodyPr>
            <a:lstStyle/>
            <a:p>
              <a:pPr algn="ctr">
                <a:defRPr/>
              </a:pPr>
              <a:r>
                <a:rPr kumimoji="1" lang="en-US" altLang="zh-CN">
                  <a:solidFill>
                    <a:srgbClr val="800080"/>
                  </a:solidFill>
                  <a:effectLst>
                    <a:outerShdw blurRad="38100" dist="38100" dir="2700000" algn="tl">
                      <a:srgbClr val="000000"/>
                    </a:outerShdw>
                  </a:effectLst>
                  <a:ea typeface="宋体" pitchFamily="2" charset="-122"/>
                </a:rPr>
                <a:t>VLAN ID</a:t>
              </a:r>
            </a:p>
          </p:txBody>
        </p:sp>
        <p:sp>
          <p:nvSpPr>
            <p:cNvPr id="21" name="Line 115"/>
            <p:cNvSpPr>
              <a:spLocks noChangeShapeType="1"/>
            </p:cNvSpPr>
            <p:nvPr/>
          </p:nvSpPr>
          <p:spPr bwMode="auto">
            <a:xfrm flipH="1">
              <a:off x="1303" y="2660"/>
              <a:ext cx="1064" cy="32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 name="Line 116"/>
            <p:cNvSpPr>
              <a:spLocks noChangeShapeType="1"/>
            </p:cNvSpPr>
            <p:nvPr/>
          </p:nvSpPr>
          <p:spPr bwMode="auto">
            <a:xfrm>
              <a:off x="2730" y="2660"/>
              <a:ext cx="1252" cy="31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3" name="Line 117"/>
            <p:cNvSpPr>
              <a:spLocks noChangeShapeType="1"/>
            </p:cNvSpPr>
            <p:nvPr/>
          </p:nvSpPr>
          <p:spPr bwMode="auto">
            <a:xfrm flipH="1">
              <a:off x="2501" y="2772"/>
              <a:ext cx="0" cy="21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 name="Line 118"/>
            <p:cNvSpPr>
              <a:spLocks noChangeShapeType="1"/>
            </p:cNvSpPr>
            <p:nvPr/>
          </p:nvSpPr>
          <p:spPr bwMode="auto">
            <a:xfrm flipH="1">
              <a:off x="3988" y="2772"/>
              <a:ext cx="0" cy="21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 name="Line 119"/>
            <p:cNvSpPr>
              <a:spLocks noChangeShapeType="1"/>
            </p:cNvSpPr>
            <p:nvPr/>
          </p:nvSpPr>
          <p:spPr bwMode="auto">
            <a:xfrm flipH="1">
              <a:off x="2501" y="2877"/>
              <a:ext cx="41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6" name="Text Box 120"/>
            <p:cNvSpPr txBox="1">
              <a:spLocks noChangeArrowheads="1"/>
            </p:cNvSpPr>
            <p:nvPr/>
          </p:nvSpPr>
          <p:spPr bwMode="auto">
            <a:xfrm>
              <a:off x="3068" y="2801"/>
              <a:ext cx="282" cy="166"/>
            </a:xfrm>
            <a:prstGeom prst="rect">
              <a:avLst/>
            </a:prstGeom>
            <a:noFill/>
            <a:ln w="9525" algn="ctr">
              <a:noFill/>
              <a:miter lim="800000"/>
              <a:headEnd/>
              <a:tailEnd/>
            </a:ln>
            <a:effectLst/>
          </p:spPr>
          <p:txBody>
            <a:bodyPr wrap="none">
              <a:spAutoFit/>
            </a:bodyPr>
            <a:lstStyle/>
            <a:p>
              <a:pPr algn="ctr">
                <a:defRPr/>
              </a:pPr>
              <a:r>
                <a:rPr kumimoji="1" lang="en-US" altLang="zh-CN">
                  <a:solidFill>
                    <a:srgbClr val="800080"/>
                  </a:solidFill>
                  <a:effectLst>
                    <a:outerShdw blurRad="38100" dist="38100" dir="2700000" algn="tl">
                      <a:srgbClr val="000000"/>
                    </a:outerShdw>
                  </a:effectLst>
                  <a:ea typeface="宋体" pitchFamily="2" charset="-122"/>
                </a:rPr>
                <a:t>TCI</a:t>
              </a:r>
            </a:p>
          </p:txBody>
        </p:sp>
        <p:sp>
          <p:nvSpPr>
            <p:cNvPr id="27" name="Line 121"/>
            <p:cNvSpPr>
              <a:spLocks noChangeShapeType="1"/>
            </p:cNvSpPr>
            <p:nvPr/>
          </p:nvSpPr>
          <p:spPr bwMode="auto">
            <a:xfrm>
              <a:off x="3534" y="2877"/>
              <a:ext cx="455"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8" name="Text Box 122"/>
            <p:cNvSpPr txBox="1">
              <a:spLocks noChangeArrowheads="1"/>
            </p:cNvSpPr>
            <p:nvPr/>
          </p:nvSpPr>
          <p:spPr bwMode="auto">
            <a:xfrm>
              <a:off x="1847" y="3324"/>
              <a:ext cx="1608" cy="152"/>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r>
                <a:rPr kumimoji="1" lang="zh-CN" altLang="en-US" sz="1600" b="1">
                  <a:solidFill>
                    <a:schemeClr val="accent2"/>
                  </a:solidFill>
                  <a:effectLst>
                    <a:outerShdw blurRad="38100" dist="38100" dir="2700000" algn="tl">
                      <a:srgbClr val="000000"/>
                    </a:outerShdw>
                  </a:effectLst>
                  <a:latin typeface="Times New Roman" charset="0"/>
                </a:rPr>
                <a:t>带有</a:t>
              </a:r>
              <a:r>
                <a:rPr kumimoji="1" lang="en-US" altLang="zh-CN" sz="1600" b="1">
                  <a:solidFill>
                    <a:schemeClr val="accent2"/>
                  </a:solidFill>
                  <a:effectLst>
                    <a:outerShdw blurRad="38100" dist="38100" dir="2700000" algn="tl">
                      <a:srgbClr val="000000"/>
                    </a:outerShdw>
                  </a:effectLst>
                </a:rPr>
                <a:t>IEEE802.1Q</a:t>
              </a:r>
              <a:r>
                <a:rPr kumimoji="1" lang="zh-CN" altLang="en-US" sz="1600" b="1">
                  <a:solidFill>
                    <a:schemeClr val="accent2"/>
                  </a:solidFill>
                  <a:effectLst>
                    <a:outerShdw blurRad="38100" dist="38100" dir="2700000" algn="tl">
                      <a:srgbClr val="000000"/>
                    </a:outerShdw>
                  </a:effectLst>
                  <a:latin typeface="Times New Roman" charset="0"/>
                </a:rPr>
                <a:t>标记的以太网帧</a:t>
              </a:r>
            </a:p>
          </p:txBody>
        </p:sp>
      </p:grpSp>
      <p:sp>
        <p:nvSpPr>
          <p:cNvPr id="124" name="椭圆 123"/>
          <p:cNvSpPr/>
          <p:nvPr/>
        </p:nvSpPr>
        <p:spPr>
          <a:xfrm>
            <a:off x="4388455" y="4559172"/>
            <a:ext cx="1792426" cy="123974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p:cNvSpPr/>
          <p:nvPr/>
        </p:nvSpPr>
        <p:spPr>
          <a:xfrm>
            <a:off x="7396223" y="2233919"/>
            <a:ext cx="4496280" cy="3416320"/>
          </a:xfrm>
          <a:prstGeom prst="rect">
            <a:avLst/>
          </a:prstGeom>
        </p:spPr>
        <p:txBody>
          <a:bodyPr wrap="square">
            <a:spAutoFit/>
          </a:bodyPr>
          <a:lstStyle/>
          <a:p>
            <a:pPr>
              <a:buFont typeface="Arial" pitchFamily="34" charset="0"/>
              <a:buChar char="•"/>
            </a:pPr>
            <a:r>
              <a:rPr lang="zh-CN" altLang="en-US" sz="2400" dirty="0" smtClean="0">
                <a:latin typeface="华文新魏" pitchFamily="2" charset="-122"/>
                <a:ea typeface="华文新魏" pitchFamily="2" charset="-122"/>
                <a:cs typeface="华文新魏"/>
              </a:rPr>
              <a:t>最高优先级为</a:t>
            </a:r>
            <a:r>
              <a:rPr lang="en-US" altLang="zh-CN" sz="2400" dirty="0" smtClean="0">
                <a:latin typeface="华文新魏" pitchFamily="2" charset="-122"/>
                <a:ea typeface="华文新魏" pitchFamily="2" charset="-122"/>
                <a:cs typeface="华文新魏"/>
              </a:rPr>
              <a:t>7</a:t>
            </a:r>
            <a:r>
              <a:rPr lang="zh-CN" altLang="en-US" sz="2400" dirty="0" smtClean="0">
                <a:latin typeface="华文新魏" pitchFamily="2" charset="-122"/>
                <a:ea typeface="华文新魏" pitchFamily="2" charset="-122"/>
                <a:cs typeface="华文新魏"/>
              </a:rPr>
              <a:t>，应用于关键性网络流量，如路由选择信息协议（</a:t>
            </a:r>
            <a:r>
              <a:rPr lang="en-US" altLang="zh-CN" sz="2400" dirty="0" smtClean="0">
                <a:latin typeface="华文新魏" pitchFamily="2" charset="-122"/>
                <a:ea typeface="华文新魏" pitchFamily="2" charset="-122"/>
                <a:cs typeface="华文新魏"/>
              </a:rPr>
              <a:t>RIP</a:t>
            </a:r>
            <a:r>
              <a:rPr lang="zh-CN" altLang="en-US" sz="2400" dirty="0" smtClean="0">
                <a:latin typeface="华文新魏" pitchFamily="2" charset="-122"/>
                <a:ea typeface="华文新魏" pitchFamily="2" charset="-122"/>
                <a:cs typeface="华文新魏"/>
              </a:rPr>
              <a:t>）和开放最短路径优先（</a:t>
            </a:r>
            <a:r>
              <a:rPr lang="en-US" altLang="zh-CN" sz="2400" dirty="0" smtClean="0">
                <a:latin typeface="华文新魏" pitchFamily="2" charset="-122"/>
                <a:ea typeface="华文新魏" pitchFamily="2" charset="-122"/>
                <a:cs typeface="华文新魏"/>
              </a:rPr>
              <a:t>OSPF</a:t>
            </a:r>
            <a:r>
              <a:rPr lang="zh-CN" altLang="en-US" sz="2400" dirty="0" smtClean="0">
                <a:latin typeface="华文新魏" pitchFamily="2" charset="-122"/>
                <a:ea typeface="华文新魏" pitchFamily="2" charset="-122"/>
                <a:cs typeface="华文新魏"/>
              </a:rPr>
              <a:t>）协议的路由表更新</a:t>
            </a:r>
            <a:endParaRPr lang="en-US" altLang="zh-CN" sz="2400" dirty="0" smtClean="0">
              <a:latin typeface="华文新魏" pitchFamily="2" charset="-122"/>
              <a:ea typeface="华文新魏" pitchFamily="2" charset="-122"/>
              <a:cs typeface="华文新魏"/>
            </a:endParaRPr>
          </a:p>
          <a:p>
            <a:pPr>
              <a:buFont typeface="Arial" pitchFamily="34" charset="0"/>
              <a:buChar char="•"/>
            </a:pPr>
            <a:r>
              <a:rPr lang="zh-CN" altLang="en-US" sz="2400" dirty="0" smtClean="0">
                <a:latin typeface="华文新魏" pitchFamily="2" charset="-122"/>
                <a:ea typeface="华文新魏" pitchFamily="2" charset="-122"/>
                <a:cs typeface="华文新魏"/>
              </a:rPr>
              <a:t>优先级</a:t>
            </a:r>
            <a:r>
              <a:rPr lang="en-US" altLang="zh-CN" sz="2400" dirty="0" smtClean="0">
                <a:latin typeface="华文新魏" pitchFamily="2" charset="-122"/>
                <a:ea typeface="华文新魏" pitchFamily="2" charset="-122"/>
                <a:cs typeface="华文新魏"/>
              </a:rPr>
              <a:t>6</a:t>
            </a:r>
            <a:r>
              <a:rPr lang="zh-CN" altLang="en-US" sz="2400" dirty="0" smtClean="0">
                <a:latin typeface="华文新魏" pitchFamily="2" charset="-122"/>
                <a:ea typeface="华文新魏" pitchFamily="2" charset="-122"/>
                <a:cs typeface="华文新魏"/>
              </a:rPr>
              <a:t>和</a:t>
            </a:r>
            <a:r>
              <a:rPr lang="en-US" altLang="zh-CN" sz="2400" dirty="0" smtClean="0">
                <a:latin typeface="华文新魏" pitchFamily="2" charset="-122"/>
                <a:ea typeface="华文新魏" pitchFamily="2" charset="-122"/>
                <a:cs typeface="华文新魏"/>
              </a:rPr>
              <a:t>5</a:t>
            </a:r>
            <a:r>
              <a:rPr lang="zh-CN" altLang="en-US" sz="2400" dirty="0" smtClean="0">
                <a:latin typeface="华文新魏" pitchFamily="2" charset="-122"/>
                <a:ea typeface="华文新魏" pitchFamily="2" charset="-122"/>
                <a:cs typeface="华文新魏"/>
              </a:rPr>
              <a:t>主要用于延迟敏感（</a:t>
            </a:r>
            <a:r>
              <a:rPr lang="en-US" altLang="zh-CN" sz="2400" dirty="0" smtClean="0">
                <a:latin typeface="华文新魏" pitchFamily="2" charset="-122"/>
                <a:ea typeface="华文新魏" pitchFamily="2" charset="-122"/>
                <a:cs typeface="华文新魏"/>
              </a:rPr>
              <a:t>delay-sensitive</a:t>
            </a:r>
            <a:r>
              <a:rPr lang="zh-CN" altLang="en-US" sz="2400" dirty="0" smtClean="0">
                <a:latin typeface="华文新魏" pitchFamily="2" charset="-122"/>
                <a:ea typeface="华文新魏" pitchFamily="2" charset="-122"/>
                <a:cs typeface="华文新魏"/>
              </a:rPr>
              <a:t>）应用程序，如交互式视频和语音</a:t>
            </a:r>
            <a:endParaRPr lang="en-US" altLang="zh-CN" sz="2400" dirty="0" smtClean="0">
              <a:latin typeface="华文新魏" pitchFamily="2" charset="-122"/>
              <a:ea typeface="华文新魏" pitchFamily="2" charset="-122"/>
              <a:cs typeface="华文新魏"/>
            </a:endParaRPr>
          </a:p>
          <a:p>
            <a:pPr>
              <a:buFont typeface="Arial" pitchFamily="34" charset="0"/>
              <a:buChar char="•"/>
            </a:pPr>
            <a:r>
              <a:rPr lang="zh-CN" altLang="en-US" sz="2400" dirty="0" smtClean="0">
                <a:latin typeface="华文新魏" pitchFamily="2" charset="-122"/>
                <a:ea typeface="华文新魏" pitchFamily="2" charset="-122"/>
                <a:cs typeface="华文新魏"/>
              </a:rPr>
              <a:t>优先级</a:t>
            </a:r>
            <a:r>
              <a:rPr lang="en-US" altLang="zh-CN" sz="2400" dirty="0" smtClean="0">
                <a:latin typeface="华文新魏" pitchFamily="2" charset="-122"/>
                <a:ea typeface="华文新魏" pitchFamily="2" charset="-122"/>
                <a:cs typeface="华文新魏"/>
              </a:rPr>
              <a:t>4</a:t>
            </a:r>
            <a:r>
              <a:rPr lang="zh-CN" altLang="en-US" sz="2400" dirty="0" smtClean="0">
                <a:latin typeface="华文新魏" pitchFamily="2" charset="-122"/>
                <a:ea typeface="华文新魏" pitchFamily="2" charset="-122"/>
                <a:cs typeface="华文新魏"/>
              </a:rPr>
              <a:t>到</a:t>
            </a:r>
            <a:r>
              <a:rPr lang="en-US" altLang="zh-CN" sz="2400" dirty="0" smtClean="0">
                <a:latin typeface="华文新魏" pitchFamily="2" charset="-122"/>
                <a:ea typeface="华文新魏" pitchFamily="2" charset="-122"/>
                <a:cs typeface="华文新魏"/>
              </a:rPr>
              <a:t>1</a:t>
            </a:r>
            <a:r>
              <a:rPr lang="zh-CN" altLang="en-US" sz="2400" dirty="0" smtClean="0">
                <a:latin typeface="华文新魏" pitchFamily="2" charset="-122"/>
                <a:ea typeface="华文新魏" pitchFamily="2" charset="-122"/>
                <a:cs typeface="华文新魏"/>
              </a:rPr>
              <a:t>主要用于受控负载（</a:t>
            </a:r>
            <a:r>
              <a:rPr lang="en-US" altLang="zh-CN" sz="2400" dirty="0" smtClean="0">
                <a:latin typeface="华文新魏" pitchFamily="2" charset="-122"/>
                <a:ea typeface="华文新魏" pitchFamily="2" charset="-122"/>
                <a:cs typeface="华文新魏"/>
              </a:rPr>
              <a:t>controlled-load</a:t>
            </a:r>
            <a:r>
              <a:rPr lang="zh-CN" altLang="en-US" sz="2400" dirty="0" smtClean="0">
                <a:latin typeface="华文新魏" pitchFamily="2" charset="-122"/>
                <a:ea typeface="华文新魏" pitchFamily="2" charset="-122"/>
                <a:cs typeface="华文新魏"/>
              </a:rPr>
              <a:t>）应用程序</a:t>
            </a:r>
          </a:p>
        </p:txBody>
      </p:sp>
    </p:spTree>
    <p:extLst>
      <p:ext uri="{BB962C8B-B14F-4D97-AF65-F5344CB8AC3E}">
        <p14:creationId xmlns="" xmlns:p14="http://schemas.microsoft.com/office/powerpoint/2010/main" val="5110614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IP</a:t>
            </a:r>
            <a:r>
              <a:rPr kumimoji="1" lang="zh-CN" altLang="en-US" dirty="0" smtClean="0"/>
              <a:t> </a:t>
            </a:r>
            <a:r>
              <a:rPr kumimoji="1" lang="en-US" altLang="zh-CN" dirty="0" err="1" smtClean="0"/>
              <a:t>ToS</a:t>
            </a:r>
            <a:endParaRPr kumimoji="1" lang="zh-CN" altLang="en-US" dirty="0"/>
          </a:p>
        </p:txBody>
      </p:sp>
      <p:sp>
        <p:nvSpPr>
          <p:cNvPr id="4" name="Rectangle 2"/>
          <p:cNvSpPr>
            <a:spLocks noChangeArrowheads="1"/>
          </p:cNvSpPr>
          <p:nvPr/>
        </p:nvSpPr>
        <p:spPr bwMode="auto">
          <a:xfrm>
            <a:off x="1360488" y="2986088"/>
            <a:ext cx="969962" cy="735012"/>
          </a:xfrm>
          <a:prstGeom prst="rect">
            <a:avLst/>
          </a:prstGeom>
          <a:gradFill rotWithShape="0">
            <a:gsLst>
              <a:gs pos="0">
                <a:srgbClr val="FFCC00"/>
              </a:gs>
              <a:gs pos="50000">
                <a:srgbClr val="FFCC00">
                  <a:gamma/>
                  <a:tint val="27843"/>
                  <a:invGamma/>
                </a:srgbClr>
              </a:gs>
              <a:gs pos="100000">
                <a:srgbClr val="FFCC00"/>
              </a:gs>
            </a:gsLst>
            <a:lin ang="5400000" scaled="1"/>
          </a:gradFill>
          <a:ln w="12700">
            <a:solidFill>
              <a:schemeClr val="tx1"/>
            </a:solidFill>
            <a:miter lim="800000"/>
            <a:headEnd/>
            <a:tailEnd/>
          </a:ln>
          <a:effectLst>
            <a:outerShdw dist="35921" dir="2700000" algn="ctr" rotWithShape="0">
              <a:schemeClr val="bg2"/>
            </a:outerShdw>
          </a:effectLst>
        </p:spPr>
        <p:txBody>
          <a:bodyPr wrap="none" lIns="736176" tIns="368098" rIns="736176" bIns="368098" anchor="ctr"/>
          <a:lstStyle/>
          <a:p>
            <a:pPr algn="ctr" defTabSz="793750" eaLnBrk="0" hangingPunct="0">
              <a:defRPr/>
            </a:pPr>
            <a:r>
              <a:rPr lang="en-US" altLang="zh-CN" sz="1700" b="1">
                <a:ea typeface="宋体" pitchFamily="2" charset="-122"/>
              </a:rPr>
              <a:t>Version</a:t>
            </a:r>
          </a:p>
          <a:p>
            <a:pPr algn="ctr" defTabSz="793750" eaLnBrk="0" hangingPunct="0">
              <a:defRPr/>
            </a:pPr>
            <a:r>
              <a:rPr lang="en-US" altLang="zh-CN" sz="1700" b="1">
                <a:ea typeface="宋体" pitchFamily="2" charset="-122"/>
              </a:rPr>
              <a:t>Length</a:t>
            </a:r>
          </a:p>
        </p:txBody>
      </p:sp>
      <p:sp>
        <p:nvSpPr>
          <p:cNvPr id="5" name="Rectangle 3"/>
          <p:cNvSpPr>
            <a:spLocks noChangeArrowheads="1"/>
          </p:cNvSpPr>
          <p:nvPr/>
        </p:nvSpPr>
        <p:spPr bwMode="auto">
          <a:xfrm>
            <a:off x="2328863" y="2986088"/>
            <a:ext cx="744537" cy="735012"/>
          </a:xfrm>
          <a:prstGeom prst="rect">
            <a:avLst/>
          </a:prstGeom>
          <a:gradFill rotWithShape="0">
            <a:gsLst>
              <a:gs pos="0">
                <a:srgbClr val="9966FF">
                  <a:gamma/>
                  <a:shade val="46275"/>
                  <a:invGamma/>
                </a:srgbClr>
              </a:gs>
              <a:gs pos="50000">
                <a:srgbClr val="9966FF"/>
              </a:gs>
              <a:gs pos="100000">
                <a:srgbClr val="9966FF">
                  <a:gamma/>
                  <a:shade val="46275"/>
                  <a:invGamma/>
                </a:srgbClr>
              </a:gs>
            </a:gsLst>
            <a:lin ang="5400000" scaled="1"/>
          </a:gradFill>
          <a:ln w="12700">
            <a:solidFill>
              <a:schemeClr val="tx1"/>
            </a:solidFill>
            <a:miter lim="800000"/>
            <a:headEnd/>
            <a:tailEnd/>
          </a:ln>
          <a:effectLst>
            <a:outerShdw dist="35921" dir="2700000" algn="ctr" rotWithShape="0">
              <a:schemeClr val="bg2"/>
            </a:outerShdw>
          </a:effectLst>
        </p:spPr>
        <p:txBody>
          <a:bodyPr wrap="none" lIns="736176" tIns="368098" rIns="736176" bIns="368098" anchor="ctr"/>
          <a:lstStyle/>
          <a:p>
            <a:pPr algn="ctr" defTabSz="793750" eaLnBrk="0" hangingPunct="0">
              <a:defRPr/>
            </a:pPr>
            <a:r>
              <a:rPr lang="en-US" altLang="zh-CN" sz="1700" b="1">
                <a:effectLst>
                  <a:outerShdw blurRad="38100" dist="38100" dir="2700000" algn="tl">
                    <a:srgbClr val="FFFFFF"/>
                  </a:outerShdw>
                </a:effectLst>
                <a:ea typeface="宋体" pitchFamily="2" charset="-122"/>
              </a:rPr>
              <a:t>ToS</a:t>
            </a:r>
          </a:p>
          <a:p>
            <a:pPr algn="ctr" defTabSz="793750" eaLnBrk="0" hangingPunct="0">
              <a:defRPr/>
            </a:pPr>
            <a:r>
              <a:rPr lang="en-US" altLang="zh-CN" sz="1700" b="1">
                <a:effectLst>
                  <a:outerShdw blurRad="38100" dist="38100" dir="2700000" algn="tl">
                    <a:srgbClr val="FFFFFF"/>
                  </a:outerShdw>
                </a:effectLst>
                <a:ea typeface="宋体" pitchFamily="2" charset="-122"/>
              </a:rPr>
              <a:t>1 Byte</a:t>
            </a:r>
          </a:p>
        </p:txBody>
      </p:sp>
      <p:sp>
        <p:nvSpPr>
          <p:cNvPr id="6" name="Rectangle 4"/>
          <p:cNvSpPr>
            <a:spLocks noChangeArrowheads="1"/>
          </p:cNvSpPr>
          <p:nvPr/>
        </p:nvSpPr>
        <p:spPr bwMode="auto">
          <a:xfrm>
            <a:off x="3073400" y="2986088"/>
            <a:ext cx="655638" cy="735012"/>
          </a:xfrm>
          <a:prstGeom prst="rect">
            <a:avLst/>
          </a:prstGeom>
          <a:gradFill rotWithShape="0">
            <a:gsLst>
              <a:gs pos="0">
                <a:srgbClr val="FFCC00"/>
              </a:gs>
              <a:gs pos="50000">
                <a:srgbClr val="FFCC00">
                  <a:gamma/>
                  <a:tint val="27843"/>
                  <a:invGamma/>
                </a:srgbClr>
              </a:gs>
              <a:gs pos="100000">
                <a:srgbClr val="FFCC00"/>
              </a:gs>
            </a:gsLst>
            <a:lin ang="5400000" scaled="1"/>
          </a:gradFill>
          <a:ln w="12700">
            <a:solidFill>
              <a:schemeClr val="tx1"/>
            </a:solidFill>
            <a:miter lim="800000"/>
            <a:headEnd/>
            <a:tailEnd/>
          </a:ln>
          <a:effectLst>
            <a:outerShdw dist="35921" dir="2700000" algn="ctr" rotWithShape="0">
              <a:schemeClr val="bg2"/>
            </a:outerShdw>
          </a:effectLst>
        </p:spPr>
        <p:txBody>
          <a:bodyPr wrap="none" lIns="736176" tIns="368098" rIns="736176" bIns="368098" anchor="ctr"/>
          <a:lstStyle/>
          <a:p>
            <a:pPr algn="ctr" defTabSz="793750" eaLnBrk="0" hangingPunct="0">
              <a:defRPr/>
            </a:pPr>
            <a:r>
              <a:rPr lang="en-US" altLang="zh-CN" sz="1700" b="1">
                <a:ea typeface="宋体" pitchFamily="2" charset="-122"/>
              </a:rPr>
              <a:t>Len</a:t>
            </a:r>
          </a:p>
        </p:txBody>
      </p:sp>
      <p:sp>
        <p:nvSpPr>
          <p:cNvPr id="7" name="Freeform 5"/>
          <p:cNvSpPr>
            <a:spLocks/>
          </p:cNvSpPr>
          <p:nvPr/>
        </p:nvSpPr>
        <p:spPr bwMode="auto">
          <a:xfrm>
            <a:off x="2622550" y="2279650"/>
            <a:ext cx="711200" cy="679450"/>
          </a:xfrm>
          <a:custGeom>
            <a:avLst/>
            <a:gdLst>
              <a:gd name="T0" fmla="*/ 811 w 812"/>
              <a:gd name="T1" fmla="*/ 0 h 385"/>
              <a:gd name="T2" fmla="*/ 0 w 812"/>
              <a:gd name="T3" fmla="*/ 0 h 385"/>
              <a:gd name="T4" fmla="*/ 0 w 812"/>
              <a:gd name="T5" fmla="*/ 384 h 385"/>
              <a:gd name="T6" fmla="*/ 0 60000 65536"/>
              <a:gd name="T7" fmla="*/ 0 60000 65536"/>
              <a:gd name="T8" fmla="*/ 0 60000 65536"/>
              <a:gd name="T9" fmla="*/ 0 w 812"/>
              <a:gd name="T10" fmla="*/ 0 h 385"/>
              <a:gd name="T11" fmla="*/ 812 w 812"/>
              <a:gd name="T12" fmla="*/ 385 h 385"/>
            </a:gdLst>
            <a:ahLst/>
            <a:cxnLst>
              <a:cxn ang="T6">
                <a:pos x="T0" y="T1"/>
              </a:cxn>
              <a:cxn ang="T7">
                <a:pos x="T2" y="T3"/>
              </a:cxn>
              <a:cxn ang="T8">
                <a:pos x="T4" y="T5"/>
              </a:cxn>
            </a:cxnLst>
            <a:rect l="T9" t="T10" r="T11" b="T12"/>
            <a:pathLst>
              <a:path w="812" h="385">
                <a:moveTo>
                  <a:pt x="811" y="0"/>
                </a:moveTo>
                <a:lnTo>
                  <a:pt x="0" y="0"/>
                </a:lnTo>
                <a:lnTo>
                  <a:pt x="0" y="384"/>
                </a:lnTo>
              </a:path>
            </a:pathLst>
          </a:custGeom>
          <a:noFill/>
          <a:ln w="25400" cap="rnd" cmpd="sng">
            <a:solidFill>
              <a:schemeClr val="accent2"/>
            </a:solidFill>
            <a:prstDash val="solid"/>
            <a:round/>
            <a:headEnd type="none" w="sm" len="sm"/>
            <a:tailEnd type="stealth" w="med" len="lg"/>
          </a:ln>
          <a:effectLst>
            <a:outerShdw blurRad="63500" dist="17961" dir="2700000" algn="ctr" rotWithShape="0">
              <a:schemeClr val="bg2"/>
            </a:outerShdw>
          </a:effectLst>
          <a:extLst>
            <a:ext uri="{909E8E84-426E-40DD-AFC4-6F175D3DCCD1}">
              <a14:hiddenFill xmlns="" xmlns:a14="http://schemas.microsoft.com/office/drawing/2010/main">
                <a:solidFill>
                  <a:srgbClr val="FFFFFF"/>
                </a:solidFill>
              </a14:hiddenFill>
            </a:ext>
          </a:extLst>
        </p:spPr>
        <p:txBody>
          <a:bodyPr wrap="none" lIns="736262" tIns="368142" rIns="736262" bIns="368142" anchor="ctr"/>
          <a:lstStyle/>
          <a:p>
            <a:endParaRPr lang="zh-CN" altLang="en-US"/>
          </a:p>
        </p:txBody>
      </p:sp>
      <p:sp>
        <p:nvSpPr>
          <p:cNvPr id="8" name="Rectangle 6"/>
          <p:cNvSpPr>
            <a:spLocks noChangeArrowheads="1"/>
          </p:cNvSpPr>
          <p:nvPr/>
        </p:nvSpPr>
        <p:spPr bwMode="auto">
          <a:xfrm>
            <a:off x="2895600" y="1844675"/>
            <a:ext cx="5845175" cy="698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736176" tIns="368098" rIns="736176" bIns="368098" anchor="ctr"/>
          <a:lstStyle>
            <a:lvl1pPr defTabSz="793750" eaLnBrk="0" hangingPunct="0">
              <a:defRPr>
                <a:solidFill>
                  <a:schemeClr val="tx1"/>
                </a:solidFill>
                <a:latin typeface="Arial" charset="0"/>
                <a:ea typeface="宋体" charset="0"/>
              </a:defRPr>
            </a:lvl1pPr>
            <a:lvl2pPr marL="742950" indent="-285750" defTabSz="793750" eaLnBrk="0" hangingPunct="0">
              <a:defRPr>
                <a:solidFill>
                  <a:schemeClr val="tx1"/>
                </a:solidFill>
                <a:latin typeface="Arial" charset="0"/>
                <a:ea typeface="宋体" charset="0"/>
              </a:defRPr>
            </a:lvl2pPr>
            <a:lvl3pPr marL="1143000" indent="-228600" defTabSz="793750" eaLnBrk="0" hangingPunct="0">
              <a:defRPr>
                <a:solidFill>
                  <a:schemeClr val="tx1"/>
                </a:solidFill>
                <a:latin typeface="Arial" charset="0"/>
                <a:ea typeface="宋体" charset="0"/>
              </a:defRPr>
            </a:lvl3pPr>
            <a:lvl4pPr marL="1600200" indent="-228600" defTabSz="793750" eaLnBrk="0" hangingPunct="0">
              <a:defRPr>
                <a:solidFill>
                  <a:schemeClr val="tx1"/>
                </a:solidFill>
                <a:latin typeface="Arial" charset="0"/>
                <a:ea typeface="宋体" charset="0"/>
              </a:defRPr>
            </a:lvl4pPr>
            <a:lvl5pPr marL="2057400" indent="-228600" defTabSz="793750" eaLnBrk="0" hangingPunct="0">
              <a:defRPr>
                <a:solidFill>
                  <a:schemeClr val="tx1"/>
                </a:solidFill>
                <a:latin typeface="Arial" charset="0"/>
                <a:ea typeface="宋体" charset="0"/>
              </a:defRPr>
            </a:lvl5pPr>
            <a:lvl6pPr marL="2514600" indent="-228600" defTabSz="793750" eaLnBrk="0" fontAlgn="base" hangingPunct="0">
              <a:spcBef>
                <a:spcPct val="0"/>
              </a:spcBef>
              <a:spcAft>
                <a:spcPct val="0"/>
              </a:spcAft>
              <a:defRPr>
                <a:solidFill>
                  <a:schemeClr val="tx1"/>
                </a:solidFill>
                <a:latin typeface="Arial" charset="0"/>
                <a:ea typeface="宋体" charset="0"/>
              </a:defRPr>
            </a:lvl6pPr>
            <a:lvl7pPr marL="2971800" indent="-228600" defTabSz="793750" eaLnBrk="0" fontAlgn="base" hangingPunct="0">
              <a:spcBef>
                <a:spcPct val="0"/>
              </a:spcBef>
              <a:spcAft>
                <a:spcPct val="0"/>
              </a:spcAft>
              <a:defRPr>
                <a:solidFill>
                  <a:schemeClr val="tx1"/>
                </a:solidFill>
                <a:latin typeface="Arial" charset="0"/>
                <a:ea typeface="宋体" charset="0"/>
              </a:defRPr>
            </a:lvl7pPr>
            <a:lvl8pPr marL="3429000" indent="-228600" defTabSz="793750" eaLnBrk="0" fontAlgn="base" hangingPunct="0">
              <a:spcBef>
                <a:spcPct val="0"/>
              </a:spcBef>
              <a:spcAft>
                <a:spcPct val="0"/>
              </a:spcAft>
              <a:defRPr>
                <a:solidFill>
                  <a:schemeClr val="tx1"/>
                </a:solidFill>
                <a:latin typeface="Arial" charset="0"/>
                <a:ea typeface="宋体" charset="0"/>
              </a:defRPr>
            </a:lvl8pPr>
            <a:lvl9pPr marL="3886200" indent="-228600" defTabSz="793750" eaLnBrk="0" fontAlgn="base" hangingPunct="0">
              <a:spcBef>
                <a:spcPct val="0"/>
              </a:spcBef>
              <a:spcAft>
                <a:spcPct val="0"/>
              </a:spcAft>
              <a:defRPr>
                <a:solidFill>
                  <a:schemeClr val="tx1"/>
                </a:solidFill>
                <a:latin typeface="Arial" charset="0"/>
                <a:ea typeface="宋体" charset="0"/>
              </a:defRPr>
            </a:lvl9pPr>
          </a:lstStyle>
          <a:p>
            <a:r>
              <a:rPr lang="en-US" altLang="zh-CN" sz="1700" b="1" dirty="0"/>
              <a:t>Standard IPV4: Bits 0-2 Called IP Precedence (Three MSB)</a:t>
            </a:r>
          </a:p>
          <a:p>
            <a:r>
              <a:rPr lang="en-US" altLang="zh-CN" sz="1700" b="1" dirty="0"/>
              <a:t>(</a:t>
            </a:r>
            <a:r>
              <a:rPr lang="en-US" altLang="zh-CN" sz="1700" b="1" dirty="0" err="1"/>
              <a:t>DiffServ</a:t>
            </a:r>
            <a:r>
              <a:rPr lang="en-US" altLang="zh-CN" sz="1700" b="1" dirty="0"/>
              <a:t> Uses </a:t>
            </a:r>
            <a:r>
              <a:rPr lang="en-US" altLang="zh-CN" sz="1700" b="1" dirty="0" smtClean="0"/>
              <a:t>more </a:t>
            </a:r>
            <a:r>
              <a:rPr lang="en-US" altLang="zh-CN" sz="1700" b="1" dirty="0" err="1"/>
              <a:t>ToS</a:t>
            </a:r>
            <a:r>
              <a:rPr lang="en-US" altLang="zh-CN" sz="1700" b="1" dirty="0"/>
              <a:t> </a:t>
            </a:r>
            <a:r>
              <a:rPr lang="en-US" altLang="zh-CN" sz="1700" b="1" dirty="0" smtClean="0"/>
              <a:t>bits)</a:t>
            </a:r>
            <a:endParaRPr lang="en-US" altLang="zh-CN" sz="1700" b="1" dirty="0"/>
          </a:p>
        </p:txBody>
      </p:sp>
      <p:sp>
        <p:nvSpPr>
          <p:cNvPr id="9" name="Rectangle 8"/>
          <p:cNvSpPr>
            <a:spLocks noChangeArrowheads="1"/>
          </p:cNvSpPr>
          <p:nvPr/>
        </p:nvSpPr>
        <p:spPr bwMode="auto">
          <a:xfrm>
            <a:off x="3725863" y="2986088"/>
            <a:ext cx="654050" cy="735012"/>
          </a:xfrm>
          <a:prstGeom prst="rect">
            <a:avLst/>
          </a:prstGeom>
          <a:gradFill rotWithShape="0">
            <a:gsLst>
              <a:gs pos="0">
                <a:srgbClr val="FFCC00"/>
              </a:gs>
              <a:gs pos="50000">
                <a:srgbClr val="FFCC00">
                  <a:gamma/>
                  <a:tint val="27843"/>
                  <a:invGamma/>
                </a:srgbClr>
              </a:gs>
              <a:gs pos="100000">
                <a:srgbClr val="FFCC00"/>
              </a:gs>
            </a:gsLst>
            <a:lin ang="5400000" scaled="1"/>
          </a:gradFill>
          <a:ln w="12700">
            <a:solidFill>
              <a:schemeClr val="tx1"/>
            </a:solidFill>
            <a:miter lim="800000"/>
            <a:headEnd/>
            <a:tailEnd/>
          </a:ln>
          <a:effectLst>
            <a:outerShdw dist="35921" dir="2700000" algn="ctr" rotWithShape="0">
              <a:schemeClr val="bg2"/>
            </a:outerShdw>
          </a:effectLst>
        </p:spPr>
        <p:txBody>
          <a:bodyPr wrap="none" lIns="736176" tIns="368098" rIns="736176" bIns="368098" anchor="ctr"/>
          <a:lstStyle/>
          <a:p>
            <a:pPr algn="ctr" defTabSz="793750" eaLnBrk="0" hangingPunct="0">
              <a:defRPr/>
            </a:pPr>
            <a:r>
              <a:rPr lang="en-US" altLang="zh-CN" sz="1700" b="1">
                <a:ea typeface="宋体" pitchFamily="2" charset="-122"/>
              </a:rPr>
              <a:t>ID</a:t>
            </a:r>
          </a:p>
        </p:txBody>
      </p:sp>
      <p:sp>
        <p:nvSpPr>
          <p:cNvPr id="10" name="Rectangle 9"/>
          <p:cNvSpPr>
            <a:spLocks noChangeArrowheads="1"/>
          </p:cNvSpPr>
          <p:nvPr/>
        </p:nvSpPr>
        <p:spPr bwMode="auto">
          <a:xfrm>
            <a:off x="4379913" y="2986088"/>
            <a:ext cx="790575" cy="735012"/>
          </a:xfrm>
          <a:prstGeom prst="rect">
            <a:avLst/>
          </a:prstGeom>
          <a:gradFill rotWithShape="0">
            <a:gsLst>
              <a:gs pos="0">
                <a:srgbClr val="FFCC00"/>
              </a:gs>
              <a:gs pos="50000">
                <a:srgbClr val="FFCC00">
                  <a:gamma/>
                  <a:tint val="27843"/>
                  <a:invGamma/>
                </a:srgbClr>
              </a:gs>
              <a:gs pos="100000">
                <a:srgbClr val="FFCC00"/>
              </a:gs>
            </a:gsLst>
            <a:lin ang="5400000" scaled="1"/>
          </a:gradFill>
          <a:ln w="12700">
            <a:solidFill>
              <a:schemeClr val="tx1"/>
            </a:solidFill>
            <a:miter lim="800000"/>
            <a:headEnd/>
            <a:tailEnd/>
          </a:ln>
          <a:effectLst>
            <a:outerShdw dist="35921" dir="2700000" algn="ctr" rotWithShape="0">
              <a:schemeClr val="bg2"/>
            </a:outerShdw>
          </a:effectLst>
        </p:spPr>
        <p:txBody>
          <a:bodyPr wrap="none" lIns="736176" tIns="368098" rIns="736176" bIns="368098" anchor="ctr"/>
          <a:lstStyle/>
          <a:p>
            <a:pPr algn="ctr" defTabSz="793750" eaLnBrk="0" hangingPunct="0">
              <a:defRPr/>
            </a:pPr>
            <a:r>
              <a:rPr lang="en-US" altLang="zh-CN" sz="1700" b="1">
                <a:ea typeface="宋体" pitchFamily="2" charset="-122"/>
              </a:rPr>
              <a:t>offset</a:t>
            </a:r>
          </a:p>
        </p:txBody>
      </p:sp>
      <p:sp>
        <p:nvSpPr>
          <p:cNvPr id="11" name="Rectangle 10"/>
          <p:cNvSpPr>
            <a:spLocks noChangeArrowheads="1"/>
          </p:cNvSpPr>
          <p:nvPr/>
        </p:nvSpPr>
        <p:spPr bwMode="auto">
          <a:xfrm>
            <a:off x="5167313" y="2986088"/>
            <a:ext cx="652462" cy="735012"/>
          </a:xfrm>
          <a:prstGeom prst="rect">
            <a:avLst/>
          </a:prstGeom>
          <a:gradFill rotWithShape="0">
            <a:gsLst>
              <a:gs pos="0">
                <a:srgbClr val="FFCC00"/>
              </a:gs>
              <a:gs pos="50000">
                <a:srgbClr val="FFCC00">
                  <a:gamma/>
                  <a:tint val="27843"/>
                  <a:invGamma/>
                </a:srgbClr>
              </a:gs>
              <a:gs pos="100000">
                <a:srgbClr val="FFCC00"/>
              </a:gs>
            </a:gsLst>
            <a:lin ang="5400000" scaled="1"/>
          </a:gradFill>
          <a:ln w="12700">
            <a:solidFill>
              <a:schemeClr val="tx1"/>
            </a:solidFill>
            <a:miter lim="800000"/>
            <a:headEnd/>
            <a:tailEnd/>
          </a:ln>
          <a:effectLst>
            <a:outerShdw dist="35921" dir="2700000" algn="ctr" rotWithShape="0">
              <a:schemeClr val="bg2"/>
            </a:outerShdw>
          </a:effectLst>
        </p:spPr>
        <p:txBody>
          <a:bodyPr wrap="none" lIns="736176" tIns="368098" rIns="736176" bIns="368098" anchor="ctr"/>
          <a:lstStyle/>
          <a:p>
            <a:pPr algn="ctr" defTabSz="793750" eaLnBrk="0" hangingPunct="0">
              <a:defRPr/>
            </a:pPr>
            <a:r>
              <a:rPr lang="en-US" altLang="zh-CN" sz="1700" b="1">
                <a:ea typeface="宋体" pitchFamily="2" charset="-122"/>
              </a:rPr>
              <a:t>TTL</a:t>
            </a:r>
          </a:p>
        </p:txBody>
      </p:sp>
      <p:sp>
        <p:nvSpPr>
          <p:cNvPr id="12" name="Rectangle 11"/>
          <p:cNvSpPr>
            <a:spLocks noChangeArrowheads="1"/>
          </p:cNvSpPr>
          <p:nvPr/>
        </p:nvSpPr>
        <p:spPr bwMode="auto">
          <a:xfrm>
            <a:off x="5818188" y="2986088"/>
            <a:ext cx="712787" cy="735012"/>
          </a:xfrm>
          <a:prstGeom prst="rect">
            <a:avLst/>
          </a:prstGeom>
          <a:gradFill rotWithShape="0">
            <a:gsLst>
              <a:gs pos="0">
                <a:srgbClr val="FFCC00"/>
              </a:gs>
              <a:gs pos="50000">
                <a:srgbClr val="FFCC00">
                  <a:gamma/>
                  <a:tint val="27843"/>
                  <a:invGamma/>
                </a:srgbClr>
              </a:gs>
              <a:gs pos="100000">
                <a:srgbClr val="FFCC00"/>
              </a:gs>
            </a:gsLst>
            <a:lin ang="5400000" scaled="1"/>
          </a:gradFill>
          <a:ln w="12700">
            <a:solidFill>
              <a:schemeClr val="tx1"/>
            </a:solidFill>
            <a:miter lim="800000"/>
            <a:headEnd/>
            <a:tailEnd/>
          </a:ln>
          <a:effectLst>
            <a:outerShdw dist="35921" dir="2700000" algn="ctr" rotWithShape="0">
              <a:schemeClr val="bg2"/>
            </a:outerShdw>
          </a:effectLst>
        </p:spPr>
        <p:txBody>
          <a:bodyPr wrap="none" lIns="736176" tIns="368098" rIns="736176" bIns="368098" anchor="ctr"/>
          <a:lstStyle/>
          <a:p>
            <a:pPr algn="ctr" defTabSz="793750" eaLnBrk="0" hangingPunct="0">
              <a:defRPr/>
            </a:pPr>
            <a:r>
              <a:rPr lang="en-US" altLang="zh-CN" sz="1700" b="1">
                <a:ea typeface="宋体" pitchFamily="2" charset="-122"/>
              </a:rPr>
              <a:t>Proto</a:t>
            </a:r>
          </a:p>
        </p:txBody>
      </p:sp>
      <p:sp>
        <p:nvSpPr>
          <p:cNvPr id="13" name="Rectangle 12"/>
          <p:cNvSpPr>
            <a:spLocks noChangeArrowheads="1"/>
          </p:cNvSpPr>
          <p:nvPr/>
        </p:nvSpPr>
        <p:spPr bwMode="auto">
          <a:xfrm>
            <a:off x="6530975" y="2986088"/>
            <a:ext cx="711200" cy="735012"/>
          </a:xfrm>
          <a:prstGeom prst="rect">
            <a:avLst/>
          </a:prstGeom>
          <a:gradFill rotWithShape="0">
            <a:gsLst>
              <a:gs pos="0">
                <a:srgbClr val="FFCC00"/>
              </a:gs>
              <a:gs pos="50000">
                <a:srgbClr val="FFCC00">
                  <a:gamma/>
                  <a:tint val="27843"/>
                  <a:invGamma/>
                </a:srgbClr>
              </a:gs>
              <a:gs pos="100000">
                <a:srgbClr val="FFCC00"/>
              </a:gs>
            </a:gsLst>
            <a:lin ang="5400000" scaled="1"/>
          </a:gradFill>
          <a:ln w="12700">
            <a:solidFill>
              <a:schemeClr val="tx1"/>
            </a:solidFill>
            <a:miter lim="800000"/>
            <a:headEnd/>
            <a:tailEnd/>
          </a:ln>
          <a:effectLst>
            <a:outerShdw dist="35921" dir="2700000" algn="ctr" rotWithShape="0">
              <a:schemeClr val="bg2"/>
            </a:outerShdw>
          </a:effectLst>
        </p:spPr>
        <p:txBody>
          <a:bodyPr wrap="none" lIns="736176" tIns="368098" rIns="736176" bIns="368098" anchor="ctr"/>
          <a:lstStyle/>
          <a:p>
            <a:pPr algn="ctr" defTabSz="793750" eaLnBrk="0" hangingPunct="0">
              <a:defRPr/>
            </a:pPr>
            <a:r>
              <a:rPr lang="en-US" altLang="zh-CN" sz="1700" b="1">
                <a:ea typeface="宋体" pitchFamily="2" charset="-122"/>
              </a:rPr>
              <a:t>FCS</a:t>
            </a:r>
          </a:p>
        </p:txBody>
      </p:sp>
      <p:sp>
        <p:nvSpPr>
          <p:cNvPr id="14" name="Rectangle 13"/>
          <p:cNvSpPr>
            <a:spLocks noChangeArrowheads="1"/>
          </p:cNvSpPr>
          <p:nvPr/>
        </p:nvSpPr>
        <p:spPr bwMode="auto">
          <a:xfrm>
            <a:off x="7205663" y="2986088"/>
            <a:ext cx="779462" cy="735012"/>
          </a:xfrm>
          <a:prstGeom prst="rect">
            <a:avLst/>
          </a:prstGeom>
          <a:gradFill rotWithShape="0">
            <a:gsLst>
              <a:gs pos="0">
                <a:srgbClr val="FFCC00"/>
              </a:gs>
              <a:gs pos="50000">
                <a:srgbClr val="FFCC00">
                  <a:gamma/>
                  <a:tint val="27843"/>
                  <a:invGamma/>
                </a:srgbClr>
              </a:gs>
              <a:gs pos="100000">
                <a:srgbClr val="FFCC00"/>
              </a:gs>
            </a:gsLst>
            <a:lin ang="5400000" scaled="1"/>
          </a:gradFill>
          <a:ln w="12700">
            <a:solidFill>
              <a:schemeClr val="tx1"/>
            </a:solidFill>
            <a:miter lim="800000"/>
            <a:headEnd/>
            <a:tailEnd/>
          </a:ln>
          <a:effectLst>
            <a:outerShdw dist="35921" dir="2700000" algn="ctr" rotWithShape="0">
              <a:schemeClr val="bg2"/>
            </a:outerShdw>
          </a:effectLst>
        </p:spPr>
        <p:txBody>
          <a:bodyPr wrap="none" lIns="736176" tIns="368098" rIns="736176" bIns="368098" anchor="ctr"/>
          <a:lstStyle/>
          <a:p>
            <a:pPr algn="ctr" defTabSz="793750" eaLnBrk="0" hangingPunct="0">
              <a:defRPr/>
            </a:pPr>
            <a:r>
              <a:rPr lang="en-US" altLang="zh-CN" sz="1700" b="1">
                <a:ea typeface="宋体" pitchFamily="2" charset="-122"/>
              </a:rPr>
              <a:t>IP-SA</a:t>
            </a:r>
          </a:p>
        </p:txBody>
      </p:sp>
      <p:sp>
        <p:nvSpPr>
          <p:cNvPr id="15" name="Rectangle 14"/>
          <p:cNvSpPr>
            <a:spLocks noChangeArrowheads="1"/>
          </p:cNvSpPr>
          <p:nvPr/>
        </p:nvSpPr>
        <p:spPr bwMode="auto">
          <a:xfrm>
            <a:off x="7956550" y="2986088"/>
            <a:ext cx="781050" cy="735012"/>
          </a:xfrm>
          <a:prstGeom prst="rect">
            <a:avLst/>
          </a:prstGeom>
          <a:gradFill rotWithShape="0">
            <a:gsLst>
              <a:gs pos="0">
                <a:srgbClr val="FFCC00"/>
              </a:gs>
              <a:gs pos="50000">
                <a:srgbClr val="FFCC00">
                  <a:gamma/>
                  <a:tint val="27843"/>
                  <a:invGamma/>
                </a:srgbClr>
              </a:gs>
              <a:gs pos="100000">
                <a:srgbClr val="FFCC00"/>
              </a:gs>
            </a:gsLst>
            <a:lin ang="5400000" scaled="1"/>
          </a:gradFill>
          <a:ln w="12700">
            <a:solidFill>
              <a:schemeClr val="tx1"/>
            </a:solidFill>
            <a:miter lim="800000"/>
            <a:headEnd/>
            <a:tailEnd/>
          </a:ln>
          <a:effectLst>
            <a:outerShdw dist="35921" dir="2700000" algn="ctr" rotWithShape="0">
              <a:schemeClr val="bg2"/>
            </a:outerShdw>
          </a:effectLst>
        </p:spPr>
        <p:txBody>
          <a:bodyPr wrap="none" lIns="736176" tIns="368098" rIns="736176" bIns="368098" anchor="ctr"/>
          <a:lstStyle/>
          <a:p>
            <a:pPr algn="ctr" defTabSz="793750" eaLnBrk="0" hangingPunct="0">
              <a:defRPr/>
            </a:pPr>
            <a:r>
              <a:rPr lang="en-US" altLang="zh-CN" sz="1700" b="1">
                <a:ea typeface="宋体" pitchFamily="2" charset="-122"/>
              </a:rPr>
              <a:t>IP-DA</a:t>
            </a:r>
          </a:p>
        </p:txBody>
      </p:sp>
      <p:sp>
        <p:nvSpPr>
          <p:cNvPr id="16" name="Rectangle 15"/>
          <p:cNvSpPr>
            <a:spLocks noChangeArrowheads="1"/>
          </p:cNvSpPr>
          <p:nvPr/>
        </p:nvSpPr>
        <p:spPr bwMode="auto">
          <a:xfrm>
            <a:off x="8707438" y="2986088"/>
            <a:ext cx="779462" cy="735012"/>
          </a:xfrm>
          <a:prstGeom prst="rect">
            <a:avLst/>
          </a:prstGeom>
          <a:gradFill rotWithShape="0">
            <a:gsLst>
              <a:gs pos="0">
                <a:srgbClr val="FFCC00"/>
              </a:gs>
              <a:gs pos="50000">
                <a:srgbClr val="FFCC00">
                  <a:gamma/>
                  <a:tint val="27843"/>
                  <a:invGamma/>
                </a:srgbClr>
              </a:gs>
              <a:gs pos="100000">
                <a:srgbClr val="FFCC00"/>
              </a:gs>
            </a:gsLst>
            <a:lin ang="5400000" scaled="1"/>
          </a:gradFill>
          <a:ln w="12700">
            <a:solidFill>
              <a:schemeClr val="tx1"/>
            </a:solidFill>
            <a:miter lim="800000"/>
            <a:headEnd/>
            <a:tailEnd/>
          </a:ln>
          <a:effectLst>
            <a:outerShdw dist="35921" dir="2700000" algn="ctr" rotWithShape="0">
              <a:schemeClr val="bg2"/>
            </a:outerShdw>
          </a:effectLst>
        </p:spPr>
        <p:txBody>
          <a:bodyPr wrap="none" lIns="736176" tIns="368098" rIns="736176" bIns="368098" anchor="ctr"/>
          <a:lstStyle/>
          <a:p>
            <a:pPr algn="ctr" defTabSz="793750" eaLnBrk="0" hangingPunct="0">
              <a:defRPr/>
            </a:pPr>
            <a:r>
              <a:rPr lang="en-US" altLang="zh-CN" sz="1700" b="1">
                <a:ea typeface="宋体" pitchFamily="2" charset="-122"/>
              </a:rPr>
              <a:t>Data</a:t>
            </a:r>
          </a:p>
        </p:txBody>
      </p:sp>
      <p:sp>
        <p:nvSpPr>
          <p:cNvPr id="17" name="Rectangle 7"/>
          <p:cNvSpPr>
            <a:spLocks noChangeArrowheads="1"/>
          </p:cNvSpPr>
          <p:nvPr/>
        </p:nvSpPr>
        <p:spPr bwMode="auto">
          <a:xfrm>
            <a:off x="520700" y="2225675"/>
            <a:ext cx="1143000" cy="565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736176" tIns="368098" rIns="736176" bIns="368098"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nSpc>
                <a:spcPct val="50000"/>
              </a:lnSpc>
              <a:spcBef>
                <a:spcPct val="50000"/>
              </a:spcBef>
            </a:pPr>
            <a:r>
              <a:rPr lang="en-US" altLang="zh-CN" sz="2000" b="1" dirty="0"/>
              <a:t>Layer 3 </a:t>
            </a:r>
          </a:p>
          <a:p>
            <a:pPr>
              <a:lnSpc>
                <a:spcPct val="50000"/>
              </a:lnSpc>
              <a:spcBef>
                <a:spcPct val="50000"/>
              </a:spcBef>
            </a:pPr>
            <a:r>
              <a:rPr lang="en-US" altLang="zh-CN" sz="2000" b="1" dirty="0"/>
              <a:t>IPV4</a:t>
            </a:r>
          </a:p>
        </p:txBody>
      </p:sp>
      <p:sp>
        <p:nvSpPr>
          <p:cNvPr id="19" name="Text Box 16"/>
          <p:cNvSpPr txBox="1">
            <a:spLocks noChangeArrowheads="1"/>
          </p:cNvSpPr>
          <p:nvPr/>
        </p:nvSpPr>
        <p:spPr bwMode="auto">
          <a:xfrm>
            <a:off x="1642269" y="4164013"/>
            <a:ext cx="7467600" cy="161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lIns="91429" tIns="45715" rIns="91429" bIns="45715">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en-US" altLang="zh-CN" sz="2000" b="1" dirty="0"/>
              <a:t>IP </a:t>
            </a:r>
            <a:r>
              <a:rPr lang="en-US" altLang="zh-CN" sz="2000" b="1" dirty="0" err="1"/>
              <a:t>ToS</a:t>
            </a:r>
            <a:r>
              <a:rPr lang="zh-CN" altLang="en-US" sz="2000" b="1" dirty="0"/>
              <a:t>规范的工作原理与</a:t>
            </a:r>
            <a:r>
              <a:rPr lang="en-US" altLang="zh-CN" sz="2000" b="1" dirty="0"/>
              <a:t>802.1p</a:t>
            </a:r>
            <a:r>
              <a:rPr lang="zh-CN" altLang="en-US" sz="2000" b="1" dirty="0"/>
              <a:t>非常相似，但它在第</a:t>
            </a:r>
            <a:r>
              <a:rPr lang="en-US" altLang="zh-CN" sz="2000" b="1" dirty="0"/>
              <a:t>3</a:t>
            </a:r>
            <a:r>
              <a:rPr lang="zh-CN" altLang="en-US" sz="2000" b="1" dirty="0"/>
              <a:t>层，即</a:t>
            </a:r>
            <a:r>
              <a:rPr lang="en-US" altLang="zh-CN" sz="2000" b="1" dirty="0"/>
              <a:t>IP</a:t>
            </a:r>
            <a:r>
              <a:rPr lang="zh-CN" altLang="en-US" sz="2000" b="1" dirty="0"/>
              <a:t>层中实现。</a:t>
            </a:r>
            <a:r>
              <a:rPr lang="en-US" altLang="zh-CN" sz="2000" b="1" dirty="0" err="1"/>
              <a:t>IPToS</a:t>
            </a:r>
            <a:r>
              <a:rPr lang="zh-CN" altLang="en-US" sz="2000" b="1" dirty="0"/>
              <a:t>也定义了</a:t>
            </a:r>
            <a:r>
              <a:rPr lang="en-US" altLang="zh-CN" sz="2000" b="1" dirty="0" smtClean="0"/>
              <a:t>3bit</a:t>
            </a:r>
            <a:r>
              <a:rPr lang="zh-CN" altLang="en-US" sz="2000" b="1" dirty="0" smtClean="0"/>
              <a:t>优先级字段，</a:t>
            </a:r>
            <a:r>
              <a:rPr lang="zh-CN" altLang="en-US" sz="2000" b="1" dirty="0"/>
              <a:t>只不过优先级位出现在</a:t>
            </a:r>
            <a:r>
              <a:rPr lang="en-US" altLang="zh-CN" sz="2000" b="1" dirty="0"/>
              <a:t>IP</a:t>
            </a:r>
            <a:r>
              <a:rPr lang="zh-CN" altLang="en-US" sz="2000" b="1" dirty="0"/>
              <a:t>报头中的优先级子域里。因此，</a:t>
            </a:r>
            <a:r>
              <a:rPr lang="en-US" altLang="zh-CN" sz="2000" b="1" dirty="0"/>
              <a:t>IP </a:t>
            </a:r>
            <a:r>
              <a:rPr lang="en-US" altLang="zh-CN" sz="2000" b="1" dirty="0" err="1"/>
              <a:t>ToS</a:t>
            </a:r>
            <a:r>
              <a:rPr lang="zh-CN" altLang="en-US" sz="2000" b="1" dirty="0"/>
              <a:t>优先级位只能被具备第</a:t>
            </a:r>
            <a:r>
              <a:rPr lang="en-US" altLang="zh-CN" sz="2000" b="1" dirty="0"/>
              <a:t>3</a:t>
            </a:r>
            <a:r>
              <a:rPr lang="zh-CN" altLang="en-US" sz="2000" b="1" dirty="0"/>
              <a:t>层功能的交换机和路由器所识别，据此优先级，</a:t>
            </a:r>
            <a:r>
              <a:rPr lang="en-US" altLang="zh-CN" sz="2000" b="1" dirty="0"/>
              <a:t>IP</a:t>
            </a:r>
            <a:r>
              <a:rPr lang="zh-CN" altLang="en-US" sz="2000" b="1" dirty="0"/>
              <a:t>路由器可以决定不同</a:t>
            </a:r>
            <a:r>
              <a:rPr lang="en-US" altLang="zh-CN" sz="2000" b="1" dirty="0"/>
              <a:t>IP</a:t>
            </a:r>
            <a:r>
              <a:rPr lang="zh-CN" altLang="en-US" sz="2000" b="1" dirty="0"/>
              <a:t>包的转发优先顺序。</a:t>
            </a:r>
          </a:p>
        </p:txBody>
      </p:sp>
    </p:spTree>
    <p:extLst>
      <p:ext uri="{BB962C8B-B14F-4D97-AF65-F5344CB8AC3E}">
        <p14:creationId xmlns="" xmlns:p14="http://schemas.microsoft.com/office/powerpoint/2010/main" val="859326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IP</a:t>
            </a:r>
            <a:r>
              <a:rPr kumimoji="1" lang="zh-CN" altLang="en-US" dirty="0" smtClean="0"/>
              <a:t> </a:t>
            </a:r>
            <a:r>
              <a:rPr kumimoji="1" lang="en-US" altLang="zh-CN" dirty="0" err="1" smtClean="0"/>
              <a:t>ToS</a:t>
            </a:r>
            <a:endParaRPr kumimoji="1" lang="zh-CN" altLang="en-US" dirty="0"/>
          </a:p>
        </p:txBody>
      </p:sp>
      <p:pic>
        <p:nvPicPr>
          <p:cNvPr id="4" name="Picture 2" descr="IPv4-ToS"/>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28269" y="1309258"/>
            <a:ext cx="6999288" cy="3722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7" name="Line 4"/>
          <p:cNvSpPr>
            <a:spLocks noChangeShapeType="1"/>
          </p:cNvSpPr>
          <p:nvPr/>
        </p:nvSpPr>
        <p:spPr bwMode="auto">
          <a:xfrm flipH="1">
            <a:off x="4232574" y="4771292"/>
            <a:ext cx="4688688" cy="873976"/>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wrap="square" lIns="92075" tIns="46038" rIns="92075" bIns="46038" anchor="ctr">
            <a:spAutoFit/>
          </a:bodyPr>
          <a:lstStyle/>
          <a:p>
            <a:endParaRPr lang="zh-CN" altLang="en-US"/>
          </a:p>
        </p:txBody>
      </p:sp>
      <p:sp>
        <p:nvSpPr>
          <p:cNvPr id="58" name="Line 5"/>
          <p:cNvSpPr>
            <a:spLocks noChangeShapeType="1"/>
          </p:cNvSpPr>
          <p:nvPr/>
        </p:nvSpPr>
        <p:spPr bwMode="auto">
          <a:xfrm>
            <a:off x="2977661" y="5240456"/>
            <a:ext cx="450843" cy="404812"/>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wrap="square" lIns="92075" tIns="46038" rIns="92075" bIns="46038" anchor="ctr">
            <a:spAutoFit/>
          </a:bodyPr>
          <a:lstStyle/>
          <a:p>
            <a:endParaRPr lang="zh-CN" altLang="en-US"/>
          </a:p>
        </p:txBody>
      </p:sp>
      <p:sp>
        <p:nvSpPr>
          <p:cNvPr id="60" name="Rectangle 7"/>
          <p:cNvSpPr>
            <a:spLocks noChangeArrowheads="1"/>
          </p:cNvSpPr>
          <p:nvPr/>
        </p:nvSpPr>
        <p:spPr bwMode="auto">
          <a:xfrm>
            <a:off x="4873130" y="5648443"/>
            <a:ext cx="627063" cy="455612"/>
          </a:xfrm>
          <a:prstGeom prst="rect">
            <a:avLst/>
          </a:prstGeom>
          <a:solidFill>
            <a:schemeClr val="folHlink"/>
          </a:solidFill>
          <a:ln w="19050">
            <a:solidFill>
              <a:schemeClr val="bg1"/>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1" name="Rectangle 8"/>
          <p:cNvSpPr>
            <a:spLocks noChangeArrowheads="1"/>
          </p:cNvSpPr>
          <p:nvPr/>
        </p:nvSpPr>
        <p:spPr bwMode="auto">
          <a:xfrm>
            <a:off x="5481143" y="5648443"/>
            <a:ext cx="828675" cy="455612"/>
          </a:xfrm>
          <a:prstGeom prst="rect">
            <a:avLst/>
          </a:prstGeom>
          <a:solidFill>
            <a:schemeClr val="folHlink"/>
          </a:solidFill>
          <a:ln w="19050">
            <a:solidFill>
              <a:schemeClr val="bg1"/>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2" name="Rectangle 9"/>
          <p:cNvSpPr>
            <a:spLocks noChangeArrowheads="1"/>
          </p:cNvSpPr>
          <p:nvPr/>
        </p:nvSpPr>
        <p:spPr bwMode="auto">
          <a:xfrm>
            <a:off x="6309818" y="5648443"/>
            <a:ext cx="655637" cy="454025"/>
          </a:xfrm>
          <a:prstGeom prst="rect">
            <a:avLst/>
          </a:prstGeom>
          <a:solidFill>
            <a:schemeClr val="folHlink"/>
          </a:solidFill>
          <a:ln w="19050">
            <a:solidFill>
              <a:schemeClr val="bg1"/>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3" name="Rectangle 10"/>
          <p:cNvSpPr>
            <a:spLocks noChangeArrowheads="1"/>
          </p:cNvSpPr>
          <p:nvPr/>
        </p:nvSpPr>
        <p:spPr bwMode="auto">
          <a:xfrm>
            <a:off x="6965455" y="5648443"/>
            <a:ext cx="776288" cy="446087"/>
          </a:xfrm>
          <a:prstGeom prst="rect">
            <a:avLst/>
          </a:prstGeom>
          <a:solidFill>
            <a:schemeClr val="folHlink"/>
          </a:solidFill>
          <a:ln w="19050">
            <a:solidFill>
              <a:schemeClr val="bg1"/>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4" name="Rectangle 11"/>
          <p:cNvSpPr>
            <a:spLocks noChangeArrowheads="1"/>
          </p:cNvSpPr>
          <p:nvPr/>
        </p:nvSpPr>
        <p:spPr bwMode="auto">
          <a:xfrm>
            <a:off x="7694118" y="5648443"/>
            <a:ext cx="642937" cy="455612"/>
          </a:xfrm>
          <a:prstGeom prst="rect">
            <a:avLst/>
          </a:prstGeom>
          <a:solidFill>
            <a:schemeClr val="folHlink"/>
          </a:solidFill>
          <a:ln w="19050">
            <a:solidFill>
              <a:schemeClr val="bg1"/>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5" name="Rectangle 12"/>
          <p:cNvSpPr>
            <a:spLocks noChangeArrowheads="1"/>
          </p:cNvSpPr>
          <p:nvPr/>
        </p:nvSpPr>
        <p:spPr bwMode="auto">
          <a:xfrm>
            <a:off x="8344993" y="5648443"/>
            <a:ext cx="812800" cy="455612"/>
          </a:xfrm>
          <a:prstGeom prst="rect">
            <a:avLst/>
          </a:prstGeom>
          <a:solidFill>
            <a:schemeClr val="folHlink"/>
          </a:solidFill>
          <a:ln w="19050">
            <a:solidFill>
              <a:schemeClr val="bg1"/>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6" name="Rectangle 13"/>
          <p:cNvSpPr>
            <a:spLocks noChangeArrowheads="1"/>
          </p:cNvSpPr>
          <p:nvPr/>
        </p:nvSpPr>
        <p:spPr bwMode="auto">
          <a:xfrm>
            <a:off x="9156205" y="5648443"/>
            <a:ext cx="784225" cy="455612"/>
          </a:xfrm>
          <a:prstGeom prst="rect">
            <a:avLst/>
          </a:prstGeom>
          <a:solidFill>
            <a:schemeClr val="folHlink"/>
          </a:solidFill>
          <a:ln w="19050">
            <a:solidFill>
              <a:schemeClr val="bg1"/>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7" name="Rectangle 14"/>
          <p:cNvSpPr>
            <a:spLocks noChangeArrowheads="1"/>
          </p:cNvSpPr>
          <p:nvPr/>
        </p:nvSpPr>
        <p:spPr bwMode="auto">
          <a:xfrm>
            <a:off x="9937255" y="5648443"/>
            <a:ext cx="735013" cy="446087"/>
          </a:xfrm>
          <a:prstGeom prst="rect">
            <a:avLst/>
          </a:prstGeom>
          <a:solidFill>
            <a:srgbClr val="D2E8ED"/>
          </a:solidFill>
          <a:ln w="19050">
            <a:solidFill>
              <a:schemeClr val="bg1"/>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8" name="Rectangle 15"/>
          <p:cNvSpPr>
            <a:spLocks noChangeArrowheads="1"/>
          </p:cNvSpPr>
          <p:nvPr/>
        </p:nvSpPr>
        <p:spPr bwMode="auto">
          <a:xfrm>
            <a:off x="4263530" y="5648443"/>
            <a:ext cx="627063" cy="455612"/>
          </a:xfrm>
          <a:prstGeom prst="rect">
            <a:avLst/>
          </a:prstGeom>
          <a:solidFill>
            <a:schemeClr val="folHlink"/>
          </a:solidFill>
          <a:ln w="19050">
            <a:solidFill>
              <a:schemeClr val="bg1"/>
            </a:solidFill>
            <a:miter lim="800000"/>
            <a:headEnd/>
            <a:tailEnd/>
          </a:ln>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9" name="Rectangle 16"/>
          <p:cNvSpPr>
            <a:spLocks noChangeArrowheads="1"/>
          </p:cNvSpPr>
          <p:nvPr/>
        </p:nvSpPr>
        <p:spPr bwMode="auto">
          <a:xfrm>
            <a:off x="2331543" y="5648443"/>
            <a:ext cx="1063625" cy="455612"/>
          </a:xfrm>
          <a:prstGeom prst="rect">
            <a:avLst/>
          </a:prstGeom>
          <a:solidFill>
            <a:schemeClr val="folHlink"/>
          </a:solidFill>
          <a:ln w="19050">
            <a:solidFill>
              <a:schemeClr val="bg1"/>
            </a:solidFill>
            <a:miter lim="800000"/>
            <a:headEnd/>
            <a:tailEnd/>
          </a:ln>
        </p:spPr>
        <p:txBody>
          <a:bodyPr wrap="none" lIns="1951139" tIns="975583" rIns="1951139" bIns="975583"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70" name="Rectangle 17"/>
          <p:cNvSpPr>
            <a:spLocks noChangeArrowheads="1"/>
          </p:cNvSpPr>
          <p:nvPr/>
        </p:nvSpPr>
        <p:spPr bwMode="auto">
          <a:xfrm>
            <a:off x="2368055" y="5645268"/>
            <a:ext cx="998538"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1951139" tIns="975583" rIns="1951139" bIns="975583" anchor="ctr"/>
          <a:lstStyle>
            <a:lvl1pPr defTabSz="822325" eaLnBrk="0" hangingPunct="0">
              <a:defRPr>
                <a:solidFill>
                  <a:schemeClr val="tx1"/>
                </a:solidFill>
                <a:latin typeface="Arial" charset="0"/>
                <a:ea typeface="宋体" charset="0"/>
              </a:defRPr>
            </a:lvl1pPr>
            <a:lvl2pPr marL="742950" indent="-285750" defTabSz="822325" eaLnBrk="0" hangingPunct="0">
              <a:defRPr>
                <a:solidFill>
                  <a:schemeClr val="tx1"/>
                </a:solidFill>
                <a:latin typeface="Arial" charset="0"/>
                <a:ea typeface="宋体" charset="0"/>
              </a:defRPr>
            </a:lvl2pPr>
            <a:lvl3pPr marL="1143000" indent="-228600" defTabSz="822325" eaLnBrk="0" hangingPunct="0">
              <a:defRPr>
                <a:solidFill>
                  <a:schemeClr val="tx1"/>
                </a:solidFill>
                <a:latin typeface="Arial" charset="0"/>
                <a:ea typeface="宋体" charset="0"/>
              </a:defRPr>
            </a:lvl3pPr>
            <a:lvl4pPr marL="1600200" indent="-228600" defTabSz="822325" eaLnBrk="0" hangingPunct="0">
              <a:defRPr>
                <a:solidFill>
                  <a:schemeClr val="tx1"/>
                </a:solidFill>
                <a:latin typeface="Arial" charset="0"/>
                <a:ea typeface="宋体" charset="0"/>
              </a:defRPr>
            </a:lvl4pPr>
            <a:lvl5pPr marL="2057400" indent="-228600" defTabSz="822325" eaLnBrk="0" hangingPunct="0">
              <a:defRPr>
                <a:solidFill>
                  <a:schemeClr val="tx1"/>
                </a:solidFill>
                <a:latin typeface="Arial" charset="0"/>
                <a:ea typeface="宋体" charset="0"/>
              </a:defRPr>
            </a:lvl5pPr>
            <a:lvl6pPr marL="2514600" indent="-228600" defTabSz="822325" eaLnBrk="0" fontAlgn="base" hangingPunct="0">
              <a:spcBef>
                <a:spcPct val="0"/>
              </a:spcBef>
              <a:spcAft>
                <a:spcPct val="0"/>
              </a:spcAft>
              <a:defRPr>
                <a:solidFill>
                  <a:schemeClr val="tx1"/>
                </a:solidFill>
                <a:latin typeface="Arial" charset="0"/>
                <a:ea typeface="宋体" charset="0"/>
              </a:defRPr>
            </a:lvl6pPr>
            <a:lvl7pPr marL="2971800" indent="-228600" defTabSz="822325" eaLnBrk="0" fontAlgn="base" hangingPunct="0">
              <a:spcBef>
                <a:spcPct val="0"/>
              </a:spcBef>
              <a:spcAft>
                <a:spcPct val="0"/>
              </a:spcAft>
              <a:defRPr>
                <a:solidFill>
                  <a:schemeClr val="tx1"/>
                </a:solidFill>
                <a:latin typeface="Arial" charset="0"/>
                <a:ea typeface="宋体" charset="0"/>
              </a:defRPr>
            </a:lvl7pPr>
            <a:lvl8pPr marL="3429000" indent="-228600" defTabSz="822325" eaLnBrk="0" fontAlgn="base" hangingPunct="0">
              <a:spcBef>
                <a:spcPct val="0"/>
              </a:spcBef>
              <a:spcAft>
                <a:spcPct val="0"/>
              </a:spcAft>
              <a:defRPr>
                <a:solidFill>
                  <a:schemeClr val="tx1"/>
                </a:solidFill>
                <a:latin typeface="Arial" charset="0"/>
                <a:ea typeface="宋体" charset="0"/>
              </a:defRPr>
            </a:lvl8pPr>
            <a:lvl9pPr marL="3886200" indent="-228600" defTabSz="822325" eaLnBrk="0" fontAlgn="base" hangingPunct="0">
              <a:spcBef>
                <a:spcPct val="0"/>
              </a:spcBef>
              <a:spcAft>
                <a:spcPct val="0"/>
              </a:spcAft>
              <a:defRPr>
                <a:solidFill>
                  <a:schemeClr val="tx1"/>
                </a:solidFill>
                <a:latin typeface="Arial" charset="0"/>
                <a:ea typeface="宋体" charset="0"/>
              </a:defRPr>
            </a:lvl9pPr>
          </a:lstStyle>
          <a:p>
            <a:pPr algn="ctr">
              <a:lnSpc>
                <a:spcPct val="90000"/>
              </a:lnSpc>
            </a:pPr>
            <a:r>
              <a:rPr lang="en-US" altLang="en-US" sz="1400" b="1">
                <a:solidFill>
                  <a:srgbClr val="000000"/>
                </a:solidFill>
              </a:rPr>
              <a:t>Version</a:t>
            </a:r>
          </a:p>
          <a:p>
            <a:pPr algn="ctr">
              <a:lnSpc>
                <a:spcPct val="90000"/>
              </a:lnSpc>
            </a:pPr>
            <a:r>
              <a:rPr lang="en-US" altLang="en-US" sz="1400" b="1">
                <a:solidFill>
                  <a:srgbClr val="000000"/>
                </a:solidFill>
              </a:rPr>
              <a:t>Length</a:t>
            </a:r>
          </a:p>
        </p:txBody>
      </p:sp>
      <p:sp>
        <p:nvSpPr>
          <p:cNvPr id="71" name="Rectangle 18"/>
          <p:cNvSpPr>
            <a:spLocks noChangeArrowheads="1"/>
          </p:cNvSpPr>
          <p:nvPr/>
        </p:nvSpPr>
        <p:spPr bwMode="auto">
          <a:xfrm>
            <a:off x="4246068" y="5654793"/>
            <a:ext cx="676275" cy="442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1951139" tIns="975583" rIns="1951139" bIns="975583" anchor="ctr"/>
          <a:lstStyle>
            <a:lvl1pPr defTabSz="822325" eaLnBrk="0" hangingPunct="0">
              <a:defRPr>
                <a:solidFill>
                  <a:schemeClr val="tx1"/>
                </a:solidFill>
                <a:latin typeface="Arial" charset="0"/>
                <a:ea typeface="宋体" charset="0"/>
              </a:defRPr>
            </a:lvl1pPr>
            <a:lvl2pPr marL="742950" indent="-285750" defTabSz="822325" eaLnBrk="0" hangingPunct="0">
              <a:defRPr>
                <a:solidFill>
                  <a:schemeClr val="tx1"/>
                </a:solidFill>
                <a:latin typeface="Arial" charset="0"/>
                <a:ea typeface="宋体" charset="0"/>
              </a:defRPr>
            </a:lvl2pPr>
            <a:lvl3pPr marL="1143000" indent="-228600" defTabSz="822325" eaLnBrk="0" hangingPunct="0">
              <a:defRPr>
                <a:solidFill>
                  <a:schemeClr val="tx1"/>
                </a:solidFill>
                <a:latin typeface="Arial" charset="0"/>
                <a:ea typeface="宋体" charset="0"/>
              </a:defRPr>
            </a:lvl3pPr>
            <a:lvl4pPr marL="1600200" indent="-228600" defTabSz="822325" eaLnBrk="0" hangingPunct="0">
              <a:defRPr>
                <a:solidFill>
                  <a:schemeClr val="tx1"/>
                </a:solidFill>
                <a:latin typeface="Arial" charset="0"/>
                <a:ea typeface="宋体" charset="0"/>
              </a:defRPr>
            </a:lvl4pPr>
            <a:lvl5pPr marL="2057400" indent="-228600" defTabSz="822325" eaLnBrk="0" hangingPunct="0">
              <a:defRPr>
                <a:solidFill>
                  <a:schemeClr val="tx1"/>
                </a:solidFill>
                <a:latin typeface="Arial" charset="0"/>
                <a:ea typeface="宋体" charset="0"/>
              </a:defRPr>
            </a:lvl5pPr>
            <a:lvl6pPr marL="2514600" indent="-228600" defTabSz="822325" eaLnBrk="0" fontAlgn="base" hangingPunct="0">
              <a:spcBef>
                <a:spcPct val="0"/>
              </a:spcBef>
              <a:spcAft>
                <a:spcPct val="0"/>
              </a:spcAft>
              <a:defRPr>
                <a:solidFill>
                  <a:schemeClr val="tx1"/>
                </a:solidFill>
                <a:latin typeface="Arial" charset="0"/>
                <a:ea typeface="宋体" charset="0"/>
              </a:defRPr>
            </a:lvl6pPr>
            <a:lvl7pPr marL="2971800" indent="-228600" defTabSz="822325" eaLnBrk="0" fontAlgn="base" hangingPunct="0">
              <a:spcBef>
                <a:spcPct val="0"/>
              </a:spcBef>
              <a:spcAft>
                <a:spcPct val="0"/>
              </a:spcAft>
              <a:defRPr>
                <a:solidFill>
                  <a:schemeClr val="tx1"/>
                </a:solidFill>
                <a:latin typeface="Arial" charset="0"/>
                <a:ea typeface="宋体" charset="0"/>
              </a:defRPr>
            </a:lvl7pPr>
            <a:lvl8pPr marL="3429000" indent="-228600" defTabSz="822325" eaLnBrk="0" fontAlgn="base" hangingPunct="0">
              <a:spcBef>
                <a:spcPct val="0"/>
              </a:spcBef>
              <a:spcAft>
                <a:spcPct val="0"/>
              </a:spcAft>
              <a:defRPr>
                <a:solidFill>
                  <a:schemeClr val="tx1"/>
                </a:solidFill>
                <a:latin typeface="Arial" charset="0"/>
                <a:ea typeface="宋体" charset="0"/>
              </a:defRPr>
            </a:lvl8pPr>
            <a:lvl9pPr marL="3886200" indent="-228600" defTabSz="822325" eaLnBrk="0" fontAlgn="base" hangingPunct="0">
              <a:spcBef>
                <a:spcPct val="0"/>
              </a:spcBef>
              <a:spcAft>
                <a:spcPct val="0"/>
              </a:spcAft>
              <a:defRPr>
                <a:solidFill>
                  <a:schemeClr val="tx1"/>
                </a:solidFill>
                <a:latin typeface="Arial" charset="0"/>
                <a:ea typeface="宋体" charset="0"/>
              </a:defRPr>
            </a:lvl9pPr>
          </a:lstStyle>
          <a:p>
            <a:pPr algn="ctr"/>
            <a:r>
              <a:rPr lang="en-US" altLang="en-US" sz="1400" b="1">
                <a:solidFill>
                  <a:srgbClr val="000000"/>
                </a:solidFill>
              </a:rPr>
              <a:t>Len</a:t>
            </a:r>
          </a:p>
        </p:txBody>
      </p:sp>
      <p:sp>
        <p:nvSpPr>
          <p:cNvPr id="72" name="Rectangle 19"/>
          <p:cNvSpPr>
            <a:spLocks noChangeArrowheads="1"/>
          </p:cNvSpPr>
          <p:nvPr/>
        </p:nvSpPr>
        <p:spPr bwMode="auto">
          <a:xfrm>
            <a:off x="4806455" y="5654793"/>
            <a:ext cx="673100" cy="442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1951139" tIns="975583" rIns="1951139" bIns="975583" anchor="ctr"/>
          <a:lstStyle>
            <a:lvl1pPr defTabSz="822325" eaLnBrk="0" hangingPunct="0">
              <a:defRPr>
                <a:solidFill>
                  <a:schemeClr val="tx1"/>
                </a:solidFill>
                <a:latin typeface="Arial" charset="0"/>
                <a:ea typeface="宋体" charset="0"/>
              </a:defRPr>
            </a:lvl1pPr>
            <a:lvl2pPr marL="742950" indent="-285750" defTabSz="822325" eaLnBrk="0" hangingPunct="0">
              <a:defRPr>
                <a:solidFill>
                  <a:schemeClr val="tx1"/>
                </a:solidFill>
                <a:latin typeface="Arial" charset="0"/>
                <a:ea typeface="宋体" charset="0"/>
              </a:defRPr>
            </a:lvl2pPr>
            <a:lvl3pPr marL="1143000" indent="-228600" defTabSz="822325" eaLnBrk="0" hangingPunct="0">
              <a:defRPr>
                <a:solidFill>
                  <a:schemeClr val="tx1"/>
                </a:solidFill>
                <a:latin typeface="Arial" charset="0"/>
                <a:ea typeface="宋体" charset="0"/>
              </a:defRPr>
            </a:lvl3pPr>
            <a:lvl4pPr marL="1600200" indent="-228600" defTabSz="822325" eaLnBrk="0" hangingPunct="0">
              <a:defRPr>
                <a:solidFill>
                  <a:schemeClr val="tx1"/>
                </a:solidFill>
                <a:latin typeface="Arial" charset="0"/>
                <a:ea typeface="宋体" charset="0"/>
              </a:defRPr>
            </a:lvl4pPr>
            <a:lvl5pPr marL="2057400" indent="-228600" defTabSz="822325" eaLnBrk="0" hangingPunct="0">
              <a:defRPr>
                <a:solidFill>
                  <a:schemeClr val="tx1"/>
                </a:solidFill>
                <a:latin typeface="Arial" charset="0"/>
                <a:ea typeface="宋体" charset="0"/>
              </a:defRPr>
            </a:lvl5pPr>
            <a:lvl6pPr marL="2514600" indent="-228600" defTabSz="822325" eaLnBrk="0" fontAlgn="base" hangingPunct="0">
              <a:spcBef>
                <a:spcPct val="0"/>
              </a:spcBef>
              <a:spcAft>
                <a:spcPct val="0"/>
              </a:spcAft>
              <a:defRPr>
                <a:solidFill>
                  <a:schemeClr val="tx1"/>
                </a:solidFill>
                <a:latin typeface="Arial" charset="0"/>
                <a:ea typeface="宋体" charset="0"/>
              </a:defRPr>
            </a:lvl6pPr>
            <a:lvl7pPr marL="2971800" indent="-228600" defTabSz="822325" eaLnBrk="0" fontAlgn="base" hangingPunct="0">
              <a:spcBef>
                <a:spcPct val="0"/>
              </a:spcBef>
              <a:spcAft>
                <a:spcPct val="0"/>
              </a:spcAft>
              <a:defRPr>
                <a:solidFill>
                  <a:schemeClr val="tx1"/>
                </a:solidFill>
                <a:latin typeface="Arial" charset="0"/>
                <a:ea typeface="宋体" charset="0"/>
              </a:defRPr>
            </a:lvl7pPr>
            <a:lvl8pPr marL="3429000" indent="-228600" defTabSz="822325" eaLnBrk="0" fontAlgn="base" hangingPunct="0">
              <a:spcBef>
                <a:spcPct val="0"/>
              </a:spcBef>
              <a:spcAft>
                <a:spcPct val="0"/>
              </a:spcAft>
              <a:defRPr>
                <a:solidFill>
                  <a:schemeClr val="tx1"/>
                </a:solidFill>
                <a:latin typeface="Arial" charset="0"/>
                <a:ea typeface="宋体" charset="0"/>
              </a:defRPr>
            </a:lvl8pPr>
            <a:lvl9pPr marL="3886200" indent="-228600" defTabSz="822325" eaLnBrk="0" fontAlgn="base" hangingPunct="0">
              <a:spcBef>
                <a:spcPct val="0"/>
              </a:spcBef>
              <a:spcAft>
                <a:spcPct val="0"/>
              </a:spcAft>
              <a:defRPr>
                <a:solidFill>
                  <a:schemeClr val="tx1"/>
                </a:solidFill>
                <a:latin typeface="Arial" charset="0"/>
                <a:ea typeface="宋体" charset="0"/>
              </a:defRPr>
            </a:lvl9pPr>
          </a:lstStyle>
          <a:p>
            <a:pPr algn="ctr"/>
            <a:r>
              <a:rPr lang="en-US" altLang="en-US" sz="1400" b="1">
                <a:solidFill>
                  <a:srgbClr val="000000"/>
                </a:solidFill>
              </a:rPr>
              <a:t>ID</a:t>
            </a:r>
          </a:p>
        </p:txBody>
      </p:sp>
      <p:sp>
        <p:nvSpPr>
          <p:cNvPr id="73" name="Rectangle 20"/>
          <p:cNvSpPr>
            <a:spLocks noChangeArrowheads="1"/>
          </p:cNvSpPr>
          <p:nvPr/>
        </p:nvSpPr>
        <p:spPr bwMode="auto">
          <a:xfrm>
            <a:off x="5477968" y="5645268"/>
            <a:ext cx="812800"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1951139" tIns="975583" rIns="1951139" bIns="975583" anchor="ctr"/>
          <a:lstStyle>
            <a:lvl1pPr defTabSz="822325" eaLnBrk="0" hangingPunct="0">
              <a:defRPr>
                <a:solidFill>
                  <a:schemeClr val="tx1"/>
                </a:solidFill>
                <a:latin typeface="Arial" charset="0"/>
                <a:ea typeface="宋体" charset="0"/>
              </a:defRPr>
            </a:lvl1pPr>
            <a:lvl2pPr marL="742950" indent="-285750" defTabSz="822325" eaLnBrk="0" hangingPunct="0">
              <a:defRPr>
                <a:solidFill>
                  <a:schemeClr val="tx1"/>
                </a:solidFill>
                <a:latin typeface="Arial" charset="0"/>
                <a:ea typeface="宋体" charset="0"/>
              </a:defRPr>
            </a:lvl2pPr>
            <a:lvl3pPr marL="1143000" indent="-228600" defTabSz="822325" eaLnBrk="0" hangingPunct="0">
              <a:defRPr>
                <a:solidFill>
                  <a:schemeClr val="tx1"/>
                </a:solidFill>
                <a:latin typeface="Arial" charset="0"/>
                <a:ea typeface="宋体" charset="0"/>
              </a:defRPr>
            </a:lvl3pPr>
            <a:lvl4pPr marL="1600200" indent="-228600" defTabSz="822325" eaLnBrk="0" hangingPunct="0">
              <a:defRPr>
                <a:solidFill>
                  <a:schemeClr val="tx1"/>
                </a:solidFill>
                <a:latin typeface="Arial" charset="0"/>
                <a:ea typeface="宋体" charset="0"/>
              </a:defRPr>
            </a:lvl4pPr>
            <a:lvl5pPr marL="2057400" indent="-228600" defTabSz="822325" eaLnBrk="0" hangingPunct="0">
              <a:defRPr>
                <a:solidFill>
                  <a:schemeClr val="tx1"/>
                </a:solidFill>
                <a:latin typeface="Arial" charset="0"/>
                <a:ea typeface="宋体" charset="0"/>
              </a:defRPr>
            </a:lvl5pPr>
            <a:lvl6pPr marL="2514600" indent="-228600" defTabSz="822325" eaLnBrk="0" fontAlgn="base" hangingPunct="0">
              <a:spcBef>
                <a:spcPct val="0"/>
              </a:spcBef>
              <a:spcAft>
                <a:spcPct val="0"/>
              </a:spcAft>
              <a:defRPr>
                <a:solidFill>
                  <a:schemeClr val="tx1"/>
                </a:solidFill>
                <a:latin typeface="Arial" charset="0"/>
                <a:ea typeface="宋体" charset="0"/>
              </a:defRPr>
            </a:lvl6pPr>
            <a:lvl7pPr marL="2971800" indent="-228600" defTabSz="822325" eaLnBrk="0" fontAlgn="base" hangingPunct="0">
              <a:spcBef>
                <a:spcPct val="0"/>
              </a:spcBef>
              <a:spcAft>
                <a:spcPct val="0"/>
              </a:spcAft>
              <a:defRPr>
                <a:solidFill>
                  <a:schemeClr val="tx1"/>
                </a:solidFill>
                <a:latin typeface="Arial" charset="0"/>
                <a:ea typeface="宋体" charset="0"/>
              </a:defRPr>
            </a:lvl7pPr>
            <a:lvl8pPr marL="3429000" indent="-228600" defTabSz="822325" eaLnBrk="0" fontAlgn="base" hangingPunct="0">
              <a:spcBef>
                <a:spcPct val="0"/>
              </a:spcBef>
              <a:spcAft>
                <a:spcPct val="0"/>
              </a:spcAft>
              <a:defRPr>
                <a:solidFill>
                  <a:schemeClr val="tx1"/>
                </a:solidFill>
                <a:latin typeface="Arial" charset="0"/>
                <a:ea typeface="宋体" charset="0"/>
              </a:defRPr>
            </a:lvl8pPr>
            <a:lvl9pPr marL="3886200" indent="-228600" defTabSz="822325" eaLnBrk="0" fontAlgn="base" hangingPunct="0">
              <a:spcBef>
                <a:spcPct val="0"/>
              </a:spcBef>
              <a:spcAft>
                <a:spcPct val="0"/>
              </a:spcAft>
              <a:defRPr>
                <a:solidFill>
                  <a:schemeClr val="tx1"/>
                </a:solidFill>
                <a:latin typeface="Arial" charset="0"/>
                <a:ea typeface="宋体" charset="0"/>
              </a:defRPr>
            </a:lvl9pPr>
          </a:lstStyle>
          <a:p>
            <a:pPr algn="ctr"/>
            <a:r>
              <a:rPr lang="en-US" altLang="en-US" sz="1400" b="1">
                <a:solidFill>
                  <a:srgbClr val="000000"/>
                </a:solidFill>
              </a:rPr>
              <a:t>Offset</a:t>
            </a:r>
          </a:p>
        </p:txBody>
      </p:sp>
      <p:sp>
        <p:nvSpPr>
          <p:cNvPr id="74" name="Rectangle 21"/>
          <p:cNvSpPr>
            <a:spLocks noChangeArrowheads="1"/>
          </p:cNvSpPr>
          <p:nvPr/>
        </p:nvSpPr>
        <p:spPr bwMode="auto">
          <a:xfrm>
            <a:off x="6289180" y="5654793"/>
            <a:ext cx="673100" cy="442912"/>
          </a:xfrm>
          <a:prstGeom prst="rect">
            <a:avLst/>
          </a:prstGeom>
          <a:noFill/>
          <a:ln w="12700">
            <a:solidFill>
              <a:schemeClr val="bg1"/>
            </a:solidFill>
            <a:miter lim="800000"/>
            <a:headEnd/>
            <a:tailEnd/>
          </a:ln>
          <a:extLst>
            <a:ext uri="{909E8E84-426E-40DD-AFC4-6F175D3DCCD1}">
              <a14:hiddenFill xmlns="" xmlns:a14="http://schemas.microsoft.com/office/drawing/2010/main">
                <a:solidFill>
                  <a:srgbClr val="FFFFFF"/>
                </a:solidFill>
              </a14:hiddenFill>
            </a:ext>
          </a:extLst>
        </p:spPr>
        <p:txBody>
          <a:bodyPr wrap="none" lIns="1951139" tIns="975583" rIns="1951139" bIns="975583" anchor="ctr"/>
          <a:lstStyle>
            <a:lvl1pPr defTabSz="822325" eaLnBrk="0" hangingPunct="0">
              <a:defRPr>
                <a:solidFill>
                  <a:schemeClr val="tx1"/>
                </a:solidFill>
                <a:latin typeface="Arial" charset="0"/>
                <a:ea typeface="宋体" charset="0"/>
              </a:defRPr>
            </a:lvl1pPr>
            <a:lvl2pPr marL="742950" indent="-285750" defTabSz="822325" eaLnBrk="0" hangingPunct="0">
              <a:defRPr>
                <a:solidFill>
                  <a:schemeClr val="tx1"/>
                </a:solidFill>
                <a:latin typeface="Arial" charset="0"/>
                <a:ea typeface="宋体" charset="0"/>
              </a:defRPr>
            </a:lvl2pPr>
            <a:lvl3pPr marL="1143000" indent="-228600" defTabSz="822325" eaLnBrk="0" hangingPunct="0">
              <a:defRPr>
                <a:solidFill>
                  <a:schemeClr val="tx1"/>
                </a:solidFill>
                <a:latin typeface="Arial" charset="0"/>
                <a:ea typeface="宋体" charset="0"/>
              </a:defRPr>
            </a:lvl3pPr>
            <a:lvl4pPr marL="1600200" indent="-228600" defTabSz="822325" eaLnBrk="0" hangingPunct="0">
              <a:defRPr>
                <a:solidFill>
                  <a:schemeClr val="tx1"/>
                </a:solidFill>
                <a:latin typeface="Arial" charset="0"/>
                <a:ea typeface="宋体" charset="0"/>
              </a:defRPr>
            </a:lvl4pPr>
            <a:lvl5pPr marL="2057400" indent="-228600" defTabSz="822325" eaLnBrk="0" hangingPunct="0">
              <a:defRPr>
                <a:solidFill>
                  <a:schemeClr val="tx1"/>
                </a:solidFill>
                <a:latin typeface="Arial" charset="0"/>
                <a:ea typeface="宋体" charset="0"/>
              </a:defRPr>
            </a:lvl5pPr>
            <a:lvl6pPr marL="2514600" indent="-228600" defTabSz="822325" eaLnBrk="0" fontAlgn="base" hangingPunct="0">
              <a:spcBef>
                <a:spcPct val="0"/>
              </a:spcBef>
              <a:spcAft>
                <a:spcPct val="0"/>
              </a:spcAft>
              <a:defRPr>
                <a:solidFill>
                  <a:schemeClr val="tx1"/>
                </a:solidFill>
                <a:latin typeface="Arial" charset="0"/>
                <a:ea typeface="宋体" charset="0"/>
              </a:defRPr>
            </a:lvl6pPr>
            <a:lvl7pPr marL="2971800" indent="-228600" defTabSz="822325" eaLnBrk="0" fontAlgn="base" hangingPunct="0">
              <a:spcBef>
                <a:spcPct val="0"/>
              </a:spcBef>
              <a:spcAft>
                <a:spcPct val="0"/>
              </a:spcAft>
              <a:defRPr>
                <a:solidFill>
                  <a:schemeClr val="tx1"/>
                </a:solidFill>
                <a:latin typeface="Arial" charset="0"/>
                <a:ea typeface="宋体" charset="0"/>
              </a:defRPr>
            </a:lvl7pPr>
            <a:lvl8pPr marL="3429000" indent="-228600" defTabSz="822325" eaLnBrk="0" fontAlgn="base" hangingPunct="0">
              <a:spcBef>
                <a:spcPct val="0"/>
              </a:spcBef>
              <a:spcAft>
                <a:spcPct val="0"/>
              </a:spcAft>
              <a:defRPr>
                <a:solidFill>
                  <a:schemeClr val="tx1"/>
                </a:solidFill>
                <a:latin typeface="Arial" charset="0"/>
                <a:ea typeface="宋体" charset="0"/>
              </a:defRPr>
            </a:lvl8pPr>
            <a:lvl9pPr marL="3886200" indent="-228600" defTabSz="822325" eaLnBrk="0" fontAlgn="base" hangingPunct="0">
              <a:spcBef>
                <a:spcPct val="0"/>
              </a:spcBef>
              <a:spcAft>
                <a:spcPct val="0"/>
              </a:spcAft>
              <a:defRPr>
                <a:solidFill>
                  <a:schemeClr val="tx1"/>
                </a:solidFill>
                <a:latin typeface="Arial" charset="0"/>
                <a:ea typeface="宋体" charset="0"/>
              </a:defRPr>
            </a:lvl9pPr>
          </a:lstStyle>
          <a:p>
            <a:pPr algn="ctr"/>
            <a:r>
              <a:rPr lang="en-US" altLang="en-US" sz="1400" b="1">
                <a:solidFill>
                  <a:srgbClr val="000000"/>
                </a:solidFill>
              </a:rPr>
              <a:t>TTL</a:t>
            </a:r>
          </a:p>
        </p:txBody>
      </p:sp>
      <p:sp>
        <p:nvSpPr>
          <p:cNvPr id="75" name="Rectangle 22"/>
          <p:cNvSpPr>
            <a:spLocks noChangeArrowheads="1"/>
          </p:cNvSpPr>
          <p:nvPr/>
        </p:nvSpPr>
        <p:spPr bwMode="auto">
          <a:xfrm>
            <a:off x="6960693" y="5654793"/>
            <a:ext cx="731837" cy="447675"/>
          </a:xfrm>
          <a:prstGeom prst="rect">
            <a:avLst/>
          </a:prstGeom>
          <a:noFill/>
          <a:ln w="12700">
            <a:solidFill>
              <a:schemeClr val="bg1"/>
            </a:solidFill>
            <a:miter lim="800000"/>
            <a:headEnd/>
            <a:tailEnd/>
          </a:ln>
          <a:extLst>
            <a:ext uri="{909E8E84-426E-40DD-AFC4-6F175D3DCCD1}">
              <a14:hiddenFill xmlns="" xmlns:a14="http://schemas.microsoft.com/office/drawing/2010/main">
                <a:solidFill>
                  <a:srgbClr val="FFFFFF"/>
                </a:solidFill>
              </a14:hiddenFill>
            </a:ext>
          </a:extLst>
        </p:spPr>
        <p:txBody>
          <a:bodyPr wrap="none" lIns="1951139" tIns="975583" rIns="1951139" bIns="975583" anchor="ctr"/>
          <a:lstStyle>
            <a:lvl1pPr defTabSz="822325" eaLnBrk="0" hangingPunct="0">
              <a:defRPr>
                <a:solidFill>
                  <a:schemeClr val="tx1"/>
                </a:solidFill>
                <a:latin typeface="Arial" charset="0"/>
                <a:ea typeface="宋体" charset="0"/>
              </a:defRPr>
            </a:lvl1pPr>
            <a:lvl2pPr marL="742950" indent="-285750" defTabSz="822325" eaLnBrk="0" hangingPunct="0">
              <a:defRPr>
                <a:solidFill>
                  <a:schemeClr val="tx1"/>
                </a:solidFill>
                <a:latin typeface="Arial" charset="0"/>
                <a:ea typeface="宋体" charset="0"/>
              </a:defRPr>
            </a:lvl2pPr>
            <a:lvl3pPr marL="1143000" indent="-228600" defTabSz="822325" eaLnBrk="0" hangingPunct="0">
              <a:defRPr>
                <a:solidFill>
                  <a:schemeClr val="tx1"/>
                </a:solidFill>
                <a:latin typeface="Arial" charset="0"/>
                <a:ea typeface="宋体" charset="0"/>
              </a:defRPr>
            </a:lvl3pPr>
            <a:lvl4pPr marL="1600200" indent="-228600" defTabSz="822325" eaLnBrk="0" hangingPunct="0">
              <a:defRPr>
                <a:solidFill>
                  <a:schemeClr val="tx1"/>
                </a:solidFill>
                <a:latin typeface="Arial" charset="0"/>
                <a:ea typeface="宋体" charset="0"/>
              </a:defRPr>
            </a:lvl4pPr>
            <a:lvl5pPr marL="2057400" indent="-228600" defTabSz="822325" eaLnBrk="0" hangingPunct="0">
              <a:defRPr>
                <a:solidFill>
                  <a:schemeClr val="tx1"/>
                </a:solidFill>
                <a:latin typeface="Arial" charset="0"/>
                <a:ea typeface="宋体" charset="0"/>
              </a:defRPr>
            </a:lvl5pPr>
            <a:lvl6pPr marL="2514600" indent="-228600" defTabSz="822325" eaLnBrk="0" fontAlgn="base" hangingPunct="0">
              <a:spcBef>
                <a:spcPct val="0"/>
              </a:spcBef>
              <a:spcAft>
                <a:spcPct val="0"/>
              </a:spcAft>
              <a:defRPr>
                <a:solidFill>
                  <a:schemeClr val="tx1"/>
                </a:solidFill>
                <a:latin typeface="Arial" charset="0"/>
                <a:ea typeface="宋体" charset="0"/>
              </a:defRPr>
            </a:lvl6pPr>
            <a:lvl7pPr marL="2971800" indent="-228600" defTabSz="822325" eaLnBrk="0" fontAlgn="base" hangingPunct="0">
              <a:spcBef>
                <a:spcPct val="0"/>
              </a:spcBef>
              <a:spcAft>
                <a:spcPct val="0"/>
              </a:spcAft>
              <a:defRPr>
                <a:solidFill>
                  <a:schemeClr val="tx1"/>
                </a:solidFill>
                <a:latin typeface="Arial" charset="0"/>
                <a:ea typeface="宋体" charset="0"/>
              </a:defRPr>
            </a:lvl7pPr>
            <a:lvl8pPr marL="3429000" indent="-228600" defTabSz="822325" eaLnBrk="0" fontAlgn="base" hangingPunct="0">
              <a:spcBef>
                <a:spcPct val="0"/>
              </a:spcBef>
              <a:spcAft>
                <a:spcPct val="0"/>
              </a:spcAft>
              <a:defRPr>
                <a:solidFill>
                  <a:schemeClr val="tx1"/>
                </a:solidFill>
                <a:latin typeface="Arial" charset="0"/>
                <a:ea typeface="宋体" charset="0"/>
              </a:defRPr>
            </a:lvl8pPr>
            <a:lvl9pPr marL="3886200" indent="-228600" defTabSz="822325" eaLnBrk="0" fontAlgn="base" hangingPunct="0">
              <a:spcBef>
                <a:spcPct val="0"/>
              </a:spcBef>
              <a:spcAft>
                <a:spcPct val="0"/>
              </a:spcAft>
              <a:defRPr>
                <a:solidFill>
                  <a:schemeClr val="tx1"/>
                </a:solidFill>
                <a:latin typeface="Arial" charset="0"/>
                <a:ea typeface="宋体" charset="0"/>
              </a:defRPr>
            </a:lvl9pPr>
          </a:lstStyle>
          <a:p>
            <a:pPr algn="ctr"/>
            <a:r>
              <a:rPr lang="en-US" altLang="en-US" sz="1400" b="1">
                <a:solidFill>
                  <a:srgbClr val="000000"/>
                </a:solidFill>
              </a:rPr>
              <a:t>Proto</a:t>
            </a:r>
          </a:p>
        </p:txBody>
      </p:sp>
      <p:sp>
        <p:nvSpPr>
          <p:cNvPr id="76" name="Rectangle 23"/>
          <p:cNvSpPr>
            <a:spLocks noChangeArrowheads="1"/>
          </p:cNvSpPr>
          <p:nvPr/>
        </p:nvSpPr>
        <p:spPr bwMode="auto">
          <a:xfrm>
            <a:off x="7692530" y="5645268"/>
            <a:ext cx="7334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1951139" tIns="975583" rIns="1951139" bIns="975583" anchor="ctr"/>
          <a:lstStyle>
            <a:lvl1pPr defTabSz="822325" eaLnBrk="0" hangingPunct="0">
              <a:defRPr>
                <a:solidFill>
                  <a:schemeClr val="tx1"/>
                </a:solidFill>
                <a:latin typeface="Arial" charset="0"/>
                <a:ea typeface="宋体" charset="0"/>
              </a:defRPr>
            </a:lvl1pPr>
            <a:lvl2pPr marL="742950" indent="-285750" defTabSz="822325" eaLnBrk="0" hangingPunct="0">
              <a:defRPr>
                <a:solidFill>
                  <a:schemeClr val="tx1"/>
                </a:solidFill>
                <a:latin typeface="Arial" charset="0"/>
                <a:ea typeface="宋体" charset="0"/>
              </a:defRPr>
            </a:lvl2pPr>
            <a:lvl3pPr marL="1143000" indent="-228600" defTabSz="822325" eaLnBrk="0" hangingPunct="0">
              <a:defRPr>
                <a:solidFill>
                  <a:schemeClr val="tx1"/>
                </a:solidFill>
                <a:latin typeface="Arial" charset="0"/>
                <a:ea typeface="宋体" charset="0"/>
              </a:defRPr>
            </a:lvl3pPr>
            <a:lvl4pPr marL="1600200" indent="-228600" defTabSz="822325" eaLnBrk="0" hangingPunct="0">
              <a:defRPr>
                <a:solidFill>
                  <a:schemeClr val="tx1"/>
                </a:solidFill>
                <a:latin typeface="Arial" charset="0"/>
                <a:ea typeface="宋体" charset="0"/>
              </a:defRPr>
            </a:lvl4pPr>
            <a:lvl5pPr marL="2057400" indent="-228600" defTabSz="822325" eaLnBrk="0" hangingPunct="0">
              <a:defRPr>
                <a:solidFill>
                  <a:schemeClr val="tx1"/>
                </a:solidFill>
                <a:latin typeface="Arial" charset="0"/>
                <a:ea typeface="宋体" charset="0"/>
              </a:defRPr>
            </a:lvl5pPr>
            <a:lvl6pPr marL="2514600" indent="-228600" defTabSz="822325" eaLnBrk="0" fontAlgn="base" hangingPunct="0">
              <a:spcBef>
                <a:spcPct val="0"/>
              </a:spcBef>
              <a:spcAft>
                <a:spcPct val="0"/>
              </a:spcAft>
              <a:defRPr>
                <a:solidFill>
                  <a:schemeClr val="tx1"/>
                </a:solidFill>
                <a:latin typeface="Arial" charset="0"/>
                <a:ea typeface="宋体" charset="0"/>
              </a:defRPr>
            </a:lvl6pPr>
            <a:lvl7pPr marL="2971800" indent="-228600" defTabSz="822325" eaLnBrk="0" fontAlgn="base" hangingPunct="0">
              <a:spcBef>
                <a:spcPct val="0"/>
              </a:spcBef>
              <a:spcAft>
                <a:spcPct val="0"/>
              </a:spcAft>
              <a:defRPr>
                <a:solidFill>
                  <a:schemeClr val="tx1"/>
                </a:solidFill>
                <a:latin typeface="Arial" charset="0"/>
                <a:ea typeface="宋体" charset="0"/>
              </a:defRPr>
            </a:lvl7pPr>
            <a:lvl8pPr marL="3429000" indent="-228600" defTabSz="822325" eaLnBrk="0" fontAlgn="base" hangingPunct="0">
              <a:spcBef>
                <a:spcPct val="0"/>
              </a:spcBef>
              <a:spcAft>
                <a:spcPct val="0"/>
              </a:spcAft>
              <a:defRPr>
                <a:solidFill>
                  <a:schemeClr val="tx1"/>
                </a:solidFill>
                <a:latin typeface="Arial" charset="0"/>
                <a:ea typeface="宋体" charset="0"/>
              </a:defRPr>
            </a:lvl8pPr>
            <a:lvl9pPr marL="3886200" indent="-228600" defTabSz="822325" eaLnBrk="0" fontAlgn="base" hangingPunct="0">
              <a:spcBef>
                <a:spcPct val="0"/>
              </a:spcBef>
              <a:spcAft>
                <a:spcPct val="0"/>
              </a:spcAft>
              <a:defRPr>
                <a:solidFill>
                  <a:schemeClr val="tx1"/>
                </a:solidFill>
                <a:latin typeface="Arial" charset="0"/>
                <a:ea typeface="宋体" charset="0"/>
              </a:defRPr>
            </a:lvl9pPr>
          </a:lstStyle>
          <a:p>
            <a:pPr algn="ctr"/>
            <a:r>
              <a:rPr lang="en-US" altLang="en-US" sz="1400" b="1">
                <a:solidFill>
                  <a:srgbClr val="000000"/>
                </a:solidFill>
              </a:rPr>
              <a:t>FCS</a:t>
            </a:r>
          </a:p>
        </p:txBody>
      </p:sp>
      <p:sp>
        <p:nvSpPr>
          <p:cNvPr id="77" name="Rectangle 24"/>
          <p:cNvSpPr>
            <a:spLocks noChangeArrowheads="1"/>
          </p:cNvSpPr>
          <p:nvPr/>
        </p:nvSpPr>
        <p:spPr bwMode="auto">
          <a:xfrm>
            <a:off x="8391030" y="5645268"/>
            <a:ext cx="800100"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1951139" tIns="975583" rIns="1951139" bIns="975583" anchor="ctr"/>
          <a:lstStyle>
            <a:lvl1pPr defTabSz="822325" eaLnBrk="0" hangingPunct="0">
              <a:defRPr>
                <a:solidFill>
                  <a:schemeClr val="tx1"/>
                </a:solidFill>
                <a:latin typeface="Arial" charset="0"/>
                <a:ea typeface="宋体" charset="0"/>
              </a:defRPr>
            </a:lvl1pPr>
            <a:lvl2pPr marL="742950" indent="-285750" defTabSz="822325" eaLnBrk="0" hangingPunct="0">
              <a:defRPr>
                <a:solidFill>
                  <a:schemeClr val="tx1"/>
                </a:solidFill>
                <a:latin typeface="Arial" charset="0"/>
                <a:ea typeface="宋体" charset="0"/>
              </a:defRPr>
            </a:lvl2pPr>
            <a:lvl3pPr marL="1143000" indent="-228600" defTabSz="822325" eaLnBrk="0" hangingPunct="0">
              <a:defRPr>
                <a:solidFill>
                  <a:schemeClr val="tx1"/>
                </a:solidFill>
                <a:latin typeface="Arial" charset="0"/>
                <a:ea typeface="宋体" charset="0"/>
              </a:defRPr>
            </a:lvl3pPr>
            <a:lvl4pPr marL="1600200" indent="-228600" defTabSz="822325" eaLnBrk="0" hangingPunct="0">
              <a:defRPr>
                <a:solidFill>
                  <a:schemeClr val="tx1"/>
                </a:solidFill>
                <a:latin typeface="Arial" charset="0"/>
                <a:ea typeface="宋体" charset="0"/>
              </a:defRPr>
            </a:lvl4pPr>
            <a:lvl5pPr marL="2057400" indent="-228600" defTabSz="822325" eaLnBrk="0" hangingPunct="0">
              <a:defRPr>
                <a:solidFill>
                  <a:schemeClr val="tx1"/>
                </a:solidFill>
                <a:latin typeface="Arial" charset="0"/>
                <a:ea typeface="宋体" charset="0"/>
              </a:defRPr>
            </a:lvl5pPr>
            <a:lvl6pPr marL="2514600" indent="-228600" defTabSz="822325" eaLnBrk="0" fontAlgn="base" hangingPunct="0">
              <a:spcBef>
                <a:spcPct val="0"/>
              </a:spcBef>
              <a:spcAft>
                <a:spcPct val="0"/>
              </a:spcAft>
              <a:defRPr>
                <a:solidFill>
                  <a:schemeClr val="tx1"/>
                </a:solidFill>
                <a:latin typeface="Arial" charset="0"/>
                <a:ea typeface="宋体" charset="0"/>
              </a:defRPr>
            </a:lvl6pPr>
            <a:lvl7pPr marL="2971800" indent="-228600" defTabSz="822325" eaLnBrk="0" fontAlgn="base" hangingPunct="0">
              <a:spcBef>
                <a:spcPct val="0"/>
              </a:spcBef>
              <a:spcAft>
                <a:spcPct val="0"/>
              </a:spcAft>
              <a:defRPr>
                <a:solidFill>
                  <a:schemeClr val="tx1"/>
                </a:solidFill>
                <a:latin typeface="Arial" charset="0"/>
                <a:ea typeface="宋体" charset="0"/>
              </a:defRPr>
            </a:lvl7pPr>
            <a:lvl8pPr marL="3429000" indent="-228600" defTabSz="822325" eaLnBrk="0" fontAlgn="base" hangingPunct="0">
              <a:spcBef>
                <a:spcPct val="0"/>
              </a:spcBef>
              <a:spcAft>
                <a:spcPct val="0"/>
              </a:spcAft>
              <a:defRPr>
                <a:solidFill>
                  <a:schemeClr val="tx1"/>
                </a:solidFill>
                <a:latin typeface="Arial" charset="0"/>
                <a:ea typeface="宋体" charset="0"/>
              </a:defRPr>
            </a:lvl8pPr>
            <a:lvl9pPr marL="3886200" indent="-228600" defTabSz="822325" eaLnBrk="0" fontAlgn="base" hangingPunct="0">
              <a:spcBef>
                <a:spcPct val="0"/>
              </a:spcBef>
              <a:spcAft>
                <a:spcPct val="0"/>
              </a:spcAft>
              <a:defRPr>
                <a:solidFill>
                  <a:schemeClr val="tx1"/>
                </a:solidFill>
                <a:latin typeface="Arial" charset="0"/>
                <a:ea typeface="宋体" charset="0"/>
              </a:defRPr>
            </a:lvl9pPr>
          </a:lstStyle>
          <a:p>
            <a:pPr algn="ctr"/>
            <a:r>
              <a:rPr lang="en-US" altLang="en-US" sz="1400" b="1">
                <a:solidFill>
                  <a:srgbClr val="000000"/>
                </a:solidFill>
              </a:rPr>
              <a:t>IP-SA</a:t>
            </a:r>
          </a:p>
        </p:txBody>
      </p:sp>
      <p:sp>
        <p:nvSpPr>
          <p:cNvPr id="78" name="Rectangle 25"/>
          <p:cNvSpPr>
            <a:spLocks noChangeArrowheads="1"/>
          </p:cNvSpPr>
          <p:nvPr/>
        </p:nvSpPr>
        <p:spPr bwMode="auto">
          <a:xfrm>
            <a:off x="9162555" y="5645268"/>
            <a:ext cx="804863"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1951139" tIns="975583" rIns="1951139" bIns="975583" anchor="ctr"/>
          <a:lstStyle>
            <a:lvl1pPr defTabSz="822325" eaLnBrk="0" hangingPunct="0">
              <a:defRPr>
                <a:solidFill>
                  <a:schemeClr val="tx1"/>
                </a:solidFill>
                <a:latin typeface="Arial" charset="0"/>
                <a:ea typeface="宋体" charset="0"/>
              </a:defRPr>
            </a:lvl1pPr>
            <a:lvl2pPr marL="742950" indent="-285750" defTabSz="822325" eaLnBrk="0" hangingPunct="0">
              <a:defRPr>
                <a:solidFill>
                  <a:schemeClr val="tx1"/>
                </a:solidFill>
                <a:latin typeface="Arial" charset="0"/>
                <a:ea typeface="宋体" charset="0"/>
              </a:defRPr>
            </a:lvl2pPr>
            <a:lvl3pPr marL="1143000" indent="-228600" defTabSz="822325" eaLnBrk="0" hangingPunct="0">
              <a:defRPr>
                <a:solidFill>
                  <a:schemeClr val="tx1"/>
                </a:solidFill>
                <a:latin typeface="Arial" charset="0"/>
                <a:ea typeface="宋体" charset="0"/>
              </a:defRPr>
            </a:lvl3pPr>
            <a:lvl4pPr marL="1600200" indent="-228600" defTabSz="822325" eaLnBrk="0" hangingPunct="0">
              <a:defRPr>
                <a:solidFill>
                  <a:schemeClr val="tx1"/>
                </a:solidFill>
                <a:latin typeface="Arial" charset="0"/>
                <a:ea typeface="宋体" charset="0"/>
              </a:defRPr>
            </a:lvl4pPr>
            <a:lvl5pPr marL="2057400" indent="-228600" defTabSz="822325" eaLnBrk="0" hangingPunct="0">
              <a:defRPr>
                <a:solidFill>
                  <a:schemeClr val="tx1"/>
                </a:solidFill>
                <a:latin typeface="Arial" charset="0"/>
                <a:ea typeface="宋体" charset="0"/>
              </a:defRPr>
            </a:lvl5pPr>
            <a:lvl6pPr marL="2514600" indent="-228600" defTabSz="822325" eaLnBrk="0" fontAlgn="base" hangingPunct="0">
              <a:spcBef>
                <a:spcPct val="0"/>
              </a:spcBef>
              <a:spcAft>
                <a:spcPct val="0"/>
              </a:spcAft>
              <a:defRPr>
                <a:solidFill>
                  <a:schemeClr val="tx1"/>
                </a:solidFill>
                <a:latin typeface="Arial" charset="0"/>
                <a:ea typeface="宋体" charset="0"/>
              </a:defRPr>
            </a:lvl6pPr>
            <a:lvl7pPr marL="2971800" indent="-228600" defTabSz="822325" eaLnBrk="0" fontAlgn="base" hangingPunct="0">
              <a:spcBef>
                <a:spcPct val="0"/>
              </a:spcBef>
              <a:spcAft>
                <a:spcPct val="0"/>
              </a:spcAft>
              <a:defRPr>
                <a:solidFill>
                  <a:schemeClr val="tx1"/>
                </a:solidFill>
                <a:latin typeface="Arial" charset="0"/>
                <a:ea typeface="宋体" charset="0"/>
              </a:defRPr>
            </a:lvl7pPr>
            <a:lvl8pPr marL="3429000" indent="-228600" defTabSz="822325" eaLnBrk="0" fontAlgn="base" hangingPunct="0">
              <a:spcBef>
                <a:spcPct val="0"/>
              </a:spcBef>
              <a:spcAft>
                <a:spcPct val="0"/>
              </a:spcAft>
              <a:defRPr>
                <a:solidFill>
                  <a:schemeClr val="tx1"/>
                </a:solidFill>
                <a:latin typeface="Arial" charset="0"/>
                <a:ea typeface="宋体" charset="0"/>
              </a:defRPr>
            </a:lvl8pPr>
            <a:lvl9pPr marL="3886200" indent="-228600" defTabSz="822325" eaLnBrk="0" fontAlgn="base" hangingPunct="0">
              <a:spcBef>
                <a:spcPct val="0"/>
              </a:spcBef>
              <a:spcAft>
                <a:spcPct val="0"/>
              </a:spcAft>
              <a:defRPr>
                <a:solidFill>
                  <a:schemeClr val="tx1"/>
                </a:solidFill>
                <a:latin typeface="Arial" charset="0"/>
                <a:ea typeface="宋体" charset="0"/>
              </a:defRPr>
            </a:lvl9pPr>
          </a:lstStyle>
          <a:p>
            <a:pPr algn="ctr"/>
            <a:r>
              <a:rPr lang="en-US" altLang="en-US" sz="1400" b="1">
                <a:solidFill>
                  <a:srgbClr val="000000"/>
                </a:solidFill>
              </a:rPr>
              <a:t>IP-DA</a:t>
            </a:r>
          </a:p>
        </p:txBody>
      </p:sp>
      <p:sp>
        <p:nvSpPr>
          <p:cNvPr id="79" name="Rectangle 26"/>
          <p:cNvSpPr>
            <a:spLocks noChangeArrowheads="1"/>
          </p:cNvSpPr>
          <p:nvPr/>
        </p:nvSpPr>
        <p:spPr bwMode="auto">
          <a:xfrm>
            <a:off x="9948368" y="5645268"/>
            <a:ext cx="736600" cy="444500"/>
          </a:xfrm>
          <a:prstGeom prst="rect">
            <a:avLst/>
          </a:prstGeom>
          <a:solidFill>
            <a:schemeClr val="folHlink"/>
          </a:solidFill>
          <a:ln w="12700">
            <a:solidFill>
              <a:schemeClr val="bg1"/>
            </a:solidFill>
            <a:miter lim="800000"/>
            <a:headEnd/>
            <a:tailEnd/>
          </a:ln>
        </p:spPr>
        <p:txBody>
          <a:bodyPr wrap="none" lIns="1951139" tIns="975583" rIns="1951139" bIns="975583" anchor="ctr"/>
          <a:lstStyle>
            <a:lvl1pPr defTabSz="822325" eaLnBrk="0" hangingPunct="0">
              <a:defRPr>
                <a:solidFill>
                  <a:schemeClr val="tx1"/>
                </a:solidFill>
                <a:latin typeface="Arial" charset="0"/>
                <a:ea typeface="宋体" charset="0"/>
              </a:defRPr>
            </a:lvl1pPr>
            <a:lvl2pPr marL="742950" indent="-285750" defTabSz="822325" eaLnBrk="0" hangingPunct="0">
              <a:defRPr>
                <a:solidFill>
                  <a:schemeClr val="tx1"/>
                </a:solidFill>
                <a:latin typeface="Arial" charset="0"/>
                <a:ea typeface="宋体" charset="0"/>
              </a:defRPr>
            </a:lvl2pPr>
            <a:lvl3pPr marL="1143000" indent="-228600" defTabSz="822325" eaLnBrk="0" hangingPunct="0">
              <a:defRPr>
                <a:solidFill>
                  <a:schemeClr val="tx1"/>
                </a:solidFill>
                <a:latin typeface="Arial" charset="0"/>
                <a:ea typeface="宋体" charset="0"/>
              </a:defRPr>
            </a:lvl3pPr>
            <a:lvl4pPr marL="1600200" indent="-228600" defTabSz="822325" eaLnBrk="0" hangingPunct="0">
              <a:defRPr>
                <a:solidFill>
                  <a:schemeClr val="tx1"/>
                </a:solidFill>
                <a:latin typeface="Arial" charset="0"/>
                <a:ea typeface="宋体" charset="0"/>
              </a:defRPr>
            </a:lvl4pPr>
            <a:lvl5pPr marL="2057400" indent="-228600" defTabSz="822325" eaLnBrk="0" hangingPunct="0">
              <a:defRPr>
                <a:solidFill>
                  <a:schemeClr val="tx1"/>
                </a:solidFill>
                <a:latin typeface="Arial" charset="0"/>
                <a:ea typeface="宋体" charset="0"/>
              </a:defRPr>
            </a:lvl5pPr>
            <a:lvl6pPr marL="2514600" indent="-228600" defTabSz="822325" eaLnBrk="0" fontAlgn="base" hangingPunct="0">
              <a:spcBef>
                <a:spcPct val="0"/>
              </a:spcBef>
              <a:spcAft>
                <a:spcPct val="0"/>
              </a:spcAft>
              <a:defRPr>
                <a:solidFill>
                  <a:schemeClr val="tx1"/>
                </a:solidFill>
                <a:latin typeface="Arial" charset="0"/>
                <a:ea typeface="宋体" charset="0"/>
              </a:defRPr>
            </a:lvl6pPr>
            <a:lvl7pPr marL="2971800" indent="-228600" defTabSz="822325" eaLnBrk="0" fontAlgn="base" hangingPunct="0">
              <a:spcBef>
                <a:spcPct val="0"/>
              </a:spcBef>
              <a:spcAft>
                <a:spcPct val="0"/>
              </a:spcAft>
              <a:defRPr>
                <a:solidFill>
                  <a:schemeClr val="tx1"/>
                </a:solidFill>
                <a:latin typeface="Arial" charset="0"/>
                <a:ea typeface="宋体" charset="0"/>
              </a:defRPr>
            </a:lvl7pPr>
            <a:lvl8pPr marL="3429000" indent="-228600" defTabSz="822325" eaLnBrk="0" fontAlgn="base" hangingPunct="0">
              <a:spcBef>
                <a:spcPct val="0"/>
              </a:spcBef>
              <a:spcAft>
                <a:spcPct val="0"/>
              </a:spcAft>
              <a:defRPr>
                <a:solidFill>
                  <a:schemeClr val="tx1"/>
                </a:solidFill>
                <a:latin typeface="Arial" charset="0"/>
                <a:ea typeface="宋体" charset="0"/>
              </a:defRPr>
            </a:lvl8pPr>
            <a:lvl9pPr marL="3886200" indent="-228600" defTabSz="822325" eaLnBrk="0" fontAlgn="base" hangingPunct="0">
              <a:spcBef>
                <a:spcPct val="0"/>
              </a:spcBef>
              <a:spcAft>
                <a:spcPct val="0"/>
              </a:spcAft>
              <a:defRPr>
                <a:solidFill>
                  <a:schemeClr val="tx1"/>
                </a:solidFill>
                <a:latin typeface="Arial" charset="0"/>
                <a:ea typeface="宋体" charset="0"/>
              </a:defRPr>
            </a:lvl9pPr>
          </a:lstStyle>
          <a:p>
            <a:pPr algn="ctr"/>
            <a:r>
              <a:rPr lang="en-US" altLang="en-US" sz="1400" b="1">
                <a:solidFill>
                  <a:srgbClr val="000000"/>
                </a:solidFill>
              </a:rPr>
              <a:t>Data</a:t>
            </a:r>
          </a:p>
        </p:txBody>
      </p:sp>
      <p:sp>
        <p:nvSpPr>
          <p:cNvPr id="80" name="Rectangle 27"/>
          <p:cNvSpPr>
            <a:spLocks noChangeArrowheads="1"/>
          </p:cNvSpPr>
          <p:nvPr/>
        </p:nvSpPr>
        <p:spPr bwMode="auto">
          <a:xfrm>
            <a:off x="3384055" y="5645268"/>
            <a:ext cx="871538" cy="457200"/>
          </a:xfrm>
          <a:prstGeom prst="rect">
            <a:avLst/>
          </a:prstGeom>
          <a:solidFill>
            <a:schemeClr val="folHlink"/>
          </a:solidFill>
          <a:ln w="9525" algn="ctr">
            <a:solidFill>
              <a:schemeClr val="bg1"/>
            </a:solidFill>
            <a:miter lim="800000"/>
            <a:headEnd/>
            <a:tailEnd/>
          </a:ln>
          <a:effectLst/>
        </p:spPr>
        <p:txBody>
          <a:bodyPr wrap="none" lIns="73025" tIns="36512" rIns="73025" bIns="36512" anchor="ctr"/>
          <a:lstStyle/>
          <a:p>
            <a:pPr algn="ctr" eaLnBrk="0" hangingPunct="0">
              <a:defRPr/>
            </a:pPr>
            <a:endParaRPr lang="en-US" altLang="en-US" sz="1400" b="1">
              <a:solidFill>
                <a:schemeClr val="bg1"/>
              </a:solidFill>
              <a:effectLst>
                <a:outerShdw blurRad="38100" dist="38100" dir="2700000" algn="tl">
                  <a:srgbClr val="000000"/>
                </a:outerShdw>
              </a:effectLst>
              <a:ea typeface="宋体" pitchFamily="2" charset="-122"/>
            </a:endParaRPr>
          </a:p>
        </p:txBody>
      </p:sp>
      <p:sp>
        <p:nvSpPr>
          <p:cNvPr id="81" name="Rectangle 28"/>
          <p:cNvSpPr>
            <a:spLocks noChangeArrowheads="1"/>
          </p:cNvSpPr>
          <p:nvPr/>
        </p:nvSpPr>
        <p:spPr bwMode="auto">
          <a:xfrm>
            <a:off x="3450730" y="5646855"/>
            <a:ext cx="738188" cy="48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3548" tIns="51774" rIns="103548" bIns="51774">
            <a:spAutoFit/>
          </a:bodyPr>
          <a:lstStyle>
            <a:lvl1pPr defTabSz="1028700" eaLnBrk="0" hangingPunct="0">
              <a:defRPr>
                <a:solidFill>
                  <a:schemeClr val="tx1"/>
                </a:solidFill>
                <a:latin typeface="Arial" charset="0"/>
                <a:ea typeface="宋体" charset="0"/>
              </a:defRPr>
            </a:lvl1pPr>
            <a:lvl2pPr marL="742950" indent="-285750" defTabSz="1028700" eaLnBrk="0" hangingPunct="0">
              <a:defRPr>
                <a:solidFill>
                  <a:schemeClr val="tx1"/>
                </a:solidFill>
                <a:latin typeface="Arial" charset="0"/>
                <a:ea typeface="宋体" charset="0"/>
              </a:defRPr>
            </a:lvl2pPr>
            <a:lvl3pPr marL="1143000" indent="-228600" defTabSz="1028700" eaLnBrk="0" hangingPunct="0">
              <a:defRPr>
                <a:solidFill>
                  <a:schemeClr val="tx1"/>
                </a:solidFill>
                <a:latin typeface="Arial" charset="0"/>
                <a:ea typeface="宋体" charset="0"/>
              </a:defRPr>
            </a:lvl3pPr>
            <a:lvl4pPr marL="1600200" indent="-228600" defTabSz="1028700" eaLnBrk="0" hangingPunct="0">
              <a:defRPr>
                <a:solidFill>
                  <a:schemeClr val="tx1"/>
                </a:solidFill>
                <a:latin typeface="Arial" charset="0"/>
                <a:ea typeface="宋体" charset="0"/>
              </a:defRPr>
            </a:lvl4pPr>
            <a:lvl5pPr marL="2057400" indent="-228600" defTabSz="1028700" eaLnBrk="0" hangingPunct="0">
              <a:defRPr>
                <a:solidFill>
                  <a:schemeClr val="tx1"/>
                </a:solidFill>
                <a:latin typeface="Arial" charset="0"/>
                <a:ea typeface="宋体" charset="0"/>
              </a:defRPr>
            </a:lvl5pPr>
            <a:lvl6pPr marL="2514600" indent="-228600" defTabSz="1028700" eaLnBrk="0" fontAlgn="base" hangingPunct="0">
              <a:spcBef>
                <a:spcPct val="0"/>
              </a:spcBef>
              <a:spcAft>
                <a:spcPct val="0"/>
              </a:spcAft>
              <a:defRPr>
                <a:solidFill>
                  <a:schemeClr val="tx1"/>
                </a:solidFill>
                <a:latin typeface="Arial" charset="0"/>
                <a:ea typeface="宋体" charset="0"/>
              </a:defRPr>
            </a:lvl6pPr>
            <a:lvl7pPr marL="2971800" indent="-228600" defTabSz="1028700" eaLnBrk="0" fontAlgn="base" hangingPunct="0">
              <a:spcBef>
                <a:spcPct val="0"/>
              </a:spcBef>
              <a:spcAft>
                <a:spcPct val="0"/>
              </a:spcAft>
              <a:defRPr>
                <a:solidFill>
                  <a:schemeClr val="tx1"/>
                </a:solidFill>
                <a:latin typeface="Arial" charset="0"/>
                <a:ea typeface="宋体" charset="0"/>
              </a:defRPr>
            </a:lvl7pPr>
            <a:lvl8pPr marL="3429000" indent="-228600" defTabSz="1028700" eaLnBrk="0" fontAlgn="base" hangingPunct="0">
              <a:spcBef>
                <a:spcPct val="0"/>
              </a:spcBef>
              <a:spcAft>
                <a:spcPct val="0"/>
              </a:spcAft>
              <a:defRPr>
                <a:solidFill>
                  <a:schemeClr val="tx1"/>
                </a:solidFill>
                <a:latin typeface="Arial" charset="0"/>
                <a:ea typeface="宋体" charset="0"/>
              </a:defRPr>
            </a:lvl8pPr>
            <a:lvl9pPr marL="3886200" indent="-228600" defTabSz="1028700" eaLnBrk="0" fontAlgn="base" hangingPunct="0">
              <a:spcBef>
                <a:spcPct val="0"/>
              </a:spcBef>
              <a:spcAft>
                <a:spcPct val="0"/>
              </a:spcAft>
              <a:defRPr>
                <a:solidFill>
                  <a:schemeClr val="tx1"/>
                </a:solidFill>
                <a:latin typeface="Arial" charset="0"/>
                <a:ea typeface="宋体" charset="0"/>
              </a:defRPr>
            </a:lvl9pPr>
          </a:lstStyle>
          <a:p>
            <a:pPr algn="ctr">
              <a:lnSpc>
                <a:spcPct val="90000"/>
              </a:lnSpc>
            </a:pPr>
            <a:r>
              <a:rPr lang="en-US" altLang="en-US" sz="1400" b="1">
                <a:solidFill>
                  <a:srgbClr val="000000"/>
                </a:solidFill>
              </a:rPr>
              <a:t>ToS</a:t>
            </a:r>
            <a:br>
              <a:rPr lang="en-US" altLang="en-US" sz="1400" b="1">
                <a:solidFill>
                  <a:srgbClr val="000000"/>
                </a:solidFill>
              </a:rPr>
            </a:br>
            <a:r>
              <a:rPr lang="en-US" altLang="en-US" sz="1400" b="1">
                <a:solidFill>
                  <a:srgbClr val="000000"/>
                </a:solidFill>
              </a:rPr>
              <a:t>1 Byte</a:t>
            </a:r>
          </a:p>
        </p:txBody>
      </p:sp>
    </p:spTree>
    <p:extLst>
      <p:ext uri="{BB962C8B-B14F-4D97-AF65-F5344CB8AC3E}">
        <p14:creationId xmlns="" xmlns:p14="http://schemas.microsoft.com/office/powerpoint/2010/main" val="22695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MPLS</a:t>
            </a:r>
            <a:r>
              <a:rPr kumimoji="1" lang="zh-CN" altLang="en-US" dirty="0" smtClean="0"/>
              <a:t> </a:t>
            </a:r>
            <a:r>
              <a:rPr kumimoji="1" lang="en-US" altLang="zh-CN" dirty="0" smtClean="0"/>
              <a:t>EXP</a:t>
            </a:r>
            <a:r>
              <a:rPr kumimoji="1" lang="zh-CN" altLang="en-US" dirty="0" smtClean="0"/>
              <a:t>标示</a:t>
            </a:r>
            <a:endParaRPr kumimoji="1" lang="zh-CN" altLang="en-US" dirty="0"/>
          </a:p>
        </p:txBody>
      </p:sp>
      <p:sp>
        <p:nvSpPr>
          <p:cNvPr id="30" name="Oval 2"/>
          <p:cNvSpPr>
            <a:spLocks noChangeArrowheads="1"/>
          </p:cNvSpPr>
          <p:nvPr/>
        </p:nvSpPr>
        <p:spPr bwMode="auto">
          <a:xfrm>
            <a:off x="4389437" y="1755776"/>
            <a:ext cx="4724400" cy="2333625"/>
          </a:xfrm>
          <a:prstGeom prst="ellipse">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73025" tIns="36512" rIns="73025" bIns="36512"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nvGrpSpPr>
          <p:cNvPr id="31" name="Group 4"/>
          <p:cNvGrpSpPr>
            <a:grpSpLocks/>
          </p:cNvGrpSpPr>
          <p:nvPr/>
        </p:nvGrpSpPr>
        <p:grpSpPr bwMode="auto">
          <a:xfrm>
            <a:off x="838200" y="3937001"/>
            <a:ext cx="8275637" cy="1370012"/>
            <a:chOff x="324" y="721"/>
            <a:chExt cx="5213" cy="863"/>
          </a:xfrm>
        </p:grpSpPr>
        <p:sp>
          <p:nvSpPr>
            <p:cNvPr id="32" name="Rectangle 5"/>
            <p:cNvSpPr>
              <a:spLocks noChangeArrowheads="1"/>
            </p:cNvSpPr>
            <p:nvPr/>
          </p:nvSpPr>
          <p:spPr bwMode="auto">
            <a:xfrm>
              <a:off x="3606" y="1153"/>
              <a:ext cx="378" cy="27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nvGrpSpPr>
            <p:cNvPr id="33" name="Group 6"/>
            <p:cNvGrpSpPr>
              <a:grpSpLocks/>
            </p:cNvGrpSpPr>
            <p:nvPr/>
          </p:nvGrpSpPr>
          <p:grpSpPr bwMode="auto">
            <a:xfrm>
              <a:off x="324" y="721"/>
              <a:ext cx="5213" cy="863"/>
              <a:chOff x="562" y="904"/>
              <a:chExt cx="4635" cy="767"/>
            </a:xfrm>
          </p:grpSpPr>
          <p:sp>
            <p:nvSpPr>
              <p:cNvPr id="34" name="Rectangle 7"/>
              <p:cNvSpPr>
                <a:spLocks noChangeArrowheads="1"/>
              </p:cNvSpPr>
              <p:nvPr/>
            </p:nvSpPr>
            <p:spPr bwMode="auto">
              <a:xfrm>
                <a:off x="621" y="904"/>
                <a:ext cx="4361"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65629" tIns="82814" rIns="165629" bIns="82814">
                <a:spAutoFit/>
              </a:bodyPr>
              <a:lstStyle>
                <a:lvl1pPr defTabSz="1028700" eaLnBrk="0" hangingPunct="0">
                  <a:defRPr>
                    <a:solidFill>
                      <a:schemeClr val="tx1"/>
                    </a:solidFill>
                    <a:latin typeface="Arial" charset="0"/>
                    <a:ea typeface="宋体" charset="0"/>
                  </a:defRPr>
                </a:lvl1pPr>
                <a:lvl2pPr marL="742950" indent="-285750" defTabSz="1028700" eaLnBrk="0" hangingPunct="0">
                  <a:defRPr>
                    <a:solidFill>
                      <a:schemeClr val="tx1"/>
                    </a:solidFill>
                    <a:latin typeface="Arial" charset="0"/>
                    <a:ea typeface="宋体" charset="0"/>
                  </a:defRPr>
                </a:lvl2pPr>
                <a:lvl3pPr marL="1143000" indent="-228600" defTabSz="1028700" eaLnBrk="0" hangingPunct="0">
                  <a:defRPr>
                    <a:solidFill>
                      <a:schemeClr val="tx1"/>
                    </a:solidFill>
                    <a:latin typeface="Arial" charset="0"/>
                    <a:ea typeface="宋体" charset="0"/>
                  </a:defRPr>
                </a:lvl3pPr>
                <a:lvl4pPr marL="1600200" indent="-228600" defTabSz="1028700" eaLnBrk="0" hangingPunct="0">
                  <a:defRPr>
                    <a:solidFill>
                      <a:schemeClr val="tx1"/>
                    </a:solidFill>
                    <a:latin typeface="Arial" charset="0"/>
                    <a:ea typeface="宋体" charset="0"/>
                  </a:defRPr>
                </a:lvl4pPr>
                <a:lvl5pPr marL="2057400" indent="-228600" defTabSz="1028700" eaLnBrk="0" hangingPunct="0">
                  <a:defRPr>
                    <a:solidFill>
                      <a:schemeClr val="tx1"/>
                    </a:solidFill>
                    <a:latin typeface="Arial" charset="0"/>
                    <a:ea typeface="宋体" charset="0"/>
                  </a:defRPr>
                </a:lvl5pPr>
                <a:lvl6pPr marL="2514600" indent="-228600" defTabSz="1028700" eaLnBrk="0" fontAlgn="base" hangingPunct="0">
                  <a:spcBef>
                    <a:spcPct val="0"/>
                  </a:spcBef>
                  <a:spcAft>
                    <a:spcPct val="0"/>
                  </a:spcAft>
                  <a:defRPr>
                    <a:solidFill>
                      <a:schemeClr val="tx1"/>
                    </a:solidFill>
                    <a:latin typeface="Arial" charset="0"/>
                    <a:ea typeface="宋体" charset="0"/>
                  </a:defRPr>
                </a:lvl6pPr>
                <a:lvl7pPr marL="2971800" indent="-228600" defTabSz="1028700" eaLnBrk="0" fontAlgn="base" hangingPunct="0">
                  <a:spcBef>
                    <a:spcPct val="0"/>
                  </a:spcBef>
                  <a:spcAft>
                    <a:spcPct val="0"/>
                  </a:spcAft>
                  <a:defRPr>
                    <a:solidFill>
                      <a:schemeClr val="tx1"/>
                    </a:solidFill>
                    <a:latin typeface="Arial" charset="0"/>
                    <a:ea typeface="宋体" charset="0"/>
                  </a:defRPr>
                </a:lvl7pPr>
                <a:lvl8pPr marL="3429000" indent="-228600" defTabSz="1028700" eaLnBrk="0" fontAlgn="base" hangingPunct="0">
                  <a:spcBef>
                    <a:spcPct val="0"/>
                  </a:spcBef>
                  <a:spcAft>
                    <a:spcPct val="0"/>
                  </a:spcAft>
                  <a:defRPr>
                    <a:solidFill>
                      <a:schemeClr val="tx1"/>
                    </a:solidFill>
                    <a:latin typeface="Arial" charset="0"/>
                    <a:ea typeface="宋体" charset="0"/>
                  </a:defRPr>
                </a:lvl8pPr>
                <a:lvl9pPr marL="3886200" indent="-228600" defTabSz="1028700" eaLnBrk="0" fontAlgn="base" hangingPunct="0">
                  <a:spcBef>
                    <a:spcPct val="0"/>
                  </a:spcBef>
                  <a:spcAft>
                    <a:spcPct val="0"/>
                  </a:spcAft>
                  <a:defRPr>
                    <a:solidFill>
                      <a:schemeClr val="tx1"/>
                    </a:solidFill>
                    <a:latin typeface="Arial" charset="0"/>
                    <a:ea typeface="宋体" charset="0"/>
                  </a:defRPr>
                </a:lvl9pPr>
              </a:lstStyle>
              <a:p>
                <a:r>
                  <a:rPr lang="en-US" altLang="zh-CN" sz="1600">
                    <a:latin typeface="Courier New" charset="0"/>
                  </a:rPr>
                  <a:t>0                   1                   2                   3</a:t>
                </a:r>
              </a:p>
            </p:txBody>
          </p:sp>
          <p:sp>
            <p:nvSpPr>
              <p:cNvPr id="35" name="Rectangle 8"/>
              <p:cNvSpPr>
                <a:spLocks noChangeArrowheads="1"/>
              </p:cNvSpPr>
              <p:nvPr/>
            </p:nvSpPr>
            <p:spPr bwMode="auto">
              <a:xfrm>
                <a:off x="621" y="1019"/>
                <a:ext cx="4498"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65629" tIns="82814" rIns="165629" bIns="82814">
                <a:spAutoFit/>
              </a:bodyPr>
              <a:lstStyle>
                <a:lvl1pPr defTabSz="1028700" eaLnBrk="0" hangingPunct="0">
                  <a:defRPr>
                    <a:solidFill>
                      <a:schemeClr val="tx1"/>
                    </a:solidFill>
                    <a:latin typeface="Arial" charset="0"/>
                    <a:ea typeface="宋体" charset="0"/>
                  </a:defRPr>
                </a:lvl1pPr>
                <a:lvl2pPr marL="742950" indent="-285750" defTabSz="1028700" eaLnBrk="0" hangingPunct="0">
                  <a:defRPr>
                    <a:solidFill>
                      <a:schemeClr val="tx1"/>
                    </a:solidFill>
                    <a:latin typeface="Arial" charset="0"/>
                    <a:ea typeface="宋体" charset="0"/>
                  </a:defRPr>
                </a:lvl2pPr>
                <a:lvl3pPr marL="1143000" indent="-228600" defTabSz="1028700" eaLnBrk="0" hangingPunct="0">
                  <a:defRPr>
                    <a:solidFill>
                      <a:schemeClr val="tx1"/>
                    </a:solidFill>
                    <a:latin typeface="Arial" charset="0"/>
                    <a:ea typeface="宋体" charset="0"/>
                  </a:defRPr>
                </a:lvl3pPr>
                <a:lvl4pPr marL="1600200" indent="-228600" defTabSz="1028700" eaLnBrk="0" hangingPunct="0">
                  <a:defRPr>
                    <a:solidFill>
                      <a:schemeClr val="tx1"/>
                    </a:solidFill>
                    <a:latin typeface="Arial" charset="0"/>
                    <a:ea typeface="宋体" charset="0"/>
                  </a:defRPr>
                </a:lvl4pPr>
                <a:lvl5pPr marL="2057400" indent="-228600" defTabSz="1028700" eaLnBrk="0" hangingPunct="0">
                  <a:defRPr>
                    <a:solidFill>
                      <a:schemeClr val="tx1"/>
                    </a:solidFill>
                    <a:latin typeface="Arial" charset="0"/>
                    <a:ea typeface="宋体" charset="0"/>
                  </a:defRPr>
                </a:lvl5pPr>
                <a:lvl6pPr marL="2514600" indent="-228600" defTabSz="1028700" eaLnBrk="0" fontAlgn="base" hangingPunct="0">
                  <a:spcBef>
                    <a:spcPct val="0"/>
                  </a:spcBef>
                  <a:spcAft>
                    <a:spcPct val="0"/>
                  </a:spcAft>
                  <a:defRPr>
                    <a:solidFill>
                      <a:schemeClr val="tx1"/>
                    </a:solidFill>
                    <a:latin typeface="Arial" charset="0"/>
                    <a:ea typeface="宋体" charset="0"/>
                  </a:defRPr>
                </a:lvl6pPr>
                <a:lvl7pPr marL="2971800" indent="-228600" defTabSz="1028700" eaLnBrk="0" fontAlgn="base" hangingPunct="0">
                  <a:spcBef>
                    <a:spcPct val="0"/>
                  </a:spcBef>
                  <a:spcAft>
                    <a:spcPct val="0"/>
                  </a:spcAft>
                  <a:defRPr>
                    <a:solidFill>
                      <a:schemeClr val="tx1"/>
                    </a:solidFill>
                    <a:latin typeface="Arial" charset="0"/>
                    <a:ea typeface="宋体" charset="0"/>
                  </a:defRPr>
                </a:lvl7pPr>
                <a:lvl8pPr marL="3429000" indent="-228600" defTabSz="1028700" eaLnBrk="0" fontAlgn="base" hangingPunct="0">
                  <a:spcBef>
                    <a:spcPct val="0"/>
                  </a:spcBef>
                  <a:spcAft>
                    <a:spcPct val="0"/>
                  </a:spcAft>
                  <a:defRPr>
                    <a:solidFill>
                      <a:schemeClr val="tx1"/>
                    </a:solidFill>
                    <a:latin typeface="Arial" charset="0"/>
                    <a:ea typeface="宋体" charset="0"/>
                  </a:defRPr>
                </a:lvl8pPr>
                <a:lvl9pPr marL="3886200" indent="-228600" defTabSz="1028700" eaLnBrk="0" fontAlgn="base" hangingPunct="0">
                  <a:spcBef>
                    <a:spcPct val="0"/>
                  </a:spcBef>
                  <a:spcAft>
                    <a:spcPct val="0"/>
                  </a:spcAft>
                  <a:defRPr>
                    <a:solidFill>
                      <a:schemeClr val="tx1"/>
                    </a:solidFill>
                    <a:latin typeface="Arial" charset="0"/>
                    <a:ea typeface="宋体" charset="0"/>
                  </a:defRPr>
                </a:lvl9pPr>
              </a:lstStyle>
              <a:p>
                <a:r>
                  <a:rPr lang="en-US" altLang="zh-CN" sz="1600">
                    <a:latin typeface="Courier New" charset="0"/>
                  </a:rPr>
                  <a:t>0 1 2 3 4 5 6 7 8 9 0 1 2 3 4 5 6 7 8 9 0 1 2 3 4 5 6 7 8 9 0 1</a:t>
                </a:r>
              </a:p>
            </p:txBody>
          </p:sp>
          <p:sp>
            <p:nvSpPr>
              <p:cNvPr id="36" name="Rectangle 9"/>
              <p:cNvSpPr>
                <a:spLocks noChangeArrowheads="1"/>
              </p:cNvSpPr>
              <p:nvPr/>
            </p:nvSpPr>
            <p:spPr bwMode="auto">
              <a:xfrm>
                <a:off x="562" y="1135"/>
                <a:ext cx="4635"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65629" tIns="82814" rIns="165629" bIns="82814">
                <a:spAutoFit/>
              </a:bodyPr>
              <a:lstStyle>
                <a:lvl1pPr defTabSz="1028700" eaLnBrk="0" hangingPunct="0">
                  <a:defRPr>
                    <a:solidFill>
                      <a:schemeClr val="tx1"/>
                    </a:solidFill>
                    <a:latin typeface="Arial" charset="0"/>
                    <a:ea typeface="宋体" charset="0"/>
                  </a:defRPr>
                </a:lvl1pPr>
                <a:lvl2pPr marL="742950" indent="-285750" defTabSz="1028700" eaLnBrk="0" hangingPunct="0">
                  <a:defRPr>
                    <a:solidFill>
                      <a:schemeClr val="tx1"/>
                    </a:solidFill>
                    <a:latin typeface="Arial" charset="0"/>
                    <a:ea typeface="宋体" charset="0"/>
                  </a:defRPr>
                </a:lvl2pPr>
                <a:lvl3pPr marL="1143000" indent="-228600" defTabSz="1028700" eaLnBrk="0" hangingPunct="0">
                  <a:defRPr>
                    <a:solidFill>
                      <a:schemeClr val="tx1"/>
                    </a:solidFill>
                    <a:latin typeface="Arial" charset="0"/>
                    <a:ea typeface="宋体" charset="0"/>
                  </a:defRPr>
                </a:lvl3pPr>
                <a:lvl4pPr marL="1600200" indent="-228600" defTabSz="1028700" eaLnBrk="0" hangingPunct="0">
                  <a:defRPr>
                    <a:solidFill>
                      <a:schemeClr val="tx1"/>
                    </a:solidFill>
                    <a:latin typeface="Arial" charset="0"/>
                    <a:ea typeface="宋体" charset="0"/>
                  </a:defRPr>
                </a:lvl4pPr>
                <a:lvl5pPr marL="2057400" indent="-228600" defTabSz="1028700" eaLnBrk="0" hangingPunct="0">
                  <a:defRPr>
                    <a:solidFill>
                      <a:schemeClr val="tx1"/>
                    </a:solidFill>
                    <a:latin typeface="Arial" charset="0"/>
                    <a:ea typeface="宋体" charset="0"/>
                  </a:defRPr>
                </a:lvl5pPr>
                <a:lvl6pPr marL="2514600" indent="-228600" defTabSz="1028700" eaLnBrk="0" fontAlgn="base" hangingPunct="0">
                  <a:spcBef>
                    <a:spcPct val="0"/>
                  </a:spcBef>
                  <a:spcAft>
                    <a:spcPct val="0"/>
                  </a:spcAft>
                  <a:defRPr>
                    <a:solidFill>
                      <a:schemeClr val="tx1"/>
                    </a:solidFill>
                    <a:latin typeface="Arial" charset="0"/>
                    <a:ea typeface="宋体" charset="0"/>
                  </a:defRPr>
                </a:lvl6pPr>
                <a:lvl7pPr marL="2971800" indent="-228600" defTabSz="1028700" eaLnBrk="0" fontAlgn="base" hangingPunct="0">
                  <a:spcBef>
                    <a:spcPct val="0"/>
                  </a:spcBef>
                  <a:spcAft>
                    <a:spcPct val="0"/>
                  </a:spcAft>
                  <a:defRPr>
                    <a:solidFill>
                      <a:schemeClr val="tx1"/>
                    </a:solidFill>
                    <a:latin typeface="Arial" charset="0"/>
                    <a:ea typeface="宋体" charset="0"/>
                  </a:defRPr>
                </a:lvl7pPr>
                <a:lvl8pPr marL="3429000" indent="-228600" defTabSz="1028700" eaLnBrk="0" fontAlgn="base" hangingPunct="0">
                  <a:spcBef>
                    <a:spcPct val="0"/>
                  </a:spcBef>
                  <a:spcAft>
                    <a:spcPct val="0"/>
                  </a:spcAft>
                  <a:defRPr>
                    <a:solidFill>
                      <a:schemeClr val="tx1"/>
                    </a:solidFill>
                    <a:latin typeface="Arial" charset="0"/>
                    <a:ea typeface="宋体" charset="0"/>
                  </a:defRPr>
                </a:lvl8pPr>
                <a:lvl9pPr marL="3886200" indent="-228600" defTabSz="1028700" eaLnBrk="0" fontAlgn="base" hangingPunct="0">
                  <a:spcBef>
                    <a:spcPct val="0"/>
                  </a:spcBef>
                  <a:spcAft>
                    <a:spcPct val="0"/>
                  </a:spcAft>
                  <a:defRPr>
                    <a:solidFill>
                      <a:schemeClr val="tx1"/>
                    </a:solidFill>
                    <a:latin typeface="Arial" charset="0"/>
                    <a:ea typeface="宋体" charset="0"/>
                  </a:defRPr>
                </a:lvl9pPr>
              </a:lstStyle>
              <a:p>
                <a:r>
                  <a:rPr lang="en-US" altLang="zh-CN" sz="1600" b="1">
                    <a:latin typeface="Courier New" charset="0"/>
                  </a:rPr>
                  <a:t>+-+-+-+-+-+-+-+-+-+-+-+-+-+-+-+-+-+-+-+-+-+-+-+-+-+-+-+-+-+-+-+-+</a:t>
                </a:r>
              </a:p>
            </p:txBody>
          </p:sp>
          <p:sp>
            <p:nvSpPr>
              <p:cNvPr id="37" name="Rectangle 10"/>
              <p:cNvSpPr>
                <a:spLocks noChangeArrowheads="1"/>
              </p:cNvSpPr>
              <p:nvPr/>
            </p:nvSpPr>
            <p:spPr bwMode="auto">
              <a:xfrm>
                <a:off x="562" y="1442"/>
                <a:ext cx="4635"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65629" tIns="82814" rIns="165629" bIns="82814">
                <a:spAutoFit/>
              </a:bodyPr>
              <a:lstStyle>
                <a:lvl1pPr defTabSz="1028700" eaLnBrk="0" hangingPunct="0">
                  <a:defRPr>
                    <a:solidFill>
                      <a:schemeClr val="tx1"/>
                    </a:solidFill>
                    <a:latin typeface="Arial" charset="0"/>
                    <a:ea typeface="宋体" charset="0"/>
                  </a:defRPr>
                </a:lvl1pPr>
                <a:lvl2pPr marL="742950" indent="-285750" defTabSz="1028700" eaLnBrk="0" hangingPunct="0">
                  <a:defRPr>
                    <a:solidFill>
                      <a:schemeClr val="tx1"/>
                    </a:solidFill>
                    <a:latin typeface="Arial" charset="0"/>
                    <a:ea typeface="宋体" charset="0"/>
                  </a:defRPr>
                </a:lvl2pPr>
                <a:lvl3pPr marL="1143000" indent="-228600" defTabSz="1028700" eaLnBrk="0" hangingPunct="0">
                  <a:defRPr>
                    <a:solidFill>
                      <a:schemeClr val="tx1"/>
                    </a:solidFill>
                    <a:latin typeface="Arial" charset="0"/>
                    <a:ea typeface="宋体" charset="0"/>
                  </a:defRPr>
                </a:lvl3pPr>
                <a:lvl4pPr marL="1600200" indent="-228600" defTabSz="1028700" eaLnBrk="0" hangingPunct="0">
                  <a:defRPr>
                    <a:solidFill>
                      <a:schemeClr val="tx1"/>
                    </a:solidFill>
                    <a:latin typeface="Arial" charset="0"/>
                    <a:ea typeface="宋体" charset="0"/>
                  </a:defRPr>
                </a:lvl4pPr>
                <a:lvl5pPr marL="2057400" indent="-228600" defTabSz="1028700" eaLnBrk="0" hangingPunct="0">
                  <a:defRPr>
                    <a:solidFill>
                      <a:schemeClr val="tx1"/>
                    </a:solidFill>
                    <a:latin typeface="Arial" charset="0"/>
                    <a:ea typeface="宋体" charset="0"/>
                  </a:defRPr>
                </a:lvl5pPr>
                <a:lvl6pPr marL="2514600" indent="-228600" defTabSz="1028700" eaLnBrk="0" fontAlgn="base" hangingPunct="0">
                  <a:spcBef>
                    <a:spcPct val="0"/>
                  </a:spcBef>
                  <a:spcAft>
                    <a:spcPct val="0"/>
                  </a:spcAft>
                  <a:defRPr>
                    <a:solidFill>
                      <a:schemeClr val="tx1"/>
                    </a:solidFill>
                    <a:latin typeface="Arial" charset="0"/>
                    <a:ea typeface="宋体" charset="0"/>
                  </a:defRPr>
                </a:lvl6pPr>
                <a:lvl7pPr marL="2971800" indent="-228600" defTabSz="1028700" eaLnBrk="0" fontAlgn="base" hangingPunct="0">
                  <a:spcBef>
                    <a:spcPct val="0"/>
                  </a:spcBef>
                  <a:spcAft>
                    <a:spcPct val="0"/>
                  </a:spcAft>
                  <a:defRPr>
                    <a:solidFill>
                      <a:schemeClr val="tx1"/>
                    </a:solidFill>
                    <a:latin typeface="Arial" charset="0"/>
                    <a:ea typeface="宋体" charset="0"/>
                  </a:defRPr>
                </a:lvl7pPr>
                <a:lvl8pPr marL="3429000" indent="-228600" defTabSz="1028700" eaLnBrk="0" fontAlgn="base" hangingPunct="0">
                  <a:spcBef>
                    <a:spcPct val="0"/>
                  </a:spcBef>
                  <a:spcAft>
                    <a:spcPct val="0"/>
                  </a:spcAft>
                  <a:defRPr>
                    <a:solidFill>
                      <a:schemeClr val="tx1"/>
                    </a:solidFill>
                    <a:latin typeface="Arial" charset="0"/>
                    <a:ea typeface="宋体" charset="0"/>
                  </a:defRPr>
                </a:lvl8pPr>
                <a:lvl9pPr marL="3886200" indent="-228600" defTabSz="1028700" eaLnBrk="0" fontAlgn="base" hangingPunct="0">
                  <a:spcBef>
                    <a:spcPct val="0"/>
                  </a:spcBef>
                  <a:spcAft>
                    <a:spcPct val="0"/>
                  </a:spcAft>
                  <a:defRPr>
                    <a:solidFill>
                      <a:schemeClr val="tx1"/>
                    </a:solidFill>
                    <a:latin typeface="Arial" charset="0"/>
                    <a:ea typeface="宋体" charset="0"/>
                  </a:defRPr>
                </a:lvl9pPr>
              </a:lstStyle>
              <a:p>
                <a:r>
                  <a:rPr lang="en-US" altLang="zh-CN" sz="1600" b="1">
                    <a:latin typeface="Courier New" charset="0"/>
                  </a:rPr>
                  <a:t>+-+-+-+-+-+-+-+-+-+-+-+-+-+-+-+-+-+-+-+-+-+-+-+-+-+-+-+-+-+-+-+-+</a:t>
                </a:r>
              </a:p>
            </p:txBody>
          </p:sp>
          <p:sp>
            <p:nvSpPr>
              <p:cNvPr id="38" name="Rectangle 11"/>
              <p:cNvSpPr>
                <a:spLocks noChangeArrowheads="1"/>
              </p:cNvSpPr>
              <p:nvPr/>
            </p:nvSpPr>
            <p:spPr bwMode="auto">
              <a:xfrm>
                <a:off x="562" y="1289"/>
                <a:ext cx="4635"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65629" tIns="82814" rIns="165629" bIns="82814">
                <a:spAutoFit/>
              </a:bodyPr>
              <a:lstStyle>
                <a:lvl1pPr defTabSz="1028700" eaLnBrk="0" hangingPunct="0">
                  <a:defRPr>
                    <a:solidFill>
                      <a:schemeClr val="tx1"/>
                    </a:solidFill>
                    <a:latin typeface="Arial" charset="0"/>
                    <a:ea typeface="宋体" charset="0"/>
                  </a:defRPr>
                </a:lvl1pPr>
                <a:lvl2pPr marL="742950" indent="-285750" defTabSz="1028700" eaLnBrk="0" hangingPunct="0">
                  <a:defRPr>
                    <a:solidFill>
                      <a:schemeClr val="tx1"/>
                    </a:solidFill>
                    <a:latin typeface="Arial" charset="0"/>
                    <a:ea typeface="宋体" charset="0"/>
                  </a:defRPr>
                </a:lvl2pPr>
                <a:lvl3pPr marL="1143000" indent="-228600" defTabSz="1028700" eaLnBrk="0" hangingPunct="0">
                  <a:defRPr>
                    <a:solidFill>
                      <a:schemeClr val="tx1"/>
                    </a:solidFill>
                    <a:latin typeface="Arial" charset="0"/>
                    <a:ea typeface="宋体" charset="0"/>
                  </a:defRPr>
                </a:lvl3pPr>
                <a:lvl4pPr marL="1600200" indent="-228600" defTabSz="1028700" eaLnBrk="0" hangingPunct="0">
                  <a:defRPr>
                    <a:solidFill>
                      <a:schemeClr val="tx1"/>
                    </a:solidFill>
                    <a:latin typeface="Arial" charset="0"/>
                    <a:ea typeface="宋体" charset="0"/>
                  </a:defRPr>
                </a:lvl4pPr>
                <a:lvl5pPr marL="2057400" indent="-228600" defTabSz="1028700" eaLnBrk="0" hangingPunct="0">
                  <a:defRPr>
                    <a:solidFill>
                      <a:schemeClr val="tx1"/>
                    </a:solidFill>
                    <a:latin typeface="Arial" charset="0"/>
                    <a:ea typeface="宋体" charset="0"/>
                  </a:defRPr>
                </a:lvl5pPr>
                <a:lvl6pPr marL="2514600" indent="-228600" defTabSz="1028700" eaLnBrk="0" fontAlgn="base" hangingPunct="0">
                  <a:spcBef>
                    <a:spcPct val="0"/>
                  </a:spcBef>
                  <a:spcAft>
                    <a:spcPct val="0"/>
                  </a:spcAft>
                  <a:defRPr>
                    <a:solidFill>
                      <a:schemeClr val="tx1"/>
                    </a:solidFill>
                    <a:latin typeface="Arial" charset="0"/>
                    <a:ea typeface="宋体" charset="0"/>
                  </a:defRPr>
                </a:lvl6pPr>
                <a:lvl7pPr marL="2971800" indent="-228600" defTabSz="1028700" eaLnBrk="0" fontAlgn="base" hangingPunct="0">
                  <a:spcBef>
                    <a:spcPct val="0"/>
                  </a:spcBef>
                  <a:spcAft>
                    <a:spcPct val="0"/>
                  </a:spcAft>
                  <a:defRPr>
                    <a:solidFill>
                      <a:schemeClr val="tx1"/>
                    </a:solidFill>
                    <a:latin typeface="Arial" charset="0"/>
                    <a:ea typeface="宋体" charset="0"/>
                  </a:defRPr>
                </a:lvl7pPr>
                <a:lvl8pPr marL="3429000" indent="-228600" defTabSz="1028700" eaLnBrk="0" fontAlgn="base" hangingPunct="0">
                  <a:spcBef>
                    <a:spcPct val="0"/>
                  </a:spcBef>
                  <a:spcAft>
                    <a:spcPct val="0"/>
                  </a:spcAft>
                  <a:defRPr>
                    <a:solidFill>
                      <a:schemeClr val="tx1"/>
                    </a:solidFill>
                    <a:latin typeface="Arial" charset="0"/>
                    <a:ea typeface="宋体" charset="0"/>
                  </a:defRPr>
                </a:lvl8pPr>
                <a:lvl9pPr marL="3886200" indent="-228600" defTabSz="1028700" eaLnBrk="0" fontAlgn="base" hangingPunct="0">
                  <a:spcBef>
                    <a:spcPct val="0"/>
                  </a:spcBef>
                  <a:spcAft>
                    <a:spcPct val="0"/>
                  </a:spcAft>
                  <a:defRPr>
                    <a:solidFill>
                      <a:schemeClr val="tx1"/>
                    </a:solidFill>
                    <a:latin typeface="Arial" charset="0"/>
                    <a:ea typeface="宋体" charset="0"/>
                  </a:defRPr>
                </a:lvl9pPr>
              </a:lstStyle>
              <a:p>
                <a:r>
                  <a:rPr lang="en-US" altLang="zh-CN" sz="1600" b="1">
                    <a:latin typeface="Courier New" charset="0"/>
                  </a:rPr>
                  <a:t>|</a:t>
                </a:r>
                <a:r>
                  <a:rPr lang="en-US" altLang="zh-CN" sz="1600">
                    <a:latin typeface="Courier New" charset="0"/>
                  </a:rPr>
                  <a:t>               Label                   </a:t>
                </a:r>
                <a:r>
                  <a:rPr lang="en-US" altLang="zh-CN" sz="1600" b="1">
                    <a:latin typeface="Courier New" charset="0"/>
                  </a:rPr>
                  <a:t>| </a:t>
                </a:r>
                <a:r>
                  <a:rPr lang="en-US" altLang="zh-CN" sz="1600">
                    <a:latin typeface="Courier New" charset="0"/>
                  </a:rPr>
                  <a:t>EXP </a:t>
                </a:r>
                <a:r>
                  <a:rPr lang="en-US" altLang="zh-CN" sz="1600" b="1">
                    <a:latin typeface="Courier New" charset="0"/>
                  </a:rPr>
                  <a:t>|</a:t>
                </a:r>
                <a:r>
                  <a:rPr lang="en-US" altLang="zh-CN" sz="1600">
                    <a:latin typeface="Courier New" charset="0"/>
                  </a:rPr>
                  <a:t>S</a:t>
                </a:r>
                <a:r>
                  <a:rPr lang="en-US" altLang="zh-CN" sz="1600" b="1">
                    <a:latin typeface="Courier New" charset="0"/>
                  </a:rPr>
                  <a:t>|</a:t>
                </a:r>
                <a:r>
                  <a:rPr lang="en-US" altLang="zh-CN" sz="1600">
                    <a:latin typeface="Courier New" charset="0"/>
                  </a:rPr>
                  <a:t>      TTL      </a:t>
                </a:r>
                <a:r>
                  <a:rPr lang="en-US" altLang="zh-CN" sz="1600" b="1">
                    <a:latin typeface="Courier New" charset="0"/>
                  </a:rPr>
                  <a:t>|</a:t>
                </a:r>
              </a:p>
            </p:txBody>
          </p:sp>
        </p:grpSp>
      </p:grpSp>
      <p:pic>
        <p:nvPicPr>
          <p:cNvPr id="39" name="Picture 13"/>
          <p:cNvPicPr>
            <a:picLocks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541712" y="2386013"/>
            <a:ext cx="1284288"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 name="Rectangle 14"/>
          <p:cNvSpPr>
            <a:spLocks noChangeArrowheads="1"/>
          </p:cNvSpPr>
          <p:nvPr/>
        </p:nvSpPr>
        <p:spPr bwMode="auto">
          <a:xfrm>
            <a:off x="1055687" y="2386013"/>
            <a:ext cx="2314575" cy="514350"/>
          </a:xfrm>
          <a:prstGeom prst="rect">
            <a:avLst/>
          </a:prstGeom>
          <a:solidFill>
            <a:schemeClr val="folHlink"/>
          </a:solidFill>
          <a:ln w="19050">
            <a:solidFill>
              <a:schemeClr val="tx1"/>
            </a:solidFill>
            <a:miter lim="800000"/>
            <a:headEnd type="none" w="sm" len="sm"/>
            <a:tailEnd type="none" w="sm" len="sm"/>
          </a:ln>
        </p:spPr>
        <p:txBody>
          <a:bodyPr lIns="208027" tIns="104017" rIns="208027" bIns="104017">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1" name="Text Box 15"/>
          <p:cNvSpPr txBox="1">
            <a:spLocks noChangeArrowheads="1"/>
          </p:cNvSpPr>
          <p:nvPr/>
        </p:nvSpPr>
        <p:spPr bwMode="auto">
          <a:xfrm>
            <a:off x="1484312" y="2376488"/>
            <a:ext cx="1981200" cy="514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lIns="208027" tIns="104017" rIns="208027" bIns="104017">
            <a:spAutoFit/>
          </a:bodyPr>
          <a:lstStyle>
            <a:lvl1pPr defTabSz="1028700" eaLnBrk="0" hangingPunct="0">
              <a:defRPr>
                <a:solidFill>
                  <a:schemeClr val="tx1"/>
                </a:solidFill>
                <a:latin typeface="Arial" charset="0"/>
                <a:ea typeface="宋体" charset="0"/>
              </a:defRPr>
            </a:lvl1pPr>
            <a:lvl2pPr marL="742950" indent="-285750" defTabSz="1028700" eaLnBrk="0" hangingPunct="0">
              <a:defRPr>
                <a:solidFill>
                  <a:schemeClr val="tx1"/>
                </a:solidFill>
                <a:latin typeface="Arial" charset="0"/>
                <a:ea typeface="宋体" charset="0"/>
              </a:defRPr>
            </a:lvl2pPr>
            <a:lvl3pPr marL="1143000" indent="-228600" defTabSz="1028700" eaLnBrk="0" hangingPunct="0">
              <a:defRPr>
                <a:solidFill>
                  <a:schemeClr val="tx1"/>
                </a:solidFill>
                <a:latin typeface="Arial" charset="0"/>
                <a:ea typeface="宋体" charset="0"/>
              </a:defRPr>
            </a:lvl3pPr>
            <a:lvl4pPr marL="1600200" indent="-228600" defTabSz="1028700" eaLnBrk="0" hangingPunct="0">
              <a:defRPr>
                <a:solidFill>
                  <a:schemeClr val="tx1"/>
                </a:solidFill>
                <a:latin typeface="Arial" charset="0"/>
                <a:ea typeface="宋体" charset="0"/>
              </a:defRPr>
            </a:lvl4pPr>
            <a:lvl5pPr marL="2057400" indent="-228600" defTabSz="1028700" eaLnBrk="0" hangingPunct="0">
              <a:defRPr>
                <a:solidFill>
                  <a:schemeClr val="tx1"/>
                </a:solidFill>
                <a:latin typeface="Arial" charset="0"/>
                <a:ea typeface="宋体" charset="0"/>
              </a:defRPr>
            </a:lvl5pPr>
            <a:lvl6pPr marL="2514600" indent="-228600" defTabSz="1028700" eaLnBrk="0" fontAlgn="base" hangingPunct="0">
              <a:spcBef>
                <a:spcPct val="0"/>
              </a:spcBef>
              <a:spcAft>
                <a:spcPct val="0"/>
              </a:spcAft>
              <a:defRPr>
                <a:solidFill>
                  <a:schemeClr val="tx1"/>
                </a:solidFill>
                <a:latin typeface="Arial" charset="0"/>
                <a:ea typeface="宋体" charset="0"/>
              </a:defRPr>
            </a:lvl6pPr>
            <a:lvl7pPr marL="2971800" indent="-228600" defTabSz="1028700" eaLnBrk="0" fontAlgn="base" hangingPunct="0">
              <a:spcBef>
                <a:spcPct val="0"/>
              </a:spcBef>
              <a:spcAft>
                <a:spcPct val="0"/>
              </a:spcAft>
              <a:defRPr>
                <a:solidFill>
                  <a:schemeClr val="tx1"/>
                </a:solidFill>
                <a:latin typeface="Arial" charset="0"/>
                <a:ea typeface="宋体" charset="0"/>
              </a:defRPr>
            </a:lvl7pPr>
            <a:lvl8pPr marL="3429000" indent="-228600" defTabSz="1028700" eaLnBrk="0" fontAlgn="base" hangingPunct="0">
              <a:spcBef>
                <a:spcPct val="0"/>
              </a:spcBef>
              <a:spcAft>
                <a:spcPct val="0"/>
              </a:spcAft>
              <a:defRPr>
                <a:solidFill>
                  <a:schemeClr val="tx1"/>
                </a:solidFill>
                <a:latin typeface="Arial" charset="0"/>
                <a:ea typeface="宋体" charset="0"/>
              </a:defRPr>
            </a:lvl8pPr>
            <a:lvl9pPr marL="3886200" indent="-228600" defTabSz="1028700" eaLnBrk="0" fontAlgn="base" hangingPunct="0">
              <a:spcBef>
                <a:spcPct val="0"/>
              </a:spcBef>
              <a:spcAft>
                <a:spcPct val="0"/>
              </a:spcAft>
              <a:defRPr>
                <a:solidFill>
                  <a:schemeClr val="tx1"/>
                </a:solidFill>
                <a:latin typeface="Arial" charset="0"/>
                <a:ea typeface="宋体" charset="0"/>
              </a:defRPr>
            </a:lvl9pPr>
          </a:lstStyle>
          <a:p>
            <a:pPr>
              <a:spcBef>
                <a:spcPct val="50000"/>
              </a:spcBef>
            </a:pPr>
            <a:r>
              <a:rPr lang="en-GB" altLang="zh-CN" sz="2000" b="1"/>
              <a:t>IPv4  Packet</a:t>
            </a:r>
          </a:p>
        </p:txBody>
      </p:sp>
      <p:sp>
        <p:nvSpPr>
          <p:cNvPr id="42" name="Rectangle 16"/>
          <p:cNvSpPr>
            <a:spLocks noChangeArrowheads="1"/>
          </p:cNvSpPr>
          <p:nvPr/>
        </p:nvSpPr>
        <p:spPr bwMode="auto">
          <a:xfrm>
            <a:off x="5075237" y="2413001"/>
            <a:ext cx="1668463" cy="514350"/>
          </a:xfrm>
          <a:prstGeom prst="rect">
            <a:avLst/>
          </a:prstGeom>
          <a:solidFill>
            <a:srgbClr val="FFFF00"/>
          </a:solidFill>
          <a:ln w="19050">
            <a:solidFill>
              <a:schemeClr val="tx1"/>
            </a:solidFill>
            <a:miter lim="800000"/>
            <a:headEnd type="none" w="sm" len="sm"/>
            <a:tailEnd type="none" w="sm" len="sm"/>
          </a:ln>
        </p:spPr>
        <p:txBody>
          <a:bodyPr lIns="208027" tIns="104017" rIns="208027" bIns="104017">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3" name="Rectangle 17"/>
          <p:cNvSpPr>
            <a:spLocks noChangeArrowheads="1"/>
          </p:cNvSpPr>
          <p:nvPr/>
        </p:nvSpPr>
        <p:spPr bwMode="auto">
          <a:xfrm flipH="1">
            <a:off x="6751637" y="2413001"/>
            <a:ext cx="1760538" cy="514350"/>
          </a:xfrm>
          <a:prstGeom prst="rect">
            <a:avLst/>
          </a:prstGeom>
          <a:solidFill>
            <a:schemeClr val="folHlink"/>
          </a:solidFill>
          <a:ln w="19050">
            <a:solidFill>
              <a:schemeClr val="tx1"/>
            </a:solidFill>
            <a:miter lim="800000"/>
            <a:headEnd type="none" w="sm" len="sm"/>
            <a:tailEnd type="none" w="sm" len="sm"/>
          </a:ln>
        </p:spPr>
        <p:txBody>
          <a:bodyPr lIns="208027" tIns="104017" rIns="208027" bIns="104017">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4" name="Text Box 18"/>
          <p:cNvSpPr txBox="1">
            <a:spLocks noChangeArrowheads="1"/>
          </p:cNvSpPr>
          <p:nvPr/>
        </p:nvSpPr>
        <p:spPr bwMode="auto">
          <a:xfrm>
            <a:off x="4999037" y="2452688"/>
            <a:ext cx="1971675" cy="484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lIns="208027" tIns="104017" rIns="208027" bIns="104017">
            <a:spAutoFit/>
          </a:bodyPr>
          <a:lstStyle>
            <a:lvl1pPr defTabSz="1028700" eaLnBrk="0" hangingPunct="0">
              <a:defRPr>
                <a:solidFill>
                  <a:schemeClr val="tx1"/>
                </a:solidFill>
                <a:latin typeface="Arial" charset="0"/>
                <a:ea typeface="宋体" charset="0"/>
              </a:defRPr>
            </a:lvl1pPr>
            <a:lvl2pPr marL="742950" indent="-285750" defTabSz="1028700" eaLnBrk="0" hangingPunct="0">
              <a:defRPr>
                <a:solidFill>
                  <a:schemeClr val="tx1"/>
                </a:solidFill>
                <a:latin typeface="Arial" charset="0"/>
                <a:ea typeface="宋体" charset="0"/>
              </a:defRPr>
            </a:lvl2pPr>
            <a:lvl3pPr marL="1143000" indent="-228600" defTabSz="1028700" eaLnBrk="0" hangingPunct="0">
              <a:defRPr>
                <a:solidFill>
                  <a:schemeClr val="tx1"/>
                </a:solidFill>
                <a:latin typeface="Arial" charset="0"/>
                <a:ea typeface="宋体" charset="0"/>
              </a:defRPr>
            </a:lvl3pPr>
            <a:lvl4pPr marL="1600200" indent="-228600" defTabSz="1028700" eaLnBrk="0" hangingPunct="0">
              <a:defRPr>
                <a:solidFill>
                  <a:schemeClr val="tx1"/>
                </a:solidFill>
                <a:latin typeface="Arial" charset="0"/>
                <a:ea typeface="宋体" charset="0"/>
              </a:defRPr>
            </a:lvl4pPr>
            <a:lvl5pPr marL="2057400" indent="-228600" defTabSz="1028700" eaLnBrk="0" hangingPunct="0">
              <a:defRPr>
                <a:solidFill>
                  <a:schemeClr val="tx1"/>
                </a:solidFill>
                <a:latin typeface="Arial" charset="0"/>
                <a:ea typeface="宋体" charset="0"/>
              </a:defRPr>
            </a:lvl5pPr>
            <a:lvl6pPr marL="2514600" indent="-228600" defTabSz="1028700" eaLnBrk="0" fontAlgn="base" hangingPunct="0">
              <a:spcBef>
                <a:spcPct val="0"/>
              </a:spcBef>
              <a:spcAft>
                <a:spcPct val="0"/>
              </a:spcAft>
              <a:defRPr>
                <a:solidFill>
                  <a:schemeClr val="tx1"/>
                </a:solidFill>
                <a:latin typeface="Arial" charset="0"/>
                <a:ea typeface="宋体" charset="0"/>
              </a:defRPr>
            </a:lvl6pPr>
            <a:lvl7pPr marL="2971800" indent="-228600" defTabSz="1028700" eaLnBrk="0" fontAlgn="base" hangingPunct="0">
              <a:spcBef>
                <a:spcPct val="0"/>
              </a:spcBef>
              <a:spcAft>
                <a:spcPct val="0"/>
              </a:spcAft>
              <a:defRPr>
                <a:solidFill>
                  <a:schemeClr val="tx1"/>
                </a:solidFill>
                <a:latin typeface="Arial" charset="0"/>
                <a:ea typeface="宋体" charset="0"/>
              </a:defRPr>
            </a:lvl7pPr>
            <a:lvl8pPr marL="3429000" indent="-228600" defTabSz="1028700" eaLnBrk="0" fontAlgn="base" hangingPunct="0">
              <a:spcBef>
                <a:spcPct val="0"/>
              </a:spcBef>
              <a:spcAft>
                <a:spcPct val="0"/>
              </a:spcAft>
              <a:defRPr>
                <a:solidFill>
                  <a:schemeClr val="tx1"/>
                </a:solidFill>
                <a:latin typeface="Arial" charset="0"/>
                <a:ea typeface="宋体" charset="0"/>
              </a:defRPr>
            </a:lvl8pPr>
            <a:lvl9pPr marL="3886200" indent="-228600" defTabSz="1028700" eaLnBrk="0" fontAlgn="base" hangingPunct="0">
              <a:spcBef>
                <a:spcPct val="0"/>
              </a:spcBef>
              <a:spcAft>
                <a:spcPct val="0"/>
              </a:spcAft>
              <a:defRPr>
                <a:solidFill>
                  <a:schemeClr val="tx1"/>
                </a:solidFill>
                <a:latin typeface="Arial" charset="0"/>
                <a:ea typeface="宋体" charset="0"/>
              </a:defRPr>
            </a:lvl9pPr>
          </a:lstStyle>
          <a:p>
            <a:pPr>
              <a:spcBef>
                <a:spcPct val="50000"/>
              </a:spcBef>
            </a:pPr>
            <a:r>
              <a:rPr lang="en-GB" altLang="zh-CN" b="1"/>
              <a:t>MPLS Header</a:t>
            </a:r>
          </a:p>
        </p:txBody>
      </p:sp>
      <p:sp>
        <p:nvSpPr>
          <p:cNvPr id="45" name="Line 19"/>
          <p:cNvSpPr>
            <a:spLocks noChangeShapeType="1"/>
          </p:cNvSpPr>
          <p:nvPr/>
        </p:nvSpPr>
        <p:spPr bwMode="auto">
          <a:xfrm>
            <a:off x="1265237" y="2946401"/>
            <a:ext cx="0" cy="457200"/>
          </a:xfrm>
          <a:prstGeom prst="line">
            <a:avLst/>
          </a:prstGeom>
          <a:noFill/>
          <a:ln w="38100">
            <a:solidFill>
              <a:schemeClr val="tx1"/>
            </a:solidFill>
            <a:round/>
            <a:headEnd type="triangle" w="med" len="med"/>
            <a:tailEnd/>
          </a:ln>
          <a:extLst>
            <a:ext uri="{909E8E84-426E-40DD-AFC4-6F175D3DCCD1}">
              <a14:hiddenFill xmlns="" xmlns:a14="http://schemas.microsoft.com/office/drawing/2010/main">
                <a:noFill/>
              </a14:hiddenFill>
            </a:ext>
          </a:extLst>
        </p:spPr>
        <p:txBody>
          <a:bodyPr lIns="208027" tIns="104017" rIns="208027" bIns="104017">
            <a:spAutoFit/>
          </a:bodyPr>
          <a:lstStyle/>
          <a:p>
            <a:endParaRPr lang="zh-CN" altLang="en-US"/>
          </a:p>
        </p:txBody>
      </p:sp>
      <p:sp>
        <p:nvSpPr>
          <p:cNvPr id="46" name="Line 20"/>
          <p:cNvSpPr>
            <a:spLocks noChangeShapeType="1"/>
          </p:cNvSpPr>
          <p:nvPr/>
        </p:nvSpPr>
        <p:spPr bwMode="auto">
          <a:xfrm flipH="1">
            <a:off x="1036637" y="2986088"/>
            <a:ext cx="4989513" cy="1027113"/>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lIns="208027" tIns="104017" rIns="208027" bIns="104017">
            <a:spAutoFit/>
          </a:bodyPr>
          <a:lstStyle/>
          <a:p>
            <a:endParaRPr lang="zh-CN" altLang="en-US"/>
          </a:p>
        </p:txBody>
      </p:sp>
      <p:sp>
        <p:nvSpPr>
          <p:cNvPr id="47" name="Line 21"/>
          <p:cNvSpPr>
            <a:spLocks noChangeShapeType="1"/>
          </p:cNvSpPr>
          <p:nvPr/>
        </p:nvSpPr>
        <p:spPr bwMode="auto">
          <a:xfrm>
            <a:off x="6197600" y="2986088"/>
            <a:ext cx="2687637" cy="1331913"/>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lIns="208027" tIns="104017" rIns="208027" bIns="104017">
            <a:spAutoFit/>
          </a:bodyPr>
          <a:lstStyle/>
          <a:p>
            <a:endParaRPr lang="zh-CN" altLang="en-US"/>
          </a:p>
        </p:txBody>
      </p:sp>
      <p:sp>
        <p:nvSpPr>
          <p:cNvPr id="48" name="Rectangle 22"/>
          <p:cNvSpPr>
            <a:spLocks noChangeArrowheads="1"/>
          </p:cNvSpPr>
          <p:nvPr/>
        </p:nvSpPr>
        <p:spPr bwMode="auto">
          <a:xfrm flipH="1">
            <a:off x="6980237" y="2413001"/>
            <a:ext cx="171450" cy="514350"/>
          </a:xfrm>
          <a:prstGeom prst="rect">
            <a:avLst/>
          </a:prstGeom>
          <a:solidFill>
            <a:schemeClr val="accent2"/>
          </a:solidFill>
          <a:ln w="19050">
            <a:solidFill>
              <a:schemeClr val="tx1"/>
            </a:solidFill>
            <a:miter lim="800000"/>
            <a:headEnd type="none" w="sm" len="sm"/>
            <a:tailEnd type="none" w="sm" len="sm"/>
          </a:ln>
        </p:spPr>
        <p:txBody>
          <a:bodyPr lIns="208027" tIns="104017" rIns="208027" bIns="104017">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9" name="Rectangle 23"/>
          <p:cNvSpPr>
            <a:spLocks noChangeArrowheads="1"/>
          </p:cNvSpPr>
          <p:nvPr/>
        </p:nvSpPr>
        <p:spPr bwMode="auto">
          <a:xfrm flipH="1">
            <a:off x="1227137" y="2386013"/>
            <a:ext cx="171450" cy="514350"/>
          </a:xfrm>
          <a:prstGeom prst="rect">
            <a:avLst/>
          </a:prstGeom>
          <a:solidFill>
            <a:schemeClr val="accent2"/>
          </a:solidFill>
          <a:ln w="19050">
            <a:solidFill>
              <a:schemeClr val="tx1"/>
            </a:solidFill>
            <a:miter lim="800000"/>
            <a:headEnd type="none" w="sm" len="sm"/>
            <a:tailEnd type="none" w="sm" len="sm"/>
          </a:ln>
        </p:spPr>
        <p:txBody>
          <a:bodyPr lIns="208027" tIns="104017" rIns="208027" bIns="104017">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50" name="Line 24"/>
          <p:cNvSpPr>
            <a:spLocks noChangeShapeType="1"/>
          </p:cNvSpPr>
          <p:nvPr/>
        </p:nvSpPr>
        <p:spPr bwMode="auto">
          <a:xfrm flipH="1">
            <a:off x="1184275" y="2085976"/>
            <a:ext cx="1971675" cy="0"/>
          </a:xfrm>
          <a:prstGeom prst="line">
            <a:avLst/>
          </a:prstGeom>
          <a:noFill/>
          <a:ln w="38100">
            <a:solidFill>
              <a:srgbClr val="009900"/>
            </a:solidFill>
            <a:round/>
            <a:headEnd type="triangle" w="med" len="med"/>
            <a:tailEnd type="triangle" w="med" len="med"/>
          </a:ln>
          <a:extLst>
            <a:ext uri="{909E8E84-426E-40DD-AFC4-6F175D3DCCD1}">
              <a14:hiddenFill xmlns="" xmlns:a14="http://schemas.microsoft.com/office/drawing/2010/main">
                <a:noFill/>
              </a14:hiddenFill>
            </a:ext>
          </a:extLst>
        </p:spPr>
        <p:txBody>
          <a:bodyPr lIns="208027" tIns="104017" rIns="208027" bIns="104017">
            <a:spAutoFit/>
          </a:bodyPr>
          <a:lstStyle/>
          <a:p>
            <a:endParaRPr lang="zh-CN" altLang="en-US"/>
          </a:p>
        </p:txBody>
      </p:sp>
      <p:sp>
        <p:nvSpPr>
          <p:cNvPr id="51" name="Line 25"/>
          <p:cNvSpPr>
            <a:spLocks noChangeShapeType="1"/>
          </p:cNvSpPr>
          <p:nvPr/>
        </p:nvSpPr>
        <p:spPr bwMode="auto">
          <a:xfrm flipH="1">
            <a:off x="5683250" y="2071688"/>
            <a:ext cx="2571750" cy="0"/>
          </a:xfrm>
          <a:prstGeom prst="line">
            <a:avLst/>
          </a:prstGeom>
          <a:noFill/>
          <a:ln w="38100">
            <a:solidFill>
              <a:srgbClr val="009900"/>
            </a:solidFill>
            <a:round/>
            <a:headEnd type="triangle" w="med" len="med"/>
            <a:tailEnd type="triangle" w="med" len="med"/>
          </a:ln>
          <a:extLst>
            <a:ext uri="{909E8E84-426E-40DD-AFC4-6F175D3DCCD1}">
              <a14:hiddenFill xmlns="" xmlns:a14="http://schemas.microsoft.com/office/drawing/2010/main">
                <a:noFill/>
              </a14:hiddenFill>
            </a:ext>
          </a:extLst>
        </p:spPr>
        <p:txBody>
          <a:bodyPr lIns="208027" tIns="104017" rIns="208027" bIns="104017">
            <a:spAutoFit/>
          </a:bodyPr>
          <a:lstStyle/>
          <a:p>
            <a:endParaRPr lang="zh-CN" altLang="en-US"/>
          </a:p>
        </p:txBody>
      </p:sp>
      <p:sp>
        <p:nvSpPr>
          <p:cNvPr id="52" name="Text Box 26"/>
          <p:cNvSpPr txBox="1">
            <a:spLocks noChangeArrowheads="1"/>
          </p:cNvSpPr>
          <p:nvPr/>
        </p:nvSpPr>
        <p:spPr bwMode="auto">
          <a:xfrm>
            <a:off x="960437" y="1690688"/>
            <a:ext cx="2590800" cy="819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lIns="208027" tIns="104017" rIns="208027" bIns="104017">
            <a:spAutoFit/>
          </a:bodyPr>
          <a:lstStyle>
            <a:lvl1pPr defTabSz="1028700" eaLnBrk="0" hangingPunct="0">
              <a:defRPr>
                <a:solidFill>
                  <a:schemeClr val="tx1"/>
                </a:solidFill>
                <a:latin typeface="Arial" charset="0"/>
                <a:ea typeface="宋体" charset="0"/>
              </a:defRPr>
            </a:lvl1pPr>
            <a:lvl2pPr marL="742950" indent="-285750" defTabSz="1028700" eaLnBrk="0" hangingPunct="0">
              <a:defRPr>
                <a:solidFill>
                  <a:schemeClr val="tx1"/>
                </a:solidFill>
                <a:latin typeface="Arial" charset="0"/>
                <a:ea typeface="宋体" charset="0"/>
              </a:defRPr>
            </a:lvl2pPr>
            <a:lvl3pPr marL="1143000" indent="-228600" defTabSz="1028700" eaLnBrk="0" hangingPunct="0">
              <a:defRPr>
                <a:solidFill>
                  <a:schemeClr val="tx1"/>
                </a:solidFill>
                <a:latin typeface="Arial" charset="0"/>
                <a:ea typeface="宋体" charset="0"/>
              </a:defRPr>
            </a:lvl3pPr>
            <a:lvl4pPr marL="1600200" indent="-228600" defTabSz="1028700" eaLnBrk="0" hangingPunct="0">
              <a:defRPr>
                <a:solidFill>
                  <a:schemeClr val="tx1"/>
                </a:solidFill>
                <a:latin typeface="Arial" charset="0"/>
                <a:ea typeface="宋体" charset="0"/>
              </a:defRPr>
            </a:lvl4pPr>
            <a:lvl5pPr marL="2057400" indent="-228600" defTabSz="1028700" eaLnBrk="0" hangingPunct="0">
              <a:defRPr>
                <a:solidFill>
                  <a:schemeClr val="tx1"/>
                </a:solidFill>
                <a:latin typeface="Arial" charset="0"/>
                <a:ea typeface="宋体" charset="0"/>
              </a:defRPr>
            </a:lvl5pPr>
            <a:lvl6pPr marL="2514600" indent="-228600" defTabSz="1028700" eaLnBrk="0" fontAlgn="base" hangingPunct="0">
              <a:spcBef>
                <a:spcPct val="0"/>
              </a:spcBef>
              <a:spcAft>
                <a:spcPct val="0"/>
              </a:spcAft>
              <a:defRPr>
                <a:solidFill>
                  <a:schemeClr val="tx1"/>
                </a:solidFill>
                <a:latin typeface="Arial" charset="0"/>
                <a:ea typeface="宋体" charset="0"/>
              </a:defRPr>
            </a:lvl6pPr>
            <a:lvl7pPr marL="2971800" indent="-228600" defTabSz="1028700" eaLnBrk="0" fontAlgn="base" hangingPunct="0">
              <a:spcBef>
                <a:spcPct val="0"/>
              </a:spcBef>
              <a:spcAft>
                <a:spcPct val="0"/>
              </a:spcAft>
              <a:defRPr>
                <a:solidFill>
                  <a:schemeClr val="tx1"/>
                </a:solidFill>
                <a:latin typeface="Arial" charset="0"/>
                <a:ea typeface="宋体" charset="0"/>
              </a:defRPr>
            </a:lvl7pPr>
            <a:lvl8pPr marL="3429000" indent="-228600" defTabSz="1028700" eaLnBrk="0" fontAlgn="base" hangingPunct="0">
              <a:spcBef>
                <a:spcPct val="0"/>
              </a:spcBef>
              <a:spcAft>
                <a:spcPct val="0"/>
              </a:spcAft>
              <a:defRPr>
                <a:solidFill>
                  <a:schemeClr val="tx1"/>
                </a:solidFill>
                <a:latin typeface="Arial" charset="0"/>
                <a:ea typeface="宋体" charset="0"/>
              </a:defRPr>
            </a:lvl8pPr>
            <a:lvl9pPr marL="3886200" indent="-228600" defTabSz="1028700" eaLnBrk="0" fontAlgn="base" hangingPunct="0">
              <a:spcBef>
                <a:spcPct val="0"/>
              </a:spcBef>
              <a:spcAft>
                <a:spcPct val="0"/>
              </a:spcAft>
              <a:defRPr>
                <a:solidFill>
                  <a:schemeClr val="tx1"/>
                </a:solidFill>
                <a:latin typeface="Arial" charset="0"/>
                <a:ea typeface="宋体" charset="0"/>
              </a:defRPr>
            </a:lvl9pPr>
          </a:lstStyle>
          <a:p>
            <a:pPr algn="ctr">
              <a:spcBef>
                <a:spcPct val="50000"/>
              </a:spcBef>
            </a:pPr>
            <a:r>
              <a:rPr lang="en-GB" altLang="zh-CN" sz="2000" b="1">
                <a:solidFill>
                  <a:srgbClr val="009900"/>
                </a:solidFill>
              </a:rPr>
              <a:t>Non-MPLS </a:t>
            </a:r>
            <a:br>
              <a:rPr lang="en-GB" altLang="zh-CN" sz="2000" b="1">
                <a:solidFill>
                  <a:srgbClr val="009900"/>
                </a:solidFill>
              </a:rPr>
            </a:br>
            <a:r>
              <a:rPr lang="en-GB" altLang="zh-CN" sz="2000" b="1">
                <a:solidFill>
                  <a:srgbClr val="009900"/>
                </a:solidFill>
              </a:rPr>
              <a:t>Diff-Serv Domain</a:t>
            </a:r>
          </a:p>
        </p:txBody>
      </p:sp>
      <p:sp>
        <p:nvSpPr>
          <p:cNvPr id="53" name="Text Box 27"/>
          <p:cNvSpPr txBox="1">
            <a:spLocks noChangeArrowheads="1"/>
          </p:cNvSpPr>
          <p:nvPr/>
        </p:nvSpPr>
        <p:spPr bwMode="auto">
          <a:xfrm>
            <a:off x="6226175" y="1392238"/>
            <a:ext cx="2486025" cy="819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lIns="208027" tIns="104017" rIns="208027" bIns="104017">
            <a:spAutoFit/>
          </a:bodyPr>
          <a:lstStyle>
            <a:lvl1pPr defTabSz="1028700" eaLnBrk="0" hangingPunct="0">
              <a:defRPr>
                <a:solidFill>
                  <a:schemeClr val="tx1"/>
                </a:solidFill>
                <a:latin typeface="Arial" charset="0"/>
                <a:ea typeface="宋体" charset="0"/>
              </a:defRPr>
            </a:lvl1pPr>
            <a:lvl2pPr marL="742950" indent="-285750" defTabSz="1028700" eaLnBrk="0" hangingPunct="0">
              <a:defRPr>
                <a:solidFill>
                  <a:schemeClr val="tx1"/>
                </a:solidFill>
                <a:latin typeface="Arial" charset="0"/>
                <a:ea typeface="宋体" charset="0"/>
              </a:defRPr>
            </a:lvl2pPr>
            <a:lvl3pPr marL="1143000" indent="-228600" defTabSz="1028700" eaLnBrk="0" hangingPunct="0">
              <a:defRPr>
                <a:solidFill>
                  <a:schemeClr val="tx1"/>
                </a:solidFill>
                <a:latin typeface="Arial" charset="0"/>
                <a:ea typeface="宋体" charset="0"/>
              </a:defRPr>
            </a:lvl3pPr>
            <a:lvl4pPr marL="1600200" indent="-228600" defTabSz="1028700" eaLnBrk="0" hangingPunct="0">
              <a:defRPr>
                <a:solidFill>
                  <a:schemeClr val="tx1"/>
                </a:solidFill>
                <a:latin typeface="Arial" charset="0"/>
                <a:ea typeface="宋体" charset="0"/>
              </a:defRPr>
            </a:lvl4pPr>
            <a:lvl5pPr marL="2057400" indent="-228600" defTabSz="1028700" eaLnBrk="0" hangingPunct="0">
              <a:defRPr>
                <a:solidFill>
                  <a:schemeClr val="tx1"/>
                </a:solidFill>
                <a:latin typeface="Arial" charset="0"/>
                <a:ea typeface="宋体" charset="0"/>
              </a:defRPr>
            </a:lvl5pPr>
            <a:lvl6pPr marL="2514600" indent="-228600" defTabSz="1028700" eaLnBrk="0" fontAlgn="base" hangingPunct="0">
              <a:spcBef>
                <a:spcPct val="0"/>
              </a:spcBef>
              <a:spcAft>
                <a:spcPct val="0"/>
              </a:spcAft>
              <a:defRPr>
                <a:solidFill>
                  <a:schemeClr val="tx1"/>
                </a:solidFill>
                <a:latin typeface="Arial" charset="0"/>
                <a:ea typeface="宋体" charset="0"/>
              </a:defRPr>
            </a:lvl6pPr>
            <a:lvl7pPr marL="2971800" indent="-228600" defTabSz="1028700" eaLnBrk="0" fontAlgn="base" hangingPunct="0">
              <a:spcBef>
                <a:spcPct val="0"/>
              </a:spcBef>
              <a:spcAft>
                <a:spcPct val="0"/>
              </a:spcAft>
              <a:defRPr>
                <a:solidFill>
                  <a:schemeClr val="tx1"/>
                </a:solidFill>
                <a:latin typeface="Arial" charset="0"/>
                <a:ea typeface="宋体" charset="0"/>
              </a:defRPr>
            </a:lvl7pPr>
            <a:lvl8pPr marL="3429000" indent="-228600" defTabSz="1028700" eaLnBrk="0" fontAlgn="base" hangingPunct="0">
              <a:spcBef>
                <a:spcPct val="0"/>
              </a:spcBef>
              <a:spcAft>
                <a:spcPct val="0"/>
              </a:spcAft>
              <a:defRPr>
                <a:solidFill>
                  <a:schemeClr val="tx1"/>
                </a:solidFill>
                <a:latin typeface="Arial" charset="0"/>
                <a:ea typeface="宋体" charset="0"/>
              </a:defRPr>
            </a:lvl8pPr>
            <a:lvl9pPr marL="3886200" indent="-228600" defTabSz="1028700" eaLnBrk="0" fontAlgn="base" hangingPunct="0">
              <a:spcBef>
                <a:spcPct val="0"/>
              </a:spcBef>
              <a:spcAft>
                <a:spcPct val="0"/>
              </a:spcAft>
              <a:defRPr>
                <a:solidFill>
                  <a:schemeClr val="tx1"/>
                </a:solidFill>
                <a:latin typeface="Arial" charset="0"/>
                <a:ea typeface="宋体" charset="0"/>
              </a:defRPr>
            </a:lvl9pPr>
          </a:lstStyle>
          <a:p>
            <a:pPr algn="ctr">
              <a:spcBef>
                <a:spcPct val="50000"/>
              </a:spcBef>
            </a:pPr>
            <a:r>
              <a:rPr lang="en-GB" altLang="zh-CN" sz="2000" b="1">
                <a:solidFill>
                  <a:srgbClr val="009900"/>
                </a:solidFill>
              </a:rPr>
              <a:t>MPLS </a:t>
            </a:r>
            <a:br>
              <a:rPr lang="en-GB" altLang="zh-CN" sz="2000" b="1">
                <a:solidFill>
                  <a:srgbClr val="009900"/>
                </a:solidFill>
              </a:rPr>
            </a:br>
            <a:r>
              <a:rPr lang="en-GB" altLang="zh-CN" sz="2000" b="1">
                <a:solidFill>
                  <a:srgbClr val="009900"/>
                </a:solidFill>
              </a:rPr>
              <a:t>Diff-Serv Domain</a:t>
            </a:r>
          </a:p>
        </p:txBody>
      </p:sp>
      <p:sp>
        <p:nvSpPr>
          <p:cNvPr id="54" name="Text Box 28"/>
          <p:cNvSpPr txBox="1">
            <a:spLocks noChangeArrowheads="1"/>
          </p:cNvSpPr>
          <p:nvPr/>
        </p:nvSpPr>
        <p:spPr bwMode="auto">
          <a:xfrm>
            <a:off x="6827837" y="3098801"/>
            <a:ext cx="2286000" cy="42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lIns="208027" tIns="104017" rIns="208027" bIns="104017">
            <a:spAutoFit/>
          </a:bodyPr>
          <a:lstStyle>
            <a:lvl1pPr defTabSz="1028700" eaLnBrk="0" hangingPunct="0">
              <a:defRPr>
                <a:solidFill>
                  <a:schemeClr val="tx1"/>
                </a:solidFill>
                <a:latin typeface="Arial" charset="0"/>
                <a:ea typeface="宋体" charset="0"/>
              </a:defRPr>
            </a:lvl1pPr>
            <a:lvl2pPr marL="742950" indent="-285750" defTabSz="1028700" eaLnBrk="0" hangingPunct="0">
              <a:defRPr>
                <a:solidFill>
                  <a:schemeClr val="tx1"/>
                </a:solidFill>
                <a:latin typeface="Arial" charset="0"/>
                <a:ea typeface="宋体" charset="0"/>
              </a:defRPr>
            </a:lvl2pPr>
            <a:lvl3pPr marL="1143000" indent="-228600" defTabSz="1028700" eaLnBrk="0" hangingPunct="0">
              <a:defRPr>
                <a:solidFill>
                  <a:schemeClr val="tx1"/>
                </a:solidFill>
                <a:latin typeface="Arial" charset="0"/>
                <a:ea typeface="宋体" charset="0"/>
              </a:defRPr>
            </a:lvl3pPr>
            <a:lvl4pPr marL="1600200" indent="-228600" defTabSz="1028700" eaLnBrk="0" hangingPunct="0">
              <a:defRPr>
                <a:solidFill>
                  <a:schemeClr val="tx1"/>
                </a:solidFill>
                <a:latin typeface="Arial" charset="0"/>
                <a:ea typeface="宋体" charset="0"/>
              </a:defRPr>
            </a:lvl4pPr>
            <a:lvl5pPr marL="2057400" indent="-228600" defTabSz="1028700" eaLnBrk="0" hangingPunct="0">
              <a:defRPr>
                <a:solidFill>
                  <a:schemeClr val="tx1"/>
                </a:solidFill>
                <a:latin typeface="Arial" charset="0"/>
                <a:ea typeface="宋体" charset="0"/>
              </a:defRPr>
            </a:lvl5pPr>
            <a:lvl6pPr marL="2514600" indent="-228600" defTabSz="1028700" eaLnBrk="0" fontAlgn="base" hangingPunct="0">
              <a:spcBef>
                <a:spcPct val="0"/>
              </a:spcBef>
              <a:spcAft>
                <a:spcPct val="0"/>
              </a:spcAft>
              <a:defRPr>
                <a:solidFill>
                  <a:schemeClr val="tx1"/>
                </a:solidFill>
                <a:latin typeface="Arial" charset="0"/>
                <a:ea typeface="宋体" charset="0"/>
              </a:defRPr>
            </a:lvl6pPr>
            <a:lvl7pPr marL="2971800" indent="-228600" defTabSz="1028700" eaLnBrk="0" fontAlgn="base" hangingPunct="0">
              <a:spcBef>
                <a:spcPct val="0"/>
              </a:spcBef>
              <a:spcAft>
                <a:spcPct val="0"/>
              </a:spcAft>
              <a:defRPr>
                <a:solidFill>
                  <a:schemeClr val="tx1"/>
                </a:solidFill>
                <a:latin typeface="Arial" charset="0"/>
                <a:ea typeface="宋体" charset="0"/>
              </a:defRPr>
            </a:lvl7pPr>
            <a:lvl8pPr marL="3429000" indent="-228600" defTabSz="1028700" eaLnBrk="0" fontAlgn="base" hangingPunct="0">
              <a:spcBef>
                <a:spcPct val="0"/>
              </a:spcBef>
              <a:spcAft>
                <a:spcPct val="0"/>
              </a:spcAft>
              <a:defRPr>
                <a:solidFill>
                  <a:schemeClr val="tx1"/>
                </a:solidFill>
                <a:latin typeface="Arial" charset="0"/>
                <a:ea typeface="宋体" charset="0"/>
              </a:defRPr>
            </a:lvl8pPr>
            <a:lvl9pPr marL="3886200" indent="-228600" defTabSz="1028700" eaLnBrk="0" fontAlgn="base" hangingPunct="0">
              <a:spcBef>
                <a:spcPct val="0"/>
              </a:spcBef>
              <a:spcAft>
                <a:spcPct val="0"/>
              </a:spcAft>
              <a:defRPr>
                <a:solidFill>
                  <a:schemeClr val="tx1"/>
                </a:solidFill>
                <a:latin typeface="Arial" charset="0"/>
                <a:ea typeface="宋体" charset="0"/>
              </a:defRPr>
            </a:lvl9pPr>
          </a:lstStyle>
          <a:p>
            <a:pPr algn="ctr">
              <a:spcBef>
                <a:spcPct val="50000"/>
              </a:spcBef>
            </a:pPr>
            <a:r>
              <a:rPr lang="en-GB" altLang="zh-CN" sz="1400" b="1"/>
              <a:t>DSCP</a:t>
            </a:r>
          </a:p>
        </p:txBody>
      </p:sp>
      <p:sp>
        <p:nvSpPr>
          <p:cNvPr id="55" name="Line 29"/>
          <p:cNvSpPr>
            <a:spLocks noChangeShapeType="1"/>
          </p:cNvSpPr>
          <p:nvPr/>
        </p:nvSpPr>
        <p:spPr bwMode="auto">
          <a:xfrm>
            <a:off x="7056437" y="2946401"/>
            <a:ext cx="609600" cy="381000"/>
          </a:xfrm>
          <a:prstGeom prst="line">
            <a:avLst/>
          </a:prstGeom>
          <a:noFill/>
          <a:ln w="38100">
            <a:solidFill>
              <a:schemeClr val="tx1"/>
            </a:solidFill>
            <a:round/>
            <a:headEnd type="triangle" w="med" len="med"/>
            <a:tailEnd/>
          </a:ln>
          <a:extLst>
            <a:ext uri="{909E8E84-426E-40DD-AFC4-6F175D3DCCD1}">
              <a14:hiddenFill xmlns="" xmlns:a14="http://schemas.microsoft.com/office/drawing/2010/main">
                <a:noFill/>
              </a14:hiddenFill>
            </a:ext>
          </a:extLst>
        </p:spPr>
        <p:txBody>
          <a:bodyPr lIns="208027" tIns="104017" rIns="208027" bIns="104017">
            <a:spAutoFit/>
          </a:bodyPr>
          <a:lstStyle/>
          <a:p>
            <a:endParaRPr lang="zh-CN" altLang="en-US"/>
          </a:p>
        </p:txBody>
      </p:sp>
      <p:sp>
        <p:nvSpPr>
          <p:cNvPr id="56" name="Text Box 28"/>
          <p:cNvSpPr txBox="1">
            <a:spLocks noChangeArrowheads="1"/>
          </p:cNvSpPr>
          <p:nvPr/>
        </p:nvSpPr>
        <p:spPr bwMode="auto">
          <a:xfrm>
            <a:off x="531019" y="3071814"/>
            <a:ext cx="2286000" cy="42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lIns="208027" tIns="104017" rIns="208027" bIns="104017">
            <a:spAutoFit/>
          </a:bodyPr>
          <a:lstStyle>
            <a:lvl1pPr defTabSz="1028700" eaLnBrk="0" hangingPunct="0">
              <a:defRPr>
                <a:solidFill>
                  <a:schemeClr val="tx1"/>
                </a:solidFill>
                <a:latin typeface="Arial" charset="0"/>
                <a:ea typeface="宋体" charset="0"/>
              </a:defRPr>
            </a:lvl1pPr>
            <a:lvl2pPr marL="742950" indent="-285750" defTabSz="1028700" eaLnBrk="0" hangingPunct="0">
              <a:defRPr>
                <a:solidFill>
                  <a:schemeClr val="tx1"/>
                </a:solidFill>
                <a:latin typeface="Arial" charset="0"/>
                <a:ea typeface="宋体" charset="0"/>
              </a:defRPr>
            </a:lvl2pPr>
            <a:lvl3pPr marL="1143000" indent="-228600" defTabSz="1028700" eaLnBrk="0" hangingPunct="0">
              <a:defRPr>
                <a:solidFill>
                  <a:schemeClr val="tx1"/>
                </a:solidFill>
                <a:latin typeface="Arial" charset="0"/>
                <a:ea typeface="宋体" charset="0"/>
              </a:defRPr>
            </a:lvl3pPr>
            <a:lvl4pPr marL="1600200" indent="-228600" defTabSz="1028700" eaLnBrk="0" hangingPunct="0">
              <a:defRPr>
                <a:solidFill>
                  <a:schemeClr val="tx1"/>
                </a:solidFill>
                <a:latin typeface="Arial" charset="0"/>
                <a:ea typeface="宋体" charset="0"/>
              </a:defRPr>
            </a:lvl4pPr>
            <a:lvl5pPr marL="2057400" indent="-228600" defTabSz="1028700" eaLnBrk="0" hangingPunct="0">
              <a:defRPr>
                <a:solidFill>
                  <a:schemeClr val="tx1"/>
                </a:solidFill>
                <a:latin typeface="Arial" charset="0"/>
                <a:ea typeface="宋体" charset="0"/>
              </a:defRPr>
            </a:lvl5pPr>
            <a:lvl6pPr marL="2514600" indent="-228600" defTabSz="1028700" eaLnBrk="0" fontAlgn="base" hangingPunct="0">
              <a:spcBef>
                <a:spcPct val="0"/>
              </a:spcBef>
              <a:spcAft>
                <a:spcPct val="0"/>
              </a:spcAft>
              <a:defRPr>
                <a:solidFill>
                  <a:schemeClr val="tx1"/>
                </a:solidFill>
                <a:latin typeface="Arial" charset="0"/>
                <a:ea typeface="宋体" charset="0"/>
              </a:defRPr>
            </a:lvl6pPr>
            <a:lvl7pPr marL="2971800" indent="-228600" defTabSz="1028700" eaLnBrk="0" fontAlgn="base" hangingPunct="0">
              <a:spcBef>
                <a:spcPct val="0"/>
              </a:spcBef>
              <a:spcAft>
                <a:spcPct val="0"/>
              </a:spcAft>
              <a:defRPr>
                <a:solidFill>
                  <a:schemeClr val="tx1"/>
                </a:solidFill>
                <a:latin typeface="Arial" charset="0"/>
                <a:ea typeface="宋体" charset="0"/>
              </a:defRPr>
            </a:lvl7pPr>
            <a:lvl8pPr marL="3429000" indent="-228600" defTabSz="1028700" eaLnBrk="0" fontAlgn="base" hangingPunct="0">
              <a:spcBef>
                <a:spcPct val="0"/>
              </a:spcBef>
              <a:spcAft>
                <a:spcPct val="0"/>
              </a:spcAft>
              <a:defRPr>
                <a:solidFill>
                  <a:schemeClr val="tx1"/>
                </a:solidFill>
                <a:latin typeface="Arial" charset="0"/>
                <a:ea typeface="宋体" charset="0"/>
              </a:defRPr>
            </a:lvl8pPr>
            <a:lvl9pPr marL="3886200" indent="-228600" defTabSz="1028700" eaLnBrk="0" fontAlgn="base" hangingPunct="0">
              <a:spcBef>
                <a:spcPct val="0"/>
              </a:spcBef>
              <a:spcAft>
                <a:spcPct val="0"/>
              </a:spcAft>
              <a:defRPr>
                <a:solidFill>
                  <a:schemeClr val="tx1"/>
                </a:solidFill>
                <a:latin typeface="Arial" charset="0"/>
                <a:ea typeface="宋体" charset="0"/>
              </a:defRPr>
            </a:lvl9pPr>
          </a:lstStyle>
          <a:p>
            <a:pPr algn="ctr">
              <a:spcBef>
                <a:spcPct val="50000"/>
              </a:spcBef>
            </a:pPr>
            <a:r>
              <a:rPr lang="en-GB" altLang="zh-CN" sz="1400" b="1"/>
              <a:t>DSCP</a:t>
            </a:r>
          </a:p>
        </p:txBody>
      </p:sp>
      <p:sp>
        <p:nvSpPr>
          <p:cNvPr id="57" name="矩形 56"/>
          <p:cNvSpPr/>
          <p:nvPr/>
        </p:nvSpPr>
        <p:spPr>
          <a:xfrm>
            <a:off x="1036637" y="5431663"/>
            <a:ext cx="7937934" cy="830997"/>
          </a:xfrm>
          <a:prstGeom prst="rect">
            <a:avLst/>
          </a:prstGeom>
        </p:spPr>
        <p:txBody>
          <a:bodyPr wrap="square">
            <a:spAutoFit/>
          </a:bodyPr>
          <a:lstStyle/>
          <a:p>
            <a:r>
              <a:rPr lang="en-GB" altLang="zh-CN" sz="2400" dirty="0">
                <a:latin typeface="华文新魏" pitchFamily="2" charset="-122"/>
                <a:ea typeface="华文新魏" pitchFamily="2" charset="-122"/>
                <a:cs typeface="华文新魏"/>
              </a:rPr>
              <a:t>MPLS</a:t>
            </a:r>
            <a:r>
              <a:rPr lang="zh-CN" altLang="en-GB" sz="2400" dirty="0">
                <a:latin typeface="华文新魏" pitchFamily="2" charset="-122"/>
                <a:ea typeface="华文新魏" pitchFamily="2" charset="-122"/>
                <a:cs typeface="华文新魏"/>
              </a:rPr>
              <a:t>采用标签转发机制，和</a:t>
            </a:r>
            <a:r>
              <a:rPr lang="en-GB" altLang="zh-CN" sz="2400" dirty="0" smtClean="0">
                <a:latin typeface="华文新魏" pitchFamily="2" charset="-122"/>
                <a:ea typeface="华文新魏" pitchFamily="2" charset="-122"/>
                <a:cs typeface="华文新魏"/>
              </a:rPr>
              <a:t>Diff-</a:t>
            </a:r>
            <a:r>
              <a:rPr lang="en-US" altLang="zh-CN" sz="2400" dirty="0" smtClean="0">
                <a:latin typeface="华文新魏" pitchFamily="2" charset="-122"/>
                <a:ea typeface="华文新魏" pitchFamily="2" charset="-122"/>
                <a:cs typeface="华文新魏"/>
              </a:rPr>
              <a:t>S</a:t>
            </a:r>
            <a:r>
              <a:rPr lang="en-GB" altLang="zh-CN" sz="2400" dirty="0" err="1" smtClean="0">
                <a:latin typeface="华文新魏" pitchFamily="2" charset="-122"/>
                <a:ea typeface="华文新魏" pitchFamily="2" charset="-122"/>
                <a:cs typeface="华文新魏"/>
              </a:rPr>
              <a:t>erv</a:t>
            </a:r>
            <a:r>
              <a:rPr lang="zh-CN" altLang="en-GB" sz="2400" dirty="0">
                <a:latin typeface="华文新魏" pitchFamily="2" charset="-122"/>
                <a:ea typeface="华文新魏" pitchFamily="2" charset="-122"/>
                <a:cs typeface="华文新魏"/>
              </a:rPr>
              <a:t>的分类标记机制非常相似。所以</a:t>
            </a:r>
            <a:r>
              <a:rPr lang="en-GB" altLang="zh-CN" sz="2400" dirty="0">
                <a:latin typeface="华文新魏" pitchFamily="2" charset="-122"/>
                <a:ea typeface="华文新魏" pitchFamily="2" charset="-122"/>
                <a:cs typeface="华文新魏"/>
              </a:rPr>
              <a:t>MPLS</a:t>
            </a:r>
            <a:r>
              <a:rPr lang="zh-CN" altLang="en-GB" sz="2400" dirty="0">
                <a:latin typeface="华文新魏" pitchFamily="2" charset="-122"/>
                <a:ea typeface="华文新魏" pitchFamily="2" charset="-122"/>
                <a:cs typeface="华文新魏"/>
              </a:rPr>
              <a:t>是实现</a:t>
            </a:r>
            <a:r>
              <a:rPr lang="en-GB" altLang="zh-CN" sz="2400" dirty="0" smtClean="0">
                <a:latin typeface="华文新魏" pitchFamily="2" charset="-122"/>
                <a:ea typeface="华文新魏" pitchFamily="2" charset="-122"/>
                <a:cs typeface="华文新魏"/>
              </a:rPr>
              <a:t>Diff-</a:t>
            </a:r>
            <a:r>
              <a:rPr lang="en-US" altLang="zh-CN" sz="2400" dirty="0" err="1" smtClean="0">
                <a:latin typeface="华文新魏" pitchFamily="2" charset="-122"/>
                <a:ea typeface="华文新魏" pitchFamily="2" charset="-122"/>
                <a:cs typeface="华文新魏"/>
              </a:rPr>
              <a:t>S</a:t>
            </a:r>
            <a:r>
              <a:rPr lang="en-GB" altLang="zh-CN" sz="2400" dirty="0" err="1" smtClean="0">
                <a:latin typeface="华文新魏" pitchFamily="2" charset="-122"/>
                <a:ea typeface="华文新魏" pitchFamily="2" charset="-122"/>
                <a:cs typeface="华文新魏"/>
              </a:rPr>
              <a:t>erv</a:t>
            </a:r>
            <a:r>
              <a:rPr lang="zh-CN" altLang="en-GB" sz="2400" dirty="0">
                <a:latin typeface="华文新魏" pitchFamily="2" charset="-122"/>
                <a:ea typeface="华文新魏" pitchFamily="2" charset="-122"/>
                <a:cs typeface="华文新魏"/>
              </a:rPr>
              <a:t>的非常合适的技术。</a:t>
            </a:r>
          </a:p>
        </p:txBody>
      </p:sp>
      <p:sp>
        <p:nvSpPr>
          <p:cNvPr id="58" name="矩形 57"/>
          <p:cNvSpPr/>
          <p:nvPr/>
        </p:nvSpPr>
        <p:spPr>
          <a:xfrm>
            <a:off x="9337984" y="4243700"/>
            <a:ext cx="2736784" cy="1569660"/>
          </a:xfrm>
          <a:prstGeom prst="rect">
            <a:avLst/>
          </a:prstGeom>
          <a:ln>
            <a:solidFill>
              <a:srgbClr val="FF0000"/>
            </a:solidFill>
          </a:ln>
        </p:spPr>
        <p:txBody>
          <a:bodyPr wrap="square">
            <a:spAutoFit/>
          </a:bodyPr>
          <a:lstStyle/>
          <a:p>
            <a:r>
              <a:rPr lang="en-US" altLang="zh-CN" sz="2400" dirty="0" smtClean="0">
                <a:solidFill>
                  <a:srgbClr val="FF0000"/>
                </a:solidFill>
                <a:latin typeface="华文新魏" pitchFamily="2" charset="-122"/>
                <a:ea typeface="华文新魏" pitchFamily="2" charset="-122"/>
                <a:cs typeface="华文新魏"/>
              </a:rPr>
              <a:t>EXP</a:t>
            </a:r>
            <a:r>
              <a:rPr lang="zh-CN" altLang="en-US" sz="2400" dirty="0" smtClean="0">
                <a:latin typeface="华文新魏" pitchFamily="2" charset="-122"/>
                <a:ea typeface="华文新魏" pitchFamily="2" charset="-122"/>
                <a:cs typeface="华文新魏"/>
              </a:rPr>
              <a:t>：优先级位</a:t>
            </a:r>
            <a:r>
              <a:rPr lang="en-US" altLang="zh-CN" sz="2400" dirty="0" smtClean="0">
                <a:latin typeface="华文新魏" pitchFamily="2" charset="-122"/>
                <a:ea typeface="华文新魏" pitchFamily="2" charset="-122"/>
                <a:cs typeface="华文新魏"/>
              </a:rPr>
              <a:t>Experimental Bits</a:t>
            </a:r>
            <a:r>
              <a:rPr lang="zh-CN" altLang="en-US" sz="2400" dirty="0" smtClean="0">
                <a:latin typeface="华文新魏" pitchFamily="2" charset="-122"/>
                <a:ea typeface="华文新魏" pitchFamily="2" charset="-122"/>
                <a:cs typeface="华文新魏"/>
              </a:rPr>
              <a:t>用以表示从</a:t>
            </a:r>
            <a:r>
              <a:rPr lang="en-US" altLang="zh-CN" sz="2400" dirty="0" smtClean="0">
                <a:latin typeface="华文新魏" pitchFamily="2" charset="-122"/>
                <a:ea typeface="华文新魏" pitchFamily="2" charset="-122"/>
                <a:cs typeface="华文新魏"/>
              </a:rPr>
              <a:t>0</a:t>
            </a:r>
            <a:r>
              <a:rPr lang="zh-CN" altLang="en-US" sz="2400" dirty="0" smtClean="0">
                <a:latin typeface="华文新魏" pitchFamily="2" charset="-122"/>
                <a:ea typeface="华文新魏" pitchFamily="2" charset="-122"/>
                <a:cs typeface="华文新魏"/>
              </a:rPr>
              <a:t>到</a:t>
            </a:r>
            <a:r>
              <a:rPr lang="en-US" altLang="zh-CN" sz="2400" dirty="0" smtClean="0">
                <a:latin typeface="华文新魏" pitchFamily="2" charset="-122"/>
                <a:ea typeface="华文新魏" pitchFamily="2" charset="-122"/>
                <a:cs typeface="华文新魏"/>
              </a:rPr>
              <a:t>7</a:t>
            </a:r>
            <a:r>
              <a:rPr lang="zh-CN" altLang="en-US" sz="2400" dirty="0" smtClean="0">
                <a:latin typeface="华文新魏" pitchFamily="2" charset="-122"/>
                <a:ea typeface="华文新魏" pitchFamily="2" charset="-122"/>
                <a:cs typeface="华文新魏"/>
              </a:rPr>
              <a:t>的报文优先级字段。</a:t>
            </a:r>
            <a:endParaRPr lang="zh-CN" altLang="en-GB" sz="2400" dirty="0">
              <a:latin typeface="华文新魏" pitchFamily="2" charset="-122"/>
              <a:ea typeface="华文新魏" pitchFamily="2" charset="-122"/>
              <a:cs typeface="华文新魏"/>
            </a:endParaRPr>
          </a:p>
        </p:txBody>
      </p:sp>
    </p:spTree>
    <p:extLst>
      <p:ext uri="{BB962C8B-B14F-4D97-AF65-F5344CB8AC3E}">
        <p14:creationId xmlns="" xmlns:p14="http://schemas.microsoft.com/office/powerpoint/2010/main" val="33854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a:t>
            </a:r>
            <a:r>
              <a:rPr kumimoji="1" lang="en-US" altLang="zh-CN" dirty="0" err="1" smtClean="0"/>
              <a:t>QoS</a:t>
            </a:r>
            <a:r>
              <a:rPr kumimoji="1" lang="zh-CN" altLang="en-US" dirty="0" smtClean="0"/>
              <a:t>的基本概念</a:t>
            </a:r>
            <a:endParaRPr kumimoji="1" lang="zh-CN" altLang="en-US" dirty="0"/>
          </a:p>
        </p:txBody>
      </p:sp>
      <p:sp>
        <p:nvSpPr>
          <p:cNvPr id="3" name="内容占位符 2"/>
          <p:cNvSpPr>
            <a:spLocks noGrp="1"/>
          </p:cNvSpPr>
          <p:nvPr>
            <p:ph idx="1"/>
          </p:nvPr>
        </p:nvSpPr>
        <p:spPr/>
        <p:txBody>
          <a:bodyPr/>
          <a:lstStyle/>
          <a:p>
            <a:r>
              <a:rPr lang="en-US" altLang="zh-CN" dirty="0" err="1"/>
              <a:t>QoS</a:t>
            </a:r>
            <a:r>
              <a:rPr lang="zh-CN" altLang="zh-CN" dirty="0"/>
              <a:t>（</a:t>
            </a:r>
            <a:r>
              <a:rPr lang="en-US" altLang="zh-CN" dirty="0"/>
              <a:t>Quality of Service</a:t>
            </a:r>
            <a:r>
              <a:rPr lang="zh-CN" altLang="zh-CN" dirty="0"/>
              <a:t>）即服务</a:t>
            </a:r>
            <a:r>
              <a:rPr lang="zh-CN" altLang="zh-CN" dirty="0" smtClean="0"/>
              <a:t>质量</a:t>
            </a:r>
            <a:endParaRPr lang="en-US" altLang="zh-CN" dirty="0" smtClean="0"/>
          </a:p>
          <a:p>
            <a:pPr lvl="1"/>
            <a:r>
              <a:rPr lang="zh-CN" altLang="zh-CN" dirty="0" smtClean="0"/>
              <a:t>网络业务</a:t>
            </a:r>
            <a:r>
              <a:rPr lang="zh-CN" altLang="en-US" dirty="0" smtClean="0"/>
              <a:t>：</a:t>
            </a:r>
            <a:r>
              <a:rPr lang="zh-CN" altLang="zh-CN" dirty="0" smtClean="0"/>
              <a:t>带宽、时延、丢</a:t>
            </a:r>
            <a:r>
              <a:rPr lang="zh-CN" altLang="zh-CN" dirty="0"/>
              <a:t>包率等</a:t>
            </a:r>
            <a:r>
              <a:rPr lang="zh-CN" altLang="zh-CN" dirty="0" smtClean="0"/>
              <a:t>。</a:t>
            </a:r>
            <a:endParaRPr lang="zh-CN" altLang="en-US" dirty="0" smtClean="0">
              <a:effectLst/>
            </a:endParaRPr>
          </a:p>
          <a:p>
            <a:endParaRPr kumimoji="1" lang="en-US" altLang="zh-CN" dirty="0" smtClean="0"/>
          </a:p>
          <a:p>
            <a:r>
              <a:rPr kumimoji="1" lang="en-US" altLang="zh-CN" dirty="0" smtClean="0"/>
              <a:t>IP </a:t>
            </a:r>
            <a:r>
              <a:rPr kumimoji="1" lang="en-US" altLang="zh-CN" dirty="0" err="1" smtClean="0"/>
              <a:t>QoS</a:t>
            </a:r>
            <a:r>
              <a:rPr kumimoji="1" lang="zh-CN" altLang="en-US" dirty="0" smtClean="0"/>
              <a:t>目标</a:t>
            </a:r>
          </a:p>
          <a:p>
            <a:pPr lvl="1"/>
            <a:r>
              <a:rPr kumimoji="1" lang="zh-CN" altLang="en-US" dirty="0" smtClean="0"/>
              <a:t>避免并管理</a:t>
            </a:r>
            <a:r>
              <a:rPr kumimoji="1" lang="en-US" altLang="zh-CN" dirty="0" smtClean="0"/>
              <a:t>IP</a:t>
            </a:r>
            <a:r>
              <a:rPr kumimoji="1" lang="zh-CN" altLang="en-US" dirty="0" smtClean="0"/>
              <a:t>网络拥塞</a:t>
            </a:r>
          </a:p>
          <a:p>
            <a:pPr lvl="1"/>
            <a:r>
              <a:rPr kumimoji="1" lang="zh-CN" altLang="en-US" dirty="0" smtClean="0"/>
              <a:t>减少</a:t>
            </a:r>
            <a:r>
              <a:rPr kumimoji="1" lang="en-US" altLang="zh-CN" dirty="0" smtClean="0"/>
              <a:t>IP</a:t>
            </a:r>
            <a:r>
              <a:rPr kumimoji="1" lang="zh-CN" altLang="en-US" dirty="0" smtClean="0"/>
              <a:t>报文的丢失率 </a:t>
            </a:r>
          </a:p>
          <a:p>
            <a:pPr lvl="1"/>
            <a:r>
              <a:rPr kumimoji="1" lang="zh-CN" altLang="en-US" dirty="0" smtClean="0"/>
              <a:t>调控</a:t>
            </a:r>
            <a:r>
              <a:rPr kumimoji="1" lang="en-US" altLang="zh-CN" dirty="0" smtClean="0"/>
              <a:t>IP</a:t>
            </a:r>
            <a:r>
              <a:rPr kumimoji="1" lang="zh-CN" altLang="en-US" dirty="0" smtClean="0"/>
              <a:t>网络的流量</a:t>
            </a:r>
          </a:p>
          <a:p>
            <a:pPr lvl="1"/>
            <a:r>
              <a:rPr kumimoji="1" lang="zh-CN" altLang="en-US" dirty="0" smtClean="0"/>
              <a:t>为特定用户或特定业务提供专用带宽</a:t>
            </a:r>
          </a:p>
          <a:p>
            <a:pPr lvl="1"/>
            <a:r>
              <a:rPr kumimoji="1" lang="zh-CN" altLang="en-US" dirty="0" smtClean="0"/>
              <a:t>支撑</a:t>
            </a:r>
            <a:r>
              <a:rPr kumimoji="1" lang="en-US" altLang="zh-CN" dirty="0" smtClean="0"/>
              <a:t>IP</a:t>
            </a:r>
            <a:r>
              <a:rPr kumimoji="1" lang="zh-CN" altLang="en-US" dirty="0" smtClean="0"/>
              <a:t>网络上的实时业务</a:t>
            </a:r>
          </a:p>
          <a:p>
            <a:endParaRPr kumimoji="1" lang="zh-CN" altLang="en-US" dirty="0"/>
          </a:p>
        </p:txBody>
      </p:sp>
      <p:sp>
        <p:nvSpPr>
          <p:cNvPr id="4" name="TextBox 3"/>
          <p:cNvSpPr txBox="1"/>
          <p:nvPr/>
        </p:nvSpPr>
        <p:spPr>
          <a:xfrm>
            <a:off x="1486903" y="5852160"/>
            <a:ext cx="8258992" cy="413511"/>
          </a:xfrm>
          <a:prstGeom prst="rect">
            <a:avLst/>
          </a:prstGeom>
          <a:noFill/>
          <a:ln w="28575">
            <a:solidFill>
              <a:schemeClr val="accent1"/>
            </a:solidFill>
          </a:ln>
        </p:spPr>
        <p:txBody>
          <a:bodyPr wrap="none" rtlCol="0">
            <a:spAutoFit/>
          </a:bodyPr>
          <a:lstStyle/>
          <a:p>
            <a:pPr marL="114300" lvl="1" defTabSz="915988">
              <a:lnSpc>
                <a:spcPct val="85000"/>
              </a:lnSpc>
              <a:spcBef>
                <a:spcPts val="500"/>
              </a:spcBef>
            </a:pPr>
            <a:r>
              <a:rPr lang="en-US" altLang="zh-CN" sz="2400" dirty="0">
                <a:solidFill>
                  <a:srgbClr val="FF0000"/>
                </a:solidFill>
                <a:latin typeface="华文新魏"/>
                <a:ea typeface="华文新魏"/>
                <a:cs typeface="华文新魏"/>
              </a:rPr>
              <a:t>QOS</a:t>
            </a:r>
            <a:r>
              <a:rPr lang="zh-CN" altLang="en-US" sz="2400" dirty="0">
                <a:solidFill>
                  <a:srgbClr val="FF0000"/>
                </a:solidFill>
                <a:latin typeface="华文新魏"/>
                <a:ea typeface="华文新魏"/>
                <a:cs typeface="华文新魏"/>
              </a:rPr>
              <a:t>并不能创造带宽，但是可以有效的进行网络</a:t>
            </a:r>
            <a:r>
              <a:rPr lang="zh-CN" altLang="en-US" sz="2400" dirty="0" smtClean="0">
                <a:solidFill>
                  <a:srgbClr val="FF0000"/>
                </a:solidFill>
                <a:latin typeface="华文新魏"/>
                <a:ea typeface="华文新魏"/>
                <a:cs typeface="华文新魏"/>
              </a:rPr>
              <a:t>资源管理！</a:t>
            </a:r>
            <a:endParaRPr lang="zh-CN" altLang="en-US" sz="2400" dirty="0">
              <a:solidFill>
                <a:srgbClr val="FF0000"/>
              </a:solidFill>
              <a:latin typeface="华文新魏"/>
              <a:ea typeface="华文新魏"/>
              <a:cs typeface="华文新魏"/>
            </a:endParaRPr>
          </a:p>
        </p:txBody>
      </p:sp>
    </p:spTree>
    <p:extLst>
      <p:ext uri="{BB962C8B-B14F-4D97-AF65-F5344CB8AC3E}">
        <p14:creationId xmlns="" xmlns:p14="http://schemas.microsoft.com/office/powerpoint/2010/main" val="34882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Diff-</a:t>
            </a:r>
            <a:r>
              <a:rPr kumimoji="1" lang="en-US" altLang="zh-CN" dirty="0" err="1" smtClean="0"/>
              <a:t>Serv</a:t>
            </a:r>
            <a:r>
              <a:rPr kumimoji="1" lang="zh-CN" altLang="en-US" dirty="0" smtClean="0"/>
              <a:t> </a:t>
            </a:r>
            <a:r>
              <a:rPr kumimoji="1" lang="en-US" altLang="zh-CN" dirty="0" smtClean="0"/>
              <a:t>&amp;</a:t>
            </a:r>
            <a:r>
              <a:rPr kumimoji="1" lang="zh-CN" altLang="en-US" dirty="0" smtClean="0"/>
              <a:t> </a:t>
            </a:r>
            <a:r>
              <a:rPr kumimoji="1" lang="en-US" altLang="zh-CN" dirty="0" smtClean="0"/>
              <a:t>MPLS</a:t>
            </a:r>
            <a:endParaRPr kumimoji="1" lang="zh-CN" altLang="en-US" dirty="0"/>
          </a:p>
        </p:txBody>
      </p:sp>
      <p:sp>
        <p:nvSpPr>
          <p:cNvPr id="3" name="内容占位符 2"/>
          <p:cNvSpPr>
            <a:spLocks noGrp="1"/>
          </p:cNvSpPr>
          <p:nvPr>
            <p:ph idx="1"/>
          </p:nvPr>
        </p:nvSpPr>
        <p:spPr/>
        <p:txBody>
          <a:bodyPr>
            <a:normAutofit/>
          </a:bodyPr>
          <a:lstStyle/>
          <a:p>
            <a:pPr marL="288925" indent="-288925" defTabSz="814388"/>
            <a:r>
              <a:rPr lang="en-GB" altLang="zh-CN" sz="3200" dirty="0" err="1"/>
              <a:t>DiffServ</a:t>
            </a:r>
            <a:r>
              <a:rPr lang="en-GB" altLang="zh-CN" sz="3200" dirty="0"/>
              <a:t> </a:t>
            </a:r>
            <a:r>
              <a:rPr lang="zh-CN" altLang="en-GB" sz="3200" dirty="0"/>
              <a:t>的</a:t>
            </a:r>
            <a:r>
              <a:rPr lang="en-GB" altLang="zh-CN" sz="3200" dirty="0"/>
              <a:t>DS</a:t>
            </a:r>
            <a:r>
              <a:rPr lang="zh-CN" altLang="en-GB" sz="3200" dirty="0"/>
              <a:t>位和 </a:t>
            </a:r>
            <a:r>
              <a:rPr lang="en-GB" altLang="zh-CN" sz="3200" dirty="0"/>
              <a:t>MPLS </a:t>
            </a:r>
            <a:r>
              <a:rPr lang="en-GB" altLang="zh-CN" sz="3200" dirty="0" smtClean="0"/>
              <a:t>LSR </a:t>
            </a:r>
            <a:r>
              <a:rPr lang="en-GB" altLang="zh-CN" sz="3200" dirty="0"/>
              <a:t>EXP</a:t>
            </a:r>
            <a:r>
              <a:rPr lang="zh-CN" altLang="en-GB" sz="3200" dirty="0"/>
              <a:t>位的结合</a:t>
            </a:r>
          </a:p>
          <a:p>
            <a:pPr marL="288925" indent="-288925" defTabSz="814388"/>
            <a:r>
              <a:rPr lang="zh-CN" altLang="en-GB" sz="3200" dirty="0"/>
              <a:t>两种实现的方法:</a:t>
            </a:r>
          </a:p>
          <a:p>
            <a:pPr marL="565150" lvl="1" indent="0" defTabSz="814388"/>
            <a:r>
              <a:rPr lang="en-US" altLang="zh-CN" sz="2000" dirty="0"/>
              <a:t> E-LSP</a:t>
            </a:r>
          </a:p>
          <a:p>
            <a:pPr marL="855663" lvl="2" indent="0" defTabSz="814388"/>
            <a:r>
              <a:rPr lang="zh-CN" altLang="en-US" sz="2400" dirty="0"/>
              <a:t>队列和优先级标记基于</a:t>
            </a:r>
            <a:r>
              <a:rPr lang="en-US" altLang="zh-CN" sz="2400" dirty="0"/>
              <a:t>MPLS </a:t>
            </a:r>
            <a:r>
              <a:rPr lang="zh-CN" altLang="en-US" sz="2400" dirty="0"/>
              <a:t>标签及</a:t>
            </a:r>
            <a:r>
              <a:rPr lang="en-US" altLang="zh-CN" sz="2400" dirty="0"/>
              <a:t>EXP</a:t>
            </a:r>
            <a:r>
              <a:rPr lang="zh-CN" altLang="en-US" sz="2400" dirty="0"/>
              <a:t>字段</a:t>
            </a:r>
          </a:p>
          <a:p>
            <a:pPr marL="565150" lvl="1" indent="0" defTabSz="814388"/>
            <a:r>
              <a:rPr lang="zh-CN" altLang="en-US" sz="2000" dirty="0"/>
              <a:t> </a:t>
            </a:r>
            <a:r>
              <a:rPr lang="en-US" altLang="zh-CN" sz="2000" dirty="0"/>
              <a:t>L-LSP</a:t>
            </a:r>
          </a:p>
          <a:p>
            <a:pPr marL="855663" lvl="2" indent="0" defTabSz="814388"/>
            <a:r>
              <a:rPr lang="zh-CN" altLang="en-US" sz="2400" dirty="0"/>
              <a:t>队列和优先级标记基于</a:t>
            </a:r>
            <a:r>
              <a:rPr lang="en-US" altLang="zh-CN" sz="2400" dirty="0"/>
              <a:t>MPLS </a:t>
            </a:r>
            <a:r>
              <a:rPr lang="zh-CN" altLang="en-US" sz="2400" dirty="0"/>
              <a:t>标签及</a:t>
            </a:r>
            <a:r>
              <a:rPr lang="en-US" altLang="zh-CN" sz="2400" dirty="0"/>
              <a:t>EXP</a:t>
            </a:r>
            <a:r>
              <a:rPr lang="zh-CN" altLang="en-US" sz="2400" dirty="0"/>
              <a:t>字段</a:t>
            </a:r>
            <a:r>
              <a:rPr lang="zh-CN" altLang="en-US" sz="2400" dirty="0" smtClean="0"/>
              <a:t>以外</a:t>
            </a:r>
            <a:endParaRPr lang="zh-CN" altLang="en-US" sz="2400" dirty="0"/>
          </a:p>
        </p:txBody>
      </p:sp>
    </p:spTree>
    <p:extLst>
      <p:ext uri="{BB962C8B-B14F-4D97-AF65-F5344CB8AC3E}">
        <p14:creationId xmlns="" xmlns:p14="http://schemas.microsoft.com/office/powerpoint/2010/main" val="11446111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0033"/>
            <a:ext cx="10515600" cy="1325563"/>
          </a:xfrm>
        </p:spPr>
        <p:txBody>
          <a:bodyPr/>
          <a:lstStyle/>
          <a:p>
            <a:r>
              <a:rPr kumimoji="1" lang="en-US" altLang="zh-CN" dirty="0" smtClean="0"/>
              <a:t>E-LSP</a:t>
            </a:r>
            <a:endParaRPr kumimoji="1" lang="zh-CN" altLang="en-US" dirty="0"/>
          </a:p>
        </p:txBody>
      </p:sp>
      <p:grpSp>
        <p:nvGrpSpPr>
          <p:cNvPr id="4" name="Group 2"/>
          <p:cNvGrpSpPr>
            <a:grpSpLocks/>
          </p:cNvGrpSpPr>
          <p:nvPr/>
        </p:nvGrpSpPr>
        <p:grpSpPr bwMode="auto">
          <a:xfrm>
            <a:off x="2476500" y="987597"/>
            <a:ext cx="7239000" cy="2133600"/>
            <a:chOff x="943" y="912"/>
            <a:chExt cx="3598" cy="1104"/>
          </a:xfrm>
        </p:grpSpPr>
        <p:pic>
          <p:nvPicPr>
            <p:cNvPr id="5" name="Picture 3"/>
            <p:cNvPicPr>
              <a:picLocks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00" y="912"/>
              <a:ext cx="2955" cy="1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Freeform 4"/>
            <p:cNvSpPr>
              <a:spLocks/>
            </p:cNvSpPr>
            <p:nvPr/>
          </p:nvSpPr>
          <p:spPr bwMode="auto">
            <a:xfrm>
              <a:off x="1211" y="1440"/>
              <a:ext cx="613" cy="171"/>
            </a:xfrm>
            <a:custGeom>
              <a:avLst/>
              <a:gdLst>
                <a:gd name="T0" fmla="*/ 0 w 817"/>
                <a:gd name="T1" fmla="*/ 0 h 241"/>
                <a:gd name="T2" fmla="*/ 459 w 817"/>
                <a:gd name="T3" fmla="*/ 0 h 241"/>
                <a:gd name="T4" fmla="*/ 459 w 817"/>
                <a:gd name="T5" fmla="*/ 121 h 241"/>
                <a:gd name="T6" fmla="*/ 0 w 817"/>
                <a:gd name="T7" fmla="*/ 121 h 241"/>
                <a:gd name="T8" fmla="*/ 0 60000 65536"/>
                <a:gd name="T9" fmla="*/ 0 60000 65536"/>
                <a:gd name="T10" fmla="*/ 0 60000 65536"/>
                <a:gd name="T11" fmla="*/ 0 60000 65536"/>
                <a:gd name="T12" fmla="*/ 0 w 817"/>
                <a:gd name="T13" fmla="*/ 0 h 241"/>
                <a:gd name="T14" fmla="*/ 817 w 817"/>
                <a:gd name="T15" fmla="*/ 241 h 241"/>
              </a:gdLst>
              <a:ahLst/>
              <a:cxnLst>
                <a:cxn ang="T8">
                  <a:pos x="T0" y="T1"/>
                </a:cxn>
                <a:cxn ang="T9">
                  <a:pos x="T2" y="T3"/>
                </a:cxn>
                <a:cxn ang="T10">
                  <a:pos x="T4" y="T5"/>
                </a:cxn>
                <a:cxn ang="T11">
                  <a:pos x="T6" y="T7"/>
                </a:cxn>
              </a:cxnLst>
              <a:rect l="T12" t="T13" r="T14" b="T15"/>
              <a:pathLst>
                <a:path w="817" h="241">
                  <a:moveTo>
                    <a:pt x="0" y="0"/>
                  </a:moveTo>
                  <a:lnTo>
                    <a:pt x="816" y="0"/>
                  </a:lnTo>
                  <a:lnTo>
                    <a:pt x="816" y="240"/>
                  </a:lnTo>
                  <a:lnTo>
                    <a:pt x="0" y="240"/>
                  </a:lnTo>
                </a:path>
              </a:pathLst>
            </a:custGeom>
            <a:noFill/>
            <a:ln w="12700" cap="rnd" cmpd="sng">
              <a:solidFill>
                <a:schemeClr val="tx1"/>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lIns="103535" tIns="51768" rIns="103535" bIns="51768">
              <a:spAutoFit/>
            </a:bodyPr>
            <a:lstStyle/>
            <a:p>
              <a:endParaRPr lang="zh-CN" altLang="en-US"/>
            </a:p>
          </p:txBody>
        </p:sp>
        <p:sp>
          <p:nvSpPr>
            <p:cNvPr id="7" name="Rectangle 5"/>
            <p:cNvSpPr>
              <a:spLocks noChangeArrowheads="1"/>
            </p:cNvSpPr>
            <p:nvPr/>
          </p:nvSpPr>
          <p:spPr bwMode="auto">
            <a:xfrm>
              <a:off x="1755" y="1444"/>
              <a:ext cx="65" cy="164"/>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8" name="Rectangle 6"/>
            <p:cNvSpPr>
              <a:spLocks noChangeArrowheads="1"/>
            </p:cNvSpPr>
            <p:nvPr/>
          </p:nvSpPr>
          <p:spPr bwMode="auto">
            <a:xfrm>
              <a:off x="1465" y="1444"/>
              <a:ext cx="67" cy="164"/>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9" name="Rectangle 7"/>
            <p:cNvSpPr>
              <a:spLocks noChangeArrowheads="1"/>
            </p:cNvSpPr>
            <p:nvPr/>
          </p:nvSpPr>
          <p:spPr bwMode="auto">
            <a:xfrm>
              <a:off x="1539" y="1444"/>
              <a:ext cx="65" cy="164"/>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0" name="Rectangle 8"/>
            <p:cNvSpPr>
              <a:spLocks noChangeArrowheads="1"/>
            </p:cNvSpPr>
            <p:nvPr/>
          </p:nvSpPr>
          <p:spPr bwMode="auto">
            <a:xfrm>
              <a:off x="1611" y="1444"/>
              <a:ext cx="65" cy="164"/>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1" name="Rectangle 9"/>
            <p:cNvSpPr>
              <a:spLocks noChangeArrowheads="1"/>
            </p:cNvSpPr>
            <p:nvPr/>
          </p:nvSpPr>
          <p:spPr bwMode="auto">
            <a:xfrm>
              <a:off x="1683" y="1444"/>
              <a:ext cx="65" cy="164"/>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2" name="Freeform 10"/>
            <p:cNvSpPr>
              <a:spLocks/>
            </p:cNvSpPr>
            <p:nvPr/>
          </p:nvSpPr>
          <p:spPr bwMode="auto">
            <a:xfrm>
              <a:off x="1200" y="1668"/>
              <a:ext cx="615" cy="172"/>
            </a:xfrm>
            <a:custGeom>
              <a:avLst/>
              <a:gdLst>
                <a:gd name="T0" fmla="*/ 0 w 817"/>
                <a:gd name="T1" fmla="*/ 0 h 241"/>
                <a:gd name="T2" fmla="*/ 462 w 817"/>
                <a:gd name="T3" fmla="*/ 0 h 241"/>
                <a:gd name="T4" fmla="*/ 462 w 817"/>
                <a:gd name="T5" fmla="*/ 122 h 241"/>
                <a:gd name="T6" fmla="*/ 0 w 817"/>
                <a:gd name="T7" fmla="*/ 122 h 241"/>
                <a:gd name="T8" fmla="*/ 0 60000 65536"/>
                <a:gd name="T9" fmla="*/ 0 60000 65536"/>
                <a:gd name="T10" fmla="*/ 0 60000 65536"/>
                <a:gd name="T11" fmla="*/ 0 60000 65536"/>
                <a:gd name="T12" fmla="*/ 0 w 817"/>
                <a:gd name="T13" fmla="*/ 0 h 241"/>
                <a:gd name="T14" fmla="*/ 817 w 817"/>
                <a:gd name="T15" fmla="*/ 241 h 241"/>
              </a:gdLst>
              <a:ahLst/>
              <a:cxnLst>
                <a:cxn ang="T8">
                  <a:pos x="T0" y="T1"/>
                </a:cxn>
                <a:cxn ang="T9">
                  <a:pos x="T2" y="T3"/>
                </a:cxn>
                <a:cxn ang="T10">
                  <a:pos x="T4" y="T5"/>
                </a:cxn>
                <a:cxn ang="T11">
                  <a:pos x="T6" y="T7"/>
                </a:cxn>
              </a:cxnLst>
              <a:rect l="T12" t="T13" r="T14" b="T15"/>
              <a:pathLst>
                <a:path w="817" h="241">
                  <a:moveTo>
                    <a:pt x="0" y="0"/>
                  </a:moveTo>
                  <a:lnTo>
                    <a:pt x="816" y="0"/>
                  </a:lnTo>
                  <a:lnTo>
                    <a:pt x="816" y="240"/>
                  </a:lnTo>
                  <a:lnTo>
                    <a:pt x="0" y="240"/>
                  </a:lnTo>
                </a:path>
              </a:pathLst>
            </a:custGeom>
            <a:noFill/>
            <a:ln w="12700" cap="rnd" cmpd="sng">
              <a:solidFill>
                <a:schemeClr val="tx1"/>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lIns="103535" tIns="51768" rIns="103535" bIns="51768">
              <a:spAutoFit/>
            </a:bodyPr>
            <a:lstStyle/>
            <a:p>
              <a:endParaRPr lang="zh-CN" altLang="en-US"/>
            </a:p>
          </p:txBody>
        </p:sp>
        <p:sp>
          <p:nvSpPr>
            <p:cNvPr id="13" name="Rectangle 11"/>
            <p:cNvSpPr>
              <a:spLocks noChangeArrowheads="1"/>
            </p:cNvSpPr>
            <p:nvPr/>
          </p:nvSpPr>
          <p:spPr bwMode="auto">
            <a:xfrm>
              <a:off x="1744" y="1672"/>
              <a:ext cx="67" cy="164"/>
            </a:xfrm>
            <a:prstGeom prst="rect">
              <a:avLst/>
            </a:prstGeom>
            <a:solidFill>
              <a:schemeClr val="accent2"/>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4" name="Rectangle 12"/>
            <p:cNvSpPr>
              <a:spLocks noChangeArrowheads="1"/>
            </p:cNvSpPr>
            <p:nvPr/>
          </p:nvSpPr>
          <p:spPr bwMode="auto">
            <a:xfrm>
              <a:off x="1600" y="1672"/>
              <a:ext cx="66" cy="164"/>
            </a:xfrm>
            <a:prstGeom prst="rect">
              <a:avLst/>
            </a:prstGeom>
            <a:solidFill>
              <a:schemeClr val="accent2"/>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5" name="Rectangle 13"/>
            <p:cNvSpPr>
              <a:spLocks noChangeArrowheads="1"/>
            </p:cNvSpPr>
            <p:nvPr/>
          </p:nvSpPr>
          <p:spPr bwMode="auto">
            <a:xfrm>
              <a:off x="1672" y="1672"/>
              <a:ext cx="67" cy="164"/>
            </a:xfrm>
            <a:prstGeom prst="rect">
              <a:avLst/>
            </a:prstGeom>
            <a:solidFill>
              <a:schemeClr val="accent2"/>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6" name="Rectangle 14"/>
            <p:cNvSpPr>
              <a:spLocks noChangeArrowheads="1"/>
            </p:cNvSpPr>
            <p:nvPr/>
          </p:nvSpPr>
          <p:spPr bwMode="auto">
            <a:xfrm>
              <a:off x="3024" y="1152"/>
              <a:ext cx="475"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en-GB" altLang="zh-CN" sz="2000" b="1"/>
                <a:t>E-LSP</a:t>
              </a:r>
            </a:p>
          </p:txBody>
        </p:sp>
        <p:pic>
          <p:nvPicPr>
            <p:cNvPr id="17" name="Picture 15"/>
            <p:cNvPicPr>
              <a:picLocks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094" y="1297"/>
              <a:ext cx="447" cy="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16"/>
            <p:cNvPicPr>
              <a:picLocks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43" y="1292"/>
              <a:ext cx="448" cy="2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Text Box 17"/>
            <p:cNvSpPr txBox="1">
              <a:spLocks noChangeArrowheads="1"/>
            </p:cNvSpPr>
            <p:nvPr/>
          </p:nvSpPr>
          <p:spPr bwMode="auto">
            <a:xfrm>
              <a:off x="2352" y="912"/>
              <a:ext cx="330" cy="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type="none" w="sm" len="sm"/>
                  <a:tailEnd type="none" w="sm" len="sm"/>
                </a14:hiddenLine>
              </a:ext>
            </a:extLst>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en-GB" altLang="zh-CN" b="1"/>
                <a:t>LSR</a:t>
              </a:r>
            </a:p>
          </p:txBody>
        </p:sp>
        <p:sp>
          <p:nvSpPr>
            <p:cNvPr id="20" name="Line 18"/>
            <p:cNvSpPr>
              <a:spLocks noChangeShapeType="1"/>
            </p:cNvSpPr>
            <p:nvPr/>
          </p:nvSpPr>
          <p:spPr bwMode="auto">
            <a:xfrm>
              <a:off x="1344" y="1200"/>
              <a:ext cx="1056" cy="1"/>
            </a:xfrm>
            <a:prstGeom prst="line">
              <a:avLst/>
            </a:prstGeom>
            <a:noFill/>
            <a:ln w="57150">
              <a:solidFill>
                <a:srgbClr val="009900"/>
              </a:solidFill>
              <a:round/>
              <a:headEnd type="triangle" w="med" len="med"/>
              <a:tailEnd type="triangle" w="med" len="med"/>
            </a:ln>
            <a:extLst>
              <a:ext uri="{909E8E84-426E-40DD-AFC4-6F175D3DCCD1}">
                <a14:hiddenFill xmlns="" xmlns:a14="http://schemas.microsoft.com/office/drawing/2010/main">
                  <a:noFill/>
                </a14:hiddenFill>
              </a:ext>
            </a:extLst>
          </p:spPr>
          <p:txBody>
            <a:bodyPr wrap="none" lIns="73025" tIns="36512" rIns="73025" bIns="36512" anchor="ctr"/>
            <a:lstStyle/>
            <a:p>
              <a:endParaRPr lang="zh-CN" altLang="en-US"/>
            </a:p>
          </p:txBody>
        </p:sp>
        <p:sp>
          <p:nvSpPr>
            <p:cNvPr id="21" name="Line 19"/>
            <p:cNvSpPr>
              <a:spLocks noChangeShapeType="1"/>
            </p:cNvSpPr>
            <p:nvPr/>
          </p:nvSpPr>
          <p:spPr bwMode="auto">
            <a:xfrm>
              <a:off x="2880" y="1200"/>
              <a:ext cx="1344" cy="1"/>
            </a:xfrm>
            <a:prstGeom prst="line">
              <a:avLst/>
            </a:prstGeom>
            <a:noFill/>
            <a:ln w="57150">
              <a:solidFill>
                <a:srgbClr val="009900"/>
              </a:solidFill>
              <a:round/>
              <a:headEnd type="triangle" w="med" len="med"/>
              <a:tailEnd type="triangle" w="med" len="med"/>
            </a:ln>
            <a:extLst>
              <a:ext uri="{909E8E84-426E-40DD-AFC4-6F175D3DCCD1}">
                <a14:hiddenFill xmlns="" xmlns:a14="http://schemas.microsoft.com/office/drawing/2010/main">
                  <a:noFill/>
                </a14:hiddenFill>
              </a:ext>
            </a:extLst>
          </p:spPr>
          <p:txBody>
            <a:bodyPr wrap="none" lIns="73025" tIns="36512" rIns="73025" bIns="36512" anchor="ctr"/>
            <a:lstStyle/>
            <a:p>
              <a:endParaRPr lang="zh-CN" altLang="en-US"/>
            </a:p>
          </p:txBody>
        </p:sp>
        <p:sp>
          <p:nvSpPr>
            <p:cNvPr id="22" name="Text Box 20"/>
            <p:cNvSpPr txBox="1">
              <a:spLocks noChangeArrowheads="1"/>
            </p:cNvSpPr>
            <p:nvPr/>
          </p:nvSpPr>
          <p:spPr bwMode="auto">
            <a:xfrm>
              <a:off x="1454" y="960"/>
              <a:ext cx="641"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en-GB" altLang="zh-CN" b="1">
                  <a:solidFill>
                    <a:srgbClr val="009900"/>
                  </a:solidFill>
                </a:rPr>
                <a:t>LDP/RSVP</a:t>
              </a:r>
            </a:p>
          </p:txBody>
        </p:sp>
        <p:sp>
          <p:nvSpPr>
            <p:cNvPr id="23" name="Text Box 21"/>
            <p:cNvSpPr txBox="1">
              <a:spLocks noChangeArrowheads="1"/>
            </p:cNvSpPr>
            <p:nvPr/>
          </p:nvSpPr>
          <p:spPr bwMode="auto">
            <a:xfrm>
              <a:off x="3133" y="960"/>
              <a:ext cx="641"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en-GB" altLang="zh-CN" b="1">
                  <a:solidFill>
                    <a:srgbClr val="009900"/>
                  </a:solidFill>
                </a:rPr>
                <a:t>LDP/RSVP</a:t>
              </a:r>
            </a:p>
          </p:txBody>
        </p:sp>
        <p:pic>
          <p:nvPicPr>
            <p:cNvPr id="24" name="Picture 22"/>
            <p:cNvPicPr>
              <a:picLocks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448" y="1296"/>
              <a:ext cx="447" cy="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5" name="Group 23"/>
            <p:cNvGrpSpPr>
              <a:grpSpLocks/>
            </p:cNvGrpSpPr>
            <p:nvPr/>
          </p:nvGrpSpPr>
          <p:grpSpPr bwMode="auto">
            <a:xfrm>
              <a:off x="2880" y="1440"/>
              <a:ext cx="624" cy="400"/>
              <a:chOff x="480" y="1184"/>
              <a:chExt cx="883" cy="720"/>
            </a:xfrm>
          </p:grpSpPr>
          <p:sp>
            <p:nvSpPr>
              <p:cNvPr id="35" name="Freeform 24"/>
              <p:cNvSpPr>
                <a:spLocks/>
              </p:cNvSpPr>
              <p:nvPr/>
            </p:nvSpPr>
            <p:spPr bwMode="auto">
              <a:xfrm>
                <a:off x="495" y="1184"/>
                <a:ext cx="868" cy="307"/>
              </a:xfrm>
              <a:custGeom>
                <a:avLst/>
                <a:gdLst>
                  <a:gd name="T0" fmla="*/ 0 w 817"/>
                  <a:gd name="T1" fmla="*/ 0 h 241"/>
                  <a:gd name="T2" fmla="*/ 921 w 817"/>
                  <a:gd name="T3" fmla="*/ 0 h 241"/>
                  <a:gd name="T4" fmla="*/ 921 w 817"/>
                  <a:gd name="T5" fmla="*/ 390 h 241"/>
                  <a:gd name="T6" fmla="*/ 0 w 817"/>
                  <a:gd name="T7" fmla="*/ 390 h 241"/>
                  <a:gd name="T8" fmla="*/ 0 60000 65536"/>
                  <a:gd name="T9" fmla="*/ 0 60000 65536"/>
                  <a:gd name="T10" fmla="*/ 0 60000 65536"/>
                  <a:gd name="T11" fmla="*/ 0 60000 65536"/>
                  <a:gd name="T12" fmla="*/ 0 w 817"/>
                  <a:gd name="T13" fmla="*/ 0 h 241"/>
                  <a:gd name="T14" fmla="*/ 817 w 817"/>
                  <a:gd name="T15" fmla="*/ 241 h 241"/>
                </a:gdLst>
                <a:ahLst/>
                <a:cxnLst>
                  <a:cxn ang="T8">
                    <a:pos x="T0" y="T1"/>
                  </a:cxn>
                  <a:cxn ang="T9">
                    <a:pos x="T2" y="T3"/>
                  </a:cxn>
                  <a:cxn ang="T10">
                    <a:pos x="T4" y="T5"/>
                  </a:cxn>
                  <a:cxn ang="T11">
                    <a:pos x="T6" y="T7"/>
                  </a:cxn>
                </a:cxnLst>
                <a:rect l="T12" t="T13" r="T14" b="T15"/>
                <a:pathLst>
                  <a:path w="817" h="241">
                    <a:moveTo>
                      <a:pt x="0" y="0"/>
                    </a:moveTo>
                    <a:lnTo>
                      <a:pt x="816" y="0"/>
                    </a:lnTo>
                    <a:lnTo>
                      <a:pt x="816" y="240"/>
                    </a:lnTo>
                    <a:lnTo>
                      <a:pt x="0" y="240"/>
                    </a:lnTo>
                  </a:path>
                </a:pathLst>
              </a:custGeom>
              <a:noFill/>
              <a:ln w="12700" cap="rnd" cmpd="sng">
                <a:solidFill>
                  <a:schemeClr val="tx1"/>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lIns="103535" tIns="51768" rIns="103535" bIns="51768">
                <a:spAutoFit/>
              </a:bodyPr>
              <a:lstStyle/>
              <a:p>
                <a:endParaRPr lang="zh-CN" altLang="en-US"/>
              </a:p>
            </p:txBody>
          </p:sp>
          <p:sp>
            <p:nvSpPr>
              <p:cNvPr id="36" name="Rectangle 25"/>
              <p:cNvSpPr>
                <a:spLocks noChangeArrowheads="1"/>
              </p:cNvSpPr>
              <p:nvPr/>
            </p:nvSpPr>
            <p:spPr bwMode="auto">
              <a:xfrm>
                <a:off x="1265" y="1191"/>
                <a:ext cx="93" cy="295"/>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7" name="Rectangle 26"/>
              <p:cNvSpPr>
                <a:spLocks noChangeArrowheads="1"/>
              </p:cNvSpPr>
              <p:nvPr/>
            </p:nvSpPr>
            <p:spPr bwMode="auto">
              <a:xfrm>
                <a:off x="855" y="1191"/>
                <a:ext cx="95" cy="295"/>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8" name="Rectangle 27"/>
              <p:cNvSpPr>
                <a:spLocks noChangeArrowheads="1"/>
              </p:cNvSpPr>
              <p:nvPr/>
            </p:nvSpPr>
            <p:spPr bwMode="auto">
              <a:xfrm>
                <a:off x="959" y="1191"/>
                <a:ext cx="92" cy="295"/>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9" name="Rectangle 28"/>
              <p:cNvSpPr>
                <a:spLocks noChangeArrowheads="1"/>
              </p:cNvSpPr>
              <p:nvPr/>
            </p:nvSpPr>
            <p:spPr bwMode="auto">
              <a:xfrm>
                <a:off x="1061" y="1191"/>
                <a:ext cx="93" cy="295"/>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0" name="Rectangle 29"/>
              <p:cNvSpPr>
                <a:spLocks noChangeArrowheads="1"/>
              </p:cNvSpPr>
              <p:nvPr/>
            </p:nvSpPr>
            <p:spPr bwMode="auto">
              <a:xfrm>
                <a:off x="1163" y="1191"/>
                <a:ext cx="92" cy="295"/>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1" name="Freeform 30"/>
              <p:cNvSpPr>
                <a:spLocks/>
              </p:cNvSpPr>
              <p:nvPr/>
            </p:nvSpPr>
            <p:spPr bwMode="auto">
              <a:xfrm>
                <a:off x="480" y="1595"/>
                <a:ext cx="870" cy="309"/>
              </a:xfrm>
              <a:custGeom>
                <a:avLst/>
                <a:gdLst>
                  <a:gd name="T0" fmla="*/ 0 w 817"/>
                  <a:gd name="T1" fmla="*/ 0 h 241"/>
                  <a:gd name="T2" fmla="*/ 925 w 817"/>
                  <a:gd name="T3" fmla="*/ 0 h 241"/>
                  <a:gd name="T4" fmla="*/ 925 w 817"/>
                  <a:gd name="T5" fmla="*/ 395 h 241"/>
                  <a:gd name="T6" fmla="*/ 0 w 817"/>
                  <a:gd name="T7" fmla="*/ 395 h 241"/>
                  <a:gd name="T8" fmla="*/ 0 60000 65536"/>
                  <a:gd name="T9" fmla="*/ 0 60000 65536"/>
                  <a:gd name="T10" fmla="*/ 0 60000 65536"/>
                  <a:gd name="T11" fmla="*/ 0 60000 65536"/>
                  <a:gd name="T12" fmla="*/ 0 w 817"/>
                  <a:gd name="T13" fmla="*/ 0 h 241"/>
                  <a:gd name="T14" fmla="*/ 817 w 817"/>
                  <a:gd name="T15" fmla="*/ 241 h 241"/>
                </a:gdLst>
                <a:ahLst/>
                <a:cxnLst>
                  <a:cxn ang="T8">
                    <a:pos x="T0" y="T1"/>
                  </a:cxn>
                  <a:cxn ang="T9">
                    <a:pos x="T2" y="T3"/>
                  </a:cxn>
                  <a:cxn ang="T10">
                    <a:pos x="T4" y="T5"/>
                  </a:cxn>
                  <a:cxn ang="T11">
                    <a:pos x="T6" y="T7"/>
                  </a:cxn>
                </a:cxnLst>
                <a:rect l="T12" t="T13" r="T14" b="T15"/>
                <a:pathLst>
                  <a:path w="817" h="241">
                    <a:moveTo>
                      <a:pt x="0" y="0"/>
                    </a:moveTo>
                    <a:lnTo>
                      <a:pt x="816" y="0"/>
                    </a:lnTo>
                    <a:lnTo>
                      <a:pt x="816" y="240"/>
                    </a:lnTo>
                    <a:lnTo>
                      <a:pt x="0" y="240"/>
                    </a:lnTo>
                  </a:path>
                </a:pathLst>
              </a:custGeom>
              <a:noFill/>
              <a:ln w="12700" cap="rnd" cmpd="sng">
                <a:solidFill>
                  <a:schemeClr val="tx1"/>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lIns="103535" tIns="51768" rIns="103535" bIns="51768">
                <a:spAutoFit/>
              </a:bodyPr>
              <a:lstStyle/>
              <a:p>
                <a:endParaRPr lang="zh-CN" altLang="en-US"/>
              </a:p>
            </p:txBody>
          </p:sp>
          <p:sp>
            <p:nvSpPr>
              <p:cNvPr id="42" name="Rectangle 31"/>
              <p:cNvSpPr>
                <a:spLocks noChangeArrowheads="1"/>
              </p:cNvSpPr>
              <p:nvPr/>
            </p:nvSpPr>
            <p:spPr bwMode="auto">
              <a:xfrm>
                <a:off x="1250" y="1602"/>
                <a:ext cx="94" cy="295"/>
              </a:xfrm>
              <a:prstGeom prst="rect">
                <a:avLst/>
              </a:prstGeom>
              <a:solidFill>
                <a:schemeClr val="accent2"/>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3" name="Rectangle 32"/>
              <p:cNvSpPr>
                <a:spLocks noChangeArrowheads="1"/>
              </p:cNvSpPr>
              <p:nvPr/>
            </p:nvSpPr>
            <p:spPr bwMode="auto">
              <a:xfrm>
                <a:off x="1046" y="1602"/>
                <a:ext cx="94" cy="295"/>
              </a:xfrm>
              <a:prstGeom prst="rect">
                <a:avLst/>
              </a:prstGeom>
              <a:solidFill>
                <a:schemeClr val="accent2"/>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4" name="Rectangle 33"/>
              <p:cNvSpPr>
                <a:spLocks noChangeArrowheads="1"/>
              </p:cNvSpPr>
              <p:nvPr/>
            </p:nvSpPr>
            <p:spPr bwMode="auto">
              <a:xfrm>
                <a:off x="1148" y="1602"/>
                <a:ext cx="95" cy="295"/>
              </a:xfrm>
              <a:prstGeom prst="rect">
                <a:avLst/>
              </a:prstGeom>
              <a:solidFill>
                <a:schemeClr val="accent2"/>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sp>
          <p:nvSpPr>
            <p:cNvPr id="26" name="Line 34"/>
            <p:cNvSpPr>
              <a:spLocks noChangeShapeType="1"/>
            </p:cNvSpPr>
            <p:nvPr/>
          </p:nvSpPr>
          <p:spPr bwMode="auto">
            <a:xfrm flipV="1">
              <a:off x="1296" y="1392"/>
              <a:ext cx="2962" cy="5"/>
            </a:xfrm>
            <a:prstGeom prst="line">
              <a:avLst/>
            </a:prstGeom>
            <a:noFill/>
            <a:ln w="57150">
              <a:solidFill>
                <a:schemeClr val="accent2"/>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lIns="103535" tIns="51768" rIns="103535" bIns="51768">
              <a:spAutoFit/>
            </a:bodyPr>
            <a:lstStyle/>
            <a:p>
              <a:endParaRPr lang="zh-CN" altLang="en-US"/>
            </a:p>
          </p:txBody>
        </p:sp>
        <p:sp>
          <p:nvSpPr>
            <p:cNvPr id="27" name="Rectangle 35"/>
            <p:cNvSpPr>
              <a:spLocks noChangeArrowheads="1"/>
            </p:cNvSpPr>
            <p:nvPr/>
          </p:nvSpPr>
          <p:spPr bwMode="auto">
            <a:xfrm rot="5538358">
              <a:off x="2352" y="1392"/>
              <a:ext cx="67" cy="164"/>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8" name="Rectangle 36"/>
            <p:cNvSpPr>
              <a:spLocks noChangeArrowheads="1"/>
            </p:cNvSpPr>
            <p:nvPr/>
          </p:nvSpPr>
          <p:spPr bwMode="auto">
            <a:xfrm rot="5538358">
              <a:off x="2112" y="1392"/>
              <a:ext cx="67" cy="164"/>
            </a:xfrm>
            <a:prstGeom prst="rect">
              <a:avLst/>
            </a:prstGeom>
            <a:solidFill>
              <a:schemeClr val="accent2"/>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9" name="Freeform 37"/>
            <p:cNvSpPr>
              <a:spLocks/>
            </p:cNvSpPr>
            <p:nvPr/>
          </p:nvSpPr>
          <p:spPr bwMode="auto">
            <a:xfrm>
              <a:off x="2496" y="1488"/>
              <a:ext cx="480" cy="48"/>
            </a:xfrm>
            <a:custGeom>
              <a:avLst/>
              <a:gdLst>
                <a:gd name="T0" fmla="*/ 0 w 480"/>
                <a:gd name="T1" fmla="*/ 0 h 240"/>
                <a:gd name="T2" fmla="*/ 144 w 480"/>
                <a:gd name="T3" fmla="*/ 8 h 240"/>
                <a:gd name="T4" fmla="*/ 480 w 480"/>
                <a:gd name="T5" fmla="*/ 10 h 240"/>
                <a:gd name="T6" fmla="*/ 0 60000 65536"/>
                <a:gd name="T7" fmla="*/ 0 60000 65536"/>
                <a:gd name="T8" fmla="*/ 0 60000 65536"/>
                <a:gd name="T9" fmla="*/ 0 w 480"/>
                <a:gd name="T10" fmla="*/ 0 h 240"/>
                <a:gd name="T11" fmla="*/ 480 w 480"/>
                <a:gd name="T12" fmla="*/ 240 h 240"/>
              </a:gdLst>
              <a:ahLst/>
              <a:cxnLst>
                <a:cxn ang="T6">
                  <a:pos x="T0" y="T1"/>
                </a:cxn>
                <a:cxn ang="T7">
                  <a:pos x="T2" y="T3"/>
                </a:cxn>
                <a:cxn ang="T8">
                  <a:pos x="T4" y="T5"/>
                </a:cxn>
              </a:cxnLst>
              <a:rect l="T9" t="T10" r="T11" b="T12"/>
              <a:pathLst>
                <a:path w="480" h="240">
                  <a:moveTo>
                    <a:pt x="0" y="0"/>
                  </a:moveTo>
                  <a:cubicBezTo>
                    <a:pt x="32" y="76"/>
                    <a:pt x="64" y="152"/>
                    <a:pt x="144" y="192"/>
                  </a:cubicBezTo>
                  <a:cubicBezTo>
                    <a:pt x="224" y="232"/>
                    <a:pt x="352" y="236"/>
                    <a:pt x="480" y="240"/>
                  </a:cubicBezTo>
                </a:path>
              </a:pathLst>
            </a:custGeom>
            <a:noFill/>
            <a:ln w="57150"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lIns="73025" tIns="36512" rIns="73025" bIns="36512" anchor="ctr"/>
            <a:lstStyle/>
            <a:p>
              <a:endParaRPr lang="zh-CN" altLang="en-US"/>
            </a:p>
          </p:txBody>
        </p:sp>
        <p:sp>
          <p:nvSpPr>
            <p:cNvPr id="30" name="Freeform 38"/>
            <p:cNvSpPr>
              <a:spLocks/>
            </p:cNvSpPr>
            <p:nvPr/>
          </p:nvSpPr>
          <p:spPr bwMode="auto">
            <a:xfrm>
              <a:off x="2160" y="1536"/>
              <a:ext cx="768" cy="240"/>
            </a:xfrm>
            <a:custGeom>
              <a:avLst/>
              <a:gdLst>
                <a:gd name="T0" fmla="*/ 0 w 480"/>
                <a:gd name="T1" fmla="*/ 0 h 240"/>
                <a:gd name="T2" fmla="*/ 368 w 480"/>
                <a:gd name="T3" fmla="*/ 192 h 240"/>
                <a:gd name="T4" fmla="*/ 1229 w 480"/>
                <a:gd name="T5" fmla="*/ 240 h 240"/>
                <a:gd name="T6" fmla="*/ 0 60000 65536"/>
                <a:gd name="T7" fmla="*/ 0 60000 65536"/>
                <a:gd name="T8" fmla="*/ 0 60000 65536"/>
                <a:gd name="T9" fmla="*/ 0 w 480"/>
                <a:gd name="T10" fmla="*/ 0 h 240"/>
                <a:gd name="T11" fmla="*/ 480 w 480"/>
                <a:gd name="T12" fmla="*/ 240 h 240"/>
              </a:gdLst>
              <a:ahLst/>
              <a:cxnLst>
                <a:cxn ang="T6">
                  <a:pos x="T0" y="T1"/>
                </a:cxn>
                <a:cxn ang="T7">
                  <a:pos x="T2" y="T3"/>
                </a:cxn>
                <a:cxn ang="T8">
                  <a:pos x="T4" y="T5"/>
                </a:cxn>
              </a:cxnLst>
              <a:rect l="T9" t="T10" r="T11" b="T12"/>
              <a:pathLst>
                <a:path w="480" h="240">
                  <a:moveTo>
                    <a:pt x="0" y="0"/>
                  </a:moveTo>
                  <a:cubicBezTo>
                    <a:pt x="32" y="76"/>
                    <a:pt x="64" y="152"/>
                    <a:pt x="144" y="192"/>
                  </a:cubicBezTo>
                  <a:cubicBezTo>
                    <a:pt x="224" y="232"/>
                    <a:pt x="352" y="236"/>
                    <a:pt x="480" y="240"/>
                  </a:cubicBezTo>
                </a:path>
              </a:pathLst>
            </a:custGeom>
            <a:noFill/>
            <a:ln w="57150"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lIns="73025" tIns="36512" rIns="73025" bIns="36512" anchor="ctr"/>
            <a:lstStyle/>
            <a:p>
              <a:endParaRPr lang="zh-CN" altLang="en-US"/>
            </a:p>
          </p:txBody>
        </p:sp>
        <p:sp>
          <p:nvSpPr>
            <p:cNvPr id="31" name="Text Box 39"/>
            <p:cNvSpPr txBox="1">
              <a:spLocks noChangeArrowheads="1"/>
            </p:cNvSpPr>
            <p:nvPr/>
          </p:nvSpPr>
          <p:spPr bwMode="auto">
            <a:xfrm>
              <a:off x="3552" y="1632"/>
              <a:ext cx="21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en-GB" altLang="zh-CN"/>
                <a:t>EF</a:t>
              </a:r>
            </a:p>
          </p:txBody>
        </p:sp>
        <p:sp>
          <p:nvSpPr>
            <p:cNvPr id="32" name="Text Box 40"/>
            <p:cNvSpPr txBox="1">
              <a:spLocks noChangeArrowheads="1"/>
            </p:cNvSpPr>
            <p:nvPr/>
          </p:nvSpPr>
          <p:spPr bwMode="auto">
            <a:xfrm>
              <a:off x="3552" y="1440"/>
              <a:ext cx="281"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en-GB" altLang="zh-CN"/>
                <a:t>AF1</a:t>
              </a:r>
            </a:p>
          </p:txBody>
        </p:sp>
        <p:sp>
          <p:nvSpPr>
            <p:cNvPr id="33" name="Rectangle 41"/>
            <p:cNvSpPr>
              <a:spLocks noChangeArrowheads="1"/>
            </p:cNvSpPr>
            <p:nvPr/>
          </p:nvSpPr>
          <p:spPr bwMode="auto">
            <a:xfrm rot="5538358">
              <a:off x="3936" y="1392"/>
              <a:ext cx="67" cy="164"/>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4" name="Line 42"/>
            <p:cNvSpPr>
              <a:spLocks noChangeShapeType="1"/>
            </p:cNvSpPr>
            <p:nvPr/>
          </p:nvSpPr>
          <p:spPr bwMode="auto">
            <a:xfrm flipV="1">
              <a:off x="1440" y="1392"/>
              <a:ext cx="2962" cy="5"/>
            </a:xfrm>
            <a:prstGeom prst="line">
              <a:avLst/>
            </a:prstGeom>
            <a:noFill/>
            <a:ln w="57150">
              <a:solidFill>
                <a:srgbClr val="660066"/>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lIns="103535" tIns="51768" rIns="103535" bIns="51768">
              <a:spAutoFit/>
            </a:bodyPr>
            <a:lstStyle/>
            <a:p>
              <a:endParaRPr lang="zh-CN" altLang="en-US"/>
            </a:p>
          </p:txBody>
        </p:sp>
      </p:grpSp>
      <p:sp>
        <p:nvSpPr>
          <p:cNvPr id="45" name="Rectangle 44"/>
          <p:cNvSpPr>
            <a:spLocks noChangeArrowheads="1"/>
          </p:cNvSpPr>
          <p:nvPr/>
        </p:nvSpPr>
        <p:spPr bwMode="auto">
          <a:xfrm>
            <a:off x="1300452" y="3154650"/>
            <a:ext cx="8685717" cy="3416320"/>
          </a:xfrm>
          <a:prstGeom prst="rect">
            <a:avLst/>
          </a:prstGeom>
          <a:noFill/>
          <a:ln w="19050">
            <a:solidFill>
              <a:srgbClr val="C00000"/>
            </a:solidFill>
            <a:miter lim="800000"/>
            <a:headEnd/>
            <a:tailEnd/>
          </a:ln>
          <a:effectLst/>
        </p:spPr>
        <p:txBody>
          <a:bodyPr wrap="square">
            <a:spAutoFit/>
          </a:bodyPr>
          <a:lstStyle>
            <a:lvl1pPr marL="342900" indent="-342900" eaLnBrk="0" hangingPunct="0">
              <a:defRPr>
                <a:solidFill>
                  <a:schemeClr val="tx1"/>
                </a:solidFill>
                <a:latin typeface="Arial" charset="0"/>
                <a:ea typeface="宋体" charset="0"/>
              </a:defRPr>
            </a:lvl1pPr>
            <a:lvl2pPr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lvl="1" eaLnBrk="1" hangingPunct="1">
              <a:spcBef>
                <a:spcPct val="50000"/>
              </a:spcBef>
              <a:buClr>
                <a:schemeClr val="accent2"/>
              </a:buClr>
              <a:buFont typeface="Arial" pitchFamily="34" charset="0"/>
              <a:buChar char="•"/>
            </a:pPr>
            <a:r>
              <a:rPr lang="zh-CN" altLang="en-US" sz="2400" dirty="0">
                <a:latin typeface="华文新魏" pitchFamily="2" charset="-122"/>
                <a:ea typeface="华文新魏" pitchFamily="2" charset="-122"/>
                <a:cs typeface="华文新魏"/>
              </a:rPr>
              <a:t>在标记边缘路由器（</a:t>
            </a:r>
            <a:r>
              <a:rPr lang="en-US" altLang="zh-CN" sz="2400" dirty="0">
                <a:latin typeface="华文新魏" pitchFamily="2" charset="-122"/>
                <a:ea typeface="华文新魏" pitchFamily="2" charset="-122"/>
                <a:cs typeface="华文新魏"/>
              </a:rPr>
              <a:t>LER</a:t>
            </a:r>
            <a:r>
              <a:rPr lang="zh-CN" altLang="en-US" sz="2400" dirty="0">
                <a:latin typeface="华文新魏" pitchFamily="2" charset="-122"/>
                <a:ea typeface="华文新魏" pitchFamily="2" charset="-122"/>
                <a:cs typeface="华文新魏"/>
              </a:rPr>
              <a:t>）上将</a:t>
            </a:r>
            <a:r>
              <a:rPr lang="en-US" altLang="zh-CN" sz="2400" dirty="0">
                <a:latin typeface="华文新魏" pitchFamily="2" charset="-122"/>
                <a:ea typeface="华文新魏" pitchFamily="2" charset="-122"/>
                <a:cs typeface="华文新魏"/>
              </a:rPr>
              <a:t>DSCP</a:t>
            </a:r>
            <a:r>
              <a:rPr lang="zh-CN" altLang="en-US" sz="2400" dirty="0">
                <a:latin typeface="华文新魏" pitchFamily="2" charset="-122"/>
                <a:ea typeface="华文新魏" pitchFamily="2" charset="-122"/>
                <a:cs typeface="华文新魏"/>
              </a:rPr>
              <a:t>字节映射到</a:t>
            </a:r>
            <a:r>
              <a:rPr lang="en-US" altLang="zh-CN" sz="2400" dirty="0">
                <a:latin typeface="华文新魏" pitchFamily="2" charset="-122"/>
                <a:ea typeface="华文新魏" pitchFamily="2" charset="-122"/>
                <a:cs typeface="华文新魏"/>
              </a:rPr>
              <a:t>MPLS Label</a:t>
            </a:r>
            <a:r>
              <a:rPr lang="zh-CN" altLang="en-US" sz="2400" dirty="0">
                <a:latin typeface="华文新魏" pitchFamily="2" charset="-122"/>
                <a:ea typeface="华文新魏" pitchFamily="2" charset="-122"/>
                <a:cs typeface="华文新魏"/>
              </a:rPr>
              <a:t>的实验（</a:t>
            </a:r>
            <a:r>
              <a:rPr lang="en-US" altLang="zh-CN" sz="2400" dirty="0">
                <a:latin typeface="华文新魏" pitchFamily="2" charset="-122"/>
                <a:ea typeface="华文新魏" pitchFamily="2" charset="-122"/>
                <a:cs typeface="华文新魏"/>
              </a:rPr>
              <a:t>EXP</a:t>
            </a:r>
            <a:r>
              <a:rPr lang="zh-CN" altLang="en-US" sz="2400" dirty="0">
                <a:latin typeface="华文新魏" pitchFamily="2" charset="-122"/>
                <a:ea typeface="华文新魏" pitchFamily="2" charset="-122"/>
                <a:cs typeface="华文新魏"/>
              </a:rPr>
              <a:t>）位，通过</a:t>
            </a:r>
            <a:r>
              <a:rPr lang="en-US" altLang="zh-CN" sz="2400" dirty="0">
                <a:latin typeface="华文新魏" pitchFamily="2" charset="-122"/>
                <a:ea typeface="华文新魏" pitchFamily="2" charset="-122"/>
                <a:cs typeface="华文新魏"/>
              </a:rPr>
              <a:t>EXP</a:t>
            </a:r>
            <a:r>
              <a:rPr lang="zh-CN" altLang="en-US" sz="2400" dirty="0">
                <a:latin typeface="华文新魏" pitchFamily="2" charset="-122"/>
                <a:ea typeface="华文新魏" pitchFamily="2" charset="-122"/>
                <a:cs typeface="华文新魏"/>
              </a:rPr>
              <a:t>位向</a:t>
            </a:r>
            <a:r>
              <a:rPr lang="en-US" altLang="zh-CN" sz="2400" dirty="0">
                <a:latin typeface="华文新魏" pitchFamily="2" charset="-122"/>
                <a:ea typeface="华文新魏" pitchFamily="2" charset="-122"/>
                <a:cs typeface="华文新魏"/>
              </a:rPr>
              <a:t>LSR(Label Switched Router)</a:t>
            </a:r>
            <a:r>
              <a:rPr lang="zh-CN" altLang="en-US" sz="2400" dirty="0">
                <a:latin typeface="华文新魏" pitchFamily="2" charset="-122"/>
                <a:ea typeface="华文新魏" pitchFamily="2" charset="-122"/>
                <a:cs typeface="华文新魏"/>
              </a:rPr>
              <a:t>表示分组的</a:t>
            </a:r>
            <a:r>
              <a:rPr lang="en-US" altLang="zh-CN" sz="2400" dirty="0" err="1">
                <a:latin typeface="华文新魏" pitchFamily="2" charset="-122"/>
                <a:ea typeface="华文新魏" pitchFamily="2" charset="-122"/>
                <a:cs typeface="华文新魏"/>
              </a:rPr>
              <a:t>QoS</a:t>
            </a:r>
            <a:r>
              <a:rPr lang="zh-CN" altLang="en-US" sz="2400" dirty="0">
                <a:latin typeface="华文新魏" pitchFamily="2" charset="-122"/>
                <a:ea typeface="华文新魏" pitchFamily="2" charset="-122"/>
                <a:cs typeface="华文新魏"/>
              </a:rPr>
              <a:t>要求，这样一个标记交换路径（</a:t>
            </a:r>
            <a:r>
              <a:rPr lang="en-US" altLang="zh-CN" sz="2400" dirty="0">
                <a:latin typeface="华文新魏" pitchFamily="2" charset="-122"/>
                <a:ea typeface="华文新魏" pitchFamily="2" charset="-122"/>
                <a:cs typeface="华文新魏"/>
              </a:rPr>
              <a:t>LSP</a:t>
            </a:r>
            <a:r>
              <a:rPr lang="zh-CN" altLang="en-US" sz="2400" dirty="0">
                <a:latin typeface="华文新魏" pitchFamily="2" charset="-122"/>
                <a:ea typeface="华文新魏" pitchFamily="2" charset="-122"/>
                <a:cs typeface="华文新魏"/>
              </a:rPr>
              <a:t>）最多可支持</a:t>
            </a:r>
            <a:r>
              <a:rPr lang="en-US" altLang="zh-CN" sz="2400" dirty="0">
                <a:latin typeface="华文新魏" pitchFamily="2" charset="-122"/>
                <a:ea typeface="华文新魏" pitchFamily="2" charset="-122"/>
                <a:cs typeface="华文新魏"/>
              </a:rPr>
              <a:t>8</a:t>
            </a:r>
            <a:r>
              <a:rPr lang="zh-CN" altLang="en-US" sz="2400" dirty="0">
                <a:latin typeface="华文新魏" pitchFamily="2" charset="-122"/>
                <a:ea typeface="华文新魏" pitchFamily="2" charset="-122"/>
                <a:cs typeface="华文新魏"/>
              </a:rPr>
              <a:t>个</a:t>
            </a:r>
            <a:r>
              <a:rPr lang="zh-CN" altLang="en-US" sz="2400" dirty="0" smtClean="0">
                <a:latin typeface="华文新魏" pitchFamily="2" charset="-122"/>
                <a:ea typeface="华文新魏" pitchFamily="2" charset="-122"/>
                <a:cs typeface="华文新魏"/>
              </a:rPr>
              <a:t>服务等级</a:t>
            </a:r>
            <a:endParaRPr lang="en-US" altLang="zh-CN" sz="2400" dirty="0" smtClean="0">
              <a:latin typeface="华文新魏" pitchFamily="2" charset="-122"/>
              <a:ea typeface="华文新魏" pitchFamily="2" charset="-122"/>
              <a:cs typeface="华文新魏"/>
            </a:endParaRPr>
          </a:p>
          <a:p>
            <a:pPr marL="0" lvl="1" eaLnBrk="1" hangingPunct="1">
              <a:spcBef>
                <a:spcPct val="50000"/>
              </a:spcBef>
              <a:buClr>
                <a:schemeClr val="accent2"/>
              </a:buClr>
              <a:buFont typeface="Arial" pitchFamily="34" charset="0"/>
              <a:buChar char="•"/>
            </a:pPr>
            <a:r>
              <a:rPr lang="en-US" altLang="zh-CN" sz="2400" dirty="0" smtClean="0">
                <a:latin typeface="华文新魏" pitchFamily="2" charset="-122"/>
                <a:ea typeface="华文新魏" pitchFamily="2" charset="-122"/>
                <a:cs typeface="华文新魏"/>
              </a:rPr>
              <a:t>LSR</a:t>
            </a:r>
            <a:r>
              <a:rPr lang="zh-CN" altLang="en-US" sz="2400" dirty="0">
                <a:latin typeface="华文新魏" pitchFamily="2" charset="-122"/>
                <a:ea typeface="华文新魏" pitchFamily="2" charset="-122"/>
                <a:cs typeface="华文新魏"/>
              </a:rPr>
              <a:t>根据</a:t>
            </a:r>
            <a:r>
              <a:rPr lang="en-US" altLang="zh-CN" sz="2400" dirty="0">
                <a:latin typeface="华文新魏" pitchFamily="2" charset="-122"/>
                <a:ea typeface="华文新魏" pitchFamily="2" charset="-122"/>
                <a:cs typeface="华文新魏"/>
              </a:rPr>
              <a:t>LABEL</a:t>
            </a:r>
            <a:r>
              <a:rPr lang="zh-CN" altLang="en-US" sz="2400" dirty="0">
                <a:latin typeface="华文新魏" pitchFamily="2" charset="-122"/>
                <a:ea typeface="华文新魏" pitchFamily="2" charset="-122"/>
                <a:cs typeface="华文新魏"/>
              </a:rPr>
              <a:t>和</a:t>
            </a:r>
            <a:r>
              <a:rPr lang="en-US" altLang="zh-CN" sz="2400" dirty="0">
                <a:latin typeface="华文新魏" pitchFamily="2" charset="-122"/>
                <a:ea typeface="华文新魏" pitchFamily="2" charset="-122"/>
                <a:cs typeface="华文新魏"/>
              </a:rPr>
              <a:t>EXP</a:t>
            </a:r>
            <a:r>
              <a:rPr lang="zh-CN" altLang="en-US" sz="2400" dirty="0">
                <a:latin typeface="华文新魏" pitchFamily="2" charset="-122"/>
                <a:ea typeface="华文新魏" pitchFamily="2" charset="-122"/>
                <a:cs typeface="华文新魏"/>
              </a:rPr>
              <a:t>对分组进行队列调度，根据</a:t>
            </a:r>
            <a:r>
              <a:rPr lang="en-US" altLang="zh-CN" sz="2400" dirty="0">
                <a:latin typeface="华文新魏" pitchFamily="2" charset="-122"/>
                <a:ea typeface="华文新魏" pitchFamily="2" charset="-122"/>
                <a:cs typeface="华文新魏"/>
              </a:rPr>
              <a:t>EXP</a:t>
            </a:r>
            <a:r>
              <a:rPr lang="zh-CN" altLang="en-US" sz="2400" dirty="0">
                <a:latin typeface="华文新魏" pitchFamily="2" charset="-122"/>
                <a:ea typeface="华文新魏" pitchFamily="2" charset="-122"/>
                <a:cs typeface="华文新魏"/>
              </a:rPr>
              <a:t>进行报文丢弃处理，同一</a:t>
            </a:r>
            <a:r>
              <a:rPr lang="en-US" altLang="zh-CN" sz="2400" dirty="0">
                <a:latin typeface="华文新魏" pitchFamily="2" charset="-122"/>
                <a:ea typeface="华文新魏" pitchFamily="2" charset="-122"/>
                <a:cs typeface="华文新魏"/>
              </a:rPr>
              <a:t>LSP</a:t>
            </a:r>
            <a:r>
              <a:rPr lang="zh-CN" altLang="en-US" sz="2400" dirty="0">
                <a:latin typeface="华文新魏" pitchFamily="2" charset="-122"/>
                <a:ea typeface="华文新魏" pitchFamily="2" charset="-122"/>
                <a:cs typeface="华文新魏"/>
              </a:rPr>
              <a:t>中的分组可能被分到不同的</a:t>
            </a:r>
            <a:r>
              <a:rPr lang="zh-CN" altLang="en-US" sz="2400" dirty="0" smtClean="0">
                <a:latin typeface="华文新魏" pitchFamily="2" charset="-122"/>
                <a:ea typeface="华文新魏" pitchFamily="2" charset="-122"/>
                <a:cs typeface="华文新魏"/>
              </a:rPr>
              <a:t>队列，从而实现不同的</a:t>
            </a:r>
            <a:r>
              <a:rPr lang="en-US" altLang="zh-CN" sz="2400" dirty="0" err="1" smtClean="0">
                <a:latin typeface="华文新魏" pitchFamily="2" charset="-122"/>
                <a:ea typeface="华文新魏" pitchFamily="2" charset="-122"/>
                <a:cs typeface="华文新魏"/>
              </a:rPr>
              <a:t>QoS</a:t>
            </a:r>
            <a:r>
              <a:rPr lang="zh-CN" altLang="en-US" sz="2400" dirty="0" smtClean="0">
                <a:latin typeface="华文新魏" pitchFamily="2" charset="-122"/>
                <a:ea typeface="华文新魏" pitchFamily="2" charset="-122"/>
                <a:cs typeface="华文新魏"/>
              </a:rPr>
              <a:t>控制</a:t>
            </a:r>
            <a:endParaRPr lang="en-US" altLang="zh-CN" sz="2400" dirty="0" smtClean="0">
              <a:latin typeface="华文新魏" pitchFamily="2" charset="-122"/>
              <a:ea typeface="华文新魏" pitchFamily="2" charset="-122"/>
              <a:cs typeface="华文新魏"/>
            </a:endParaRPr>
          </a:p>
          <a:p>
            <a:pPr marL="0" lvl="1" eaLnBrk="1" hangingPunct="1">
              <a:spcBef>
                <a:spcPct val="50000"/>
              </a:spcBef>
              <a:buClr>
                <a:schemeClr val="accent2"/>
              </a:buClr>
              <a:buFont typeface="Arial" pitchFamily="34" charset="0"/>
              <a:buChar char="•"/>
            </a:pPr>
            <a:r>
              <a:rPr lang="en-US" altLang="zh-CN" sz="2400" dirty="0" smtClean="0">
                <a:latin typeface="华文新魏" pitchFamily="2" charset="-122"/>
                <a:ea typeface="华文新魏" pitchFamily="2" charset="-122"/>
                <a:cs typeface="华文新魏"/>
              </a:rPr>
              <a:t>E-LSP</a:t>
            </a:r>
            <a:r>
              <a:rPr lang="zh-CN" altLang="en-US" sz="2400" dirty="0">
                <a:latin typeface="华文新魏" pitchFamily="2" charset="-122"/>
                <a:ea typeface="华文新魏" pitchFamily="2" charset="-122"/>
                <a:cs typeface="华文新魏"/>
              </a:rPr>
              <a:t>是通过标签分发协议（</a:t>
            </a:r>
            <a:r>
              <a:rPr lang="en-US" altLang="zh-CN" sz="2400" dirty="0">
                <a:latin typeface="华文新魏" pitchFamily="2" charset="-122"/>
                <a:ea typeface="华文新魏" pitchFamily="2" charset="-122"/>
                <a:cs typeface="华文新魏"/>
              </a:rPr>
              <a:t>LDP</a:t>
            </a:r>
            <a:r>
              <a:rPr lang="zh-CN" altLang="en-US" sz="2400" dirty="0">
                <a:latin typeface="华文新魏" pitchFamily="2" charset="-122"/>
                <a:ea typeface="华文新魏" pitchFamily="2" charset="-122"/>
                <a:cs typeface="华文新魏"/>
              </a:rPr>
              <a:t>）建立的普通的</a:t>
            </a:r>
            <a:r>
              <a:rPr lang="en-US" altLang="zh-CN" sz="2400" dirty="0" smtClean="0">
                <a:latin typeface="华文新魏" pitchFamily="2" charset="-122"/>
                <a:ea typeface="华文新魏" pitchFamily="2" charset="-122"/>
                <a:cs typeface="华文新魏"/>
              </a:rPr>
              <a:t>LSP</a:t>
            </a:r>
            <a:endParaRPr lang="en-US" altLang="zh-CN" sz="2400" dirty="0">
              <a:latin typeface="华文新魏" pitchFamily="2" charset="-122"/>
              <a:ea typeface="华文新魏" pitchFamily="2" charset="-122"/>
              <a:cs typeface="华文新魏"/>
            </a:endParaRPr>
          </a:p>
        </p:txBody>
      </p:sp>
    </p:spTree>
    <p:extLst>
      <p:ext uri="{BB962C8B-B14F-4D97-AF65-F5344CB8AC3E}">
        <p14:creationId xmlns="" xmlns:p14="http://schemas.microsoft.com/office/powerpoint/2010/main" val="983554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L-LSP</a:t>
            </a:r>
            <a:endParaRPr kumimoji="1" lang="zh-CN" altLang="en-US" dirty="0"/>
          </a:p>
        </p:txBody>
      </p:sp>
      <p:grpSp>
        <p:nvGrpSpPr>
          <p:cNvPr id="4" name="Group 2"/>
          <p:cNvGrpSpPr>
            <a:grpSpLocks/>
          </p:cNvGrpSpPr>
          <p:nvPr/>
        </p:nvGrpSpPr>
        <p:grpSpPr bwMode="auto">
          <a:xfrm>
            <a:off x="3240087" y="1409336"/>
            <a:ext cx="5711825" cy="1981200"/>
            <a:chOff x="960" y="816"/>
            <a:chExt cx="3598" cy="1248"/>
          </a:xfrm>
        </p:grpSpPr>
        <p:pic>
          <p:nvPicPr>
            <p:cNvPr id="5" name="Picture 3"/>
            <p:cNvPicPr>
              <a:picLocks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00" y="960"/>
              <a:ext cx="2955" cy="1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 name="Group 4"/>
            <p:cNvGrpSpPr>
              <a:grpSpLocks/>
            </p:cNvGrpSpPr>
            <p:nvPr/>
          </p:nvGrpSpPr>
          <p:grpSpPr bwMode="auto">
            <a:xfrm>
              <a:off x="1392" y="1248"/>
              <a:ext cx="613" cy="171"/>
              <a:chOff x="1708" y="1488"/>
              <a:chExt cx="613" cy="171"/>
            </a:xfrm>
          </p:grpSpPr>
          <p:sp>
            <p:nvSpPr>
              <p:cNvPr id="39" name="Freeform 5"/>
              <p:cNvSpPr>
                <a:spLocks/>
              </p:cNvSpPr>
              <p:nvPr/>
            </p:nvSpPr>
            <p:spPr bwMode="auto">
              <a:xfrm>
                <a:off x="1708" y="1488"/>
                <a:ext cx="613" cy="171"/>
              </a:xfrm>
              <a:custGeom>
                <a:avLst/>
                <a:gdLst>
                  <a:gd name="T0" fmla="*/ 0 w 817"/>
                  <a:gd name="T1" fmla="*/ 0 h 241"/>
                  <a:gd name="T2" fmla="*/ 459 w 817"/>
                  <a:gd name="T3" fmla="*/ 0 h 241"/>
                  <a:gd name="T4" fmla="*/ 459 w 817"/>
                  <a:gd name="T5" fmla="*/ 121 h 241"/>
                  <a:gd name="T6" fmla="*/ 0 w 817"/>
                  <a:gd name="T7" fmla="*/ 121 h 241"/>
                  <a:gd name="T8" fmla="*/ 0 60000 65536"/>
                  <a:gd name="T9" fmla="*/ 0 60000 65536"/>
                  <a:gd name="T10" fmla="*/ 0 60000 65536"/>
                  <a:gd name="T11" fmla="*/ 0 60000 65536"/>
                  <a:gd name="T12" fmla="*/ 0 w 817"/>
                  <a:gd name="T13" fmla="*/ 0 h 241"/>
                  <a:gd name="T14" fmla="*/ 817 w 817"/>
                  <a:gd name="T15" fmla="*/ 241 h 241"/>
                </a:gdLst>
                <a:ahLst/>
                <a:cxnLst>
                  <a:cxn ang="T8">
                    <a:pos x="T0" y="T1"/>
                  </a:cxn>
                  <a:cxn ang="T9">
                    <a:pos x="T2" y="T3"/>
                  </a:cxn>
                  <a:cxn ang="T10">
                    <a:pos x="T4" y="T5"/>
                  </a:cxn>
                  <a:cxn ang="T11">
                    <a:pos x="T6" y="T7"/>
                  </a:cxn>
                </a:cxnLst>
                <a:rect l="T12" t="T13" r="T14" b="T15"/>
                <a:pathLst>
                  <a:path w="817" h="241">
                    <a:moveTo>
                      <a:pt x="0" y="0"/>
                    </a:moveTo>
                    <a:lnTo>
                      <a:pt x="816" y="0"/>
                    </a:lnTo>
                    <a:lnTo>
                      <a:pt x="816" y="240"/>
                    </a:lnTo>
                    <a:lnTo>
                      <a:pt x="0" y="240"/>
                    </a:lnTo>
                  </a:path>
                </a:pathLst>
              </a:custGeom>
              <a:noFill/>
              <a:ln w="12700" cap="rnd" cmpd="sng">
                <a:solidFill>
                  <a:schemeClr val="tx1"/>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lIns="103535" tIns="51768" rIns="103535" bIns="51768">
                <a:spAutoFit/>
              </a:bodyPr>
              <a:lstStyle/>
              <a:p>
                <a:endParaRPr lang="zh-CN" altLang="en-US"/>
              </a:p>
            </p:txBody>
          </p:sp>
          <p:sp>
            <p:nvSpPr>
              <p:cNvPr id="40" name="Rectangle 6"/>
              <p:cNvSpPr>
                <a:spLocks noChangeArrowheads="1"/>
              </p:cNvSpPr>
              <p:nvPr/>
            </p:nvSpPr>
            <p:spPr bwMode="auto">
              <a:xfrm>
                <a:off x="2252" y="1492"/>
                <a:ext cx="65" cy="164"/>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1" name="Rectangle 7"/>
              <p:cNvSpPr>
                <a:spLocks noChangeArrowheads="1"/>
              </p:cNvSpPr>
              <p:nvPr/>
            </p:nvSpPr>
            <p:spPr bwMode="auto">
              <a:xfrm>
                <a:off x="1962" y="1492"/>
                <a:ext cx="67" cy="164"/>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2" name="Rectangle 8"/>
              <p:cNvSpPr>
                <a:spLocks noChangeArrowheads="1"/>
              </p:cNvSpPr>
              <p:nvPr/>
            </p:nvSpPr>
            <p:spPr bwMode="auto">
              <a:xfrm>
                <a:off x="2036" y="1492"/>
                <a:ext cx="65" cy="164"/>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3" name="Rectangle 9"/>
              <p:cNvSpPr>
                <a:spLocks noChangeArrowheads="1"/>
              </p:cNvSpPr>
              <p:nvPr/>
            </p:nvSpPr>
            <p:spPr bwMode="auto">
              <a:xfrm>
                <a:off x="2108" y="1492"/>
                <a:ext cx="65" cy="164"/>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44" name="Rectangle 10"/>
              <p:cNvSpPr>
                <a:spLocks noChangeArrowheads="1"/>
              </p:cNvSpPr>
              <p:nvPr/>
            </p:nvSpPr>
            <p:spPr bwMode="auto">
              <a:xfrm>
                <a:off x="2180" y="1492"/>
                <a:ext cx="65" cy="164"/>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grpSp>
          <p:nvGrpSpPr>
            <p:cNvPr id="7" name="Group 11"/>
            <p:cNvGrpSpPr>
              <a:grpSpLocks/>
            </p:cNvGrpSpPr>
            <p:nvPr/>
          </p:nvGrpSpPr>
          <p:grpSpPr bwMode="auto">
            <a:xfrm>
              <a:off x="1392" y="1440"/>
              <a:ext cx="615" cy="172"/>
              <a:chOff x="1697" y="1716"/>
              <a:chExt cx="615" cy="172"/>
            </a:xfrm>
          </p:grpSpPr>
          <p:sp>
            <p:nvSpPr>
              <p:cNvPr id="35" name="Freeform 12"/>
              <p:cNvSpPr>
                <a:spLocks/>
              </p:cNvSpPr>
              <p:nvPr/>
            </p:nvSpPr>
            <p:spPr bwMode="auto">
              <a:xfrm>
                <a:off x="1697" y="1716"/>
                <a:ext cx="615" cy="172"/>
              </a:xfrm>
              <a:custGeom>
                <a:avLst/>
                <a:gdLst>
                  <a:gd name="T0" fmla="*/ 0 w 817"/>
                  <a:gd name="T1" fmla="*/ 0 h 241"/>
                  <a:gd name="T2" fmla="*/ 462 w 817"/>
                  <a:gd name="T3" fmla="*/ 0 h 241"/>
                  <a:gd name="T4" fmla="*/ 462 w 817"/>
                  <a:gd name="T5" fmla="*/ 122 h 241"/>
                  <a:gd name="T6" fmla="*/ 0 w 817"/>
                  <a:gd name="T7" fmla="*/ 122 h 241"/>
                  <a:gd name="T8" fmla="*/ 0 60000 65536"/>
                  <a:gd name="T9" fmla="*/ 0 60000 65536"/>
                  <a:gd name="T10" fmla="*/ 0 60000 65536"/>
                  <a:gd name="T11" fmla="*/ 0 60000 65536"/>
                  <a:gd name="T12" fmla="*/ 0 w 817"/>
                  <a:gd name="T13" fmla="*/ 0 h 241"/>
                  <a:gd name="T14" fmla="*/ 817 w 817"/>
                  <a:gd name="T15" fmla="*/ 241 h 241"/>
                </a:gdLst>
                <a:ahLst/>
                <a:cxnLst>
                  <a:cxn ang="T8">
                    <a:pos x="T0" y="T1"/>
                  </a:cxn>
                  <a:cxn ang="T9">
                    <a:pos x="T2" y="T3"/>
                  </a:cxn>
                  <a:cxn ang="T10">
                    <a:pos x="T4" y="T5"/>
                  </a:cxn>
                  <a:cxn ang="T11">
                    <a:pos x="T6" y="T7"/>
                  </a:cxn>
                </a:cxnLst>
                <a:rect l="T12" t="T13" r="T14" b="T15"/>
                <a:pathLst>
                  <a:path w="817" h="241">
                    <a:moveTo>
                      <a:pt x="0" y="0"/>
                    </a:moveTo>
                    <a:lnTo>
                      <a:pt x="816" y="0"/>
                    </a:lnTo>
                    <a:lnTo>
                      <a:pt x="816" y="240"/>
                    </a:lnTo>
                    <a:lnTo>
                      <a:pt x="0" y="240"/>
                    </a:lnTo>
                  </a:path>
                </a:pathLst>
              </a:custGeom>
              <a:noFill/>
              <a:ln w="12700" cap="rnd" cmpd="sng">
                <a:solidFill>
                  <a:schemeClr val="tx1"/>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lIns="103535" tIns="51768" rIns="103535" bIns="51768">
                <a:spAutoFit/>
              </a:bodyPr>
              <a:lstStyle/>
              <a:p>
                <a:endParaRPr lang="zh-CN" altLang="en-US"/>
              </a:p>
            </p:txBody>
          </p:sp>
          <p:sp>
            <p:nvSpPr>
              <p:cNvPr id="36" name="Rectangle 13"/>
              <p:cNvSpPr>
                <a:spLocks noChangeArrowheads="1"/>
              </p:cNvSpPr>
              <p:nvPr/>
            </p:nvSpPr>
            <p:spPr bwMode="auto">
              <a:xfrm>
                <a:off x="2241" y="1720"/>
                <a:ext cx="67" cy="164"/>
              </a:xfrm>
              <a:prstGeom prst="rect">
                <a:avLst/>
              </a:prstGeom>
              <a:solidFill>
                <a:schemeClr val="accent2"/>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7" name="Rectangle 14"/>
              <p:cNvSpPr>
                <a:spLocks noChangeArrowheads="1"/>
              </p:cNvSpPr>
              <p:nvPr/>
            </p:nvSpPr>
            <p:spPr bwMode="auto">
              <a:xfrm>
                <a:off x="2097" y="1720"/>
                <a:ext cx="66" cy="164"/>
              </a:xfrm>
              <a:prstGeom prst="rect">
                <a:avLst/>
              </a:prstGeom>
              <a:solidFill>
                <a:schemeClr val="accent2"/>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8" name="Rectangle 15"/>
              <p:cNvSpPr>
                <a:spLocks noChangeArrowheads="1"/>
              </p:cNvSpPr>
              <p:nvPr/>
            </p:nvSpPr>
            <p:spPr bwMode="auto">
              <a:xfrm>
                <a:off x="2169" y="1720"/>
                <a:ext cx="67" cy="164"/>
              </a:xfrm>
              <a:prstGeom prst="rect">
                <a:avLst/>
              </a:prstGeom>
              <a:solidFill>
                <a:schemeClr val="accent2"/>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sp>
          <p:nvSpPr>
            <p:cNvPr id="8" name="Rectangle 16"/>
            <p:cNvSpPr>
              <a:spLocks noChangeArrowheads="1"/>
            </p:cNvSpPr>
            <p:nvPr/>
          </p:nvSpPr>
          <p:spPr bwMode="auto">
            <a:xfrm>
              <a:off x="1968" y="1584"/>
              <a:ext cx="682"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en-GB" altLang="zh-CN" sz="2000" b="1"/>
                <a:t>L-LSPs</a:t>
              </a:r>
            </a:p>
          </p:txBody>
        </p:sp>
        <p:pic>
          <p:nvPicPr>
            <p:cNvPr id="9" name="Picture 17"/>
            <p:cNvPicPr>
              <a:picLocks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111" y="1345"/>
              <a:ext cx="447" cy="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8"/>
            <p:cNvPicPr>
              <a:picLocks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60" y="1340"/>
              <a:ext cx="448" cy="2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9"/>
            <p:cNvSpPr txBox="1">
              <a:spLocks noChangeArrowheads="1"/>
            </p:cNvSpPr>
            <p:nvPr/>
          </p:nvSpPr>
          <p:spPr bwMode="auto">
            <a:xfrm>
              <a:off x="2465" y="1008"/>
              <a:ext cx="418" cy="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type="none" w="sm" len="sm"/>
                  <a:tailEnd type="none" w="sm" len="sm"/>
                </a14:hiddenLine>
              </a:ext>
            </a:extLst>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en-GB" altLang="zh-CN" b="1"/>
                <a:t>LSR</a:t>
              </a:r>
            </a:p>
          </p:txBody>
        </p:sp>
        <p:grpSp>
          <p:nvGrpSpPr>
            <p:cNvPr id="12" name="Group 20"/>
            <p:cNvGrpSpPr>
              <a:grpSpLocks/>
            </p:cNvGrpSpPr>
            <p:nvPr/>
          </p:nvGrpSpPr>
          <p:grpSpPr bwMode="auto">
            <a:xfrm>
              <a:off x="1344" y="816"/>
              <a:ext cx="1056" cy="240"/>
              <a:chOff x="1841" y="1008"/>
              <a:chExt cx="1056" cy="240"/>
            </a:xfrm>
          </p:grpSpPr>
          <p:sp>
            <p:nvSpPr>
              <p:cNvPr id="33" name="Line 21"/>
              <p:cNvSpPr>
                <a:spLocks noChangeShapeType="1"/>
              </p:cNvSpPr>
              <p:nvPr/>
            </p:nvSpPr>
            <p:spPr bwMode="auto">
              <a:xfrm>
                <a:off x="1841" y="1248"/>
                <a:ext cx="1056" cy="0"/>
              </a:xfrm>
              <a:prstGeom prst="line">
                <a:avLst/>
              </a:prstGeom>
              <a:noFill/>
              <a:ln w="57150">
                <a:solidFill>
                  <a:srgbClr val="009900"/>
                </a:solidFill>
                <a:round/>
                <a:headEnd type="triangle" w="med" len="med"/>
                <a:tailEnd type="triangle" w="med" len="med"/>
              </a:ln>
              <a:extLst>
                <a:ext uri="{909E8E84-426E-40DD-AFC4-6F175D3DCCD1}">
                  <a14:hiddenFill xmlns="" xmlns:a14="http://schemas.microsoft.com/office/drawing/2010/main">
                    <a:noFill/>
                  </a14:hiddenFill>
                </a:ext>
              </a:extLst>
            </p:spPr>
            <p:txBody>
              <a:bodyPr wrap="none" lIns="73025" tIns="36512" rIns="73025" bIns="36512" anchor="ctr"/>
              <a:lstStyle/>
              <a:p>
                <a:endParaRPr lang="zh-CN" altLang="en-US"/>
              </a:p>
            </p:txBody>
          </p:sp>
          <p:sp>
            <p:nvSpPr>
              <p:cNvPr id="34" name="Text Box 22"/>
              <p:cNvSpPr txBox="1">
                <a:spLocks noChangeArrowheads="1"/>
              </p:cNvSpPr>
              <p:nvPr/>
            </p:nvSpPr>
            <p:spPr bwMode="auto">
              <a:xfrm>
                <a:off x="1865" y="1008"/>
                <a:ext cx="812" cy="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en-GB" altLang="zh-CN" b="1" dirty="0">
                    <a:solidFill>
                      <a:srgbClr val="009900"/>
                    </a:solidFill>
                  </a:rPr>
                  <a:t>LDP/RSVP</a:t>
                </a:r>
              </a:p>
            </p:txBody>
          </p:sp>
        </p:grpSp>
        <p:grpSp>
          <p:nvGrpSpPr>
            <p:cNvPr id="13" name="Group 23"/>
            <p:cNvGrpSpPr>
              <a:grpSpLocks/>
            </p:cNvGrpSpPr>
            <p:nvPr/>
          </p:nvGrpSpPr>
          <p:grpSpPr bwMode="auto">
            <a:xfrm>
              <a:off x="2880" y="816"/>
              <a:ext cx="1344" cy="240"/>
              <a:chOff x="3377" y="1008"/>
              <a:chExt cx="1344" cy="240"/>
            </a:xfrm>
          </p:grpSpPr>
          <p:sp>
            <p:nvSpPr>
              <p:cNvPr id="31" name="Line 24"/>
              <p:cNvSpPr>
                <a:spLocks noChangeShapeType="1"/>
              </p:cNvSpPr>
              <p:nvPr/>
            </p:nvSpPr>
            <p:spPr bwMode="auto">
              <a:xfrm>
                <a:off x="3377" y="1248"/>
                <a:ext cx="1344" cy="0"/>
              </a:xfrm>
              <a:prstGeom prst="line">
                <a:avLst/>
              </a:prstGeom>
              <a:noFill/>
              <a:ln w="57150">
                <a:solidFill>
                  <a:srgbClr val="009900"/>
                </a:solidFill>
                <a:round/>
                <a:headEnd type="triangle" w="med" len="med"/>
                <a:tailEnd type="triangle" w="med" len="med"/>
              </a:ln>
              <a:extLst>
                <a:ext uri="{909E8E84-426E-40DD-AFC4-6F175D3DCCD1}">
                  <a14:hiddenFill xmlns="" xmlns:a14="http://schemas.microsoft.com/office/drawing/2010/main">
                    <a:noFill/>
                  </a14:hiddenFill>
                </a:ext>
              </a:extLst>
            </p:spPr>
            <p:txBody>
              <a:bodyPr wrap="none" lIns="73025" tIns="36512" rIns="73025" bIns="36512" anchor="ctr"/>
              <a:lstStyle/>
              <a:p>
                <a:endParaRPr lang="zh-CN" altLang="en-US"/>
              </a:p>
            </p:txBody>
          </p:sp>
          <p:sp>
            <p:nvSpPr>
              <p:cNvPr id="32" name="Text Box 25"/>
              <p:cNvSpPr txBox="1">
                <a:spLocks noChangeArrowheads="1"/>
              </p:cNvSpPr>
              <p:nvPr/>
            </p:nvSpPr>
            <p:spPr bwMode="auto">
              <a:xfrm>
                <a:off x="3545" y="1008"/>
                <a:ext cx="812" cy="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73025" tIns="36512" rIns="73025" bIns="36512">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en-GB" altLang="zh-CN" b="1">
                    <a:solidFill>
                      <a:srgbClr val="009900"/>
                    </a:solidFill>
                  </a:rPr>
                  <a:t>LDP/RSVP</a:t>
                </a:r>
              </a:p>
            </p:txBody>
          </p:sp>
        </p:grpSp>
        <p:pic>
          <p:nvPicPr>
            <p:cNvPr id="14" name="Picture 26"/>
            <p:cNvPicPr>
              <a:picLocks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465" y="1344"/>
              <a:ext cx="447" cy="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5" name="Group 27"/>
            <p:cNvGrpSpPr>
              <a:grpSpLocks/>
            </p:cNvGrpSpPr>
            <p:nvPr/>
          </p:nvGrpSpPr>
          <p:grpSpPr bwMode="auto">
            <a:xfrm>
              <a:off x="2928" y="1488"/>
              <a:ext cx="615" cy="172"/>
              <a:chOff x="1697" y="1716"/>
              <a:chExt cx="615" cy="172"/>
            </a:xfrm>
          </p:grpSpPr>
          <p:sp>
            <p:nvSpPr>
              <p:cNvPr id="27" name="Freeform 28"/>
              <p:cNvSpPr>
                <a:spLocks/>
              </p:cNvSpPr>
              <p:nvPr/>
            </p:nvSpPr>
            <p:spPr bwMode="auto">
              <a:xfrm>
                <a:off x="1697" y="1716"/>
                <a:ext cx="615" cy="172"/>
              </a:xfrm>
              <a:custGeom>
                <a:avLst/>
                <a:gdLst>
                  <a:gd name="T0" fmla="*/ 0 w 817"/>
                  <a:gd name="T1" fmla="*/ 0 h 241"/>
                  <a:gd name="T2" fmla="*/ 462 w 817"/>
                  <a:gd name="T3" fmla="*/ 0 h 241"/>
                  <a:gd name="T4" fmla="*/ 462 w 817"/>
                  <a:gd name="T5" fmla="*/ 122 h 241"/>
                  <a:gd name="T6" fmla="*/ 0 w 817"/>
                  <a:gd name="T7" fmla="*/ 122 h 241"/>
                  <a:gd name="T8" fmla="*/ 0 60000 65536"/>
                  <a:gd name="T9" fmla="*/ 0 60000 65536"/>
                  <a:gd name="T10" fmla="*/ 0 60000 65536"/>
                  <a:gd name="T11" fmla="*/ 0 60000 65536"/>
                  <a:gd name="T12" fmla="*/ 0 w 817"/>
                  <a:gd name="T13" fmla="*/ 0 h 241"/>
                  <a:gd name="T14" fmla="*/ 817 w 817"/>
                  <a:gd name="T15" fmla="*/ 241 h 241"/>
                </a:gdLst>
                <a:ahLst/>
                <a:cxnLst>
                  <a:cxn ang="T8">
                    <a:pos x="T0" y="T1"/>
                  </a:cxn>
                  <a:cxn ang="T9">
                    <a:pos x="T2" y="T3"/>
                  </a:cxn>
                  <a:cxn ang="T10">
                    <a:pos x="T4" y="T5"/>
                  </a:cxn>
                  <a:cxn ang="T11">
                    <a:pos x="T6" y="T7"/>
                  </a:cxn>
                </a:cxnLst>
                <a:rect l="T12" t="T13" r="T14" b="T15"/>
                <a:pathLst>
                  <a:path w="817" h="241">
                    <a:moveTo>
                      <a:pt x="0" y="0"/>
                    </a:moveTo>
                    <a:lnTo>
                      <a:pt x="816" y="0"/>
                    </a:lnTo>
                    <a:lnTo>
                      <a:pt x="816" y="240"/>
                    </a:lnTo>
                    <a:lnTo>
                      <a:pt x="0" y="240"/>
                    </a:lnTo>
                  </a:path>
                </a:pathLst>
              </a:custGeom>
              <a:noFill/>
              <a:ln w="12700" cap="rnd" cmpd="sng">
                <a:solidFill>
                  <a:schemeClr val="tx1"/>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lIns="103535" tIns="51768" rIns="103535" bIns="51768">
                <a:spAutoFit/>
              </a:bodyPr>
              <a:lstStyle/>
              <a:p>
                <a:endParaRPr lang="zh-CN" altLang="en-US"/>
              </a:p>
            </p:txBody>
          </p:sp>
          <p:sp>
            <p:nvSpPr>
              <p:cNvPr id="28" name="Rectangle 29"/>
              <p:cNvSpPr>
                <a:spLocks noChangeArrowheads="1"/>
              </p:cNvSpPr>
              <p:nvPr/>
            </p:nvSpPr>
            <p:spPr bwMode="auto">
              <a:xfrm>
                <a:off x="2241" y="1720"/>
                <a:ext cx="67" cy="164"/>
              </a:xfrm>
              <a:prstGeom prst="rect">
                <a:avLst/>
              </a:prstGeom>
              <a:solidFill>
                <a:schemeClr val="accent2"/>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9" name="Rectangle 30"/>
              <p:cNvSpPr>
                <a:spLocks noChangeArrowheads="1"/>
              </p:cNvSpPr>
              <p:nvPr/>
            </p:nvSpPr>
            <p:spPr bwMode="auto">
              <a:xfrm>
                <a:off x="2097" y="1720"/>
                <a:ext cx="66" cy="164"/>
              </a:xfrm>
              <a:prstGeom prst="rect">
                <a:avLst/>
              </a:prstGeom>
              <a:solidFill>
                <a:schemeClr val="accent2"/>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0" name="Rectangle 31"/>
              <p:cNvSpPr>
                <a:spLocks noChangeArrowheads="1"/>
              </p:cNvSpPr>
              <p:nvPr/>
            </p:nvSpPr>
            <p:spPr bwMode="auto">
              <a:xfrm>
                <a:off x="2169" y="1720"/>
                <a:ext cx="67" cy="164"/>
              </a:xfrm>
              <a:prstGeom prst="rect">
                <a:avLst/>
              </a:prstGeom>
              <a:solidFill>
                <a:schemeClr val="accent2"/>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grpSp>
          <p:nvGrpSpPr>
            <p:cNvPr id="16" name="Group 32"/>
            <p:cNvGrpSpPr>
              <a:grpSpLocks/>
            </p:cNvGrpSpPr>
            <p:nvPr/>
          </p:nvGrpSpPr>
          <p:grpSpPr bwMode="auto">
            <a:xfrm>
              <a:off x="2928" y="1248"/>
              <a:ext cx="613" cy="171"/>
              <a:chOff x="1708" y="1488"/>
              <a:chExt cx="613" cy="171"/>
            </a:xfrm>
          </p:grpSpPr>
          <p:sp>
            <p:nvSpPr>
              <p:cNvPr id="21" name="Freeform 33"/>
              <p:cNvSpPr>
                <a:spLocks/>
              </p:cNvSpPr>
              <p:nvPr/>
            </p:nvSpPr>
            <p:spPr bwMode="auto">
              <a:xfrm>
                <a:off x="1708" y="1488"/>
                <a:ext cx="613" cy="171"/>
              </a:xfrm>
              <a:custGeom>
                <a:avLst/>
                <a:gdLst>
                  <a:gd name="T0" fmla="*/ 0 w 817"/>
                  <a:gd name="T1" fmla="*/ 0 h 241"/>
                  <a:gd name="T2" fmla="*/ 459 w 817"/>
                  <a:gd name="T3" fmla="*/ 0 h 241"/>
                  <a:gd name="T4" fmla="*/ 459 w 817"/>
                  <a:gd name="T5" fmla="*/ 121 h 241"/>
                  <a:gd name="T6" fmla="*/ 0 w 817"/>
                  <a:gd name="T7" fmla="*/ 121 h 241"/>
                  <a:gd name="T8" fmla="*/ 0 60000 65536"/>
                  <a:gd name="T9" fmla="*/ 0 60000 65536"/>
                  <a:gd name="T10" fmla="*/ 0 60000 65536"/>
                  <a:gd name="T11" fmla="*/ 0 60000 65536"/>
                  <a:gd name="T12" fmla="*/ 0 w 817"/>
                  <a:gd name="T13" fmla="*/ 0 h 241"/>
                  <a:gd name="T14" fmla="*/ 817 w 817"/>
                  <a:gd name="T15" fmla="*/ 241 h 241"/>
                </a:gdLst>
                <a:ahLst/>
                <a:cxnLst>
                  <a:cxn ang="T8">
                    <a:pos x="T0" y="T1"/>
                  </a:cxn>
                  <a:cxn ang="T9">
                    <a:pos x="T2" y="T3"/>
                  </a:cxn>
                  <a:cxn ang="T10">
                    <a:pos x="T4" y="T5"/>
                  </a:cxn>
                  <a:cxn ang="T11">
                    <a:pos x="T6" y="T7"/>
                  </a:cxn>
                </a:cxnLst>
                <a:rect l="T12" t="T13" r="T14" b="T15"/>
                <a:pathLst>
                  <a:path w="817" h="241">
                    <a:moveTo>
                      <a:pt x="0" y="0"/>
                    </a:moveTo>
                    <a:lnTo>
                      <a:pt x="816" y="0"/>
                    </a:lnTo>
                    <a:lnTo>
                      <a:pt x="816" y="240"/>
                    </a:lnTo>
                    <a:lnTo>
                      <a:pt x="0" y="240"/>
                    </a:lnTo>
                  </a:path>
                </a:pathLst>
              </a:custGeom>
              <a:noFill/>
              <a:ln w="12700" cap="rnd" cmpd="sng">
                <a:solidFill>
                  <a:schemeClr val="tx1"/>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lIns="103535" tIns="51768" rIns="103535" bIns="51768">
                <a:spAutoFit/>
              </a:bodyPr>
              <a:lstStyle/>
              <a:p>
                <a:endParaRPr lang="zh-CN" altLang="en-US"/>
              </a:p>
            </p:txBody>
          </p:sp>
          <p:sp>
            <p:nvSpPr>
              <p:cNvPr id="22" name="Rectangle 34"/>
              <p:cNvSpPr>
                <a:spLocks noChangeArrowheads="1"/>
              </p:cNvSpPr>
              <p:nvPr/>
            </p:nvSpPr>
            <p:spPr bwMode="auto">
              <a:xfrm>
                <a:off x="2252" y="1492"/>
                <a:ext cx="65" cy="164"/>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3" name="Rectangle 35"/>
              <p:cNvSpPr>
                <a:spLocks noChangeArrowheads="1"/>
              </p:cNvSpPr>
              <p:nvPr/>
            </p:nvSpPr>
            <p:spPr bwMode="auto">
              <a:xfrm>
                <a:off x="1962" y="1492"/>
                <a:ext cx="67" cy="164"/>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4" name="Rectangle 36"/>
              <p:cNvSpPr>
                <a:spLocks noChangeArrowheads="1"/>
              </p:cNvSpPr>
              <p:nvPr/>
            </p:nvSpPr>
            <p:spPr bwMode="auto">
              <a:xfrm>
                <a:off x="2036" y="1492"/>
                <a:ext cx="65" cy="164"/>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5" name="Rectangle 37"/>
              <p:cNvSpPr>
                <a:spLocks noChangeArrowheads="1"/>
              </p:cNvSpPr>
              <p:nvPr/>
            </p:nvSpPr>
            <p:spPr bwMode="auto">
              <a:xfrm>
                <a:off x="2108" y="1492"/>
                <a:ext cx="65" cy="164"/>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6" name="Rectangle 38"/>
              <p:cNvSpPr>
                <a:spLocks noChangeArrowheads="1"/>
              </p:cNvSpPr>
              <p:nvPr/>
            </p:nvSpPr>
            <p:spPr bwMode="auto">
              <a:xfrm>
                <a:off x="2180" y="1492"/>
                <a:ext cx="65" cy="164"/>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sp>
          <p:nvSpPr>
            <p:cNvPr id="17" name="Line 39"/>
            <p:cNvSpPr>
              <a:spLocks noChangeShapeType="1"/>
            </p:cNvSpPr>
            <p:nvPr/>
          </p:nvSpPr>
          <p:spPr bwMode="auto">
            <a:xfrm flipV="1">
              <a:off x="1344" y="1536"/>
              <a:ext cx="2962" cy="5"/>
            </a:xfrm>
            <a:prstGeom prst="line">
              <a:avLst/>
            </a:prstGeom>
            <a:noFill/>
            <a:ln w="5715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lIns="103535" tIns="51768" rIns="103535" bIns="51768">
              <a:spAutoFit/>
            </a:bodyPr>
            <a:lstStyle/>
            <a:p>
              <a:endParaRPr lang="zh-CN" altLang="en-US"/>
            </a:p>
          </p:txBody>
        </p:sp>
        <p:sp>
          <p:nvSpPr>
            <p:cNvPr id="18" name="Line 40"/>
            <p:cNvSpPr>
              <a:spLocks noChangeShapeType="1"/>
            </p:cNvSpPr>
            <p:nvPr/>
          </p:nvSpPr>
          <p:spPr bwMode="auto">
            <a:xfrm flipV="1">
              <a:off x="1361" y="1344"/>
              <a:ext cx="2962" cy="5"/>
            </a:xfrm>
            <a:prstGeom prst="line">
              <a:avLst/>
            </a:prstGeom>
            <a:noFill/>
            <a:ln w="57150">
              <a:solidFill>
                <a:srgbClr val="660066"/>
              </a:solidFill>
              <a:round/>
              <a:headEnd type="none" w="sm" len="sm"/>
              <a:tailEnd type="none" w="sm" len="sm"/>
            </a:ln>
            <a:extLst>
              <a:ext uri="{909E8E84-426E-40DD-AFC4-6F175D3DCCD1}">
                <a14:hiddenFill xmlns="" xmlns:a14="http://schemas.microsoft.com/office/drawing/2010/main">
                  <a:noFill/>
                </a14:hiddenFill>
              </a:ext>
            </a:extLst>
          </p:spPr>
          <p:txBody>
            <a:bodyPr wrap="none" lIns="103535" tIns="51768" rIns="103535" bIns="51768">
              <a:spAutoFit/>
            </a:bodyPr>
            <a:lstStyle/>
            <a:p>
              <a:endParaRPr lang="zh-CN" altLang="en-US"/>
            </a:p>
          </p:txBody>
        </p:sp>
        <p:sp>
          <p:nvSpPr>
            <p:cNvPr id="19" name="Rectangle 41"/>
            <p:cNvSpPr>
              <a:spLocks noChangeArrowheads="1"/>
            </p:cNvSpPr>
            <p:nvPr/>
          </p:nvSpPr>
          <p:spPr bwMode="auto">
            <a:xfrm rot="5538358">
              <a:off x="2208" y="1200"/>
              <a:ext cx="67" cy="164"/>
            </a:xfrm>
            <a:prstGeom prst="rect">
              <a:avLst/>
            </a:prstGeom>
            <a:solidFill>
              <a:srgbClr val="5F0B7B"/>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0" name="Rectangle 42"/>
            <p:cNvSpPr>
              <a:spLocks noChangeArrowheads="1"/>
            </p:cNvSpPr>
            <p:nvPr/>
          </p:nvSpPr>
          <p:spPr bwMode="auto">
            <a:xfrm rot="5538358">
              <a:off x="2208" y="1392"/>
              <a:ext cx="67" cy="164"/>
            </a:xfrm>
            <a:prstGeom prst="rect">
              <a:avLst/>
            </a:prstGeom>
            <a:solidFill>
              <a:schemeClr val="accent2"/>
            </a:solidFill>
            <a:ln w="12700">
              <a:solidFill>
                <a:schemeClr val="tx1"/>
              </a:solidFill>
              <a:miter lim="800000"/>
              <a:headEnd/>
              <a:tailEnd/>
            </a:ln>
          </p:spPr>
          <p:txBody>
            <a:bodyPr wrap="none" lIns="103535" tIns="51768" rIns="103535" bIns="51768">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sp>
        <p:nvSpPr>
          <p:cNvPr id="45" name="矩形 44"/>
          <p:cNvSpPr/>
          <p:nvPr/>
        </p:nvSpPr>
        <p:spPr>
          <a:xfrm>
            <a:off x="1560512" y="3598985"/>
            <a:ext cx="8801100" cy="3046988"/>
          </a:xfrm>
          <a:prstGeom prst="rect">
            <a:avLst/>
          </a:prstGeom>
          <a:ln w="19050">
            <a:solidFill>
              <a:srgbClr val="C00000"/>
            </a:solidFill>
          </a:ln>
        </p:spPr>
        <p:txBody>
          <a:bodyPr wrap="square">
            <a:spAutoFit/>
          </a:bodyPr>
          <a:lstStyle/>
          <a:p>
            <a:pPr marL="0" lvl="1">
              <a:spcBef>
                <a:spcPct val="50000"/>
              </a:spcBef>
              <a:buClr>
                <a:schemeClr val="accent2"/>
              </a:buClr>
              <a:buFont typeface="Arial" pitchFamily="34" charset="0"/>
              <a:buChar char="•"/>
            </a:pPr>
            <a:r>
              <a:rPr lang="zh-CN" altLang="en-US" sz="2400" dirty="0">
                <a:latin typeface="华文新魏" pitchFamily="2" charset="-122"/>
                <a:ea typeface="华文新魏" pitchFamily="2" charset="-122"/>
                <a:cs typeface="华文新魏"/>
              </a:rPr>
              <a:t>在标记边缘路由器（</a:t>
            </a:r>
            <a:r>
              <a:rPr lang="en-US" altLang="zh-CN" sz="2400" dirty="0">
                <a:latin typeface="华文新魏" pitchFamily="2" charset="-122"/>
                <a:ea typeface="华文新魏" pitchFamily="2" charset="-122"/>
                <a:cs typeface="华文新魏"/>
              </a:rPr>
              <a:t>LER</a:t>
            </a:r>
            <a:r>
              <a:rPr lang="zh-CN" altLang="en-US" sz="2400" dirty="0">
                <a:latin typeface="华文新魏" pitchFamily="2" charset="-122"/>
                <a:ea typeface="华文新魏" pitchFamily="2" charset="-122"/>
                <a:cs typeface="华文新魏"/>
              </a:rPr>
              <a:t>）上将</a:t>
            </a:r>
            <a:r>
              <a:rPr lang="en-US" altLang="zh-CN" sz="2400" dirty="0">
                <a:latin typeface="华文新魏" pitchFamily="2" charset="-122"/>
                <a:ea typeface="华文新魏" pitchFamily="2" charset="-122"/>
                <a:cs typeface="华文新魏"/>
              </a:rPr>
              <a:t>DSCP</a:t>
            </a:r>
            <a:r>
              <a:rPr lang="zh-CN" altLang="en-US" sz="2400" dirty="0">
                <a:latin typeface="华文新魏" pitchFamily="2" charset="-122"/>
                <a:ea typeface="华文新魏" pitchFamily="2" charset="-122"/>
                <a:cs typeface="华文新魏"/>
              </a:rPr>
              <a:t>字节映射为一个</a:t>
            </a:r>
            <a:r>
              <a:rPr lang="en-US" altLang="zh-CN" sz="2400" dirty="0">
                <a:latin typeface="华文新魏" pitchFamily="2" charset="-122"/>
                <a:ea typeface="华文新魏" pitchFamily="2" charset="-122"/>
                <a:cs typeface="华文新魏"/>
              </a:rPr>
              <a:t>LSP</a:t>
            </a:r>
            <a:r>
              <a:rPr lang="zh-CN" altLang="en-US" sz="2400" dirty="0">
                <a:latin typeface="华文新魏" pitchFamily="2" charset="-122"/>
                <a:ea typeface="华文新魏" pitchFamily="2" charset="-122"/>
                <a:cs typeface="华文新魏"/>
              </a:rPr>
              <a:t>，通过</a:t>
            </a:r>
            <a:r>
              <a:rPr lang="en-US" altLang="zh-CN" sz="2400" dirty="0">
                <a:latin typeface="华文新魏" pitchFamily="2" charset="-122"/>
                <a:ea typeface="华文新魏" pitchFamily="2" charset="-122"/>
                <a:cs typeface="华文新魏"/>
              </a:rPr>
              <a:t>Label</a:t>
            </a:r>
            <a:r>
              <a:rPr lang="zh-CN" altLang="en-US" sz="2400" dirty="0">
                <a:latin typeface="华文新魏" pitchFamily="2" charset="-122"/>
                <a:ea typeface="华文新魏" pitchFamily="2" charset="-122"/>
                <a:cs typeface="华文新魏"/>
              </a:rPr>
              <a:t>和</a:t>
            </a:r>
            <a:r>
              <a:rPr lang="en-US" altLang="zh-CN" sz="2400" dirty="0">
                <a:latin typeface="华文新魏" pitchFamily="2" charset="-122"/>
                <a:ea typeface="华文新魏" pitchFamily="2" charset="-122"/>
                <a:cs typeface="华文新魏"/>
              </a:rPr>
              <a:t>EXP</a:t>
            </a:r>
            <a:r>
              <a:rPr lang="zh-CN" altLang="en-US" sz="2400" dirty="0">
                <a:latin typeface="华文新魏" pitchFamily="2" charset="-122"/>
                <a:ea typeface="华文新魏" pitchFamily="2" charset="-122"/>
                <a:cs typeface="华文新魏"/>
              </a:rPr>
              <a:t>位向</a:t>
            </a:r>
            <a:r>
              <a:rPr lang="en-US" altLang="zh-CN" sz="2400" dirty="0">
                <a:latin typeface="华文新魏" pitchFamily="2" charset="-122"/>
                <a:ea typeface="华文新魏" pitchFamily="2" charset="-122"/>
                <a:cs typeface="华文新魏"/>
              </a:rPr>
              <a:t>LSR</a:t>
            </a:r>
            <a:r>
              <a:rPr lang="zh-CN" altLang="en-US" sz="2400" dirty="0">
                <a:latin typeface="华文新魏" pitchFamily="2" charset="-122"/>
                <a:ea typeface="华文新魏" pitchFamily="2" charset="-122"/>
                <a:cs typeface="华文新魏"/>
              </a:rPr>
              <a:t>表示分组的</a:t>
            </a:r>
            <a:r>
              <a:rPr lang="en-US" altLang="zh-CN" sz="2400" dirty="0" err="1">
                <a:latin typeface="华文新魏" pitchFamily="2" charset="-122"/>
                <a:ea typeface="华文新魏" pitchFamily="2" charset="-122"/>
                <a:cs typeface="华文新魏"/>
              </a:rPr>
              <a:t>QoS</a:t>
            </a:r>
            <a:r>
              <a:rPr lang="zh-CN" altLang="en-US" sz="2400" dirty="0" smtClean="0">
                <a:latin typeface="华文新魏" pitchFamily="2" charset="-122"/>
                <a:ea typeface="华文新魏" pitchFamily="2" charset="-122"/>
                <a:cs typeface="华文新魏"/>
              </a:rPr>
              <a:t>要求，一个标签交换路径支持</a:t>
            </a:r>
            <a:r>
              <a:rPr lang="en-US" altLang="zh-CN" sz="2400" dirty="0" smtClean="0">
                <a:latin typeface="华文新魏" pitchFamily="2" charset="-122"/>
                <a:ea typeface="华文新魏" pitchFamily="2" charset="-122"/>
                <a:cs typeface="华文新魏"/>
              </a:rPr>
              <a:t>1</a:t>
            </a:r>
            <a:r>
              <a:rPr lang="zh-CN" altLang="en-US" sz="2400" dirty="0" smtClean="0">
                <a:latin typeface="华文新魏" pitchFamily="2" charset="-122"/>
                <a:ea typeface="华文新魏" pitchFamily="2" charset="-122"/>
                <a:cs typeface="华文新魏"/>
              </a:rPr>
              <a:t>个</a:t>
            </a:r>
            <a:r>
              <a:rPr lang="en-US" altLang="zh-CN" sz="2400" dirty="0" err="1" smtClean="0">
                <a:latin typeface="华文新魏" pitchFamily="2" charset="-122"/>
                <a:ea typeface="华文新魏" pitchFamily="2" charset="-122"/>
                <a:cs typeface="华文新魏"/>
              </a:rPr>
              <a:t>QoS</a:t>
            </a:r>
            <a:r>
              <a:rPr lang="zh-CN" altLang="en-US" sz="2400" dirty="0" smtClean="0">
                <a:latin typeface="华文新魏" pitchFamily="2" charset="-122"/>
                <a:ea typeface="华文新魏" pitchFamily="2" charset="-122"/>
                <a:cs typeface="华文新魏"/>
              </a:rPr>
              <a:t>等级</a:t>
            </a:r>
            <a:endParaRPr lang="en-US" altLang="zh-CN" sz="2400" dirty="0" smtClean="0">
              <a:latin typeface="华文新魏" pitchFamily="2" charset="-122"/>
              <a:ea typeface="华文新魏" pitchFamily="2" charset="-122"/>
              <a:cs typeface="华文新魏"/>
            </a:endParaRPr>
          </a:p>
          <a:p>
            <a:pPr marL="0" lvl="1">
              <a:spcBef>
                <a:spcPct val="50000"/>
              </a:spcBef>
              <a:buClr>
                <a:schemeClr val="accent2"/>
              </a:buClr>
              <a:buFont typeface="Arial" pitchFamily="34" charset="0"/>
              <a:buChar char="•"/>
            </a:pPr>
            <a:r>
              <a:rPr lang="en-US" altLang="zh-CN" sz="2400" dirty="0" smtClean="0">
                <a:latin typeface="华文新魏" pitchFamily="2" charset="-122"/>
                <a:ea typeface="华文新魏" pitchFamily="2" charset="-122"/>
                <a:cs typeface="华文新魏"/>
              </a:rPr>
              <a:t>LSR</a:t>
            </a:r>
            <a:r>
              <a:rPr lang="zh-CN" altLang="en-US" sz="2400" dirty="0">
                <a:latin typeface="华文新魏" pitchFamily="2" charset="-122"/>
                <a:ea typeface="华文新魏" pitchFamily="2" charset="-122"/>
                <a:cs typeface="华文新魏"/>
              </a:rPr>
              <a:t>根据</a:t>
            </a:r>
            <a:r>
              <a:rPr lang="en-US" altLang="zh-CN" sz="2400" dirty="0">
                <a:latin typeface="华文新魏" pitchFamily="2" charset="-122"/>
                <a:ea typeface="华文新魏" pitchFamily="2" charset="-122"/>
                <a:cs typeface="华文新魏"/>
              </a:rPr>
              <a:t>Label</a:t>
            </a:r>
            <a:r>
              <a:rPr lang="zh-CN" altLang="en-US" sz="2400" dirty="0">
                <a:latin typeface="华文新魏" pitchFamily="2" charset="-122"/>
                <a:ea typeface="华文新魏" pitchFamily="2" charset="-122"/>
                <a:cs typeface="华文新魏"/>
              </a:rPr>
              <a:t>对分组进行队列调度，根据</a:t>
            </a:r>
            <a:r>
              <a:rPr lang="en-US" altLang="zh-CN" sz="2400" dirty="0">
                <a:latin typeface="华文新魏" pitchFamily="2" charset="-122"/>
                <a:ea typeface="华文新魏" pitchFamily="2" charset="-122"/>
                <a:cs typeface="华文新魏"/>
              </a:rPr>
              <a:t>EXP</a:t>
            </a:r>
            <a:r>
              <a:rPr lang="zh-CN" altLang="en-US" sz="2400" dirty="0">
                <a:latin typeface="华文新魏" pitchFamily="2" charset="-122"/>
                <a:ea typeface="华文新魏" pitchFamily="2" charset="-122"/>
                <a:cs typeface="华文新魏"/>
              </a:rPr>
              <a:t>进行报文丢弃，同一</a:t>
            </a:r>
            <a:r>
              <a:rPr lang="en-US" altLang="zh-CN" sz="2400" dirty="0">
                <a:latin typeface="华文新魏" pitchFamily="2" charset="-122"/>
                <a:ea typeface="华文新魏" pitchFamily="2" charset="-122"/>
                <a:cs typeface="华文新魏"/>
              </a:rPr>
              <a:t>LSP</a:t>
            </a:r>
            <a:r>
              <a:rPr lang="zh-CN" altLang="en-US" sz="2400" dirty="0">
                <a:latin typeface="华文新魏" pitchFamily="2" charset="-122"/>
                <a:ea typeface="华文新魏" pitchFamily="2" charset="-122"/>
                <a:cs typeface="华文新魏"/>
              </a:rPr>
              <a:t>中的分组被分到同一个</a:t>
            </a:r>
            <a:r>
              <a:rPr lang="zh-CN" altLang="en-US" sz="2400" dirty="0" smtClean="0">
                <a:latin typeface="华文新魏" pitchFamily="2" charset="-122"/>
                <a:ea typeface="华文新魏" pitchFamily="2" charset="-122"/>
                <a:cs typeface="华文新魏"/>
              </a:rPr>
              <a:t>队列</a:t>
            </a:r>
            <a:endParaRPr lang="en-US" altLang="zh-CN" sz="2400" dirty="0" smtClean="0">
              <a:latin typeface="华文新魏" pitchFamily="2" charset="-122"/>
              <a:ea typeface="华文新魏" pitchFamily="2" charset="-122"/>
              <a:cs typeface="华文新魏"/>
            </a:endParaRPr>
          </a:p>
          <a:p>
            <a:pPr marL="0" lvl="1">
              <a:spcBef>
                <a:spcPct val="50000"/>
              </a:spcBef>
              <a:buClr>
                <a:schemeClr val="accent2"/>
              </a:buClr>
              <a:buFont typeface="Arial" pitchFamily="34" charset="0"/>
              <a:buChar char="•"/>
            </a:pPr>
            <a:r>
              <a:rPr lang="en-US" altLang="zh-CN" sz="2400" dirty="0" smtClean="0">
                <a:latin typeface="华文新魏" pitchFamily="2" charset="-122"/>
                <a:ea typeface="华文新魏" pitchFamily="2" charset="-122"/>
                <a:cs typeface="华文新魏"/>
              </a:rPr>
              <a:t>L-LSP</a:t>
            </a:r>
            <a:r>
              <a:rPr lang="zh-CN" altLang="en-US" sz="2400" dirty="0">
                <a:latin typeface="华文新魏" pitchFamily="2" charset="-122"/>
                <a:ea typeface="华文新魏" pitchFamily="2" charset="-122"/>
                <a:cs typeface="华文新魏"/>
              </a:rPr>
              <a:t>需要通过约束路由标签分发协议（</a:t>
            </a:r>
            <a:r>
              <a:rPr lang="en-US" altLang="zh-CN" sz="2400" dirty="0">
                <a:latin typeface="华文新魏" pitchFamily="2" charset="-122"/>
                <a:ea typeface="华文新魏" pitchFamily="2" charset="-122"/>
                <a:cs typeface="华文新魏"/>
              </a:rPr>
              <a:t>CR-LDP</a:t>
            </a:r>
            <a:r>
              <a:rPr lang="zh-CN" altLang="en-US" sz="2400" dirty="0">
                <a:latin typeface="华文新魏" pitchFamily="2" charset="-122"/>
                <a:ea typeface="华文新魏" pitchFamily="2" charset="-122"/>
                <a:cs typeface="华文新魏"/>
              </a:rPr>
              <a:t>）或</a:t>
            </a:r>
            <a:r>
              <a:rPr lang="en-US" altLang="zh-CN" sz="2400" dirty="0" smtClean="0">
                <a:latin typeface="华文新魏" pitchFamily="2" charset="-122"/>
                <a:ea typeface="华文新魏" pitchFamily="2" charset="-122"/>
                <a:cs typeface="华文新魏"/>
              </a:rPr>
              <a:t>RSVP-TE</a:t>
            </a:r>
            <a:r>
              <a:rPr lang="zh-CN" altLang="en-US" sz="2400" dirty="0" smtClean="0">
                <a:latin typeface="华文新魏" pitchFamily="2" charset="-122"/>
                <a:ea typeface="华文新魏" pitchFamily="2" charset="-122"/>
                <a:cs typeface="华文新魏"/>
              </a:rPr>
              <a:t>来</a:t>
            </a:r>
            <a:r>
              <a:rPr lang="zh-CN" altLang="en-US" sz="2400" dirty="0">
                <a:latin typeface="华文新魏" pitchFamily="2" charset="-122"/>
                <a:ea typeface="华文新魏" pitchFamily="2" charset="-122"/>
                <a:cs typeface="华文新魏"/>
              </a:rPr>
              <a:t>建立，有一定的</a:t>
            </a:r>
            <a:r>
              <a:rPr lang="en-US" altLang="zh-CN" sz="2400" dirty="0" err="1">
                <a:latin typeface="华文新魏" pitchFamily="2" charset="-122"/>
                <a:ea typeface="华文新魏" pitchFamily="2" charset="-122"/>
                <a:cs typeface="华文新魏"/>
              </a:rPr>
              <a:t>QoS</a:t>
            </a:r>
            <a:r>
              <a:rPr lang="zh-CN" altLang="en-US" sz="2400" dirty="0" smtClean="0">
                <a:latin typeface="华文新魏" pitchFamily="2" charset="-122"/>
                <a:ea typeface="华文新魏" pitchFamily="2" charset="-122"/>
                <a:cs typeface="华文新魏"/>
              </a:rPr>
              <a:t>能力</a:t>
            </a:r>
            <a:endParaRPr lang="zh-CN" altLang="en-US" sz="2400" dirty="0">
              <a:latin typeface="华文新魏" pitchFamily="2" charset="-122"/>
              <a:ea typeface="华文新魏" pitchFamily="2" charset="-122"/>
              <a:cs typeface="华文新魏"/>
            </a:endParaRPr>
          </a:p>
        </p:txBody>
      </p:sp>
    </p:spTree>
    <p:extLst>
      <p:ext uri="{BB962C8B-B14F-4D97-AF65-F5344CB8AC3E}">
        <p14:creationId xmlns="" xmlns:p14="http://schemas.microsoft.com/office/powerpoint/2010/main" val="754906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858"/>
            <a:ext cx="10515600" cy="1325563"/>
          </a:xfrm>
        </p:spPr>
        <p:txBody>
          <a:bodyPr/>
          <a:lstStyle/>
          <a:p>
            <a:r>
              <a:rPr kumimoji="1" lang="en-US" altLang="zh-CN" dirty="0" err="1" smtClean="0"/>
              <a:t>QoS</a:t>
            </a:r>
            <a:r>
              <a:rPr kumimoji="1" lang="zh-CN" altLang="en-US" dirty="0" smtClean="0"/>
              <a:t>策略</a:t>
            </a:r>
            <a:r>
              <a:rPr kumimoji="1" lang="zh-CN" altLang="en-US" dirty="0" smtClean="0"/>
              <a:t>路由</a:t>
            </a:r>
            <a:r>
              <a:rPr kumimoji="1" lang="en-US" altLang="zh-CN" dirty="0" smtClean="0"/>
              <a:t>PBR</a:t>
            </a:r>
            <a:endParaRPr kumimoji="1" lang="zh-CN" altLang="en-US" dirty="0"/>
          </a:p>
        </p:txBody>
      </p:sp>
      <p:sp>
        <p:nvSpPr>
          <p:cNvPr id="3" name="内容占位符 2"/>
          <p:cNvSpPr>
            <a:spLocks noGrp="1"/>
          </p:cNvSpPr>
          <p:nvPr>
            <p:ph idx="1"/>
          </p:nvPr>
        </p:nvSpPr>
        <p:spPr>
          <a:xfrm>
            <a:off x="838200" y="1065352"/>
            <a:ext cx="10515600" cy="4351338"/>
          </a:xfrm>
        </p:spPr>
        <p:txBody>
          <a:bodyPr/>
          <a:lstStyle/>
          <a:p>
            <a:r>
              <a:rPr kumimoji="1" lang="zh-CN" altLang="en-US" dirty="0" smtClean="0"/>
              <a:t>经过分类标记的数据包需要经过策略路由（</a:t>
            </a:r>
            <a:r>
              <a:rPr kumimoji="1" lang="en-US" altLang="zh-CN" dirty="0" smtClean="0"/>
              <a:t>Policy</a:t>
            </a:r>
            <a:r>
              <a:rPr kumimoji="1" lang="zh-CN" altLang="en-US" dirty="0" smtClean="0"/>
              <a:t> </a:t>
            </a:r>
            <a:r>
              <a:rPr kumimoji="1" lang="en-US" altLang="zh-CN" dirty="0" smtClean="0"/>
              <a:t>Based</a:t>
            </a:r>
            <a:r>
              <a:rPr kumimoji="1" lang="zh-CN" altLang="en-US" dirty="0" smtClean="0"/>
              <a:t> </a:t>
            </a:r>
            <a:r>
              <a:rPr kumimoji="1" lang="en-US" altLang="zh-CN" dirty="0" smtClean="0"/>
              <a:t>Router</a:t>
            </a:r>
            <a:r>
              <a:rPr kumimoji="1" lang="zh-CN" altLang="en-US" dirty="0" smtClean="0"/>
              <a:t>）</a:t>
            </a:r>
            <a:r>
              <a:rPr kumimoji="1" lang="zh-CN" altLang="en-US" dirty="0" smtClean="0"/>
              <a:t>转发，</a:t>
            </a:r>
            <a:r>
              <a:rPr kumimoji="1" lang="zh-CN" altLang="en-US" dirty="0" smtClean="0"/>
              <a:t>实现复杂的路由策略，不仅仅是根据目的</a:t>
            </a:r>
            <a:r>
              <a:rPr kumimoji="1" lang="en-US" altLang="zh-CN" dirty="0" smtClean="0"/>
              <a:t>IP</a:t>
            </a:r>
            <a:r>
              <a:rPr kumimoji="1" lang="zh-CN" altLang="en-US" dirty="0" smtClean="0"/>
              <a:t>进行路由</a:t>
            </a:r>
            <a:endParaRPr kumimoji="1" lang="zh-CN" altLang="en-US" dirty="0" smtClean="0"/>
          </a:p>
          <a:p>
            <a:endParaRPr kumimoji="1" lang="zh-CN" altLang="en-US" dirty="0"/>
          </a:p>
        </p:txBody>
      </p:sp>
      <p:grpSp>
        <p:nvGrpSpPr>
          <p:cNvPr id="26" name="组合 25"/>
          <p:cNvGrpSpPr/>
          <p:nvPr/>
        </p:nvGrpSpPr>
        <p:grpSpPr>
          <a:xfrm>
            <a:off x="754380" y="2062976"/>
            <a:ext cx="7708900" cy="3200400"/>
            <a:chOff x="754380" y="1908765"/>
            <a:chExt cx="7708900" cy="3200400"/>
          </a:xfrm>
        </p:grpSpPr>
        <p:grpSp>
          <p:nvGrpSpPr>
            <p:cNvPr id="4" name="Group 2"/>
            <p:cNvGrpSpPr>
              <a:grpSpLocks/>
            </p:cNvGrpSpPr>
            <p:nvPr/>
          </p:nvGrpSpPr>
          <p:grpSpPr bwMode="auto">
            <a:xfrm>
              <a:off x="3116580" y="4423365"/>
              <a:ext cx="685800" cy="228600"/>
              <a:chOff x="384" y="3024"/>
              <a:chExt cx="624" cy="385"/>
            </a:xfrm>
            <a:solidFill>
              <a:schemeClr val="bg2">
                <a:lumMod val="90000"/>
              </a:schemeClr>
            </a:solidFill>
          </p:grpSpPr>
          <p:sp>
            <p:nvSpPr>
              <p:cNvPr id="5" name="AutoShape 3"/>
              <p:cNvSpPr>
                <a:spLocks noChangeArrowheads="1"/>
              </p:cNvSpPr>
              <p:nvPr/>
            </p:nvSpPr>
            <p:spPr bwMode="auto">
              <a:xfrm>
                <a:off x="384" y="3024"/>
                <a:ext cx="192" cy="384"/>
              </a:xfrm>
              <a:prstGeom prst="flowChartConnector">
                <a:avLst/>
              </a:prstGeom>
              <a:grpFill/>
              <a:ln w="19050">
                <a:solidFill>
                  <a:schemeClr val="tx1"/>
                </a:solidFill>
                <a:round/>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 name="AutoShape 4"/>
              <p:cNvSpPr>
                <a:spLocks noChangeArrowheads="1"/>
              </p:cNvSpPr>
              <p:nvPr/>
            </p:nvSpPr>
            <p:spPr bwMode="auto">
              <a:xfrm>
                <a:off x="480" y="3024"/>
                <a:ext cx="432" cy="384"/>
              </a:xfrm>
              <a:prstGeom prst="flowChartProcess">
                <a:avLst/>
              </a:prstGeom>
              <a:grp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7" name="Line 5"/>
              <p:cNvSpPr>
                <a:spLocks noChangeShapeType="1"/>
              </p:cNvSpPr>
              <p:nvPr/>
            </p:nvSpPr>
            <p:spPr bwMode="auto">
              <a:xfrm>
                <a:off x="480" y="3408"/>
                <a:ext cx="432" cy="1"/>
              </a:xfrm>
              <a:prstGeom prst="line">
                <a:avLst/>
              </a:prstGeom>
              <a:grpFill/>
              <a:ln w="19050">
                <a:solidFill>
                  <a:schemeClr val="tx1"/>
                </a:solidFill>
                <a:round/>
                <a:headEnd/>
                <a:tailEnd/>
              </a:ln>
              <a:extLst/>
            </p:spPr>
            <p:txBody>
              <a:bodyPr wrap="none" anchor="ctr"/>
              <a:lstStyle/>
              <a:p>
                <a:endParaRPr lang="zh-CN" altLang="en-US"/>
              </a:p>
            </p:txBody>
          </p:sp>
          <p:sp>
            <p:nvSpPr>
              <p:cNvPr id="8" name="Line 6"/>
              <p:cNvSpPr>
                <a:spLocks noChangeShapeType="1"/>
              </p:cNvSpPr>
              <p:nvPr/>
            </p:nvSpPr>
            <p:spPr bwMode="auto">
              <a:xfrm>
                <a:off x="480" y="3024"/>
                <a:ext cx="432" cy="1"/>
              </a:xfrm>
              <a:prstGeom prst="line">
                <a:avLst/>
              </a:prstGeom>
              <a:grpFill/>
              <a:ln w="19050">
                <a:solidFill>
                  <a:schemeClr val="tx1"/>
                </a:solidFill>
                <a:round/>
                <a:headEnd/>
                <a:tailEnd/>
              </a:ln>
              <a:extLst/>
            </p:spPr>
            <p:txBody>
              <a:bodyPr wrap="none" anchor="ctr"/>
              <a:lstStyle/>
              <a:p>
                <a:endParaRPr lang="zh-CN" altLang="en-US"/>
              </a:p>
            </p:txBody>
          </p:sp>
          <p:sp>
            <p:nvSpPr>
              <p:cNvPr id="9" name="AutoShape 7"/>
              <p:cNvSpPr>
                <a:spLocks noChangeArrowheads="1"/>
              </p:cNvSpPr>
              <p:nvPr/>
            </p:nvSpPr>
            <p:spPr bwMode="auto">
              <a:xfrm>
                <a:off x="816" y="3024"/>
                <a:ext cx="192" cy="384"/>
              </a:xfrm>
              <a:prstGeom prst="flowChartConnector">
                <a:avLst/>
              </a:prstGeom>
              <a:grpFill/>
              <a:ln w="19050">
                <a:solidFill>
                  <a:schemeClr val="tx1"/>
                </a:solidFill>
                <a:round/>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pic>
          <p:nvPicPr>
            <p:cNvPr id="10" name="Picture 10"/>
            <p:cNvPicPr>
              <a:picLocks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573780" y="3889965"/>
              <a:ext cx="1981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11" name="Rectangle 11"/>
            <p:cNvSpPr>
              <a:spLocks noChangeArrowheads="1"/>
            </p:cNvSpPr>
            <p:nvPr/>
          </p:nvSpPr>
          <p:spPr bwMode="auto">
            <a:xfrm>
              <a:off x="1109980" y="1908765"/>
              <a:ext cx="3200400" cy="1143000"/>
            </a:xfrm>
            <a:prstGeom prst="rect">
              <a:avLst/>
            </a:prstGeom>
            <a:solidFill>
              <a:srgbClr val="F8E7A0"/>
            </a:solidFill>
            <a:ln w="19050">
              <a:solidFill>
                <a:schemeClr val="tx1"/>
              </a:solidFill>
              <a:miter lim="800000"/>
              <a:headEnd type="none" w="sm" len="sm"/>
              <a:tailEnd/>
            </a:ln>
            <a:effectLst>
              <a:outerShdw dist="17961" dir="2700000" algn="ctr" rotWithShape="0">
                <a:schemeClr val="tx1"/>
              </a:outerShdw>
            </a:effectLst>
          </p:spPr>
          <p:txBody>
            <a:bodyPr anchor="ctr"/>
            <a:lstStyle/>
            <a:p>
              <a:pPr marL="88900" indent="-88900" eaLnBrk="0" hangingPunct="0">
                <a:defRPr/>
              </a:pPr>
              <a:r>
                <a:rPr lang="sl-SI" sz="1400" b="1" dirty="0">
                  <a:latin typeface="Helvetica" pitchFamily="34" charset="0"/>
                  <a:ea typeface="宋体" pitchFamily="2" charset="-122"/>
                </a:rPr>
                <a:t>Match on:</a:t>
              </a:r>
            </a:p>
            <a:p>
              <a:pPr marL="88900" indent="-88900" eaLnBrk="0" hangingPunct="0">
                <a:buFontTx/>
                <a:buChar char="•"/>
                <a:defRPr/>
              </a:pPr>
              <a:r>
                <a:rPr lang="sl-SI" sz="1400" b="1" dirty="0">
                  <a:latin typeface="Helvetica" pitchFamily="34" charset="0"/>
                  <a:ea typeface="宋体" pitchFamily="2" charset="-122"/>
                </a:rPr>
                <a:t>Standard and extended access lists</a:t>
              </a:r>
            </a:p>
            <a:p>
              <a:pPr marL="88900" indent="-88900" eaLnBrk="0" hangingPunct="0">
                <a:buFontTx/>
                <a:buChar char="•"/>
                <a:defRPr/>
              </a:pPr>
              <a:r>
                <a:rPr lang="sl-SI" sz="1400" b="1" dirty="0">
                  <a:latin typeface="Helvetica" pitchFamily="34" charset="0"/>
                  <a:ea typeface="宋体" pitchFamily="2" charset="-122"/>
                </a:rPr>
                <a:t>Length of packets (min,</a:t>
              </a:r>
              <a:r>
                <a:rPr lang="en-US" sz="1400" b="1" dirty="0">
                  <a:latin typeface="Helvetica" pitchFamily="34" charset="0"/>
                  <a:ea typeface="宋体" pitchFamily="2" charset="-122"/>
                </a:rPr>
                <a:t> </a:t>
              </a:r>
              <a:r>
                <a:rPr lang="sl-SI" sz="1400" b="1" dirty="0">
                  <a:latin typeface="Helvetica" pitchFamily="34" charset="0"/>
                  <a:ea typeface="宋体" pitchFamily="2" charset="-122"/>
                </a:rPr>
                <a:t>max)</a:t>
              </a:r>
              <a:endParaRPr lang="en-GB" altLang="zh-CN" sz="1400" b="1" dirty="0">
                <a:latin typeface="Helvetica" pitchFamily="34" charset="0"/>
                <a:ea typeface="宋体" pitchFamily="2" charset="-122"/>
              </a:endParaRPr>
            </a:p>
          </p:txBody>
        </p:sp>
        <p:sp>
          <p:nvSpPr>
            <p:cNvPr id="12" name="Rectangle 12"/>
            <p:cNvSpPr>
              <a:spLocks noChangeArrowheads="1"/>
            </p:cNvSpPr>
            <p:nvPr/>
          </p:nvSpPr>
          <p:spPr bwMode="auto">
            <a:xfrm>
              <a:off x="4792980" y="1908765"/>
              <a:ext cx="3200400" cy="1905000"/>
            </a:xfrm>
            <a:prstGeom prst="rect">
              <a:avLst/>
            </a:prstGeom>
            <a:solidFill>
              <a:srgbClr val="F8E7A0"/>
            </a:solidFill>
            <a:ln w="19050">
              <a:solidFill>
                <a:schemeClr val="tx1"/>
              </a:solidFill>
              <a:miter lim="800000"/>
              <a:headEnd type="none" w="sm" len="sm"/>
              <a:tailEnd/>
            </a:ln>
            <a:effectLst>
              <a:outerShdw dist="17961" dir="2700000" algn="ctr" rotWithShape="0">
                <a:schemeClr val="tx1"/>
              </a:outerShdw>
            </a:effectLst>
          </p:spPr>
          <p:txBody>
            <a:bodyPr anchor="ctr"/>
            <a:lstStyle/>
            <a:p>
              <a:pPr marL="88900" indent="-88900" eaLnBrk="0" hangingPunct="0">
                <a:defRPr/>
              </a:pPr>
              <a:r>
                <a:rPr lang="sl-SI" sz="1400" b="1" dirty="0">
                  <a:latin typeface="Helvetica" pitchFamily="34" charset="0"/>
                  <a:ea typeface="宋体" pitchFamily="2" charset="-122"/>
                </a:rPr>
                <a:t>Set:</a:t>
              </a:r>
            </a:p>
            <a:p>
              <a:pPr marL="88900" indent="-88900" eaLnBrk="0" hangingPunct="0">
                <a:buFontTx/>
                <a:buChar char="•"/>
                <a:defRPr/>
              </a:pPr>
              <a:r>
                <a:rPr lang="sl-SI" sz="1400" b="1" dirty="0">
                  <a:latin typeface="Helvetica" pitchFamily="34" charset="0"/>
                  <a:ea typeface="宋体" pitchFamily="2" charset="-122"/>
                </a:rPr>
                <a:t>Output interface (bypass the routing table)</a:t>
              </a:r>
            </a:p>
            <a:p>
              <a:pPr marL="88900" indent="-88900" eaLnBrk="0" hangingPunct="0">
                <a:buFontTx/>
                <a:buChar char="•"/>
                <a:defRPr/>
              </a:pPr>
              <a:r>
                <a:rPr lang="sl-SI" sz="1400" b="1" dirty="0">
                  <a:latin typeface="Helvetica" pitchFamily="34" charset="0"/>
                  <a:ea typeface="宋体" pitchFamily="2" charset="-122"/>
                </a:rPr>
                <a:t>Next-hop address (bypass the routing table)</a:t>
              </a:r>
            </a:p>
            <a:p>
              <a:pPr marL="88900" indent="-88900" eaLnBrk="0" hangingPunct="0">
                <a:buFontTx/>
                <a:buChar char="•"/>
                <a:defRPr/>
              </a:pPr>
              <a:r>
                <a:rPr lang="sl-SI" sz="1400" b="1" dirty="0">
                  <a:solidFill>
                    <a:srgbClr val="FF0000"/>
                  </a:solidFill>
                  <a:latin typeface="Helvetica" pitchFamily="34" charset="0"/>
                  <a:ea typeface="宋体" pitchFamily="2" charset="-122"/>
                </a:rPr>
                <a:t>ToS field (QoS marking)</a:t>
              </a:r>
            </a:p>
            <a:p>
              <a:pPr marL="88900" indent="-88900" eaLnBrk="0" hangingPunct="0">
                <a:buFontTx/>
                <a:buChar char="•"/>
                <a:defRPr/>
              </a:pPr>
              <a:r>
                <a:rPr lang="sl-SI" sz="1400" b="1" dirty="0">
                  <a:solidFill>
                    <a:srgbClr val="FF0000"/>
                  </a:solidFill>
                  <a:latin typeface="Helvetica" pitchFamily="34" charset="0"/>
                  <a:ea typeface="宋体" pitchFamily="2" charset="-122"/>
                </a:rPr>
                <a:t>IP </a:t>
              </a:r>
              <a:r>
                <a:rPr lang="en-US" sz="1400" b="1" dirty="0">
                  <a:solidFill>
                    <a:srgbClr val="FF0000"/>
                  </a:solidFill>
                  <a:latin typeface="Helvetica" pitchFamily="34" charset="0"/>
                  <a:ea typeface="宋体" pitchFamily="2" charset="-122"/>
                </a:rPr>
                <a:t>P</a:t>
              </a:r>
              <a:r>
                <a:rPr lang="sl-SI" sz="1400" b="1" dirty="0">
                  <a:solidFill>
                    <a:srgbClr val="FF0000"/>
                  </a:solidFill>
                  <a:latin typeface="Helvetica" pitchFamily="34" charset="0"/>
                  <a:ea typeface="宋体" pitchFamily="2" charset="-122"/>
                </a:rPr>
                <a:t>recedence (QoS marking)</a:t>
              </a:r>
            </a:p>
            <a:p>
              <a:pPr marL="88900" indent="-88900" eaLnBrk="0" hangingPunct="0">
                <a:buFontTx/>
                <a:buChar char="•"/>
                <a:defRPr/>
              </a:pPr>
              <a:r>
                <a:rPr lang="sl-SI" sz="1400" b="1" dirty="0">
                  <a:solidFill>
                    <a:srgbClr val="FF0000"/>
                  </a:solidFill>
                  <a:latin typeface="Helvetica" pitchFamily="34" charset="0"/>
                  <a:ea typeface="宋体" pitchFamily="2" charset="-122"/>
                </a:rPr>
                <a:t>QoS group (QoS marking)</a:t>
              </a:r>
            </a:p>
          </p:txBody>
        </p:sp>
        <p:grpSp>
          <p:nvGrpSpPr>
            <p:cNvPr id="13" name="Group 13"/>
            <p:cNvGrpSpPr>
              <a:grpSpLocks/>
            </p:cNvGrpSpPr>
            <p:nvPr/>
          </p:nvGrpSpPr>
          <p:grpSpPr bwMode="auto">
            <a:xfrm>
              <a:off x="5402580" y="4423365"/>
              <a:ext cx="685800" cy="228600"/>
              <a:chOff x="384" y="3024"/>
              <a:chExt cx="624" cy="385"/>
            </a:xfrm>
            <a:solidFill>
              <a:schemeClr val="bg2">
                <a:lumMod val="90000"/>
              </a:schemeClr>
            </a:solidFill>
          </p:grpSpPr>
          <p:sp>
            <p:nvSpPr>
              <p:cNvPr id="14" name="AutoShape 14"/>
              <p:cNvSpPr>
                <a:spLocks noChangeArrowheads="1"/>
              </p:cNvSpPr>
              <p:nvPr/>
            </p:nvSpPr>
            <p:spPr bwMode="auto">
              <a:xfrm>
                <a:off x="384" y="3024"/>
                <a:ext cx="192" cy="384"/>
              </a:xfrm>
              <a:prstGeom prst="flowChartConnector">
                <a:avLst/>
              </a:prstGeom>
              <a:grpFill/>
              <a:ln w="19050">
                <a:solidFill>
                  <a:schemeClr val="tx1"/>
                </a:solidFill>
                <a:round/>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5" name="AutoShape 15"/>
              <p:cNvSpPr>
                <a:spLocks noChangeArrowheads="1"/>
              </p:cNvSpPr>
              <p:nvPr/>
            </p:nvSpPr>
            <p:spPr bwMode="auto">
              <a:xfrm>
                <a:off x="480" y="3024"/>
                <a:ext cx="432" cy="384"/>
              </a:xfrm>
              <a:prstGeom prst="flowChartProcess">
                <a:avLst/>
              </a:prstGeom>
              <a:grp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6" name="Line 16"/>
              <p:cNvSpPr>
                <a:spLocks noChangeShapeType="1"/>
              </p:cNvSpPr>
              <p:nvPr/>
            </p:nvSpPr>
            <p:spPr bwMode="auto">
              <a:xfrm>
                <a:off x="480" y="3408"/>
                <a:ext cx="432" cy="1"/>
              </a:xfrm>
              <a:prstGeom prst="line">
                <a:avLst/>
              </a:prstGeom>
              <a:grpFill/>
              <a:ln w="19050">
                <a:solidFill>
                  <a:schemeClr val="tx1"/>
                </a:solidFill>
                <a:round/>
                <a:headEnd/>
                <a:tailEnd/>
              </a:ln>
              <a:extLst/>
            </p:spPr>
            <p:txBody>
              <a:bodyPr wrap="none" anchor="ctr"/>
              <a:lstStyle/>
              <a:p>
                <a:endParaRPr lang="zh-CN" altLang="en-US"/>
              </a:p>
            </p:txBody>
          </p:sp>
          <p:sp>
            <p:nvSpPr>
              <p:cNvPr id="17" name="Line 17"/>
              <p:cNvSpPr>
                <a:spLocks noChangeShapeType="1"/>
              </p:cNvSpPr>
              <p:nvPr/>
            </p:nvSpPr>
            <p:spPr bwMode="auto">
              <a:xfrm>
                <a:off x="480" y="3024"/>
                <a:ext cx="432" cy="1"/>
              </a:xfrm>
              <a:prstGeom prst="line">
                <a:avLst/>
              </a:prstGeom>
              <a:grpFill/>
              <a:ln w="19050">
                <a:solidFill>
                  <a:schemeClr val="tx1"/>
                </a:solidFill>
                <a:round/>
                <a:headEnd/>
                <a:tailEnd/>
              </a:ln>
              <a:extLst/>
            </p:spPr>
            <p:txBody>
              <a:bodyPr wrap="none" anchor="ctr"/>
              <a:lstStyle/>
              <a:p>
                <a:endParaRPr lang="zh-CN" altLang="en-US"/>
              </a:p>
            </p:txBody>
          </p:sp>
          <p:sp>
            <p:nvSpPr>
              <p:cNvPr id="18" name="AutoShape 18"/>
              <p:cNvSpPr>
                <a:spLocks noChangeArrowheads="1"/>
              </p:cNvSpPr>
              <p:nvPr/>
            </p:nvSpPr>
            <p:spPr bwMode="auto">
              <a:xfrm>
                <a:off x="816" y="3024"/>
                <a:ext cx="192" cy="384"/>
              </a:xfrm>
              <a:prstGeom prst="flowChartConnector">
                <a:avLst/>
              </a:prstGeom>
              <a:grpFill/>
              <a:ln w="19050">
                <a:solidFill>
                  <a:schemeClr val="tx1"/>
                </a:solidFill>
                <a:round/>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sp>
          <p:nvSpPr>
            <p:cNvPr id="19" name="Text Box 19"/>
            <p:cNvSpPr txBox="1">
              <a:spLocks noChangeArrowheads="1"/>
            </p:cNvSpPr>
            <p:nvPr/>
          </p:nvSpPr>
          <p:spPr bwMode="auto">
            <a:xfrm>
              <a:off x="5402580" y="4651965"/>
              <a:ext cx="8175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Output</a:t>
              </a:r>
            </a:p>
            <a:p>
              <a:pPr algn="ctr"/>
              <a:r>
                <a:rPr lang="sl-SI" altLang="zh-CN" sz="1200" b="1">
                  <a:latin typeface="Helvetica" charset="0"/>
                </a:rPr>
                <a:t>interface</a:t>
              </a:r>
              <a:endParaRPr lang="en-GB" altLang="zh-CN" sz="1200" b="1">
                <a:latin typeface="Helvetica" charset="0"/>
              </a:endParaRPr>
            </a:p>
          </p:txBody>
        </p:sp>
        <p:sp>
          <p:nvSpPr>
            <p:cNvPr id="20" name="Text Box 20"/>
            <p:cNvSpPr txBox="1">
              <a:spLocks noChangeArrowheads="1"/>
            </p:cNvSpPr>
            <p:nvPr/>
          </p:nvSpPr>
          <p:spPr bwMode="auto">
            <a:xfrm>
              <a:off x="2984818" y="4651965"/>
              <a:ext cx="81756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Input</a:t>
              </a:r>
            </a:p>
            <a:p>
              <a:pPr algn="ctr"/>
              <a:r>
                <a:rPr lang="sl-SI" altLang="zh-CN" sz="1200" b="1">
                  <a:latin typeface="Helvetica" charset="0"/>
                </a:rPr>
                <a:t>interface</a:t>
              </a:r>
              <a:endParaRPr lang="en-GB" altLang="zh-CN" sz="1200" b="1">
                <a:latin typeface="Helvetica" charset="0"/>
              </a:endParaRPr>
            </a:p>
          </p:txBody>
        </p:sp>
        <p:sp>
          <p:nvSpPr>
            <p:cNvPr id="21" name="Rectangle 21"/>
            <p:cNvSpPr>
              <a:spLocks noChangeArrowheads="1"/>
            </p:cNvSpPr>
            <p:nvPr/>
          </p:nvSpPr>
          <p:spPr bwMode="auto">
            <a:xfrm>
              <a:off x="1744980" y="4404315"/>
              <a:ext cx="1219200" cy="304800"/>
            </a:xfrm>
            <a:prstGeom prst="rect">
              <a:avLst/>
            </a:prstGeom>
            <a:solidFill>
              <a:srgbClr val="8EECA4"/>
            </a:solidFill>
            <a:ln w="19050">
              <a:solidFill>
                <a:schemeClr val="tx1"/>
              </a:solidFill>
              <a:miter lim="800000"/>
              <a:headEnd/>
              <a:tailEnd/>
            </a:ln>
            <a:effectLst>
              <a:outerShdw dist="17961" dir="2700000" algn="ctr" rotWithShape="0">
                <a:schemeClr val="tx1"/>
              </a:outerShdw>
            </a:effectLst>
          </p:spPr>
          <p:txBody>
            <a:bodyPr wrap="none" anchor="ctr"/>
            <a:lstStyle/>
            <a:p>
              <a:pPr eaLnBrk="0" hangingPunct="0">
                <a:defRPr/>
              </a:pPr>
              <a:r>
                <a:rPr lang="sl-SI" b="1">
                  <a:latin typeface="Helvetica" pitchFamily="34" charset="0"/>
                  <a:ea typeface="宋体" pitchFamily="2" charset="-122"/>
                </a:rPr>
                <a:t>IP</a:t>
              </a:r>
              <a:endParaRPr lang="en-GB" altLang="zh-CN" b="1">
                <a:latin typeface="Helvetica" pitchFamily="34" charset="0"/>
                <a:ea typeface="宋体" pitchFamily="2" charset="-122"/>
              </a:endParaRPr>
            </a:p>
          </p:txBody>
        </p:sp>
        <p:sp>
          <p:nvSpPr>
            <p:cNvPr id="22" name="Freeform 22"/>
            <p:cNvSpPr>
              <a:spLocks/>
            </p:cNvSpPr>
            <p:nvPr/>
          </p:nvSpPr>
          <p:spPr bwMode="auto">
            <a:xfrm>
              <a:off x="754380" y="2518365"/>
              <a:ext cx="2505075" cy="1976438"/>
            </a:xfrm>
            <a:custGeom>
              <a:avLst/>
              <a:gdLst>
                <a:gd name="T0" fmla="*/ 483870049 w 1578"/>
                <a:gd name="T1" fmla="*/ 0 h 1245"/>
                <a:gd name="T2" fmla="*/ 0 w 1578"/>
                <a:gd name="T3" fmla="*/ 0 h 1245"/>
                <a:gd name="T4" fmla="*/ 0 w 1578"/>
                <a:gd name="T5" fmla="*/ 1376005518 h 1245"/>
                <a:gd name="T6" fmla="*/ 2147483647 w 1578"/>
                <a:gd name="T7" fmla="*/ 1376005518 h 1245"/>
                <a:gd name="T8" fmla="*/ 2147483647 w 1578"/>
                <a:gd name="T9" fmla="*/ 2147483647 h 1245"/>
                <a:gd name="T10" fmla="*/ 0 60000 65536"/>
                <a:gd name="T11" fmla="*/ 0 60000 65536"/>
                <a:gd name="T12" fmla="*/ 0 60000 65536"/>
                <a:gd name="T13" fmla="*/ 0 60000 65536"/>
                <a:gd name="T14" fmla="*/ 0 60000 65536"/>
                <a:gd name="T15" fmla="*/ 0 w 1578"/>
                <a:gd name="T16" fmla="*/ 0 h 1245"/>
                <a:gd name="T17" fmla="*/ 1578 w 1578"/>
                <a:gd name="T18" fmla="*/ 1245 h 1245"/>
              </a:gdLst>
              <a:ahLst/>
              <a:cxnLst>
                <a:cxn ang="T10">
                  <a:pos x="T0" y="T1"/>
                </a:cxn>
                <a:cxn ang="T11">
                  <a:pos x="T2" y="T3"/>
                </a:cxn>
                <a:cxn ang="T12">
                  <a:pos x="T4" y="T5"/>
                </a:cxn>
                <a:cxn ang="T13">
                  <a:pos x="T6" y="T7"/>
                </a:cxn>
                <a:cxn ang="T14">
                  <a:pos x="T8" y="T9"/>
                </a:cxn>
              </a:cxnLst>
              <a:rect l="T15" t="T16" r="T17" b="T18"/>
              <a:pathLst>
                <a:path w="1578" h="1245">
                  <a:moveTo>
                    <a:pt x="192" y="0"/>
                  </a:moveTo>
                  <a:lnTo>
                    <a:pt x="0" y="0"/>
                  </a:lnTo>
                  <a:lnTo>
                    <a:pt x="0" y="546"/>
                  </a:lnTo>
                  <a:lnTo>
                    <a:pt x="1578" y="546"/>
                  </a:lnTo>
                  <a:lnTo>
                    <a:pt x="1578" y="1245"/>
                  </a:lnTo>
                </a:path>
              </a:pathLst>
            </a:custGeom>
            <a:noFill/>
            <a:ln w="38100" cap="flat" cmpd="sng">
              <a:solidFill>
                <a:schemeClr val="tx1"/>
              </a:solidFill>
              <a:prstDash val="solid"/>
              <a:round/>
              <a:headEnd type="none" w="sm" len="sm"/>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23" name="Freeform 23"/>
            <p:cNvSpPr>
              <a:spLocks/>
            </p:cNvSpPr>
            <p:nvPr/>
          </p:nvSpPr>
          <p:spPr bwMode="auto">
            <a:xfrm>
              <a:off x="3459480" y="2289765"/>
              <a:ext cx="5003800" cy="2238375"/>
            </a:xfrm>
            <a:custGeom>
              <a:avLst/>
              <a:gdLst>
                <a:gd name="T0" fmla="*/ 2147483647 w 3152"/>
                <a:gd name="T1" fmla="*/ 0 h 1410"/>
                <a:gd name="T2" fmla="*/ 2147483647 w 3152"/>
                <a:gd name="T3" fmla="*/ 0 h 1410"/>
                <a:gd name="T4" fmla="*/ 2147483647 w 3152"/>
                <a:gd name="T5" fmla="*/ 2147483647 h 1410"/>
                <a:gd name="T6" fmla="*/ 0 w 3152"/>
                <a:gd name="T7" fmla="*/ 2147483647 h 1410"/>
                <a:gd name="T8" fmla="*/ 0 w 3152"/>
                <a:gd name="T9" fmla="*/ 2147483647 h 1410"/>
                <a:gd name="T10" fmla="*/ 0 60000 65536"/>
                <a:gd name="T11" fmla="*/ 0 60000 65536"/>
                <a:gd name="T12" fmla="*/ 0 60000 65536"/>
                <a:gd name="T13" fmla="*/ 0 60000 65536"/>
                <a:gd name="T14" fmla="*/ 0 60000 65536"/>
                <a:gd name="T15" fmla="*/ 0 w 3152"/>
                <a:gd name="T16" fmla="*/ 0 h 1410"/>
                <a:gd name="T17" fmla="*/ 3152 w 3152"/>
                <a:gd name="T18" fmla="*/ 1410 h 1410"/>
              </a:gdLst>
              <a:ahLst/>
              <a:cxnLst>
                <a:cxn ang="T10">
                  <a:pos x="T0" y="T1"/>
                </a:cxn>
                <a:cxn ang="T11">
                  <a:pos x="T2" y="T3"/>
                </a:cxn>
                <a:cxn ang="T12">
                  <a:pos x="T4" y="T5"/>
                </a:cxn>
                <a:cxn ang="T13">
                  <a:pos x="T6" y="T7"/>
                </a:cxn>
                <a:cxn ang="T14">
                  <a:pos x="T8" y="T9"/>
                </a:cxn>
              </a:cxnLst>
              <a:rect l="T15" t="T16" r="T17" b="T18"/>
              <a:pathLst>
                <a:path w="3152" h="1410">
                  <a:moveTo>
                    <a:pt x="2952" y="0"/>
                  </a:moveTo>
                  <a:lnTo>
                    <a:pt x="3152" y="0"/>
                  </a:lnTo>
                  <a:lnTo>
                    <a:pt x="3150" y="1068"/>
                  </a:lnTo>
                  <a:lnTo>
                    <a:pt x="0" y="1068"/>
                  </a:lnTo>
                  <a:lnTo>
                    <a:pt x="0" y="1410"/>
                  </a:lnTo>
                </a:path>
              </a:pathLst>
            </a:custGeom>
            <a:noFill/>
            <a:ln w="38100" cap="flat" cmpd="sng">
              <a:solidFill>
                <a:schemeClr val="tx1"/>
              </a:solidFill>
              <a:prstDash val="solid"/>
              <a:round/>
              <a:headEnd type="none" w="sm" len="sm"/>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sp>
        <p:nvSpPr>
          <p:cNvPr id="25" name="内容占位符 2"/>
          <p:cNvSpPr txBox="1">
            <a:spLocks/>
          </p:cNvSpPr>
          <p:nvPr/>
        </p:nvSpPr>
        <p:spPr>
          <a:xfrm>
            <a:off x="6930239" y="4306599"/>
            <a:ext cx="5040086" cy="2104118"/>
          </a:xfrm>
          <a:prstGeom prst="rect">
            <a:avLst/>
          </a:prstGeom>
        </p:spPr>
        <p:txBody>
          <a:bodyPr vert="horz" lIns="91440" tIns="45720" rIns="91440" bIns="45720" rtlCol="0">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zh-CN" altLang="en-US" sz="2800" b="0" i="0" u="none" strike="noStrike" kern="1200" cap="none" spc="0" normalizeH="0" baseline="0" noProof="0" dirty="0" smtClean="0">
                <a:ln>
                  <a:noFill/>
                </a:ln>
                <a:solidFill>
                  <a:schemeClr val="tx1"/>
                </a:solidFill>
                <a:effectLst/>
                <a:uLnTx/>
                <a:uFillTx/>
                <a:latin typeface="华文新魏" pitchFamily="2" charset="-122"/>
                <a:ea typeface="华文新魏" pitchFamily="2" charset="-122"/>
                <a:cs typeface="华文新魏"/>
              </a:rPr>
              <a:t>同时优化多个参数，复杂度高，</a:t>
            </a:r>
            <a:r>
              <a:rPr kumimoji="0" lang="en-US" altLang="zh-CN" sz="2800" b="0" i="0" u="none" strike="noStrike" kern="1200" cap="none" spc="0" normalizeH="0" baseline="0" noProof="0" dirty="0" smtClean="0">
                <a:ln>
                  <a:noFill/>
                </a:ln>
                <a:solidFill>
                  <a:schemeClr val="tx1"/>
                </a:solidFill>
                <a:effectLst/>
                <a:uLnTx/>
                <a:uFillTx/>
                <a:latin typeface="华文新魏" pitchFamily="2" charset="-122"/>
                <a:ea typeface="华文新魏" pitchFamily="2" charset="-122"/>
                <a:cs typeface="华文新魏"/>
              </a:rPr>
              <a:t>NP</a:t>
            </a:r>
            <a:r>
              <a:rPr kumimoji="0" lang="zh-CN" altLang="en-US" sz="2800" b="0" i="0" u="none" strike="noStrike" kern="1200" cap="none" spc="0" normalizeH="0" baseline="0" noProof="0" dirty="0" smtClean="0">
                <a:ln>
                  <a:noFill/>
                </a:ln>
                <a:solidFill>
                  <a:schemeClr val="tx1"/>
                </a:solidFill>
                <a:effectLst/>
                <a:uLnTx/>
                <a:uFillTx/>
                <a:latin typeface="华文新魏" pitchFamily="2" charset="-122"/>
                <a:ea typeface="华文新魏" pitchFamily="2" charset="-122"/>
                <a:cs typeface="华文新魏"/>
              </a:rPr>
              <a:t>问题</a:t>
            </a:r>
          </a:p>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zh-CN" altLang="en-US" sz="2800" b="0" i="0" u="none" strike="noStrike" kern="1200" cap="none" spc="0" normalizeH="0" baseline="0" noProof="0" dirty="0" smtClean="0">
                <a:ln>
                  <a:noFill/>
                </a:ln>
                <a:solidFill>
                  <a:schemeClr val="tx1"/>
                </a:solidFill>
                <a:effectLst/>
                <a:uLnTx/>
                <a:uFillTx/>
                <a:latin typeface="华文新魏" pitchFamily="2" charset="-122"/>
                <a:ea typeface="华文新魏" pitchFamily="2" charset="-122"/>
                <a:cs typeface="华文新魏"/>
              </a:rPr>
              <a:t>多业务并存难以优化 </a:t>
            </a:r>
          </a:p>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zh-CN" altLang="en-US" sz="2800" b="0" i="0" u="none" strike="noStrike" kern="1200" cap="none" spc="0" normalizeH="0" baseline="0" noProof="0" dirty="0" smtClean="0">
                <a:ln>
                  <a:noFill/>
                </a:ln>
                <a:solidFill>
                  <a:schemeClr val="tx1"/>
                </a:solidFill>
                <a:effectLst/>
                <a:uLnTx/>
                <a:uFillTx/>
                <a:latin typeface="华文新魏" pitchFamily="2" charset="-122"/>
                <a:ea typeface="华文新魏" pitchFamily="2" charset="-122"/>
                <a:cs typeface="华文新魏"/>
              </a:rPr>
              <a:t>节点状态信息的存储量大</a:t>
            </a:r>
          </a:p>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zh-CN" altLang="en-US" sz="2800" b="0" i="0" u="none" strike="noStrike" kern="1200" cap="none" spc="0" normalizeH="0" baseline="0" noProof="0" dirty="0" smtClean="0">
                <a:ln>
                  <a:noFill/>
                </a:ln>
                <a:solidFill>
                  <a:schemeClr val="tx1"/>
                </a:solidFill>
                <a:effectLst/>
                <a:uLnTx/>
                <a:uFillTx/>
                <a:latin typeface="华文新魏" pitchFamily="2" charset="-122"/>
                <a:ea typeface="华文新魏" pitchFamily="2" charset="-122"/>
                <a:cs typeface="华文新魏"/>
              </a:rPr>
              <a:t>节点状态信息不准确</a:t>
            </a:r>
          </a:p>
        </p:txBody>
      </p:sp>
    </p:spTree>
    <p:extLst>
      <p:ext uri="{BB962C8B-B14F-4D97-AF65-F5344CB8AC3E}">
        <p14:creationId xmlns="" xmlns:p14="http://schemas.microsoft.com/office/powerpoint/2010/main" val="6207119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96999" y="2112963"/>
            <a:ext cx="9653859" cy="2387600"/>
          </a:xfrm>
        </p:spPr>
        <p:txBody>
          <a:bodyPr>
            <a:normAutofit/>
          </a:bodyPr>
          <a:lstStyle/>
          <a:p>
            <a:pPr algn="l"/>
            <a:r>
              <a:rPr kumimoji="1" lang="en-US" altLang="zh-CN" sz="4400" dirty="0" err="1" smtClean="0">
                <a:latin typeface="黑体" pitchFamily="49" charset="-122"/>
                <a:ea typeface="黑体" pitchFamily="49" charset="-122"/>
              </a:rPr>
              <a:t>QoS</a:t>
            </a:r>
            <a:r>
              <a:rPr kumimoji="1" lang="zh-CN" altLang="en-US" sz="4400" dirty="0" err="1" smtClean="0">
                <a:latin typeface="黑体" pitchFamily="49" charset="-122"/>
                <a:ea typeface="黑体" pitchFamily="49" charset="-122"/>
              </a:rPr>
              <a:t>机制</a:t>
            </a:r>
            <a:r>
              <a:rPr kumimoji="1" lang="en-US" altLang="zh-CN" sz="4400" dirty="0" err="1" smtClean="0">
                <a:latin typeface="黑体" pitchFamily="49" charset="-122"/>
                <a:ea typeface="黑体" pitchFamily="49" charset="-122"/>
              </a:rPr>
              <a:t>-</a:t>
            </a:r>
            <a:r>
              <a:rPr kumimoji="1" lang="zh-CN" altLang="en-US" sz="4400" dirty="0" err="1" smtClean="0">
                <a:latin typeface="黑体" pitchFamily="49" charset="-122"/>
                <a:ea typeface="黑体" pitchFamily="49" charset="-122"/>
              </a:rPr>
              <a:t>拥塞管理和调度策略</a:t>
            </a:r>
            <a:r>
              <a:rPr kumimoji="1" lang="zh-CN" altLang="en-US" sz="4400" dirty="0">
                <a:latin typeface="黑体" pitchFamily="49" charset="-122"/>
                <a:ea typeface="黑体" pitchFamily="49" charset="-122"/>
              </a:rPr>
              <a:t/>
            </a:r>
            <a:br>
              <a:rPr kumimoji="1" lang="zh-CN" altLang="en-US" sz="4400" dirty="0">
                <a:latin typeface="黑体" pitchFamily="49" charset="-122"/>
                <a:ea typeface="黑体" pitchFamily="49" charset="-122"/>
              </a:rPr>
            </a:br>
            <a:endParaRPr kumimoji="1" lang="zh-CN" altLang="en-US" sz="4400" dirty="0">
              <a:latin typeface="黑体" pitchFamily="49" charset="-122"/>
              <a:ea typeface="黑体" pitchFamily="49" charset="-122"/>
            </a:endParaRPr>
          </a:p>
        </p:txBody>
      </p:sp>
    </p:spTree>
    <p:extLst>
      <p:ext uri="{BB962C8B-B14F-4D97-AF65-F5344CB8AC3E}">
        <p14:creationId xmlns="" xmlns:p14="http://schemas.microsoft.com/office/powerpoint/2010/main" val="12917336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charset="0"/>
              </a:rPr>
              <a:t>队列</a:t>
            </a:r>
            <a:r>
              <a:rPr lang="zh-CN" altLang="en-US" dirty="0">
                <a:latin typeface="黑体" charset="0"/>
              </a:rPr>
              <a:t>调度</a:t>
            </a:r>
            <a:endParaRPr kumimoji="1" lang="zh-CN" altLang="en-US" dirty="0"/>
          </a:p>
        </p:txBody>
      </p:sp>
      <p:sp>
        <p:nvSpPr>
          <p:cNvPr id="3" name="内容占位符 2"/>
          <p:cNvSpPr>
            <a:spLocks noGrp="1"/>
          </p:cNvSpPr>
          <p:nvPr>
            <p:ph idx="1"/>
          </p:nvPr>
        </p:nvSpPr>
        <p:spPr>
          <a:xfrm>
            <a:off x="838200" y="1624907"/>
            <a:ext cx="10515600" cy="4351338"/>
          </a:xfrm>
        </p:spPr>
        <p:txBody>
          <a:bodyPr/>
          <a:lstStyle/>
          <a:p>
            <a:r>
              <a:rPr lang="zh-CN" altLang="en-US" dirty="0"/>
              <a:t>不同等级的分组放入不同的队列中，路由器按照一定的队列调度算法，决定从哪个队列中取出数据分组进行服务</a:t>
            </a:r>
          </a:p>
          <a:p>
            <a:r>
              <a:rPr lang="zh-CN" altLang="en-US" dirty="0"/>
              <a:t>队列调度算法直接影响路由器的性能和</a:t>
            </a:r>
            <a:r>
              <a:rPr lang="en-US" altLang="zh-CN" dirty="0" err="1" smtClean="0"/>
              <a:t>QoS</a:t>
            </a:r>
            <a:r>
              <a:rPr lang="zh-CN" altLang="en-US" dirty="0"/>
              <a:t>效果</a:t>
            </a:r>
          </a:p>
          <a:p>
            <a:endParaRPr kumimoji="1" lang="zh-CN" altLang="en-US" dirty="0"/>
          </a:p>
        </p:txBody>
      </p:sp>
      <p:pic>
        <p:nvPicPr>
          <p:cNvPr id="4"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17688" y="3365500"/>
            <a:ext cx="7458075" cy="2552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6882075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a:t>
            </a:r>
            <a:endParaRPr kumimoji="1" lang="zh-CN" altLang="en-US" dirty="0"/>
          </a:p>
        </p:txBody>
      </p:sp>
      <p:sp>
        <p:nvSpPr>
          <p:cNvPr id="3" name="内容占位符 2"/>
          <p:cNvSpPr>
            <a:spLocks noGrp="1"/>
          </p:cNvSpPr>
          <p:nvPr>
            <p:ph idx="1"/>
          </p:nvPr>
        </p:nvSpPr>
        <p:spPr/>
        <p:txBody>
          <a:bodyPr/>
          <a:lstStyle/>
          <a:p>
            <a:r>
              <a:rPr lang="zh-CN" altLang="en-US" dirty="0"/>
              <a:t>根据排队和出队的策略的不同</a:t>
            </a:r>
            <a:r>
              <a:rPr lang="zh-CN" altLang="en-US" dirty="0" smtClean="0"/>
              <a:t>，队列调度分为</a:t>
            </a:r>
            <a:r>
              <a:rPr lang="zh-CN" altLang="en-US" dirty="0"/>
              <a:t>以下几种</a:t>
            </a:r>
          </a:p>
          <a:p>
            <a:pPr lvl="1">
              <a:lnSpc>
                <a:spcPct val="150000"/>
              </a:lnSpc>
            </a:pPr>
            <a:r>
              <a:rPr lang="en-US" altLang="zh-CN" dirty="0"/>
              <a:t>FIFO</a:t>
            </a:r>
            <a:r>
              <a:rPr lang="zh-CN" altLang="en-US" dirty="0"/>
              <a:t>（</a:t>
            </a:r>
            <a:r>
              <a:rPr lang="en-US" altLang="zh-CN" dirty="0"/>
              <a:t>First In First Out</a:t>
            </a:r>
            <a:r>
              <a:rPr lang="zh-CN" altLang="en-US" dirty="0"/>
              <a:t>）：先进先出队列</a:t>
            </a:r>
          </a:p>
          <a:p>
            <a:pPr lvl="1">
              <a:lnSpc>
                <a:spcPct val="150000"/>
              </a:lnSpc>
            </a:pPr>
            <a:r>
              <a:rPr lang="en-US" altLang="zh-CN" dirty="0"/>
              <a:t>PQ</a:t>
            </a:r>
            <a:r>
              <a:rPr lang="zh-CN" altLang="en-US" dirty="0"/>
              <a:t>（</a:t>
            </a:r>
            <a:r>
              <a:rPr lang="en-US" altLang="zh-CN" dirty="0"/>
              <a:t>Priority Queue</a:t>
            </a:r>
            <a:r>
              <a:rPr lang="zh-CN" altLang="en-US" dirty="0"/>
              <a:t>）</a:t>
            </a:r>
            <a:r>
              <a:rPr lang="en-US" altLang="zh-CN" dirty="0"/>
              <a:t>:</a:t>
            </a:r>
            <a:r>
              <a:rPr lang="zh-CN" altLang="en-US" dirty="0"/>
              <a:t>优先级队列</a:t>
            </a:r>
          </a:p>
          <a:p>
            <a:pPr lvl="1">
              <a:lnSpc>
                <a:spcPct val="150000"/>
              </a:lnSpc>
            </a:pPr>
            <a:r>
              <a:rPr lang="en-US" altLang="zh-CN" dirty="0"/>
              <a:t>CQ</a:t>
            </a:r>
            <a:r>
              <a:rPr lang="zh-CN" altLang="en-US" dirty="0"/>
              <a:t>（</a:t>
            </a:r>
            <a:r>
              <a:rPr lang="en-US" altLang="zh-CN" dirty="0" smtClean="0"/>
              <a:t>Custom</a:t>
            </a:r>
            <a:r>
              <a:rPr lang="zh-CN" altLang="en-US" dirty="0" smtClean="0"/>
              <a:t> </a:t>
            </a:r>
            <a:r>
              <a:rPr lang="en-US" altLang="zh-CN" dirty="0" smtClean="0"/>
              <a:t>Queue</a:t>
            </a:r>
            <a:r>
              <a:rPr lang="zh-CN" altLang="en-US" dirty="0"/>
              <a:t>）：定制队列</a:t>
            </a:r>
          </a:p>
          <a:p>
            <a:pPr lvl="1">
              <a:lnSpc>
                <a:spcPct val="150000"/>
              </a:lnSpc>
            </a:pPr>
            <a:r>
              <a:rPr lang="en-US" altLang="zh-CN" dirty="0"/>
              <a:t>WFQ</a:t>
            </a:r>
            <a:r>
              <a:rPr lang="zh-CN" altLang="en-US" dirty="0"/>
              <a:t>（</a:t>
            </a:r>
            <a:r>
              <a:rPr lang="en-US" altLang="zh-CN" dirty="0"/>
              <a:t>Weighted Fair Queue</a:t>
            </a:r>
            <a:r>
              <a:rPr lang="zh-CN" altLang="en-US" dirty="0"/>
              <a:t>）：加权公平队列</a:t>
            </a:r>
          </a:p>
          <a:p>
            <a:pPr lvl="1">
              <a:lnSpc>
                <a:spcPct val="150000"/>
              </a:lnSpc>
            </a:pPr>
            <a:r>
              <a:rPr lang="en-US" altLang="zh-CN" dirty="0"/>
              <a:t>CBWFQ</a:t>
            </a:r>
            <a:r>
              <a:rPr lang="zh-CN" altLang="en-US" dirty="0"/>
              <a:t>（</a:t>
            </a:r>
            <a:r>
              <a:rPr lang="en-US" altLang="zh-CN" dirty="0"/>
              <a:t>Class Based WFQ</a:t>
            </a:r>
            <a:r>
              <a:rPr lang="zh-CN" altLang="en-US" dirty="0"/>
              <a:t>）：基于类的加权公平队列</a:t>
            </a:r>
          </a:p>
          <a:p>
            <a:endParaRPr kumimoji="1" lang="zh-CN" altLang="en-US" dirty="0"/>
          </a:p>
        </p:txBody>
      </p:sp>
    </p:spTree>
    <p:extLst>
      <p:ext uri="{BB962C8B-B14F-4D97-AF65-F5344CB8AC3E}">
        <p14:creationId xmlns="" xmlns:p14="http://schemas.microsoft.com/office/powerpoint/2010/main" val="10461666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出端口队列结构</a:t>
            </a:r>
            <a:endParaRPr kumimoji="1" lang="zh-CN" altLang="en-US"/>
          </a:p>
        </p:txBody>
      </p:sp>
      <p:sp>
        <p:nvSpPr>
          <p:cNvPr id="4" name="AutoShape 4"/>
          <p:cNvSpPr>
            <a:spLocks noChangeArrowheads="1"/>
          </p:cNvSpPr>
          <p:nvPr/>
        </p:nvSpPr>
        <p:spPr bwMode="auto">
          <a:xfrm flipH="1">
            <a:off x="6070600" y="1930400"/>
            <a:ext cx="1676400" cy="914400"/>
          </a:xfrm>
          <a:prstGeom prst="flowChartOnlineStorage">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400" b="1">
                <a:latin typeface="Helvetica" pitchFamily="34" charset="0"/>
                <a:ea typeface="宋体" pitchFamily="2" charset="-122"/>
              </a:rPr>
              <a:t>Hardware</a:t>
            </a:r>
          </a:p>
          <a:p>
            <a:pPr algn="ctr" eaLnBrk="0" hangingPunct="0">
              <a:defRPr/>
            </a:pPr>
            <a:r>
              <a:rPr lang="sl-SI" sz="1400" b="1">
                <a:latin typeface="Helvetica" pitchFamily="34" charset="0"/>
                <a:ea typeface="宋体" pitchFamily="2" charset="-122"/>
              </a:rPr>
              <a:t>Queue</a:t>
            </a:r>
          </a:p>
          <a:p>
            <a:pPr algn="ctr" eaLnBrk="0" hangingPunct="0">
              <a:defRPr/>
            </a:pPr>
            <a:r>
              <a:rPr lang="sl-SI" sz="1400" b="1">
                <a:latin typeface="Helvetica" pitchFamily="34" charset="0"/>
                <a:ea typeface="宋体" pitchFamily="2" charset="-122"/>
              </a:rPr>
              <a:t>(TxQ)</a:t>
            </a:r>
            <a:endParaRPr lang="en-GB" altLang="zh-CN" sz="1400" b="1">
              <a:latin typeface="Helvetica" pitchFamily="34" charset="0"/>
              <a:ea typeface="宋体" pitchFamily="2" charset="-122"/>
            </a:endParaRPr>
          </a:p>
        </p:txBody>
      </p:sp>
      <p:sp>
        <p:nvSpPr>
          <p:cNvPr id="5" name="AutoShape 5"/>
          <p:cNvSpPr>
            <a:spLocks noChangeArrowheads="1"/>
          </p:cNvSpPr>
          <p:nvPr/>
        </p:nvSpPr>
        <p:spPr bwMode="auto">
          <a:xfrm flipH="1">
            <a:off x="3860800" y="1930400"/>
            <a:ext cx="1905000" cy="914400"/>
          </a:xfrm>
          <a:prstGeom prst="flowChartOnlineStorage">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400" b="1">
                <a:latin typeface="Helvetica" pitchFamily="34" charset="0"/>
                <a:ea typeface="宋体" pitchFamily="2" charset="-122"/>
              </a:rPr>
              <a:t>Software</a:t>
            </a:r>
          </a:p>
          <a:p>
            <a:pPr algn="ctr" eaLnBrk="0" hangingPunct="0">
              <a:defRPr/>
            </a:pPr>
            <a:r>
              <a:rPr lang="sl-SI" sz="1400" b="1">
                <a:latin typeface="Helvetica" pitchFamily="34" charset="0"/>
                <a:ea typeface="宋体" pitchFamily="2" charset="-122"/>
              </a:rPr>
              <a:t>Queuing</a:t>
            </a:r>
          </a:p>
          <a:p>
            <a:pPr algn="ctr" eaLnBrk="0" hangingPunct="0">
              <a:defRPr/>
            </a:pPr>
            <a:r>
              <a:rPr lang="sl-SI" sz="1400" b="1">
                <a:latin typeface="Helvetica" pitchFamily="34" charset="0"/>
                <a:ea typeface="宋体" pitchFamily="2" charset="-122"/>
              </a:rPr>
              <a:t>System</a:t>
            </a:r>
            <a:endParaRPr lang="en-GB" altLang="zh-CN" sz="1400" b="1">
              <a:latin typeface="Helvetica" pitchFamily="34" charset="0"/>
              <a:ea typeface="宋体" pitchFamily="2" charset="-122"/>
            </a:endParaRPr>
          </a:p>
        </p:txBody>
      </p:sp>
      <p:grpSp>
        <p:nvGrpSpPr>
          <p:cNvPr id="6" name="Group 6"/>
          <p:cNvGrpSpPr>
            <a:grpSpLocks/>
          </p:cNvGrpSpPr>
          <p:nvPr/>
        </p:nvGrpSpPr>
        <p:grpSpPr bwMode="auto">
          <a:xfrm>
            <a:off x="8356600" y="2130425"/>
            <a:ext cx="1524000" cy="533400"/>
            <a:chOff x="4368" y="1422"/>
            <a:chExt cx="960" cy="336"/>
          </a:xfrm>
          <a:solidFill>
            <a:schemeClr val="bg2">
              <a:lumMod val="90000"/>
            </a:schemeClr>
          </a:solidFill>
        </p:grpSpPr>
        <p:sp>
          <p:nvSpPr>
            <p:cNvPr id="7" name="AutoShape 7"/>
            <p:cNvSpPr>
              <a:spLocks noChangeArrowheads="1"/>
            </p:cNvSpPr>
            <p:nvPr/>
          </p:nvSpPr>
          <p:spPr bwMode="auto">
            <a:xfrm>
              <a:off x="4368" y="1422"/>
              <a:ext cx="295" cy="335"/>
            </a:xfrm>
            <a:prstGeom prst="flowChartConnector">
              <a:avLst/>
            </a:prstGeom>
            <a:grpFill/>
            <a:ln w="19050">
              <a:solidFill>
                <a:schemeClr val="tx1"/>
              </a:solidFill>
              <a:round/>
              <a:headEnd/>
              <a:tailEnd/>
            </a:ln>
            <a:effectLst>
              <a:outerShdw dist="17961" dir="2700000" algn="ctr" rotWithShape="0">
                <a:schemeClr val="tx1"/>
              </a:outerShdw>
            </a:effectLst>
          </p:spPr>
          <p:txBody>
            <a:bodyPr wrap="none" anchor="ctr"/>
            <a:lstStyle/>
            <a:p>
              <a:pPr>
                <a:defRPr/>
              </a:pPr>
              <a:endParaRPr lang="zh-CN" altLang="en-US">
                <a:ea typeface="宋体" pitchFamily="2" charset="-122"/>
              </a:endParaRPr>
            </a:p>
          </p:txBody>
        </p:sp>
        <p:sp>
          <p:nvSpPr>
            <p:cNvPr id="8" name="AutoShape 8"/>
            <p:cNvSpPr>
              <a:spLocks noChangeArrowheads="1"/>
            </p:cNvSpPr>
            <p:nvPr/>
          </p:nvSpPr>
          <p:spPr bwMode="auto">
            <a:xfrm>
              <a:off x="4516" y="1422"/>
              <a:ext cx="664" cy="335"/>
            </a:xfrm>
            <a:prstGeom prst="flowChartProcess">
              <a:avLst/>
            </a:prstGeom>
            <a:grpFill/>
            <a:ln w="19050">
              <a:noFill/>
              <a:miter lim="800000"/>
              <a:headEnd/>
              <a:tailEnd/>
            </a:ln>
            <a:effectLst>
              <a:outerShdw dist="17961" dir="2700000" algn="ctr" rotWithShape="0">
                <a:schemeClr val="tx1"/>
              </a:outerShdw>
            </a:effectLst>
          </p:spPr>
          <p:txBody>
            <a:bodyPr wrap="none" anchor="ctr"/>
            <a:lstStyle/>
            <a:p>
              <a:pPr>
                <a:defRPr/>
              </a:pPr>
              <a:endParaRPr lang="zh-CN" altLang="en-US">
                <a:ea typeface="宋体" pitchFamily="2" charset="-122"/>
              </a:endParaRPr>
            </a:p>
          </p:txBody>
        </p:sp>
        <p:sp>
          <p:nvSpPr>
            <p:cNvPr id="9" name="Line 9"/>
            <p:cNvSpPr>
              <a:spLocks noChangeShapeType="1"/>
            </p:cNvSpPr>
            <p:nvPr/>
          </p:nvSpPr>
          <p:spPr bwMode="auto">
            <a:xfrm>
              <a:off x="4516" y="1757"/>
              <a:ext cx="664" cy="1"/>
            </a:xfrm>
            <a:prstGeom prst="line">
              <a:avLst/>
            </a:prstGeom>
            <a:grpFill/>
            <a:ln w="19050">
              <a:solidFill>
                <a:schemeClr val="tx1"/>
              </a:solidFill>
              <a:round/>
              <a:headEnd/>
              <a:tailEnd/>
            </a:ln>
            <a:effectLst>
              <a:outerShdw dist="17961" dir="2700000" algn="ctr" rotWithShape="0">
                <a:schemeClr val="tx1"/>
              </a:outerShdw>
            </a:effectLst>
          </p:spPr>
          <p:txBody>
            <a:bodyPr wrap="none" anchor="ctr"/>
            <a:lstStyle/>
            <a:p>
              <a:pPr>
                <a:defRPr/>
              </a:pPr>
              <a:endParaRPr lang="zh-CN" altLang="en-US">
                <a:ea typeface="宋体" pitchFamily="2" charset="-122"/>
              </a:endParaRPr>
            </a:p>
          </p:txBody>
        </p:sp>
        <p:sp>
          <p:nvSpPr>
            <p:cNvPr id="10" name="Line 10"/>
            <p:cNvSpPr>
              <a:spLocks noChangeShapeType="1"/>
            </p:cNvSpPr>
            <p:nvPr/>
          </p:nvSpPr>
          <p:spPr bwMode="auto">
            <a:xfrm>
              <a:off x="4516" y="1422"/>
              <a:ext cx="664" cy="1"/>
            </a:xfrm>
            <a:prstGeom prst="line">
              <a:avLst/>
            </a:prstGeom>
            <a:grpFill/>
            <a:ln w="19050">
              <a:solidFill>
                <a:schemeClr val="tx1"/>
              </a:solidFill>
              <a:round/>
              <a:headEnd/>
              <a:tailEnd/>
            </a:ln>
            <a:extLst/>
          </p:spPr>
          <p:txBody>
            <a:bodyPr wrap="none" anchor="ctr"/>
            <a:lstStyle/>
            <a:p>
              <a:endParaRPr lang="zh-CN" altLang="en-US"/>
            </a:p>
          </p:txBody>
        </p:sp>
        <p:sp>
          <p:nvSpPr>
            <p:cNvPr id="11" name="AutoShape 11"/>
            <p:cNvSpPr>
              <a:spLocks noChangeArrowheads="1"/>
            </p:cNvSpPr>
            <p:nvPr/>
          </p:nvSpPr>
          <p:spPr bwMode="auto">
            <a:xfrm>
              <a:off x="5033" y="1422"/>
              <a:ext cx="295" cy="335"/>
            </a:xfrm>
            <a:prstGeom prst="flowChartConnector">
              <a:avLst/>
            </a:prstGeom>
            <a:grpFill/>
            <a:ln w="19050">
              <a:solidFill>
                <a:schemeClr val="tx1"/>
              </a:solidFill>
              <a:round/>
              <a:headEnd/>
              <a:tailEnd/>
            </a:ln>
            <a:effectLst>
              <a:outerShdw dist="17961" dir="2700000" algn="ctr" rotWithShape="0">
                <a:schemeClr val="tx1"/>
              </a:outerShdw>
            </a:effectLst>
          </p:spPr>
          <p:txBody>
            <a:bodyPr wrap="none" anchor="ctr"/>
            <a:lstStyle/>
            <a:p>
              <a:pPr>
                <a:defRPr/>
              </a:pPr>
              <a:endParaRPr lang="zh-CN" altLang="en-US">
                <a:ea typeface="宋体" pitchFamily="2" charset="-122"/>
              </a:endParaRPr>
            </a:p>
          </p:txBody>
        </p:sp>
        <p:sp>
          <p:nvSpPr>
            <p:cNvPr id="12" name="Text Box 12"/>
            <p:cNvSpPr txBox="1">
              <a:spLocks noChangeArrowheads="1"/>
            </p:cNvSpPr>
            <p:nvPr/>
          </p:nvSpPr>
          <p:spPr bwMode="auto">
            <a:xfrm>
              <a:off x="4512" y="1440"/>
              <a:ext cx="515" cy="288"/>
            </a:xfrm>
            <a:prstGeom prst="rect">
              <a:avLst/>
            </a:prstGeom>
            <a:grpFill/>
            <a:ln>
              <a:noFill/>
            </a:ln>
            <a:extLs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Output</a:t>
              </a:r>
            </a:p>
            <a:p>
              <a:pPr algn="ctr"/>
              <a:r>
                <a:rPr lang="sl-SI" altLang="zh-CN" sz="1200" b="1">
                  <a:latin typeface="Helvetica" charset="0"/>
                </a:rPr>
                <a:t>Interface</a:t>
              </a:r>
              <a:endParaRPr lang="en-GB" altLang="zh-CN" sz="1200" b="1">
                <a:latin typeface="Helvetica" charset="0"/>
              </a:endParaRPr>
            </a:p>
          </p:txBody>
        </p:sp>
      </p:grpSp>
      <p:sp>
        <p:nvSpPr>
          <p:cNvPr id="13" name="AutoShape 13"/>
          <p:cNvSpPr>
            <a:spLocks noChangeArrowheads="1"/>
          </p:cNvSpPr>
          <p:nvPr/>
        </p:nvSpPr>
        <p:spPr bwMode="auto">
          <a:xfrm>
            <a:off x="5842000" y="2282825"/>
            <a:ext cx="457200" cy="228600"/>
          </a:xfrm>
          <a:prstGeom prst="notchedRightArrow">
            <a:avLst>
              <a:gd name="adj1" fmla="val 50000"/>
              <a:gd name="adj2" fmla="val 50000"/>
            </a:avLst>
          </a:prstGeom>
          <a:solidFill>
            <a:schemeClr val="folHlink"/>
          </a:solidFill>
          <a:ln w="19050">
            <a:solidFill>
              <a:schemeClr val="tx1"/>
            </a:solidFill>
            <a:miter lim="800000"/>
            <a:headEnd type="none" w="sm" len="sm"/>
            <a:tailEnd/>
          </a:ln>
          <a:effectLst>
            <a:outerShdw dist="12700" dir="5400000" algn="ctr" rotWithShape="0">
              <a:schemeClr val="tx1"/>
            </a:outerShdw>
          </a:effectLst>
        </p:spPr>
        <p:txBody>
          <a:bodyPr wrap="none" anchor="ctr"/>
          <a:lstStyle/>
          <a:p>
            <a:pPr>
              <a:defRPr/>
            </a:pPr>
            <a:endParaRPr lang="zh-CN" altLang="en-US">
              <a:ea typeface="宋体" pitchFamily="2" charset="-122"/>
            </a:endParaRPr>
          </a:p>
        </p:txBody>
      </p:sp>
      <p:sp>
        <p:nvSpPr>
          <p:cNvPr id="14" name="AutoShape 14"/>
          <p:cNvSpPr>
            <a:spLocks noChangeArrowheads="1"/>
          </p:cNvSpPr>
          <p:nvPr/>
        </p:nvSpPr>
        <p:spPr bwMode="auto">
          <a:xfrm>
            <a:off x="7823200" y="2282825"/>
            <a:ext cx="457200" cy="228600"/>
          </a:xfrm>
          <a:prstGeom prst="notchedRightArrow">
            <a:avLst>
              <a:gd name="adj1" fmla="val 50000"/>
              <a:gd name="adj2" fmla="val 50000"/>
            </a:avLst>
          </a:prstGeom>
          <a:solidFill>
            <a:schemeClr val="folHlink"/>
          </a:solidFill>
          <a:ln w="19050">
            <a:solidFill>
              <a:schemeClr val="tx1"/>
            </a:solidFill>
            <a:miter lim="800000"/>
            <a:headEnd type="none" w="sm" len="sm"/>
            <a:tailEnd/>
          </a:ln>
          <a:effectLst>
            <a:outerShdw dist="12700" dir="5400000" algn="ctr" rotWithShape="0">
              <a:schemeClr val="tx1"/>
            </a:outerShdw>
          </a:effectLst>
        </p:spPr>
        <p:txBody>
          <a:bodyPr wrap="none" anchor="ctr"/>
          <a:lstStyle/>
          <a:p>
            <a:pPr>
              <a:defRPr/>
            </a:pPr>
            <a:endParaRPr lang="zh-CN" altLang="en-US">
              <a:ea typeface="宋体" pitchFamily="2" charset="-122"/>
            </a:endParaRPr>
          </a:p>
        </p:txBody>
      </p:sp>
      <p:sp>
        <p:nvSpPr>
          <p:cNvPr id="15" name="AutoShape 15"/>
          <p:cNvSpPr>
            <a:spLocks noChangeArrowheads="1"/>
          </p:cNvSpPr>
          <p:nvPr/>
        </p:nvSpPr>
        <p:spPr bwMode="auto">
          <a:xfrm>
            <a:off x="3403600" y="2282825"/>
            <a:ext cx="457200" cy="228600"/>
          </a:xfrm>
          <a:prstGeom prst="notchedRightArrow">
            <a:avLst>
              <a:gd name="adj1" fmla="val 50000"/>
              <a:gd name="adj2" fmla="val 50000"/>
            </a:avLst>
          </a:prstGeom>
          <a:solidFill>
            <a:schemeClr val="folHlink"/>
          </a:solidFill>
          <a:ln w="19050">
            <a:solidFill>
              <a:schemeClr val="tx1"/>
            </a:solidFill>
            <a:miter lim="800000"/>
            <a:headEnd type="none" w="sm" len="sm"/>
            <a:tailEnd/>
          </a:ln>
          <a:effectLst>
            <a:outerShdw dist="12700" dir="5400000" algn="ctr" rotWithShape="0">
              <a:schemeClr val="tx1"/>
            </a:outerShdw>
          </a:effectLst>
        </p:spPr>
        <p:txBody>
          <a:bodyPr wrap="none" anchor="ctr"/>
          <a:lstStyle/>
          <a:p>
            <a:pPr>
              <a:defRPr/>
            </a:pPr>
            <a:endParaRPr lang="zh-CN" altLang="en-US">
              <a:ea typeface="宋体" pitchFamily="2" charset="-122"/>
            </a:endParaRPr>
          </a:p>
        </p:txBody>
      </p:sp>
      <p:sp>
        <p:nvSpPr>
          <p:cNvPr id="16" name="AutoShape 16"/>
          <p:cNvSpPr>
            <a:spLocks noChangeArrowheads="1"/>
          </p:cNvSpPr>
          <p:nvPr/>
        </p:nvSpPr>
        <p:spPr bwMode="auto">
          <a:xfrm>
            <a:off x="1803400" y="1930400"/>
            <a:ext cx="1447800" cy="914400"/>
          </a:xfrm>
          <a:prstGeom prst="hexagon">
            <a:avLst>
              <a:gd name="adj" fmla="val 39583"/>
              <a:gd name="vf" fmla="val 115470"/>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400" b="1" dirty="0">
                <a:latin typeface="Helvetica" pitchFamily="34" charset="0"/>
                <a:ea typeface="宋体" pitchFamily="2" charset="-122"/>
              </a:rPr>
              <a:t>Forwarder</a:t>
            </a:r>
            <a:endParaRPr lang="en-GB" altLang="zh-CN" sz="1400" b="1" dirty="0">
              <a:latin typeface="Helvetica" pitchFamily="34" charset="0"/>
              <a:ea typeface="宋体" pitchFamily="2" charset="-122"/>
            </a:endParaRPr>
          </a:p>
        </p:txBody>
      </p:sp>
      <p:grpSp>
        <p:nvGrpSpPr>
          <p:cNvPr id="17" name="Group 17"/>
          <p:cNvGrpSpPr>
            <a:grpSpLocks/>
          </p:cNvGrpSpPr>
          <p:nvPr/>
        </p:nvGrpSpPr>
        <p:grpSpPr bwMode="auto">
          <a:xfrm>
            <a:off x="2641600" y="2549525"/>
            <a:ext cx="3486150" cy="1362075"/>
            <a:chOff x="768" y="1686"/>
            <a:chExt cx="2196" cy="858"/>
          </a:xfrm>
        </p:grpSpPr>
        <p:sp>
          <p:nvSpPr>
            <p:cNvPr id="18" name="Rectangle 18"/>
            <p:cNvSpPr>
              <a:spLocks noChangeArrowheads="1"/>
            </p:cNvSpPr>
            <p:nvPr/>
          </p:nvSpPr>
          <p:spPr bwMode="auto">
            <a:xfrm>
              <a:off x="768" y="2064"/>
              <a:ext cx="1680" cy="480"/>
            </a:xfrm>
            <a:prstGeom prst="rect">
              <a:avLst/>
            </a:prstGeom>
            <a:solidFill>
              <a:srgbClr val="8EECA4">
                <a:alpha val="50195"/>
              </a:srgbClr>
            </a:solidFill>
            <a:ln w="19050">
              <a:solidFill>
                <a:schemeClr val="tx1"/>
              </a:solidFill>
              <a:miter lim="800000"/>
              <a:headEnd type="none" w="sm" len="sm"/>
              <a:tailEnd/>
            </a:ln>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b="1">
                  <a:latin typeface="Helvetica" charset="0"/>
                </a:rPr>
                <a:t>Any supported queuing mechanism</a:t>
              </a:r>
              <a:endParaRPr lang="en-GB" altLang="zh-CN" b="1">
                <a:latin typeface="Helvetica" charset="0"/>
              </a:endParaRPr>
            </a:p>
          </p:txBody>
        </p:sp>
        <p:sp>
          <p:nvSpPr>
            <p:cNvPr id="19" name="Freeform 19"/>
            <p:cNvSpPr>
              <a:spLocks/>
            </p:cNvSpPr>
            <p:nvPr/>
          </p:nvSpPr>
          <p:spPr bwMode="auto">
            <a:xfrm>
              <a:off x="2442" y="1686"/>
              <a:ext cx="522" cy="528"/>
            </a:xfrm>
            <a:custGeom>
              <a:avLst/>
              <a:gdLst>
                <a:gd name="T0" fmla="*/ 18 w 522"/>
                <a:gd name="T1" fmla="*/ 528 h 528"/>
                <a:gd name="T2" fmla="*/ 522 w 522"/>
                <a:gd name="T3" fmla="*/ 528 h 528"/>
                <a:gd name="T4" fmla="*/ 0 w 522"/>
                <a:gd name="T5" fmla="*/ 0 h 528"/>
                <a:gd name="T6" fmla="*/ 0 60000 65536"/>
                <a:gd name="T7" fmla="*/ 0 60000 65536"/>
                <a:gd name="T8" fmla="*/ 0 60000 65536"/>
                <a:gd name="T9" fmla="*/ 0 w 522"/>
                <a:gd name="T10" fmla="*/ 0 h 528"/>
                <a:gd name="T11" fmla="*/ 522 w 522"/>
                <a:gd name="T12" fmla="*/ 528 h 528"/>
              </a:gdLst>
              <a:ahLst/>
              <a:cxnLst>
                <a:cxn ang="T6">
                  <a:pos x="T0" y="T1"/>
                </a:cxn>
                <a:cxn ang="T7">
                  <a:pos x="T2" y="T3"/>
                </a:cxn>
                <a:cxn ang="T8">
                  <a:pos x="T4" y="T5"/>
                </a:cxn>
              </a:cxnLst>
              <a:rect l="T9" t="T10" r="T11" b="T12"/>
              <a:pathLst>
                <a:path w="522" h="528">
                  <a:moveTo>
                    <a:pt x="18" y="528"/>
                  </a:moveTo>
                  <a:lnTo>
                    <a:pt x="522" y="528"/>
                  </a:lnTo>
                  <a:lnTo>
                    <a:pt x="0" y="0"/>
                  </a:lnTo>
                </a:path>
              </a:pathLst>
            </a:custGeom>
            <a:noFill/>
            <a:ln w="28575" cap="flat" cmpd="sng">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82550" tIns="41275" rIns="82550" bIns="41275"/>
            <a:lstStyle/>
            <a:p>
              <a:endParaRPr lang="zh-CN" altLang="en-US"/>
            </a:p>
          </p:txBody>
        </p:sp>
      </p:grpSp>
      <p:grpSp>
        <p:nvGrpSpPr>
          <p:cNvPr id="20" name="Group 20"/>
          <p:cNvGrpSpPr>
            <a:grpSpLocks/>
          </p:cNvGrpSpPr>
          <p:nvPr/>
        </p:nvGrpSpPr>
        <p:grpSpPr bwMode="auto">
          <a:xfrm>
            <a:off x="6375400" y="2397125"/>
            <a:ext cx="2181225" cy="1209675"/>
            <a:chOff x="3120" y="1590"/>
            <a:chExt cx="1374" cy="762"/>
          </a:xfrm>
        </p:grpSpPr>
        <p:sp>
          <p:nvSpPr>
            <p:cNvPr id="21" name="Rectangle 21"/>
            <p:cNvSpPr>
              <a:spLocks noChangeArrowheads="1"/>
            </p:cNvSpPr>
            <p:nvPr/>
          </p:nvSpPr>
          <p:spPr bwMode="auto">
            <a:xfrm>
              <a:off x="3120" y="2064"/>
              <a:ext cx="1104" cy="288"/>
            </a:xfrm>
            <a:prstGeom prst="rect">
              <a:avLst/>
            </a:prstGeom>
            <a:solidFill>
              <a:srgbClr val="8EECA4">
                <a:alpha val="50195"/>
              </a:srgbClr>
            </a:solidFill>
            <a:ln w="19050">
              <a:solidFill>
                <a:schemeClr val="tx1"/>
              </a:solidFill>
              <a:miter lim="800000"/>
              <a:headEnd type="none" w="sm" len="sm"/>
              <a:tailEnd/>
            </a:ln>
          </p:spPr>
          <p:txBody>
            <a:bodyPr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b="1">
                  <a:latin typeface="Helvetica" charset="0"/>
                </a:rPr>
                <a:t>Always FIFO</a:t>
              </a:r>
              <a:endParaRPr lang="en-GB" altLang="zh-CN" b="1">
                <a:latin typeface="Helvetica" charset="0"/>
              </a:endParaRPr>
            </a:p>
          </p:txBody>
        </p:sp>
        <p:sp>
          <p:nvSpPr>
            <p:cNvPr id="22" name="Freeform 22"/>
            <p:cNvSpPr>
              <a:spLocks/>
            </p:cNvSpPr>
            <p:nvPr/>
          </p:nvSpPr>
          <p:spPr bwMode="auto">
            <a:xfrm>
              <a:off x="3882" y="1590"/>
              <a:ext cx="612" cy="612"/>
            </a:xfrm>
            <a:custGeom>
              <a:avLst/>
              <a:gdLst>
                <a:gd name="T0" fmla="*/ 360 w 612"/>
                <a:gd name="T1" fmla="*/ 612 h 612"/>
                <a:gd name="T2" fmla="*/ 612 w 612"/>
                <a:gd name="T3" fmla="*/ 612 h 612"/>
                <a:gd name="T4" fmla="*/ 0 w 612"/>
                <a:gd name="T5" fmla="*/ 0 h 612"/>
                <a:gd name="T6" fmla="*/ 0 60000 65536"/>
                <a:gd name="T7" fmla="*/ 0 60000 65536"/>
                <a:gd name="T8" fmla="*/ 0 60000 65536"/>
                <a:gd name="T9" fmla="*/ 0 w 612"/>
                <a:gd name="T10" fmla="*/ 0 h 612"/>
                <a:gd name="T11" fmla="*/ 612 w 612"/>
                <a:gd name="T12" fmla="*/ 612 h 612"/>
              </a:gdLst>
              <a:ahLst/>
              <a:cxnLst>
                <a:cxn ang="T6">
                  <a:pos x="T0" y="T1"/>
                </a:cxn>
                <a:cxn ang="T7">
                  <a:pos x="T2" y="T3"/>
                </a:cxn>
                <a:cxn ang="T8">
                  <a:pos x="T4" y="T5"/>
                </a:cxn>
              </a:cxnLst>
              <a:rect l="T9" t="T10" r="T11" b="T12"/>
              <a:pathLst>
                <a:path w="612" h="612">
                  <a:moveTo>
                    <a:pt x="360" y="612"/>
                  </a:moveTo>
                  <a:lnTo>
                    <a:pt x="612" y="612"/>
                  </a:lnTo>
                  <a:lnTo>
                    <a:pt x="0" y="0"/>
                  </a:lnTo>
                </a:path>
              </a:pathLst>
            </a:custGeom>
            <a:noFill/>
            <a:ln w="28575" cap="flat" cmpd="sng">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82550" tIns="41275" rIns="82550" bIns="41275"/>
            <a:lstStyle/>
            <a:p>
              <a:endParaRPr lang="zh-CN" altLang="en-US"/>
            </a:p>
          </p:txBody>
        </p:sp>
      </p:grpSp>
      <p:sp>
        <p:nvSpPr>
          <p:cNvPr id="23" name="Rectangle 3"/>
          <p:cNvSpPr txBox="1">
            <a:spLocks noChangeArrowheads="1"/>
          </p:cNvSpPr>
          <p:nvPr/>
        </p:nvSpPr>
        <p:spPr>
          <a:xfrm>
            <a:off x="1769630" y="4359275"/>
            <a:ext cx="8445501" cy="1955800"/>
          </a:xfrm>
          <a:prstGeom prst="rect">
            <a:avLst/>
          </a:prstGeom>
          <a:ln w="19050">
            <a:solidFill>
              <a:srgbClr val="C00000"/>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a:lnSpc>
                <a:spcPct val="170000"/>
              </a:lnSpc>
              <a:spcBef>
                <a:spcPct val="50000"/>
              </a:spcBef>
              <a:buClr>
                <a:schemeClr val="accent2"/>
              </a:buClr>
              <a:buFont typeface="Arial" pitchFamily="34" charset="0"/>
              <a:buChar char="•"/>
            </a:pPr>
            <a:r>
              <a:rPr lang="zh-CN" altLang="en-US" dirty="0" smtClean="0">
                <a:latin typeface="华文新魏" pitchFamily="2" charset="-122"/>
                <a:ea typeface="华文新魏" pitchFamily="2" charset="-122"/>
                <a:cs typeface="华文新魏"/>
              </a:rPr>
              <a:t>每个端口都有自己的软件队列和硬件队列</a:t>
            </a:r>
            <a:endParaRPr lang="en-US" altLang="zh-CN" dirty="0" smtClean="0">
              <a:latin typeface="华文新魏" pitchFamily="2" charset="-122"/>
              <a:ea typeface="华文新魏" pitchFamily="2" charset="-122"/>
              <a:cs typeface="华文新魏"/>
            </a:endParaRPr>
          </a:p>
          <a:p>
            <a:pPr marL="0" lvl="1">
              <a:lnSpc>
                <a:spcPct val="170000"/>
              </a:lnSpc>
              <a:spcBef>
                <a:spcPct val="50000"/>
              </a:spcBef>
              <a:buClr>
                <a:schemeClr val="accent2"/>
              </a:buClr>
              <a:buFont typeface="Arial" pitchFamily="34" charset="0"/>
              <a:buChar char="•"/>
            </a:pPr>
            <a:r>
              <a:rPr lang="zh-CN" altLang="en-US" dirty="0" smtClean="0">
                <a:solidFill>
                  <a:srgbClr val="FF0000"/>
                </a:solidFill>
                <a:latin typeface="华文新魏" pitchFamily="2" charset="-122"/>
                <a:ea typeface="华文新魏" pitchFamily="2" charset="-122"/>
                <a:cs typeface="华文新魏"/>
              </a:rPr>
              <a:t>硬件队列 </a:t>
            </a:r>
            <a:r>
              <a:rPr lang="sl-SI" altLang="zh-CN" dirty="0" smtClean="0">
                <a:latin typeface="华文新魏" pitchFamily="2" charset="-122"/>
                <a:ea typeface="华文新魏" pitchFamily="2" charset="-122"/>
                <a:cs typeface="华文新魏"/>
              </a:rPr>
              <a:t>(</a:t>
            </a:r>
            <a:r>
              <a:rPr lang="en-US" altLang="zh-CN" dirty="0" smtClean="0">
                <a:latin typeface="华文新魏" pitchFamily="2" charset="-122"/>
                <a:ea typeface="华文新魏" pitchFamily="2" charset="-122"/>
                <a:cs typeface="华文新魏"/>
              </a:rPr>
              <a:t>transmit</a:t>
            </a:r>
            <a:r>
              <a:rPr lang="sl-SI" altLang="zh-CN" dirty="0" smtClean="0">
                <a:latin typeface="华文新魏" pitchFamily="2" charset="-122"/>
                <a:ea typeface="华文新魏" pitchFamily="2" charset="-122"/>
                <a:cs typeface="华文新魏"/>
              </a:rPr>
              <a:t> queue</a:t>
            </a:r>
            <a:r>
              <a:rPr lang="en-US" altLang="zh-CN" dirty="0" smtClean="0">
                <a:latin typeface="华文新魏" pitchFamily="2" charset="-122"/>
                <a:ea typeface="华文新魏" pitchFamily="2" charset="-122"/>
                <a:cs typeface="华文新魏"/>
              </a:rPr>
              <a:t>,</a:t>
            </a:r>
            <a:r>
              <a:rPr lang="sl-SI" altLang="zh-CN" dirty="0" smtClean="0">
                <a:latin typeface="华文新魏" pitchFamily="2" charset="-122"/>
                <a:ea typeface="华文新魏" pitchFamily="2" charset="-122"/>
                <a:cs typeface="华文新魏"/>
              </a:rPr>
              <a:t> or TxQ)</a:t>
            </a:r>
            <a:r>
              <a:rPr lang="zh-CN" altLang="en-US" dirty="0" smtClean="0">
                <a:latin typeface="华文新魏" pitchFamily="2" charset="-122"/>
                <a:ea typeface="华文新魏" pitchFamily="2" charset="-122"/>
                <a:cs typeface="华文新魏"/>
              </a:rPr>
              <a:t>永远使用</a:t>
            </a:r>
            <a:r>
              <a:rPr lang="en-US" altLang="zh-CN" dirty="0" smtClean="0">
                <a:latin typeface="华文新魏" pitchFamily="2" charset="-122"/>
                <a:ea typeface="华文新魏" pitchFamily="2" charset="-122"/>
                <a:cs typeface="华文新魏"/>
              </a:rPr>
              <a:t>FIFO </a:t>
            </a:r>
            <a:r>
              <a:rPr lang="zh-CN" altLang="en-US" dirty="0" smtClean="0">
                <a:latin typeface="华文新魏" pitchFamily="2" charset="-122"/>
                <a:ea typeface="华文新魏" pitchFamily="2" charset="-122"/>
                <a:cs typeface="华文新魏"/>
              </a:rPr>
              <a:t>队列</a:t>
            </a:r>
            <a:endParaRPr lang="en-US" altLang="zh-CN" dirty="0" smtClean="0">
              <a:latin typeface="华文新魏" pitchFamily="2" charset="-122"/>
              <a:ea typeface="华文新魏" pitchFamily="2" charset="-122"/>
              <a:cs typeface="华文新魏"/>
            </a:endParaRPr>
          </a:p>
          <a:p>
            <a:pPr marL="0" lvl="1">
              <a:lnSpc>
                <a:spcPct val="170000"/>
              </a:lnSpc>
              <a:spcBef>
                <a:spcPct val="50000"/>
              </a:spcBef>
              <a:buClr>
                <a:schemeClr val="accent2"/>
              </a:buClr>
              <a:buFont typeface="Arial" pitchFamily="34" charset="0"/>
              <a:buChar char="•"/>
            </a:pPr>
            <a:r>
              <a:rPr lang="zh-CN" altLang="en-US" dirty="0" smtClean="0">
                <a:solidFill>
                  <a:srgbClr val="FF0000"/>
                </a:solidFill>
                <a:latin typeface="华文新魏" pitchFamily="2" charset="-122"/>
                <a:ea typeface="华文新魏" pitchFamily="2" charset="-122"/>
                <a:cs typeface="华文新魏"/>
              </a:rPr>
              <a:t>软件</a:t>
            </a:r>
            <a:r>
              <a:rPr lang="zh-CN" altLang="en-US" dirty="0" smtClean="0">
                <a:solidFill>
                  <a:srgbClr val="FF0000"/>
                </a:solidFill>
                <a:latin typeface="华文新魏" pitchFamily="2" charset="-122"/>
                <a:ea typeface="华文新魏" pitchFamily="2" charset="-122"/>
                <a:cs typeface="华文新魏"/>
              </a:rPr>
              <a:t>队列</a:t>
            </a:r>
            <a:r>
              <a:rPr lang="zh-CN" altLang="en-US" dirty="0" smtClean="0">
                <a:latin typeface="华文新魏" pitchFamily="2" charset="-122"/>
                <a:ea typeface="华文新魏" pitchFamily="2" charset="-122"/>
                <a:cs typeface="华文新魏"/>
              </a:rPr>
              <a:t>根据</a:t>
            </a:r>
            <a:r>
              <a:rPr lang="zh-CN" altLang="en-US" dirty="0" smtClean="0">
                <a:latin typeface="华文新魏" pitchFamily="2" charset="-122"/>
                <a:ea typeface="华文新魏" pitchFamily="2" charset="-122"/>
                <a:cs typeface="华文新魏"/>
              </a:rPr>
              <a:t>不同的系统版本和硬件平台有不同的选择和配置</a:t>
            </a:r>
            <a:endParaRPr lang="en-US" altLang="zh-CN" dirty="0">
              <a:latin typeface="华文新魏" pitchFamily="2" charset="-122"/>
              <a:ea typeface="华文新魏" pitchFamily="2" charset="-122"/>
              <a:cs typeface="华文新魏"/>
            </a:endParaRPr>
          </a:p>
        </p:txBody>
      </p:sp>
    </p:spTree>
    <p:extLst>
      <p:ext uri="{BB962C8B-B14F-4D97-AF65-F5344CB8AC3E}">
        <p14:creationId xmlns="" xmlns:p14="http://schemas.microsoft.com/office/powerpoint/2010/main" val="20104757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出端口队列结构（详细）</a:t>
            </a:r>
            <a:endParaRPr kumimoji="1" lang="zh-CN" altLang="en-US" dirty="0"/>
          </a:p>
        </p:txBody>
      </p:sp>
      <p:sp>
        <p:nvSpPr>
          <p:cNvPr id="4" name="AutoShape 2"/>
          <p:cNvSpPr>
            <a:spLocks noChangeArrowheads="1"/>
          </p:cNvSpPr>
          <p:nvPr/>
        </p:nvSpPr>
        <p:spPr bwMode="auto">
          <a:xfrm>
            <a:off x="1352550" y="1813935"/>
            <a:ext cx="5029200" cy="3048000"/>
          </a:xfrm>
          <a:prstGeom prst="flowChartAlternateProcess">
            <a:avLst/>
          </a:prstGeom>
          <a:solidFill>
            <a:srgbClr val="8EECA4"/>
          </a:solidFill>
          <a:ln w="19050">
            <a:solidFill>
              <a:schemeClr val="tx1"/>
            </a:solidFill>
            <a:miter lim="800000"/>
            <a:headEnd type="none" w="sm" len="sm"/>
            <a:tailEnd/>
          </a:ln>
          <a:effectLst>
            <a:outerShdw dist="17961" dir="2700000" algn="ctr" rotWithShape="0">
              <a:schemeClr val="tx1"/>
            </a:outerShdw>
          </a:effectLst>
        </p:spPr>
        <p:txBody>
          <a:bodyPr wrap="none" tIns="0"/>
          <a:lstStyle/>
          <a:p>
            <a:pPr algn="ctr" eaLnBrk="0" hangingPunct="0">
              <a:defRPr/>
            </a:pPr>
            <a:r>
              <a:rPr lang="sl-SI" sz="1200" b="1" dirty="0">
                <a:solidFill>
                  <a:srgbClr val="0070C0"/>
                </a:solidFill>
                <a:latin typeface="Helvetica" pitchFamily="34" charset="0"/>
                <a:ea typeface="宋体" pitchFamily="2" charset="-122"/>
              </a:rPr>
              <a:t>Software Queuing System</a:t>
            </a:r>
            <a:endParaRPr lang="en-GB" altLang="zh-CN" sz="1200" b="1" dirty="0">
              <a:solidFill>
                <a:srgbClr val="0070C0"/>
              </a:solidFill>
              <a:latin typeface="Helvetica" pitchFamily="34" charset="0"/>
              <a:ea typeface="宋体" pitchFamily="2" charset="-122"/>
            </a:endParaRPr>
          </a:p>
        </p:txBody>
      </p:sp>
      <p:sp>
        <p:nvSpPr>
          <p:cNvPr id="5" name="AutoShape 3"/>
          <p:cNvSpPr>
            <a:spLocks noChangeArrowheads="1"/>
          </p:cNvSpPr>
          <p:nvPr/>
        </p:nvSpPr>
        <p:spPr bwMode="auto">
          <a:xfrm>
            <a:off x="6457950" y="2575935"/>
            <a:ext cx="1676400" cy="1066800"/>
          </a:xfrm>
          <a:prstGeom prst="flowChartAlternateProcess">
            <a:avLst/>
          </a:prstGeom>
          <a:solidFill>
            <a:srgbClr val="8EECA4"/>
          </a:solidFill>
          <a:ln w="19050">
            <a:solidFill>
              <a:schemeClr val="tx1"/>
            </a:solidFill>
            <a:miter lim="800000"/>
            <a:headEnd type="none" w="sm" len="sm"/>
            <a:tailEnd/>
          </a:ln>
          <a:effectLst>
            <a:outerShdw dist="17961" dir="2700000" algn="ctr" rotWithShape="0">
              <a:schemeClr val="tx1"/>
            </a:outerShdw>
          </a:effectLst>
        </p:spPr>
        <p:txBody>
          <a:bodyPr wrap="none"/>
          <a:lstStyle/>
          <a:p>
            <a:pPr algn="ctr" eaLnBrk="0" hangingPunct="0">
              <a:defRPr/>
            </a:pPr>
            <a:r>
              <a:rPr lang="sl-SI" sz="1200" b="1" dirty="0">
                <a:solidFill>
                  <a:srgbClr val="0070C0"/>
                </a:solidFill>
                <a:latin typeface="Helvetica" pitchFamily="34" charset="0"/>
                <a:ea typeface="宋体" pitchFamily="2" charset="-122"/>
              </a:rPr>
              <a:t>Hardware </a:t>
            </a:r>
          </a:p>
          <a:p>
            <a:pPr algn="ctr" eaLnBrk="0" hangingPunct="0">
              <a:defRPr/>
            </a:pPr>
            <a:r>
              <a:rPr lang="sl-SI" sz="1200" b="1" dirty="0">
                <a:solidFill>
                  <a:srgbClr val="0070C0"/>
                </a:solidFill>
                <a:latin typeface="Helvetica" pitchFamily="34" charset="0"/>
                <a:ea typeface="宋体" pitchFamily="2" charset="-122"/>
              </a:rPr>
              <a:t>Queuing System</a:t>
            </a:r>
            <a:endParaRPr lang="en-GB" altLang="zh-CN" sz="1200" b="1" dirty="0">
              <a:solidFill>
                <a:srgbClr val="0070C0"/>
              </a:solidFill>
              <a:latin typeface="Helvetica" pitchFamily="34" charset="0"/>
              <a:ea typeface="宋体" pitchFamily="2" charset="-122"/>
            </a:endParaRPr>
          </a:p>
        </p:txBody>
      </p:sp>
      <p:sp>
        <p:nvSpPr>
          <p:cNvPr id="6" name="AutoShape 6"/>
          <p:cNvSpPr>
            <a:spLocks noChangeArrowheads="1"/>
          </p:cNvSpPr>
          <p:nvPr/>
        </p:nvSpPr>
        <p:spPr bwMode="auto">
          <a:xfrm>
            <a:off x="1552575" y="2042535"/>
            <a:ext cx="990600" cy="609600"/>
          </a:xfrm>
          <a:prstGeom prst="flowChartDecision">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Class 1?</a:t>
            </a:r>
            <a:endParaRPr lang="en-GB" altLang="zh-CN" sz="1200" b="1">
              <a:latin typeface="Helvetica" pitchFamily="34" charset="0"/>
              <a:ea typeface="宋体" pitchFamily="2" charset="-122"/>
            </a:endParaRPr>
          </a:p>
        </p:txBody>
      </p:sp>
      <p:sp>
        <p:nvSpPr>
          <p:cNvPr id="7" name="AutoShape 7"/>
          <p:cNvSpPr>
            <a:spLocks noChangeArrowheads="1"/>
          </p:cNvSpPr>
          <p:nvPr/>
        </p:nvSpPr>
        <p:spPr bwMode="auto">
          <a:xfrm>
            <a:off x="1552575" y="2804535"/>
            <a:ext cx="990600" cy="609600"/>
          </a:xfrm>
          <a:prstGeom prst="flowChartDecision">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Class 2?</a:t>
            </a:r>
            <a:endParaRPr lang="en-GB" altLang="zh-CN" sz="1200" b="1">
              <a:latin typeface="Helvetica" pitchFamily="34" charset="0"/>
              <a:ea typeface="宋体" pitchFamily="2" charset="-122"/>
            </a:endParaRPr>
          </a:p>
        </p:txBody>
      </p:sp>
      <p:sp>
        <p:nvSpPr>
          <p:cNvPr id="8" name="AutoShape 8"/>
          <p:cNvSpPr>
            <a:spLocks noChangeArrowheads="1"/>
          </p:cNvSpPr>
          <p:nvPr/>
        </p:nvSpPr>
        <p:spPr bwMode="auto">
          <a:xfrm>
            <a:off x="1552575" y="4176135"/>
            <a:ext cx="990600" cy="609600"/>
          </a:xfrm>
          <a:prstGeom prst="flowChartDecision">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Class n?</a:t>
            </a:r>
            <a:endParaRPr lang="en-GB" altLang="zh-CN" sz="1200" b="1">
              <a:latin typeface="Helvetica" pitchFamily="34" charset="0"/>
              <a:ea typeface="宋体" pitchFamily="2" charset="-122"/>
            </a:endParaRPr>
          </a:p>
        </p:txBody>
      </p:sp>
      <p:sp>
        <p:nvSpPr>
          <p:cNvPr id="9" name="AutoShape 9"/>
          <p:cNvSpPr>
            <a:spLocks noChangeArrowheads="1"/>
          </p:cNvSpPr>
          <p:nvPr/>
        </p:nvSpPr>
        <p:spPr bwMode="auto">
          <a:xfrm flipH="1">
            <a:off x="3867150" y="2194935"/>
            <a:ext cx="1219200" cy="304800"/>
          </a:xfrm>
          <a:prstGeom prst="flowChartOnlineStorage">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Queue 1</a:t>
            </a:r>
            <a:endParaRPr lang="en-GB" altLang="zh-CN" sz="1200" b="1">
              <a:latin typeface="Helvetica" pitchFamily="34" charset="0"/>
              <a:ea typeface="宋体" pitchFamily="2" charset="-122"/>
            </a:endParaRPr>
          </a:p>
        </p:txBody>
      </p:sp>
      <p:sp>
        <p:nvSpPr>
          <p:cNvPr id="10" name="AutoShape 10"/>
          <p:cNvSpPr>
            <a:spLocks noChangeArrowheads="1"/>
          </p:cNvSpPr>
          <p:nvPr/>
        </p:nvSpPr>
        <p:spPr bwMode="auto">
          <a:xfrm flipH="1">
            <a:off x="3867150" y="2956935"/>
            <a:ext cx="1219200" cy="304800"/>
          </a:xfrm>
          <a:prstGeom prst="flowChartOnlineStorage">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Queue 2</a:t>
            </a:r>
            <a:endParaRPr lang="en-GB" altLang="zh-CN" sz="1200" b="1">
              <a:latin typeface="Helvetica" pitchFamily="34" charset="0"/>
              <a:ea typeface="宋体" pitchFamily="2" charset="-122"/>
            </a:endParaRPr>
          </a:p>
        </p:txBody>
      </p:sp>
      <p:sp>
        <p:nvSpPr>
          <p:cNvPr id="11" name="AutoShape 11"/>
          <p:cNvSpPr>
            <a:spLocks noChangeArrowheads="1"/>
          </p:cNvSpPr>
          <p:nvPr/>
        </p:nvSpPr>
        <p:spPr bwMode="auto">
          <a:xfrm flipH="1">
            <a:off x="3867150" y="4328535"/>
            <a:ext cx="1219200" cy="304800"/>
          </a:xfrm>
          <a:prstGeom prst="flowChartOnlineStorage">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Queue n</a:t>
            </a:r>
            <a:endParaRPr lang="en-GB" altLang="zh-CN" sz="1200" b="1">
              <a:latin typeface="Helvetica" pitchFamily="34" charset="0"/>
              <a:ea typeface="宋体" pitchFamily="2" charset="-122"/>
            </a:endParaRPr>
          </a:p>
        </p:txBody>
      </p:sp>
      <p:sp>
        <p:nvSpPr>
          <p:cNvPr id="12" name="AutoShape 12"/>
          <p:cNvSpPr>
            <a:spLocks noChangeArrowheads="1"/>
          </p:cNvSpPr>
          <p:nvPr/>
        </p:nvSpPr>
        <p:spPr bwMode="auto">
          <a:xfrm rot="16200000">
            <a:off x="4591050" y="2995035"/>
            <a:ext cx="2590800" cy="838200"/>
          </a:xfrm>
          <a:prstGeom prst="flowChartManualOperation">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vert="eaVert" wrap="none" anchor="ctr"/>
          <a:lstStyle/>
          <a:p>
            <a:pPr algn="ctr" eaLnBrk="0" hangingPunct="0">
              <a:defRPr/>
            </a:pPr>
            <a:r>
              <a:rPr lang="sl-SI" sz="1200" b="1">
                <a:latin typeface="Helvetica" pitchFamily="34" charset="0"/>
                <a:ea typeface="宋体" pitchFamily="2" charset="-122"/>
              </a:rPr>
              <a:t>Scheduler</a:t>
            </a:r>
            <a:endParaRPr lang="en-GB" altLang="zh-CN" sz="1200" b="1">
              <a:latin typeface="Helvetica" pitchFamily="34" charset="0"/>
              <a:ea typeface="宋体" pitchFamily="2" charset="-122"/>
            </a:endParaRPr>
          </a:p>
        </p:txBody>
      </p:sp>
      <p:sp>
        <p:nvSpPr>
          <p:cNvPr id="13" name="AutoShape 13"/>
          <p:cNvSpPr>
            <a:spLocks noChangeArrowheads="1"/>
          </p:cNvSpPr>
          <p:nvPr/>
        </p:nvSpPr>
        <p:spPr bwMode="auto">
          <a:xfrm rot="5400000">
            <a:off x="8591550" y="2804535"/>
            <a:ext cx="457200" cy="1066800"/>
          </a:xfrm>
          <a:prstGeom prst="can">
            <a:avLst>
              <a:gd name="adj" fmla="val 42529"/>
            </a:avLst>
          </a:prstGeom>
          <a:solidFill>
            <a:schemeClr val="bg2">
              <a:lumMod val="90000"/>
            </a:schemeClr>
          </a:solidFill>
          <a:ln w="19050">
            <a:solidFill>
              <a:schemeClr val="tx1"/>
            </a:solidFill>
            <a:round/>
            <a:headEnd type="none" w="sm" len="sm"/>
            <a:tailEnd/>
          </a:ln>
          <a:effectLst>
            <a:outerShdw dist="17961" dir="2700000" algn="ctr" rotWithShape="0">
              <a:schemeClr val="tx1"/>
            </a:outerShdw>
          </a:effectLst>
        </p:spPr>
        <p:txBody>
          <a:bodyPr rot="10800000" vert="eaVert" wrap="none" anchor="ctr"/>
          <a:lstStyle/>
          <a:p>
            <a:pPr algn="ctr" eaLnBrk="0" hangingPunct="0">
              <a:defRPr/>
            </a:pPr>
            <a:r>
              <a:rPr lang="sl-SI" sz="1200" b="1">
                <a:latin typeface="Helvetica" pitchFamily="34" charset="0"/>
                <a:ea typeface="宋体" pitchFamily="2" charset="-122"/>
              </a:rPr>
              <a:t>Interface</a:t>
            </a:r>
            <a:endParaRPr lang="en-GB" altLang="zh-CN" sz="1200" b="1">
              <a:latin typeface="Helvetica" pitchFamily="34" charset="0"/>
              <a:ea typeface="宋体" pitchFamily="2" charset="-122"/>
            </a:endParaRPr>
          </a:p>
        </p:txBody>
      </p:sp>
      <p:sp>
        <p:nvSpPr>
          <p:cNvPr id="14" name="Line 14"/>
          <p:cNvSpPr>
            <a:spLocks noChangeShapeType="1"/>
          </p:cNvSpPr>
          <p:nvPr/>
        </p:nvSpPr>
        <p:spPr bwMode="auto">
          <a:xfrm>
            <a:off x="2038350" y="1737735"/>
            <a:ext cx="0" cy="3048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5" name="Line 15"/>
          <p:cNvSpPr>
            <a:spLocks noChangeShapeType="1"/>
          </p:cNvSpPr>
          <p:nvPr/>
        </p:nvSpPr>
        <p:spPr bwMode="auto">
          <a:xfrm>
            <a:off x="2038350" y="2575935"/>
            <a:ext cx="0" cy="3048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 name="Line 16"/>
          <p:cNvSpPr>
            <a:spLocks noChangeShapeType="1"/>
          </p:cNvSpPr>
          <p:nvPr/>
        </p:nvSpPr>
        <p:spPr bwMode="auto">
          <a:xfrm>
            <a:off x="2038350" y="3337935"/>
            <a:ext cx="0" cy="3048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7" name="Line 17"/>
          <p:cNvSpPr>
            <a:spLocks noChangeShapeType="1"/>
          </p:cNvSpPr>
          <p:nvPr/>
        </p:nvSpPr>
        <p:spPr bwMode="auto">
          <a:xfrm>
            <a:off x="2038350" y="3947535"/>
            <a:ext cx="0" cy="3048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8" name="Line 18"/>
          <p:cNvSpPr>
            <a:spLocks noChangeShapeType="1"/>
          </p:cNvSpPr>
          <p:nvPr/>
        </p:nvSpPr>
        <p:spPr bwMode="auto">
          <a:xfrm>
            <a:off x="2038350" y="3718935"/>
            <a:ext cx="0" cy="152400"/>
          </a:xfrm>
          <a:prstGeom prst="line">
            <a:avLst/>
          </a:prstGeom>
          <a:noFill/>
          <a:ln w="38100">
            <a:solidFill>
              <a:schemeClr val="tx1"/>
            </a:solidFill>
            <a:prstDash val="sysDot"/>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9" name="Line 19"/>
          <p:cNvSpPr>
            <a:spLocks noChangeShapeType="1"/>
          </p:cNvSpPr>
          <p:nvPr/>
        </p:nvSpPr>
        <p:spPr bwMode="auto">
          <a:xfrm>
            <a:off x="4552950" y="3566535"/>
            <a:ext cx="0" cy="533400"/>
          </a:xfrm>
          <a:prstGeom prst="line">
            <a:avLst/>
          </a:prstGeom>
          <a:noFill/>
          <a:ln w="38100" cap="rnd">
            <a:solidFill>
              <a:schemeClr val="tx1"/>
            </a:solidFill>
            <a:prstDash val="sysDot"/>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0" name="Line 20"/>
          <p:cNvSpPr>
            <a:spLocks noChangeShapeType="1"/>
          </p:cNvSpPr>
          <p:nvPr/>
        </p:nvSpPr>
        <p:spPr bwMode="auto">
          <a:xfrm>
            <a:off x="2495550" y="2347335"/>
            <a:ext cx="3048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1" name="Line 21"/>
          <p:cNvSpPr>
            <a:spLocks noChangeShapeType="1"/>
          </p:cNvSpPr>
          <p:nvPr/>
        </p:nvSpPr>
        <p:spPr bwMode="auto">
          <a:xfrm>
            <a:off x="2495550" y="3109335"/>
            <a:ext cx="3048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 name="Line 22"/>
          <p:cNvSpPr>
            <a:spLocks noChangeShapeType="1"/>
          </p:cNvSpPr>
          <p:nvPr/>
        </p:nvSpPr>
        <p:spPr bwMode="auto">
          <a:xfrm>
            <a:off x="2495550" y="4480935"/>
            <a:ext cx="3048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3" name="Line 23"/>
          <p:cNvSpPr>
            <a:spLocks noChangeShapeType="1"/>
          </p:cNvSpPr>
          <p:nvPr/>
        </p:nvSpPr>
        <p:spPr bwMode="auto">
          <a:xfrm>
            <a:off x="5086350" y="2347335"/>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4" name="Line 24"/>
          <p:cNvSpPr>
            <a:spLocks noChangeShapeType="1"/>
          </p:cNvSpPr>
          <p:nvPr/>
        </p:nvSpPr>
        <p:spPr bwMode="auto">
          <a:xfrm>
            <a:off x="5086350" y="3109335"/>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5" name="Line 25"/>
          <p:cNvSpPr>
            <a:spLocks noChangeShapeType="1"/>
          </p:cNvSpPr>
          <p:nvPr/>
        </p:nvSpPr>
        <p:spPr bwMode="auto">
          <a:xfrm>
            <a:off x="5086350" y="4480935"/>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6" name="Line 26"/>
          <p:cNvSpPr>
            <a:spLocks noChangeShapeType="1"/>
          </p:cNvSpPr>
          <p:nvPr/>
        </p:nvSpPr>
        <p:spPr bwMode="auto">
          <a:xfrm>
            <a:off x="6305550" y="3337935"/>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7" name="Line 27"/>
          <p:cNvSpPr>
            <a:spLocks noChangeShapeType="1"/>
          </p:cNvSpPr>
          <p:nvPr/>
        </p:nvSpPr>
        <p:spPr bwMode="auto">
          <a:xfrm>
            <a:off x="971550" y="1737735"/>
            <a:ext cx="1066800" cy="0"/>
          </a:xfrm>
          <a:prstGeom prst="line">
            <a:avLst/>
          </a:prstGeom>
          <a:noFill/>
          <a:ln w="19050">
            <a:solidFill>
              <a:schemeClr val="tx1"/>
            </a:solidFill>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8" name="Text Box 28"/>
          <p:cNvSpPr txBox="1">
            <a:spLocks noChangeArrowheads="1"/>
          </p:cNvSpPr>
          <p:nvPr/>
        </p:nvSpPr>
        <p:spPr bwMode="auto">
          <a:xfrm>
            <a:off x="838200" y="1432935"/>
            <a:ext cx="18097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400" b="1">
                <a:latin typeface="Helvetica" charset="0"/>
              </a:rPr>
              <a:t>Forwarded Packets</a:t>
            </a:r>
            <a:endParaRPr lang="en-GB" altLang="zh-CN" sz="1400" b="1">
              <a:latin typeface="Helvetica" charset="0"/>
            </a:endParaRPr>
          </a:p>
        </p:txBody>
      </p:sp>
      <p:sp>
        <p:nvSpPr>
          <p:cNvPr id="29" name="AutoShape 29"/>
          <p:cNvSpPr>
            <a:spLocks noChangeArrowheads="1"/>
          </p:cNvSpPr>
          <p:nvPr/>
        </p:nvSpPr>
        <p:spPr bwMode="auto">
          <a:xfrm flipH="1">
            <a:off x="6534150" y="3185535"/>
            <a:ext cx="1524000" cy="304800"/>
          </a:xfrm>
          <a:prstGeom prst="flowChartOnlineStorage">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 Hardware Q</a:t>
            </a:r>
            <a:endParaRPr lang="en-GB" altLang="zh-CN" sz="1200" b="1">
              <a:latin typeface="Helvetica" pitchFamily="34" charset="0"/>
              <a:ea typeface="宋体" pitchFamily="2" charset="-122"/>
            </a:endParaRPr>
          </a:p>
        </p:txBody>
      </p:sp>
      <p:sp>
        <p:nvSpPr>
          <p:cNvPr id="30" name="Line 30"/>
          <p:cNvSpPr>
            <a:spLocks noChangeShapeType="1"/>
          </p:cNvSpPr>
          <p:nvPr/>
        </p:nvSpPr>
        <p:spPr bwMode="auto">
          <a:xfrm>
            <a:off x="8058150" y="3337935"/>
            <a:ext cx="2286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1" name="AutoShape 31"/>
          <p:cNvSpPr>
            <a:spLocks noChangeArrowheads="1"/>
          </p:cNvSpPr>
          <p:nvPr/>
        </p:nvSpPr>
        <p:spPr bwMode="auto">
          <a:xfrm>
            <a:off x="2800350" y="2194935"/>
            <a:ext cx="762000" cy="304800"/>
          </a:xfrm>
          <a:prstGeom prst="flowChartProcess">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Add/Drop</a:t>
            </a:r>
            <a:endParaRPr lang="en-GB" altLang="zh-CN" sz="1200" b="1">
              <a:latin typeface="Helvetica" pitchFamily="34" charset="0"/>
              <a:ea typeface="宋体" pitchFamily="2" charset="-122"/>
            </a:endParaRPr>
          </a:p>
        </p:txBody>
      </p:sp>
      <p:sp>
        <p:nvSpPr>
          <p:cNvPr id="32" name="AutoShape 32"/>
          <p:cNvSpPr>
            <a:spLocks noChangeArrowheads="1"/>
          </p:cNvSpPr>
          <p:nvPr/>
        </p:nvSpPr>
        <p:spPr bwMode="auto">
          <a:xfrm>
            <a:off x="2800350" y="2956935"/>
            <a:ext cx="762000" cy="304800"/>
          </a:xfrm>
          <a:prstGeom prst="flowChartProcess">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Add/Drop</a:t>
            </a:r>
            <a:endParaRPr lang="en-GB" altLang="zh-CN" sz="1200" b="1">
              <a:latin typeface="Helvetica" pitchFamily="34" charset="0"/>
              <a:ea typeface="宋体" pitchFamily="2" charset="-122"/>
            </a:endParaRPr>
          </a:p>
        </p:txBody>
      </p:sp>
      <p:sp>
        <p:nvSpPr>
          <p:cNvPr id="33" name="AutoShape 33"/>
          <p:cNvSpPr>
            <a:spLocks noChangeArrowheads="1"/>
          </p:cNvSpPr>
          <p:nvPr/>
        </p:nvSpPr>
        <p:spPr bwMode="auto">
          <a:xfrm>
            <a:off x="2800350" y="4328535"/>
            <a:ext cx="762000" cy="304800"/>
          </a:xfrm>
          <a:prstGeom prst="flowChartProcess">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Add/Drop</a:t>
            </a:r>
            <a:endParaRPr lang="en-GB" altLang="zh-CN" sz="1200" b="1">
              <a:latin typeface="Helvetica" pitchFamily="34" charset="0"/>
              <a:ea typeface="宋体" pitchFamily="2" charset="-122"/>
            </a:endParaRPr>
          </a:p>
        </p:txBody>
      </p:sp>
      <p:sp>
        <p:nvSpPr>
          <p:cNvPr id="34" name="Line 34"/>
          <p:cNvSpPr>
            <a:spLocks noChangeShapeType="1"/>
          </p:cNvSpPr>
          <p:nvPr/>
        </p:nvSpPr>
        <p:spPr bwMode="auto">
          <a:xfrm>
            <a:off x="3562350" y="2347335"/>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5" name="Line 35"/>
          <p:cNvSpPr>
            <a:spLocks noChangeShapeType="1"/>
          </p:cNvSpPr>
          <p:nvPr/>
        </p:nvSpPr>
        <p:spPr bwMode="auto">
          <a:xfrm>
            <a:off x="3562350" y="3109335"/>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6" name="Line 36"/>
          <p:cNvSpPr>
            <a:spLocks noChangeShapeType="1"/>
          </p:cNvSpPr>
          <p:nvPr/>
        </p:nvSpPr>
        <p:spPr bwMode="auto">
          <a:xfrm>
            <a:off x="3562350" y="4480935"/>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7" name="Rectangle 5"/>
          <p:cNvSpPr txBox="1">
            <a:spLocks noChangeArrowheads="1"/>
          </p:cNvSpPr>
          <p:nvPr/>
        </p:nvSpPr>
        <p:spPr>
          <a:xfrm>
            <a:off x="838200" y="5014333"/>
            <a:ext cx="8874512" cy="16875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a:lnSpc>
                <a:spcPct val="100000"/>
              </a:lnSpc>
              <a:spcBef>
                <a:spcPct val="50000"/>
              </a:spcBef>
              <a:buClr>
                <a:schemeClr val="accent2"/>
              </a:buClr>
              <a:buFont typeface="Arial" pitchFamily="34" charset="0"/>
              <a:buChar char="•"/>
            </a:pPr>
            <a:r>
              <a:rPr lang="zh-CN" altLang="en-US" sz="2200" dirty="0" smtClean="0">
                <a:latin typeface="华文新魏" pitchFamily="2" charset="-122"/>
                <a:ea typeface="华文新魏" pitchFamily="2" charset="-122"/>
                <a:cs typeface="华文新魏"/>
              </a:rPr>
              <a:t>每种队列机制有三个组成部分</a:t>
            </a:r>
            <a:r>
              <a:rPr lang="en-US" altLang="zh-CN" sz="2200" dirty="0" smtClean="0">
                <a:latin typeface="华文新魏" pitchFamily="2" charset="-122"/>
                <a:ea typeface="华文新魏" pitchFamily="2" charset="-122"/>
                <a:cs typeface="华文新魏"/>
              </a:rPr>
              <a:t>:</a:t>
            </a:r>
          </a:p>
          <a:p>
            <a:pPr marL="457200" lvl="2">
              <a:lnSpc>
                <a:spcPct val="100000"/>
              </a:lnSpc>
              <a:spcBef>
                <a:spcPct val="50000"/>
              </a:spcBef>
              <a:buClr>
                <a:schemeClr val="accent2"/>
              </a:buClr>
              <a:buFont typeface="Arial" pitchFamily="34" charset="0"/>
              <a:buChar char="•"/>
            </a:pPr>
            <a:r>
              <a:rPr lang="zh-CN" altLang="en-US" sz="1800" dirty="0" smtClean="0">
                <a:latin typeface="华文新魏" pitchFamily="2" charset="-122"/>
                <a:ea typeface="华文新魏" pitchFamily="2" charset="-122"/>
                <a:cs typeface="华文新魏"/>
              </a:rPr>
              <a:t>分类 </a:t>
            </a:r>
            <a:r>
              <a:rPr lang="en-US" altLang="zh-CN" sz="1800" dirty="0" smtClean="0">
                <a:latin typeface="华文新魏" pitchFamily="2" charset="-122"/>
                <a:ea typeface="华文新魏" pitchFamily="2" charset="-122"/>
                <a:cs typeface="华文新魏"/>
              </a:rPr>
              <a:t>(selecting the class)</a:t>
            </a:r>
          </a:p>
          <a:p>
            <a:pPr marL="457200" lvl="2">
              <a:lnSpc>
                <a:spcPct val="100000"/>
              </a:lnSpc>
              <a:spcBef>
                <a:spcPct val="50000"/>
              </a:spcBef>
              <a:buClr>
                <a:schemeClr val="accent2"/>
              </a:buClr>
              <a:buFont typeface="Arial" pitchFamily="34" charset="0"/>
              <a:buChar char="•"/>
            </a:pPr>
            <a:r>
              <a:rPr lang="zh-CN" altLang="en-US" sz="1800" dirty="0" smtClean="0">
                <a:latin typeface="华文新魏" pitchFamily="2" charset="-122"/>
                <a:ea typeface="华文新魏" pitchFamily="2" charset="-122"/>
                <a:cs typeface="华文新魏"/>
              </a:rPr>
              <a:t>排队策略 </a:t>
            </a:r>
            <a:r>
              <a:rPr lang="en-US" altLang="zh-CN" sz="1800" dirty="0" smtClean="0">
                <a:latin typeface="华文新魏" pitchFamily="2" charset="-122"/>
                <a:ea typeface="华文新魏" pitchFamily="2" charset="-122"/>
                <a:cs typeface="华文新魏"/>
              </a:rPr>
              <a:t>(determining whether a packet can be </a:t>
            </a:r>
            <a:r>
              <a:rPr lang="en-US" altLang="zh-CN" sz="1800" dirty="0" err="1" smtClean="0">
                <a:latin typeface="华文新魏" pitchFamily="2" charset="-122"/>
                <a:ea typeface="华文新魏" pitchFamily="2" charset="-122"/>
                <a:cs typeface="华文新魏"/>
              </a:rPr>
              <a:t>enqueued</a:t>
            </a:r>
            <a:r>
              <a:rPr lang="en-US" altLang="zh-CN" sz="1800" dirty="0" smtClean="0">
                <a:latin typeface="华文新魏" pitchFamily="2" charset="-122"/>
                <a:ea typeface="华文新魏" pitchFamily="2" charset="-122"/>
                <a:cs typeface="华文新魏"/>
              </a:rPr>
              <a:t>)</a:t>
            </a:r>
          </a:p>
          <a:p>
            <a:pPr marL="457200" lvl="2">
              <a:lnSpc>
                <a:spcPct val="100000"/>
              </a:lnSpc>
              <a:spcBef>
                <a:spcPct val="50000"/>
              </a:spcBef>
              <a:buClr>
                <a:schemeClr val="accent2"/>
              </a:buClr>
              <a:buFont typeface="Arial" pitchFamily="34" charset="0"/>
              <a:buChar char="•"/>
            </a:pPr>
            <a:r>
              <a:rPr lang="zh-CN" altLang="en-US" sz="1800" dirty="0" smtClean="0">
                <a:latin typeface="华文新魏" pitchFamily="2" charset="-122"/>
                <a:ea typeface="华文新魏" pitchFamily="2" charset="-122"/>
                <a:cs typeface="华文新魏"/>
              </a:rPr>
              <a:t>服务策略 </a:t>
            </a:r>
            <a:r>
              <a:rPr lang="en-US" altLang="zh-CN" sz="1800" dirty="0" smtClean="0">
                <a:latin typeface="华文新魏" pitchFamily="2" charset="-122"/>
                <a:ea typeface="华文新魏" pitchFamily="2" charset="-122"/>
                <a:cs typeface="华文新魏"/>
              </a:rPr>
              <a:t>(scheduling packets to be put into the hardware queue)</a:t>
            </a:r>
            <a:endParaRPr lang="en-US" altLang="zh-CN" sz="1800" dirty="0">
              <a:latin typeface="华文新魏" pitchFamily="2" charset="-122"/>
              <a:ea typeface="华文新魏" pitchFamily="2" charset="-122"/>
              <a:cs typeface="华文新魏"/>
            </a:endParaRPr>
          </a:p>
        </p:txBody>
      </p:sp>
    </p:spTree>
    <p:extLst>
      <p:ext uri="{BB962C8B-B14F-4D97-AF65-F5344CB8AC3E}">
        <p14:creationId xmlns="" xmlns:p14="http://schemas.microsoft.com/office/powerpoint/2010/main" val="17686703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拥塞管理</a:t>
            </a:r>
            <a:r>
              <a:rPr kumimoji="1" lang="en-US" altLang="zh-CN" dirty="0" smtClean="0"/>
              <a:t>---</a:t>
            </a:r>
            <a:r>
              <a:rPr kumimoji="1" lang="zh-CN" altLang="en-US" dirty="0" smtClean="0"/>
              <a:t>队列机制</a:t>
            </a:r>
            <a:endParaRPr kumimoji="1" lang="zh-CN" altLang="en-US" dirty="0"/>
          </a:p>
        </p:txBody>
      </p:sp>
      <p:sp>
        <p:nvSpPr>
          <p:cNvPr id="3" name="内容占位符 2"/>
          <p:cNvSpPr>
            <a:spLocks noGrp="1"/>
          </p:cNvSpPr>
          <p:nvPr>
            <p:ph idx="1"/>
          </p:nvPr>
        </p:nvSpPr>
        <p:spPr>
          <a:xfrm>
            <a:off x="280650" y="1825625"/>
            <a:ext cx="10515600" cy="4351338"/>
          </a:xfrm>
        </p:spPr>
        <p:txBody>
          <a:bodyPr/>
          <a:lstStyle/>
          <a:p>
            <a:pPr lvl="1">
              <a:lnSpc>
                <a:spcPct val="150000"/>
              </a:lnSpc>
            </a:pPr>
            <a:r>
              <a:rPr lang="en-US" altLang="zh-CN" dirty="0" smtClean="0"/>
              <a:t>FIFO</a:t>
            </a:r>
            <a:r>
              <a:rPr lang="zh-CN" altLang="en-US" dirty="0" smtClean="0"/>
              <a:t>（</a:t>
            </a:r>
            <a:r>
              <a:rPr lang="en-US" altLang="zh-CN" dirty="0" smtClean="0"/>
              <a:t>First In First Out</a:t>
            </a:r>
            <a:r>
              <a:rPr lang="zh-CN" altLang="en-US" dirty="0" smtClean="0"/>
              <a:t>）：先进先出队列</a:t>
            </a:r>
          </a:p>
          <a:p>
            <a:pPr lvl="1">
              <a:lnSpc>
                <a:spcPct val="150000"/>
              </a:lnSpc>
            </a:pPr>
            <a:r>
              <a:rPr lang="en-US" altLang="zh-CN" dirty="0" smtClean="0"/>
              <a:t>PQ</a:t>
            </a:r>
            <a:r>
              <a:rPr lang="zh-CN" altLang="en-US" dirty="0" smtClean="0"/>
              <a:t>（</a:t>
            </a:r>
            <a:r>
              <a:rPr lang="en-US" altLang="zh-CN" dirty="0" smtClean="0"/>
              <a:t>Priority Queue</a:t>
            </a:r>
            <a:r>
              <a:rPr lang="zh-CN" altLang="en-US" dirty="0" smtClean="0"/>
              <a:t>）</a:t>
            </a:r>
            <a:r>
              <a:rPr lang="en-US" altLang="zh-CN" dirty="0" smtClean="0"/>
              <a:t>:</a:t>
            </a:r>
            <a:r>
              <a:rPr lang="zh-CN" altLang="en-US" dirty="0" smtClean="0"/>
              <a:t>优先级队列</a:t>
            </a:r>
          </a:p>
          <a:p>
            <a:pPr lvl="1">
              <a:lnSpc>
                <a:spcPct val="150000"/>
              </a:lnSpc>
            </a:pPr>
            <a:r>
              <a:rPr lang="en-US" altLang="zh-CN" dirty="0" smtClean="0"/>
              <a:t>CQ</a:t>
            </a:r>
            <a:r>
              <a:rPr lang="zh-CN" altLang="en-US" dirty="0" smtClean="0"/>
              <a:t>（</a:t>
            </a:r>
            <a:r>
              <a:rPr lang="en-US" altLang="zh-CN" dirty="0" smtClean="0"/>
              <a:t>Custom</a:t>
            </a:r>
            <a:r>
              <a:rPr lang="zh-CN" altLang="en-US" dirty="0" smtClean="0"/>
              <a:t> </a:t>
            </a:r>
            <a:r>
              <a:rPr lang="en-US" altLang="zh-CN" dirty="0" smtClean="0"/>
              <a:t>Queue</a:t>
            </a:r>
            <a:r>
              <a:rPr lang="zh-CN" altLang="en-US" dirty="0" smtClean="0"/>
              <a:t>）：定制队列</a:t>
            </a:r>
          </a:p>
          <a:p>
            <a:pPr lvl="1">
              <a:lnSpc>
                <a:spcPct val="150000"/>
              </a:lnSpc>
            </a:pPr>
            <a:r>
              <a:rPr lang="en-US" altLang="zh-CN" dirty="0" smtClean="0"/>
              <a:t>WFQ</a:t>
            </a:r>
            <a:r>
              <a:rPr lang="zh-CN" altLang="en-US" dirty="0" smtClean="0"/>
              <a:t>（</a:t>
            </a:r>
            <a:r>
              <a:rPr lang="en-US" altLang="zh-CN" dirty="0" smtClean="0"/>
              <a:t>Weighted Fair Queue</a:t>
            </a:r>
            <a:r>
              <a:rPr lang="zh-CN" altLang="en-US" dirty="0" smtClean="0"/>
              <a:t>）：加权公平队列</a:t>
            </a:r>
          </a:p>
          <a:p>
            <a:pPr lvl="1">
              <a:lnSpc>
                <a:spcPct val="150000"/>
              </a:lnSpc>
            </a:pPr>
            <a:r>
              <a:rPr lang="en-US" altLang="zh-CN" dirty="0" smtClean="0"/>
              <a:t>CBWFQ</a:t>
            </a:r>
            <a:r>
              <a:rPr lang="zh-CN" altLang="en-US" dirty="0" smtClean="0"/>
              <a:t>（</a:t>
            </a:r>
            <a:r>
              <a:rPr lang="en-US" altLang="zh-CN" dirty="0" smtClean="0"/>
              <a:t>Class Based WFQ</a:t>
            </a:r>
            <a:r>
              <a:rPr lang="zh-CN" altLang="en-US" dirty="0" smtClean="0"/>
              <a:t>）：基于类的加权公平队列</a:t>
            </a:r>
            <a:endParaRPr lang="zh-CN" altLang="en-US" dirty="0"/>
          </a:p>
        </p:txBody>
      </p:sp>
    </p:spTree>
    <p:extLst>
      <p:ext uri="{BB962C8B-B14F-4D97-AF65-F5344CB8AC3E}">
        <p14:creationId xmlns="" xmlns:p14="http://schemas.microsoft.com/office/powerpoint/2010/main" val="227347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algn="l" eaLnBrk="1" hangingPunct="1"/>
            <a:r>
              <a:rPr lang="zh-CN" altLang="en-US" dirty="0">
                <a:latin typeface="宋体" charset="0"/>
              </a:rPr>
              <a:t>流量增长和业务增长对比</a:t>
            </a:r>
            <a:r>
              <a:rPr lang="zh-CN" altLang="en-US" dirty="0" smtClean="0">
                <a:latin typeface="宋体" charset="0"/>
              </a:rPr>
              <a:t>示意图（带宽）</a:t>
            </a:r>
            <a:endParaRPr lang="zh-CN" altLang="en-US" dirty="0">
              <a:latin typeface="宋体" charset="0"/>
            </a:endParaRPr>
          </a:p>
        </p:txBody>
      </p:sp>
      <p:sp>
        <p:nvSpPr>
          <p:cNvPr id="5" name="Line 3"/>
          <p:cNvSpPr>
            <a:spLocks noChangeShapeType="1"/>
          </p:cNvSpPr>
          <p:nvPr/>
        </p:nvSpPr>
        <p:spPr bwMode="auto">
          <a:xfrm flipH="1" flipV="1">
            <a:off x="1085850" y="1717675"/>
            <a:ext cx="4763" cy="4348163"/>
          </a:xfrm>
          <a:prstGeom prst="line">
            <a:avLst/>
          </a:prstGeom>
          <a:noFill/>
          <a:ln w="7620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 name="Line 4"/>
          <p:cNvSpPr>
            <a:spLocks noChangeShapeType="1"/>
          </p:cNvSpPr>
          <p:nvPr/>
        </p:nvSpPr>
        <p:spPr bwMode="auto">
          <a:xfrm flipV="1">
            <a:off x="1092200" y="6121400"/>
            <a:ext cx="8154988" cy="0"/>
          </a:xfrm>
          <a:prstGeom prst="line">
            <a:avLst/>
          </a:prstGeom>
          <a:noFill/>
          <a:ln w="76200">
            <a:solidFill>
              <a:srgbClr val="FF0000"/>
            </a:solidFill>
            <a:round/>
            <a:headEnd type="oval"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 name="Text Box 5"/>
          <p:cNvSpPr txBox="1">
            <a:spLocks noChangeArrowheads="1"/>
          </p:cNvSpPr>
          <p:nvPr/>
        </p:nvSpPr>
        <p:spPr bwMode="auto">
          <a:xfrm>
            <a:off x="6918325" y="4670425"/>
            <a:ext cx="1003300" cy="31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nSpc>
                <a:spcPct val="90000"/>
              </a:lnSpc>
              <a:spcBef>
                <a:spcPct val="35000"/>
              </a:spcBef>
              <a:buClr>
                <a:schemeClr val="hlink"/>
              </a:buClr>
              <a:buSzPct val="80000"/>
              <a:buFont typeface="Wingdings" charset="2"/>
              <a:buNone/>
            </a:pPr>
            <a:r>
              <a:rPr lang="zh-CN" altLang="en-US" sz="1600" b="1" i="1">
                <a:solidFill>
                  <a:srgbClr val="008000"/>
                </a:solidFill>
                <a:latin typeface="仿宋_GB2312" charset="0"/>
                <a:ea typeface="仿宋_GB2312" charset="0"/>
              </a:rPr>
              <a:t>业务增长</a:t>
            </a:r>
          </a:p>
        </p:txBody>
      </p:sp>
      <p:sp>
        <p:nvSpPr>
          <p:cNvPr id="8" name="Text Box 6"/>
          <p:cNvSpPr txBox="1">
            <a:spLocks noChangeArrowheads="1"/>
          </p:cNvSpPr>
          <p:nvPr/>
        </p:nvSpPr>
        <p:spPr bwMode="auto">
          <a:xfrm>
            <a:off x="6342063" y="5462588"/>
            <a:ext cx="2881312" cy="31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nSpc>
                <a:spcPct val="90000"/>
              </a:lnSpc>
              <a:spcBef>
                <a:spcPct val="35000"/>
              </a:spcBef>
              <a:buClr>
                <a:schemeClr val="hlink"/>
              </a:buClr>
              <a:buSzPct val="80000"/>
              <a:buFont typeface="Wingdings" charset="2"/>
              <a:buNone/>
            </a:pPr>
            <a:r>
              <a:rPr lang="zh-CN" altLang="en-US" sz="1600" b="1" i="1">
                <a:solidFill>
                  <a:srgbClr val="008000"/>
                </a:solidFill>
                <a:latin typeface="仿宋_GB2312" charset="0"/>
                <a:ea typeface="仿宋_GB2312" charset="0"/>
              </a:rPr>
              <a:t>业务增长受业务模型的局限</a:t>
            </a:r>
          </a:p>
        </p:txBody>
      </p:sp>
      <p:sp>
        <p:nvSpPr>
          <p:cNvPr id="9" name="Text Box 7"/>
          <p:cNvSpPr txBox="1">
            <a:spLocks noChangeArrowheads="1"/>
          </p:cNvSpPr>
          <p:nvPr/>
        </p:nvSpPr>
        <p:spPr bwMode="auto">
          <a:xfrm>
            <a:off x="1589088" y="3733800"/>
            <a:ext cx="2449512" cy="31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nSpc>
                <a:spcPct val="90000"/>
              </a:lnSpc>
              <a:spcBef>
                <a:spcPct val="35000"/>
              </a:spcBef>
              <a:buClr>
                <a:schemeClr val="hlink"/>
              </a:buClr>
              <a:buSzPct val="80000"/>
              <a:buFont typeface="Wingdings" charset="2"/>
              <a:buNone/>
            </a:pPr>
            <a:r>
              <a:rPr lang="zh-CN" altLang="en-US" sz="1600" b="1" i="1">
                <a:solidFill>
                  <a:schemeClr val="accent2"/>
                </a:solidFill>
                <a:latin typeface="仿宋_GB2312" charset="0"/>
                <a:ea typeface="仿宋_GB2312" charset="0"/>
              </a:rPr>
              <a:t>流量增长有很大弹性</a:t>
            </a:r>
          </a:p>
        </p:txBody>
      </p:sp>
      <p:sp>
        <p:nvSpPr>
          <p:cNvPr id="10" name="Text Box 8"/>
          <p:cNvSpPr txBox="1">
            <a:spLocks noChangeArrowheads="1"/>
          </p:cNvSpPr>
          <p:nvPr/>
        </p:nvSpPr>
        <p:spPr bwMode="auto">
          <a:xfrm>
            <a:off x="6918325" y="1862138"/>
            <a:ext cx="1412875" cy="31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nSpc>
                <a:spcPct val="90000"/>
              </a:lnSpc>
              <a:spcBef>
                <a:spcPct val="35000"/>
              </a:spcBef>
              <a:buClr>
                <a:schemeClr val="hlink"/>
              </a:buClr>
              <a:buSzPct val="80000"/>
              <a:buFont typeface="Wingdings" charset="2"/>
              <a:buNone/>
            </a:pPr>
            <a:r>
              <a:rPr lang="zh-CN" altLang="en-US" sz="1600" b="1" i="1">
                <a:solidFill>
                  <a:schemeClr val="accent2"/>
                </a:solidFill>
                <a:latin typeface="仿宋_GB2312" charset="0"/>
                <a:ea typeface="仿宋_GB2312" charset="0"/>
              </a:rPr>
              <a:t>网络流量增长</a:t>
            </a:r>
          </a:p>
        </p:txBody>
      </p:sp>
      <p:sp>
        <p:nvSpPr>
          <p:cNvPr id="11" name="Line 9"/>
          <p:cNvSpPr>
            <a:spLocks noChangeShapeType="1"/>
          </p:cNvSpPr>
          <p:nvPr/>
        </p:nvSpPr>
        <p:spPr bwMode="auto">
          <a:xfrm flipV="1">
            <a:off x="2309813" y="4076700"/>
            <a:ext cx="2549525" cy="17463"/>
          </a:xfrm>
          <a:prstGeom prst="line">
            <a:avLst/>
          </a:prstGeom>
          <a:noFill/>
          <a:ln w="19050">
            <a:solidFill>
              <a:schemeClr val="tx1"/>
            </a:solidFill>
            <a:prstDash val="lgDash"/>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2" name="Line 10"/>
          <p:cNvSpPr>
            <a:spLocks noChangeShapeType="1"/>
          </p:cNvSpPr>
          <p:nvPr/>
        </p:nvSpPr>
        <p:spPr bwMode="auto">
          <a:xfrm flipH="1" flipV="1">
            <a:off x="4902200" y="5534025"/>
            <a:ext cx="1439863" cy="0"/>
          </a:xfrm>
          <a:prstGeom prst="line">
            <a:avLst/>
          </a:prstGeom>
          <a:noFill/>
          <a:ln w="19050">
            <a:solidFill>
              <a:schemeClr val="tx1"/>
            </a:solidFill>
            <a:prstDash val="lgDash"/>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3" name="Freeform 11"/>
          <p:cNvSpPr>
            <a:spLocks/>
          </p:cNvSpPr>
          <p:nvPr/>
        </p:nvSpPr>
        <p:spPr bwMode="auto">
          <a:xfrm>
            <a:off x="1085850" y="1909763"/>
            <a:ext cx="5761038" cy="4176712"/>
          </a:xfrm>
          <a:custGeom>
            <a:avLst/>
            <a:gdLst>
              <a:gd name="T0" fmla="*/ 0 w 3629"/>
              <a:gd name="T1" fmla="*/ 2147483647 h 2631"/>
              <a:gd name="T2" fmla="*/ 1028223959 w 3629"/>
              <a:gd name="T3" fmla="*/ 2147483647 h 2631"/>
              <a:gd name="T4" fmla="*/ 2147483647 w 3629"/>
              <a:gd name="T5" fmla="*/ 2147483647 h 2631"/>
              <a:gd name="T6" fmla="*/ 2147483647 w 3629"/>
              <a:gd name="T7" fmla="*/ 2147483647 h 2631"/>
              <a:gd name="T8" fmla="*/ 2147483647 w 3629"/>
              <a:gd name="T9" fmla="*/ 2147483647 h 2631"/>
              <a:gd name="T10" fmla="*/ 2147483647 w 3629"/>
              <a:gd name="T11" fmla="*/ 2147483647 h 2631"/>
              <a:gd name="T12" fmla="*/ 2147483647 w 3629"/>
              <a:gd name="T13" fmla="*/ 1716225564 h 2631"/>
              <a:gd name="T14" fmla="*/ 2147483647 w 3629"/>
              <a:gd name="T15" fmla="*/ 0 h 2631"/>
              <a:gd name="T16" fmla="*/ 0 60000 65536"/>
              <a:gd name="T17" fmla="*/ 0 60000 65536"/>
              <a:gd name="T18" fmla="*/ 0 60000 65536"/>
              <a:gd name="T19" fmla="*/ 0 60000 65536"/>
              <a:gd name="T20" fmla="*/ 0 60000 65536"/>
              <a:gd name="T21" fmla="*/ 0 60000 65536"/>
              <a:gd name="T22" fmla="*/ 0 60000 65536"/>
              <a:gd name="T23" fmla="*/ 0 60000 65536"/>
              <a:gd name="T24" fmla="*/ 0 w 3629"/>
              <a:gd name="T25" fmla="*/ 0 h 2631"/>
              <a:gd name="T26" fmla="*/ 3629 w 3629"/>
              <a:gd name="T27" fmla="*/ 2631 h 26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29" h="2631">
                <a:moveTo>
                  <a:pt x="0" y="2631"/>
                </a:moveTo>
                <a:cubicBezTo>
                  <a:pt x="124" y="2623"/>
                  <a:pt x="249" y="2616"/>
                  <a:pt x="408" y="2586"/>
                </a:cubicBezTo>
                <a:cubicBezTo>
                  <a:pt x="567" y="2556"/>
                  <a:pt x="802" y="2503"/>
                  <a:pt x="953" y="2450"/>
                </a:cubicBezTo>
                <a:cubicBezTo>
                  <a:pt x="1104" y="2397"/>
                  <a:pt x="1149" y="2374"/>
                  <a:pt x="1315" y="2268"/>
                </a:cubicBezTo>
                <a:cubicBezTo>
                  <a:pt x="1481" y="2162"/>
                  <a:pt x="1738" y="1981"/>
                  <a:pt x="1950" y="1815"/>
                </a:cubicBezTo>
                <a:cubicBezTo>
                  <a:pt x="2162" y="1649"/>
                  <a:pt x="2389" y="1460"/>
                  <a:pt x="2585" y="1271"/>
                </a:cubicBezTo>
                <a:cubicBezTo>
                  <a:pt x="2781" y="1082"/>
                  <a:pt x="2956" y="893"/>
                  <a:pt x="3130" y="681"/>
                </a:cubicBezTo>
                <a:cubicBezTo>
                  <a:pt x="3304" y="469"/>
                  <a:pt x="3466" y="234"/>
                  <a:pt x="3629" y="0"/>
                </a:cubicBezTo>
              </a:path>
            </a:pathLst>
          </a:custGeom>
          <a:noFill/>
          <a:ln w="25400" cap="flat" cmpd="sng">
            <a:solidFill>
              <a:srgbClr val="0000FF"/>
            </a:solidFill>
            <a:prstDash val="dash"/>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4" name="Freeform 12"/>
          <p:cNvSpPr>
            <a:spLocks/>
          </p:cNvSpPr>
          <p:nvPr/>
        </p:nvSpPr>
        <p:spPr bwMode="auto">
          <a:xfrm>
            <a:off x="1157288" y="4862513"/>
            <a:ext cx="5689600" cy="1247775"/>
          </a:xfrm>
          <a:custGeom>
            <a:avLst/>
            <a:gdLst>
              <a:gd name="T0" fmla="*/ 0 w 3584"/>
              <a:gd name="T1" fmla="*/ 1943041453 h 786"/>
              <a:gd name="T2" fmla="*/ 1030744816 w 3584"/>
              <a:gd name="T3" fmla="*/ 1943041453 h 786"/>
              <a:gd name="T4" fmla="*/ 2147483647 w 3584"/>
              <a:gd name="T5" fmla="*/ 1716227461 h 786"/>
              <a:gd name="T6" fmla="*/ 2147483647 w 3584"/>
              <a:gd name="T7" fmla="*/ 1486892123 h 786"/>
              <a:gd name="T8" fmla="*/ 2147483647 w 3584"/>
              <a:gd name="T9" fmla="*/ 1144150979 h 786"/>
              <a:gd name="T10" fmla="*/ 2147483647 w 3584"/>
              <a:gd name="T11" fmla="*/ 801409637 h 786"/>
              <a:gd name="T12" fmla="*/ 2147483647 w 3584"/>
              <a:gd name="T13" fmla="*/ 342741243 h 786"/>
              <a:gd name="T14" fmla="*/ 2147483647 w 3584"/>
              <a:gd name="T15" fmla="*/ 0 h 786"/>
              <a:gd name="T16" fmla="*/ 0 60000 65536"/>
              <a:gd name="T17" fmla="*/ 0 60000 65536"/>
              <a:gd name="T18" fmla="*/ 0 60000 65536"/>
              <a:gd name="T19" fmla="*/ 0 60000 65536"/>
              <a:gd name="T20" fmla="*/ 0 60000 65536"/>
              <a:gd name="T21" fmla="*/ 0 60000 65536"/>
              <a:gd name="T22" fmla="*/ 0 60000 65536"/>
              <a:gd name="T23" fmla="*/ 0 60000 65536"/>
              <a:gd name="T24" fmla="*/ 0 w 3584"/>
              <a:gd name="T25" fmla="*/ 0 h 786"/>
              <a:gd name="T26" fmla="*/ 3584 w 3584"/>
              <a:gd name="T27" fmla="*/ 786 h 7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84" h="786">
                <a:moveTo>
                  <a:pt x="0" y="771"/>
                </a:moveTo>
                <a:cubicBezTo>
                  <a:pt x="121" y="778"/>
                  <a:pt x="243" y="786"/>
                  <a:pt x="409" y="771"/>
                </a:cubicBezTo>
                <a:cubicBezTo>
                  <a:pt x="575" y="756"/>
                  <a:pt x="809" y="711"/>
                  <a:pt x="998" y="681"/>
                </a:cubicBezTo>
                <a:cubicBezTo>
                  <a:pt x="1187" y="651"/>
                  <a:pt x="1354" y="628"/>
                  <a:pt x="1543" y="590"/>
                </a:cubicBezTo>
                <a:cubicBezTo>
                  <a:pt x="1732" y="552"/>
                  <a:pt x="1943" y="499"/>
                  <a:pt x="2132" y="454"/>
                </a:cubicBezTo>
                <a:cubicBezTo>
                  <a:pt x="2321" y="409"/>
                  <a:pt x="2503" y="371"/>
                  <a:pt x="2677" y="318"/>
                </a:cubicBezTo>
                <a:cubicBezTo>
                  <a:pt x="2851" y="265"/>
                  <a:pt x="3024" y="189"/>
                  <a:pt x="3175" y="136"/>
                </a:cubicBezTo>
                <a:cubicBezTo>
                  <a:pt x="3326" y="83"/>
                  <a:pt x="3508" y="23"/>
                  <a:pt x="3584" y="0"/>
                </a:cubicBezTo>
              </a:path>
            </a:pathLst>
          </a:custGeom>
          <a:noFill/>
          <a:ln w="25400" cap="flat" cmpd="sng">
            <a:solidFill>
              <a:srgbClr val="008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5" name="Text Box 13"/>
          <p:cNvSpPr txBox="1">
            <a:spLocks noChangeArrowheads="1"/>
          </p:cNvSpPr>
          <p:nvPr/>
        </p:nvSpPr>
        <p:spPr bwMode="auto">
          <a:xfrm>
            <a:off x="1230313" y="2581275"/>
            <a:ext cx="5040312" cy="619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nSpc>
                <a:spcPct val="90000"/>
              </a:lnSpc>
              <a:spcBef>
                <a:spcPct val="35000"/>
              </a:spcBef>
              <a:buClr>
                <a:schemeClr val="hlink"/>
              </a:buClr>
              <a:buSzPct val="80000"/>
              <a:buFont typeface="Wingdings" charset="2"/>
              <a:buChar char="s"/>
            </a:pPr>
            <a:r>
              <a:rPr lang="zh-CN" altLang="en-US" sz="1600" b="1" dirty="0">
                <a:latin typeface="黑体" charset="0"/>
                <a:ea typeface="黑体" charset="0"/>
              </a:rPr>
              <a:t>大量增长的流量其中多少能带来真正的业务收入？</a:t>
            </a:r>
          </a:p>
          <a:p>
            <a:pPr>
              <a:lnSpc>
                <a:spcPct val="90000"/>
              </a:lnSpc>
              <a:spcBef>
                <a:spcPct val="35000"/>
              </a:spcBef>
              <a:buClr>
                <a:schemeClr val="hlink"/>
              </a:buClr>
              <a:buSzPct val="80000"/>
              <a:buFont typeface="Wingdings" charset="2"/>
              <a:buChar char="s"/>
            </a:pPr>
            <a:r>
              <a:rPr lang="zh-CN" altLang="en-US" sz="1600" b="1" dirty="0">
                <a:latin typeface="黑体" charset="0"/>
                <a:ea typeface="黑体" charset="0"/>
              </a:rPr>
              <a:t>我们需要如何优化网络来支撑更多的业务模型？</a:t>
            </a:r>
          </a:p>
        </p:txBody>
      </p:sp>
      <p:sp>
        <p:nvSpPr>
          <p:cNvPr id="2" name="文本框 1"/>
          <p:cNvSpPr txBox="1"/>
          <p:nvPr/>
        </p:nvSpPr>
        <p:spPr>
          <a:xfrm>
            <a:off x="6668829" y="3099598"/>
            <a:ext cx="5109091" cy="461665"/>
          </a:xfrm>
          <a:prstGeom prst="rect">
            <a:avLst/>
          </a:prstGeom>
          <a:noFill/>
        </p:spPr>
        <p:txBody>
          <a:bodyPr wrap="none" rtlCol="0">
            <a:spAutoFit/>
          </a:bodyPr>
          <a:lstStyle/>
          <a:p>
            <a:r>
              <a:rPr kumimoji="1" lang="zh-CN" altLang="en-US" sz="2400" b="1" dirty="0" smtClean="0">
                <a:solidFill>
                  <a:srgbClr val="FF0000"/>
                </a:solidFill>
                <a:latin typeface="Heiti SC Light"/>
                <a:ea typeface="Heiti SC Light"/>
                <a:cs typeface="Heiti SC Light"/>
              </a:rPr>
              <a:t>流量并不是按照业务增值能力来分布</a:t>
            </a:r>
            <a:endParaRPr kumimoji="1" lang="zh-CN" altLang="en-US" sz="2400" b="1" dirty="0">
              <a:solidFill>
                <a:srgbClr val="FF0000"/>
              </a:solidFill>
              <a:latin typeface="Heiti SC Light"/>
              <a:ea typeface="Heiti SC Light"/>
              <a:cs typeface="Heiti SC Light"/>
            </a:endParaRPr>
          </a:p>
        </p:txBody>
      </p:sp>
    </p:spTree>
    <p:extLst>
      <p:ext uri="{BB962C8B-B14F-4D97-AF65-F5344CB8AC3E}">
        <p14:creationId xmlns="" xmlns:p14="http://schemas.microsoft.com/office/powerpoint/2010/main" val="183566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拥塞管理</a:t>
            </a:r>
            <a:r>
              <a:rPr kumimoji="1" lang="en-US" altLang="zh-CN" dirty="0" smtClean="0"/>
              <a:t>---FIFO</a:t>
            </a:r>
            <a:r>
              <a:rPr kumimoji="1" lang="zh-CN" altLang="en-US" dirty="0" smtClean="0"/>
              <a:t>队列</a:t>
            </a:r>
            <a:endParaRPr kumimoji="1" lang="zh-CN" altLang="en-US" dirty="0"/>
          </a:p>
        </p:txBody>
      </p:sp>
      <p:sp>
        <p:nvSpPr>
          <p:cNvPr id="4" name="AutoShape 4"/>
          <p:cNvSpPr>
            <a:spLocks noChangeArrowheads="1"/>
          </p:cNvSpPr>
          <p:nvPr/>
        </p:nvSpPr>
        <p:spPr bwMode="auto">
          <a:xfrm>
            <a:off x="1460500" y="1854200"/>
            <a:ext cx="5029200" cy="1143000"/>
          </a:xfrm>
          <a:prstGeom prst="flowChartAlternateProcess">
            <a:avLst/>
          </a:prstGeom>
          <a:solidFill>
            <a:srgbClr val="8EECA4"/>
          </a:solidFill>
          <a:ln w="19050">
            <a:solidFill>
              <a:schemeClr val="tx1"/>
            </a:solidFill>
            <a:miter lim="800000"/>
            <a:headEnd type="none" w="sm" len="sm"/>
            <a:tailEnd/>
          </a:ln>
          <a:effectLst>
            <a:outerShdw dist="17961" dir="2700000" algn="ctr" rotWithShape="0">
              <a:schemeClr val="tx1"/>
            </a:outerShdw>
          </a:effectLst>
        </p:spPr>
        <p:txBody>
          <a:bodyPr wrap="none" tIns="0"/>
          <a:lstStyle/>
          <a:p>
            <a:pPr algn="ctr" eaLnBrk="0" hangingPunct="0">
              <a:defRPr/>
            </a:pPr>
            <a:r>
              <a:rPr lang="sl-SI" sz="1200" b="1" dirty="0">
                <a:solidFill>
                  <a:srgbClr val="0070C0"/>
                </a:solidFill>
                <a:latin typeface="Helvetica" pitchFamily="34" charset="0"/>
                <a:ea typeface="宋体" pitchFamily="2" charset="-122"/>
              </a:rPr>
              <a:t>FIFO Queuing System</a:t>
            </a:r>
            <a:endParaRPr lang="en-GB" altLang="zh-CN" sz="1200" b="1" dirty="0">
              <a:solidFill>
                <a:srgbClr val="0070C0"/>
              </a:solidFill>
              <a:latin typeface="Helvetica" pitchFamily="34" charset="0"/>
              <a:ea typeface="宋体" pitchFamily="2" charset="-122"/>
            </a:endParaRPr>
          </a:p>
        </p:txBody>
      </p:sp>
      <p:sp>
        <p:nvSpPr>
          <p:cNvPr id="5" name="AutoShape 5"/>
          <p:cNvSpPr>
            <a:spLocks noChangeArrowheads="1"/>
          </p:cNvSpPr>
          <p:nvPr/>
        </p:nvSpPr>
        <p:spPr bwMode="auto">
          <a:xfrm>
            <a:off x="6565900" y="1854200"/>
            <a:ext cx="1676400" cy="1143000"/>
          </a:xfrm>
          <a:prstGeom prst="flowChartAlternateProcess">
            <a:avLst/>
          </a:prstGeom>
          <a:solidFill>
            <a:srgbClr val="8EECA4"/>
          </a:solidFill>
          <a:ln w="19050">
            <a:solidFill>
              <a:schemeClr val="tx1"/>
            </a:solidFill>
            <a:miter lim="800000"/>
            <a:headEnd type="none" w="sm" len="sm"/>
            <a:tailEnd/>
          </a:ln>
          <a:effectLst>
            <a:outerShdw dist="17961" dir="2700000" algn="ctr" rotWithShape="0">
              <a:schemeClr val="tx1"/>
            </a:outerShdw>
          </a:effectLst>
        </p:spPr>
        <p:txBody>
          <a:bodyPr wrap="none"/>
          <a:lstStyle/>
          <a:p>
            <a:pPr algn="ctr" eaLnBrk="0" hangingPunct="0">
              <a:defRPr/>
            </a:pPr>
            <a:r>
              <a:rPr lang="sl-SI" sz="1200" b="1" dirty="0">
                <a:solidFill>
                  <a:srgbClr val="0070C0"/>
                </a:solidFill>
                <a:latin typeface="Helvetica" pitchFamily="34" charset="0"/>
                <a:ea typeface="宋体" pitchFamily="2" charset="-122"/>
              </a:rPr>
              <a:t>Hardware </a:t>
            </a:r>
          </a:p>
          <a:p>
            <a:pPr algn="ctr" eaLnBrk="0" hangingPunct="0">
              <a:defRPr/>
            </a:pPr>
            <a:r>
              <a:rPr lang="sl-SI" sz="1200" b="1" dirty="0">
                <a:solidFill>
                  <a:srgbClr val="0070C0"/>
                </a:solidFill>
                <a:latin typeface="Helvetica" pitchFamily="34" charset="0"/>
                <a:ea typeface="宋体" pitchFamily="2" charset="-122"/>
              </a:rPr>
              <a:t>Queuing System</a:t>
            </a:r>
            <a:endParaRPr lang="en-GB" altLang="zh-CN" sz="1200" b="1" dirty="0">
              <a:solidFill>
                <a:srgbClr val="0070C0"/>
              </a:solidFill>
              <a:latin typeface="Helvetica" pitchFamily="34" charset="0"/>
              <a:ea typeface="宋体" pitchFamily="2" charset="-122"/>
            </a:endParaRPr>
          </a:p>
        </p:txBody>
      </p:sp>
      <p:sp>
        <p:nvSpPr>
          <p:cNvPr id="6" name="AutoShape 6"/>
          <p:cNvSpPr>
            <a:spLocks noChangeArrowheads="1"/>
          </p:cNvSpPr>
          <p:nvPr/>
        </p:nvSpPr>
        <p:spPr bwMode="auto">
          <a:xfrm>
            <a:off x="1517650" y="2311400"/>
            <a:ext cx="1085850" cy="609600"/>
          </a:xfrm>
          <a:prstGeom prst="flowChartDecision">
            <a:avLst/>
          </a:prstGeom>
          <a:solidFill>
            <a:schemeClr val="bg2">
              <a:lumMod val="90000"/>
            </a:schemeClr>
          </a:solidFill>
          <a:ln w="19050">
            <a:solidFill>
              <a:schemeClr val="tx1"/>
            </a:solidFill>
            <a:miter lim="800000"/>
            <a:headEnd type="none" w="sm" len="sm"/>
            <a:tailEnd/>
          </a:ln>
          <a:effectLst>
            <a:outerShdw dist="25400" algn="ctr" rotWithShape="0">
              <a:schemeClr val="tx1"/>
            </a:outerShdw>
          </a:effectLst>
        </p:spPr>
        <p:txBody>
          <a:bodyPr wrap="none" anchor="ctr"/>
          <a:lstStyle/>
          <a:p>
            <a:pPr algn="ctr" eaLnBrk="0" hangingPunct="0">
              <a:defRPr/>
            </a:pPr>
            <a:r>
              <a:rPr lang="sl-SI" sz="1200" b="1" dirty="0">
                <a:latin typeface="Helvetica" pitchFamily="34" charset="0"/>
                <a:ea typeface="宋体" pitchFamily="2" charset="-122"/>
              </a:rPr>
              <a:t>All in one</a:t>
            </a:r>
          </a:p>
          <a:p>
            <a:pPr algn="ctr" eaLnBrk="0" hangingPunct="0">
              <a:defRPr/>
            </a:pPr>
            <a:r>
              <a:rPr lang="sl-SI" sz="1200" b="1" dirty="0">
                <a:latin typeface="Helvetica" pitchFamily="34" charset="0"/>
                <a:ea typeface="宋体" pitchFamily="2" charset="-122"/>
              </a:rPr>
              <a:t>queue</a:t>
            </a:r>
            <a:endParaRPr lang="en-GB" altLang="zh-CN" sz="1200" b="1" dirty="0">
              <a:latin typeface="Helvetica" pitchFamily="34" charset="0"/>
              <a:ea typeface="宋体" pitchFamily="2" charset="-122"/>
            </a:endParaRPr>
          </a:p>
        </p:txBody>
      </p:sp>
      <p:sp>
        <p:nvSpPr>
          <p:cNvPr id="7" name="AutoShape 7"/>
          <p:cNvSpPr>
            <a:spLocks noChangeArrowheads="1"/>
          </p:cNvSpPr>
          <p:nvPr/>
        </p:nvSpPr>
        <p:spPr bwMode="auto">
          <a:xfrm flipH="1">
            <a:off x="3975100" y="2463800"/>
            <a:ext cx="1219200" cy="304800"/>
          </a:xfrm>
          <a:prstGeom prst="flowChartOnlineStorage">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Queue 1</a:t>
            </a:r>
            <a:endParaRPr lang="en-GB" altLang="zh-CN" sz="1200" b="1">
              <a:latin typeface="Helvetica" pitchFamily="34" charset="0"/>
              <a:ea typeface="宋体" pitchFamily="2" charset="-122"/>
            </a:endParaRPr>
          </a:p>
        </p:txBody>
      </p:sp>
      <p:sp>
        <p:nvSpPr>
          <p:cNvPr id="8" name="AutoShape 8"/>
          <p:cNvSpPr>
            <a:spLocks noChangeArrowheads="1"/>
          </p:cNvSpPr>
          <p:nvPr/>
        </p:nvSpPr>
        <p:spPr bwMode="auto">
          <a:xfrm rot="16200000">
            <a:off x="5689600" y="2197100"/>
            <a:ext cx="609600" cy="838200"/>
          </a:xfrm>
          <a:prstGeom prst="flowChartManualOperation">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vert="eaVert" wrap="none" anchor="ctr"/>
          <a:lstStyle/>
          <a:p>
            <a:pPr algn="ctr" eaLnBrk="0" hangingPunct="0">
              <a:defRPr/>
            </a:pPr>
            <a:r>
              <a:rPr lang="sl-SI" sz="1200" b="1">
                <a:latin typeface="Helvetica" pitchFamily="34" charset="0"/>
                <a:ea typeface="宋体" pitchFamily="2" charset="-122"/>
              </a:rPr>
              <a:t>FIFO</a:t>
            </a:r>
          </a:p>
          <a:p>
            <a:pPr algn="ctr" eaLnBrk="0" hangingPunct="0">
              <a:defRPr/>
            </a:pPr>
            <a:r>
              <a:rPr lang="sl-SI" sz="1200" b="1">
                <a:latin typeface="Helvetica" pitchFamily="34" charset="0"/>
                <a:ea typeface="宋体" pitchFamily="2" charset="-122"/>
              </a:rPr>
              <a:t>Scheduler</a:t>
            </a:r>
            <a:endParaRPr lang="en-GB" altLang="zh-CN" sz="1200" b="1">
              <a:latin typeface="Helvetica" pitchFamily="34" charset="0"/>
              <a:ea typeface="宋体" pitchFamily="2" charset="-122"/>
            </a:endParaRPr>
          </a:p>
        </p:txBody>
      </p:sp>
      <p:sp>
        <p:nvSpPr>
          <p:cNvPr id="9" name="AutoShape 9"/>
          <p:cNvSpPr>
            <a:spLocks noChangeArrowheads="1"/>
          </p:cNvSpPr>
          <p:nvPr/>
        </p:nvSpPr>
        <p:spPr bwMode="auto">
          <a:xfrm rot="5400000">
            <a:off x="8699500" y="2082800"/>
            <a:ext cx="457200" cy="1066800"/>
          </a:xfrm>
          <a:prstGeom prst="can">
            <a:avLst>
              <a:gd name="adj" fmla="val 42529"/>
            </a:avLst>
          </a:prstGeom>
          <a:solidFill>
            <a:schemeClr val="bg2">
              <a:lumMod val="90000"/>
            </a:schemeClr>
          </a:solidFill>
          <a:ln w="19050">
            <a:solidFill>
              <a:schemeClr val="tx1"/>
            </a:solidFill>
            <a:round/>
            <a:headEnd type="none" w="sm" len="sm"/>
            <a:tailEnd/>
          </a:ln>
          <a:effectLst>
            <a:outerShdw dist="17961" dir="2700000" algn="ctr" rotWithShape="0">
              <a:schemeClr val="tx1"/>
            </a:outerShdw>
          </a:effectLst>
        </p:spPr>
        <p:txBody>
          <a:bodyPr rot="10800000" vert="eaVert" wrap="none" anchor="ctr"/>
          <a:lstStyle/>
          <a:p>
            <a:pPr algn="ctr" eaLnBrk="0" hangingPunct="0">
              <a:defRPr/>
            </a:pPr>
            <a:r>
              <a:rPr lang="sl-SI" sz="1200" b="1">
                <a:latin typeface="Helvetica" pitchFamily="34" charset="0"/>
                <a:ea typeface="宋体" pitchFamily="2" charset="-122"/>
              </a:rPr>
              <a:t>Interface</a:t>
            </a:r>
            <a:endParaRPr lang="en-GB" altLang="zh-CN" sz="1200" b="1">
              <a:latin typeface="Helvetica" pitchFamily="34" charset="0"/>
              <a:ea typeface="宋体" pitchFamily="2" charset="-122"/>
            </a:endParaRPr>
          </a:p>
        </p:txBody>
      </p:sp>
      <p:sp>
        <p:nvSpPr>
          <p:cNvPr id="10" name="Line 10"/>
          <p:cNvSpPr>
            <a:spLocks noChangeShapeType="1"/>
          </p:cNvSpPr>
          <p:nvPr/>
        </p:nvSpPr>
        <p:spPr bwMode="auto">
          <a:xfrm>
            <a:off x="2146300" y="1701800"/>
            <a:ext cx="0" cy="6096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1" name="Line 11"/>
          <p:cNvSpPr>
            <a:spLocks noChangeShapeType="1"/>
          </p:cNvSpPr>
          <p:nvPr/>
        </p:nvSpPr>
        <p:spPr bwMode="auto">
          <a:xfrm>
            <a:off x="2603500" y="2616200"/>
            <a:ext cx="3048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2" name="Line 12"/>
          <p:cNvSpPr>
            <a:spLocks noChangeShapeType="1"/>
          </p:cNvSpPr>
          <p:nvPr/>
        </p:nvSpPr>
        <p:spPr bwMode="auto">
          <a:xfrm>
            <a:off x="5194300" y="26162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3" name="Line 13"/>
          <p:cNvSpPr>
            <a:spLocks noChangeShapeType="1"/>
          </p:cNvSpPr>
          <p:nvPr/>
        </p:nvSpPr>
        <p:spPr bwMode="auto">
          <a:xfrm>
            <a:off x="6413500" y="26162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4" name="Line 14"/>
          <p:cNvSpPr>
            <a:spLocks noChangeShapeType="1"/>
          </p:cNvSpPr>
          <p:nvPr/>
        </p:nvSpPr>
        <p:spPr bwMode="auto">
          <a:xfrm>
            <a:off x="1079500" y="1701800"/>
            <a:ext cx="1066800" cy="0"/>
          </a:xfrm>
          <a:prstGeom prst="line">
            <a:avLst/>
          </a:prstGeom>
          <a:noFill/>
          <a:ln w="19050">
            <a:solidFill>
              <a:schemeClr val="tx1"/>
            </a:solidFill>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5" name="AutoShape 16"/>
          <p:cNvSpPr>
            <a:spLocks noChangeArrowheads="1"/>
          </p:cNvSpPr>
          <p:nvPr/>
        </p:nvSpPr>
        <p:spPr bwMode="auto">
          <a:xfrm flipH="1">
            <a:off x="6642100" y="2463800"/>
            <a:ext cx="1524000" cy="304800"/>
          </a:xfrm>
          <a:prstGeom prst="flowChartOnlineStorage">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 Hardware Q</a:t>
            </a:r>
            <a:endParaRPr lang="en-GB" altLang="zh-CN" sz="1200" b="1">
              <a:latin typeface="Helvetica" pitchFamily="34" charset="0"/>
              <a:ea typeface="宋体" pitchFamily="2" charset="-122"/>
            </a:endParaRPr>
          </a:p>
        </p:txBody>
      </p:sp>
      <p:sp>
        <p:nvSpPr>
          <p:cNvPr id="16" name="Line 17"/>
          <p:cNvSpPr>
            <a:spLocks noChangeShapeType="1"/>
          </p:cNvSpPr>
          <p:nvPr/>
        </p:nvSpPr>
        <p:spPr bwMode="auto">
          <a:xfrm>
            <a:off x="8166100" y="2616200"/>
            <a:ext cx="2286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7" name="AutoShape 18"/>
          <p:cNvSpPr>
            <a:spLocks noChangeArrowheads="1"/>
          </p:cNvSpPr>
          <p:nvPr/>
        </p:nvSpPr>
        <p:spPr bwMode="auto">
          <a:xfrm>
            <a:off x="2908300" y="2463800"/>
            <a:ext cx="762000" cy="304800"/>
          </a:xfrm>
          <a:prstGeom prst="flowChartProcess">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Tail-drop</a:t>
            </a:r>
            <a:endParaRPr lang="en-GB" altLang="zh-CN" sz="1200" b="1">
              <a:latin typeface="Helvetica" pitchFamily="34" charset="0"/>
              <a:ea typeface="宋体" pitchFamily="2" charset="-122"/>
            </a:endParaRPr>
          </a:p>
        </p:txBody>
      </p:sp>
      <p:sp>
        <p:nvSpPr>
          <p:cNvPr id="18" name="Line 19"/>
          <p:cNvSpPr>
            <a:spLocks noChangeShapeType="1"/>
          </p:cNvSpPr>
          <p:nvPr/>
        </p:nvSpPr>
        <p:spPr bwMode="auto">
          <a:xfrm>
            <a:off x="3670300" y="26162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pSp>
        <p:nvGrpSpPr>
          <p:cNvPr id="19" name="Group 20"/>
          <p:cNvGrpSpPr>
            <a:grpSpLocks/>
          </p:cNvGrpSpPr>
          <p:nvPr/>
        </p:nvGrpSpPr>
        <p:grpSpPr bwMode="auto">
          <a:xfrm>
            <a:off x="2070100" y="2925763"/>
            <a:ext cx="3179763" cy="2433637"/>
            <a:chOff x="864" y="1971"/>
            <a:chExt cx="2003" cy="1533"/>
          </a:xfrm>
        </p:grpSpPr>
        <p:sp>
          <p:nvSpPr>
            <p:cNvPr id="20" name="Rectangle 21"/>
            <p:cNvSpPr>
              <a:spLocks noChangeArrowheads="1"/>
            </p:cNvSpPr>
            <p:nvPr/>
          </p:nvSpPr>
          <p:spPr bwMode="auto">
            <a:xfrm>
              <a:off x="1440" y="3120"/>
              <a:ext cx="1427" cy="384"/>
            </a:xfrm>
            <a:prstGeom prst="rect">
              <a:avLst/>
            </a:prstGeom>
            <a:solidFill>
              <a:schemeClr val="bg2">
                <a:lumMod val="90000"/>
              </a:schemeClr>
            </a:solidFill>
            <a:ln w="19050">
              <a:solidFill>
                <a:schemeClr val="tx1"/>
              </a:solidFill>
              <a:miter lim="800000"/>
              <a:headEnd/>
              <a:tailEnd/>
            </a:ln>
            <a:effectLst>
              <a:outerShdw dist="17961" dir="2700000" algn="ctr" rotWithShape="0">
                <a:schemeClr val="tx1"/>
              </a:outerShdw>
            </a:effectLst>
          </p:spPr>
          <p:txBody>
            <a:bodyPr anchor="ctr"/>
            <a:lstStyle/>
            <a:p>
              <a:pPr algn="ctr" eaLnBrk="0" hangingPunct="0">
                <a:defRPr/>
              </a:pPr>
              <a:r>
                <a:rPr lang="sl-SI" sz="1400" b="1" dirty="0">
                  <a:latin typeface="Helvetica" pitchFamily="34" charset="0"/>
                  <a:ea typeface="宋体" pitchFamily="2" charset="-122"/>
                </a:rPr>
                <a:t>All packets are classified into one class</a:t>
              </a:r>
              <a:r>
                <a:rPr lang="en-US" sz="1400" b="1" dirty="0">
                  <a:latin typeface="Helvetica" pitchFamily="34" charset="0"/>
                  <a:ea typeface="宋体" pitchFamily="2" charset="-122"/>
                </a:rPr>
                <a:t>.</a:t>
              </a:r>
              <a:endParaRPr lang="en-GB" altLang="zh-CN" sz="1400" b="1" dirty="0">
                <a:latin typeface="Helvetica" pitchFamily="34" charset="0"/>
                <a:ea typeface="宋体" pitchFamily="2" charset="-122"/>
              </a:endParaRPr>
            </a:p>
          </p:txBody>
        </p:sp>
        <p:sp>
          <p:nvSpPr>
            <p:cNvPr id="21" name="Freeform 22"/>
            <p:cNvSpPr>
              <a:spLocks/>
            </p:cNvSpPr>
            <p:nvPr/>
          </p:nvSpPr>
          <p:spPr bwMode="auto">
            <a:xfrm>
              <a:off x="864" y="1971"/>
              <a:ext cx="529" cy="1242"/>
            </a:xfrm>
            <a:custGeom>
              <a:avLst/>
              <a:gdLst>
                <a:gd name="T0" fmla="*/ 529 w 529"/>
                <a:gd name="T1" fmla="*/ 1242 h 1242"/>
                <a:gd name="T2" fmla="*/ 0 w 529"/>
                <a:gd name="T3" fmla="*/ 1241 h 1242"/>
                <a:gd name="T4" fmla="*/ 1 w 529"/>
                <a:gd name="T5" fmla="*/ 0 h 1242"/>
                <a:gd name="T6" fmla="*/ 0 60000 65536"/>
                <a:gd name="T7" fmla="*/ 0 60000 65536"/>
                <a:gd name="T8" fmla="*/ 0 60000 65536"/>
                <a:gd name="T9" fmla="*/ 0 w 529"/>
                <a:gd name="T10" fmla="*/ 0 h 1242"/>
                <a:gd name="T11" fmla="*/ 529 w 529"/>
                <a:gd name="T12" fmla="*/ 1242 h 1242"/>
              </a:gdLst>
              <a:ahLst/>
              <a:cxnLst>
                <a:cxn ang="T6">
                  <a:pos x="T0" y="T1"/>
                </a:cxn>
                <a:cxn ang="T7">
                  <a:pos x="T2" y="T3"/>
                </a:cxn>
                <a:cxn ang="T8">
                  <a:pos x="T4" y="T5"/>
                </a:cxn>
              </a:cxnLst>
              <a:rect l="T9" t="T10" r="T11" b="T12"/>
              <a:pathLst>
                <a:path w="529" h="1242">
                  <a:moveTo>
                    <a:pt x="529" y="1242"/>
                  </a:moveTo>
                  <a:lnTo>
                    <a:pt x="0" y="1241"/>
                  </a:lnTo>
                  <a:lnTo>
                    <a:pt x="1" y="0"/>
                  </a:ln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lIns="82550" tIns="41275" rIns="82550" bIns="41275"/>
            <a:lstStyle/>
            <a:p>
              <a:endParaRPr lang="zh-CN" altLang="en-US"/>
            </a:p>
          </p:txBody>
        </p:sp>
      </p:grpSp>
      <p:grpSp>
        <p:nvGrpSpPr>
          <p:cNvPr id="22" name="Group 23"/>
          <p:cNvGrpSpPr>
            <a:grpSpLocks/>
          </p:cNvGrpSpPr>
          <p:nvPr/>
        </p:nvGrpSpPr>
        <p:grpSpPr bwMode="auto">
          <a:xfrm>
            <a:off x="3416300" y="2844800"/>
            <a:ext cx="4902200" cy="2209800"/>
            <a:chOff x="1712" y="1920"/>
            <a:chExt cx="3088" cy="1392"/>
          </a:xfrm>
        </p:grpSpPr>
        <p:sp>
          <p:nvSpPr>
            <p:cNvPr id="23" name="Rectangle 24"/>
            <p:cNvSpPr>
              <a:spLocks noChangeArrowheads="1"/>
            </p:cNvSpPr>
            <p:nvPr/>
          </p:nvSpPr>
          <p:spPr bwMode="auto">
            <a:xfrm>
              <a:off x="3024" y="2928"/>
              <a:ext cx="1776" cy="384"/>
            </a:xfrm>
            <a:prstGeom prst="rect">
              <a:avLst/>
            </a:prstGeom>
            <a:solidFill>
              <a:schemeClr val="bg2">
                <a:lumMod val="90000"/>
              </a:schemeClr>
            </a:solidFill>
            <a:ln w="19050">
              <a:solidFill>
                <a:schemeClr val="tx1"/>
              </a:solidFill>
              <a:miter lim="800000"/>
              <a:headEnd/>
              <a:tailEnd/>
            </a:ln>
            <a:effectLst>
              <a:outerShdw dist="17961" dir="2700000" algn="ctr" rotWithShape="0">
                <a:schemeClr val="tx1"/>
              </a:outerShdw>
            </a:effectLst>
          </p:spPr>
          <p:txBody>
            <a:bodyPr anchor="ctr"/>
            <a:lstStyle/>
            <a:p>
              <a:pPr algn="ctr" eaLnBrk="0" hangingPunct="0">
                <a:defRPr/>
              </a:pPr>
              <a:r>
                <a:rPr lang="sl-SI" sz="1400" b="1">
                  <a:latin typeface="Helvetica" pitchFamily="34" charset="0"/>
                  <a:ea typeface="宋体" pitchFamily="2" charset="-122"/>
                </a:rPr>
                <a:t>Newly arriving packets are dropped if the queue is full</a:t>
              </a:r>
              <a:r>
                <a:rPr lang="en-US" sz="1400" b="1">
                  <a:latin typeface="Helvetica" pitchFamily="34" charset="0"/>
                  <a:ea typeface="宋体" pitchFamily="2" charset="-122"/>
                </a:rPr>
                <a:t>.</a:t>
              </a:r>
              <a:endParaRPr lang="en-GB" altLang="zh-CN" sz="1400" b="1">
                <a:latin typeface="Helvetica" pitchFamily="34" charset="0"/>
                <a:ea typeface="宋体" pitchFamily="2" charset="-122"/>
              </a:endParaRPr>
            </a:p>
          </p:txBody>
        </p:sp>
        <p:sp>
          <p:nvSpPr>
            <p:cNvPr id="24" name="Freeform 25"/>
            <p:cNvSpPr>
              <a:spLocks/>
            </p:cNvSpPr>
            <p:nvPr/>
          </p:nvSpPr>
          <p:spPr bwMode="auto">
            <a:xfrm>
              <a:off x="1712" y="1920"/>
              <a:ext cx="1308" cy="1104"/>
            </a:xfrm>
            <a:custGeom>
              <a:avLst/>
              <a:gdLst>
                <a:gd name="T0" fmla="*/ 1308 w 1308"/>
                <a:gd name="T1" fmla="*/ 1104 h 1104"/>
                <a:gd name="T2" fmla="*/ 1104 w 1308"/>
                <a:gd name="T3" fmla="*/ 1104 h 1104"/>
                <a:gd name="T4" fmla="*/ 0 w 1308"/>
                <a:gd name="T5" fmla="*/ 0 h 1104"/>
                <a:gd name="T6" fmla="*/ 0 60000 65536"/>
                <a:gd name="T7" fmla="*/ 0 60000 65536"/>
                <a:gd name="T8" fmla="*/ 0 60000 65536"/>
                <a:gd name="T9" fmla="*/ 0 w 1308"/>
                <a:gd name="T10" fmla="*/ 0 h 1104"/>
                <a:gd name="T11" fmla="*/ 1308 w 1308"/>
                <a:gd name="T12" fmla="*/ 1104 h 1104"/>
              </a:gdLst>
              <a:ahLst/>
              <a:cxnLst>
                <a:cxn ang="T6">
                  <a:pos x="T0" y="T1"/>
                </a:cxn>
                <a:cxn ang="T7">
                  <a:pos x="T2" y="T3"/>
                </a:cxn>
                <a:cxn ang="T8">
                  <a:pos x="T4" y="T5"/>
                </a:cxn>
              </a:cxnLst>
              <a:rect l="T9" t="T10" r="T11" b="T12"/>
              <a:pathLst>
                <a:path w="1308" h="1104">
                  <a:moveTo>
                    <a:pt x="1308" y="1104"/>
                  </a:moveTo>
                  <a:lnTo>
                    <a:pt x="1104" y="1104"/>
                  </a:lnTo>
                  <a:lnTo>
                    <a:pt x="0" y="0"/>
                  </a:ln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lIns="82550" tIns="41275" rIns="82550" bIns="41275"/>
            <a:lstStyle/>
            <a:p>
              <a:endParaRPr lang="zh-CN" altLang="en-US"/>
            </a:p>
          </p:txBody>
        </p:sp>
      </p:grpSp>
      <p:grpSp>
        <p:nvGrpSpPr>
          <p:cNvPr id="25" name="Group 26"/>
          <p:cNvGrpSpPr>
            <a:grpSpLocks/>
          </p:cNvGrpSpPr>
          <p:nvPr/>
        </p:nvGrpSpPr>
        <p:grpSpPr bwMode="auto">
          <a:xfrm>
            <a:off x="4876800" y="2809875"/>
            <a:ext cx="3898900" cy="1482725"/>
            <a:chOff x="2632" y="1898"/>
            <a:chExt cx="2456" cy="934"/>
          </a:xfrm>
          <a:solidFill>
            <a:schemeClr val="bg2">
              <a:lumMod val="90000"/>
            </a:schemeClr>
          </a:solidFill>
        </p:grpSpPr>
        <p:sp>
          <p:nvSpPr>
            <p:cNvPr id="26" name="Rectangle 27"/>
            <p:cNvSpPr>
              <a:spLocks noChangeArrowheads="1"/>
            </p:cNvSpPr>
            <p:nvPr/>
          </p:nvSpPr>
          <p:spPr bwMode="auto">
            <a:xfrm>
              <a:off x="3408" y="2592"/>
              <a:ext cx="1680" cy="240"/>
            </a:xfrm>
            <a:prstGeom prst="rect">
              <a:avLst/>
            </a:prstGeom>
            <a:grpFill/>
            <a:ln w="19050">
              <a:solidFill>
                <a:schemeClr val="tx1"/>
              </a:solidFill>
              <a:miter lim="800000"/>
              <a:headEnd/>
              <a:tailEnd/>
            </a:ln>
            <a:effectLst>
              <a:outerShdw dist="17961" dir="2700000" algn="ctr" rotWithShape="0">
                <a:schemeClr val="tx1"/>
              </a:outerShdw>
            </a:effectLst>
          </p:spPr>
          <p:txBody>
            <a:bodyPr anchor="ctr"/>
            <a:lstStyle/>
            <a:p>
              <a:pPr algn="ctr" eaLnBrk="0" hangingPunct="0">
                <a:defRPr/>
              </a:pPr>
              <a:r>
                <a:rPr lang="sl-SI" sz="1400" b="1">
                  <a:latin typeface="Helvetica" pitchFamily="34" charset="0"/>
                  <a:ea typeface="宋体" pitchFamily="2" charset="-122"/>
                </a:rPr>
                <a:t>FIFO uses one single queue</a:t>
              </a:r>
              <a:r>
                <a:rPr lang="en-US" sz="1400" b="1">
                  <a:latin typeface="Helvetica" pitchFamily="34" charset="0"/>
                  <a:ea typeface="宋体" pitchFamily="2" charset="-122"/>
                </a:rPr>
                <a:t>.</a:t>
              </a:r>
              <a:endParaRPr lang="en-GB" altLang="zh-CN" sz="1400" b="1">
                <a:latin typeface="Helvetica" pitchFamily="34" charset="0"/>
                <a:ea typeface="宋体" pitchFamily="2" charset="-122"/>
              </a:endParaRPr>
            </a:p>
          </p:txBody>
        </p:sp>
        <p:sp>
          <p:nvSpPr>
            <p:cNvPr id="27" name="Freeform 28"/>
            <p:cNvSpPr>
              <a:spLocks/>
            </p:cNvSpPr>
            <p:nvPr/>
          </p:nvSpPr>
          <p:spPr bwMode="auto">
            <a:xfrm>
              <a:off x="2632" y="1898"/>
              <a:ext cx="772" cy="768"/>
            </a:xfrm>
            <a:custGeom>
              <a:avLst/>
              <a:gdLst>
                <a:gd name="T0" fmla="*/ 772 w 772"/>
                <a:gd name="T1" fmla="*/ 768 h 768"/>
                <a:gd name="T2" fmla="*/ 0 w 772"/>
                <a:gd name="T3" fmla="*/ 0 h 768"/>
                <a:gd name="T4" fmla="*/ 0 60000 65536"/>
                <a:gd name="T5" fmla="*/ 0 60000 65536"/>
                <a:gd name="T6" fmla="*/ 0 w 772"/>
                <a:gd name="T7" fmla="*/ 0 h 768"/>
                <a:gd name="T8" fmla="*/ 772 w 772"/>
                <a:gd name="T9" fmla="*/ 768 h 768"/>
              </a:gdLst>
              <a:ahLst/>
              <a:cxnLst>
                <a:cxn ang="T4">
                  <a:pos x="T0" y="T1"/>
                </a:cxn>
                <a:cxn ang="T5">
                  <a:pos x="T2" y="T3"/>
                </a:cxn>
              </a:cxnLst>
              <a:rect l="T6" t="T7" r="T8" b="T9"/>
              <a:pathLst>
                <a:path w="772" h="768">
                  <a:moveTo>
                    <a:pt x="772" y="768"/>
                  </a:moveTo>
                  <a:lnTo>
                    <a:pt x="0" y="0"/>
                  </a:lnTo>
                </a:path>
              </a:pathLst>
            </a:custGeom>
            <a:grpFill/>
            <a:ln w="28575" cap="flat" cmpd="sng">
              <a:solidFill>
                <a:schemeClr val="tx1"/>
              </a:solidFill>
              <a:prstDash val="solid"/>
              <a:round/>
              <a:headEnd type="none" w="med" len="med"/>
              <a:tailEnd type="triangle" w="med" len="med"/>
            </a:ln>
            <a:extLst/>
          </p:spPr>
          <p:txBody>
            <a:bodyPr lIns="82550" tIns="41275" rIns="82550" bIns="41275"/>
            <a:lstStyle/>
            <a:p>
              <a:endParaRPr lang="zh-CN" altLang="en-US"/>
            </a:p>
          </p:txBody>
        </p:sp>
      </p:grpSp>
      <p:grpSp>
        <p:nvGrpSpPr>
          <p:cNvPr id="28" name="Group 29"/>
          <p:cNvGrpSpPr>
            <a:grpSpLocks/>
          </p:cNvGrpSpPr>
          <p:nvPr/>
        </p:nvGrpSpPr>
        <p:grpSpPr bwMode="auto">
          <a:xfrm>
            <a:off x="6022975" y="2905125"/>
            <a:ext cx="3438525" cy="854075"/>
            <a:chOff x="3354" y="1958"/>
            <a:chExt cx="2166" cy="538"/>
          </a:xfrm>
          <a:solidFill>
            <a:schemeClr val="bg2">
              <a:lumMod val="90000"/>
            </a:schemeClr>
          </a:solidFill>
        </p:grpSpPr>
        <p:sp>
          <p:nvSpPr>
            <p:cNvPr id="29" name="Rectangle 30"/>
            <p:cNvSpPr>
              <a:spLocks noChangeArrowheads="1"/>
            </p:cNvSpPr>
            <p:nvPr/>
          </p:nvSpPr>
          <p:spPr bwMode="auto">
            <a:xfrm>
              <a:off x="3696" y="2112"/>
              <a:ext cx="1824" cy="384"/>
            </a:xfrm>
            <a:prstGeom prst="rect">
              <a:avLst/>
            </a:prstGeom>
            <a:grpFill/>
            <a:ln w="19050">
              <a:solidFill>
                <a:schemeClr val="tx1"/>
              </a:solidFill>
              <a:miter lim="800000"/>
              <a:headEnd/>
              <a:tailEnd/>
            </a:ln>
            <a:effectLst>
              <a:outerShdw dist="17961" dir="2700000" algn="ctr" rotWithShape="0">
                <a:schemeClr val="tx1"/>
              </a:outerShdw>
            </a:effectLst>
          </p:spPr>
          <p:txBody>
            <a:bodyPr anchor="ctr"/>
            <a:lstStyle/>
            <a:p>
              <a:pPr algn="ctr" eaLnBrk="0" hangingPunct="0">
                <a:defRPr/>
              </a:pPr>
              <a:r>
                <a:rPr lang="sl-SI" sz="1400" b="1">
                  <a:latin typeface="Helvetica" pitchFamily="34" charset="0"/>
                  <a:ea typeface="宋体" pitchFamily="2" charset="-122"/>
                </a:rPr>
                <a:t>Routers serve packets in the first-come</a:t>
              </a:r>
              <a:r>
                <a:rPr lang="en-US" sz="1400" b="1">
                  <a:latin typeface="Helvetica" pitchFamily="34" charset="0"/>
                  <a:ea typeface="宋体" pitchFamily="2" charset="-122"/>
                </a:rPr>
                <a:t>,</a:t>
              </a:r>
              <a:r>
                <a:rPr lang="sl-SI" sz="1400" b="1">
                  <a:latin typeface="Helvetica" pitchFamily="34" charset="0"/>
                  <a:ea typeface="宋体" pitchFamily="2" charset="-122"/>
                </a:rPr>
                <a:t> first-serve fashion</a:t>
              </a:r>
              <a:r>
                <a:rPr lang="en-US" sz="1400" b="1">
                  <a:latin typeface="Helvetica" pitchFamily="34" charset="0"/>
                  <a:ea typeface="宋体" pitchFamily="2" charset="-122"/>
                </a:rPr>
                <a:t>.</a:t>
              </a:r>
              <a:endParaRPr lang="en-GB" altLang="zh-CN" sz="1400" b="1">
                <a:latin typeface="Helvetica" pitchFamily="34" charset="0"/>
                <a:ea typeface="宋体" pitchFamily="2" charset="-122"/>
              </a:endParaRPr>
            </a:p>
          </p:txBody>
        </p:sp>
        <p:sp>
          <p:nvSpPr>
            <p:cNvPr id="30" name="Freeform 31"/>
            <p:cNvSpPr>
              <a:spLocks/>
            </p:cNvSpPr>
            <p:nvPr/>
          </p:nvSpPr>
          <p:spPr bwMode="auto">
            <a:xfrm>
              <a:off x="3354" y="1958"/>
              <a:ext cx="340" cy="340"/>
            </a:xfrm>
            <a:custGeom>
              <a:avLst/>
              <a:gdLst>
                <a:gd name="T0" fmla="*/ 340 w 340"/>
                <a:gd name="T1" fmla="*/ 340 h 340"/>
                <a:gd name="T2" fmla="*/ 0 w 340"/>
                <a:gd name="T3" fmla="*/ 0 h 340"/>
                <a:gd name="T4" fmla="*/ 0 60000 65536"/>
                <a:gd name="T5" fmla="*/ 0 60000 65536"/>
                <a:gd name="T6" fmla="*/ 0 w 340"/>
                <a:gd name="T7" fmla="*/ 0 h 340"/>
                <a:gd name="T8" fmla="*/ 340 w 340"/>
                <a:gd name="T9" fmla="*/ 340 h 340"/>
              </a:gdLst>
              <a:ahLst/>
              <a:cxnLst>
                <a:cxn ang="T4">
                  <a:pos x="T0" y="T1"/>
                </a:cxn>
                <a:cxn ang="T5">
                  <a:pos x="T2" y="T3"/>
                </a:cxn>
              </a:cxnLst>
              <a:rect l="T6" t="T7" r="T8" b="T9"/>
              <a:pathLst>
                <a:path w="340" h="340">
                  <a:moveTo>
                    <a:pt x="340" y="340"/>
                  </a:moveTo>
                  <a:lnTo>
                    <a:pt x="0" y="0"/>
                  </a:lnTo>
                </a:path>
              </a:pathLst>
            </a:custGeom>
            <a:grpFill/>
            <a:ln w="28575" cap="flat" cmpd="sng">
              <a:solidFill>
                <a:schemeClr val="tx1"/>
              </a:solidFill>
              <a:prstDash val="solid"/>
              <a:round/>
              <a:headEnd type="none" w="med" len="med"/>
              <a:tailEnd type="triangle" w="med" len="med"/>
            </a:ln>
            <a:extLst/>
          </p:spPr>
          <p:txBody>
            <a:bodyPr lIns="82550" tIns="41275" rIns="82550" bIns="41275"/>
            <a:lstStyle/>
            <a:p>
              <a:endParaRPr lang="zh-CN" altLang="en-US"/>
            </a:p>
          </p:txBody>
        </p:sp>
      </p:grpSp>
      <p:sp>
        <p:nvSpPr>
          <p:cNvPr id="31" name="矩形 30"/>
          <p:cNvSpPr/>
          <p:nvPr/>
        </p:nvSpPr>
        <p:spPr>
          <a:xfrm>
            <a:off x="1460500" y="5600700"/>
            <a:ext cx="8138766" cy="833305"/>
          </a:xfrm>
          <a:prstGeom prst="rect">
            <a:avLst/>
          </a:prstGeom>
        </p:spPr>
        <p:txBody>
          <a:bodyPr wrap="none">
            <a:spAutoFit/>
          </a:bodyPr>
          <a:lstStyle/>
          <a:p>
            <a:pPr lvl="1">
              <a:lnSpc>
                <a:spcPct val="85000"/>
              </a:lnSpc>
            </a:pPr>
            <a:r>
              <a:rPr lang="zh-CN" altLang="en-US" sz="2800" dirty="0">
                <a:latin typeface="华文新魏" pitchFamily="2" charset="-122"/>
                <a:ea typeface="华文新魏" pitchFamily="2" charset="-122"/>
                <a:cs typeface="华文新魏"/>
              </a:rPr>
              <a:t>软件 </a:t>
            </a:r>
            <a:r>
              <a:rPr lang="en-US" altLang="zh-CN" sz="2800" dirty="0">
                <a:latin typeface="华文新魏" pitchFamily="2" charset="-122"/>
                <a:ea typeface="华文新魏" pitchFamily="2" charset="-122"/>
                <a:cs typeface="华文新魏"/>
              </a:rPr>
              <a:t>FIFO </a:t>
            </a:r>
            <a:r>
              <a:rPr lang="zh-CN" altLang="en-US" sz="2800" dirty="0">
                <a:latin typeface="华文新魏" pitchFamily="2" charset="-122"/>
                <a:ea typeface="华文新魏" pitchFamily="2" charset="-122"/>
                <a:cs typeface="华文新魏"/>
              </a:rPr>
              <a:t>队列基本上是硬件</a:t>
            </a:r>
            <a:r>
              <a:rPr lang="en-US" altLang="zh-CN" sz="2800" dirty="0">
                <a:latin typeface="华文新魏" pitchFamily="2" charset="-122"/>
                <a:ea typeface="华文新魏" pitchFamily="2" charset="-122"/>
                <a:cs typeface="华文新魏"/>
              </a:rPr>
              <a:t>FIFO</a:t>
            </a:r>
            <a:r>
              <a:rPr lang="zh-CN" altLang="en-US" sz="2800" dirty="0">
                <a:latin typeface="华文新魏" pitchFamily="2" charset="-122"/>
                <a:ea typeface="华文新魏" pitchFamily="2" charset="-122"/>
                <a:cs typeface="华文新魏"/>
              </a:rPr>
              <a:t>队列的</a:t>
            </a:r>
            <a:r>
              <a:rPr lang="zh-CN" altLang="en-US" sz="2800" dirty="0" smtClean="0">
                <a:latin typeface="华文新魏" pitchFamily="2" charset="-122"/>
                <a:ea typeface="华文新魏" pitchFamily="2" charset="-122"/>
                <a:cs typeface="华文新魏"/>
              </a:rPr>
              <a:t>扩展</a:t>
            </a:r>
            <a:r>
              <a:rPr lang="zh-CN" altLang="en-US" sz="2800" dirty="0" smtClean="0">
                <a:latin typeface="华文新魏" pitchFamily="2" charset="-122"/>
                <a:ea typeface="华文新魏" pitchFamily="2" charset="-122"/>
                <a:cs typeface="华文新魏"/>
              </a:rPr>
              <a:t>，</a:t>
            </a:r>
            <a:endParaRPr lang="en-US" altLang="zh-CN" sz="2800" dirty="0" smtClean="0">
              <a:latin typeface="华文新魏" pitchFamily="2" charset="-122"/>
              <a:ea typeface="华文新魏" pitchFamily="2" charset="-122"/>
              <a:cs typeface="华文新魏"/>
            </a:endParaRPr>
          </a:p>
          <a:p>
            <a:pPr lvl="1">
              <a:lnSpc>
                <a:spcPct val="85000"/>
              </a:lnSpc>
            </a:pPr>
            <a:r>
              <a:rPr lang="zh-CN" altLang="en-US" sz="2800" dirty="0" smtClean="0">
                <a:latin typeface="华文新魏" pitchFamily="2" charset="-122"/>
                <a:ea typeface="华文新魏" pitchFamily="2" charset="-122"/>
                <a:cs typeface="华文新魏"/>
              </a:rPr>
              <a:t>不</a:t>
            </a:r>
            <a:r>
              <a:rPr lang="zh-CN" altLang="en-US" sz="2800" dirty="0" smtClean="0">
                <a:latin typeface="华文新魏" pitchFamily="2" charset="-122"/>
                <a:ea typeface="华文新魏" pitchFamily="2" charset="-122"/>
                <a:cs typeface="华文新魏"/>
              </a:rPr>
              <a:t>提供</a:t>
            </a:r>
            <a:r>
              <a:rPr lang="en-US" altLang="zh-CN" sz="2800" dirty="0" err="1" smtClean="0">
                <a:latin typeface="华文新魏" pitchFamily="2" charset="-122"/>
                <a:ea typeface="华文新魏" pitchFamily="2" charset="-122"/>
                <a:cs typeface="华文新魏"/>
              </a:rPr>
              <a:t>QoS</a:t>
            </a:r>
            <a:r>
              <a:rPr lang="zh-CN" altLang="en-US" sz="2800" dirty="0" smtClean="0">
                <a:latin typeface="华文新魏" pitchFamily="2" charset="-122"/>
                <a:ea typeface="华文新魏" pitchFamily="2" charset="-122"/>
                <a:cs typeface="华文新魏"/>
              </a:rPr>
              <a:t>多级服务</a:t>
            </a:r>
          </a:p>
        </p:txBody>
      </p:sp>
    </p:spTree>
    <p:extLst>
      <p:ext uri="{BB962C8B-B14F-4D97-AF65-F5344CB8AC3E}">
        <p14:creationId xmlns="" xmlns:p14="http://schemas.microsoft.com/office/powerpoint/2010/main" val="178634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拥塞管理</a:t>
            </a:r>
            <a:r>
              <a:rPr kumimoji="1" lang="en-US" altLang="zh-CN" dirty="0" smtClean="0"/>
              <a:t>---FIFO</a:t>
            </a:r>
            <a:r>
              <a:rPr kumimoji="1" lang="zh-CN" altLang="en-US" dirty="0" smtClean="0"/>
              <a:t>队列</a:t>
            </a:r>
            <a:endParaRPr kumimoji="1" lang="zh-CN" altLang="en-US" dirty="0"/>
          </a:p>
        </p:txBody>
      </p:sp>
      <p:sp>
        <p:nvSpPr>
          <p:cNvPr id="3" name="内容占位符 2"/>
          <p:cNvSpPr>
            <a:spLocks noGrp="1"/>
          </p:cNvSpPr>
          <p:nvPr>
            <p:ph idx="1"/>
          </p:nvPr>
        </p:nvSpPr>
        <p:spPr/>
        <p:txBody>
          <a:bodyPr>
            <a:normAutofit/>
          </a:bodyPr>
          <a:lstStyle/>
          <a:p>
            <a:r>
              <a:rPr lang="en-US" altLang="zh-CN" sz="3200" dirty="0"/>
              <a:t>FIFO</a:t>
            </a:r>
            <a:r>
              <a:rPr lang="zh-CN" altLang="en-US" sz="3200" dirty="0"/>
              <a:t>的优点</a:t>
            </a:r>
          </a:p>
          <a:p>
            <a:pPr lvl="1"/>
            <a:r>
              <a:rPr lang="zh-CN" altLang="en-US" sz="2000" dirty="0"/>
              <a:t>算法简单、快速</a:t>
            </a:r>
          </a:p>
          <a:p>
            <a:pPr lvl="1"/>
            <a:r>
              <a:rPr lang="zh-CN" altLang="en-US" sz="2000" dirty="0"/>
              <a:t>平台支持性好</a:t>
            </a:r>
          </a:p>
          <a:p>
            <a:pPr lvl="2"/>
            <a:r>
              <a:rPr lang="zh-CN" altLang="en-US" dirty="0"/>
              <a:t>所有的路由和交换平台</a:t>
            </a:r>
          </a:p>
          <a:p>
            <a:pPr lvl="2"/>
            <a:r>
              <a:rPr lang="zh-CN" altLang="en-US" dirty="0"/>
              <a:t>所有的软件版本</a:t>
            </a:r>
          </a:p>
          <a:p>
            <a:r>
              <a:rPr lang="en-US" altLang="zh-CN" sz="3200" dirty="0"/>
              <a:t>FIFO</a:t>
            </a:r>
            <a:r>
              <a:rPr lang="zh-CN" altLang="en-US" sz="3200" dirty="0"/>
              <a:t>的缺点</a:t>
            </a:r>
          </a:p>
          <a:p>
            <a:pPr lvl="1"/>
            <a:r>
              <a:rPr lang="zh-CN" altLang="en-US" sz="2000" dirty="0"/>
              <a:t>流之间带宽不能分配公平</a:t>
            </a:r>
          </a:p>
          <a:p>
            <a:pPr lvl="1"/>
            <a:r>
              <a:rPr lang="zh-CN" altLang="en-US" sz="2000" dirty="0"/>
              <a:t>不分优先级，无法保障重要业务</a:t>
            </a:r>
          </a:p>
          <a:p>
            <a:pPr lvl="2"/>
            <a:r>
              <a:rPr lang="zh-CN" altLang="en-US" dirty="0"/>
              <a:t>产生丢包、时延和时延抖动</a:t>
            </a:r>
          </a:p>
          <a:p>
            <a:endParaRPr kumimoji="1" lang="zh-CN" altLang="en-US" sz="3200" dirty="0"/>
          </a:p>
        </p:txBody>
      </p:sp>
    </p:spTree>
    <p:extLst>
      <p:ext uri="{BB962C8B-B14F-4D97-AF65-F5344CB8AC3E}">
        <p14:creationId xmlns="" xmlns:p14="http://schemas.microsoft.com/office/powerpoint/2010/main" val="6280525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优先队列（</a:t>
            </a:r>
            <a:r>
              <a:rPr kumimoji="1" lang="en-US" altLang="zh-CN" dirty="0" smtClean="0"/>
              <a:t>PQ</a:t>
            </a:r>
            <a:r>
              <a:rPr kumimoji="1" lang="zh-CN" altLang="en-US" dirty="0" smtClean="0"/>
              <a:t>）</a:t>
            </a:r>
            <a:endParaRPr kumimoji="1" lang="zh-CN" altLang="en-US" dirty="0"/>
          </a:p>
        </p:txBody>
      </p:sp>
      <p:sp>
        <p:nvSpPr>
          <p:cNvPr id="4" name="AutoShape 3"/>
          <p:cNvSpPr>
            <a:spLocks noChangeArrowheads="1"/>
          </p:cNvSpPr>
          <p:nvPr/>
        </p:nvSpPr>
        <p:spPr bwMode="auto">
          <a:xfrm>
            <a:off x="1416050" y="2032000"/>
            <a:ext cx="5105400" cy="3505200"/>
          </a:xfrm>
          <a:prstGeom prst="flowChartAlternateProcess">
            <a:avLst/>
          </a:prstGeom>
          <a:solidFill>
            <a:srgbClr val="8EECA4"/>
          </a:solidFill>
          <a:ln w="19050">
            <a:solidFill>
              <a:schemeClr val="tx1"/>
            </a:solidFill>
            <a:miter lim="800000"/>
            <a:headEnd type="none" w="sm" len="sm"/>
            <a:tailEnd/>
          </a:ln>
          <a:effectLst>
            <a:outerShdw dist="35921" dir="2700000" algn="ctr" rotWithShape="0">
              <a:schemeClr val="tx1"/>
            </a:outerShdw>
          </a:effectLst>
        </p:spPr>
        <p:txBody>
          <a:bodyPr wrap="none" tIns="0"/>
          <a:lstStyle/>
          <a:p>
            <a:pPr algn="ctr" eaLnBrk="0" hangingPunct="0">
              <a:defRPr/>
            </a:pPr>
            <a:r>
              <a:rPr lang="sl-SI" sz="1200" b="1" dirty="0">
                <a:solidFill>
                  <a:srgbClr val="0070C0"/>
                </a:solidFill>
                <a:latin typeface="Helvetica" pitchFamily="34" charset="0"/>
                <a:ea typeface="宋体" pitchFamily="2" charset="-122"/>
              </a:rPr>
              <a:t>Priority Queuing System</a:t>
            </a:r>
            <a:endParaRPr lang="en-GB" altLang="zh-CN" sz="1200" b="1" dirty="0">
              <a:solidFill>
                <a:srgbClr val="0070C0"/>
              </a:solidFill>
              <a:latin typeface="Helvetica" pitchFamily="34" charset="0"/>
              <a:ea typeface="宋体" pitchFamily="2" charset="-122"/>
            </a:endParaRPr>
          </a:p>
        </p:txBody>
      </p:sp>
      <p:sp>
        <p:nvSpPr>
          <p:cNvPr id="5" name="AutoShape 4"/>
          <p:cNvSpPr>
            <a:spLocks noChangeArrowheads="1"/>
          </p:cNvSpPr>
          <p:nvPr/>
        </p:nvSpPr>
        <p:spPr bwMode="auto">
          <a:xfrm>
            <a:off x="6597650" y="3175000"/>
            <a:ext cx="1676400" cy="1143000"/>
          </a:xfrm>
          <a:prstGeom prst="flowChartAlternateProcess">
            <a:avLst/>
          </a:prstGeom>
          <a:solidFill>
            <a:srgbClr val="8EECA4"/>
          </a:solidFill>
          <a:ln w="19050">
            <a:solidFill>
              <a:schemeClr val="tx1"/>
            </a:solidFill>
            <a:miter lim="800000"/>
            <a:headEnd type="none" w="sm" len="sm"/>
            <a:tailEnd/>
          </a:ln>
          <a:effectLst>
            <a:outerShdw dist="35921" dir="2700000" algn="ctr" rotWithShape="0">
              <a:schemeClr val="tx1"/>
            </a:outerShdw>
          </a:effectLst>
        </p:spPr>
        <p:txBody>
          <a:bodyPr wrap="none"/>
          <a:lstStyle/>
          <a:p>
            <a:pPr algn="ctr" eaLnBrk="0" hangingPunct="0">
              <a:defRPr/>
            </a:pPr>
            <a:r>
              <a:rPr lang="sl-SI" sz="1200" b="1" dirty="0">
                <a:solidFill>
                  <a:srgbClr val="0070C0"/>
                </a:solidFill>
                <a:latin typeface="Helvetica" pitchFamily="34" charset="0"/>
                <a:ea typeface="宋体" pitchFamily="2" charset="-122"/>
              </a:rPr>
              <a:t>Hardware </a:t>
            </a:r>
          </a:p>
          <a:p>
            <a:pPr algn="ctr" eaLnBrk="0" hangingPunct="0">
              <a:defRPr/>
            </a:pPr>
            <a:r>
              <a:rPr lang="sl-SI" sz="1200" b="1" dirty="0">
                <a:solidFill>
                  <a:srgbClr val="0070C0"/>
                </a:solidFill>
                <a:latin typeface="Helvetica" pitchFamily="34" charset="0"/>
                <a:ea typeface="宋体" pitchFamily="2" charset="-122"/>
              </a:rPr>
              <a:t>Queuing System</a:t>
            </a:r>
            <a:endParaRPr lang="en-GB" altLang="zh-CN" sz="1200" b="1" dirty="0">
              <a:solidFill>
                <a:srgbClr val="0070C0"/>
              </a:solidFill>
              <a:latin typeface="Helvetica" pitchFamily="34" charset="0"/>
              <a:ea typeface="宋体" pitchFamily="2" charset="-122"/>
            </a:endParaRPr>
          </a:p>
        </p:txBody>
      </p:sp>
      <p:sp>
        <p:nvSpPr>
          <p:cNvPr id="6" name="AutoShape 5"/>
          <p:cNvSpPr>
            <a:spLocks noChangeArrowheads="1"/>
          </p:cNvSpPr>
          <p:nvPr/>
        </p:nvSpPr>
        <p:spPr bwMode="auto">
          <a:xfrm>
            <a:off x="1644650" y="2489200"/>
            <a:ext cx="990600" cy="609600"/>
          </a:xfrm>
          <a:prstGeom prst="flowChartDecision">
            <a:avLst/>
          </a:prstGeom>
          <a:solidFill>
            <a:schemeClr val="bg2">
              <a:lumMod val="90000"/>
            </a:schemeClr>
          </a:solidFill>
          <a:ln w="19050">
            <a:solidFill>
              <a:schemeClr val="tx1"/>
            </a:solidFill>
            <a:miter lim="800000"/>
            <a:headEnd type="none" w="sm" len="sm"/>
            <a:tailEnd/>
          </a:ln>
          <a:effectLst>
            <a:outerShdw dist="254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High?</a:t>
            </a:r>
            <a:endParaRPr lang="en-GB" altLang="zh-CN" sz="1200" b="1">
              <a:latin typeface="Helvetica" pitchFamily="34" charset="0"/>
              <a:ea typeface="宋体" pitchFamily="2" charset="-122"/>
            </a:endParaRPr>
          </a:p>
        </p:txBody>
      </p:sp>
      <p:sp>
        <p:nvSpPr>
          <p:cNvPr id="7" name="AutoShape 6"/>
          <p:cNvSpPr>
            <a:spLocks noChangeArrowheads="1"/>
          </p:cNvSpPr>
          <p:nvPr/>
        </p:nvSpPr>
        <p:spPr bwMode="auto">
          <a:xfrm flipH="1">
            <a:off x="3959225" y="2641600"/>
            <a:ext cx="1219200" cy="304800"/>
          </a:xfrm>
          <a:prstGeom prst="flowChartOnlineStorage">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Queue 1</a:t>
            </a:r>
            <a:endParaRPr lang="en-GB" altLang="zh-CN" sz="1200" b="1">
              <a:latin typeface="Helvetica" pitchFamily="34" charset="0"/>
              <a:ea typeface="宋体" pitchFamily="2" charset="-122"/>
            </a:endParaRPr>
          </a:p>
        </p:txBody>
      </p:sp>
      <p:sp>
        <p:nvSpPr>
          <p:cNvPr id="8" name="AutoShape 7"/>
          <p:cNvSpPr>
            <a:spLocks noChangeArrowheads="1"/>
          </p:cNvSpPr>
          <p:nvPr/>
        </p:nvSpPr>
        <p:spPr bwMode="auto">
          <a:xfrm rot="16200000">
            <a:off x="4578350" y="3441700"/>
            <a:ext cx="2819400" cy="914400"/>
          </a:xfrm>
          <a:prstGeom prst="flowChartManualOperation">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vert="eaVert" wrap="none" anchor="ctr"/>
          <a:lstStyle/>
          <a:p>
            <a:pPr algn="ctr" eaLnBrk="0" hangingPunct="0">
              <a:defRPr/>
            </a:pPr>
            <a:r>
              <a:rPr lang="sl-SI" sz="1200" b="1">
                <a:latin typeface="Helvetica" pitchFamily="34" charset="0"/>
                <a:ea typeface="宋体" pitchFamily="2" charset="-122"/>
              </a:rPr>
              <a:t>Pre-emptive</a:t>
            </a:r>
          </a:p>
          <a:p>
            <a:pPr algn="ctr" eaLnBrk="0" hangingPunct="0">
              <a:defRPr/>
            </a:pPr>
            <a:r>
              <a:rPr lang="sl-SI" sz="1200" b="1">
                <a:latin typeface="Helvetica" pitchFamily="34" charset="0"/>
                <a:ea typeface="宋体" pitchFamily="2" charset="-122"/>
              </a:rPr>
              <a:t>Scheduler</a:t>
            </a:r>
            <a:endParaRPr lang="en-GB" altLang="zh-CN" sz="1200" b="1">
              <a:latin typeface="Helvetica" pitchFamily="34" charset="0"/>
              <a:ea typeface="宋体" pitchFamily="2" charset="-122"/>
            </a:endParaRPr>
          </a:p>
        </p:txBody>
      </p:sp>
      <p:sp>
        <p:nvSpPr>
          <p:cNvPr id="9" name="AutoShape 8"/>
          <p:cNvSpPr>
            <a:spLocks noChangeArrowheads="1"/>
          </p:cNvSpPr>
          <p:nvPr/>
        </p:nvSpPr>
        <p:spPr bwMode="auto">
          <a:xfrm rot="5400000">
            <a:off x="8731250" y="3403600"/>
            <a:ext cx="457200" cy="1066800"/>
          </a:xfrm>
          <a:prstGeom prst="can">
            <a:avLst>
              <a:gd name="adj" fmla="val 42529"/>
            </a:avLst>
          </a:prstGeom>
          <a:solidFill>
            <a:schemeClr val="bg2">
              <a:lumMod val="90000"/>
            </a:schemeClr>
          </a:solidFill>
          <a:ln w="19050">
            <a:solidFill>
              <a:schemeClr val="tx1"/>
            </a:solidFill>
            <a:round/>
            <a:headEnd type="none" w="sm" len="sm"/>
            <a:tailEnd/>
          </a:ln>
          <a:effectLst>
            <a:outerShdw dist="17961" dir="2700000" algn="ctr" rotWithShape="0">
              <a:schemeClr val="tx1"/>
            </a:outerShdw>
          </a:effectLst>
        </p:spPr>
        <p:txBody>
          <a:bodyPr rot="10800000" vert="eaVert" wrap="none" anchor="ctr"/>
          <a:lstStyle/>
          <a:p>
            <a:pPr algn="ctr" eaLnBrk="0" hangingPunct="0">
              <a:defRPr/>
            </a:pPr>
            <a:r>
              <a:rPr lang="sl-SI" sz="1200" b="1">
                <a:latin typeface="Helvetica" pitchFamily="34" charset="0"/>
                <a:ea typeface="宋体" pitchFamily="2" charset="-122"/>
              </a:rPr>
              <a:t>Interface</a:t>
            </a:r>
            <a:endParaRPr lang="en-GB" altLang="zh-CN" sz="1200" b="1">
              <a:latin typeface="Helvetica" pitchFamily="34" charset="0"/>
              <a:ea typeface="宋体" pitchFamily="2" charset="-122"/>
            </a:endParaRPr>
          </a:p>
        </p:txBody>
      </p:sp>
      <p:sp>
        <p:nvSpPr>
          <p:cNvPr id="10" name="Line 9"/>
          <p:cNvSpPr>
            <a:spLocks noChangeShapeType="1"/>
          </p:cNvSpPr>
          <p:nvPr/>
        </p:nvSpPr>
        <p:spPr bwMode="auto">
          <a:xfrm>
            <a:off x="2101850" y="1879600"/>
            <a:ext cx="0" cy="6096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1" name="Line 10"/>
          <p:cNvSpPr>
            <a:spLocks noChangeShapeType="1"/>
          </p:cNvSpPr>
          <p:nvPr/>
        </p:nvSpPr>
        <p:spPr bwMode="auto">
          <a:xfrm>
            <a:off x="2587625" y="2794000"/>
            <a:ext cx="3048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2" name="Line 11"/>
          <p:cNvSpPr>
            <a:spLocks noChangeShapeType="1"/>
          </p:cNvSpPr>
          <p:nvPr/>
        </p:nvSpPr>
        <p:spPr bwMode="auto">
          <a:xfrm>
            <a:off x="5178425" y="27940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3" name="Line 12"/>
          <p:cNvSpPr>
            <a:spLocks noChangeShapeType="1"/>
          </p:cNvSpPr>
          <p:nvPr/>
        </p:nvSpPr>
        <p:spPr bwMode="auto">
          <a:xfrm>
            <a:off x="6445250" y="39370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4" name="Line 13"/>
          <p:cNvSpPr>
            <a:spLocks noChangeShapeType="1"/>
          </p:cNvSpPr>
          <p:nvPr/>
        </p:nvSpPr>
        <p:spPr bwMode="auto">
          <a:xfrm>
            <a:off x="1035050" y="1879600"/>
            <a:ext cx="1066800" cy="0"/>
          </a:xfrm>
          <a:prstGeom prst="line">
            <a:avLst/>
          </a:prstGeom>
          <a:noFill/>
          <a:ln w="19050">
            <a:solidFill>
              <a:schemeClr val="tx1"/>
            </a:solidFill>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5" name="Text Box 14"/>
          <p:cNvSpPr txBox="1">
            <a:spLocks noChangeArrowheads="1"/>
          </p:cNvSpPr>
          <p:nvPr/>
        </p:nvSpPr>
        <p:spPr bwMode="auto">
          <a:xfrm>
            <a:off x="977900" y="1574800"/>
            <a:ext cx="18097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400" b="1">
                <a:latin typeface="Helvetica" charset="0"/>
              </a:rPr>
              <a:t>Forwarded Packets</a:t>
            </a:r>
            <a:endParaRPr lang="en-GB" altLang="zh-CN" sz="1400" b="1">
              <a:latin typeface="Helvetica" charset="0"/>
            </a:endParaRPr>
          </a:p>
        </p:txBody>
      </p:sp>
      <p:sp>
        <p:nvSpPr>
          <p:cNvPr id="16" name="AutoShape 15"/>
          <p:cNvSpPr>
            <a:spLocks noChangeArrowheads="1"/>
          </p:cNvSpPr>
          <p:nvPr/>
        </p:nvSpPr>
        <p:spPr bwMode="auto">
          <a:xfrm flipH="1">
            <a:off x="6673850" y="3784600"/>
            <a:ext cx="1524000" cy="304800"/>
          </a:xfrm>
          <a:prstGeom prst="flowChartOnlineStorage">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 Hardware Q</a:t>
            </a:r>
            <a:endParaRPr lang="en-GB" altLang="zh-CN" sz="1200" b="1">
              <a:latin typeface="Helvetica" pitchFamily="34" charset="0"/>
              <a:ea typeface="宋体" pitchFamily="2" charset="-122"/>
            </a:endParaRPr>
          </a:p>
        </p:txBody>
      </p:sp>
      <p:sp>
        <p:nvSpPr>
          <p:cNvPr id="17" name="Line 16"/>
          <p:cNvSpPr>
            <a:spLocks noChangeShapeType="1"/>
          </p:cNvSpPr>
          <p:nvPr/>
        </p:nvSpPr>
        <p:spPr bwMode="auto">
          <a:xfrm>
            <a:off x="8248650" y="3937000"/>
            <a:ext cx="2286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8" name="AutoShape 17"/>
          <p:cNvSpPr>
            <a:spLocks noChangeArrowheads="1"/>
          </p:cNvSpPr>
          <p:nvPr/>
        </p:nvSpPr>
        <p:spPr bwMode="auto">
          <a:xfrm>
            <a:off x="2892425" y="2641600"/>
            <a:ext cx="762000" cy="304800"/>
          </a:xfrm>
          <a:prstGeom prst="flowChartProcess">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Tail-drop</a:t>
            </a:r>
            <a:endParaRPr lang="en-GB" altLang="zh-CN" sz="1200" b="1">
              <a:latin typeface="Helvetica" pitchFamily="34" charset="0"/>
              <a:ea typeface="宋体" pitchFamily="2" charset="-122"/>
            </a:endParaRPr>
          </a:p>
        </p:txBody>
      </p:sp>
      <p:sp>
        <p:nvSpPr>
          <p:cNvPr id="19" name="Line 18"/>
          <p:cNvSpPr>
            <a:spLocks noChangeShapeType="1"/>
          </p:cNvSpPr>
          <p:nvPr/>
        </p:nvSpPr>
        <p:spPr bwMode="auto">
          <a:xfrm>
            <a:off x="3654425" y="27940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0" name="AutoShape 19"/>
          <p:cNvSpPr>
            <a:spLocks noChangeArrowheads="1"/>
          </p:cNvSpPr>
          <p:nvPr/>
        </p:nvSpPr>
        <p:spPr bwMode="auto">
          <a:xfrm>
            <a:off x="1644650" y="3251200"/>
            <a:ext cx="990600" cy="609600"/>
          </a:xfrm>
          <a:prstGeom prst="flowChartDecision">
            <a:avLst/>
          </a:prstGeom>
          <a:solidFill>
            <a:schemeClr val="bg2">
              <a:lumMod val="90000"/>
            </a:schemeClr>
          </a:solidFill>
          <a:ln w="19050">
            <a:solidFill>
              <a:schemeClr val="tx1"/>
            </a:solidFill>
            <a:miter lim="800000"/>
            <a:headEnd type="none" w="sm" len="sm"/>
            <a:tailEnd/>
          </a:ln>
          <a:effectLst>
            <a:outerShdw dist="254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Medium?</a:t>
            </a:r>
            <a:endParaRPr lang="en-GB" altLang="zh-CN" sz="1200" b="1">
              <a:latin typeface="Helvetica" pitchFamily="34" charset="0"/>
              <a:ea typeface="宋体" pitchFamily="2" charset="-122"/>
            </a:endParaRPr>
          </a:p>
        </p:txBody>
      </p:sp>
      <p:sp>
        <p:nvSpPr>
          <p:cNvPr id="21" name="AutoShape 20"/>
          <p:cNvSpPr>
            <a:spLocks noChangeArrowheads="1"/>
          </p:cNvSpPr>
          <p:nvPr/>
        </p:nvSpPr>
        <p:spPr bwMode="auto">
          <a:xfrm flipH="1">
            <a:off x="3959225" y="3403600"/>
            <a:ext cx="1219200" cy="304800"/>
          </a:xfrm>
          <a:prstGeom prst="flowChartOnlineStorage">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Queue 2</a:t>
            </a:r>
            <a:endParaRPr lang="en-GB" altLang="zh-CN" sz="1200" b="1">
              <a:latin typeface="Helvetica" pitchFamily="34" charset="0"/>
              <a:ea typeface="宋体" pitchFamily="2" charset="-122"/>
            </a:endParaRPr>
          </a:p>
        </p:txBody>
      </p:sp>
      <p:sp>
        <p:nvSpPr>
          <p:cNvPr id="22" name="Line 21"/>
          <p:cNvSpPr>
            <a:spLocks noChangeShapeType="1"/>
          </p:cNvSpPr>
          <p:nvPr/>
        </p:nvSpPr>
        <p:spPr bwMode="auto">
          <a:xfrm>
            <a:off x="2587625" y="3556000"/>
            <a:ext cx="3048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3" name="Line 22"/>
          <p:cNvSpPr>
            <a:spLocks noChangeShapeType="1"/>
          </p:cNvSpPr>
          <p:nvPr/>
        </p:nvSpPr>
        <p:spPr bwMode="auto">
          <a:xfrm>
            <a:off x="5178425" y="35560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4" name="AutoShape 23"/>
          <p:cNvSpPr>
            <a:spLocks noChangeArrowheads="1"/>
          </p:cNvSpPr>
          <p:nvPr/>
        </p:nvSpPr>
        <p:spPr bwMode="auto">
          <a:xfrm>
            <a:off x="2892425" y="3403600"/>
            <a:ext cx="762000" cy="304800"/>
          </a:xfrm>
          <a:prstGeom prst="flowChartProcess">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Tail-drop</a:t>
            </a:r>
            <a:endParaRPr lang="en-GB" altLang="zh-CN" sz="1200" b="1">
              <a:latin typeface="Helvetica" pitchFamily="34" charset="0"/>
              <a:ea typeface="宋体" pitchFamily="2" charset="-122"/>
            </a:endParaRPr>
          </a:p>
        </p:txBody>
      </p:sp>
      <p:sp>
        <p:nvSpPr>
          <p:cNvPr id="25" name="Line 24"/>
          <p:cNvSpPr>
            <a:spLocks noChangeShapeType="1"/>
          </p:cNvSpPr>
          <p:nvPr/>
        </p:nvSpPr>
        <p:spPr bwMode="auto">
          <a:xfrm>
            <a:off x="3654425" y="35560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6" name="AutoShape 25"/>
          <p:cNvSpPr>
            <a:spLocks noChangeArrowheads="1"/>
          </p:cNvSpPr>
          <p:nvPr/>
        </p:nvSpPr>
        <p:spPr bwMode="auto">
          <a:xfrm>
            <a:off x="1644650" y="4013200"/>
            <a:ext cx="990600" cy="609600"/>
          </a:xfrm>
          <a:prstGeom prst="flowChartDecision">
            <a:avLst/>
          </a:prstGeom>
          <a:solidFill>
            <a:schemeClr val="bg2">
              <a:lumMod val="90000"/>
            </a:schemeClr>
          </a:solidFill>
          <a:ln w="19050">
            <a:solidFill>
              <a:schemeClr val="tx1"/>
            </a:solidFill>
            <a:miter lim="800000"/>
            <a:headEnd type="none" w="sm" len="sm"/>
            <a:tailEnd/>
          </a:ln>
          <a:effectLst>
            <a:outerShdw dist="254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Normal?</a:t>
            </a:r>
            <a:endParaRPr lang="en-GB" altLang="zh-CN" sz="1200" b="1">
              <a:latin typeface="Helvetica" pitchFamily="34" charset="0"/>
              <a:ea typeface="宋体" pitchFamily="2" charset="-122"/>
            </a:endParaRPr>
          </a:p>
        </p:txBody>
      </p:sp>
      <p:sp>
        <p:nvSpPr>
          <p:cNvPr id="27" name="AutoShape 26"/>
          <p:cNvSpPr>
            <a:spLocks noChangeArrowheads="1"/>
          </p:cNvSpPr>
          <p:nvPr/>
        </p:nvSpPr>
        <p:spPr bwMode="auto">
          <a:xfrm flipH="1">
            <a:off x="3959225" y="4165600"/>
            <a:ext cx="1219200" cy="304800"/>
          </a:xfrm>
          <a:prstGeom prst="flowChartOnlineStorage">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Queue 3</a:t>
            </a:r>
            <a:endParaRPr lang="en-GB" altLang="zh-CN" sz="1200" b="1">
              <a:latin typeface="Helvetica" pitchFamily="34" charset="0"/>
              <a:ea typeface="宋体" pitchFamily="2" charset="-122"/>
            </a:endParaRPr>
          </a:p>
        </p:txBody>
      </p:sp>
      <p:sp>
        <p:nvSpPr>
          <p:cNvPr id="28" name="Line 27"/>
          <p:cNvSpPr>
            <a:spLocks noChangeShapeType="1"/>
          </p:cNvSpPr>
          <p:nvPr/>
        </p:nvSpPr>
        <p:spPr bwMode="auto">
          <a:xfrm>
            <a:off x="2587625" y="4318000"/>
            <a:ext cx="3048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9" name="Line 28"/>
          <p:cNvSpPr>
            <a:spLocks noChangeShapeType="1"/>
          </p:cNvSpPr>
          <p:nvPr/>
        </p:nvSpPr>
        <p:spPr bwMode="auto">
          <a:xfrm>
            <a:off x="5178425" y="43180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0" name="AutoShape 29"/>
          <p:cNvSpPr>
            <a:spLocks noChangeArrowheads="1"/>
          </p:cNvSpPr>
          <p:nvPr/>
        </p:nvSpPr>
        <p:spPr bwMode="auto">
          <a:xfrm>
            <a:off x="2892425" y="4165600"/>
            <a:ext cx="762000" cy="304800"/>
          </a:xfrm>
          <a:prstGeom prst="flowChartProcess">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Tail-drop</a:t>
            </a:r>
            <a:endParaRPr lang="en-GB" altLang="zh-CN" sz="1200" b="1">
              <a:latin typeface="Helvetica" pitchFamily="34" charset="0"/>
              <a:ea typeface="宋体" pitchFamily="2" charset="-122"/>
            </a:endParaRPr>
          </a:p>
        </p:txBody>
      </p:sp>
      <p:sp>
        <p:nvSpPr>
          <p:cNvPr id="31" name="Line 30"/>
          <p:cNvSpPr>
            <a:spLocks noChangeShapeType="1"/>
          </p:cNvSpPr>
          <p:nvPr/>
        </p:nvSpPr>
        <p:spPr bwMode="auto">
          <a:xfrm>
            <a:off x="3654425" y="43180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2" name="AutoShape 31"/>
          <p:cNvSpPr>
            <a:spLocks noChangeArrowheads="1"/>
          </p:cNvSpPr>
          <p:nvPr/>
        </p:nvSpPr>
        <p:spPr bwMode="auto">
          <a:xfrm>
            <a:off x="1644650" y="4775200"/>
            <a:ext cx="990600" cy="609600"/>
          </a:xfrm>
          <a:prstGeom prst="flowChartDecision">
            <a:avLst/>
          </a:prstGeom>
          <a:solidFill>
            <a:schemeClr val="bg2">
              <a:lumMod val="90000"/>
            </a:schemeClr>
          </a:solidFill>
          <a:ln w="19050">
            <a:solidFill>
              <a:schemeClr val="tx1"/>
            </a:solidFill>
            <a:miter lim="800000"/>
            <a:headEnd type="none" w="sm" len="sm"/>
            <a:tailEnd/>
          </a:ln>
          <a:effectLst>
            <a:outerShdw dist="254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Low?</a:t>
            </a:r>
            <a:endParaRPr lang="en-GB" altLang="zh-CN" sz="1200" b="1">
              <a:latin typeface="Helvetica" pitchFamily="34" charset="0"/>
              <a:ea typeface="宋体" pitchFamily="2" charset="-122"/>
            </a:endParaRPr>
          </a:p>
        </p:txBody>
      </p:sp>
      <p:sp>
        <p:nvSpPr>
          <p:cNvPr id="33" name="AutoShape 32"/>
          <p:cNvSpPr>
            <a:spLocks noChangeArrowheads="1"/>
          </p:cNvSpPr>
          <p:nvPr/>
        </p:nvSpPr>
        <p:spPr bwMode="auto">
          <a:xfrm flipH="1">
            <a:off x="3959225" y="4927600"/>
            <a:ext cx="1219200" cy="304800"/>
          </a:xfrm>
          <a:prstGeom prst="flowChartOnlineStorage">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Queue 4</a:t>
            </a:r>
            <a:endParaRPr lang="en-GB" altLang="zh-CN" sz="1200" b="1">
              <a:latin typeface="Helvetica" pitchFamily="34" charset="0"/>
              <a:ea typeface="宋体" pitchFamily="2" charset="-122"/>
            </a:endParaRPr>
          </a:p>
        </p:txBody>
      </p:sp>
      <p:sp>
        <p:nvSpPr>
          <p:cNvPr id="34" name="Line 33"/>
          <p:cNvSpPr>
            <a:spLocks noChangeShapeType="1"/>
          </p:cNvSpPr>
          <p:nvPr/>
        </p:nvSpPr>
        <p:spPr bwMode="auto">
          <a:xfrm>
            <a:off x="2587625" y="5080000"/>
            <a:ext cx="3048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5" name="Line 34"/>
          <p:cNvSpPr>
            <a:spLocks noChangeShapeType="1"/>
          </p:cNvSpPr>
          <p:nvPr/>
        </p:nvSpPr>
        <p:spPr bwMode="auto">
          <a:xfrm>
            <a:off x="5178425" y="50800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6" name="AutoShape 35"/>
          <p:cNvSpPr>
            <a:spLocks noChangeArrowheads="1"/>
          </p:cNvSpPr>
          <p:nvPr/>
        </p:nvSpPr>
        <p:spPr bwMode="auto">
          <a:xfrm>
            <a:off x="2892425" y="4927600"/>
            <a:ext cx="762000" cy="304800"/>
          </a:xfrm>
          <a:prstGeom prst="flowChartProcess">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Tail-drop</a:t>
            </a:r>
            <a:endParaRPr lang="en-GB" altLang="zh-CN" sz="1200" b="1">
              <a:latin typeface="Helvetica" pitchFamily="34" charset="0"/>
              <a:ea typeface="宋体" pitchFamily="2" charset="-122"/>
            </a:endParaRPr>
          </a:p>
        </p:txBody>
      </p:sp>
      <p:sp>
        <p:nvSpPr>
          <p:cNvPr id="37" name="Line 36"/>
          <p:cNvSpPr>
            <a:spLocks noChangeShapeType="1"/>
          </p:cNvSpPr>
          <p:nvPr/>
        </p:nvSpPr>
        <p:spPr bwMode="auto">
          <a:xfrm>
            <a:off x="3654425" y="50800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8" name="Line 37"/>
          <p:cNvSpPr>
            <a:spLocks noChangeShapeType="1"/>
          </p:cNvSpPr>
          <p:nvPr/>
        </p:nvSpPr>
        <p:spPr bwMode="auto">
          <a:xfrm>
            <a:off x="2101850" y="3098800"/>
            <a:ext cx="0" cy="1524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9" name="Line 38"/>
          <p:cNvSpPr>
            <a:spLocks noChangeShapeType="1"/>
          </p:cNvSpPr>
          <p:nvPr/>
        </p:nvSpPr>
        <p:spPr bwMode="auto">
          <a:xfrm>
            <a:off x="2101850" y="3860800"/>
            <a:ext cx="0" cy="1524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0" name="Line 39"/>
          <p:cNvSpPr>
            <a:spLocks noChangeShapeType="1"/>
          </p:cNvSpPr>
          <p:nvPr/>
        </p:nvSpPr>
        <p:spPr bwMode="auto">
          <a:xfrm>
            <a:off x="2130425" y="4622800"/>
            <a:ext cx="0" cy="1524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2" name="Rectangle 21"/>
          <p:cNvSpPr>
            <a:spLocks noChangeArrowheads="1"/>
          </p:cNvSpPr>
          <p:nvPr/>
        </p:nvSpPr>
        <p:spPr bwMode="auto">
          <a:xfrm>
            <a:off x="2468319" y="5851790"/>
            <a:ext cx="2265363" cy="609603"/>
          </a:xfrm>
          <a:prstGeom prst="rect">
            <a:avLst/>
          </a:prstGeom>
          <a:solidFill>
            <a:schemeClr val="bg2">
              <a:lumMod val="90000"/>
            </a:schemeClr>
          </a:solidFill>
          <a:ln w="19050">
            <a:solidFill>
              <a:schemeClr val="tx1"/>
            </a:solidFill>
            <a:miter lim="800000"/>
            <a:headEnd/>
            <a:tailEnd/>
          </a:ln>
          <a:effectLst>
            <a:outerShdw dist="17961" dir="2700000" algn="ctr" rotWithShape="0">
              <a:schemeClr val="tx1"/>
            </a:outerShdw>
          </a:effectLst>
        </p:spPr>
        <p:txBody>
          <a:bodyPr anchor="ctr"/>
          <a:lstStyle/>
          <a:p>
            <a:pPr algn="ctr" eaLnBrk="0" hangingPunct="0">
              <a:defRPr/>
            </a:pPr>
            <a:r>
              <a:rPr lang="en-US" altLang="zh-CN" sz="1400" b="1" dirty="0" smtClean="0">
                <a:latin typeface="Helvetica" pitchFamily="34" charset="0"/>
                <a:ea typeface="宋体" pitchFamily="2" charset="-122"/>
              </a:rPr>
              <a:t>P</a:t>
            </a:r>
            <a:r>
              <a:rPr lang="sl-SI" sz="1400" b="1" dirty="0" smtClean="0">
                <a:latin typeface="Helvetica" pitchFamily="34" charset="0"/>
                <a:ea typeface="宋体" pitchFamily="2" charset="-122"/>
              </a:rPr>
              <a:t>ackets </a:t>
            </a:r>
            <a:r>
              <a:rPr lang="sl-SI" sz="1400" b="1" dirty="0">
                <a:latin typeface="Helvetica" pitchFamily="34" charset="0"/>
                <a:ea typeface="宋体" pitchFamily="2" charset="-122"/>
              </a:rPr>
              <a:t>are classified into </a:t>
            </a:r>
            <a:r>
              <a:rPr lang="en-US" altLang="zh-CN" sz="1400" b="1" dirty="0" smtClean="0">
                <a:latin typeface="Helvetica" pitchFamily="34" charset="0"/>
                <a:ea typeface="宋体" pitchFamily="2" charset="-122"/>
              </a:rPr>
              <a:t>different</a:t>
            </a:r>
            <a:r>
              <a:rPr lang="sl-SI" sz="1400" b="1" dirty="0" smtClean="0">
                <a:latin typeface="Helvetica" pitchFamily="34" charset="0"/>
                <a:ea typeface="宋体" pitchFamily="2" charset="-122"/>
              </a:rPr>
              <a:t> class</a:t>
            </a:r>
            <a:r>
              <a:rPr lang="en-US" altLang="zh-CN" sz="1400" b="1" dirty="0" err="1" smtClean="0">
                <a:latin typeface="Helvetica" pitchFamily="34" charset="0"/>
                <a:ea typeface="宋体" pitchFamily="2" charset="-122"/>
              </a:rPr>
              <a:t>es</a:t>
            </a:r>
            <a:r>
              <a:rPr lang="en-US" sz="1400" b="1" dirty="0" smtClean="0">
                <a:latin typeface="Helvetica" pitchFamily="34" charset="0"/>
                <a:ea typeface="宋体" pitchFamily="2" charset="-122"/>
              </a:rPr>
              <a:t>.</a:t>
            </a:r>
            <a:endParaRPr lang="en-GB" altLang="zh-CN" sz="1400" b="1" dirty="0">
              <a:latin typeface="Helvetica" pitchFamily="34" charset="0"/>
              <a:ea typeface="宋体" pitchFamily="2" charset="-122"/>
            </a:endParaRPr>
          </a:p>
        </p:txBody>
      </p:sp>
      <p:sp>
        <p:nvSpPr>
          <p:cNvPr id="43" name="Freeform 22"/>
          <p:cNvSpPr>
            <a:spLocks/>
          </p:cNvSpPr>
          <p:nvPr/>
        </p:nvSpPr>
        <p:spPr bwMode="auto">
          <a:xfrm>
            <a:off x="2130425" y="5380300"/>
            <a:ext cx="317257" cy="782641"/>
          </a:xfrm>
          <a:custGeom>
            <a:avLst/>
            <a:gdLst>
              <a:gd name="T0" fmla="*/ 529 w 529"/>
              <a:gd name="T1" fmla="*/ 1242 h 1242"/>
              <a:gd name="T2" fmla="*/ 0 w 529"/>
              <a:gd name="T3" fmla="*/ 1241 h 1242"/>
              <a:gd name="T4" fmla="*/ 1 w 529"/>
              <a:gd name="T5" fmla="*/ 0 h 1242"/>
              <a:gd name="T6" fmla="*/ 0 60000 65536"/>
              <a:gd name="T7" fmla="*/ 0 60000 65536"/>
              <a:gd name="T8" fmla="*/ 0 60000 65536"/>
              <a:gd name="T9" fmla="*/ 0 w 529"/>
              <a:gd name="T10" fmla="*/ 0 h 1242"/>
              <a:gd name="T11" fmla="*/ 529 w 529"/>
              <a:gd name="T12" fmla="*/ 1242 h 1242"/>
            </a:gdLst>
            <a:ahLst/>
            <a:cxnLst>
              <a:cxn ang="T6">
                <a:pos x="T0" y="T1"/>
              </a:cxn>
              <a:cxn ang="T7">
                <a:pos x="T2" y="T3"/>
              </a:cxn>
              <a:cxn ang="T8">
                <a:pos x="T4" y="T5"/>
              </a:cxn>
            </a:cxnLst>
            <a:rect l="T9" t="T10" r="T11" b="T12"/>
            <a:pathLst>
              <a:path w="529" h="1242">
                <a:moveTo>
                  <a:pt x="529" y="1242"/>
                </a:moveTo>
                <a:lnTo>
                  <a:pt x="0" y="1241"/>
                </a:lnTo>
                <a:lnTo>
                  <a:pt x="1" y="0"/>
                </a:ln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lIns="82550" tIns="41275" rIns="82550" bIns="41275"/>
          <a:lstStyle/>
          <a:p>
            <a:endParaRPr lang="zh-CN" altLang="en-US"/>
          </a:p>
        </p:txBody>
      </p:sp>
      <p:sp>
        <p:nvSpPr>
          <p:cNvPr id="45" name="Rectangle 24"/>
          <p:cNvSpPr>
            <a:spLocks noChangeArrowheads="1"/>
          </p:cNvSpPr>
          <p:nvPr/>
        </p:nvSpPr>
        <p:spPr bwMode="auto">
          <a:xfrm>
            <a:off x="5487377" y="5828314"/>
            <a:ext cx="2819400" cy="609600"/>
          </a:xfrm>
          <a:prstGeom prst="rect">
            <a:avLst/>
          </a:prstGeom>
          <a:solidFill>
            <a:schemeClr val="bg2">
              <a:lumMod val="90000"/>
            </a:schemeClr>
          </a:solidFill>
          <a:ln w="19050">
            <a:solidFill>
              <a:schemeClr val="tx1"/>
            </a:solidFill>
            <a:miter lim="800000"/>
            <a:headEnd/>
            <a:tailEnd/>
          </a:ln>
          <a:effectLst>
            <a:outerShdw dist="17961" dir="2700000" algn="ctr" rotWithShape="0">
              <a:schemeClr val="tx1"/>
            </a:outerShdw>
          </a:effectLst>
        </p:spPr>
        <p:txBody>
          <a:bodyPr anchor="ctr"/>
          <a:lstStyle/>
          <a:p>
            <a:pPr algn="ctr" eaLnBrk="0" hangingPunct="0">
              <a:defRPr/>
            </a:pPr>
            <a:r>
              <a:rPr lang="sl-SI" sz="1400" b="1" dirty="0">
                <a:latin typeface="Helvetica" pitchFamily="34" charset="0"/>
                <a:ea typeface="宋体" pitchFamily="2" charset="-122"/>
              </a:rPr>
              <a:t>Newly arriving packets are dropped if the queue is full</a:t>
            </a:r>
            <a:r>
              <a:rPr lang="en-US" sz="1400" b="1" dirty="0">
                <a:latin typeface="Helvetica" pitchFamily="34" charset="0"/>
                <a:ea typeface="宋体" pitchFamily="2" charset="-122"/>
              </a:rPr>
              <a:t>.</a:t>
            </a:r>
            <a:endParaRPr lang="en-GB" altLang="zh-CN" sz="1400" b="1" dirty="0">
              <a:latin typeface="Helvetica" pitchFamily="34" charset="0"/>
              <a:ea typeface="宋体" pitchFamily="2" charset="-122"/>
            </a:endParaRPr>
          </a:p>
        </p:txBody>
      </p:sp>
      <p:sp>
        <p:nvSpPr>
          <p:cNvPr id="46" name="Freeform 25"/>
          <p:cNvSpPr>
            <a:spLocks/>
          </p:cNvSpPr>
          <p:nvPr/>
        </p:nvSpPr>
        <p:spPr bwMode="auto">
          <a:xfrm>
            <a:off x="3404577" y="5232400"/>
            <a:ext cx="2076450" cy="748314"/>
          </a:xfrm>
          <a:custGeom>
            <a:avLst/>
            <a:gdLst>
              <a:gd name="T0" fmla="*/ 1308 w 1308"/>
              <a:gd name="T1" fmla="*/ 1104 h 1104"/>
              <a:gd name="T2" fmla="*/ 1104 w 1308"/>
              <a:gd name="T3" fmla="*/ 1104 h 1104"/>
              <a:gd name="T4" fmla="*/ 0 w 1308"/>
              <a:gd name="T5" fmla="*/ 0 h 1104"/>
              <a:gd name="T6" fmla="*/ 0 60000 65536"/>
              <a:gd name="T7" fmla="*/ 0 60000 65536"/>
              <a:gd name="T8" fmla="*/ 0 60000 65536"/>
              <a:gd name="T9" fmla="*/ 0 w 1308"/>
              <a:gd name="T10" fmla="*/ 0 h 1104"/>
              <a:gd name="T11" fmla="*/ 1308 w 1308"/>
              <a:gd name="T12" fmla="*/ 1104 h 1104"/>
            </a:gdLst>
            <a:ahLst/>
            <a:cxnLst>
              <a:cxn ang="T6">
                <a:pos x="T0" y="T1"/>
              </a:cxn>
              <a:cxn ang="T7">
                <a:pos x="T2" y="T3"/>
              </a:cxn>
              <a:cxn ang="T8">
                <a:pos x="T4" y="T5"/>
              </a:cxn>
            </a:cxnLst>
            <a:rect l="T9" t="T10" r="T11" b="T12"/>
            <a:pathLst>
              <a:path w="1308" h="1104">
                <a:moveTo>
                  <a:pt x="1308" y="1104"/>
                </a:moveTo>
                <a:lnTo>
                  <a:pt x="1104" y="1104"/>
                </a:lnTo>
                <a:lnTo>
                  <a:pt x="0" y="0"/>
                </a:ln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lIns="82550" tIns="41275" rIns="82550" bIns="41275"/>
          <a:lstStyle/>
          <a:p>
            <a:endParaRPr lang="zh-CN" altLang="en-US"/>
          </a:p>
        </p:txBody>
      </p:sp>
      <p:sp>
        <p:nvSpPr>
          <p:cNvPr id="48" name="Rectangle 27"/>
          <p:cNvSpPr>
            <a:spLocks noChangeArrowheads="1"/>
          </p:cNvSpPr>
          <p:nvPr/>
        </p:nvSpPr>
        <p:spPr bwMode="auto">
          <a:xfrm>
            <a:off x="8651631" y="5815256"/>
            <a:ext cx="2667000" cy="575766"/>
          </a:xfrm>
          <a:prstGeom prst="rect">
            <a:avLst/>
          </a:prstGeom>
          <a:solidFill>
            <a:schemeClr val="bg2">
              <a:lumMod val="90000"/>
            </a:schemeClr>
          </a:solidFill>
          <a:ln w="19050">
            <a:solidFill>
              <a:schemeClr val="tx1"/>
            </a:solidFill>
            <a:miter lim="800000"/>
            <a:headEnd/>
            <a:tailEnd/>
          </a:ln>
          <a:effectLst>
            <a:outerShdw dist="17961" dir="2700000" algn="ctr" rotWithShape="0">
              <a:schemeClr val="tx1"/>
            </a:outerShdw>
          </a:effectLst>
        </p:spPr>
        <p:txBody>
          <a:bodyPr anchor="ctr"/>
          <a:lstStyle/>
          <a:p>
            <a:pPr algn="ctr" eaLnBrk="0" hangingPunct="0">
              <a:defRPr/>
            </a:pPr>
            <a:r>
              <a:rPr lang="sl-SI" sz="1400" b="1" dirty="0">
                <a:latin typeface="Helvetica" pitchFamily="34" charset="0"/>
                <a:ea typeface="宋体" pitchFamily="2" charset="-122"/>
              </a:rPr>
              <a:t>FIFO uses one single queue</a:t>
            </a:r>
            <a:r>
              <a:rPr lang="en-US" sz="1400" b="1" dirty="0">
                <a:latin typeface="Helvetica" pitchFamily="34" charset="0"/>
                <a:ea typeface="宋体" pitchFamily="2" charset="-122"/>
              </a:rPr>
              <a:t>.</a:t>
            </a:r>
            <a:endParaRPr lang="en-GB" altLang="zh-CN" sz="1400" b="1" dirty="0">
              <a:latin typeface="Helvetica" pitchFamily="34" charset="0"/>
              <a:ea typeface="宋体" pitchFamily="2" charset="-122"/>
            </a:endParaRPr>
          </a:p>
        </p:txBody>
      </p:sp>
      <p:sp>
        <p:nvSpPr>
          <p:cNvPr id="49" name="Freeform 28"/>
          <p:cNvSpPr>
            <a:spLocks/>
          </p:cNvSpPr>
          <p:nvPr/>
        </p:nvSpPr>
        <p:spPr bwMode="auto">
          <a:xfrm>
            <a:off x="4935415" y="5308600"/>
            <a:ext cx="4255477" cy="506655"/>
          </a:xfrm>
          <a:custGeom>
            <a:avLst/>
            <a:gdLst>
              <a:gd name="T0" fmla="*/ 772 w 772"/>
              <a:gd name="T1" fmla="*/ 768 h 768"/>
              <a:gd name="T2" fmla="*/ 0 w 772"/>
              <a:gd name="T3" fmla="*/ 0 h 768"/>
              <a:gd name="T4" fmla="*/ 0 60000 65536"/>
              <a:gd name="T5" fmla="*/ 0 60000 65536"/>
              <a:gd name="T6" fmla="*/ 0 w 772"/>
              <a:gd name="T7" fmla="*/ 0 h 768"/>
              <a:gd name="T8" fmla="*/ 772 w 772"/>
              <a:gd name="T9" fmla="*/ 768 h 768"/>
            </a:gdLst>
            <a:ahLst/>
            <a:cxnLst>
              <a:cxn ang="T4">
                <a:pos x="T0" y="T1"/>
              </a:cxn>
              <a:cxn ang="T5">
                <a:pos x="T2" y="T3"/>
              </a:cxn>
            </a:cxnLst>
            <a:rect l="T6" t="T7" r="T8" b="T9"/>
            <a:pathLst>
              <a:path w="772" h="768">
                <a:moveTo>
                  <a:pt x="772" y="768"/>
                </a:moveTo>
                <a:lnTo>
                  <a:pt x="0" y="0"/>
                </a:lnTo>
              </a:path>
            </a:pathLst>
          </a:custGeom>
          <a:solidFill>
            <a:schemeClr val="bg2">
              <a:lumMod val="90000"/>
            </a:schemeClr>
          </a:solidFill>
          <a:ln w="28575" cap="flat" cmpd="sng">
            <a:solidFill>
              <a:schemeClr val="tx1"/>
            </a:solidFill>
            <a:prstDash val="solid"/>
            <a:round/>
            <a:headEnd type="none" w="med" len="med"/>
            <a:tailEnd type="triangle" w="med" len="med"/>
          </a:ln>
          <a:extLst/>
        </p:spPr>
        <p:txBody>
          <a:bodyPr lIns="82550" tIns="41275" rIns="82550" bIns="41275"/>
          <a:lstStyle/>
          <a:p>
            <a:endParaRPr lang="zh-CN" altLang="en-US"/>
          </a:p>
        </p:txBody>
      </p:sp>
      <p:sp>
        <p:nvSpPr>
          <p:cNvPr id="50" name="Rectangle 27"/>
          <p:cNvSpPr>
            <a:spLocks noChangeArrowheads="1"/>
          </p:cNvSpPr>
          <p:nvPr/>
        </p:nvSpPr>
        <p:spPr bwMode="auto">
          <a:xfrm>
            <a:off x="7092950" y="1690688"/>
            <a:ext cx="2667000" cy="575766"/>
          </a:xfrm>
          <a:prstGeom prst="rect">
            <a:avLst/>
          </a:prstGeom>
          <a:solidFill>
            <a:schemeClr val="bg2">
              <a:lumMod val="90000"/>
            </a:schemeClr>
          </a:solidFill>
          <a:ln w="19050">
            <a:solidFill>
              <a:schemeClr val="tx1"/>
            </a:solidFill>
            <a:miter lim="800000"/>
            <a:headEnd/>
            <a:tailEnd/>
          </a:ln>
          <a:effectLst>
            <a:outerShdw dist="17961" dir="2700000" algn="ctr" rotWithShape="0">
              <a:schemeClr val="tx1"/>
            </a:outerShdw>
          </a:effectLst>
        </p:spPr>
        <p:txBody>
          <a:bodyPr anchor="ctr"/>
          <a:lstStyle/>
          <a:p>
            <a:pPr algn="ctr" eaLnBrk="0" hangingPunct="0">
              <a:defRPr/>
            </a:pPr>
            <a:r>
              <a:rPr lang="en-US" altLang="zh-CN" sz="1400" b="1" dirty="0" smtClean="0">
                <a:latin typeface="Helvetica" pitchFamily="34" charset="0"/>
                <a:ea typeface="宋体" pitchFamily="2" charset="-122"/>
              </a:rPr>
              <a:t>Priority-based scheduling</a:t>
            </a:r>
            <a:endParaRPr lang="en-GB" altLang="zh-CN" sz="1400" b="1" dirty="0">
              <a:latin typeface="Helvetica" pitchFamily="34" charset="0"/>
              <a:ea typeface="宋体" pitchFamily="2" charset="-122"/>
            </a:endParaRPr>
          </a:p>
        </p:txBody>
      </p:sp>
      <p:sp>
        <p:nvSpPr>
          <p:cNvPr id="51" name="Freeform 28"/>
          <p:cNvSpPr>
            <a:spLocks/>
          </p:cNvSpPr>
          <p:nvPr/>
        </p:nvSpPr>
        <p:spPr bwMode="auto">
          <a:xfrm flipV="1">
            <a:off x="6178062" y="2266454"/>
            <a:ext cx="2299188" cy="527546"/>
          </a:xfrm>
          <a:custGeom>
            <a:avLst/>
            <a:gdLst>
              <a:gd name="T0" fmla="*/ 772 w 772"/>
              <a:gd name="T1" fmla="*/ 768 h 768"/>
              <a:gd name="T2" fmla="*/ 0 w 772"/>
              <a:gd name="T3" fmla="*/ 0 h 768"/>
              <a:gd name="T4" fmla="*/ 0 60000 65536"/>
              <a:gd name="T5" fmla="*/ 0 60000 65536"/>
              <a:gd name="T6" fmla="*/ 0 w 772"/>
              <a:gd name="T7" fmla="*/ 0 h 768"/>
              <a:gd name="T8" fmla="*/ 772 w 772"/>
              <a:gd name="T9" fmla="*/ 768 h 768"/>
            </a:gdLst>
            <a:ahLst/>
            <a:cxnLst>
              <a:cxn ang="T4">
                <a:pos x="T0" y="T1"/>
              </a:cxn>
              <a:cxn ang="T5">
                <a:pos x="T2" y="T3"/>
              </a:cxn>
            </a:cxnLst>
            <a:rect l="T6" t="T7" r="T8" b="T9"/>
            <a:pathLst>
              <a:path w="772" h="768">
                <a:moveTo>
                  <a:pt x="772" y="768"/>
                </a:moveTo>
                <a:lnTo>
                  <a:pt x="0" y="0"/>
                </a:lnTo>
              </a:path>
            </a:pathLst>
          </a:custGeom>
          <a:solidFill>
            <a:schemeClr val="bg2">
              <a:lumMod val="90000"/>
            </a:schemeClr>
          </a:solidFill>
          <a:ln w="28575" cap="flat" cmpd="sng">
            <a:solidFill>
              <a:schemeClr val="tx1"/>
            </a:solidFill>
            <a:prstDash val="solid"/>
            <a:round/>
            <a:headEnd type="none" w="med" len="med"/>
            <a:tailEnd type="triangle" w="med" len="med"/>
          </a:ln>
          <a:extLst/>
        </p:spPr>
        <p:txBody>
          <a:bodyPr lIns="82550" tIns="41275" rIns="82550" bIns="41275"/>
          <a:lstStyle/>
          <a:p>
            <a:endParaRPr lang="zh-CN" altLang="en-US"/>
          </a:p>
        </p:txBody>
      </p:sp>
    </p:spTree>
    <p:extLst>
      <p:ext uri="{BB962C8B-B14F-4D97-AF65-F5344CB8AC3E}">
        <p14:creationId xmlns="" xmlns:p14="http://schemas.microsoft.com/office/powerpoint/2010/main" val="109537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linds(horizontal)">
                                      <p:cBhvr>
                                        <p:cTn id="17" dur="500"/>
                                        <p:tgtEl>
                                          <p:spTgt spid="4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blinds(horizontal)">
                                      <p:cBhvr>
                                        <p:cTn id="20" dur="500"/>
                                        <p:tgtEl>
                                          <p:spTgt spid="4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5" grpId="0" animBg="1"/>
      <p:bldP spid="46" grpId="0" animBg="1"/>
      <p:bldP spid="48" grpId="0" animBg="1"/>
      <p:bldP spid="49" grpId="0" animBg="1"/>
      <p:bldP spid="50" grpId="0" animBg="1"/>
      <p:bldP spid="5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优先队列（</a:t>
            </a:r>
            <a:r>
              <a:rPr kumimoji="1" lang="en-US" altLang="zh-CN" dirty="0" smtClean="0"/>
              <a:t>PQ</a:t>
            </a:r>
            <a:r>
              <a:rPr kumimoji="1" lang="zh-CN" altLang="en-US" dirty="0" smtClean="0"/>
              <a:t>）</a:t>
            </a:r>
            <a:r>
              <a:rPr kumimoji="1" lang="en-US" altLang="zh-CN" dirty="0" smtClean="0"/>
              <a:t>-</a:t>
            </a:r>
            <a:r>
              <a:rPr kumimoji="1" lang="zh-CN" altLang="en-US" dirty="0" smtClean="0"/>
              <a:t>分类</a:t>
            </a:r>
            <a:endParaRPr kumimoji="1" lang="zh-CN" altLang="en-US" dirty="0"/>
          </a:p>
        </p:txBody>
      </p:sp>
      <p:sp>
        <p:nvSpPr>
          <p:cNvPr id="3" name="内容占位符 2"/>
          <p:cNvSpPr>
            <a:spLocks noGrp="1"/>
          </p:cNvSpPr>
          <p:nvPr>
            <p:ph idx="1"/>
          </p:nvPr>
        </p:nvSpPr>
        <p:spPr/>
        <p:txBody>
          <a:bodyPr/>
          <a:lstStyle/>
          <a:p>
            <a:pPr>
              <a:lnSpc>
                <a:spcPct val="85000"/>
              </a:lnSpc>
            </a:pPr>
            <a:r>
              <a:rPr lang="zh-CN" altLang="en-US" dirty="0"/>
              <a:t>优先队列的分类包括如下选项：</a:t>
            </a:r>
            <a:endParaRPr lang="en-US" altLang="zh-CN" dirty="0"/>
          </a:p>
          <a:p>
            <a:pPr lvl="1">
              <a:lnSpc>
                <a:spcPct val="150000"/>
              </a:lnSpc>
            </a:pPr>
            <a:r>
              <a:rPr lang="zh-CN" altLang="en-US" dirty="0" smtClean="0"/>
              <a:t>路由器源</a:t>
            </a:r>
            <a:r>
              <a:rPr lang="zh-CN" altLang="en-US" dirty="0" smtClean="0"/>
              <a:t>端口（入口）</a:t>
            </a:r>
            <a:endParaRPr lang="zh-CN" altLang="en-US" dirty="0"/>
          </a:p>
          <a:p>
            <a:pPr lvl="1">
              <a:lnSpc>
                <a:spcPct val="150000"/>
              </a:lnSpc>
            </a:pPr>
            <a:r>
              <a:rPr lang="en-US" altLang="zh-CN" dirty="0" smtClean="0"/>
              <a:t>IP access list</a:t>
            </a:r>
            <a:endParaRPr lang="en-US" altLang="zh-CN" dirty="0"/>
          </a:p>
          <a:p>
            <a:pPr lvl="1">
              <a:lnSpc>
                <a:spcPct val="150000"/>
              </a:lnSpc>
            </a:pPr>
            <a:r>
              <a:rPr lang="zh-CN" altLang="en-US" dirty="0"/>
              <a:t>包大小</a:t>
            </a:r>
            <a:r>
              <a:rPr lang="en-US" altLang="zh-CN" dirty="0"/>
              <a:t> (</a:t>
            </a:r>
            <a:r>
              <a:rPr lang="zh-CN" altLang="en-US" dirty="0"/>
              <a:t>小于或大于某个指定值</a:t>
            </a:r>
            <a:r>
              <a:rPr lang="en-US" altLang="zh-CN" dirty="0"/>
              <a:t>)</a:t>
            </a:r>
          </a:p>
          <a:p>
            <a:pPr lvl="1">
              <a:lnSpc>
                <a:spcPct val="150000"/>
              </a:lnSpc>
            </a:pPr>
            <a:r>
              <a:rPr lang="zh-CN" altLang="en-US" dirty="0"/>
              <a:t>分片</a:t>
            </a:r>
          </a:p>
          <a:p>
            <a:pPr lvl="1">
              <a:lnSpc>
                <a:spcPct val="150000"/>
              </a:lnSpc>
            </a:pPr>
            <a:r>
              <a:rPr lang="en-US" altLang="zh-CN" dirty="0"/>
              <a:t>TCP </a:t>
            </a:r>
            <a:r>
              <a:rPr lang="zh-CN" altLang="en-US" dirty="0"/>
              <a:t>目的或源端口</a:t>
            </a:r>
          </a:p>
          <a:p>
            <a:pPr lvl="1">
              <a:lnSpc>
                <a:spcPct val="150000"/>
              </a:lnSpc>
            </a:pPr>
            <a:r>
              <a:rPr lang="en-US" altLang="zh-CN" dirty="0"/>
              <a:t>UDP </a:t>
            </a:r>
            <a:r>
              <a:rPr lang="zh-CN" altLang="en-US" dirty="0"/>
              <a:t>目的或源端口</a:t>
            </a:r>
          </a:p>
          <a:p>
            <a:endParaRPr kumimoji="1" lang="zh-CN" altLang="en-US" dirty="0"/>
          </a:p>
        </p:txBody>
      </p:sp>
    </p:spTree>
    <p:extLst>
      <p:ext uri="{BB962C8B-B14F-4D97-AF65-F5344CB8AC3E}">
        <p14:creationId xmlns="" xmlns:p14="http://schemas.microsoft.com/office/powerpoint/2010/main" val="11870558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优先队列（</a:t>
            </a:r>
            <a:r>
              <a:rPr kumimoji="1" lang="en-US" altLang="zh-CN" dirty="0" smtClean="0"/>
              <a:t>PQ</a:t>
            </a:r>
            <a:r>
              <a:rPr kumimoji="1" lang="zh-CN" altLang="en-US" dirty="0" smtClean="0"/>
              <a:t>）</a:t>
            </a:r>
            <a:r>
              <a:rPr kumimoji="1" lang="en-US" altLang="zh-CN" dirty="0" smtClean="0"/>
              <a:t>-</a:t>
            </a:r>
            <a:r>
              <a:rPr kumimoji="1" lang="zh-CN" altLang="en-US" dirty="0" smtClean="0"/>
              <a:t>调度</a:t>
            </a:r>
            <a:endParaRPr kumimoji="1" lang="zh-CN" altLang="en-US" dirty="0"/>
          </a:p>
        </p:txBody>
      </p:sp>
      <p:sp>
        <p:nvSpPr>
          <p:cNvPr id="35" name="AutoShape 2"/>
          <p:cNvSpPr>
            <a:spLocks noChangeArrowheads="1"/>
          </p:cNvSpPr>
          <p:nvPr/>
        </p:nvSpPr>
        <p:spPr bwMode="auto">
          <a:xfrm flipV="1">
            <a:off x="1638300" y="1981200"/>
            <a:ext cx="4648200" cy="3886200"/>
          </a:xfrm>
          <a:custGeom>
            <a:avLst/>
            <a:gdLst>
              <a:gd name="T0" fmla="*/ 2147483647 w 21600"/>
              <a:gd name="T1" fmla="*/ 1822884062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1127" y="17527"/>
                </a:moveTo>
                <a:cubicBezTo>
                  <a:pt x="14715" y="17352"/>
                  <a:pt x="17535" y="14392"/>
                  <a:pt x="17535" y="10800"/>
                </a:cubicBezTo>
                <a:cubicBezTo>
                  <a:pt x="17535" y="7080"/>
                  <a:pt x="14519" y="4065"/>
                  <a:pt x="10800" y="4065"/>
                </a:cubicBezTo>
                <a:cubicBezTo>
                  <a:pt x="7080" y="4065"/>
                  <a:pt x="4065" y="7080"/>
                  <a:pt x="4065" y="10800"/>
                </a:cubicBezTo>
                <a:cubicBezTo>
                  <a:pt x="4064" y="13186"/>
                  <a:pt x="5327" y="15394"/>
                  <a:pt x="7384" y="16604"/>
                </a:cubicBezTo>
                <a:lnTo>
                  <a:pt x="5322" y="20108"/>
                </a:lnTo>
                <a:cubicBezTo>
                  <a:pt x="2024" y="18167"/>
                  <a:pt x="0" y="14626"/>
                  <a:pt x="0" y="10800"/>
                </a:cubicBezTo>
                <a:cubicBezTo>
                  <a:pt x="0" y="4835"/>
                  <a:pt x="4835" y="0"/>
                  <a:pt x="10800" y="0"/>
                </a:cubicBezTo>
                <a:cubicBezTo>
                  <a:pt x="16764" y="0"/>
                  <a:pt x="21600" y="4835"/>
                  <a:pt x="21600" y="10800"/>
                </a:cubicBezTo>
                <a:cubicBezTo>
                  <a:pt x="21600" y="16560"/>
                  <a:pt x="17079" y="21306"/>
                  <a:pt x="11325" y="21587"/>
                </a:cubicBezTo>
                <a:lnTo>
                  <a:pt x="11457" y="24283"/>
                </a:lnTo>
                <a:lnTo>
                  <a:pt x="6499" y="19787"/>
                </a:lnTo>
                <a:lnTo>
                  <a:pt x="10996" y="14830"/>
                </a:lnTo>
                <a:lnTo>
                  <a:pt x="11127" y="17527"/>
                </a:lnTo>
                <a:close/>
              </a:path>
            </a:pathLst>
          </a:custGeom>
          <a:solidFill>
            <a:srgbClr val="CCFFFF">
              <a:alpha val="50195"/>
            </a:srgbClr>
          </a:solidFill>
          <a:ln>
            <a:noFill/>
          </a:ln>
          <a:extLst>
            <a:ext uri="{91240B29-F687-4F45-9708-019B960494DF}">
              <a14:hiddenLine xmlns="" xmlns:a14="http://schemas.microsoft.com/office/drawing/2010/main" w="19050">
                <a:solidFill>
                  <a:srgbClr val="000000"/>
                </a:solidFill>
                <a:miter lim="800000"/>
                <a:headEnd type="none" w="sm" len="sm"/>
                <a:tailEnd/>
              </a14:hiddenLine>
            </a:ext>
          </a:extLst>
        </p:spPr>
        <p:txBody>
          <a:bodyPr wrap="none" anchor="ctr"/>
          <a:lstStyle/>
          <a:p>
            <a:endParaRPr lang="zh-CN" altLang="en-US"/>
          </a:p>
        </p:txBody>
      </p:sp>
      <p:sp>
        <p:nvSpPr>
          <p:cNvPr id="36" name="AutoShape 4"/>
          <p:cNvSpPr>
            <a:spLocks noChangeArrowheads="1"/>
          </p:cNvSpPr>
          <p:nvPr/>
        </p:nvSpPr>
        <p:spPr bwMode="auto">
          <a:xfrm>
            <a:off x="1638300" y="1981200"/>
            <a:ext cx="1371600" cy="1143000"/>
          </a:xfrm>
          <a:prstGeom prst="flowChartDecision">
            <a:avLst/>
          </a:prstGeom>
          <a:solidFill>
            <a:schemeClr val="bg2">
              <a:lumMod val="90000"/>
            </a:schemeClr>
          </a:solidFill>
          <a:ln w="19050">
            <a:solidFill>
              <a:schemeClr val="tx1"/>
            </a:solidFill>
            <a:miter lim="800000"/>
            <a:headEnd type="none" w="sm" len="sm"/>
            <a:tailEnd/>
          </a:ln>
          <a:effectLst>
            <a:outerShdw dist="12700" algn="ctr" rotWithShape="0">
              <a:schemeClr val="tx1"/>
            </a:outerShdw>
          </a:effectLst>
        </p:spPr>
        <p:txBody>
          <a:bodyPr wrap="none" anchor="ctr"/>
          <a:lstStyle/>
          <a:p>
            <a:pPr algn="ctr" eaLnBrk="0" hangingPunct="0">
              <a:defRPr/>
            </a:pPr>
            <a:r>
              <a:rPr lang="sl-SI" sz="1200" b="1" dirty="0">
                <a:latin typeface="Helvetica" pitchFamily="34" charset="0"/>
                <a:ea typeface="宋体" pitchFamily="2" charset="-122"/>
              </a:rPr>
              <a:t>Packet in </a:t>
            </a:r>
          </a:p>
          <a:p>
            <a:pPr algn="ctr" eaLnBrk="0" hangingPunct="0">
              <a:defRPr/>
            </a:pPr>
            <a:r>
              <a:rPr lang="sl-SI" sz="1200" b="1" dirty="0">
                <a:solidFill>
                  <a:schemeClr val="accent1"/>
                </a:solidFill>
                <a:latin typeface="Helvetica" pitchFamily="34" charset="0"/>
                <a:ea typeface="宋体" pitchFamily="2" charset="-122"/>
              </a:rPr>
              <a:t>HIGH</a:t>
            </a:r>
            <a:r>
              <a:rPr lang="sl-SI" sz="1200" b="1" dirty="0">
                <a:latin typeface="Helvetica" pitchFamily="34" charset="0"/>
                <a:ea typeface="宋体" pitchFamily="2" charset="-122"/>
              </a:rPr>
              <a:t> </a:t>
            </a:r>
          </a:p>
          <a:p>
            <a:pPr algn="ctr" eaLnBrk="0" hangingPunct="0">
              <a:defRPr/>
            </a:pPr>
            <a:r>
              <a:rPr lang="sl-SI" sz="1200" b="1" dirty="0">
                <a:latin typeface="Helvetica" pitchFamily="34" charset="0"/>
                <a:ea typeface="宋体" pitchFamily="2" charset="-122"/>
              </a:rPr>
              <a:t>queue?</a:t>
            </a:r>
            <a:endParaRPr lang="en-GB" altLang="zh-CN" sz="1200" b="1" dirty="0">
              <a:latin typeface="Helvetica" pitchFamily="34" charset="0"/>
              <a:ea typeface="宋体" pitchFamily="2" charset="-122"/>
            </a:endParaRPr>
          </a:p>
        </p:txBody>
      </p:sp>
      <p:sp>
        <p:nvSpPr>
          <p:cNvPr id="37" name="Line 5"/>
          <p:cNvSpPr>
            <a:spLocks noChangeShapeType="1"/>
          </p:cNvSpPr>
          <p:nvPr/>
        </p:nvSpPr>
        <p:spPr bwMode="auto">
          <a:xfrm>
            <a:off x="2324100" y="3124200"/>
            <a:ext cx="0" cy="2362200"/>
          </a:xfrm>
          <a:prstGeom prst="line">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8" name="AutoShape 6"/>
          <p:cNvSpPr>
            <a:spLocks noChangeArrowheads="1"/>
          </p:cNvSpPr>
          <p:nvPr/>
        </p:nvSpPr>
        <p:spPr bwMode="auto">
          <a:xfrm>
            <a:off x="2476500" y="2667000"/>
            <a:ext cx="1371600" cy="1143000"/>
          </a:xfrm>
          <a:prstGeom prst="flowChartDecision">
            <a:avLst/>
          </a:prstGeom>
          <a:solidFill>
            <a:schemeClr val="bg2">
              <a:lumMod val="90000"/>
            </a:schemeClr>
          </a:solidFill>
          <a:ln w="19050">
            <a:solidFill>
              <a:schemeClr val="tx1"/>
            </a:solidFill>
            <a:miter lim="800000"/>
            <a:headEnd type="none" w="sm" len="sm"/>
            <a:tailEnd/>
          </a:ln>
          <a:effectLst>
            <a:outerShdw dist="12700" algn="ctr" rotWithShape="0">
              <a:schemeClr val="tx1"/>
            </a:outerShdw>
          </a:effectLst>
        </p:spPr>
        <p:txBody>
          <a:bodyPr wrap="none" anchor="ctr"/>
          <a:lstStyle/>
          <a:p>
            <a:pPr algn="ctr" eaLnBrk="0" hangingPunct="0">
              <a:defRPr/>
            </a:pPr>
            <a:r>
              <a:rPr lang="sl-SI" sz="1200" b="1" dirty="0">
                <a:latin typeface="Helvetica" pitchFamily="34" charset="0"/>
                <a:ea typeface="宋体" pitchFamily="2" charset="-122"/>
              </a:rPr>
              <a:t>Packet in </a:t>
            </a:r>
          </a:p>
          <a:p>
            <a:pPr algn="ctr" eaLnBrk="0" hangingPunct="0">
              <a:defRPr/>
            </a:pPr>
            <a:r>
              <a:rPr lang="sl-SI" sz="1200" b="1" dirty="0">
                <a:solidFill>
                  <a:schemeClr val="accent1"/>
                </a:solidFill>
                <a:latin typeface="Helvetica" pitchFamily="34" charset="0"/>
                <a:ea typeface="宋体" pitchFamily="2" charset="-122"/>
              </a:rPr>
              <a:t>MEDIUM</a:t>
            </a:r>
            <a:r>
              <a:rPr lang="sl-SI" sz="1200" b="1" dirty="0">
                <a:latin typeface="Helvetica" pitchFamily="34" charset="0"/>
                <a:ea typeface="宋体" pitchFamily="2" charset="-122"/>
              </a:rPr>
              <a:t> </a:t>
            </a:r>
          </a:p>
          <a:p>
            <a:pPr algn="ctr" eaLnBrk="0" hangingPunct="0">
              <a:defRPr/>
            </a:pPr>
            <a:r>
              <a:rPr lang="sl-SI" sz="1200" b="1" dirty="0">
                <a:latin typeface="Helvetica" pitchFamily="34" charset="0"/>
                <a:ea typeface="宋体" pitchFamily="2" charset="-122"/>
              </a:rPr>
              <a:t>queue?</a:t>
            </a:r>
            <a:endParaRPr lang="en-GB" altLang="zh-CN" sz="1200" b="1" dirty="0">
              <a:latin typeface="Helvetica" pitchFamily="34" charset="0"/>
              <a:ea typeface="宋体" pitchFamily="2" charset="-122"/>
            </a:endParaRPr>
          </a:p>
        </p:txBody>
      </p:sp>
      <p:sp>
        <p:nvSpPr>
          <p:cNvPr id="39" name="Line 7"/>
          <p:cNvSpPr>
            <a:spLocks noChangeShapeType="1"/>
          </p:cNvSpPr>
          <p:nvPr/>
        </p:nvSpPr>
        <p:spPr bwMode="auto">
          <a:xfrm>
            <a:off x="3162300" y="3810000"/>
            <a:ext cx="0" cy="1676400"/>
          </a:xfrm>
          <a:prstGeom prst="line">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0" name="Line 8"/>
          <p:cNvSpPr>
            <a:spLocks noChangeShapeType="1"/>
          </p:cNvSpPr>
          <p:nvPr/>
        </p:nvSpPr>
        <p:spPr bwMode="auto">
          <a:xfrm>
            <a:off x="3009900" y="2557463"/>
            <a:ext cx="152400" cy="1587"/>
          </a:xfrm>
          <a:prstGeom prst="line">
            <a:avLst/>
          </a:prstGeom>
          <a:noFill/>
          <a:ln w="19050">
            <a:solidFill>
              <a:schemeClr val="tx1"/>
            </a:solidFill>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1" name="Line 9"/>
          <p:cNvSpPr>
            <a:spLocks noChangeShapeType="1"/>
          </p:cNvSpPr>
          <p:nvPr/>
        </p:nvSpPr>
        <p:spPr bwMode="auto">
          <a:xfrm>
            <a:off x="3162300" y="2557463"/>
            <a:ext cx="1588" cy="1524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2" name="Line 10"/>
          <p:cNvSpPr>
            <a:spLocks noChangeShapeType="1"/>
          </p:cNvSpPr>
          <p:nvPr/>
        </p:nvSpPr>
        <p:spPr bwMode="auto">
          <a:xfrm>
            <a:off x="3848100" y="3233738"/>
            <a:ext cx="152400" cy="1587"/>
          </a:xfrm>
          <a:prstGeom prst="line">
            <a:avLst/>
          </a:prstGeom>
          <a:noFill/>
          <a:ln w="19050">
            <a:solidFill>
              <a:schemeClr val="tx1"/>
            </a:solidFill>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3" name="Line 11"/>
          <p:cNvSpPr>
            <a:spLocks noChangeShapeType="1"/>
          </p:cNvSpPr>
          <p:nvPr/>
        </p:nvSpPr>
        <p:spPr bwMode="auto">
          <a:xfrm>
            <a:off x="4000500" y="3233738"/>
            <a:ext cx="1588" cy="1524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4" name="AutoShape 12"/>
          <p:cNvSpPr>
            <a:spLocks noChangeArrowheads="1"/>
          </p:cNvSpPr>
          <p:nvPr/>
        </p:nvSpPr>
        <p:spPr bwMode="auto">
          <a:xfrm>
            <a:off x="3314700" y="3352800"/>
            <a:ext cx="1371600" cy="1143000"/>
          </a:xfrm>
          <a:prstGeom prst="flowChartDecision">
            <a:avLst/>
          </a:prstGeom>
          <a:solidFill>
            <a:schemeClr val="bg2">
              <a:lumMod val="90000"/>
            </a:schemeClr>
          </a:solidFill>
          <a:ln w="19050">
            <a:solidFill>
              <a:schemeClr val="tx1"/>
            </a:solidFill>
            <a:miter lim="800000"/>
            <a:headEnd type="none" w="sm" len="sm"/>
            <a:tailEnd/>
          </a:ln>
          <a:effectLst>
            <a:outerShdw dist="12700" algn="ctr" rotWithShape="0">
              <a:schemeClr val="tx1"/>
            </a:outerShdw>
          </a:effectLst>
        </p:spPr>
        <p:txBody>
          <a:bodyPr wrap="none" anchor="ctr"/>
          <a:lstStyle/>
          <a:p>
            <a:pPr algn="ctr" eaLnBrk="0" hangingPunct="0">
              <a:defRPr/>
            </a:pPr>
            <a:r>
              <a:rPr lang="sl-SI" sz="1200" b="1" dirty="0">
                <a:latin typeface="Helvetica" pitchFamily="34" charset="0"/>
                <a:ea typeface="宋体" pitchFamily="2" charset="-122"/>
              </a:rPr>
              <a:t>Packet in </a:t>
            </a:r>
          </a:p>
          <a:p>
            <a:pPr algn="ctr" eaLnBrk="0" hangingPunct="0">
              <a:defRPr/>
            </a:pPr>
            <a:r>
              <a:rPr lang="sl-SI" sz="1200" b="1" dirty="0">
                <a:solidFill>
                  <a:schemeClr val="accent1"/>
                </a:solidFill>
                <a:latin typeface="Helvetica" pitchFamily="34" charset="0"/>
                <a:ea typeface="宋体" pitchFamily="2" charset="-122"/>
              </a:rPr>
              <a:t>NORMAL</a:t>
            </a:r>
            <a:r>
              <a:rPr lang="sl-SI" sz="1200" b="1" dirty="0">
                <a:latin typeface="Helvetica" pitchFamily="34" charset="0"/>
                <a:ea typeface="宋体" pitchFamily="2" charset="-122"/>
              </a:rPr>
              <a:t> </a:t>
            </a:r>
          </a:p>
          <a:p>
            <a:pPr algn="ctr" eaLnBrk="0" hangingPunct="0">
              <a:defRPr/>
            </a:pPr>
            <a:r>
              <a:rPr lang="sl-SI" sz="1200" b="1" dirty="0">
                <a:latin typeface="Helvetica" pitchFamily="34" charset="0"/>
                <a:ea typeface="宋体" pitchFamily="2" charset="-122"/>
              </a:rPr>
              <a:t>queue?</a:t>
            </a:r>
            <a:endParaRPr lang="en-GB" altLang="zh-CN" sz="1200" b="1" dirty="0">
              <a:latin typeface="Helvetica" pitchFamily="34" charset="0"/>
              <a:ea typeface="宋体" pitchFamily="2" charset="-122"/>
            </a:endParaRPr>
          </a:p>
        </p:txBody>
      </p:sp>
      <p:sp>
        <p:nvSpPr>
          <p:cNvPr id="45" name="Line 13"/>
          <p:cNvSpPr>
            <a:spLocks noChangeShapeType="1"/>
          </p:cNvSpPr>
          <p:nvPr/>
        </p:nvSpPr>
        <p:spPr bwMode="auto">
          <a:xfrm>
            <a:off x="4000500" y="4495800"/>
            <a:ext cx="0" cy="990600"/>
          </a:xfrm>
          <a:prstGeom prst="line">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6" name="AutoShape 14"/>
          <p:cNvSpPr>
            <a:spLocks noChangeArrowheads="1"/>
          </p:cNvSpPr>
          <p:nvPr/>
        </p:nvSpPr>
        <p:spPr bwMode="auto">
          <a:xfrm>
            <a:off x="4152900" y="4038600"/>
            <a:ext cx="1371600" cy="1143000"/>
          </a:xfrm>
          <a:prstGeom prst="flowChartDecision">
            <a:avLst/>
          </a:prstGeom>
          <a:solidFill>
            <a:schemeClr val="bg2">
              <a:lumMod val="90000"/>
            </a:schemeClr>
          </a:solidFill>
          <a:ln w="19050">
            <a:solidFill>
              <a:schemeClr val="tx1"/>
            </a:solidFill>
            <a:miter lim="800000"/>
            <a:headEnd type="none" w="sm" len="sm"/>
            <a:tailEnd/>
          </a:ln>
          <a:effectLst>
            <a:outerShdw dist="12700" algn="ctr" rotWithShape="0">
              <a:schemeClr val="tx1"/>
            </a:outerShdw>
          </a:effectLst>
        </p:spPr>
        <p:txBody>
          <a:bodyPr wrap="none" anchor="ctr"/>
          <a:lstStyle/>
          <a:p>
            <a:pPr algn="ctr" eaLnBrk="0" hangingPunct="0">
              <a:defRPr/>
            </a:pPr>
            <a:r>
              <a:rPr lang="sl-SI" sz="1200" b="1" dirty="0">
                <a:latin typeface="Helvetica" pitchFamily="34" charset="0"/>
                <a:ea typeface="宋体" pitchFamily="2" charset="-122"/>
              </a:rPr>
              <a:t>Packet in </a:t>
            </a:r>
          </a:p>
          <a:p>
            <a:pPr algn="ctr" eaLnBrk="0" hangingPunct="0">
              <a:defRPr/>
            </a:pPr>
            <a:r>
              <a:rPr lang="sl-SI" sz="1200" b="1" dirty="0">
                <a:solidFill>
                  <a:schemeClr val="accent1"/>
                </a:solidFill>
                <a:latin typeface="Helvetica" pitchFamily="34" charset="0"/>
                <a:ea typeface="宋体" pitchFamily="2" charset="-122"/>
              </a:rPr>
              <a:t>LOW</a:t>
            </a:r>
            <a:r>
              <a:rPr lang="sl-SI" sz="1200" b="1" dirty="0">
                <a:latin typeface="Helvetica" pitchFamily="34" charset="0"/>
                <a:ea typeface="宋体" pitchFamily="2" charset="-122"/>
              </a:rPr>
              <a:t> </a:t>
            </a:r>
          </a:p>
          <a:p>
            <a:pPr algn="ctr" eaLnBrk="0" hangingPunct="0">
              <a:defRPr/>
            </a:pPr>
            <a:r>
              <a:rPr lang="sl-SI" sz="1200" b="1" dirty="0">
                <a:latin typeface="Helvetica" pitchFamily="34" charset="0"/>
                <a:ea typeface="宋体" pitchFamily="2" charset="-122"/>
              </a:rPr>
              <a:t>queue?</a:t>
            </a:r>
            <a:endParaRPr lang="en-GB" altLang="zh-CN" sz="1200" b="1" dirty="0">
              <a:latin typeface="Helvetica" pitchFamily="34" charset="0"/>
              <a:ea typeface="宋体" pitchFamily="2" charset="-122"/>
            </a:endParaRPr>
          </a:p>
        </p:txBody>
      </p:sp>
      <p:sp>
        <p:nvSpPr>
          <p:cNvPr id="47" name="Line 15"/>
          <p:cNvSpPr>
            <a:spLocks noChangeShapeType="1"/>
          </p:cNvSpPr>
          <p:nvPr/>
        </p:nvSpPr>
        <p:spPr bwMode="auto">
          <a:xfrm>
            <a:off x="4838700" y="5181600"/>
            <a:ext cx="0" cy="304800"/>
          </a:xfrm>
          <a:prstGeom prst="line">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8" name="Line 16"/>
          <p:cNvSpPr>
            <a:spLocks noChangeShapeType="1"/>
          </p:cNvSpPr>
          <p:nvPr/>
        </p:nvSpPr>
        <p:spPr bwMode="auto">
          <a:xfrm>
            <a:off x="4686300" y="3929063"/>
            <a:ext cx="152400" cy="1587"/>
          </a:xfrm>
          <a:prstGeom prst="line">
            <a:avLst/>
          </a:prstGeom>
          <a:noFill/>
          <a:ln w="19050">
            <a:solidFill>
              <a:schemeClr val="tx1"/>
            </a:solidFill>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9" name="Line 17"/>
          <p:cNvSpPr>
            <a:spLocks noChangeShapeType="1"/>
          </p:cNvSpPr>
          <p:nvPr/>
        </p:nvSpPr>
        <p:spPr bwMode="auto">
          <a:xfrm>
            <a:off x="4838700" y="3929063"/>
            <a:ext cx="1588" cy="1524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0" name="Line 18"/>
          <p:cNvSpPr>
            <a:spLocks noChangeShapeType="1"/>
          </p:cNvSpPr>
          <p:nvPr/>
        </p:nvSpPr>
        <p:spPr bwMode="auto">
          <a:xfrm>
            <a:off x="2324100" y="5486400"/>
            <a:ext cx="5334000" cy="0"/>
          </a:xfrm>
          <a:prstGeom prst="line">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cxnSp>
        <p:nvCxnSpPr>
          <p:cNvPr id="51" name="AutoShape 19"/>
          <p:cNvCxnSpPr>
            <a:cxnSpLocks noChangeShapeType="1"/>
          </p:cNvCxnSpPr>
          <p:nvPr/>
        </p:nvCxnSpPr>
        <p:spPr bwMode="auto">
          <a:xfrm flipH="1">
            <a:off x="2324100" y="1676400"/>
            <a:ext cx="3581400" cy="0"/>
          </a:xfrm>
          <a:prstGeom prst="straightConnector1">
            <a:avLst/>
          </a:prstGeom>
          <a:noFill/>
          <a:ln w="28575">
            <a:solidFill>
              <a:schemeClr val="tx1"/>
            </a:solidFill>
            <a:round/>
            <a:headEnd type="none" w="sm" len="sm"/>
            <a:tailEnd/>
          </a:ln>
          <a:extLst>
            <a:ext uri="{909E8E84-426E-40DD-AFC4-6F175D3DCCD1}">
              <a14:hiddenFill xmlns="" xmlns:a14="http://schemas.microsoft.com/office/drawing/2010/main">
                <a:noFill/>
              </a14:hiddenFill>
            </a:ext>
          </a:extLst>
        </p:spPr>
      </p:cxnSp>
      <p:cxnSp>
        <p:nvCxnSpPr>
          <p:cNvPr id="52" name="AutoShape 20"/>
          <p:cNvCxnSpPr>
            <a:cxnSpLocks noChangeShapeType="1"/>
          </p:cNvCxnSpPr>
          <p:nvPr/>
        </p:nvCxnSpPr>
        <p:spPr bwMode="auto">
          <a:xfrm>
            <a:off x="2324100" y="1676400"/>
            <a:ext cx="0" cy="295275"/>
          </a:xfrm>
          <a:prstGeom prst="straightConnector1">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cxnSp>
      <p:sp>
        <p:nvSpPr>
          <p:cNvPr id="53" name="AutoShape 21"/>
          <p:cNvSpPr>
            <a:spLocks noChangeArrowheads="1"/>
          </p:cNvSpPr>
          <p:nvPr/>
        </p:nvSpPr>
        <p:spPr bwMode="auto">
          <a:xfrm flipH="1">
            <a:off x="7581900" y="5334000"/>
            <a:ext cx="1524000" cy="304800"/>
          </a:xfrm>
          <a:prstGeom prst="flowChartOnlineStorage">
            <a:avLst/>
          </a:prstGeom>
          <a:solidFill>
            <a:schemeClr val="bg2">
              <a:lumMod val="90000"/>
            </a:schemeClr>
          </a:solidFill>
          <a:ln w="19050">
            <a:solidFill>
              <a:schemeClr val="tx1"/>
            </a:solidFill>
            <a:miter lim="800000"/>
            <a:headEnd type="none" w="sm" len="sm"/>
            <a:tailEnd/>
          </a:ln>
          <a:effectLst>
            <a:outerShdw dist="28398" dir="1593903" algn="ctr" rotWithShape="0">
              <a:schemeClr val="tx1"/>
            </a:outerShdw>
          </a:effectLst>
        </p:spPr>
        <p:txBody>
          <a:bodyPr wrap="none" anchor="ctr"/>
          <a:lstStyle/>
          <a:p>
            <a:pPr algn="ctr" eaLnBrk="0" hangingPunct="0">
              <a:defRPr/>
            </a:pPr>
            <a:r>
              <a:rPr lang="sl-SI" sz="1200" b="1" dirty="0">
                <a:latin typeface="Helvetica" pitchFamily="34" charset="0"/>
                <a:ea typeface="宋体" pitchFamily="2" charset="-122"/>
              </a:rPr>
              <a:t> Hardware Q</a:t>
            </a:r>
            <a:endParaRPr lang="en-GB" altLang="zh-CN" sz="1200" b="1" dirty="0">
              <a:latin typeface="Helvetica" pitchFamily="34" charset="0"/>
              <a:ea typeface="宋体" pitchFamily="2" charset="-122"/>
            </a:endParaRPr>
          </a:p>
        </p:txBody>
      </p:sp>
      <p:sp>
        <p:nvSpPr>
          <p:cNvPr id="54" name="Text Box 22"/>
          <p:cNvSpPr txBox="1">
            <a:spLocks noChangeArrowheads="1"/>
          </p:cNvSpPr>
          <p:nvPr/>
        </p:nvSpPr>
        <p:spPr bwMode="auto">
          <a:xfrm>
            <a:off x="1870075" y="3001963"/>
            <a:ext cx="454025"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Yes</a:t>
            </a:r>
            <a:endParaRPr lang="en-GB" altLang="zh-CN" sz="1200" b="1">
              <a:latin typeface="Helvetica" charset="0"/>
            </a:endParaRPr>
          </a:p>
        </p:txBody>
      </p:sp>
      <p:sp>
        <p:nvSpPr>
          <p:cNvPr id="55" name="Text Box 23"/>
          <p:cNvSpPr txBox="1">
            <a:spLocks noChangeArrowheads="1"/>
          </p:cNvSpPr>
          <p:nvPr/>
        </p:nvSpPr>
        <p:spPr bwMode="auto">
          <a:xfrm>
            <a:off x="2708275" y="3687763"/>
            <a:ext cx="454025"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Yes</a:t>
            </a:r>
            <a:endParaRPr lang="en-GB" altLang="zh-CN" sz="1200" b="1">
              <a:latin typeface="Helvetica" charset="0"/>
            </a:endParaRPr>
          </a:p>
        </p:txBody>
      </p:sp>
      <p:sp>
        <p:nvSpPr>
          <p:cNvPr id="56" name="Text Box 24"/>
          <p:cNvSpPr txBox="1">
            <a:spLocks noChangeArrowheads="1"/>
          </p:cNvSpPr>
          <p:nvPr/>
        </p:nvSpPr>
        <p:spPr bwMode="auto">
          <a:xfrm>
            <a:off x="3546475" y="4373563"/>
            <a:ext cx="454025"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Yes</a:t>
            </a:r>
            <a:endParaRPr lang="en-GB" altLang="zh-CN" sz="1200" b="1">
              <a:latin typeface="Helvetica" charset="0"/>
            </a:endParaRPr>
          </a:p>
        </p:txBody>
      </p:sp>
      <p:sp>
        <p:nvSpPr>
          <p:cNvPr id="57" name="Text Box 25"/>
          <p:cNvSpPr txBox="1">
            <a:spLocks noChangeArrowheads="1"/>
          </p:cNvSpPr>
          <p:nvPr/>
        </p:nvSpPr>
        <p:spPr bwMode="auto">
          <a:xfrm>
            <a:off x="4384675" y="5059363"/>
            <a:ext cx="454025"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Yes</a:t>
            </a:r>
            <a:endParaRPr lang="en-GB" altLang="zh-CN" sz="1200" b="1">
              <a:latin typeface="Helvetica" charset="0"/>
            </a:endParaRPr>
          </a:p>
        </p:txBody>
      </p:sp>
      <p:sp>
        <p:nvSpPr>
          <p:cNvPr id="58" name="Text Box 26"/>
          <p:cNvSpPr txBox="1">
            <a:spLocks noChangeArrowheads="1"/>
          </p:cNvSpPr>
          <p:nvPr/>
        </p:nvSpPr>
        <p:spPr bwMode="auto">
          <a:xfrm>
            <a:off x="2967038" y="2286000"/>
            <a:ext cx="3873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No</a:t>
            </a:r>
            <a:endParaRPr lang="en-GB" altLang="zh-CN" sz="1200" b="1">
              <a:latin typeface="Helvetica" charset="0"/>
            </a:endParaRPr>
          </a:p>
        </p:txBody>
      </p:sp>
      <p:sp>
        <p:nvSpPr>
          <p:cNvPr id="59" name="Text Box 27"/>
          <p:cNvSpPr txBox="1">
            <a:spLocks noChangeArrowheads="1"/>
          </p:cNvSpPr>
          <p:nvPr/>
        </p:nvSpPr>
        <p:spPr bwMode="auto">
          <a:xfrm>
            <a:off x="3765550" y="2971800"/>
            <a:ext cx="3873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No</a:t>
            </a:r>
            <a:endParaRPr lang="en-GB" altLang="zh-CN" sz="1200" b="1">
              <a:latin typeface="Helvetica" charset="0"/>
            </a:endParaRPr>
          </a:p>
        </p:txBody>
      </p:sp>
      <p:sp>
        <p:nvSpPr>
          <p:cNvPr id="60" name="Text Box 28"/>
          <p:cNvSpPr txBox="1">
            <a:spLocks noChangeArrowheads="1"/>
          </p:cNvSpPr>
          <p:nvPr/>
        </p:nvSpPr>
        <p:spPr bwMode="auto">
          <a:xfrm>
            <a:off x="4603750" y="3657600"/>
            <a:ext cx="3873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No</a:t>
            </a:r>
            <a:endParaRPr lang="en-GB" altLang="zh-CN" sz="1200" b="1">
              <a:latin typeface="Helvetica" charset="0"/>
            </a:endParaRPr>
          </a:p>
        </p:txBody>
      </p:sp>
      <p:sp>
        <p:nvSpPr>
          <p:cNvPr id="61" name="Text Box 29"/>
          <p:cNvSpPr txBox="1">
            <a:spLocks noChangeArrowheads="1"/>
          </p:cNvSpPr>
          <p:nvPr/>
        </p:nvSpPr>
        <p:spPr bwMode="auto">
          <a:xfrm>
            <a:off x="5441950" y="4343400"/>
            <a:ext cx="3873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No</a:t>
            </a:r>
            <a:endParaRPr lang="en-GB" altLang="zh-CN" sz="1200" b="1">
              <a:latin typeface="Helvetica" charset="0"/>
            </a:endParaRPr>
          </a:p>
        </p:txBody>
      </p:sp>
      <p:sp>
        <p:nvSpPr>
          <p:cNvPr id="62" name="AutoShape 30"/>
          <p:cNvSpPr>
            <a:spLocks noChangeArrowheads="1"/>
          </p:cNvSpPr>
          <p:nvPr/>
        </p:nvSpPr>
        <p:spPr bwMode="auto">
          <a:xfrm>
            <a:off x="5295900" y="5181600"/>
            <a:ext cx="1828800" cy="609600"/>
          </a:xfrm>
          <a:prstGeom prst="flowChartProcess">
            <a:avLst/>
          </a:prstGeom>
          <a:solidFill>
            <a:schemeClr val="bg2">
              <a:lumMod val="90000"/>
            </a:schemeClr>
          </a:solidFill>
          <a:ln w="19050">
            <a:solidFill>
              <a:schemeClr val="tx1"/>
            </a:solidFill>
            <a:miter lim="800000"/>
            <a:headEnd type="none" w="sm" len="sm"/>
            <a:tailEnd/>
          </a:ln>
          <a:effectLst>
            <a:outerShdw dist="28398" dir="1593903" algn="ctr" rotWithShape="0">
              <a:schemeClr val="tx1"/>
            </a:outerShdw>
          </a:effectLst>
        </p:spPr>
        <p:txBody>
          <a:bodyPr wrap="none" anchor="ctr"/>
          <a:lstStyle/>
          <a:p>
            <a:pPr algn="ctr" eaLnBrk="0" hangingPunct="0">
              <a:defRPr/>
            </a:pPr>
            <a:r>
              <a:rPr lang="sl-SI" sz="1200" b="1" dirty="0">
                <a:latin typeface="Helvetica" pitchFamily="34" charset="0"/>
                <a:ea typeface="宋体" pitchFamily="2" charset="-122"/>
              </a:rPr>
              <a:t>Dispatch </a:t>
            </a:r>
            <a:r>
              <a:rPr lang="en-US" sz="1200" b="1" dirty="0">
                <a:latin typeface="Helvetica" pitchFamily="34" charset="0"/>
                <a:ea typeface="宋体" pitchFamily="2" charset="-122"/>
              </a:rPr>
              <a:t>p</a:t>
            </a:r>
            <a:r>
              <a:rPr lang="sl-SI" sz="1200" b="1" dirty="0">
                <a:latin typeface="Helvetica" pitchFamily="34" charset="0"/>
                <a:ea typeface="宋体" pitchFamily="2" charset="-122"/>
              </a:rPr>
              <a:t>acket</a:t>
            </a:r>
          </a:p>
          <a:p>
            <a:pPr algn="ctr" eaLnBrk="0" hangingPunct="0">
              <a:defRPr/>
            </a:pPr>
            <a:r>
              <a:rPr lang="en-US" sz="1200" b="1" dirty="0">
                <a:latin typeface="Helvetica" pitchFamily="34" charset="0"/>
                <a:ea typeface="宋体" pitchFamily="2" charset="-122"/>
              </a:rPr>
              <a:t>a</a:t>
            </a:r>
            <a:r>
              <a:rPr lang="sl-SI" sz="1200" b="1" dirty="0">
                <a:latin typeface="Helvetica" pitchFamily="34" charset="0"/>
                <a:ea typeface="宋体" pitchFamily="2" charset="-122"/>
              </a:rPr>
              <a:t>nd start checking the </a:t>
            </a:r>
          </a:p>
          <a:p>
            <a:pPr algn="ctr" eaLnBrk="0" hangingPunct="0">
              <a:defRPr/>
            </a:pPr>
            <a:r>
              <a:rPr lang="sl-SI" sz="1200" b="1" dirty="0">
                <a:latin typeface="Helvetica" pitchFamily="34" charset="0"/>
                <a:ea typeface="宋体" pitchFamily="2" charset="-122"/>
              </a:rPr>
              <a:t>HIGH queue again</a:t>
            </a:r>
            <a:endParaRPr lang="en-GB" altLang="zh-CN" sz="1200" b="1" dirty="0">
              <a:latin typeface="Helvetica" pitchFamily="34" charset="0"/>
              <a:ea typeface="宋体" pitchFamily="2" charset="-122"/>
            </a:endParaRPr>
          </a:p>
        </p:txBody>
      </p:sp>
      <p:sp>
        <p:nvSpPr>
          <p:cNvPr id="63" name="Line 31"/>
          <p:cNvSpPr>
            <a:spLocks noChangeShapeType="1"/>
          </p:cNvSpPr>
          <p:nvPr/>
        </p:nvSpPr>
        <p:spPr bwMode="auto">
          <a:xfrm flipV="1">
            <a:off x="5905500" y="4572000"/>
            <a:ext cx="0" cy="609600"/>
          </a:xfrm>
          <a:prstGeom prst="line">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64" name="Line 32"/>
          <p:cNvSpPr>
            <a:spLocks noChangeShapeType="1"/>
          </p:cNvSpPr>
          <p:nvPr/>
        </p:nvSpPr>
        <p:spPr bwMode="auto">
          <a:xfrm>
            <a:off x="5524500" y="4605338"/>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65" name="Line 33"/>
          <p:cNvSpPr>
            <a:spLocks noChangeShapeType="1"/>
          </p:cNvSpPr>
          <p:nvPr/>
        </p:nvSpPr>
        <p:spPr bwMode="auto">
          <a:xfrm flipV="1">
            <a:off x="5905500" y="1676400"/>
            <a:ext cx="0" cy="2971800"/>
          </a:xfrm>
          <a:prstGeom prst="line">
            <a:avLst/>
          </a:prstGeom>
          <a:noFill/>
          <a:ln w="28575">
            <a:solidFill>
              <a:schemeClr val="tx1"/>
            </a:solidFill>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Tree>
    <p:extLst>
      <p:ext uri="{BB962C8B-B14F-4D97-AF65-F5344CB8AC3E}">
        <p14:creationId xmlns="" xmlns:p14="http://schemas.microsoft.com/office/powerpoint/2010/main" val="15280286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优先队列（</a:t>
            </a:r>
            <a:r>
              <a:rPr kumimoji="1" lang="en-US" altLang="zh-CN" dirty="0" smtClean="0"/>
              <a:t>PQ</a:t>
            </a:r>
            <a:r>
              <a:rPr kumimoji="1" lang="zh-CN" altLang="en-US" dirty="0" smtClean="0"/>
              <a:t>）</a:t>
            </a:r>
            <a:endParaRPr kumimoji="1" lang="zh-CN" altLang="en-US" dirty="0"/>
          </a:p>
        </p:txBody>
      </p:sp>
      <p:sp>
        <p:nvSpPr>
          <p:cNvPr id="3" name="内容占位符 2"/>
          <p:cNvSpPr>
            <a:spLocks noGrp="1"/>
          </p:cNvSpPr>
          <p:nvPr>
            <p:ph idx="1"/>
          </p:nvPr>
        </p:nvSpPr>
        <p:spPr/>
        <p:txBody>
          <a:bodyPr/>
          <a:lstStyle/>
          <a:p>
            <a:r>
              <a:rPr lang="zh-CN" altLang="en-US" dirty="0"/>
              <a:t>优点</a:t>
            </a:r>
          </a:p>
          <a:p>
            <a:pPr lvl="1"/>
            <a:r>
              <a:rPr lang="zh-CN" altLang="en-US" dirty="0"/>
              <a:t>算法简单</a:t>
            </a:r>
          </a:p>
          <a:p>
            <a:pPr lvl="1"/>
            <a:r>
              <a:rPr lang="zh-CN" altLang="en-US" dirty="0"/>
              <a:t>可以</a:t>
            </a:r>
            <a:r>
              <a:rPr lang="zh-CN" altLang="en-US" dirty="0" smtClean="0"/>
              <a:t>保障高优先级的</a:t>
            </a:r>
            <a:r>
              <a:rPr lang="en-US" altLang="zh-CN" dirty="0" err="1" smtClean="0"/>
              <a:t>QoS</a:t>
            </a:r>
            <a:endParaRPr lang="zh-CN" altLang="en-US" dirty="0"/>
          </a:p>
          <a:p>
            <a:endParaRPr lang="en-US" altLang="zh-CN" dirty="0" smtClean="0"/>
          </a:p>
          <a:p>
            <a:r>
              <a:rPr lang="zh-CN" altLang="en-US" dirty="0" smtClean="0"/>
              <a:t>缺点</a:t>
            </a:r>
            <a:endParaRPr lang="zh-CN" altLang="en-US" dirty="0"/>
          </a:p>
          <a:p>
            <a:pPr lvl="1"/>
            <a:r>
              <a:rPr lang="zh-CN" altLang="en-US" dirty="0"/>
              <a:t>算法欠公平</a:t>
            </a:r>
          </a:p>
          <a:p>
            <a:pPr lvl="1"/>
            <a:r>
              <a:rPr lang="zh-CN" altLang="en-US" dirty="0"/>
              <a:t>高优先级队列可能会饿死其他队列</a:t>
            </a:r>
          </a:p>
          <a:p>
            <a:endParaRPr kumimoji="1" lang="zh-CN" altLang="en-US" dirty="0"/>
          </a:p>
        </p:txBody>
      </p:sp>
    </p:spTree>
    <p:extLst>
      <p:ext uri="{BB962C8B-B14F-4D97-AF65-F5344CB8AC3E}">
        <p14:creationId xmlns="" xmlns:p14="http://schemas.microsoft.com/office/powerpoint/2010/main" val="6128129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定制队列（</a:t>
            </a:r>
            <a:r>
              <a:rPr lang="en-US" altLang="zh-CN" dirty="0"/>
              <a:t>CQ</a:t>
            </a:r>
            <a:r>
              <a:rPr lang="zh-CN" altLang="en-US" dirty="0"/>
              <a:t>）</a:t>
            </a:r>
            <a:endParaRPr kumimoji="1" lang="zh-CN" altLang="en-US" dirty="0"/>
          </a:p>
        </p:txBody>
      </p:sp>
      <p:sp>
        <p:nvSpPr>
          <p:cNvPr id="35" name="AutoShape 4"/>
          <p:cNvSpPr>
            <a:spLocks noChangeArrowheads="1"/>
          </p:cNvSpPr>
          <p:nvPr/>
        </p:nvSpPr>
        <p:spPr bwMode="auto">
          <a:xfrm>
            <a:off x="1371600" y="2006600"/>
            <a:ext cx="5105400" cy="3505200"/>
          </a:xfrm>
          <a:prstGeom prst="flowChartAlternateProcess">
            <a:avLst/>
          </a:prstGeom>
          <a:solidFill>
            <a:srgbClr val="8EECA4"/>
          </a:solidFill>
          <a:ln w="19050">
            <a:solidFill>
              <a:schemeClr val="tx1"/>
            </a:solidFill>
            <a:miter lim="800000"/>
            <a:headEnd type="none" w="sm" len="sm"/>
            <a:tailEnd/>
          </a:ln>
          <a:effectLst>
            <a:outerShdw dist="17961" dir="2700000" algn="ctr" rotWithShape="0">
              <a:schemeClr val="tx1"/>
            </a:outerShdw>
          </a:effectLst>
        </p:spPr>
        <p:txBody>
          <a:bodyPr wrap="none" tIns="0"/>
          <a:lstStyle/>
          <a:p>
            <a:pPr algn="ctr" eaLnBrk="0" hangingPunct="0">
              <a:defRPr/>
            </a:pPr>
            <a:r>
              <a:rPr lang="sl-SI" sz="1200" b="1" dirty="0">
                <a:solidFill>
                  <a:srgbClr val="0070C0"/>
                </a:solidFill>
                <a:latin typeface="Helvetica" pitchFamily="34" charset="0"/>
                <a:ea typeface="宋体" pitchFamily="2" charset="-122"/>
              </a:rPr>
              <a:t>Custom Queuing System</a:t>
            </a:r>
            <a:endParaRPr lang="en-GB" altLang="zh-CN" sz="1200" b="1" dirty="0">
              <a:solidFill>
                <a:srgbClr val="0070C0"/>
              </a:solidFill>
              <a:latin typeface="Helvetica" pitchFamily="34" charset="0"/>
              <a:ea typeface="宋体" pitchFamily="2" charset="-122"/>
            </a:endParaRPr>
          </a:p>
        </p:txBody>
      </p:sp>
      <p:sp>
        <p:nvSpPr>
          <p:cNvPr id="36" name="AutoShape 5"/>
          <p:cNvSpPr>
            <a:spLocks noChangeArrowheads="1"/>
          </p:cNvSpPr>
          <p:nvPr/>
        </p:nvSpPr>
        <p:spPr bwMode="auto">
          <a:xfrm>
            <a:off x="6553200" y="3149600"/>
            <a:ext cx="1676400" cy="1143000"/>
          </a:xfrm>
          <a:prstGeom prst="flowChartAlternateProcess">
            <a:avLst/>
          </a:prstGeom>
          <a:solidFill>
            <a:srgbClr val="8EECA4"/>
          </a:solidFill>
          <a:ln w="19050">
            <a:solidFill>
              <a:schemeClr val="tx1"/>
            </a:solidFill>
            <a:miter lim="800000"/>
            <a:headEnd type="none" w="sm" len="sm"/>
            <a:tailEnd/>
          </a:ln>
          <a:effectLst>
            <a:outerShdw dist="17961" dir="2700000" algn="ctr" rotWithShape="0">
              <a:schemeClr val="tx1"/>
            </a:outerShdw>
          </a:effectLst>
        </p:spPr>
        <p:txBody>
          <a:bodyPr wrap="none"/>
          <a:lstStyle/>
          <a:p>
            <a:pPr algn="ctr" eaLnBrk="0" hangingPunct="0">
              <a:defRPr/>
            </a:pPr>
            <a:r>
              <a:rPr lang="sl-SI" sz="1200" b="1" dirty="0">
                <a:solidFill>
                  <a:srgbClr val="0070C0"/>
                </a:solidFill>
                <a:latin typeface="Helvetica" pitchFamily="34" charset="0"/>
                <a:ea typeface="宋体" pitchFamily="2" charset="-122"/>
              </a:rPr>
              <a:t>Hardware </a:t>
            </a:r>
          </a:p>
          <a:p>
            <a:pPr algn="ctr" eaLnBrk="0" hangingPunct="0">
              <a:defRPr/>
            </a:pPr>
            <a:r>
              <a:rPr lang="sl-SI" sz="1200" b="1" dirty="0">
                <a:solidFill>
                  <a:srgbClr val="0070C0"/>
                </a:solidFill>
                <a:latin typeface="Helvetica" pitchFamily="34" charset="0"/>
                <a:ea typeface="宋体" pitchFamily="2" charset="-122"/>
              </a:rPr>
              <a:t>Queuing System</a:t>
            </a:r>
            <a:endParaRPr lang="en-GB" altLang="zh-CN" sz="1200" b="1" dirty="0">
              <a:solidFill>
                <a:srgbClr val="0070C0"/>
              </a:solidFill>
              <a:latin typeface="Helvetica" pitchFamily="34" charset="0"/>
              <a:ea typeface="宋体" pitchFamily="2" charset="-122"/>
            </a:endParaRPr>
          </a:p>
        </p:txBody>
      </p:sp>
      <p:sp>
        <p:nvSpPr>
          <p:cNvPr id="37" name="AutoShape 6"/>
          <p:cNvSpPr>
            <a:spLocks noChangeArrowheads="1"/>
          </p:cNvSpPr>
          <p:nvPr/>
        </p:nvSpPr>
        <p:spPr bwMode="auto">
          <a:xfrm>
            <a:off x="1600200" y="2463800"/>
            <a:ext cx="990600" cy="609600"/>
          </a:xfrm>
          <a:prstGeom prst="flowChartDecision">
            <a:avLst/>
          </a:prstGeom>
          <a:solidFill>
            <a:schemeClr val="bg2">
              <a:lumMod val="90000"/>
            </a:schemeClr>
          </a:solidFill>
          <a:ln w="19050">
            <a:solidFill>
              <a:schemeClr val="tx1"/>
            </a:solidFill>
            <a:miter lim="800000"/>
            <a:headEnd type="none" w="sm" len="sm"/>
            <a:tailEnd/>
          </a:ln>
          <a:effectLst>
            <a:outerShdw dist="254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Class 1?</a:t>
            </a:r>
            <a:endParaRPr lang="en-GB" altLang="zh-CN" sz="1200" b="1">
              <a:latin typeface="Helvetica" pitchFamily="34" charset="0"/>
              <a:ea typeface="宋体" pitchFamily="2" charset="-122"/>
            </a:endParaRPr>
          </a:p>
        </p:txBody>
      </p:sp>
      <p:sp>
        <p:nvSpPr>
          <p:cNvPr id="38" name="AutoShape 7"/>
          <p:cNvSpPr>
            <a:spLocks noChangeArrowheads="1"/>
          </p:cNvSpPr>
          <p:nvPr/>
        </p:nvSpPr>
        <p:spPr bwMode="auto">
          <a:xfrm flipH="1">
            <a:off x="3914775" y="2616200"/>
            <a:ext cx="1219200" cy="304800"/>
          </a:xfrm>
          <a:prstGeom prst="flowChartOnlineStorage">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Queue 1</a:t>
            </a:r>
            <a:endParaRPr lang="en-GB" altLang="zh-CN" sz="1200" b="1">
              <a:latin typeface="Helvetica" pitchFamily="34" charset="0"/>
              <a:ea typeface="宋体" pitchFamily="2" charset="-122"/>
            </a:endParaRPr>
          </a:p>
        </p:txBody>
      </p:sp>
      <p:sp>
        <p:nvSpPr>
          <p:cNvPr id="39" name="AutoShape 8"/>
          <p:cNvSpPr>
            <a:spLocks noChangeArrowheads="1"/>
          </p:cNvSpPr>
          <p:nvPr/>
        </p:nvSpPr>
        <p:spPr bwMode="auto">
          <a:xfrm rot="16200000">
            <a:off x="4533900" y="3416300"/>
            <a:ext cx="2819400" cy="914400"/>
          </a:xfrm>
          <a:prstGeom prst="flowChartManualOperation">
            <a:avLst/>
          </a:prstGeom>
          <a:solidFill>
            <a:schemeClr val="bg2">
              <a:lumMod val="90000"/>
            </a:schemeClr>
          </a:solidFill>
          <a:ln w="19050">
            <a:solidFill>
              <a:schemeClr val="tx1"/>
            </a:solidFill>
            <a:miter lim="800000"/>
            <a:headEnd type="none" w="sm" len="sm"/>
            <a:tailEnd/>
          </a:ln>
          <a:effectLst>
            <a:outerShdw dist="12700" algn="ctr" rotWithShape="0">
              <a:schemeClr val="tx1"/>
            </a:outerShdw>
          </a:effectLst>
        </p:spPr>
        <p:txBody>
          <a:bodyPr vert="eaVert" wrap="none" anchor="ctr"/>
          <a:lstStyle/>
          <a:p>
            <a:pPr algn="ctr" eaLnBrk="0" hangingPunct="0">
              <a:defRPr/>
            </a:pPr>
            <a:r>
              <a:rPr lang="sl-SI" sz="1200" b="1">
                <a:latin typeface="Helvetica" pitchFamily="34" charset="0"/>
                <a:ea typeface="宋体" pitchFamily="2" charset="-122"/>
              </a:rPr>
              <a:t>Round</a:t>
            </a:r>
            <a:r>
              <a:rPr lang="en-US" sz="1200" b="1">
                <a:latin typeface="Helvetica" pitchFamily="34" charset="0"/>
                <a:ea typeface="宋体" pitchFamily="2" charset="-122"/>
              </a:rPr>
              <a:t>-</a:t>
            </a:r>
            <a:endParaRPr lang="sl-SI" sz="1200" b="1">
              <a:latin typeface="Helvetica" pitchFamily="34" charset="0"/>
              <a:ea typeface="宋体" pitchFamily="2" charset="-122"/>
            </a:endParaRPr>
          </a:p>
          <a:p>
            <a:pPr algn="ctr" eaLnBrk="0" hangingPunct="0">
              <a:defRPr/>
            </a:pPr>
            <a:r>
              <a:rPr lang="sl-SI" sz="1200" b="1">
                <a:latin typeface="Helvetica" pitchFamily="34" charset="0"/>
                <a:ea typeface="宋体" pitchFamily="2" charset="-122"/>
              </a:rPr>
              <a:t>Robin</a:t>
            </a:r>
          </a:p>
          <a:p>
            <a:pPr algn="ctr" eaLnBrk="0" hangingPunct="0">
              <a:defRPr/>
            </a:pPr>
            <a:r>
              <a:rPr lang="sl-SI" sz="1200" b="1">
                <a:latin typeface="Helvetica" pitchFamily="34" charset="0"/>
                <a:ea typeface="宋体" pitchFamily="2" charset="-122"/>
              </a:rPr>
              <a:t>Scheduler</a:t>
            </a:r>
            <a:endParaRPr lang="en-GB" altLang="zh-CN" sz="1200" b="1">
              <a:latin typeface="Helvetica" pitchFamily="34" charset="0"/>
              <a:ea typeface="宋体" pitchFamily="2" charset="-122"/>
            </a:endParaRPr>
          </a:p>
        </p:txBody>
      </p:sp>
      <p:sp>
        <p:nvSpPr>
          <p:cNvPr id="40" name="AutoShape 9"/>
          <p:cNvSpPr>
            <a:spLocks noChangeArrowheads="1"/>
          </p:cNvSpPr>
          <p:nvPr/>
        </p:nvSpPr>
        <p:spPr bwMode="auto">
          <a:xfrm rot="5400000">
            <a:off x="8686800" y="3378200"/>
            <a:ext cx="457200" cy="1066800"/>
          </a:xfrm>
          <a:prstGeom prst="can">
            <a:avLst>
              <a:gd name="adj" fmla="val 42529"/>
            </a:avLst>
          </a:prstGeom>
          <a:solidFill>
            <a:schemeClr val="bg2">
              <a:lumMod val="90000"/>
            </a:schemeClr>
          </a:solidFill>
          <a:ln w="19050">
            <a:solidFill>
              <a:schemeClr val="tx1"/>
            </a:solidFill>
            <a:round/>
            <a:headEnd type="none" w="sm" len="sm"/>
            <a:tailEnd/>
          </a:ln>
          <a:effectLst>
            <a:outerShdw dist="17961" dir="2700000" algn="ctr" rotWithShape="0">
              <a:schemeClr val="tx1"/>
            </a:outerShdw>
          </a:effectLst>
        </p:spPr>
        <p:txBody>
          <a:bodyPr rot="10800000" vert="eaVert" wrap="none" anchor="ctr"/>
          <a:lstStyle/>
          <a:p>
            <a:pPr algn="ctr" eaLnBrk="0" hangingPunct="0">
              <a:defRPr/>
            </a:pPr>
            <a:r>
              <a:rPr lang="sl-SI" sz="1200" b="1">
                <a:latin typeface="Helvetica" pitchFamily="34" charset="0"/>
                <a:ea typeface="宋体" pitchFamily="2" charset="-122"/>
              </a:rPr>
              <a:t>Interface</a:t>
            </a:r>
            <a:endParaRPr lang="en-GB" altLang="zh-CN" sz="1200" b="1">
              <a:latin typeface="Helvetica" pitchFamily="34" charset="0"/>
              <a:ea typeface="宋体" pitchFamily="2" charset="-122"/>
            </a:endParaRPr>
          </a:p>
        </p:txBody>
      </p:sp>
      <p:sp>
        <p:nvSpPr>
          <p:cNvPr id="41" name="Line 10"/>
          <p:cNvSpPr>
            <a:spLocks noChangeShapeType="1"/>
          </p:cNvSpPr>
          <p:nvPr/>
        </p:nvSpPr>
        <p:spPr bwMode="auto">
          <a:xfrm>
            <a:off x="2057400" y="1854200"/>
            <a:ext cx="0" cy="6096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2" name="Line 11"/>
          <p:cNvSpPr>
            <a:spLocks noChangeShapeType="1"/>
          </p:cNvSpPr>
          <p:nvPr/>
        </p:nvSpPr>
        <p:spPr bwMode="auto">
          <a:xfrm>
            <a:off x="2543175" y="2768600"/>
            <a:ext cx="3048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3" name="Line 12"/>
          <p:cNvSpPr>
            <a:spLocks noChangeShapeType="1"/>
          </p:cNvSpPr>
          <p:nvPr/>
        </p:nvSpPr>
        <p:spPr bwMode="auto">
          <a:xfrm>
            <a:off x="5133975" y="27686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4" name="Line 13"/>
          <p:cNvSpPr>
            <a:spLocks noChangeShapeType="1"/>
          </p:cNvSpPr>
          <p:nvPr/>
        </p:nvSpPr>
        <p:spPr bwMode="auto">
          <a:xfrm>
            <a:off x="6400800" y="39116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5" name="Line 14"/>
          <p:cNvSpPr>
            <a:spLocks noChangeShapeType="1"/>
          </p:cNvSpPr>
          <p:nvPr/>
        </p:nvSpPr>
        <p:spPr bwMode="auto">
          <a:xfrm>
            <a:off x="990600" y="1854200"/>
            <a:ext cx="1066800" cy="0"/>
          </a:xfrm>
          <a:prstGeom prst="line">
            <a:avLst/>
          </a:prstGeom>
          <a:noFill/>
          <a:ln w="19050">
            <a:solidFill>
              <a:schemeClr val="tx1"/>
            </a:solidFill>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6" name="Text Box 15"/>
          <p:cNvSpPr txBox="1">
            <a:spLocks noChangeArrowheads="1"/>
          </p:cNvSpPr>
          <p:nvPr/>
        </p:nvSpPr>
        <p:spPr bwMode="auto">
          <a:xfrm>
            <a:off x="933450" y="1549400"/>
            <a:ext cx="18097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400" b="1">
                <a:latin typeface="Helvetica" charset="0"/>
              </a:rPr>
              <a:t>Forwarded Packets</a:t>
            </a:r>
            <a:endParaRPr lang="en-GB" altLang="zh-CN" sz="1400" b="1">
              <a:latin typeface="Helvetica" charset="0"/>
            </a:endParaRPr>
          </a:p>
        </p:txBody>
      </p:sp>
      <p:sp>
        <p:nvSpPr>
          <p:cNvPr id="47" name="AutoShape 16"/>
          <p:cNvSpPr>
            <a:spLocks noChangeArrowheads="1"/>
          </p:cNvSpPr>
          <p:nvPr/>
        </p:nvSpPr>
        <p:spPr bwMode="auto">
          <a:xfrm flipH="1">
            <a:off x="6629400" y="3759200"/>
            <a:ext cx="1524000" cy="304800"/>
          </a:xfrm>
          <a:prstGeom prst="flowChartOnlineStorage">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 Hardware Q</a:t>
            </a:r>
            <a:endParaRPr lang="en-GB" altLang="zh-CN" sz="1200" b="1">
              <a:latin typeface="Helvetica" pitchFamily="34" charset="0"/>
              <a:ea typeface="宋体" pitchFamily="2" charset="-122"/>
            </a:endParaRPr>
          </a:p>
        </p:txBody>
      </p:sp>
      <p:sp>
        <p:nvSpPr>
          <p:cNvPr id="48" name="Line 17"/>
          <p:cNvSpPr>
            <a:spLocks noChangeShapeType="1"/>
          </p:cNvSpPr>
          <p:nvPr/>
        </p:nvSpPr>
        <p:spPr bwMode="auto">
          <a:xfrm>
            <a:off x="8153400" y="3911600"/>
            <a:ext cx="2286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9" name="AutoShape 18"/>
          <p:cNvSpPr>
            <a:spLocks noChangeArrowheads="1"/>
          </p:cNvSpPr>
          <p:nvPr/>
        </p:nvSpPr>
        <p:spPr bwMode="auto">
          <a:xfrm>
            <a:off x="2847975" y="2616200"/>
            <a:ext cx="762000" cy="304800"/>
          </a:xfrm>
          <a:prstGeom prst="flowChartProcess">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Tail</a:t>
            </a:r>
            <a:r>
              <a:rPr lang="en-US" sz="1200" b="1">
                <a:latin typeface="Helvetica" pitchFamily="34" charset="0"/>
                <a:ea typeface="宋体" pitchFamily="2" charset="-122"/>
              </a:rPr>
              <a:t> D</a:t>
            </a:r>
            <a:r>
              <a:rPr lang="sl-SI" sz="1200" b="1">
                <a:latin typeface="Helvetica" pitchFamily="34" charset="0"/>
                <a:ea typeface="宋体" pitchFamily="2" charset="-122"/>
              </a:rPr>
              <a:t>rop</a:t>
            </a:r>
            <a:endParaRPr lang="en-GB" altLang="zh-CN" sz="1200" b="1">
              <a:latin typeface="Helvetica" pitchFamily="34" charset="0"/>
              <a:ea typeface="宋体" pitchFamily="2" charset="-122"/>
            </a:endParaRPr>
          </a:p>
        </p:txBody>
      </p:sp>
      <p:sp>
        <p:nvSpPr>
          <p:cNvPr id="50" name="Line 19"/>
          <p:cNvSpPr>
            <a:spLocks noChangeShapeType="1"/>
          </p:cNvSpPr>
          <p:nvPr/>
        </p:nvSpPr>
        <p:spPr bwMode="auto">
          <a:xfrm>
            <a:off x="3609975" y="27686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1" name="AutoShape 20"/>
          <p:cNvSpPr>
            <a:spLocks noChangeArrowheads="1"/>
          </p:cNvSpPr>
          <p:nvPr/>
        </p:nvSpPr>
        <p:spPr bwMode="auto">
          <a:xfrm>
            <a:off x="1600200" y="3225800"/>
            <a:ext cx="990600" cy="609600"/>
          </a:xfrm>
          <a:prstGeom prst="flowChartDecision">
            <a:avLst/>
          </a:prstGeom>
          <a:solidFill>
            <a:schemeClr val="bg2">
              <a:lumMod val="90000"/>
            </a:schemeClr>
          </a:solidFill>
          <a:ln w="19050">
            <a:solidFill>
              <a:schemeClr val="tx1"/>
            </a:solidFill>
            <a:miter lim="800000"/>
            <a:headEnd type="none" w="sm" len="sm"/>
            <a:tailEnd/>
          </a:ln>
          <a:effectLst>
            <a:outerShdw dist="254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Class 2?</a:t>
            </a:r>
            <a:endParaRPr lang="en-GB" altLang="zh-CN" sz="1200" b="1">
              <a:latin typeface="Helvetica" pitchFamily="34" charset="0"/>
              <a:ea typeface="宋体" pitchFamily="2" charset="-122"/>
            </a:endParaRPr>
          </a:p>
        </p:txBody>
      </p:sp>
      <p:sp>
        <p:nvSpPr>
          <p:cNvPr id="52" name="AutoShape 21"/>
          <p:cNvSpPr>
            <a:spLocks noChangeArrowheads="1"/>
          </p:cNvSpPr>
          <p:nvPr/>
        </p:nvSpPr>
        <p:spPr bwMode="auto">
          <a:xfrm flipH="1">
            <a:off x="3914775" y="3378200"/>
            <a:ext cx="1219200" cy="304800"/>
          </a:xfrm>
          <a:prstGeom prst="flowChartOnlineStorage">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Queue 2</a:t>
            </a:r>
            <a:endParaRPr lang="en-GB" altLang="zh-CN" sz="1200" b="1">
              <a:latin typeface="Helvetica" pitchFamily="34" charset="0"/>
              <a:ea typeface="宋体" pitchFamily="2" charset="-122"/>
            </a:endParaRPr>
          </a:p>
        </p:txBody>
      </p:sp>
      <p:sp>
        <p:nvSpPr>
          <p:cNvPr id="53" name="Line 22"/>
          <p:cNvSpPr>
            <a:spLocks noChangeShapeType="1"/>
          </p:cNvSpPr>
          <p:nvPr/>
        </p:nvSpPr>
        <p:spPr bwMode="auto">
          <a:xfrm>
            <a:off x="2543175" y="3530600"/>
            <a:ext cx="3048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4" name="Line 23"/>
          <p:cNvSpPr>
            <a:spLocks noChangeShapeType="1"/>
          </p:cNvSpPr>
          <p:nvPr/>
        </p:nvSpPr>
        <p:spPr bwMode="auto">
          <a:xfrm>
            <a:off x="5133975" y="35306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5" name="AutoShape 24"/>
          <p:cNvSpPr>
            <a:spLocks noChangeArrowheads="1"/>
          </p:cNvSpPr>
          <p:nvPr/>
        </p:nvSpPr>
        <p:spPr bwMode="auto">
          <a:xfrm>
            <a:off x="2847975" y="3378200"/>
            <a:ext cx="762000" cy="304800"/>
          </a:xfrm>
          <a:prstGeom prst="flowChartProcess">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Tail</a:t>
            </a:r>
            <a:r>
              <a:rPr lang="en-US" sz="1200" b="1">
                <a:latin typeface="Helvetica" pitchFamily="34" charset="0"/>
                <a:ea typeface="宋体" pitchFamily="2" charset="-122"/>
              </a:rPr>
              <a:t> D</a:t>
            </a:r>
            <a:r>
              <a:rPr lang="sl-SI" sz="1200" b="1">
                <a:latin typeface="Helvetica" pitchFamily="34" charset="0"/>
                <a:ea typeface="宋体" pitchFamily="2" charset="-122"/>
              </a:rPr>
              <a:t>rop</a:t>
            </a:r>
            <a:endParaRPr lang="en-GB" altLang="zh-CN" sz="1200" b="1">
              <a:latin typeface="Helvetica" pitchFamily="34" charset="0"/>
              <a:ea typeface="宋体" pitchFamily="2" charset="-122"/>
            </a:endParaRPr>
          </a:p>
        </p:txBody>
      </p:sp>
      <p:sp>
        <p:nvSpPr>
          <p:cNvPr id="56" name="Line 25"/>
          <p:cNvSpPr>
            <a:spLocks noChangeShapeType="1"/>
          </p:cNvSpPr>
          <p:nvPr/>
        </p:nvSpPr>
        <p:spPr bwMode="auto">
          <a:xfrm>
            <a:off x="3609975" y="35306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7" name="AutoShape 26"/>
          <p:cNvSpPr>
            <a:spLocks noChangeArrowheads="1"/>
          </p:cNvSpPr>
          <p:nvPr/>
        </p:nvSpPr>
        <p:spPr bwMode="auto">
          <a:xfrm>
            <a:off x="1600200" y="4749800"/>
            <a:ext cx="990600" cy="609600"/>
          </a:xfrm>
          <a:prstGeom prst="flowChartDecision">
            <a:avLst/>
          </a:prstGeom>
          <a:solidFill>
            <a:schemeClr val="bg2">
              <a:lumMod val="90000"/>
            </a:schemeClr>
          </a:solidFill>
          <a:ln w="19050">
            <a:solidFill>
              <a:schemeClr val="tx1"/>
            </a:solidFill>
            <a:miter lim="800000"/>
            <a:headEnd type="none" w="sm" len="sm"/>
            <a:tailEnd/>
          </a:ln>
          <a:effectLst>
            <a:outerShdw dist="254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Class 16?</a:t>
            </a:r>
            <a:endParaRPr lang="en-GB" altLang="zh-CN" sz="1200" b="1">
              <a:latin typeface="Helvetica" pitchFamily="34" charset="0"/>
              <a:ea typeface="宋体" pitchFamily="2" charset="-122"/>
            </a:endParaRPr>
          </a:p>
        </p:txBody>
      </p:sp>
      <p:sp>
        <p:nvSpPr>
          <p:cNvPr id="58" name="AutoShape 27"/>
          <p:cNvSpPr>
            <a:spLocks noChangeArrowheads="1"/>
          </p:cNvSpPr>
          <p:nvPr/>
        </p:nvSpPr>
        <p:spPr bwMode="auto">
          <a:xfrm flipH="1">
            <a:off x="3914775" y="4902200"/>
            <a:ext cx="1219200" cy="304800"/>
          </a:xfrm>
          <a:prstGeom prst="flowChartOnlineStorage">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Queue 16</a:t>
            </a:r>
            <a:endParaRPr lang="en-GB" altLang="zh-CN" sz="1200" b="1">
              <a:latin typeface="Helvetica" pitchFamily="34" charset="0"/>
              <a:ea typeface="宋体" pitchFamily="2" charset="-122"/>
            </a:endParaRPr>
          </a:p>
        </p:txBody>
      </p:sp>
      <p:sp>
        <p:nvSpPr>
          <p:cNvPr id="59" name="Line 28"/>
          <p:cNvSpPr>
            <a:spLocks noChangeShapeType="1"/>
          </p:cNvSpPr>
          <p:nvPr/>
        </p:nvSpPr>
        <p:spPr bwMode="auto">
          <a:xfrm>
            <a:off x="2543175" y="5054600"/>
            <a:ext cx="3048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60" name="Line 29"/>
          <p:cNvSpPr>
            <a:spLocks noChangeShapeType="1"/>
          </p:cNvSpPr>
          <p:nvPr/>
        </p:nvSpPr>
        <p:spPr bwMode="auto">
          <a:xfrm>
            <a:off x="5133975" y="50546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61" name="AutoShape 30"/>
          <p:cNvSpPr>
            <a:spLocks noChangeArrowheads="1"/>
          </p:cNvSpPr>
          <p:nvPr/>
        </p:nvSpPr>
        <p:spPr bwMode="auto">
          <a:xfrm>
            <a:off x="2847975" y="4902200"/>
            <a:ext cx="762000" cy="304800"/>
          </a:xfrm>
          <a:prstGeom prst="flowChartProcess">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Tail</a:t>
            </a:r>
            <a:r>
              <a:rPr lang="en-US" sz="1200" b="1">
                <a:latin typeface="Helvetica" pitchFamily="34" charset="0"/>
                <a:ea typeface="宋体" pitchFamily="2" charset="-122"/>
              </a:rPr>
              <a:t> D</a:t>
            </a:r>
            <a:r>
              <a:rPr lang="sl-SI" sz="1200" b="1">
                <a:latin typeface="Helvetica" pitchFamily="34" charset="0"/>
                <a:ea typeface="宋体" pitchFamily="2" charset="-122"/>
              </a:rPr>
              <a:t>rop</a:t>
            </a:r>
            <a:endParaRPr lang="en-GB" altLang="zh-CN" sz="1200" b="1">
              <a:latin typeface="Helvetica" pitchFamily="34" charset="0"/>
              <a:ea typeface="宋体" pitchFamily="2" charset="-122"/>
            </a:endParaRPr>
          </a:p>
        </p:txBody>
      </p:sp>
      <p:sp>
        <p:nvSpPr>
          <p:cNvPr id="62" name="Line 31"/>
          <p:cNvSpPr>
            <a:spLocks noChangeShapeType="1"/>
          </p:cNvSpPr>
          <p:nvPr/>
        </p:nvSpPr>
        <p:spPr bwMode="auto">
          <a:xfrm>
            <a:off x="3609975" y="50546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63" name="Line 32"/>
          <p:cNvSpPr>
            <a:spLocks noChangeShapeType="1"/>
          </p:cNvSpPr>
          <p:nvPr/>
        </p:nvSpPr>
        <p:spPr bwMode="auto">
          <a:xfrm>
            <a:off x="2057400" y="3073400"/>
            <a:ext cx="0" cy="1524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64" name="Line 33"/>
          <p:cNvSpPr>
            <a:spLocks noChangeShapeType="1"/>
          </p:cNvSpPr>
          <p:nvPr/>
        </p:nvSpPr>
        <p:spPr bwMode="auto">
          <a:xfrm>
            <a:off x="2057400" y="3835400"/>
            <a:ext cx="0" cy="1524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65" name="Line 34"/>
          <p:cNvSpPr>
            <a:spLocks noChangeShapeType="1"/>
          </p:cNvSpPr>
          <p:nvPr/>
        </p:nvSpPr>
        <p:spPr bwMode="auto">
          <a:xfrm>
            <a:off x="2085975" y="4597400"/>
            <a:ext cx="0" cy="1524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66" name="Line 35"/>
          <p:cNvSpPr>
            <a:spLocks noChangeShapeType="1"/>
          </p:cNvSpPr>
          <p:nvPr/>
        </p:nvSpPr>
        <p:spPr bwMode="auto">
          <a:xfrm>
            <a:off x="2057400" y="4140200"/>
            <a:ext cx="0" cy="304800"/>
          </a:xfrm>
          <a:prstGeom prst="line">
            <a:avLst/>
          </a:prstGeom>
          <a:noFill/>
          <a:ln w="57150" cap="rnd">
            <a:solidFill>
              <a:schemeClr val="tx1"/>
            </a:solidFill>
            <a:prstDash val="sysDot"/>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67" name="文本框 66"/>
          <p:cNvSpPr txBox="1"/>
          <p:nvPr/>
        </p:nvSpPr>
        <p:spPr>
          <a:xfrm>
            <a:off x="1079500" y="5753100"/>
            <a:ext cx="6853158" cy="430887"/>
          </a:xfrm>
          <a:prstGeom prst="rect">
            <a:avLst/>
          </a:prstGeom>
          <a:noFill/>
        </p:spPr>
        <p:txBody>
          <a:bodyPr wrap="none" rtlCol="0">
            <a:spAutoFit/>
          </a:bodyPr>
          <a:lstStyle/>
          <a:p>
            <a:r>
              <a:rPr lang="zh-CN" altLang="en-US" sz="2200" dirty="0" smtClean="0">
                <a:latin typeface="华文新魏" pitchFamily="2" charset="-122"/>
                <a:ea typeface="华文新魏" pitchFamily="2" charset="-122"/>
                <a:cs typeface="华文新魏"/>
              </a:rPr>
              <a:t>定制队列提供</a:t>
            </a:r>
            <a:r>
              <a:rPr lang="en-US" altLang="zh-CN" sz="2200" dirty="0" smtClean="0">
                <a:latin typeface="华文新魏" pitchFamily="2" charset="-122"/>
                <a:ea typeface="华文新魏" pitchFamily="2" charset="-122"/>
                <a:cs typeface="华文新魏"/>
              </a:rPr>
              <a:t>16</a:t>
            </a:r>
            <a:r>
              <a:rPr lang="zh-CN" altLang="en-US" sz="2200" dirty="0" smtClean="0">
                <a:latin typeface="华文新魏" pitchFamily="2" charset="-122"/>
                <a:ea typeface="华文新魏" pitchFamily="2" charset="-122"/>
                <a:cs typeface="华文新魏"/>
              </a:rPr>
              <a:t>个</a:t>
            </a:r>
            <a:r>
              <a:rPr lang="en-US" altLang="zh-CN" sz="2200" dirty="0" smtClean="0">
                <a:latin typeface="华文新魏" pitchFamily="2" charset="-122"/>
                <a:ea typeface="华文新魏" pitchFamily="2" charset="-122"/>
                <a:cs typeface="华文新魏"/>
              </a:rPr>
              <a:t>FIFO</a:t>
            </a:r>
            <a:r>
              <a:rPr lang="zh-CN" altLang="en-US" sz="2200" dirty="0" smtClean="0">
                <a:latin typeface="华文新魏" pitchFamily="2" charset="-122"/>
                <a:ea typeface="华文新魏" pitchFamily="2" charset="-122"/>
                <a:cs typeface="华文新魏"/>
              </a:rPr>
              <a:t>队列供用户自定义</a:t>
            </a:r>
            <a:r>
              <a:rPr lang="en-US" altLang="zh-CN" sz="2200" dirty="0" smtClean="0">
                <a:latin typeface="华文新魏" pitchFamily="2" charset="-122"/>
                <a:ea typeface="华文新魏" pitchFamily="2" charset="-122"/>
                <a:cs typeface="华文新魏"/>
              </a:rPr>
              <a:t>traffic</a:t>
            </a:r>
            <a:r>
              <a:rPr lang="zh-CN" altLang="en-US" sz="2200" dirty="0" smtClean="0">
                <a:latin typeface="华文新魏" pitchFamily="2" charset="-122"/>
                <a:ea typeface="华文新魏" pitchFamily="2" charset="-122"/>
                <a:cs typeface="华文新魏"/>
              </a:rPr>
              <a:t>的类别</a:t>
            </a:r>
            <a:endParaRPr lang="zh-CN" altLang="en-US" sz="2200" dirty="0">
              <a:latin typeface="华文新魏" pitchFamily="2" charset="-122"/>
              <a:ea typeface="华文新魏" pitchFamily="2" charset="-122"/>
              <a:cs typeface="华文新魏"/>
            </a:endParaRPr>
          </a:p>
        </p:txBody>
      </p:sp>
    </p:spTree>
    <p:extLst>
      <p:ext uri="{BB962C8B-B14F-4D97-AF65-F5344CB8AC3E}">
        <p14:creationId xmlns="" xmlns:p14="http://schemas.microsoft.com/office/powerpoint/2010/main" val="12803915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定制队列（</a:t>
            </a:r>
            <a:r>
              <a:rPr kumimoji="1" lang="en-US" altLang="zh-CN" dirty="0" smtClean="0"/>
              <a:t>CQ</a:t>
            </a:r>
            <a:r>
              <a:rPr kumimoji="1" lang="zh-CN" altLang="en-US" dirty="0" smtClean="0"/>
              <a:t>）</a:t>
            </a:r>
            <a:r>
              <a:rPr kumimoji="1" lang="en-US" altLang="zh-CN" dirty="0" smtClean="0"/>
              <a:t>-</a:t>
            </a:r>
            <a:r>
              <a:rPr kumimoji="1" lang="zh-CN" altLang="en-US" dirty="0" smtClean="0"/>
              <a:t>分类</a:t>
            </a:r>
            <a:endParaRPr kumimoji="1" lang="zh-CN" altLang="en-US" dirty="0"/>
          </a:p>
        </p:txBody>
      </p:sp>
      <p:sp>
        <p:nvSpPr>
          <p:cNvPr id="3" name="内容占位符 2"/>
          <p:cNvSpPr>
            <a:spLocks noGrp="1"/>
          </p:cNvSpPr>
          <p:nvPr>
            <p:ph idx="1"/>
          </p:nvPr>
        </p:nvSpPr>
        <p:spPr/>
        <p:txBody>
          <a:bodyPr/>
          <a:lstStyle/>
          <a:p>
            <a:pPr>
              <a:lnSpc>
                <a:spcPct val="85000"/>
              </a:lnSpc>
            </a:pPr>
            <a:r>
              <a:rPr lang="zh-CN" altLang="en-US" dirty="0"/>
              <a:t>定制队列的分类包括如下选项：</a:t>
            </a:r>
            <a:endParaRPr lang="en-US" altLang="zh-CN" dirty="0"/>
          </a:p>
          <a:p>
            <a:pPr lvl="1">
              <a:lnSpc>
                <a:spcPct val="150000"/>
              </a:lnSpc>
            </a:pPr>
            <a:r>
              <a:rPr lang="zh-CN" altLang="en-US" dirty="0" smtClean="0"/>
              <a:t>路由器源端口（入口）</a:t>
            </a:r>
          </a:p>
          <a:p>
            <a:pPr lvl="1">
              <a:lnSpc>
                <a:spcPct val="150000"/>
              </a:lnSpc>
            </a:pPr>
            <a:r>
              <a:rPr lang="en-US" altLang="zh-CN" dirty="0" smtClean="0"/>
              <a:t>IP access </a:t>
            </a:r>
            <a:r>
              <a:rPr lang="en-US" altLang="zh-CN" dirty="0" smtClean="0"/>
              <a:t>list</a:t>
            </a:r>
            <a:endParaRPr lang="en-US" altLang="zh-CN" dirty="0" smtClean="0"/>
          </a:p>
          <a:p>
            <a:pPr lvl="1">
              <a:lnSpc>
                <a:spcPct val="150000"/>
              </a:lnSpc>
            </a:pPr>
            <a:r>
              <a:rPr lang="zh-CN" altLang="en-US" dirty="0" smtClean="0"/>
              <a:t>包大小</a:t>
            </a:r>
            <a:r>
              <a:rPr lang="en-US" altLang="zh-CN" dirty="0" smtClean="0"/>
              <a:t> (</a:t>
            </a:r>
            <a:r>
              <a:rPr lang="zh-CN" altLang="en-US" dirty="0" smtClean="0"/>
              <a:t>小于或大于某个指定值</a:t>
            </a:r>
            <a:r>
              <a:rPr lang="en-US" altLang="zh-CN" dirty="0" smtClean="0"/>
              <a:t>)</a:t>
            </a:r>
          </a:p>
          <a:p>
            <a:pPr lvl="1">
              <a:lnSpc>
                <a:spcPct val="150000"/>
              </a:lnSpc>
            </a:pPr>
            <a:r>
              <a:rPr lang="zh-CN" altLang="en-US" dirty="0" smtClean="0"/>
              <a:t>分片</a:t>
            </a:r>
          </a:p>
          <a:p>
            <a:pPr lvl="1">
              <a:lnSpc>
                <a:spcPct val="150000"/>
              </a:lnSpc>
            </a:pPr>
            <a:r>
              <a:rPr lang="en-US" altLang="zh-CN" dirty="0" smtClean="0"/>
              <a:t>TCP </a:t>
            </a:r>
            <a:r>
              <a:rPr lang="zh-CN" altLang="en-US" dirty="0" smtClean="0"/>
              <a:t>目的或源端口</a:t>
            </a:r>
          </a:p>
          <a:p>
            <a:pPr lvl="1">
              <a:lnSpc>
                <a:spcPct val="150000"/>
              </a:lnSpc>
            </a:pPr>
            <a:r>
              <a:rPr lang="en-US" altLang="zh-CN" dirty="0" smtClean="0"/>
              <a:t>UDP </a:t>
            </a:r>
            <a:r>
              <a:rPr lang="zh-CN" altLang="en-US" dirty="0" smtClean="0"/>
              <a:t>目的或源端口</a:t>
            </a:r>
          </a:p>
          <a:p>
            <a:endParaRPr kumimoji="1" lang="zh-CN" altLang="en-US" dirty="0"/>
          </a:p>
        </p:txBody>
      </p:sp>
    </p:spTree>
    <p:extLst>
      <p:ext uri="{BB962C8B-B14F-4D97-AF65-F5344CB8AC3E}">
        <p14:creationId xmlns="" xmlns:p14="http://schemas.microsoft.com/office/powerpoint/2010/main" val="14333780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定制队列（</a:t>
            </a:r>
            <a:r>
              <a:rPr kumimoji="1" lang="en-US" altLang="zh-CN" dirty="0" smtClean="0"/>
              <a:t>CQ</a:t>
            </a:r>
            <a:r>
              <a:rPr kumimoji="1" lang="zh-CN" altLang="en-US" dirty="0" smtClean="0"/>
              <a:t>）</a:t>
            </a:r>
            <a:r>
              <a:rPr kumimoji="1" lang="en-US" altLang="zh-CN" dirty="0" smtClean="0"/>
              <a:t>-</a:t>
            </a:r>
            <a:r>
              <a:rPr kumimoji="1" lang="zh-CN" altLang="en-US" dirty="0" smtClean="0"/>
              <a:t>调度</a:t>
            </a:r>
            <a:endParaRPr kumimoji="1" lang="zh-CN" altLang="en-US" dirty="0"/>
          </a:p>
        </p:txBody>
      </p:sp>
      <p:sp>
        <p:nvSpPr>
          <p:cNvPr id="4" name="AutoShape 2"/>
          <p:cNvSpPr>
            <a:spLocks noChangeArrowheads="1"/>
          </p:cNvSpPr>
          <p:nvPr/>
        </p:nvSpPr>
        <p:spPr bwMode="auto">
          <a:xfrm flipV="1">
            <a:off x="1689100" y="1917700"/>
            <a:ext cx="4648200" cy="2362200"/>
          </a:xfrm>
          <a:custGeom>
            <a:avLst/>
            <a:gdLst>
              <a:gd name="T0" fmla="*/ 2147483647 w 21600"/>
              <a:gd name="T1" fmla="*/ 409385625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1127" y="17527"/>
                </a:moveTo>
                <a:cubicBezTo>
                  <a:pt x="14715" y="17352"/>
                  <a:pt x="17535" y="14392"/>
                  <a:pt x="17535" y="10800"/>
                </a:cubicBezTo>
                <a:cubicBezTo>
                  <a:pt x="17535" y="7080"/>
                  <a:pt x="14519" y="4065"/>
                  <a:pt x="10800" y="4065"/>
                </a:cubicBezTo>
                <a:cubicBezTo>
                  <a:pt x="7080" y="4065"/>
                  <a:pt x="4065" y="7080"/>
                  <a:pt x="4065" y="10800"/>
                </a:cubicBezTo>
                <a:cubicBezTo>
                  <a:pt x="4064" y="13186"/>
                  <a:pt x="5327" y="15394"/>
                  <a:pt x="7384" y="16604"/>
                </a:cubicBezTo>
                <a:lnTo>
                  <a:pt x="5322" y="20108"/>
                </a:lnTo>
                <a:cubicBezTo>
                  <a:pt x="2024" y="18167"/>
                  <a:pt x="0" y="14626"/>
                  <a:pt x="0" y="10800"/>
                </a:cubicBezTo>
                <a:cubicBezTo>
                  <a:pt x="0" y="4835"/>
                  <a:pt x="4835" y="0"/>
                  <a:pt x="10800" y="0"/>
                </a:cubicBezTo>
                <a:cubicBezTo>
                  <a:pt x="16764" y="0"/>
                  <a:pt x="21600" y="4835"/>
                  <a:pt x="21600" y="10800"/>
                </a:cubicBezTo>
                <a:cubicBezTo>
                  <a:pt x="21600" y="16560"/>
                  <a:pt x="17079" y="21306"/>
                  <a:pt x="11325" y="21587"/>
                </a:cubicBezTo>
                <a:lnTo>
                  <a:pt x="11457" y="24283"/>
                </a:lnTo>
                <a:lnTo>
                  <a:pt x="6499" y="19787"/>
                </a:lnTo>
                <a:lnTo>
                  <a:pt x="10996" y="14830"/>
                </a:lnTo>
                <a:lnTo>
                  <a:pt x="11127" y="17527"/>
                </a:lnTo>
                <a:close/>
              </a:path>
            </a:pathLst>
          </a:custGeom>
          <a:solidFill>
            <a:srgbClr val="FF6600">
              <a:alpha val="50195"/>
            </a:srgbClr>
          </a:solidFill>
          <a:ln>
            <a:noFill/>
          </a:ln>
          <a:extLst>
            <a:ext uri="{91240B29-F687-4F45-9708-019B960494DF}">
              <a14:hiddenLine xmlns="" xmlns:a14="http://schemas.microsoft.com/office/drawing/2010/main" w="19050">
                <a:solidFill>
                  <a:srgbClr val="000000"/>
                </a:solidFill>
                <a:miter lim="800000"/>
                <a:headEnd type="none" w="sm" len="sm"/>
                <a:tailEnd/>
              </a14:hiddenLine>
            </a:ext>
          </a:extLst>
        </p:spPr>
        <p:txBody>
          <a:bodyPr wrap="none" anchor="ctr"/>
          <a:lstStyle/>
          <a:p>
            <a:endParaRPr lang="zh-CN" altLang="en-US"/>
          </a:p>
        </p:txBody>
      </p:sp>
      <p:sp>
        <p:nvSpPr>
          <p:cNvPr id="5" name="AutoShape 5"/>
          <p:cNvSpPr>
            <a:spLocks noChangeArrowheads="1"/>
          </p:cNvSpPr>
          <p:nvPr/>
        </p:nvSpPr>
        <p:spPr bwMode="auto">
          <a:xfrm>
            <a:off x="1384300" y="2146300"/>
            <a:ext cx="1371600" cy="1143000"/>
          </a:xfrm>
          <a:prstGeom prst="flowChartDecision">
            <a:avLst/>
          </a:prstGeom>
          <a:solidFill>
            <a:schemeClr val="bg2">
              <a:lumMod val="90000"/>
            </a:schemeClr>
          </a:solidFill>
          <a:ln w="19050">
            <a:solidFill>
              <a:schemeClr val="tx1"/>
            </a:solidFill>
            <a:miter lim="800000"/>
            <a:headEnd type="none" w="sm" len="sm"/>
            <a:tailEnd/>
          </a:ln>
          <a:effectLst>
            <a:outerShdw dist="25400" algn="ctr" rotWithShape="0">
              <a:schemeClr val="tx1"/>
            </a:outerShdw>
          </a:effectLst>
        </p:spPr>
        <p:txBody>
          <a:bodyPr wrap="none" anchor="ctr"/>
          <a:lstStyle/>
          <a:p>
            <a:pPr algn="ctr" eaLnBrk="0" hangingPunct="0">
              <a:defRPr/>
            </a:pPr>
            <a:r>
              <a:rPr lang="sl-SI" sz="1200" b="1" dirty="0">
                <a:latin typeface="Helvetica" pitchFamily="34" charset="0"/>
                <a:ea typeface="宋体" pitchFamily="2" charset="-122"/>
              </a:rPr>
              <a:t>Packet in </a:t>
            </a:r>
          </a:p>
          <a:p>
            <a:pPr algn="ctr" eaLnBrk="0" hangingPunct="0">
              <a:defRPr/>
            </a:pPr>
            <a:r>
              <a:rPr lang="sl-SI" sz="1200" b="1" dirty="0">
                <a:latin typeface="Helvetica" pitchFamily="34" charset="0"/>
                <a:ea typeface="宋体" pitchFamily="2" charset="-122"/>
              </a:rPr>
              <a:t>Queue N?</a:t>
            </a:r>
            <a:endParaRPr lang="en-GB" altLang="zh-CN" sz="1200" b="1" dirty="0">
              <a:latin typeface="Helvetica" pitchFamily="34" charset="0"/>
              <a:ea typeface="宋体" pitchFamily="2" charset="-122"/>
            </a:endParaRPr>
          </a:p>
        </p:txBody>
      </p:sp>
      <p:sp>
        <p:nvSpPr>
          <p:cNvPr id="6" name="Line 6"/>
          <p:cNvSpPr>
            <a:spLocks noChangeShapeType="1"/>
          </p:cNvSpPr>
          <p:nvPr/>
        </p:nvSpPr>
        <p:spPr bwMode="auto">
          <a:xfrm>
            <a:off x="2070100" y="3289300"/>
            <a:ext cx="0" cy="762000"/>
          </a:xfrm>
          <a:prstGeom prst="line">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 name="Line 7"/>
          <p:cNvSpPr>
            <a:spLocks noChangeShapeType="1"/>
          </p:cNvSpPr>
          <p:nvPr/>
        </p:nvSpPr>
        <p:spPr bwMode="auto">
          <a:xfrm>
            <a:off x="2070100" y="4051300"/>
            <a:ext cx="3429000" cy="0"/>
          </a:xfrm>
          <a:prstGeom prst="line">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cxnSp>
        <p:nvCxnSpPr>
          <p:cNvPr id="8" name="AutoShape 8"/>
          <p:cNvCxnSpPr>
            <a:cxnSpLocks noChangeShapeType="1"/>
          </p:cNvCxnSpPr>
          <p:nvPr/>
        </p:nvCxnSpPr>
        <p:spPr bwMode="auto">
          <a:xfrm>
            <a:off x="2070100" y="1841500"/>
            <a:ext cx="0" cy="295275"/>
          </a:xfrm>
          <a:prstGeom prst="straightConnector1">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cxnSp>
      <p:sp>
        <p:nvSpPr>
          <p:cNvPr id="9" name="AutoShape 9"/>
          <p:cNvSpPr>
            <a:spLocks noChangeArrowheads="1"/>
          </p:cNvSpPr>
          <p:nvPr/>
        </p:nvSpPr>
        <p:spPr bwMode="auto">
          <a:xfrm flipH="1">
            <a:off x="7480300" y="3898900"/>
            <a:ext cx="1524000" cy="304800"/>
          </a:xfrm>
          <a:prstGeom prst="flowChartOnlineStorage">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dirty="0">
                <a:latin typeface="Helvetica" pitchFamily="34" charset="0"/>
                <a:ea typeface="宋体" pitchFamily="2" charset="-122"/>
              </a:rPr>
              <a:t> Hardware Q</a:t>
            </a:r>
            <a:endParaRPr lang="en-GB" altLang="zh-CN" sz="1200" b="1" dirty="0">
              <a:latin typeface="Helvetica" pitchFamily="34" charset="0"/>
              <a:ea typeface="宋体" pitchFamily="2" charset="-122"/>
            </a:endParaRPr>
          </a:p>
        </p:txBody>
      </p:sp>
      <p:sp>
        <p:nvSpPr>
          <p:cNvPr id="10" name="Text Box 10"/>
          <p:cNvSpPr txBox="1">
            <a:spLocks noChangeArrowheads="1"/>
          </p:cNvSpPr>
          <p:nvPr/>
        </p:nvSpPr>
        <p:spPr bwMode="auto">
          <a:xfrm>
            <a:off x="1616075" y="3167063"/>
            <a:ext cx="454025"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Yes</a:t>
            </a:r>
            <a:endParaRPr lang="en-GB" altLang="zh-CN" sz="1200" b="1">
              <a:latin typeface="Helvetica" charset="0"/>
            </a:endParaRPr>
          </a:p>
        </p:txBody>
      </p:sp>
      <p:sp>
        <p:nvSpPr>
          <p:cNvPr id="11" name="Text Box 11"/>
          <p:cNvSpPr txBox="1">
            <a:spLocks noChangeArrowheads="1"/>
          </p:cNvSpPr>
          <p:nvPr/>
        </p:nvSpPr>
        <p:spPr bwMode="auto">
          <a:xfrm>
            <a:off x="2673350" y="2481263"/>
            <a:ext cx="3873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No</a:t>
            </a:r>
            <a:endParaRPr lang="en-GB" altLang="zh-CN" sz="1200" b="1">
              <a:latin typeface="Helvetica" charset="0"/>
            </a:endParaRPr>
          </a:p>
        </p:txBody>
      </p:sp>
      <p:sp>
        <p:nvSpPr>
          <p:cNvPr id="12" name="AutoShape 12"/>
          <p:cNvSpPr>
            <a:spLocks noChangeArrowheads="1"/>
          </p:cNvSpPr>
          <p:nvPr/>
        </p:nvSpPr>
        <p:spPr bwMode="auto">
          <a:xfrm>
            <a:off x="5499100" y="3746500"/>
            <a:ext cx="1219200" cy="533400"/>
          </a:xfrm>
          <a:prstGeom prst="flowChartProcess">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dirty="0">
                <a:latin typeface="Helvetica" pitchFamily="34" charset="0"/>
                <a:ea typeface="宋体" pitchFamily="2" charset="-122"/>
              </a:rPr>
              <a:t>Dispatch</a:t>
            </a:r>
          </a:p>
          <a:p>
            <a:pPr algn="ctr" eaLnBrk="0" hangingPunct="0">
              <a:defRPr/>
            </a:pPr>
            <a:r>
              <a:rPr lang="sl-SI" sz="1200" b="1" dirty="0">
                <a:latin typeface="Helvetica" pitchFamily="34" charset="0"/>
                <a:ea typeface="宋体" pitchFamily="2" charset="-122"/>
              </a:rPr>
              <a:t>Packet</a:t>
            </a:r>
          </a:p>
        </p:txBody>
      </p:sp>
      <p:sp>
        <p:nvSpPr>
          <p:cNvPr id="13" name="Line 13"/>
          <p:cNvSpPr>
            <a:spLocks noChangeShapeType="1"/>
          </p:cNvSpPr>
          <p:nvPr/>
        </p:nvSpPr>
        <p:spPr bwMode="auto">
          <a:xfrm flipV="1">
            <a:off x="6108700" y="3289300"/>
            <a:ext cx="0" cy="457200"/>
          </a:xfrm>
          <a:prstGeom prst="line">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4" name="Line 14"/>
          <p:cNvSpPr>
            <a:spLocks noChangeShapeType="1"/>
          </p:cNvSpPr>
          <p:nvPr/>
        </p:nvSpPr>
        <p:spPr bwMode="auto">
          <a:xfrm>
            <a:off x="2070100" y="1841500"/>
            <a:ext cx="2209800" cy="0"/>
          </a:xfrm>
          <a:prstGeom prst="line">
            <a:avLst/>
          </a:prstGeom>
          <a:noFill/>
          <a:ln w="28575">
            <a:solidFill>
              <a:schemeClr val="tx1"/>
            </a:solidFill>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5" name="Line 15"/>
          <p:cNvSpPr>
            <a:spLocks noChangeShapeType="1"/>
          </p:cNvSpPr>
          <p:nvPr/>
        </p:nvSpPr>
        <p:spPr bwMode="auto">
          <a:xfrm flipV="1">
            <a:off x="6108700" y="1841500"/>
            <a:ext cx="0" cy="381000"/>
          </a:xfrm>
          <a:prstGeom prst="line">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 name="AutoShape 16"/>
          <p:cNvSpPr>
            <a:spLocks noChangeArrowheads="1"/>
          </p:cNvSpPr>
          <p:nvPr/>
        </p:nvSpPr>
        <p:spPr bwMode="auto">
          <a:xfrm>
            <a:off x="5422900" y="2146300"/>
            <a:ext cx="1371600" cy="1143000"/>
          </a:xfrm>
          <a:prstGeom prst="flowChartDecision">
            <a:avLst/>
          </a:prstGeom>
          <a:solidFill>
            <a:schemeClr val="bg2">
              <a:lumMod val="90000"/>
            </a:schemeClr>
          </a:solidFill>
          <a:ln w="19050">
            <a:solidFill>
              <a:schemeClr val="tx1"/>
            </a:solidFill>
            <a:miter lim="800000"/>
            <a:headEnd type="none" w="sm" len="sm"/>
            <a:tailEnd/>
          </a:ln>
          <a:effectLst>
            <a:outerShdw dist="25400" algn="ctr" rotWithShape="0">
              <a:schemeClr val="tx1"/>
            </a:outerShdw>
          </a:effectLst>
        </p:spPr>
        <p:txBody>
          <a:bodyPr wrap="none" anchor="ctr"/>
          <a:lstStyle/>
          <a:p>
            <a:pPr algn="ctr" eaLnBrk="0" hangingPunct="0">
              <a:defRPr/>
            </a:pPr>
            <a:r>
              <a:rPr lang="sl-SI" sz="1200" b="1" dirty="0">
                <a:latin typeface="Helvetica" pitchFamily="34" charset="0"/>
                <a:ea typeface="宋体" pitchFamily="2" charset="-122"/>
              </a:rPr>
              <a:t>Is Queue N </a:t>
            </a:r>
          </a:p>
          <a:p>
            <a:pPr algn="ctr" eaLnBrk="0" hangingPunct="0">
              <a:defRPr/>
            </a:pPr>
            <a:r>
              <a:rPr lang="sl-SI" sz="1200" b="1" dirty="0">
                <a:latin typeface="Helvetica" pitchFamily="34" charset="0"/>
                <a:ea typeface="宋体" pitchFamily="2" charset="-122"/>
              </a:rPr>
              <a:t>over the </a:t>
            </a:r>
          </a:p>
          <a:p>
            <a:pPr algn="ctr" eaLnBrk="0" hangingPunct="0">
              <a:defRPr/>
            </a:pPr>
            <a:r>
              <a:rPr lang="sl-SI" sz="1200" b="1" dirty="0">
                <a:latin typeface="Helvetica" pitchFamily="34" charset="0"/>
                <a:ea typeface="宋体" pitchFamily="2" charset="-122"/>
              </a:rPr>
              <a:t>threshold?</a:t>
            </a:r>
            <a:endParaRPr lang="en-GB" altLang="zh-CN" sz="1200" b="1" dirty="0">
              <a:latin typeface="Helvetica" pitchFamily="34" charset="0"/>
              <a:ea typeface="宋体" pitchFamily="2" charset="-122"/>
            </a:endParaRPr>
          </a:p>
        </p:txBody>
      </p:sp>
      <p:sp>
        <p:nvSpPr>
          <p:cNvPr id="17" name="Text Box 17"/>
          <p:cNvSpPr txBox="1">
            <a:spLocks noChangeArrowheads="1"/>
          </p:cNvSpPr>
          <p:nvPr/>
        </p:nvSpPr>
        <p:spPr bwMode="auto">
          <a:xfrm>
            <a:off x="6102350" y="1993900"/>
            <a:ext cx="3873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No</a:t>
            </a:r>
            <a:endParaRPr lang="en-GB" altLang="zh-CN" sz="1200" b="1">
              <a:latin typeface="Helvetica" charset="0"/>
            </a:endParaRPr>
          </a:p>
        </p:txBody>
      </p:sp>
      <p:sp>
        <p:nvSpPr>
          <p:cNvPr id="18" name="Line 18"/>
          <p:cNvSpPr>
            <a:spLocks noChangeShapeType="1"/>
          </p:cNvSpPr>
          <p:nvPr/>
        </p:nvSpPr>
        <p:spPr bwMode="auto">
          <a:xfrm>
            <a:off x="6718300" y="4051300"/>
            <a:ext cx="914400" cy="0"/>
          </a:xfrm>
          <a:prstGeom prst="line">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9" name="Line 19"/>
          <p:cNvSpPr>
            <a:spLocks noChangeShapeType="1"/>
          </p:cNvSpPr>
          <p:nvPr/>
        </p:nvSpPr>
        <p:spPr bwMode="auto">
          <a:xfrm>
            <a:off x="2755900" y="2717800"/>
            <a:ext cx="838200" cy="0"/>
          </a:xfrm>
          <a:prstGeom prst="line">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0" name="AutoShape 20"/>
          <p:cNvSpPr>
            <a:spLocks noChangeArrowheads="1"/>
          </p:cNvSpPr>
          <p:nvPr/>
        </p:nvSpPr>
        <p:spPr bwMode="auto">
          <a:xfrm>
            <a:off x="3594100" y="2451100"/>
            <a:ext cx="1219200" cy="533400"/>
          </a:xfrm>
          <a:prstGeom prst="flowChartProcess">
            <a:avLst/>
          </a:prstGeom>
          <a:solidFill>
            <a:schemeClr val="bg2">
              <a:lumMod val="90000"/>
            </a:schemeClr>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dirty="0">
                <a:latin typeface="Helvetica" pitchFamily="34" charset="0"/>
                <a:ea typeface="宋体" pitchFamily="2" charset="-122"/>
              </a:rPr>
              <a:t>Next Queue</a:t>
            </a:r>
          </a:p>
          <a:p>
            <a:pPr algn="ctr" eaLnBrk="0" hangingPunct="0">
              <a:defRPr/>
            </a:pPr>
            <a:r>
              <a:rPr lang="sl-SI" sz="1200" b="1" dirty="0">
                <a:latin typeface="Helvetica" pitchFamily="34" charset="0"/>
                <a:ea typeface="宋体" pitchFamily="2" charset="-122"/>
              </a:rPr>
              <a:t>(increase N)</a:t>
            </a:r>
          </a:p>
        </p:txBody>
      </p:sp>
      <p:sp>
        <p:nvSpPr>
          <p:cNvPr id="21" name="Line 21"/>
          <p:cNvSpPr>
            <a:spLocks noChangeShapeType="1"/>
          </p:cNvSpPr>
          <p:nvPr/>
        </p:nvSpPr>
        <p:spPr bwMode="auto">
          <a:xfrm flipH="1">
            <a:off x="4813300" y="2717800"/>
            <a:ext cx="609600" cy="0"/>
          </a:xfrm>
          <a:prstGeom prst="line">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 name="Line 22"/>
          <p:cNvSpPr>
            <a:spLocks noChangeShapeType="1"/>
          </p:cNvSpPr>
          <p:nvPr/>
        </p:nvSpPr>
        <p:spPr bwMode="auto">
          <a:xfrm flipV="1">
            <a:off x="4203700" y="1841500"/>
            <a:ext cx="0" cy="609600"/>
          </a:xfrm>
          <a:prstGeom prst="line">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3" name="Line 23"/>
          <p:cNvSpPr>
            <a:spLocks noChangeShapeType="1"/>
          </p:cNvSpPr>
          <p:nvPr/>
        </p:nvSpPr>
        <p:spPr bwMode="auto">
          <a:xfrm flipH="1">
            <a:off x="4203700" y="1841500"/>
            <a:ext cx="1905000" cy="0"/>
          </a:xfrm>
          <a:prstGeom prst="line">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4" name="Text Box 24"/>
          <p:cNvSpPr txBox="1">
            <a:spLocks noChangeArrowheads="1"/>
          </p:cNvSpPr>
          <p:nvPr/>
        </p:nvSpPr>
        <p:spPr bwMode="auto">
          <a:xfrm>
            <a:off x="5118100" y="2481263"/>
            <a:ext cx="454025"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Yes</a:t>
            </a:r>
            <a:endParaRPr lang="en-GB" altLang="zh-CN" sz="1200" b="1">
              <a:latin typeface="Helvetica" charset="0"/>
            </a:endParaRPr>
          </a:p>
        </p:txBody>
      </p:sp>
      <p:sp>
        <p:nvSpPr>
          <p:cNvPr id="25" name="Rectangle 4"/>
          <p:cNvSpPr txBox="1">
            <a:spLocks noChangeAspect="1" noChangeArrowheads="1"/>
          </p:cNvSpPr>
          <p:nvPr/>
        </p:nvSpPr>
        <p:spPr>
          <a:xfrm>
            <a:off x="1012825" y="4875212"/>
            <a:ext cx="7392988" cy="1277273"/>
          </a:xfrm>
          <a:prstGeom prst="rect">
            <a:avLst/>
          </a:prstGeom>
          <a:ln w="19050">
            <a:solidFill>
              <a:srgbClr val="C00000"/>
            </a:solidFill>
          </a:ln>
        </p:spPr>
        <p:txBody>
          <a:bodyPr vert="horz" lIns="91440" tIns="45720" rIns="91440" bIns="45720" rtlCol="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a:lnSpc>
                <a:spcPct val="150000"/>
              </a:lnSpc>
              <a:spcBef>
                <a:spcPct val="50000"/>
              </a:spcBef>
              <a:buClr>
                <a:schemeClr val="accent2"/>
              </a:buClr>
              <a:buFont typeface="Arial" pitchFamily="34" charset="0"/>
              <a:buChar char="•"/>
            </a:pPr>
            <a:r>
              <a:rPr lang="zh-CN" altLang="en-US" sz="2200" dirty="0" smtClean="0">
                <a:latin typeface="华文新魏" pitchFamily="2" charset="-122"/>
                <a:ea typeface="华文新魏" pitchFamily="2" charset="-122"/>
                <a:cs typeface="华文新魏"/>
              </a:rPr>
              <a:t>队列调度使用轮询算法</a:t>
            </a:r>
            <a:r>
              <a:rPr lang="en-US" altLang="zh-CN" sz="2200" dirty="0" smtClean="0">
                <a:latin typeface="华文新魏" pitchFamily="2" charset="-122"/>
                <a:ea typeface="华文新魏" pitchFamily="2" charset="-122"/>
                <a:cs typeface="华文新魏"/>
              </a:rPr>
              <a:t>.</a:t>
            </a:r>
          </a:p>
          <a:p>
            <a:pPr marL="0" lvl="1">
              <a:lnSpc>
                <a:spcPct val="150000"/>
              </a:lnSpc>
              <a:spcBef>
                <a:spcPct val="50000"/>
              </a:spcBef>
              <a:buClr>
                <a:schemeClr val="accent2"/>
              </a:buClr>
              <a:buFont typeface="Arial" pitchFamily="34" charset="0"/>
              <a:buChar char="•"/>
            </a:pPr>
            <a:r>
              <a:rPr lang="zh-CN" altLang="en-US" sz="2200" dirty="0" smtClean="0">
                <a:latin typeface="华文新魏" pitchFamily="2" charset="-122"/>
                <a:ea typeface="华文新魏" pitchFamily="2" charset="-122"/>
                <a:cs typeface="华文新魏"/>
              </a:rPr>
              <a:t>每个队列一次调度允许发送规定阈值的字节数</a:t>
            </a:r>
            <a:endParaRPr lang="en-US" altLang="zh-CN" sz="2200" dirty="0">
              <a:latin typeface="华文新魏" pitchFamily="2" charset="-122"/>
              <a:ea typeface="华文新魏" pitchFamily="2" charset="-122"/>
              <a:cs typeface="华文新魏"/>
            </a:endParaRPr>
          </a:p>
        </p:txBody>
      </p:sp>
    </p:spTree>
    <p:extLst>
      <p:ext uri="{BB962C8B-B14F-4D97-AF65-F5344CB8AC3E}">
        <p14:creationId xmlns="" xmlns:p14="http://schemas.microsoft.com/office/powerpoint/2010/main" val="2073777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定制队列（</a:t>
            </a:r>
            <a:r>
              <a:rPr kumimoji="1" lang="en-US" altLang="zh-CN" dirty="0" smtClean="0"/>
              <a:t>CQ</a:t>
            </a:r>
            <a:r>
              <a:rPr kumimoji="1" lang="zh-CN" altLang="en-US" dirty="0" smtClean="0"/>
              <a:t>）</a:t>
            </a:r>
            <a:endParaRPr kumimoji="1" lang="zh-CN" altLang="en-US" dirty="0"/>
          </a:p>
        </p:txBody>
      </p:sp>
      <p:sp>
        <p:nvSpPr>
          <p:cNvPr id="3" name="内容占位符 2"/>
          <p:cNvSpPr>
            <a:spLocks noGrp="1"/>
          </p:cNvSpPr>
          <p:nvPr>
            <p:ph idx="1"/>
          </p:nvPr>
        </p:nvSpPr>
        <p:spPr/>
        <p:txBody>
          <a:bodyPr>
            <a:normAutofit fontScale="92500" lnSpcReduction="10000"/>
          </a:bodyPr>
          <a:lstStyle/>
          <a:p>
            <a:pPr>
              <a:lnSpc>
                <a:spcPct val="85000"/>
              </a:lnSpc>
            </a:pPr>
            <a:r>
              <a:rPr lang="zh-CN" altLang="en-US" dirty="0"/>
              <a:t>优点</a:t>
            </a:r>
          </a:p>
          <a:p>
            <a:pPr lvl="1">
              <a:lnSpc>
                <a:spcPct val="85000"/>
              </a:lnSpc>
            </a:pPr>
            <a:r>
              <a:rPr lang="zh-CN" altLang="en-US" dirty="0"/>
              <a:t>可以保障每种等级的带宽 </a:t>
            </a:r>
            <a:r>
              <a:rPr lang="en-US" altLang="zh-CN" dirty="0"/>
              <a:t>(</a:t>
            </a:r>
            <a:r>
              <a:rPr lang="zh-CN" altLang="en-US" dirty="0"/>
              <a:t>防止不同等级的业务被饿死</a:t>
            </a:r>
            <a:r>
              <a:rPr lang="en-US" altLang="zh-CN" dirty="0"/>
              <a:t>)</a:t>
            </a:r>
          </a:p>
          <a:p>
            <a:pPr lvl="1">
              <a:lnSpc>
                <a:spcPct val="85000"/>
              </a:lnSpc>
            </a:pPr>
            <a:endParaRPr lang="en-US" altLang="zh-CN" sz="2000" dirty="0"/>
          </a:p>
          <a:p>
            <a:pPr>
              <a:lnSpc>
                <a:spcPct val="85000"/>
              </a:lnSpc>
            </a:pPr>
            <a:r>
              <a:rPr lang="zh-CN" altLang="en-US" dirty="0"/>
              <a:t>缺点</a:t>
            </a:r>
          </a:p>
          <a:p>
            <a:pPr lvl="1">
              <a:lnSpc>
                <a:spcPct val="150000"/>
              </a:lnSpc>
            </a:pPr>
            <a:r>
              <a:rPr lang="zh-CN" altLang="en-US" dirty="0"/>
              <a:t>在单一队列内仍然是</a:t>
            </a:r>
            <a:r>
              <a:rPr lang="en-US" altLang="zh-CN" dirty="0"/>
              <a:t>FIFO</a:t>
            </a:r>
          </a:p>
          <a:p>
            <a:pPr lvl="1">
              <a:lnSpc>
                <a:spcPct val="150000"/>
              </a:lnSpc>
            </a:pPr>
            <a:r>
              <a:rPr lang="zh-CN" altLang="en-US" dirty="0"/>
              <a:t>需要在每一跳手工配置</a:t>
            </a:r>
            <a:r>
              <a:rPr lang="zh-CN" altLang="en-US" dirty="0" smtClean="0"/>
              <a:t>分类</a:t>
            </a:r>
            <a:endParaRPr lang="en-US" altLang="zh-CN" dirty="0" smtClean="0"/>
          </a:p>
          <a:p>
            <a:pPr lvl="1">
              <a:lnSpc>
                <a:spcPct val="150000"/>
              </a:lnSpc>
            </a:pPr>
            <a:r>
              <a:rPr lang="zh-CN" altLang="en-US" dirty="0" smtClean="0"/>
              <a:t>调度时容易产生比较高的时延抖动</a:t>
            </a:r>
            <a:endParaRPr lang="en-US" altLang="zh-CN" dirty="0" smtClean="0"/>
          </a:p>
          <a:p>
            <a:pPr lvl="1">
              <a:lnSpc>
                <a:spcPct val="150000"/>
              </a:lnSpc>
            </a:pPr>
            <a:r>
              <a:rPr lang="en-US" altLang="zh-CN" dirty="0" smtClean="0"/>
              <a:t>16</a:t>
            </a:r>
            <a:r>
              <a:rPr lang="zh-CN" altLang="en-US" dirty="0" smtClean="0"/>
              <a:t>个级别的分类较粗，无法实现精细化控制</a:t>
            </a:r>
            <a:endParaRPr lang="zh-CN" altLang="en-US" dirty="0"/>
          </a:p>
          <a:p>
            <a:pPr lvl="1">
              <a:lnSpc>
                <a:spcPct val="150000"/>
              </a:lnSpc>
            </a:pPr>
            <a:r>
              <a:rPr lang="zh-CN" altLang="en-US" dirty="0" smtClean="0"/>
              <a:t>轮询调度无法严格保证最高优先级业务的</a:t>
            </a:r>
            <a:r>
              <a:rPr lang="en-US" altLang="zh-CN" dirty="0" err="1" smtClean="0"/>
              <a:t>QoS</a:t>
            </a:r>
            <a:endParaRPr lang="zh-CN" altLang="en-US" dirty="0"/>
          </a:p>
          <a:p>
            <a:endParaRPr kumimoji="1" lang="zh-CN" altLang="en-US" sz="3200" dirty="0"/>
          </a:p>
        </p:txBody>
      </p:sp>
    </p:spTree>
    <p:extLst>
      <p:ext uri="{BB962C8B-B14F-4D97-AF65-F5344CB8AC3E}">
        <p14:creationId xmlns="" xmlns:p14="http://schemas.microsoft.com/office/powerpoint/2010/main" val="941453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端</a:t>
            </a:r>
            <a:r>
              <a:rPr kumimoji="1" lang="zh-CN" altLang="en-US" smtClean="0"/>
              <a:t>到端时延</a:t>
            </a:r>
            <a:endParaRPr kumimoji="1" lang="zh-CN" altLang="en-US"/>
          </a:p>
        </p:txBody>
      </p:sp>
      <p:pic>
        <p:nvPicPr>
          <p:cNvPr id="4" name="Picture 4"/>
          <p:cNvPicPr>
            <a:picLocks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30500" y="2514600"/>
            <a:ext cx="825500"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5" name="Picture 5"/>
          <p:cNvPicPr>
            <a:picLocks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674100" y="2438400"/>
            <a:ext cx="584200" cy="93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6" name="Picture 6"/>
          <p:cNvPicPr>
            <a:picLocks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282700" y="2438400"/>
            <a:ext cx="8382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7" name="Line 7"/>
          <p:cNvSpPr>
            <a:spLocks noChangeShapeType="1"/>
          </p:cNvSpPr>
          <p:nvPr/>
        </p:nvSpPr>
        <p:spPr bwMode="auto">
          <a:xfrm flipV="1">
            <a:off x="1968500" y="2971800"/>
            <a:ext cx="457200" cy="0"/>
          </a:xfrm>
          <a:prstGeom prst="line">
            <a:avLst/>
          </a:prstGeom>
          <a:noFill/>
          <a:ln w="50800">
            <a:solidFill>
              <a:schemeClr val="accent2"/>
            </a:solidFill>
            <a:round/>
            <a:headEnd/>
            <a:tailEnd/>
          </a:ln>
          <a:effectLst>
            <a:outerShdw dist="17961" dir="2700000" algn="ctr" rotWithShape="0">
              <a:schemeClr val="tx1"/>
            </a:outerShdw>
          </a:effectLst>
        </p:spPr>
        <p:txBody>
          <a:bodyPr wrap="none" anchor="ctr"/>
          <a:lstStyle/>
          <a:p>
            <a:pPr>
              <a:defRPr/>
            </a:pPr>
            <a:endParaRPr lang="zh-CN" altLang="en-US">
              <a:ea typeface="宋体" pitchFamily="2" charset="-122"/>
            </a:endParaRPr>
          </a:p>
        </p:txBody>
      </p:sp>
      <p:sp>
        <p:nvSpPr>
          <p:cNvPr id="8" name="Line 8"/>
          <p:cNvSpPr>
            <a:spLocks noChangeShapeType="1"/>
          </p:cNvSpPr>
          <p:nvPr/>
        </p:nvSpPr>
        <p:spPr bwMode="auto">
          <a:xfrm flipV="1">
            <a:off x="2425700" y="2743200"/>
            <a:ext cx="304800" cy="0"/>
          </a:xfrm>
          <a:prstGeom prst="line">
            <a:avLst/>
          </a:prstGeom>
          <a:noFill/>
          <a:ln w="50800">
            <a:solidFill>
              <a:schemeClr val="accent2"/>
            </a:solidFill>
            <a:round/>
            <a:headEnd/>
            <a:tailEnd/>
          </a:ln>
          <a:effectLst>
            <a:outerShdw dist="17961" dir="2700000" algn="ctr" rotWithShape="0">
              <a:schemeClr val="tx1"/>
            </a:outerShdw>
          </a:effectLst>
        </p:spPr>
        <p:txBody>
          <a:bodyPr wrap="none" anchor="ctr"/>
          <a:lstStyle/>
          <a:p>
            <a:pPr>
              <a:defRPr/>
            </a:pPr>
            <a:endParaRPr lang="zh-CN" altLang="en-US">
              <a:ea typeface="宋体" pitchFamily="2" charset="-122"/>
            </a:endParaRPr>
          </a:p>
        </p:txBody>
      </p:sp>
      <p:sp>
        <p:nvSpPr>
          <p:cNvPr id="9" name="Line 9"/>
          <p:cNvSpPr>
            <a:spLocks noChangeShapeType="1"/>
          </p:cNvSpPr>
          <p:nvPr/>
        </p:nvSpPr>
        <p:spPr bwMode="auto">
          <a:xfrm flipV="1">
            <a:off x="2425700" y="2514600"/>
            <a:ext cx="0" cy="685800"/>
          </a:xfrm>
          <a:prstGeom prst="line">
            <a:avLst/>
          </a:prstGeom>
          <a:noFill/>
          <a:ln w="50800">
            <a:solidFill>
              <a:schemeClr val="accent2"/>
            </a:solidFill>
            <a:round/>
            <a:headEnd/>
            <a:tailEnd/>
          </a:ln>
          <a:effectLst>
            <a:outerShdw dist="17961" dir="2700000" algn="ctr" rotWithShape="0">
              <a:schemeClr val="tx1"/>
            </a:outerShdw>
          </a:effectLst>
        </p:spPr>
        <p:txBody>
          <a:bodyPr wrap="none" anchor="ctr"/>
          <a:lstStyle/>
          <a:p>
            <a:pPr>
              <a:defRPr/>
            </a:pPr>
            <a:endParaRPr lang="zh-CN" altLang="en-US">
              <a:ea typeface="宋体" pitchFamily="2" charset="-122"/>
            </a:endParaRPr>
          </a:p>
        </p:txBody>
      </p:sp>
      <p:sp>
        <p:nvSpPr>
          <p:cNvPr id="10" name="Line 10"/>
          <p:cNvSpPr>
            <a:spLocks noChangeShapeType="1"/>
          </p:cNvSpPr>
          <p:nvPr/>
        </p:nvSpPr>
        <p:spPr bwMode="auto">
          <a:xfrm flipV="1">
            <a:off x="7683500" y="2743200"/>
            <a:ext cx="533400" cy="0"/>
          </a:xfrm>
          <a:prstGeom prst="line">
            <a:avLst/>
          </a:prstGeom>
          <a:noFill/>
          <a:ln w="50800">
            <a:solidFill>
              <a:schemeClr val="accent2"/>
            </a:solidFill>
            <a:round/>
            <a:headEnd/>
            <a:tailEnd/>
          </a:ln>
          <a:effectLst>
            <a:outerShdw dist="17961" dir="2700000" algn="ctr" rotWithShape="0">
              <a:schemeClr val="tx1"/>
            </a:outerShdw>
          </a:effectLst>
        </p:spPr>
        <p:txBody>
          <a:bodyPr wrap="none" anchor="ctr"/>
          <a:lstStyle/>
          <a:p>
            <a:pPr>
              <a:defRPr/>
            </a:pPr>
            <a:endParaRPr lang="zh-CN" altLang="en-US">
              <a:ea typeface="宋体" pitchFamily="2" charset="-122"/>
            </a:endParaRPr>
          </a:p>
        </p:txBody>
      </p:sp>
      <p:sp>
        <p:nvSpPr>
          <p:cNvPr id="11" name="Line 11"/>
          <p:cNvSpPr>
            <a:spLocks noChangeShapeType="1"/>
          </p:cNvSpPr>
          <p:nvPr/>
        </p:nvSpPr>
        <p:spPr bwMode="auto">
          <a:xfrm flipV="1">
            <a:off x="8216900" y="2514600"/>
            <a:ext cx="0" cy="685800"/>
          </a:xfrm>
          <a:prstGeom prst="line">
            <a:avLst/>
          </a:prstGeom>
          <a:noFill/>
          <a:ln w="50800">
            <a:solidFill>
              <a:schemeClr val="accent2"/>
            </a:solidFill>
            <a:round/>
            <a:headEnd/>
            <a:tailEnd/>
          </a:ln>
          <a:effectLst>
            <a:outerShdw dist="17961" dir="2700000" algn="ctr" rotWithShape="0">
              <a:schemeClr val="tx1"/>
            </a:outerShdw>
          </a:effectLst>
        </p:spPr>
        <p:txBody>
          <a:bodyPr wrap="none" anchor="ctr"/>
          <a:lstStyle/>
          <a:p>
            <a:pPr>
              <a:defRPr/>
            </a:pPr>
            <a:endParaRPr lang="zh-CN" altLang="en-US">
              <a:ea typeface="宋体" pitchFamily="2" charset="-122"/>
            </a:endParaRPr>
          </a:p>
        </p:txBody>
      </p:sp>
      <p:sp>
        <p:nvSpPr>
          <p:cNvPr id="12" name="Freeform 12"/>
          <p:cNvSpPr>
            <a:spLocks/>
          </p:cNvSpPr>
          <p:nvPr/>
        </p:nvSpPr>
        <p:spPr bwMode="auto">
          <a:xfrm>
            <a:off x="3540125" y="2743200"/>
            <a:ext cx="1295400" cy="76200"/>
          </a:xfrm>
          <a:custGeom>
            <a:avLst/>
            <a:gdLst>
              <a:gd name="T0" fmla="*/ 0 w 2017"/>
              <a:gd name="T1" fmla="*/ 0 h 97"/>
              <a:gd name="T2" fmla="*/ 1008 w 2017"/>
              <a:gd name="T3" fmla="*/ 0 h 97"/>
              <a:gd name="T4" fmla="*/ 912 w 2017"/>
              <a:gd name="T5" fmla="*/ 96 h 97"/>
              <a:gd name="T6" fmla="*/ 2016 w 2017"/>
              <a:gd name="T7" fmla="*/ 96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50800" cap="rnd" cmpd="sng">
            <a:solidFill>
              <a:schemeClr val="accent2"/>
            </a:solidFill>
            <a:prstDash val="solid"/>
            <a:round/>
            <a:headEnd type="none" w="med" len="med"/>
            <a:tailEnd type="none" w="med" len="med"/>
          </a:ln>
          <a:effectLst>
            <a:outerShdw blurRad="63500" dist="17961" dir="2700000" algn="ctr" rotWithShape="0">
              <a:schemeClr val="tx1"/>
            </a:outerShdw>
          </a:effectLst>
          <a:extLst>
            <a:ext uri="{909E8E84-426E-40DD-AFC4-6F175D3DCCD1}">
              <a14:hiddenFill xmlns="" xmlns:a14="http://schemas.microsoft.com/office/drawing/2010/main">
                <a:solidFill>
                  <a:srgbClr val="FFFFFF"/>
                </a:solidFill>
              </a14:hiddenFill>
            </a:ext>
          </a:extLst>
        </p:spPr>
        <p:txBody>
          <a:bodyPr/>
          <a:lstStyle/>
          <a:p>
            <a:endParaRPr lang="zh-CN" altLang="en-US"/>
          </a:p>
        </p:txBody>
      </p:sp>
      <p:pic>
        <p:nvPicPr>
          <p:cNvPr id="13" name="Picture 13"/>
          <p:cNvPicPr>
            <a:picLocks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787900" y="2514600"/>
            <a:ext cx="873125"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14" name="Freeform 14"/>
          <p:cNvSpPr>
            <a:spLocks/>
          </p:cNvSpPr>
          <p:nvPr/>
        </p:nvSpPr>
        <p:spPr bwMode="auto">
          <a:xfrm>
            <a:off x="5616575" y="2743200"/>
            <a:ext cx="1295400" cy="76200"/>
          </a:xfrm>
          <a:custGeom>
            <a:avLst/>
            <a:gdLst>
              <a:gd name="T0" fmla="*/ 0 w 2017"/>
              <a:gd name="T1" fmla="*/ 0 h 97"/>
              <a:gd name="T2" fmla="*/ 1008 w 2017"/>
              <a:gd name="T3" fmla="*/ 0 h 97"/>
              <a:gd name="T4" fmla="*/ 912 w 2017"/>
              <a:gd name="T5" fmla="*/ 96 h 97"/>
              <a:gd name="T6" fmla="*/ 2016 w 2017"/>
              <a:gd name="T7" fmla="*/ 96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50800" cap="rnd" cmpd="sng">
            <a:solidFill>
              <a:schemeClr val="accent2"/>
            </a:solidFill>
            <a:prstDash val="solid"/>
            <a:round/>
            <a:headEnd type="none" w="med" len="med"/>
            <a:tailEnd type="none" w="med" len="med"/>
          </a:ln>
          <a:effectLst>
            <a:outerShdw blurRad="63500" dist="17961" dir="2700000" algn="ctr" rotWithShape="0">
              <a:schemeClr val="tx1"/>
            </a:outerShdw>
          </a:effectLst>
          <a:extLst>
            <a:ext uri="{909E8E84-426E-40DD-AFC4-6F175D3DCCD1}">
              <a14:hiddenFill xmlns="" xmlns:a14="http://schemas.microsoft.com/office/drawing/2010/main">
                <a:solidFill>
                  <a:srgbClr val="FFFFFF"/>
                </a:solidFill>
              </a14:hiddenFill>
            </a:ext>
          </a:extLst>
        </p:spPr>
        <p:txBody>
          <a:bodyPr/>
          <a:lstStyle/>
          <a:p>
            <a:endParaRPr lang="zh-CN" altLang="en-US"/>
          </a:p>
        </p:txBody>
      </p:sp>
      <p:pic>
        <p:nvPicPr>
          <p:cNvPr id="15" name="Picture 15"/>
          <p:cNvPicPr>
            <a:picLocks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877050" y="2514600"/>
            <a:ext cx="825500"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16" name="Line 16"/>
          <p:cNvSpPr>
            <a:spLocks noChangeShapeType="1"/>
          </p:cNvSpPr>
          <p:nvPr/>
        </p:nvSpPr>
        <p:spPr bwMode="auto">
          <a:xfrm flipV="1">
            <a:off x="8216900" y="2971800"/>
            <a:ext cx="457200" cy="0"/>
          </a:xfrm>
          <a:prstGeom prst="line">
            <a:avLst/>
          </a:prstGeom>
          <a:noFill/>
          <a:ln w="50800">
            <a:solidFill>
              <a:schemeClr val="accent2"/>
            </a:solidFill>
            <a:round/>
            <a:headEnd/>
            <a:tailEnd/>
          </a:ln>
          <a:effectLst>
            <a:outerShdw dist="17961" dir="2700000" algn="ctr" rotWithShape="0">
              <a:schemeClr val="tx1"/>
            </a:outerShdw>
          </a:effectLst>
        </p:spPr>
        <p:txBody>
          <a:bodyPr wrap="none" anchor="ctr"/>
          <a:lstStyle/>
          <a:p>
            <a:pPr>
              <a:defRPr/>
            </a:pPr>
            <a:endParaRPr lang="zh-CN" altLang="en-US">
              <a:ea typeface="宋体" pitchFamily="2" charset="-122"/>
            </a:endParaRPr>
          </a:p>
        </p:txBody>
      </p:sp>
      <p:sp>
        <p:nvSpPr>
          <p:cNvPr id="17" name="Rectangle 17"/>
          <p:cNvSpPr>
            <a:spLocks noChangeArrowheads="1"/>
          </p:cNvSpPr>
          <p:nvPr/>
        </p:nvSpPr>
        <p:spPr bwMode="auto">
          <a:xfrm>
            <a:off x="1587500" y="1981200"/>
            <a:ext cx="1219200" cy="304800"/>
          </a:xfrm>
          <a:prstGeom prst="rect">
            <a:avLst/>
          </a:prstGeom>
          <a:solidFill>
            <a:srgbClr val="009966"/>
          </a:solidFill>
          <a:ln w="19050">
            <a:solidFill>
              <a:schemeClr val="tx1"/>
            </a:solidFill>
            <a:miter lim="800000"/>
            <a:headEnd/>
            <a:tailEnd/>
          </a:ln>
          <a:effectLst>
            <a:outerShdw dist="17961" dir="2700000" algn="ctr" rotWithShape="0">
              <a:schemeClr val="tx1"/>
            </a:outerShdw>
          </a:effectLst>
        </p:spPr>
        <p:txBody>
          <a:bodyPr wrap="none" anchor="ctr"/>
          <a:lstStyle/>
          <a:p>
            <a:pPr eaLnBrk="0" hangingPunct="0">
              <a:defRPr/>
            </a:pPr>
            <a:r>
              <a:rPr lang="sl-SI" b="1">
                <a:solidFill>
                  <a:schemeClr val="bg1"/>
                </a:solidFill>
                <a:latin typeface="Helvetica" pitchFamily="34" charset="0"/>
                <a:ea typeface="宋体" pitchFamily="2" charset="-122"/>
              </a:rPr>
              <a:t>IP</a:t>
            </a:r>
            <a:endParaRPr lang="en-GB" altLang="zh-CN" b="1">
              <a:solidFill>
                <a:schemeClr val="bg1"/>
              </a:solidFill>
              <a:latin typeface="Helvetica" pitchFamily="34" charset="0"/>
              <a:ea typeface="宋体" pitchFamily="2" charset="-122"/>
            </a:endParaRPr>
          </a:p>
        </p:txBody>
      </p:sp>
      <p:sp>
        <p:nvSpPr>
          <p:cNvPr id="18" name="AutoShape 18"/>
          <p:cNvSpPr>
            <a:spLocks/>
          </p:cNvSpPr>
          <p:nvPr/>
        </p:nvSpPr>
        <p:spPr bwMode="auto">
          <a:xfrm>
            <a:off x="1358900" y="3429000"/>
            <a:ext cx="1371600" cy="457200"/>
          </a:xfrm>
          <a:prstGeom prst="borderCallout3">
            <a:avLst>
              <a:gd name="adj1" fmla="val 25000"/>
              <a:gd name="adj2" fmla="val 105556"/>
              <a:gd name="adj3" fmla="val 25000"/>
              <a:gd name="adj4" fmla="val 121759"/>
              <a:gd name="adj5" fmla="val -51736"/>
              <a:gd name="adj6" fmla="val 121759"/>
              <a:gd name="adj7" fmla="val -51736"/>
              <a:gd name="adj8" fmla="val 85648"/>
            </a:avLst>
          </a:prstGeom>
          <a:solidFill>
            <a:srgbClr val="00CCFF"/>
          </a:solidFill>
          <a:ln w="19050">
            <a:solidFill>
              <a:schemeClr val="tx1"/>
            </a:solidFill>
            <a:miter lim="800000"/>
            <a:headEnd/>
            <a:tailEnd/>
          </a:ln>
          <a:effectLst>
            <a:outerShdw dist="17961" dir="2700000" algn="ctr" rotWithShape="0">
              <a:schemeClr val="tx1"/>
            </a:outerShdw>
          </a:effectLst>
        </p:spPr>
        <p:txBody>
          <a:bodyPr anchor="ctr"/>
          <a:lstStyle/>
          <a:p>
            <a:pPr algn="ctr" eaLnBrk="0" hangingPunct="0">
              <a:defRPr/>
            </a:pPr>
            <a:r>
              <a:rPr lang="sl-SI" sz="1200" b="1">
                <a:latin typeface="Helvetica" pitchFamily="34" charset="0"/>
                <a:ea typeface="宋体" pitchFamily="2" charset="-122"/>
              </a:rPr>
              <a:t>Propagation </a:t>
            </a:r>
            <a:r>
              <a:rPr lang="en-US" sz="1200" b="1">
                <a:latin typeface="Helvetica" pitchFamily="34" charset="0"/>
                <a:ea typeface="宋体" pitchFamily="2" charset="-122"/>
              </a:rPr>
              <a:t>D</a:t>
            </a:r>
            <a:r>
              <a:rPr lang="sl-SI" sz="1200" b="1">
                <a:latin typeface="Helvetica" pitchFamily="34" charset="0"/>
                <a:ea typeface="宋体" pitchFamily="2" charset="-122"/>
              </a:rPr>
              <a:t>elay (P1)</a:t>
            </a:r>
            <a:endParaRPr lang="en-GB" altLang="zh-CN" sz="1200" b="1">
              <a:latin typeface="Helvetica" pitchFamily="34" charset="0"/>
              <a:ea typeface="宋体" pitchFamily="2" charset="-122"/>
            </a:endParaRPr>
          </a:p>
        </p:txBody>
      </p:sp>
      <p:sp>
        <p:nvSpPr>
          <p:cNvPr id="19" name="AutoShape 19"/>
          <p:cNvSpPr>
            <a:spLocks/>
          </p:cNvSpPr>
          <p:nvPr/>
        </p:nvSpPr>
        <p:spPr bwMode="auto">
          <a:xfrm>
            <a:off x="1206500" y="3962400"/>
            <a:ext cx="1752600" cy="457200"/>
          </a:xfrm>
          <a:prstGeom prst="borderCallout3">
            <a:avLst>
              <a:gd name="adj1" fmla="val 25000"/>
              <a:gd name="adj2" fmla="val 104347"/>
              <a:gd name="adj3" fmla="val 25000"/>
              <a:gd name="adj4" fmla="val 117574"/>
              <a:gd name="adj5" fmla="val -31250"/>
              <a:gd name="adj6" fmla="val 117574"/>
              <a:gd name="adj7" fmla="val -242361"/>
              <a:gd name="adj8" fmla="val 117394"/>
            </a:avLst>
          </a:prstGeom>
          <a:solidFill>
            <a:srgbClr val="00CCFF"/>
          </a:solidFill>
          <a:ln w="19050">
            <a:solidFill>
              <a:schemeClr val="tx1"/>
            </a:solidFill>
            <a:miter lim="800000"/>
            <a:headEnd/>
            <a:tailEnd/>
          </a:ln>
          <a:effectLst>
            <a:outerShdw dist="17961" dir="2700000" algn="ctr" rotWithShape="0">
              <a:schemeClr val="tx1"/>
            </a:outerShdw>
          </a:effectLst>
        </p:spPr>
        <p:txBody>
          <a:bodyPr anchor="ctr"/>
          <a:lstStyle/>
          <a:p>
            <a:pPr algn="ctr" eaLnBrk="0" hangingPunct="0">
              <a:defRPr/>
            </a:pPr>
            <a:r>
              <a:rPr lang="sl-SI" sz="1200" b="1">
                <a:latin typeface="Helvetica" pitchFamily="34" charset="0"/>
                <a:ea typeface="宋体" pitchFamily="2" charset="-122"/>
              </a:rPr>
              <a:t>Processing and </a:t>
            </a:r>
            <a:r>
              <a:rPr lang="en-US" sz="1200" b="1">
                <a:latin typeface="Helvetica" pitchFamily="34" charset="0"/>
                <a:ea typeface="宋体" pitchFamily="2" charset="-122"/>
              </a:rPr>
              <a:t>Q</a:t>
            </a:r>
            <a:r>
              <a:rPr lang="sl-SI" sz="1200" b="1">
                <a:latin typeface="Helvetica" pitchFamily="34" charset="0"/>
                <a:ea typeface="宋体" pitchFamily="2" charset="-122"/>
              </a:rPr>
              <a:t>ueuing </a:t>
            </a:r>
            <a:r>
              <a:rPr lang="en-US" sz="1200" b="1">
                <a:latin typeface="Helvetica" pitchFamily="34" charset="0"/>
                <a:ea typeface="宋体" pitchFamily="2" charset="-122"/>
              </a:rPr>
              <a:t>D</a:t>
            </a:r>
            <a:r>
              <a:rPr lang="sl-SI" sz="1200" b="1">
                <a:latin typeface="Helvetica" pitchFamily="34" charset="0"/>
                <a:ea typeface="宋体" pitchFamily="2" charset="-122"/>
              </a:rPr>
              <a:t>elay (Q1)</a:t>
            </a:r>
            <a:endParaRPr lang="en-GB" altLang="zh-CN" sz="1200" b="1">
              <a:latin typeface="Helvetica" pitchFamily="34" charset="0"/>
              <a:ea typeface="宋体" pitchFamily="2" charset="-122"/>
            </a:endParaRPr>
          </a:p>
        </p:txBody>
      </p:sp>
      <p:sp>
        <p:nvSpPr>
          <p:cNvPr id="20" name="Rectangle 20"/>
          <p:cNvSpPr>
            <a:spLocks noChangeArrowheads="1"/>
          </p:cNvSpPr>
          <p:nvPr/>
        </p:nvSpPr>
        <p:spPr bwMode="auto">
          <a:xfrm>
            <a:off x="3568700" y="1981200"/>
            <a:ext cx="1219200" cy="304800"/>
          </a:xfrm>
          <a:prstGeom prst="rect">
            <a:avLst/>
          </a:prstGeom>
          <a:solidFill>
            <a:srgbClr val="009966"/>
          </a:solidFill>
          <a:ln w="19050">
            <a:solidFill>
              <a:schemeClr val="tx1"/>
            </a:solidFill>
            <a:miter lim="800000"/>
            <a:headEnd/>
            <a:tailEnd/>
          </a:ln>
          <a:effectLst>
            <a:outerShdw dist="17961" dir="2700000" algn="ctr" rotWithShape="0">
              <a:schemeClr val="tx1"/>
            </a:outerShdw>
          </a:effectLst>
        </p:spPr>
        <p:txBody>
          <a:bodyPr wrap="none" anchor="ctr"/>
          <a:lstStyle/>
          <a:p>
            <a:pPr eaLnBrk="0" hangingPunct="0">
              <a:defRPr/>
            </a:pPr>
            <a:r>
              <a:rPr lang="sl-SI" b="1">
                <a:solidFill>
                  <a:schemeClr val="bg1"/>
                </a:solidFill>
                <a:latin typeface="Helvetica" pitchFamily="34" charset="0"/>
                <a:ea typeface="宋体" pitchFamily="2" charset="-122"/>
              </a:rPr>
              <a:t>IP</a:t>
            </a:r>
            <a:endParaRPr lang="en-GB" altLang="zh-CN" b="1">
              <a:solidFill>
                <a:schemeClr val="bg1"/>
              </a:solidFill>
              <a:latin typeface="Helvetica" pitchFamily="34" charset="0"/>
              <a:ea typeface="宋体" pitchFamily="2" charset="-122"/>
            </a:endParaRPr>
          </a:p>
        </p:txBody>
      </p:sp>
      <p:sp>
        <p:nvSpPr>
          <p:cNvPr id="21" name="Rectangle 21"/>
          <p:cNvSpPr>
            <a:spLocks noChangeArrowheads="1"/>
          </p:cNvSpPr>
          <p:nvPr/>
        </p:nvSpPr>
        <p:spPr bwMode="auto">
          <a:xfrm>
            <a:off x="5626100" y="1981200"/>
            <a:ext cx="1219200" cy="304800"/>
          </a:xfrm>
          <a:prstGeom prst="rect">
            <a:avLst/>
          </a:prstGeom>
          <a:solidFill>
            <a:srgbClr val="009966"/>
          </a:solidFill>
          <a:ln w="19050">
            <a:solidFill>
              <a:schemeClr val="tx1"/>
            </a:solidFill>
            <a:miter lim="800000"/>
            <a:headEnd/>
            <a:tailEnd/>
          </a:ln>
          <a:effectLst>
            <a:outerShdw dist="17961" dir="2700000" algn="ctr" rotWithShape="0">
              <a:schemeClr val="tx1"/>
            </a:outerShdw>
          </a:effectLst>
        </p:spPr>
        <p:txBody>
          <a:bodyPr wrap="none" anchor="ctr"/>
          <a:lstStyle/>
          <a:p>
            <a:pPr eaLnBrk="0" hangingPunct="0">
              <a:defRPr/>
            </a:pPr>
            <a:r>
              <a:rPr lang="sl-SI" b="1">
                <a:solidFill>
                  <a:schemeClr val="bg1"/>
                </a:solidFill>
                <a:latin typeface="Helvetica" pitchFamily="34" charset="0"/>
                <a:ea typeface="宋体" pitchFamily="2" charset="-122"/>
              </a:rPr>
              <a:t>IP</a:t>
            </a:r>
            <a:endParaRPr lang="en-GB" altLang="zh-CN" b="1">
              <a:solidFill>
                <a:schemeClr val="bg1"/>
              </a:solidFill>
              <a:latin typeface="Helvetica" pitchFamily="34" charset="0"/>
              <a:ea typeface="宋体" pitchFamily="2" charset="-122"/>
            </a:endParaRPr>
          </a:p>
        </p:txBody>
      </p:sp>
      <p:sp>
        <p:nvSpPr>
          <p:cNvPr id="22" name="Rectangle 22"/>
          <p:cNvSpPr>
            <a:spLocks noChangeArrowheads="1"/>
          </p:cNvSpPr>
          <p:nvPr/>
        </p:nvSpPr>
        <p:spPr bwMode="auto">
          <a:xfrm>
            <a:off x="7531100" y="1981200"/>
            <a:ext cx="1219200" cy="304800"/>
          </a:xfrm>
          <a:prstGeom prst="rect">
            <a:avLst/>
          </a:prstGeom>
          <a:solidFill>
            <a:srgbClr val="009966"/>
          </a:solidFill>
          <a:ln w="19050">
            <a:solidFill>
              <a:schemeClr val="tx1"/>
            </a:solidFill>
            <a:miter lim="800000"/>
            <a:headEnd/>
            <a:tailEnd/>
          </a:ln>
          <a:effectLst>
            <a:outerShdw dist="17961" dir="2700000" algn="ctr" rotWithShape="0">
              <a:schemeClr val="tx1"/>
            </a:outerShdw>
          </a:effectLst>
        </p:spPr>
        <p:txBody>
          <a:bodyPr wrap="none" anchor="ctr"/>
          <a:lstStyle/>
          <a:p>
            <a:pPr eaLnBrk="0" hangingPunct="0">
              <a:defRPr/>
            </a:pPr>
            <a:r>
              <a:rPr lang="sl-SI" b="1">
                <a:solidFill>
                  <a:schemeClr val="bg1"/>
                </a:solidFill>
                <a:latin typeface="Helvetica" pitchFamily="34" charset="0"/>
                <a:ea typeface="宋体" pitchFamily="2" charset="-122"/>
              </a:rPr>
              <a:t>IP</a:t>
            </a:r>
            <a:endParaRPr lang="en-GB" altLang="zh-CN" b="1">
              <a:solidFill>
                <a:schemeClr val="bg1"/>
              </a:solidFill>
              <a:latin typeface="Helvetica" pitchFamily="34" charset="0"/>
              <a:ea typeface="宋体" pitchFamily="2" charset="-122"/>
            </a:endParaRPr>
          </a:p>
        </p:txBody>
      </p:sp>
      <p:sp>
        <p:nvSpPr>
          <p:cNvPr id="23" name="AutoShape 23"/>
          <p:cNvSpPr>
            <a:spLocks/>
          </p:cNvSpPr>
          <p:nvPr/>
        </p:nvSpPr>
        <p:spPr bwMode="auto">
          <a:xfrm>
            <a:off x="3416300" y="3429000"/>
            <a:ext cx="1371600" cy="457200"/>
          </a:xfrm>
          <a:prstGeom prst="borderCallout3">
            <a:avLst>
              <a:gd name="adj1" fmla="val 25000"/>
              <a:gd name="adj2" fmla="val 105556"/>
              <a:gd name="adj3" fmla="val 25000"/>
              <a:gd name="adj4" fmla="val 115278"/>
              <a:gd name="adj5" fmla="val -21528"/>
              <a:gd name="adj6" fmla="val 115278"/>
              <a:gd name="adj7" fmla="val -126389"/>
              <a:gd name="adj8" fmla="val 80324"/>
            </a:avLst>
          </a:prstGeom>
          <a:solidFill>
            <a:srgbClr val="00CCFF"/>
          </a:solidFill>
          <a:ln w="19050">
            <a:solidFill>
              <a:schemeClr val="tx1"/>
            </a:solidFill>
            <a:miter lim="800000"/>
            <a:headEnd/>
            <a:tailEnd/>
          </a:ln>
          <a:effectLst>
            <a:outerShdw dist="12700" algn="ctr" rotWithShape="0">
              <a:schemeClr val="tx1"/>
            </a:outerShdw>
          </a:effectLst>
        </p:spPr>
        <p:txBody>
          <a:bodyPr anchor="ctr"/>
          <a:lstStyle/>
          <a:p>
            <a:pPr algn="ctr" eaLnBrk="0" hangingPunct="0">
              <a:defRPr/>
            </a:pPr>
            <a:r>
              <a:rPr lang="sl-SI" sz="1200" b="1">
                <a:latin typeface="Helvetica" pitchFamily="34" charset="0"/>
                <a:ea typeface="宋体" pitchFamily="2" charset="-122"/>
              </a:rPr>
              <a:t>Propagation </a:t>
            </a:r>
            <a:r>
              <a:rPr lang="en-US" sz="1200" b="1">
                <a:latin typeface="Helvetica" pitchFamily="34" charset="0"/>
                <a:ea typeface="宋体" pitchFamily="2" charset="-122"/>
              </a:rPr>
              <a:t>D</a:t>
            </a:r>
            <a:r>
              <a:rPr lang="sl-SI" sz="1200" b="1">
                <a:latin typeface="Helvetica" pitchFamily="34" charset="0"/>
                <a:ea typeface="宋体" pitchFamily="2" charset="-122"/>
              </a:rPr>
              <a:t>elay (P2)</a:t>
            </a:r>
            <a:endParaRPr lang="en-GB" altLang="zh-CN" sz="1200" b="1">
              <a:latin typeface="Helvetica" pitchFamily="34" charset="0"/>
              <a:ea typeface="宋体" pitchFamily="2" charset="-122"/>
            </a:endParaRPr>
          </a:p>
        </p:txBody>
      </p:sp>
      <p:sp>
        <p:nvSpPr>
          <p:cNvPr id="24" name="AutoShape 24"/>
          <p:cNvSpPr>
            <a:spLocks/>
          </p:cNvSpPr>
          <p:nvPr/>
        </p:nvSpPr>
        <p:spPr bwMode="auto">
          <a:xfrm>
            <a:off x="3340100" y="3962400"/>
            <a:ext cx="1676400" cy="457200"/>
          </a:xfrm>
          <a:prstGeom prst="borderCallout3">
            <a:avLst>
              <a:gd name="adj1" fmla="val 25000"/>
              <a:gd name="adj2" fmla="val 104546"/>
              <a:gd name="adj3" fmla="val 25000"/>
              <a:gd name="adj4" fmla="val 114583"/>
              <a:gd name="adj5" fmla="val -19097"/>
              <a:gd name="adj6" fmla="val 114583"/>
              <a:gd name="adj7" fmla="val -234375"/>
              <a:gd name="adj8" fmla="val 114491"/>
            </a:avLst>
          </a:prstGeom>
          <a:solidFill>
            <a:srgbClr val="00CCFF"/>
          </a:solidFill>
          <a:ln w="19050">
            <a:solidFill>
              <a:schemeClr val="tx1"/>
            </a:solidFill>
            <a:miter lim="800000"/>
            <a:headEnd/>
            <a:tailEnd/>
          </a:ln>
          <a:effectLst>
            <a:outerShdw dist="17961" dir="2700000" algn="ctr" rotWithShape="0">
              <a:schemeClr val="tx1"/>
            </a:outerShdw>
          </a:effectLst>
        </p:spPr>
        <p:txBody>
          <a:bodyPr anchor="ctr"/>
          <a:lstStyle/>
          <a:p>
            <a:pPr algn="ctr" eaLnBrk="0" hangingPunct="0">
              <a:defRPr/>
            </a:pPr>
            <a:r>
              <a:rPr lang="sl-SI" sz="1200" b="1">
                <a:latin typeface="Helvetica" pitchFamily="34" charset="0"/>
                <a:ea typeface="宋体" pitchFamily="2" charset="-122"/>
              </a:rPr>
              <a:t>Processing and </a:t>
            </a:r>
            <a:r>
              <a:rPr lang="en-US" sz="1200" b="1">
                <a:latin typeface="Helvetica" pitchFamily="34" charset="0"/>
                <a:ea typeface="宋体" pitchFamily="2" charset="-122"/>
              </a:rPr>
              <a:t>Q</a:t>
            </a:r>
            <a:r>
              <a:rPr lang="sl-SI" sz="1200" b="1">
                <a:latin typeface="Helvetica" pitchFamily="34" charset="0"/>
                <a:ea typeface="宋体" pitchFamily="2" charset="-122"/>
              </a:rPr>
              <a:t>ueuing </a:t>
            </a:r>
            <a:r>
              <a:rPr lang="en-US" sz="1200" b="1">
                <a:latin typeface="Helvetica" pitchFamily="34" charset="0"/>
                <a:ea typeface="宋体" pitchFamily="2" charset="-122"/>
              </a:rPr>
              <a:t>D</a:t>
            </a:r>
            <a:r>
              <a:rPr lang="sl-SI" sz="1200" b="1">
                <a:latin typeface="Helvetica" pitchFamily="34" charset="0"/>
                <a:ea typeface="宋体" pitchFamily="2" charset="-122"/>
              </a:rPr>
              <a:t>elay (Q2)</a:t>
            </a:r>
            <a:endParaRPr lang="en-GB" altLang="zh-CN" sz="1200" b="1">
              <a:latin typeface="Helvetica" pitchFamily="34" charset="0"/>
              <a:ea typeface="宋体" pitchFamily="2" charset="-122"/>
            </a:endParaRPr>
          </a:p>
        </p:txBody>
      </p:sp>
      <p:sp>
        <p:nvSpPr>
          <p:cNvPr id="25" name="AutoShape 25"/>
          <p:cNvSpPr>
            <a:spLocks/>
          </p:cNvSpPr>
          <p:nvPr/>
        </p:nvSpPr>
        <p:spPr bwMode="auto">
          <a:xfrm>
            <a:off x="5543550" y="3422650"/>
            <a:ext cx="1371600" cy="457200"/>
          </a:xfrm>
          <a:prstGeom prst="borderCallout3">
            <a:avLst>
              <a:gd name="adj1" fmla="val 25000"/>
              <a:gd name="adj2" fmla="val 105556"/>
              <a:gd name="adj3" fmla="val 25000"/>
              <a:gd name="adj4" fmla="val 108333"/>
              <a:gd name="adj5" fmla="val -40972"/>
              <a:gd name="adj6" fmla="val 108333"/>
              <a:gd name="adj7" fmla="val -135764"/>
              <a:gd name="adj8" fmla="val 76736"/>
            </a:avLst>
          </a:prstGeom>
          <a:solidFill>
            <a:srgbClr val="00CCFF"/>
          </a:solidFill>
          <a:ln w="19050">
            <a:solidFill>
              <a:schemeClr val="tx1"/>
            </a:solidFill>
            <a:miter lim="800000"/>
            <a:headEnd/>
            <a:tailEnd/>
          </a:ln>
          <a:effectLst>
            <a:outerShdw dist="12700" algn="ctr" rotWithShape="0">
              <a:schemeClr val="tx1"/>
            </a:outerShdw>
          </a:effectLst>
        </p:spPr>
        <p:txBody>
          <a:bodyPr anchor="ctr"/>
          <a:lstStyle/>
          <a:p>
            <a:pPr algn="ctr" eaLnBrk="0" hangingPunct="0">
              <a:defRPr/>
            </a:pPr>
            <a:r>
              <a:rPr lang="sl-SI" sz="1200" b="1">
                <a:latin typeface="Helvetica" pitchFamily="34" charset="0"/>
                <a:ea typeface="宋体" pitchFamily="2" charset="-122"/>
              </a:rPr>
              <a:t>Propagation </a:t>
            </a:r>
            <a:r>
              <a:rPr lang="en-US" sz="1200" b="1">
                <a:latin typeface="Helvetica" pitchFamily="34" charset="0"/>
                <a:ea typeface="宋体" pitchFamily="2" charset="-122"/>
              </a:rPr>
              <a:t>D</a:t>
            </a:r>
            <a:r>
              <a:rPr lang="sl-SI" sz="1200" b="1">
                <a:latin typeface="Helvetica" pitchFamily="34" charset="0"/>
                <a:ea typeface="宋体" pitchFamily="2" charset="-122"/>
              </a:rPr>
              <a:t>elay (P3)</a:t>
            </a:r>
            <a:endParaRPr lang="en-GB" altLang="zh-CN" sz="1200" b="1">
              <a:latin typeface="Helvetica" pitchFamily="34" charset="0"/>
              <a:ea typeface="宋体" pitchFamily="2" charset="-122"/>
            </a:endParaRPr>
          </a:p>
        </p:txBody>
      </p:sp>
      <p:sp>
        <p:nvSpPr>
          <p:cNvPr id="26" name="AutoShape 26"/>
          <p:cNvSpPr>
            <a:spLocks/>
          </p:cNvSpPr>
          <p:nvPr/>
        </p:nvSpPr>
        <p:spPr bwMode="auto">
          <a:xfrm flipH="1">
            <a:off x="5473700" y="3970338"/>
            <a:ext cx="1695450" cy="457200"/>
          </a:xfrm>
          <a:prstGeom prst="borderCallout3">
            <a:avLst>
              <a:gd name="adj1" fmla="val 24995"/>
              <a:gd name="adj2" fmla="val -4495"/>
              <a:gd name="adj3" fmla="val 24995"/>
              <a:gd name="adj4" fmla="val -14236"/>
              <a:gd name="adj5" fmla="val -35421"/>
              <a:gd name="adj6" fmla="val -14236"/>
              <a:gd name="adj7" fmla="val -240977"/>
              <a:gd name="adj8" fmla="val -565"/>
            </a:avLst>
          </a:prstGeom>
          <a:solidFill>
            <a:srgbClr val="00CCFF"/>
          </a:solidFill>
          <a:ln w="19050">
            <a:solidFill>
              <a:schemeClr val="tx1"/>
            </a:solidFill>
            <a:miter lim="800000"/>
            <a:headEnd/>
            <a:tailEnd/>
          </a:ln>
          <a:effectLst>
            <a:outerShdw dist="17961" dir="2700000" algn="ctr" rotWithShape="0">
              <a:schemeClr val="tx1"/>
            </a:outerShdw>
          </a:effectLst>
        </p:spPr>
        <p:txBody>
          <a:bodyPr anchor="ctr"/>
          <a:lstStyle/>
          <a:p>
            <a:pPr algn="ctr" eaLnBrk="0" hangingPunct="0">
              <a:defRPr/>
            </a:pPr>
            <a:r>
              <a:rPr lang="sl-SI" sz="1200" b="1">
                <a:latin typeface="Helvetica" pitchFamily="34" charset="0"/>
                <a:ea typeface="宋体" pitchFamily="2" charset="-122"/>
              </a:rPr>
              <a:t>Processing and</a:t>
            </a:r>
            <a:r>
              <a:rPr lang="en-US" sz="1200" b="1">
                <a:latin typeface="Helvetica" pitchFamily="34" charset="0"/>
                <a:ea typeface="宋体" pitchFamily="2" charset="-122"/>
              </a:rPr>
              <a:t> Q</a:t>
            </a:r>
            <a:r>
              <a:rPr lang="sl-SI" sz="1200" b="1">
                <a:latin typeface="Helvetica" pitchFamily="34" charset="0"/>
                <a:ea typeface="宋体" pitchFamily="2" charset="-122"/>
              </a:rPr>
              <a:t>ueuing </a:t>
            </a:r>
            <a:r>
              <a:rPr lang="en-US" sz="1200" b="1">
                <a:latin typeface="Helvetica" pitchFamily="34" charset="0"/>
                <a:ea typeface="宋体" pitchFamily="2" charset="-122"/>
              </a:rPr>
              <a:t>D</a:t>
            </a:r>
            <a:r>
              <a:rPr lang="sl-SI" sz="1200" b="1">
                <a:latin typeface="Helvetica" pitchFamily="34" charset="0"/>
                <a:ea typeface="宋体" pitchFamily="2" charset="-122"/>
              </a:rPr>
              <a:t>elay</a:t>
            </a:r>
            <a:r>
              <a:rPr lang="en-US" sz="1200" b="1">
                <a:latin typeface="Helvetica" pitchFamily="34" charset="0"/>
                <a:ea typeface="宋体" pitchFamily="2" charset="-122"/>
              </a:rPr>
              <a:t> </a:t>
            </a:r>
            <a:r>
              <a:rPr lang="sl-SI" sz="1200" b="1">
                <a:latin typeface="Helvetica" pitchFamily="34" charset="0"/>
                <a:ea typeface="宋体" pitchFamily="2" charset="-122"/>
              </a:rPr>
              <a:t>(Q3)</a:t>
            </a:r>
            <a:endParaRPr lang="en-GB" altLang="zh-CN" sz="1200" b="1">
              <a:latin typeface="Helvetica" pitchFamily="34" charset="0"/>
              <a:ea typeface="宋体" pitchFamily="2" charset="-122"/>
            </a:endParaRPr>
          </a:p>
        </p:txBody>
      </p:sp>
      <p:sp>
        <p:nvSpPr>
          <p:cNvPr id="27" name="AutoShape 28"/>
          <p:cNvSpPr>
            <a:spLocks/>
          </p:cNvSpPr>
          <p:nvPr/>
        </p:nvSpPr>
        <p:spPr bwMode="auto">
          <a:xfrm>
            <a:off x="7988300" y="3581400"/>
            <a:ext cx="1371600" cy="457200"/>
          </a:xfrm>
          <a:prstGeom prst="borderCallout3">
            <a:avLst>
              <a:gd name="adj1" fmla="val 25000"/>
              <a:gd name="adj2" fmla="val -5556"/>
              <a:gd name="adj3" fmla="val 25000"/>
              <a:gd name="adj4" fmla="val -10301"/>
              <a:gd name="adj5" fmla="val -144792"/>
              <a:gd name="adj6" fmla="val -10301"/>
              <a:gd name="adj7" fmla="val -144792"/>
              <a:gd name="adj8" fmla="val 10764"/>
            </a:avLst>
          </a:prstGeom>
          <a:solidFill>
            <a:srgbClr val="00CCFF"/>
          </a:solidFill>
          <a:ln w="19050">
            <a:solidFill>
              <a:schemeClr val="tx1"/>
            </a:solidFill>
            <a:miter lim="800000"/>
            <a:headEnd/>
            <a:tailEnd/>
          </a:ln>
          <a:effectLst>
            <a:outerShdw dist="17961" dir="2700000" algn="ctr" rotWithShape="0">
              <a:schemeClr val="tx1"/>
            </a:outerShdw>
          </a:effectLst>
        </p:spPr>
        <p:txBody>
          <a:bodyPr anchor="ctr"/>
          <a:lstStyle/>
          <a:p>
            <a:pPr algn="ctr" eaLnBrk="0" hangingPunct="0">
              <a:defRPr/>
            </a:pPr>
            <a:r>
              <a:rPr lang="sl-SI" sz="1200" b="1">
                <a:latin typeface="Helvetica" pitchFamily="34" charset="0"/>
                <a:ea typeface="宋体" pitchFamily="2" charset="-122"/>
              </a:rPr>
              <a:t>Propagation </a:t>
            </a:r>
            <a:r>
              <a:rPr lang="en-US" sz="1200" b="1">
                <a:latin typeface="Helvetica" pitchFamily="34" charset="0"/>
                <a:ea typeface="宋体" pitchFamily="2" charset="-122"/>
              </a:rPr>
              <a:t>D</a:t>
            </a:r>
            <a:r>
              <a:rPr lang="sl-SI" sz="1200" b="1">
                <a:latin typeface="Helvetica" pitchFamily="34" charset="0"/>
                <a:ea typeface="宋体" pitchFamily="2" charset="-122"/>
              </a:rPr>
              <a:t>elay (P4)</a:t>
            </a:r>
            <a:endParaRPr lang="en-GB" altLang="zh-CN" sz="1200" b="1">
              <a:latin typeface="Helvetica" pitchFamily="34" charset="0"/>
              <a:ea typeface="宋体" pitchFamily="2" charset="-122"/>
            </a:endParaRPr>
          </a:p>
        </p:txBody>
      </p:sp>
      <p:sp>
        <p:nvSpPr>
          <p:cNvPr id="28" name="Text Box 27"/>
          <p:cNvSpPr txBox="1">
            <a:spLocks noChangeArrowheads="1"/>
          </p:cNvSpPr>
          <p:nvPr/>
        </p:nvSpPr>
        <p:spPr bwMode="auto">
          <a:xfrm>
            <a:off x="2082800" y="4648201"/>
            <a:ext cx="5761037"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b="1">
                <a:solidFill>
                  <a:srgbClr val="FF0000"/>
                </a:solidFill>
                <a:latin typeface="Helvetica" charset="0"/>
              </a:rPr>
              <a:t>Delay = P1 + Q1 + P2 + Q2 + P3 + Q3 + P4 = X ms</a:t>
            </a:r>
            <a:endParaRPr lang="en-GB" altLang="zh-CN" b="1" dirty="0">
              <a:solidFill>
                <a:srgbClr val="FF0000"/>
              </a:solidFill>
              <a:latin typeface="Helvetica" charset="0"/>
            </a:endParaRPr>
          </a:p>
        </p:txBody>
      </p:sp>
      <p:sp>
        <p:nvSpPr>
          <p:cNvPr id="29" name="Rectangle 3"/>
          <p:cNvSpPr txBox="1">
            <a:spLocks noChangeArrowheads="1"/>
          </p:cNvSpPr>
          <p:nvPr/>
        </p:nvSpPr>
        <p:spPr>
          <a:xfrm>
            <a:off x="1036637" y="5102224"/>
            <a:ext cx="10317163" cy="9826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lvl="1" defTabSz="915988">
              <a:lnSpc>
                <a:spcPct val="85000"/>
              </a:lnSpc>
            </a:pPr>
            <a:r>
              <a:rPr lang="zh-CN" altLang="en-US" dirty="0" smtClean="0">
                <a:solidFill>
                  <a:srgbClr val="FF0000"/>
                </a:solidFill>
                <a:latin typeface="华文新魏"/>
                <a:ea typeface="华文新魏"/>
                <a:cs typeface="华文新魏"/>
              </a:rPr>
              <a:t>端到端时延</a:t>
            </a:r>
            <a:r>
              <a:rPr lang="zh-CN" altLang="en-US" dirty="0" smtClean="0">
                <a:latin typeface="华文新魏"/>
                <a:ea typeface="华文新魏"/>
                <a:cs typeface="华文新魏"/>
              </a:rPr>
              <a:t>等于传输路径中所有的传播时延、处理时延和排队时延的总和；</a:t>
            </a:r>
            <a:endParaRPr lang="en-US" altLang="zh-CN" dirty="0" smtClean="0">
              <a:latin typeface="华文新魏"/>
              <a:ea typeface="华文新魏"/>
              <a:cs typeface="华文新魏"/>
            </a:endParaRPr>
          </a:p>
          <a:p>
            <a:pPr marL="342900" lvl="1" defTabSz="915988">
              <a:lnSpc>
                <a:spcPct val="85000"/>
              </a:lnSpc>
            </a:pPr>
            <a:r>
              <a:rPr lang="zh-CN" altLang="en-US" dirty="0" smtClean="0">
                <a:latin typeface="华文新魏"/>
                <a:ea typeface="华文新魏"/>
                <a:cs typeface="华文新魏"/>
              </a:rPr>
              <a:t>传播时延是固定值；处理和排队时延是未知可变的。</a:t>
            </a:r>
            <a:endParaRPr lang="en-US" altLang="zh-CN" dirty="0">
              <a:latin typeface="华文新魏"/>
              <a:ea typeface="华文新魏"/>
              <a:cs typeface="华文新魏"/>
            </a:endParaRPr>
          </a:p>
        </p:txBody>
      </p:sp>
    </p:spTree>
    <p:extLst>
      <p:ext uri="{BB962C8B-B14F-4D97-AF65-F5344CB8AC3E}">
        <p14:creationId xmlns="" xmlns:p14="http://schemas.microsoft.com/office/powerpoint/2010/main" val="17544177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带抢占队列的</a:t>
            </a:r>
            <a:r>
              <a:rPr kumimoji="1" lang="en-US" altLang="zh-CN" dirty="0" smtClean="0"/>
              <a:t>CQ</a:t>
            </a:r>
            <a:endParaRPr kumimoji="1" lang="zh-CN" altLang="en-US" dirty="0"/>
          </a:p>
        </p:txBody>
      </p:sp>
      <p:sp>
        <p:nvSpPr>
          <p:cNvPr id="4" name="AutoShape 3"/>
          <p:cNvSpPr>
            <a:spLocks noChangeArrowheads="1"/>
          </p:cNvSpPr>
          <p:nvPr/>
        </p:nvSpPr>
        <p:spPr bwMode="auto">
          <a:xfrm>
            <a:off x="1066800" y="1917700"/>
            <a:ext cx="5105400" cy="4191000"/>
          </a:xfrm>
          <a:prstGeom prst="flowChartAlternateProcess">
            <a:avLst/>
          </a:prstGeom>
          <a:solidFill>
            <a:srgbClr val="8EECA4"/>
          </a:solidFill>
          <a:ln w="19050">
            <a:solidFill>
              <a:schemeClr val="tx1"/>
            </a:solidFill>
            <a:miter lim="800000"/>
            <a:headEnd type="none" w="sm" len="sm"/>
            <a:tailEnd/>
          </a:ln>
          <a:effectLst>
            <a:outerShdw dist="17961" dir="2700000" algn="ctr" rotWithShape="0">
              <a:schemeClr val="tx1"/>
            </a:outerShdw>
          </a:effectLst>
        </p:spPr>
        <p:txBody>
          <a:bodyPr wrap="none" tIns="0"/>
          <a:lstStyle/>
          <a:p>
            <a:pPr algn="ctr" eaLnBrk="0" hangingPunct="0">
              <a:defRPr/>
            </a:pPr>
            <a:r>
              <a:rPr lang="sl-SI" sz="1200" b="1" dirty="0">
                <a:solidFill>
                  <a:srgbClr val="0070C0"/>
                </a:solidFill>
                <a:latin typeface="Helvetica" pitchFamily="34" charset="0"/>
                <a:ea typeface="宋体" pitchFamily="2" charset="-122"/>
              </a:rPr>
              <a:t>Custom Queuing System</a:t>
            </a:r>
            <a:endParaRPr lang="en-GB" altLang="zh-CN" sz="1200" b="1" dirty="0">
              <a:solidFill>
                <a:srgbClr val="0070C0"/>
              </a:solidFill>
              <a:latin typeface="Helvetica" pitchFamily="34" charset="0"/>
              <a:ea typeface="宋体" pitchFamily="2" charset="-122"/>
            </a:endParaRPr>
          </a:p>
        </p:txBody>
      </p:sp>
      <p:sp>
        <p:nvSpPr>
          <p:cNvPr id="5" name="AutoShape 4"/>
          <p:cNvSpPr>
            <a:spLocks noChangeArrowheads="1"/>
          </p:cNvSpPr>
          <p:nvPr/>
        </p:nvSpPr>
        <p:spPr bwMode="auto">
          <a:xfrm>
            <a:off x="7029450" y="3136900"/>
            <a:ext cx="1676400" cy="1143000"/>
          </a:xfrm>
          <a:prstGeom prst="flowChartAlternateProcess">
            <a:avLst/>
          </a:prstGeom>
          <a:solidFill>
            <a:srgbClr val="8EECA4"/>
          </a:solidFill>
          <a:ln w="19050">
            <a:solidFill>
              <a:schemeClr val="tx1"/>
            </a:solidFill>
            <a:miter lim="800000"/>
            <a:headEnd type="none" w="sm" len="sm"/>
            <a:tailEnd/>
          </a:ln>
          <a:effectLst>
            <a:outerShdw dist="17961" dir="2700000" algn="ctr" rotWithShape="0">
              <a:schemeClr val="tx1"/>
            </a:outerShdw>
          </a:effectLst>
        </p:spPr>
        <p:txBody>
          <a:bodyPr wrap="none"/>
          <a:lstStyle/>
          <a:p>
            <a:pPr algn="ctr" eaLnBrk="0" hangingPunct="0">
              <a:defRPr/>
            </a:pPr>
            <a:r>
              <a:rPr lang="sl-SI" sz="1200" b="1" dirty="0">
                <a:solidFill>
                  <a:srgbClr val="0070C0"/>
                </a:solidFill>
                <a:latin typeface="Helvetica" pitchFamily="34" charset="0"/>
                <a:ea typeface="宋体" pitchFamily="2" charset="-122"/>
              </a:rPr>
              <a:t>Hardware </a:t>
            </a:r>
          </a:p>
          <a:p>
            <a:pPr algn="ctr" eaLnBrk="0" hangingPunct="0">
              <a:defRPr/>
            </a:pPr>
            <a:r>
              <a:rPr lang="sl-SI" sz="1200" b="1" dirty="0">
                <a:solidFill>
                  <a:srgbClr val="0070C0"/>
                </a:solidFill>
                <a:latin typeface="Helvetica" pitchFamily="34" charset="0"/>
                <a:ea typeface="宋体" pitchFamily="2" charset="-122"/>
              </a:rPr>
              <a:t>Queuing System</a:t>
            </a:r>
            <a:endParaRPr lang="en-GB" altLang="zh-CN" sz="1200" b="1" dirty="0">
              <a:solidFill>
                <a:srgbClr val="0070C0"/>
              </a:solidFill>
              <a:latin typeface="Helvetica" pitchFamily="34" charset="0"/>
              <a:ea typeface="宋体" pitchFamily="2" charset="-122"/>
            </a:endParaRPr>
          </a:p>
        </p:txBody>
      </p:sp>
      <p:sp>
        <p:nvSpPr>
          <p:cNvPr id="6" name="AutoShape 5"/>
          <p:cNvSpPr>
            <a:spLocks noChangeArrowheads="1"/>
          </p:cNvSpPr>
          <p:nvPr/>
        </p:nvSpPr>
        <p:spPr bwMode="auto">
          <a:xfrm>
            <a:off x="1295400" y="3060700"/>
            <a:ext cx="990600" cy="609600"/>
          </a:xfrm>
          <a:prstGeom prst="flowChartDecision">
            <a:avLst/>
          </a:prstGeom>
          <a:solidFill>
            <a:srgbClr val="F9F39F"/>
          </a:solidFill>
          <a:ln w="19050">
            <a:solidFill>
              <a:schemeClr val="tx1"/>
            </a:solidFill>
            <a:miter lim="800000"/>
            <a:headEnd type="none" w="sm" len="sm"/>
            <a:tailEnd/>
          </a:ln>
          <a:effectLst>
            <a:outerShdw dist="127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Class 1?</a:t>
            </a:r>
            <a:endParaRPr lang="en-GB" altLang="zh-CN" sz="1200" b="1">
              <a:latin typeface="Helvetica" pitchFamily="34" charset="0"/>
              <a:ea typeface="宋体" pitchFamily="2" charset="-122"/>
            </a:endParaRPr>
          </a:p>
        </p:txBody>
      </p:sp>
      <p:sp>
        <p:nvSpPr>
          <p:cNvPr id="7" name="AutoShape 6"/>
          <p:cNvSpPr>
            <a:spLocks noChangeArrowheads="1"/>
          </p:cNvSpPr>
          <p:nvPr/>
        </p:nvSpPr>
        <p:spPr bwMode="auto">
          <a:xfrm flipH="1">
            <a:off x="3609975" y="3213100"/>
            <a:ext cx="1219200" cy="304800"/>
          </a:xfrm>
          <a:prstGeom prst="flowChartOnlineStorage">
            <a:avLst/>
          </a:prstGeom>
          <a:solidFill>
            <a:srgbClr val="F9F39F"/>
          </a:solidFill>
          <a:ln w="19050">
            <a:solidFill>
              <a:schemeClr val="tx1"/>
            </a:solidFill>
            <a:miter lim="800000"/>
            <a:headEnd type="none" w="sm" len="sm"/>
            <a:tailEnd/>
          </a:ln>
          <a:effectLst>
            <a:outerShdw dist="127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Queue 1</a:t>
            </a:r>
            <a:endParaRPr lang="en-GB" altLang="zh-CN" sz="1200" b="1">
              <a:latin typeface="Helvetica" pitchFamily="34" charset="0"/>
              <a:ea typeface="宋体" pitchFamily="2" charset="-122"/>
            </a:endParaRPr>
          </a:p>
        </p:txBody>
      </p:sp>
      <p:sp>
        <p:nvSpPr>
          <p:cNvPr id="8" name="AutoShape 7"/>
          <p:cNvSpPr>
            <a:spLocks noChangeArrowheads="1"/>
          </p:cNvSpPr>
          <p:nvPr/>
        </p:nvSpPr>
        <p:spPr bwMode="auto">
          <a:xfrm rot="16200000">
            <a:off x="4229100" y="4013200"/>
            <a:ext cx="2819400" cy="914400"/>
          </a:xfrm>
          <a:prstGeom prst="flowChartManualOperation">
            <a:avLst/>
          </a:prstGeom>
          <a:solidFill>
            <a:srgbClr val="F9F39F"/>
          </a:solidFill>
          <a:ln w="19050">
            <a:solidFill>
              <a:schemeClr val="tx1"/>
            </a:solidFill>
            <a:miter lim="800000"/>
            <a:headEnd type="none" w="sm" len="sm"/>
            <a:tailEnd/>
          </a:ln>
          <a:effectLst>
            <a:outerShdw dist="25400" algn="ctr" rotWithShape="0">
              <a:schemeClr val="tx1"/>
            </a:outerShdw>
          </a:effectLst>
        </p:spPr>
        <p:txBody>
          <a:bodyPr vert="eaVert" wrap="none" anchor="ctr"/>
          <a:lstStyle/>
          <a:p>
            <a:pPr algn="ctr" eaLnBrk="0" hangingPunct="0">
              <a:defRPr/>
            </a:pPr>
            <a:r>
              <a:rPr lang="sl-SI" sz="1200" b="1">
                <a:latin typeface="Helvetica" pitchFamily="34" charset="0"/>
                <a:ea typeface="宋体" pitchFamily="2" charset="-122"/>
              </a:rPr>
              <a:t>Round</a:t>
            </a:r>
            <a:r>
              <a:rPr lang="en-US" sz="1200" b="1">
                <a:latin typeface="Helvetica" pitchFamily="34" charset="0"/>
                <a:ea typeface="宋体" pitchFamily="2" charset="-122"/>
              </a:rPr>
              <a:t>-</a:t>
            </a:r>
          </a:p>
          <a:p>
            <a:pPr algn="ctr" eaLnBrk="0" hangingPunct="0">
              <a:defRPr/>
            </a:pPr>
            <a:r>
              <a:rPr lang="sl-SI" sz="1200" b="1">
                <a:latin typeface="Helvetica" pitchFamily="34" charset="0"/>
                <a:ea typeface="宋体" pitchFamily="2" charset="-122"/>
              </a:rPr>
              <a:t>Robin</a:t>
            </a:r>
          </a:p>
          <a:p>
            <a:pPr algn="ctr" eaLnBrk="0" hangingPunct="0">
              <a:defRPr/>
            </a:pPr>
            <a:r>
              <a:rPr lang="sl-SI" sz="1200" b="1">
                <a:latin typeface="Helvetica" pitchFamily="34" charset="0"/>
                <a:ea typeface="宋体" pitchFamily="2" charset="-122"/>
              </a:rPr>
              <a:t>Scheduler</a:t>
            </a:r>
            <a:endParaRPr lang="en-GB" altLang="zh-CN" sz="1200" b="1">
              <a:latin typeface="Helvetica" pitchFamily="34" charset="0"/>
              <a:ea typeface="宋体" pitchFamily="2" charset="-122"/>
            </a:endParaRPr>
          </a:p>
        </p:txBody>
      </p:sp>
      <p:sp>
        <p:nvSpPr>
          <p:cNvPr id="9" name="Line 9"/>
          <p:cNvSpPr>
            <a:spLocks noChangeShapeType="1"/>
          </p:cNvSpPr>
          <p:nvPr/>
        </p:nvSpPr>
        <p:spPr bwMode="auto">
          <a:xfrm>
            <a:off x="1752600" y="1841500"/>
            <a:ext cx="0" cy="12192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0" name="Line 10"/>
          <p:cNvSpPr>
            <a:spLocks noChangeShapeType="1"/>
          </p:cNvSpPr>
          <p:nvPr/>
        </p:nvSpPr>
        <p:spPr bwMode="auto">
          <a:xfrm>
            <a:off x="2238375" y="3365500"/>
            <a:ext cx="3048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1" name="Line 11"/>
          <p:cNvSpPr>
            <a:spLocks noChangeShapeType="1"/>
          </p:cNvSpPr>
          <p:nvPr/>
        </p:nvSpPr>
        <p:spPr bwMode="auto">
          <a:xfrm>
            <a:off x="4829175" y="33655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2" name="Line 12"/>
          <p:cNvSpPr>
            <a:spLocks noChangeShapeType="1"/>
          </p:cNvSpPr>
          <p:nvPr/>
        </p:nvSpPr>
        <p:spPr bwMode="auto">
          <a:xfrm>
            <a:off x="1162050" y="1841500"/>
            <a:ext cx="609600" cy="0"/>
          </a:xfrm>
          <a:prstGeom prst="line">
            <a:avLst/>
          </a:prstGeom>
          <a:noFill/>
          <a:ln w="19050">
            <a:solidFill>
              <a:schemeClr val="tx1"/>
            </a:solidFill>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3" name="Text Box 13"/>
          <p:cNvSpPr txBox="1">
            <a:spLocks noChangeArrowheads="1"/>
          </p:cNvSpPr>
          <p:nvPr/>
        </p:nvSpPr>
        <p:spPr bwMode="auto">
          <a:xfrm>
            <a:off x="1104900" y="1536700"/>
            <a:ext cx="18097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400" b="1">
                <a:latin typeface="Helvetica" charset="0"/>
              </a:rPr>
              <a:t>Forwarded Packets</a:t>
            </a:r>
            <a:endParaRPr lang="en-GB" altLang="zh-CN" sz="1400" b="1">
              <a:latin typeface="Helvetica" charset="0"/>
            </a:endParaRPr>
          </a:p>
        </p:txBody>
      </p:sp>
      <p:sp>
        <p:nvSpPr>
          <p:cNvPr id="14" name="AutoShape 14"/>
          <p:cNvSpPr>
            <a:spLocks noChangeArrowheads="1"/>
          </p:cNvSpPr>
          <p:nvPr/>
        </p:nvSpPr>
        <p:spPr bwMode="auto">
          <a:xfrm flipH="1">
            <a:off x="7105650" y="3746500"/>
            <a:ext cx="1524000" cy="304800"/>
          </a:xfrm>
          <a:prstGeom prst="flowChartOnlineStorage">
            <a:avLst/>
          </a:prstGeom>
          <a:solidFill>
            <a:srgbClr val="F9F39F"/>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 Hardware Q</a:t>
            </a:r>
            <a:endParaRPr lang="en-GB" altLang="zh-CN" sz="1200" b="1">
              <a:latin typeface="Helvetica" pitchFamily="34" charset="0"/>
              <a:ea typeface="宋体" pitchFamily="2" charset="-122"/>
            </a:endParaRPr>
          </a:p>
        </p:txBody>
      </p:sp>
      <p:sp>
        <p:nvSpPr>
          <p:cNvPr id="15" name="Line 15"/>
          <p:cNvSpPr>
            <a:spLocks noChangeShapeType="1"/>
          </p:cNvSpPr>
          <p:nvPr/>
        </p:nvSpPr>
        <p:spPr bwMode="auto">
          <a:xfrm>
            <a:off x="8629650" y="3898900"/>
            <a:ext cx="2286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 name="AutoShape 16"/>
          <p:cNvSpPr>
            <a:spLocks noChangeArrowheads="1"/>
          </p:cNvSpPr>
          <p:nvPr/>
        </p:nvSpPr>
        <p:spPr bwMode="auto">
          <a:xfrm>
            <a:off x="2543175" y="3213100"/>
            <a:ext cx="762000" cy="304800"/>
          </a:xfrm>
          <a:prstGeom prst="flowChartProcess">
            <a:avLst/>
          </a:prstGeom>
          <a:solidFill>
            <a:srgbClr val="F9F39F"/>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Tail</a:t>
            </a:r>
            <a:r>
              <a:rPr lang="en-US" sz="1200" b="1">
                <a:latin typeface="Helvetica" pitchFamily="34" charset="0"/>
                <a:ea typeface="宋体" pitchFamily="2" charset="-122"/>
              </a:rPr>
              <a:t> D</a:t>
            </a:r>
            <a:r>
              <a:rPr lang="sl-SI" sz="1200" b="1">
                <a:latin typeface="Helvetica" pitchFamily="34" charset="0"/>
                <a:ea typeface="宋体" pitchFamily="2" charset="-122"/>
              </a:rPr>
              <a:t>rop</a:t>
            </a:r>
            <a:endParaRPr lang="en-GB" altLang="zh-CN" sz="1200" b="1">
              <a:latin typeface="Helvetica" pitchFamily="34" charset="0"/>
              <a:ea typeface="宋体" pitchFamily="2" charset="-122"/>
            </a:endParaRPr>
          </a:p>
        </p:txBody>
      </p:sp>
      <p:sp>
        <p:nvSpPr>
          <p:cNvPr id="17" name="Line 17"/>
          <p:cNvSpPr>
            <a:spLocks noChangeShapeType="1"/>
          </p:cNvSpPr>
          <p:nvPr/>
        </p:nvSpPr>
        <p:spPr bwMode="auto">
          <a:xfrm>
            <a:off x="3305175" y="33655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8" name="AutoShape 18"/>
          <p:cNvSpPr>
            <a:spLocks noChangeArrowheads="1"/>
          </p:cNvSpPr>
          <p:nvPr/>
        </p:nvSpPr>
        <p:spPr bwMode="auto">
          <a:xfrm>
            <a:off x="1295400" y="3822700"/>
            <a:ext cx="990600" cy="609600"/>
          </a:xfrm>
          <a:prstGeom prst="flowChartDecision">
            <a:avLst/>
          </a:prstGeom>
          <a:solidFill>
            <a:srgbClr val="F9F39F"/>
          </a:solidFill>
          <a:ln w="19050">
            <a:solidFill>
              <a:schemeClr val="tx1"/>
            </a:solidFill>
            <a:miter lim="800000"/>
            <a:headEnd type="none" w="sm" len="sm"/>
            <a:tailEnd/>
          </a:ln>
          <a:effectLst>
            <a:outerShdw dist="127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Class 2?</a:t>
            </a:r>
            <a:endParaRPr lang="en-GB" altLang="zh-CN" sz="1200" b="1">
              <a:latin typeface="Helvetica" pitchFamily="34" charset="0"/>
              <a:ea typeface="宋体" pitchFamily="2" charset="-122"/>
            </a:endParaRPr>
          </a:p>
        </p:txBody>
      </p:sp>
      <p:sp>
        <p:nvSpPr>
          <p:cNvPr id="19" name="AutoShape 19"/>
          <p:cNvSpPr>
            <a:spLocks noChangeArrowheads="1"/>
          </p:cNvSpPr>
          <p:nvPr/>
        </p:nvSpPr>
        <p:spPr bwMode="auto">
          <a:xfrm flipH="1">
            <a:off x="3609975" y="3975100"/>
            <a:ext cx="1219200" cy="304800"/>
          </a:xfrm>
          <a:prstGeom prst="flowChartOnlineStorage">
            <a:avLst/>
          </a:prstGeom>
          <a:solidFill>
            <a:srgbClr val="F9F39F"/>
          </a:solidFill>
          <a:ln w="19050">
            <a:solidFill>
              <a:schemeClr val="tx1"/>
            </a:solidFill>
            <a:miter lim="800000"/>
            <a:headEnd type="none" w="sm" len="sm"/>
            <a:tailEnd/>
          </a:ln>
          <a:effectLst>
            <a:outerShdw dist="127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Queue 2</a:t>
            </a:r>
            <a:endParaRPr lang="en-GB" altLang="zh-CN" sz="1200" b="1">
              <a:latin typeface="Helvetica" pitchFamily="34" charset="0"/>
              <a:ea typeface="宋体" pitchFamily="2" charset="-122"/>
            </a:endParaRPr>
          </a:p>
        </p:txBody>
      </p:sp>
      <p:sp>
        <p:nvSpPr>
          <p:cNvPr id="20" name="Line 20"/>
          <p:cNvSpPr>
            <a:spLocks noChangeShapeType="1"/>
          </p:cNvSpPr>
          <p:nvPr/>
        </p:nvSpPr>
        <p:spPr bwMode="auto">
          <a:xfrm>
            <a:off x="2238375" y="4127500"/>
            <a:ext cx="3048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1" name="Line 21"/>
          <p:cNvSpPr>
            <a:spLocks noChangeShapeType="1"/>
          </p:cNvSpPr>
          <p:nvPr/>
        </p:nvSpPr>
        <p:spPr bwMode="auto">
          <a:xfrm>
            <a:off x="4829175" y="41275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 name="AutoShape 22"/>
          <p:cNvSpPr>
            <a:spLocks noChangeArrowheads="1"/>
          </p:cNvSpPr>
          <p:nvPr/>
        </p:nvSpPr>
        <p:spPr bwMode="auto">
          <a:xfrm>
            <a:off x="2543175" y="3975100"/>
            <a:ext cx="762000" cy="304800"/>
          </a:xfrm>
          <a:prstGeom prst="flowChartProcess">
            <a:avLst/>
          </a:prstGeom>
          <a:solidFill>
            <a:srgbClr val="F9F39F"/>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Tail</a:t>
            </a:r>
            <a:r>
              <a:rPr lang="en-US" sz="1200" b="1">
                <a:latin typeface="Helvetica" pitchFamily="34" charset="0"/>
                <a:ea typeface="宋体" pitchFamily="2" charset="-122"/>
              </a:rPr>
              <a:t> D</a:t>
            </a:r>
            <a:r>
              <a:rPr lang="sl-SI" sz="1200" b="1">
                <a:latin typeface="Helvetica" pitchFamily="34" charset="0"/>
                <a:ea typeface="宋体" pitchFamily="2" charset="-122"/>
              </a:rPr>
              <a:t>rop</a:t>
            </a:r>
            <a:endParaRPr lang="en-GB" altLang="zh-CN" sz="1200" b="1">
              <a:latin typeface="Helvetica" pitchFamily="34" charset="0"/>
              <a:ea typeface="宋体" pitchFamily="2" charset="-122"/>
            </a:endParaRPr>
          </a:p>
        </p:txBody>
      </p:sp>
      <p:sp>
        <p:nvSpPr>
          <p:cNvPr id="23" name="Line 23"/>
          <p:cNvSpPr>
            <a:spLocks noChangeShapeType="1"/>
          </p:cNvSpPr>
          <p:nvPr/>
        </p:nvSpPr>
        <p:spPr bwMode="auto">
          <a:xfrm>
            <a:off x="3305175" y="41275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4" name="AutoShape 24"/>
          <p:cNvSpPr>
            <a:spLocks noChangeArrowheads="1"/>
          </p:cNvSpPr>
          <p:nvPr/>
        </p:nvSpPr>
        <p:spPr bwMode="auto">
          <a:xfrm>
            <a:off x="1295400" y="5346700"/>
            <a:ext cx="990600" cy="609600"/>
          </a:xfrm>
          <a:prstGeom prst="flowChartDecision">
            <a:avLst/>
          </a:prstGeom>
          <a:solidFill>
            <a:srgbClr val="F9F39F"/>
          </a:solidFill>
          <a:ln w="19050">
            <a:solidFill>
              <a:schemeClr val="tx1"/>
            </a:solidFill>
            <a:miter lim="800000"/>
            <a:headEnd type="none" w="sm" len="sm"/>
            <a:tailEnd/>
          </a:ln>
          <a:effectLst>
            <a:outerShdw dist="127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Class 16?</a:t>
            </a:r>
            <a:endParaRPr lang="en-GB" altLang="zh-CN" sz="1200" b="1">
              <a:latin typeface="Helvetica" pitchFamily="34" charset="0"/>
              <a:ea typeface="宋体" pitchFamily="2" charset="-122"/>
            </a:endParaRPr>
          </a:p>
        </p:txBody>
      </p:sp>
      <p:sp>
        <p:nvSpPr>
          <p:cNvPr id="25" name="AutoShape 25"/>
          <p:cNvSpPr>
            <a:spLocks noChangeArrowheads="1"/>
          </p:cNvSpPr>
          <p:nvPr/>
        </p:nvSpPr>
        <p:spPr bwMode="auto">
          <a:xfrm flipH="1">
            <a:off x="3609975" y="5499100"/>
            <a:ext cx="1219200" cy="304800"/>
          </a:xfrm>
          <a:prstGeom prst="flowChartOnlineStorage">
            <a:avLst/>
          </a:prstGeom>
          <a:solidFill>
            <a:srgbClr val="F9F39F"/>
          </a:solidFill>
          <a:ln w="19050">
            <a:solidFill>
              <a:schemeClr val="tx1"/>
            </a:solidFill>
            <a:miter lim="800000"/>
            <a:headEnd type="none" w="sm" len="sm"/>
            <a:tailEnd/>
          </a:ln>
          <a:effectLst>
            <a:outerShdw dist="127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Queue 16</a:t>
            </a:r>
            <a:endParaRPr lang="en-GB" altLang="zh-CN" sz="1200" b="1">
              <a:latin typeface="Helvetica" pitchFamily="34" charset="0"/>
              <a:ea typeface="宋体" pitchFamily="2" charset="-122"/>
            </a:endParaRPr>
          </a:p>
        </p:txBody>
      </p:sp>
      <p:sp>
        <p:nvSpPr>
          <p:cNvPr id="26" name="Line 26"/>
          <p:cNvSpPr>
            <a:spLocks noChangeShapeType="1"/>
          </p:cNvSpPr>
          <p:nvPr/>
        </p:nvSpPr>
        <p:spPr bwMode="auto">
          <a:xfrm>
            <a:off x="2238375" y="5651500"/>
            <a:ext cx="3048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7" name="Line 27"/>
          <p:cNvSpPr>
            <a:spLocks noChangeShapeType="1"/>
          </p:cNvSpPr>
          <p:nvPr/>
        </p:nvSpPr>
        <p:spPr bwMode="auto">
          <a:xfrm>
            <a:off x="4829175" y="56515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8" name="AutoShape 28"/>
          <p:cNvSpPr>
            <a:spLocks noChangeArrowheads="1"/>
          </p:cNvSpPr>
          <p:nvPr/>
        </p:nvSpPr>
        <p:spPr bwMode="auto">
          <a:xfrm>
            <a:off x="2543175" y="5499100"/>
            <a:ext cx="762000" cy="304800"/>
          </a:xfrm>
          <a:prstGeom prst="flowChartProcess">
            <a:avLst/>
          </a:prstGeom>
          <a:solidFill>
            <a:srgbClr val="F9F39F"/>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Tail</a:t>
            </a:r>
            <a:r>
              <a:rPr lang="en-US" sz="1200" b="1">
                <a:latin typeface="Helvetica" pitchFamily="34" charset="0"/>
                <a:ea typeface="宋体" pitchFamily="2" charset="-122"/>
              </a:rPr>
              <a:t> D</a:t>
            </a:r>
            <a:r>
              <a:rPr lang="sl-SI" sz="1200" b="1">
                <a:latin typeface="Helvetica" pitchFamily="34" charset="0"/>
                <a:ea typeface="宋体" pitchFamily="2" charset="-122"/>
              </a:rPr>
              <a:t>rop</a:t>
            </a:r>
            <a:endParaRPr lang="en-GB" altLang="zh-CN" sz="1200" b="1">
              <a:latin typeface="Helvetica" pitchFamily="34" charset="0"/>
              <a:ea typeface="宋体" pitchFamily="2" charset="-122"/>
            </a:endParaRPr>
          </a:p>
        </p:txBody>
      </p:sp>
      <p:sp>
        <p:nvSpPr>
          <p:cNvPr id="29" name="Line 29"/>
          <p:cNvSpPr>
            <a:spLocks noChangeShapeType="1"/>
          </p:cNvSpPr>
          <p:nvPr/>
        </p:nvSpPr>
        <p:spPr bwMode="auto">
          <a:xfrm>
            <a:off x="3305175" y="56515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0" name="Line 30"/>
          <p:cNvSpPr>
            <a:spLocks noChangeShapeType="1"/>
          </p:cNvSpPr>
          <p:nvPr/>
        </p:nvSpPr>
        <p:spPr bwMode="auto">
          <a:xfrm>
            <a:off x="1752600" y="3670300"/>
            <a:ext cx="0" cy="1524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1" name="Line 31"/>
          <p:cNvSpPr>
            <a:spLocks noChangeShapeType="1"/>
          </p:cNvSpPr>
          <p:nvPr/>
        </p:nvSpPr>
        <p:spPr bwMode="auto">
          <a:xfrm>
            <a:off x="1752600" y="4432300"/>
            <a:ext cx="0" cy="1524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2" name="Line 32"/>
          <p:cNvSpPr>
            <a:spLocks noChangeShapeType="1"/>
          </p:cNvSpPr>
          <p:nvPr/>
        </p:nvSpPr>
        <p:spPr bwMode="auto">
          <a:xfrm>
            <a:off x="1781175" y="5194300"/>
            <a:ext cx="0" cy="1524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3" name="Line 33"/>
          <p:cNvSpPr>
            <a:spLocks noChangeShapeType="1"/>
          </p:cNvSpPr>
          <p:nvPr/>
        </p:nvSpPr>
        <p:spPr bwMode="auto">
          <a:xfrm>
            <a:off x="1752600" y="4737100"/>
            <a:ext cx="0" cy="304800"/>
          </a:xfrm>
          <a:prstGeom prst="line">
            <a:avLst/>
          </a:prstGeom>
          <a:noFill/>
          <a:ln w="57150" cap="rnd">
            <a:solidFill>
              <a:schemeClr val="tx1"/>
            </a:solidFill>
            <a:prstDash val="sysDot"/>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cxnSp>
        <p:nvCxnSpPr>
          <p:cNvPr id="34" name="AutoShape 34"/>
          <p:cNvCxnSpPr>
            <a:cxnSpLocks noChangeShapeType="1"/>
          </p:cNvCxnSpPr>
          <p:nvPr/>
        </p:nvCxnSpPr>
        <p:spPr bwMode="auto">
          <a:xfrm flipV="1">
            <a:off x="6103938" y="3897313"/>
            <a:ext cx="1246187" cy="573087"/>
          </a:xfrm>
          <a:prstGeom prst="bentConnector3">
            <a:avLst>
              <a:gd name="adj1" fmla="val 39870"/>
            </a:avLst>
          </a:prstGeom>
          <a:noFill/>
          <a:ln w="19050">
            <a:solidFill>
              <a:schemeClr val="tx1"/>
            </a:solidFill>
            <a:miter lim="800000"/>
            <a:headEnd type="none" w="sm" len="sm"/>
            <a:tailEnd type="triangle" w="med" len="med"/>
          </a:ln>
          <a:extLst>
            <a:ext uri="{909E8E84-426E-40DD-AFC4-6F175D3DCCD1}">
              <a14:hiddenFill xmlns="" xmlns:a14="http://schemas.microsoft.com/office/drawing/2010/main">
                <a:noFill/>
              </a14:hiddenFill>
            </a:ext>
          </a:extLst>
        </p:spPr>
      </p:cxnSp>
      <p:grpSp>
        <p:nvGrpSpPr>
          <p:cNvPr id="35" name="Group 35"/>
          <p:cNvGrpSpPr>
            <a:grpSpLocks/>
          </p:cNvGrpSpPr>
          <p:nvPr/>
        </p:nvGrpSpPr>
        <p:grpSpPr bwMode="auto">
          <a:xfrm>
            <a:off x="1295400" y="2298700"/>
            <a:ext cx="6054725" cy="2057400"/>
            <a:chOff x="324" y="1536"/>
            <a:chExt cx="3814" cy="1296"/>
          </a:xfrm>
        </p:grpSpPr>
        <p:sp>
          <p:nvSpPr>
            <p:cNvPr id="36" name="AutoShape 36"/>
            <p:cNvSpPr>
              <a:spLocks noChangeArrowheads="1"/>
            </p:cNvSpPr>
            <p:nvPr/>
          </p:nvSpPr>
          <p:spPr bwMode="auto">
            <a:xfrm>
              <a:off x="324" y="1536"/>
              <a:ext cx="624" cy="384"/>
            </a:xfrm>
            <a:prstGeom prst="flowChartDecision">
              <a:avLst/>
            </a:prstGeom>
            <a:solidFill>
              <a:srgbClr val="F9F39F"/>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Class 0?</a:t>
              </a:r>
              <a:endParaRPr lang="en-GB" altLang="zh-CN" sz="1200" b="1">
                <a:latin typeface="Helvetica" pitchFamily="34" charset="0"/>
                <a:ea typeface="宋体" pitchFamily="2" charset="-122"/>
              </a:endParaRPr>
            </a:p>
          </p:txBody>
        </p:sp>
        <p:sp>
          <p:nvSpPr>
            <p:cNvPr id="37" name="AutoShape 37"/>
            <p:cNvSpPr>
              <a:spLocks noChangeArrowheads="1"/>
            </p:cNvSpPr>
            <p:nvPr/>
          </p:nvSpPr>
          <p:spPr bwMode="auto">
            <a:xfrm flipH="1">
              <a:off x="1782" y="1632"/>
              <a:ext cx="768" cy="192"/>
            </a:xfrm>
            <a:prstGeom prst="flowChartOnlineStorage">
              <a:avLst/>
            </a:prstGeom>
            <a:solidFill>
              <a:srgbClr val="F9F39F"/>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Queue 0</a:t>
              </a:r>
              <a:endParaRPr lang="en-GB" altLang="zh-CN" sz="1200" b="1">
                <a:latin typeface="Helvetica" pitchFamily="34" charset="0"/>
                <a:ea typeface="宋体" pitchFamily="2" charset="-122"/>
              </a:endParaRPr>
            </a:p>
          </p:txBody>
        </p:sp>
        <p:sp>
          <p:nvSpPr>
            <p:cNvPr id="38" name="Line 38"/>
            <p:cNvSpPr>
              <a:spLocks noChangeShapeType="1"/>
            </p:cNvSpPr>
            <p:nvPr/>
          </p:nvSpPr>
          <p:spPr bwMode="auto">
            <a:xfrm>
              <a:off x="918" y="1728"/>
              <a:ext cx="192" cy="0"/>
            </a:xfrm>
            <a:prstGeom prst="line">
              <a:avLst/>
            </a:prstGeom>
            <a:noFill/>
            <a:ln w="19050">
              <a:solidFill>
                <a:schemeClr val="tx1"/>
              </a:solidFill>
              <a:round/>
              <a:headEnd type="none" w="sm" len="sm"/>
              <a:tailEnd type="triangle" w="med" len="med"/>
            </a:ln>
            <a:effectLst>
              <a:outerShdw dist="17961" dir="2700000" algn="ctr" rotWithShape="0">
                <a:schemeClr val="tx1"/>
              </a:outerShdw>
            </a:effectLst>
          </p:spPr>
          <p:txBody>
            <a:bodyPr wrap="none" anchor="ctr"/>
            <a:lstStyle/>
            <a:p>
              <a:pPr>
                <a:defRPr/>
              </a:pPr>
              <a:endParaRPr lang="zh-CN" altLang="en-US">
                <a:ea typeface="宋体" pitchFamily="2" charset="-122"/>
              </a:endParaRPr>
            </a:p>
          </p:txBody>
        </p:sp>
        <p:sp>
          <p:nvSpPr>
            <p:cNvPr id="39" name="AutoShape 39"/>
            <p:cNvSpPr>
              <a:spLocks noChangeArrowheads="1"/>
            </p:cNvSpPr>
            <p:nvPr/>
          </p:nvSpPr>
          <p:spPr bwMode="auto">
            <a:xfrm>
              <a:off x="1110" y="1632"/>
              <a:ext cx="480" cy="192"/>
            </a:xfrm>
            <a:prstGeom prst="flowChartProcess">
              <a:avLst/>
            </a:prstGeom>
            <a:solidFill>
              <a:srgbClr val="F9F39F"/>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Tail</a:t>
              </a:r>
              <a:r>
                <a:rPr lang="en-US" sz="1200" b="1">
                  <a:latin typeface="Helvetica" pitchFamily="34" charset="0"/>
                  <a:ea typeface="宋体" pitchFamily="2" charset="-122"/>
                </a:rPr>
                <a:t> D</a:t>
              </a:r>
              <a:r>
                <a:rPr lang="sl-SI" sz="1200" b="1">
                  <a:latin typeface="Helvetica" pitchFamily="34" charset="0"/>
                  <a:ea typeface="宋体" pitchFamily="2" charset="-122"/>
                </a:rPr>
                <a:t>rop</a:t>
              </a:r>
              <a:endParaRPr lang="en-GB" altLang="zh-CN" sz="1200" b="1">
                <a:latin typeface="Helvetica" pitchFamily="34" charset="0"/>
                <a:ea typeface="宋体" pitchFamily="2" charset="-122"/>
              </a:endParaRPr>
            </a:p>
          </p:txBody>
        </p:sp>
        <p:sp>
          <p:nvSpPr>
            <p:cNvPr id="40" name="Line 40"/>
            <p:cNvSpPr>
              <a:spLocks noChangeShapeType="1"/>
            </p:cNvSpPr>
            <p:nvPr/>
          </p:nvSpPr>
          <p:spPr bwMode="auto">
            <a:xfrm>
              <a:off x="1590" y="1728"/>
              <a:ext cx="240" cy="0"/>
            </a:xfrm>
            <a:prstGeom prst="line">
              <a:avLst/>
            </a:prstGeom>
            <a:noFill/>
            <a:ln w="19050">
              <a:solidFill>
                <a:schemeClr val="tx1"/>
              </a:solidFill>
              <a:round/>
              <a:headEnd type="none" w="sm" len="sm"/>
              <a:tailEnd type="triangle" w="med" len="med"/>
            </a:ln>
            <a:effectLst>
              <a:outerShdw dist="17961" dir="2700000" algn="ctr" rotWithShape="0">
                <a:schemeClr val="tx1"/>
              </a:outerShdw>
            </a:effectLst>
          </p:spPr>
          <p:txBody>
            <a:bodyPr wrap="none" anchor="ctr"/>
            <a:lstStyle/>
            <a:p>
              <a:pPr>
                <a:defRPr/>
              </a:pPr>
              <a:endParaRPr lang="zh-CN" altLang="en-US">
                <a:ea typeface="宋体" pitchFamily="2" charset="-122"/>
              </a:endParaRPr>
            </a:p>
          </p:txBody>
        </p:sp>
        <p:cxnSp>
          <p:nvCxnSpPr>
            <p:cNvPr id="41" name="AutoShape 41"/>
            <p:cNvCxnSpPr>
              <a:cxnSpLocks noChangeShapeType="1"/>
            </p:cNvCxnSpPr>
            <p:nvPr/>
          </p:nvCxnSpPr>
          <p:spPr bwMode="auto">
            <a:xfrm>
              <a:off x="2556" y="1727"/>
              <a:ext cx="1582" cy="816"/>
            </a:xfrm>
            <a:prstGeom prst="bentConnector3">
              <a:avLst>
                <a:gd name="adj1" fmla="val 69722"/>
              </a:avLst>
            </a:prstGeom>
            <a:noFill/>
            <a:ln w="19050">
              <a:solidFill>
                <a:schemeClr val="tx1"/>
              </a:solidFill>
              <a:miter lim="800000"/>
              <a:headEnd type="none" w="sm" len="sm"/>
              <a:tailEnd type="triangle" w="med" len="med"/>
            </a:ln>
            <a:effectLst>
              <a:outerShdw dist="17961" dir="2700000" algn="ctr" rotWithShape="0">
                <a:schemeClr val="tx1"/>
              </a:outerShdw>
            </a:effectLst>
          </p:spPr>
        </p:cxnSp>
        <p:sp>
          <p:nvSpPr>
            <p:cNvPr id="42" name="AutoShape 42"/>
            <p:cNvSpPr>
              <a:spLocks noChangeArrowheads="1"/>
            </p:cNvSpPr>
            <p:nvPr/>
          </p:nvSpPr>
          <p:spPr bwMode="auto">
            <a:xfrm rot="16200000">
              <a:off x="3384" y="2328"/>
              <a:ext cx="576" cy="432"/>
            </a:xfrm>
            <a:prstGeom prst="flowChartManualOperation">
              <a:avLst/>
            </a:prstGeom>
            <a:solidFill>
              <a:srgbClr val="F9F39F"/>
            </a:solidFill>
            <a:ln w="19050">
              <a:solidFill>
                <a:schemeClr val="tx1"/>
              </a:solidFill>
              <a:miter lim="800000"/>
              <a:headEnd type="none" w="sm" len="sm"/>
              <a:tailEnd/>
            </a:ln>
            <a:effectLst>
              <a:outerShdw dist="17961" dir="2700000" algn="ctr" rotWithShape="0">
                <a:schemeClr val="tx1"/>
              </a:outerShdw>
            </a:effectLst>
          </p:spPr>
          <p:txBody>
            <a:bodyPr vert="eaVert" wrap="none" anchor="ctr"/>
            <a:lstStyle/>
            <a:p>
              <a:pPr algn="ctr" eaLnBrk="0" hangingPunct="0">
                <a:defRPr/>
              </a:pPr>
              <a:r>
                <a:rPr lang="sl-SI" sz="900" b="1" dirty="0" smtClean="0">
                  <a:latin typeface="Helvetica" pitchFamily="34" charset="0"/>
                  <a:ea typeface="宋体" pitchFamily="2" charset="-122"/>
                </a:rPr>
                <a:t>Preemptive</a:t>
              </a:r>
              <a:endParaRPr lang="sl-SI" sz="900" b="1" dirty="0">
                <a:latin typeface="Helvetica" pitchFamily="34" charset="0"/>
                <a:ea typeface="宋体" pitchFamily="2" charset="-122"/>
              </a:endParaRPr>
            </a:p>
            <a:p>
              <a:pPr algn="ctr" eaLnBrk="0" hangingPunct="0">
                <a:defRPr/>
              </a:pPr>
              <a:r>
                <a:rPr lang="sl-SI" sz="900" b="1" dirty="0">
                  <a:latin typeface="Helvetica" pitchFamily="34" charset="0"/>
                  <a:ea typeface="宋体" pitchFamily="2" charset="-122"/>
                </a:rPr>
                <a:t>Scheduler</a:t>
              </a:r>
              <a:endParaRPr lang="en-GB" altLang="zh-CN" sz="900" b="1" dirty="0">
                <a:latin typeface="Helvetica" pitchFamily="34" charset="0"/>
                <a:ea typeface="宋体" pitchFamily="2" charset="-122"/>
              </a:endParaRPr>
            </a:p>
          </p:txBody>
        </p:sp>
      </p:grpSp>
      <p:sp>
        <p:nvSpPr>
          <p:cNvPr id="43" name="AutoShape 43"/>
          <p:cNvSpPr>
            <a:spLocks/>
          </p:cNvSpPr>
          <p:nvPr/>
        </p:nvSpPr>
        <p:spPr bwMode="auto">
          <a:xfrm>
            <a:off x="6953250" y="1739900"/>
            <a:ext cx="2222500" cy="990600"/>
          </a:xfrm>
          <a:prstGeom prst="borderCallout2">
            <a:avLst>
              <a:gd name="adj1" fmla="val 11537"/>
              <a:gd name="adj2" fmla="val -3431"/>
              <a:gd name="adj3" fmla="val 11537"/>
              <a:gd name="adj4" fmla="val -68000"/>
              <a:gd name="adj5" fmla="val 84616"/>
              <a:gd name="adj6" fmla="val -100356"/>
            </a:avLst>
          </a:prstGeom>
          <a:solidFill>
            <a:srgbClr val="F9F39F"/>
          </a:solidFill>
          <a:ln w="19050">
            <a:solidFill>
              <a:schemeClr val="tx1"/>
            </a:solidFill>
            <a:miter lim="800000"/>
            <a:headEnd/>
            <a:tailEnd type="triangle" w="med" len="med"/>
          </a:ln>
          <a:effectLst>
            <a:outerShdw dist="12700" dir="5400000" algn="ctr" rotWithShape="0">
              <a:schemeClr val="tx1"/>
            </a:outerShdw>
          </a:effectLst>
        </p:spPr>
        <p:txBody>
          <a:bodyPr anchor="ctr"/>
          <a:lstStyle/>
          <a:p>
            <a:pPr algn="ctr" eaLnBrk="0" hangingPunct="0">
              <a:defRPr/>
            </a:pPr>
            <a:r>
              <a:rPr lang="sl-SI" sz="1200" b="1">
                <a:latin typeface="Helvetica" pitchFamily="34" charset="0"/>
                <a:ea typeface="宋体" pitchFamily="2" charset="-122"/>
              </a:rPr>
              <a:t>Custom </a:t>
            </a:r>
            <a:r>
              <a:rPr lang="en-US" sz="1200" b="1">
                <a:latin typeface="Helvetica" pitchFamily="34" charset="0"/>
                <a:ea typeface="宋体" pitchFamily="2" charset="-122"/>
              </a:rPr>
              <a:t>q</a:t>
            </a:r>
            <a:r>
              <a:rPr lang="sl-SI" sz="1200" b="1">
                <a:latin typeface="Helvetica" pitchFamily="34" charset="0"/>
                <a:ea typeface="宋体" pitchFamily="2" charset="-122"/>
              </a:rPr>
              <a:t>ueuing has </a:t>
            </a:r>
            <a:r>
              <a:rPr lang="en-US" sz="1200" b="1">
                <a:latin typeface="Helvetica" pitchFamily="34" charset="0"/>
                <a:ea typeface="宋体" pitchFamily="2" charset="-122"/>
              </a:rPr>
              <a:t>Q</a:t>
            </a:r>
            <a:r>
              <a:rPr lang="sl-SI" sz="1200" b="1">
                <a:latin typeface="Helvetica" pitchFamily="34" charset="0"/>
                <a:ea typeface="宋体" pitchFamily="2" charset="-122"/>
              </a:rPr>
              <a:t>ueue 0 for system and link-level messages </a:t>
            </a:r>
            <a:r>
              <a:rPr lang="en-US" sz="1200" b="1">
                <a:latin typeface="Helvetica" pitchFamily="34" charset="0"/>
                <a:ea typeface="宋体" pitchFamily="2" charset="-122"/>
              </a:rPr>
              <a:t>that</a:t>
            </a:r>
            <a:r>
              <a:rPr lang="sl-SI" sz="1200" b="1">
                <a:latin typeface="Helvetica" pitchFamily="34" charset="0"/>
                <a:ea typeface="宋体" pitchFamily="2" charset="-122"/>
              </a:rPr>
              <a:t> use pre-emptive scheduling</a:t>
            </a:r>
            <a:r>
              <a:rPr lang="en-US" sz="1200" b="1">
                <a:latin typeface="Helvetica" pitchFamily="34" charset="0"/>
                <a:ea typeface="宋体" pitchFamily="2" charset="-122"/>
              </a:rPr>
              <a:t>.</a:t>
            </a:r>
            <a:endParaRPr lang="en-GB" altLang="zh-CN" sz="1200" b="1">
              <a:latin typeface="Helvetica" pitchFamily="34" charset="0"/>
              <a:ea typeface="宋体" pitchFamily="2" charset="-122"/>
            </a:endParaRPr>
          </a:p>
        </p:txBody>
      </p:sp>
      <p:sp>
        <p:nvSpPr>
          <p:cNvPr id="44" name="Line 44"/>
          <p:cNvSpPr>
            <a:spLocks noChangeShapeType="1"/>
          </p:cNvSpPr>
          <p:nvPr/>
        </p:nvSpPr>
        <p:spPr bwMode="auto">
          <a:xfrm>
            <a:off x="1085850" y="2984500"/>
            <a:ext cx="5105400" cy="0"/>
          </a:xfrm>
          <a:prstGeom prst="line">
            <a:avLst/>
          </a:prstGeom>
          <a:noFill/>
          <a:ln w="19050" cap="rnd">
            <a:solidFill>
              <a:schemeClr val="tx1"/>
            </a:solidFill>
            <a:prstDash val="sysDot"/>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Tree>
    <p:extLst>
      <p:ext uri="{BB962C8B-B14F-4D97-AF65-F5344CB8AC3E}">
        <p14:creationId xmlns="" xmlns:p14="http://schemas.microsoft.com/office/powerpoint/2010/main" val="108482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加权公平队列（</a:t>
            </a:r>
            <a:r>
              <a:rPr lang="en-US" altLang="zh-CN" dirty="0"/>
              <a:t>WFQ</a:t>
            </a:r>
            <a:r>
              <a:rPr lang="zh-CN" altLang="en-US" dirty="0"/>
              <a:t>）</a:t>
            </a:r>
            <a:endParaRPr kumimoji="1" lang="zh-CN" altLang="en-US" dirty="0"/>
          </a:p>
        </p:txBody>
      </p:sp>
      <p:sp>
        <p:nvSpPr>
          <p:cNvPr id="3" name="内容占位符 2"/>
          <p:cNvSpPr>
            <a:spLocks noGrp="1"/>
          </p:cNvSpPr>
          <p:nvPr>
            <p:ph idx="1"/>
          </p:nvPr>
        </p:nvSpPr>
        <p:spPr/>
        <p:txBody>
          <a:bodyPr/>
          <a:lstStyle/>
          <a:p>
            <a:pPr>
              <a:lnSpc>
                <a:spcPct val="85000"/>
              </a:lnSpc>
            </a:pPr>
            <a:r>
              <a:rPr lang="zh-CN" altLang="en-US" sz="2400" dirty="0"/>
              <a:t>队列算法根据每个流来共享带</a:t>
            </a:r>
            <a:r>
              <a:rPr lang="zh-CN" altLang="en-US" sz="2400" dirty="0" smtClean="0"/>
              <a:t>宽</a:t>
            </a:r>
            <a:endParaRPr lang="en-US" altLang="zh-CN" dirty="0"/>
          </a:p>
          <a:p>
            <a:pPr lvl="1">
              <a:lnSpc>
                <a:spcPct val="85000"/>
              </a:lnSpc>
            </a:pPr>
            <a:r>
              <a:rPr lang="zh-CN" altLang="en-US" sz="1800" dirty="0" smtClean="0"/>
              <a:t>针对每个不同的流进行调度 </a:t>
            </a:r>
          </a:p>
          <a:p>
            <a:pPr lvl="1">
              <a:lnSpc>
                <a:spcPct val="85000"/>
              </a:lnSpc>
            </a:pPr>
            <a:r>
              <a:rPr lang="zh-CN" altLang="en-US" sz="1800" dirty="0" smtClean="0"/>
              <a:t>防止大流量的会话独占端口 </a:t>
            </a:r>
          </a:p>
          <a:p>
            <a:pPr>
              <a:lnSpc>
                <a:spcPct val="85000"/>
              </a:lnSpc>
            </a:pPr>
            <a:r>
              <a:rPr lang="zh-CN" altLang="en-US" sz="2400" dirty="0"/>
              <a:t>实现方式</a:t>
            </a:r>
            <a:r>
              <a:rPr lang="en-US" altLang="zh-CN" sz="2400" dirty="0"/>
              <a:t>: </a:t>
            </a:r>
            <a:r>
              <a:rPr lang="zh-CN" altLang="en-US" sz="2400" dirty="0"/>
              <a:t>数据包排序为不同的会话（流）进行调度</a:t>
            </a:r>
            <a:endParaRPr lang="zh-CN" altLang="en-US" dirty="0"/>
          </a:p>
          <a:p>
            <a:pPr lvl="1">
              <a:lnSpc>
                <a:spcPct val="85000"/>
              </a:lnSpc>
            </a:pPr>
            <a:r>
              <a:rPr lang="zh-CN" altLang="en-US" sz="1800" dirty="0" smtClean="0"/>
              <a:t>实现参数</a:t>
            </a:r>
            <a:r>
              <a:rPr lang="en-US" altLang="zh-CN" sz="1800" dirty="0" smtClean="0"/>
              <a:t>:</a:t>
            </a:r>
          </a:p>
          <a:p>
            <a:pPr lvl="2">
              <a:lnSpc>
                <a:spcPct val="85000"/>
              </a:lnSpc>
            </a:pPr>
            <a:r>
              <a:rPr lang="en-US" altLang="zh-CN" sz="1800" dirty="0" smtClean="0"/>
              <a:t>Queuing platform: central CPU or VIP</a:t>
            </a:r>
          </a:p>
          <a:p>
            <a:pPr lvl="2">
              <a:lnSpc>
                <a:spcPct val="85000"/>
              </a:lnSpc>
            </a:pPr>
            <a:r>
              <a:rPr lang="zh-CN" altLang="en-US" sz="1800" dirty="0" smtClean="0"/>
              <a:t>分类机制</a:t>
            </a:r>
          </a:p>
          <a:p>
            <a:pPr lvl="2">
              <a:lnSpc>
                <a:spcPct val="85000"/>
              </a:lnSpc>
            </a:pPr>
            <a:r>
              <a:rPr lang="zh-CN" altLang="en-US" sz="1800" dirty="0" smtClean="0"/>
              <a:t>权重</a:t>
            </a:r>
          </a:p>
          <a:p>
            <a:pPr lvl="1">
              <a:lnSpc>
                <a:spcPct val="85000"/>
              </a:lnSpc>
            </a:pPr>
            <a:r>
              <a:rPr lang="zh-CN" altLang="en-US" sz="1800" dirty="0" smtClean="0"/>
              <a:t>使用修正的尾丢弃算法</a:t>
            </a:r>
          </a:p>
          <a:p>
            <a:pPr>
              <a:lnSpc>
                <a:spcPct val="85000"/>
              </a:lnSpc>
            </a:pPr>
            <a:r>
              <a:rPr lang="zh-CN" altLang="en-US" sz="2400" dirty="0"/>
              <a:t>由于引入了权重（</a:t>
            </a:r>
            <a:r>
              <a:rPr lang="en-US" altLang="zh-CN" sz="2400" dirty="0"/>
              <a:t>weight</a:t>
            </a:r>
            <a:r>
              <a:rPr lang="zh-CN" altLang="en-US" sz="2400" dirty="0"/>
              <a:t>），因此高权重的流会得到相应比例的带宽</a:t>
            </a:r>
            <a:endParaRPr lang="zh-CN" altLang="en-US" dirty="0"/>
          </a:p>
        </p:txBody>
      </p:sp>
    </p:spTree>
    <p:extLst>
      <p:ext uri="{BB962C8B-B14F-4D97-AF65-F5344CB8AC3E}">
        <p14:creationId xmlns="" xmlns:p14="http://schemas.microsoft.com/office/powerpoint/2010/main" val="3349457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加权公平队列（</a:t>
            </a:r>
            <a:r>
              <a:rPr kumimoji="1" lang="en-US" altLang="zh-CN" dirty="0" smtClean="0"/>
              <a:t>WFQ</a:t>
            </a:r>
            <a:r>
              <a:rPr kumimoji="1" lang="zh-CN" altLang="en-US" dirty="0" smtClean="0"/>
              <a:t>）</a:t>
            </a:r>
            <a:endParaRPr kumimoji="1" lang="zh-CN" altLang="en-US" dirty="0"/>
          </a:p>
        </p:txBody>
      </p:sp>
      <p:sp>
        <p:nvSpPr>
          <p:cNvPr id="4" name="AutoShape 4"/>
          <p:cNvSpPr>
            <a:spLocks noChangeArrowheads="1"/>
          </p:cNvSpPr>
          <p:nvPr/>
        </p:nvSpPr>
        <p:spPr bwMode="auto">
          <a:xfrm>
            <a:off x="1447800" y="1993900"/>
            <a:ext cx="5105400" cy="3505200"/>
          </a:xfrm>
          <a:prstGeom prst="flowChartAlternateProcess">
            <a:avLst/>
          </a:prstGeom>
          <a:solidFill>
            <a:srgbClr val="8EECA4"/>
          </a:solidFill>
          <a:ln w="19050">
            <a:solidFill>
              <a:schemeClr val="tx1"/>
            </a:solidFill>
            <a:miter lim="800000"/>
            <a:headEnd type="none" w="sm" len="sm"/>
            <a:tailEnd/>
          </a:ln>
          <a:effectLst>
            <a:outerShdw dist="17961" dir="2700000" algn="ctr" rotWithShape="0">
              <a:schemeClr val="tx1"/>
            </a:outerShdw>
          </a:effectLst>
        </p:spPr>
        <p:txBody>
          <a:bodyPr wrap="none" tIns="0"/>
          <a:lstStyle/>
          <a:p>
            <a:pPr algn="ctr" eaLnBrk="0" hangingPunct="0">
              <a:defRPr/>
            </a:pPr>
            <a:r>
              <a:rPr lang="sl-SI" sz="1200" b="1" dirty="0">
                <a:solidFill>
                  <a:srgbClr val="0070C0"/>
                </a:solidFill>
                <a:latin typeface="Helvetica" pitchFamily="34" charset="0"/>
                <a:ea typeface="宋体" pitchFamily="2" charset="-122"/>
              </a:rPr>
              <a:t>Weighted Fair Queuing System</a:t>
            </a:r>
            <a:endParaRPr lang="en-GB" altLang="zh-CN" sz="1200" b="1" dirty="0">
              <a:solidFill>
                <a:srgbClr val="0070C0"/>
              </a:solidFill>
              <a:latin typeface="Helvetica" pitchFamily="34" charset="0"/>
              <a:ea typeface="宋体" pitchFamily="2" charset="-122"/>
            </a:endParaRPr>
          </a:p>
        </p:txBody>
      </p:sp>
      <p:sp>
        <p:nvSpPr>
          <p:cNvPr id="5" name="AutoShape 5"/>
          <p:cNvSpPr>
            <a:spLocks noChangeArrowheads="1"/>
          </p:cNvSpPr>
          <p:nvPr/>
        </p:nvSpPr>
        <p:spPr bwMode="auto">
          <a:xfrm>
            <a:off x="6629400" y="3136900"/>
            <a:ext cx="1676400" cy="1143000"/>
          </a:xfrm>
          <a:prstGeom prst="flowChartAlternateProcess">
            <a:avLst/>
          </a:prstGeom>
          <a:solidFill>
            <a:srgbClr val="8EECA4"/>
          </a:solidFill>
          <a:ln w="19050">
            <a:solidFill>
              <a:schemeClr val="tx1"/>
            </a:solidFill>
            <a:miter lim="800000"/>
            <a:headEnd type="none" w="sm" len="sm"/>
            <a:tailEnd/>
          </a:ln>
          <a:effectLst>
            <a:outerShdw dist="17961" dir="2700000" algn="ctr" rotWithShape="0">
              <a:schemeClr val="tx1"/>
            </a:outerShdw>
          </a:effectLst>
        </p:spPr>
        <p:txBody>
          <a:bodyPr wrap="none"/>
          <a:lstStyle/>
          <a:p>
            <a:pPr algn="ctr" eaLnBrk="0" hangingPunct="0">
              <a:defRPr/>
            </a:pPr>
            <a:r>
              <a:rPr lang="sl-SI" sz="1200" b="1" dirty="0">
                <a:solidFill>
                  <a:srgbClr val="0070C0"/>
                </a:solidFill>
                <a:latin typeface="Helvetica" pitchFamily="34" charset="0"/>
                <a:ea typeface="宋体" pitchFamily="2" charset="-122"/>
              </a:rPr>
              <a:t>Hardware </a:t>
            </a:r>
          </a:p>
          <a:p>
            <a:pPr algn="ctr" eaLnBrk="0" hangingPunct="0">
              <a:defRPr/>
            </a:pPr>
            <a:r>
              <a:rPr lang="sl-SI" sz="1200" b="1" dirty="0">
                <a:solidFill>
                  <a:srgbClr val="0070C0"/>
                </a:solidFill>
                <a:latin typeface="Helvetica" pitchFamily="34" charset="0"/>
                <a:ea typeface="宋体" pitchFamily="2" charset="-122"/>
              </a:rPr>
              <a:t>Queuing System</a:t>
            </a:r>
            <a:endParaRPr lang="en-GB" altLang="zh-CN" sz="1200" b="1" dirty="0">
              <a:solidFill>
                <a:srgbClr val="0070C0"/>
              </a:solidFill>
              <a:latin typeface="Helvetica" pitchFamily="34" charset="0"/>
              <a:ea typeface="宋体" pitchFamily="2" charset="-122"/>
            </a:endParaRPr>
          </a:p>
        </p:txBody>
      </p:sp>
      <p:sp>
        <p:nvSpPr>
          <p:cNvPr id="6" name="AutoShape 6"/>
          <p:cNvSpPr>
            <a:spLocks noChangeArrowheads="1"/>
          </p:cNvSpPr>
          <p:nvPr/>
        </p:nvSpPr>
        <p:spPr bwMode="auto">
          <a:xfrm>
            <a:off x="1676400" y="2451100"/>
            <a:ext cx="990600" cy="609600"/>
          </a:xfrm>
          <a:prstGeom prst="flowChartDecision">
            <a:avLst/>
          </a:prstGeom>
          <a:solidFill>
            <a:srgbClr val="F9F39F"/>
          </a:solidFill>
          <a:ln w="19050">
            <a:solidFill>
              <a:schemeClr val="tx1"/>
            </a:solidFill>
            <a:miter lim="800000"/>
            <a:headEnd type="none" w="sm" len="sm"/>
            <a:tailEnd/>
          </a:ln>
          <a:effectLst>
            <a:outerShdw dist="254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Flow 1?</a:t>
            </a:r>
            <a:endParaRPr lang="en-GB" altLang="zh-CN" sz="1200" b="1">
              <a:latin typeface="Helvetica" pitchFamily="34" charset="0"/>
              <a:ea typeface="宋体" pitchFamily="2" charset="-122"/>
            </a:endParaRPr>
          </a:p>
        </p:txBody>
      </p:sp>
      <p:sp>
        <p:nvSpPr>
          <p:cNvPr id="7" name="AutoShape 7"/>
          <p:cNvSpPr>
            <a:spLocks noChangeArrowheads="1"/>
          </p:cNvSpPr>
          <p:nvPr/>
        </p:nvSpPr>
        <p:spPr bwMode="auto">
          <a:xfrm flipH="1">
            <a:off x="3990975" y="2603500"/>
            <a:ext cx="1219200" cy="304800"/>
          </a:xfrm>
          <a:prstGeom prst="flowChartOnlineStorage">
            <a:avLst/>
          </a:prstGeom>
          <a:solidFill>
            <a:srgbClr val="F9F39F"/>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Queue 1</a:t>
            </a:r>
            <a:endParaRPr lang="en-GB" altLang="zh-CN" sz="1200" b="1">
              <a:latin typeface="Helvetica" pitchFamily="34" charset="0"/>
              <a:ea typeface="宋体" pitchFamily="2" charset="-122"/>
            </a:endParaRPr>
          </a:p>
        </p:txBody>
      </p:sp>
      <p:sp>
        <p:nvSpPr>
          <p:cNvPr id="8" name="AutoShape 8"/>
          <p:cNvSpPr>
            <a:spLocks noChangeArrowheads="1"/>
          </p:cNvSpPr>
          <p:nvPr/>
        </p:nvSpPr>
        <p:spPr bwMode="auto">
          <a:xfrm rot="16200000">
            <a:off x="4610100" y="3403600"/>
            <a:ext cx="2819400" cy="914400"/>
          </a:xfrm>
          <a:prstGeom prst="flowChartManualOperation">
            <a:avLst/>
          </a:prstGeom>
          <a:solidFill>
            <a:srgbClr val="F9F39F"/>
          </a:solidFill>
          <a:ln w="19050">
            <a:solidFill>
              <a:schemeClr val="tx1"/>
            </a:solidFill>
            <a:miter lim="800000"/>
            <a:headEnd type="none" w="sm" len="sm"/>
            <a:tailEnd/>
          </a:ln>
          <a:effectLst>
            <a:outerShdw dist="17961" dir="2700000" algn="ctr" rotWithShape="0">
              <a:schemeClr val="tx1"/>
            </a:outerShdw>
          </a:effectLst>
        </p:spPr>
        <p:txBody>
          <a:bodyPr vert="eaVert" wrap="none" anchor="ctr"/>
          <a:lstStyle/>
          <a:p>
            <a:pPr algn="ctr" eaLnBrk="0" hangingPunct="0">
              <a:defRPr/>
            </a:pPr>
            <a:r>
              <a:rPr lang="sl-SI" sz="1200" b="1">
                <a:latin typeface="Helvetica" pitchFamily="34" charset="0"/>
                <a:ea typeface="宋体" pitchFamily="2" charset="-122"/>
              </a:rPr>
              <a:t>WFQ</a:t>
            </a:r>
          </a:p>
          <a:p>
            <a:pPr algn="ctr" eaLnBrk="0" hangingPunct="0">
              <a:defRPr/>
            </a:pPr>
            <a:r>
              <a:rPr lang="sl-SI" sz="1200" b="1">
                <a:latin typeface="Helvetica" pitchFamily="34" charset="0"/>
                <a:ea typeface="宋体" pitchFamily="2" charset="-122"/>
              </a:rPr>
              <a:t>Scheduler</a:t>
            </a:r>
            <a:endParaRPr lang="en-GB" altLang="zh-CN" sz="1200" b="1">
              <a:latin typeface="Helvetica" pitchFamily="34" charset="0"/>
              <a:ea typeface="宋体" pitchFamily="2" charset="-122"/>
            </a:endParaRPr>
          </a:p>
        </p:txBody>
      </p:sp>
      <p:sp>
        <p:nvSpPr>
          <p:cNvPr id="9" name="AutoShape 9"/>
          <p:cNvSpPr>
            <a:spLocks noChangeArrowheads="1"/>
          </p:cNvSpPr>
          <p:nvPr/>
        </p:nvSpPr>
        <p:spPr bwMode="auto">
          <a:xfrm rot="5400000">
            <a:off x="8763000" y="3365500"/>
            <a:ext cx="457200" cy="1066800"/>
          </a:xfrm>
          <a:prstGeom prst="can">
            <a:avLst>
              <a:gd name="adj" fmla="val 42529"/>
            </a:avLst>
          </a:prstGeom>
          <a:solidFill>
            <a:srgbClr val="F9F39F"/>
          </a:solidFill>
          <a:ln w="19050">
            <a:solidFill>
              <a:schemeClr val="tx1"/>
            </a:solidFill>
            <a:round/>
            <a:headEnd type="none" w="sm" len="sm"/>
            <a:tailEnd/>
          </a:ln>
          <a:effectLst>
            <a:outerShdw dist="17961" dir="2700000" algn="ctr" rotWithShape="0">
              <a:schemeClr val="tx1"/>
            </a:outerShdw>
          </a:effectLst>
        </p:spPr>
        <p:txBody>
          <a:bodyPr rot="10800000" vert="eaVert" wrap="none" anchor="ctr"/>
          <a:lstStyle/>
          <a:p>
            <a:pPr algn="ctr" eaLnBrk="0" hangingPunct="0">
              <a:defRPr/>
            </a:pPr>
            <a:r>
              <a:rPr lang="sl-SI" sz="1200" b="1">
                <a:latin typeface="Helvetica" pitchFamily="34" charset="0"/>
                <a:ea typeface="宋体" pitchFamily="2" charset="-122"/>
              </a:rPr>
              <a:t>Interface</a:t>
            </a:r>
            <a:endParaRPr lang="en-GB" altLang="zh-CN" sz="1200" b="1">
              <a:latin typeface="Helvetica" pitchFamily="34" charset="0"/>
              <a:ea typeface="宋体" pitchFamily="2" charset="-122"/>
            </a:endParaRPr>
          </a:p>
        </p:txBody>
      </p:sp>
      <p:sp>
        <p:nvSpPr>
          <p:cNvPr id="10" name="Line 10"/>
          <p:cNvSpPr>
            <a:spLocks noChangeShapeType="1"/>
          </p:cNvSpPr>
          <p:nvPr/>
        </p:nvSpPr>
        <p:spPr bwMode="auto">
          <a:xfrm>
            <a:off x="2133600" y="1841500"/>
            <a:ext cx="0" cy="6096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1" name="Line 11"/>
          <p:cNvSpPr>
            <a:spLocks noChangeShapeType="1"/>
          </p:cNvSpPr>
          <p:nvPr/>
        </p:nvSpPr>
        <p:spPr bwMode="auto">
          <a:xfrm>
            <a:off x="2619375" y="2755900"/>
            <a:ext cx="3048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2" name="Line 12"/>
          <p:cNvSpPr>
            <a:spLocks noChangeShapeType="1"/>
          </p:cNvSpPr>
          <p:nvPr/>
        </p:nvSpPr>
        <p:spPr bwMode="auto">
          <a:xfrm>
            <a:off x="5210175" y="27559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3" name="Line 13"/>
          <p:cNvSpPr>
            <a:spLocks noChangeShapeType="1"/>
          </p:cNvSpPr>
          <p:nvPr/>
        </p:nvSpPr>
        <p:spPr bwMode="auto">
          <a:xfrm>
            <a:off x="6477000" y="38989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4" name="Line 14"/>
          <p:cNvSpPr>
            <a:spLocks noChangeShapeType="1"/>
          </p:cNvSpPr>
          <p:nvPr/>
        </p:nvSpPr>
        <p:spPr bwMode="auto">
          <a:xfrm>
            <a:off x="1066800" y="1841500"/>
            <a:ext cx="1066800" cy="0"/>
          </a:xfrm>
          <a:prstGeom prst="line">
            <a:avLst/>
          </a:prstGeom>
          <a:noFill/>
          <a:ln w="19050">
            <a:solidFill>
              <a:schemeClr val="tx1"/>
            </a:solidFill>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5" name="Text Box 15"/>
          <p:cNvSpPr txBox="1">
            <a:spLocks noChangeArrowheads="1"/>
          </p:cNvSpPr>
          <p:nvPr/>
        </p:nvSpPr>
        <p:spPr bwMode="auto">
          <a:xfrm>
            <a:off x="1009650" y="1536700"/>
            <a:ext cx="18097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400" b="1">
                <a:latin typeface="Helvetica" charset="0"/>
              </a:rPr>
              <a:t>Forwarded Packets</a:t>
            </a:r>
            <a:endParaRPr lang="en-GB" altLang="zh-CN" sz="1400" b="1">
              <a:latin typeface="Helvetica" charset="0"/>
            </a:endParaRPr>
          </a:p>
        </p:txBody>
      </p:sp>
      <p:sp>
        <p:nvSpPr>
          <p:cNvPr id="16" name="AutoShape 16"/>
          <p:cNvSpPr>
            <a:spLocks noChangeArrowheads="1"/>
          </p:cNvSpPr>
          <p:nvPr/>
        </p:nvSpPr>
        <p:spPr bwMode="auto">
          <a:xfrm flipH="1">
            <a:off x="6705600" y="3746500"/>
            <a:ext cx="1524000" cy="304800"/>
          </a:xfrm>
          <a:prstGeom prst="flowChartOnlineStorage">
            <a:avLst/>
          </a:prstGeom>
          <a:solidFill>
            <a:srgbClr val="F9F39F"/>
          </a:solidFill>
          <a:ln w="19050">
            <a:solidFill>
              <a:schemeClr val="tx1"/>
            </a:solidFill>
            <a:miter lim="800000"/>
            <a:headEnd type="none" w="sm" len="sm"/>
            <a:tailEnd/>
          </a:ln>
          <a:effectLst>
            <a:outerShdw dist="127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 Hardware Q</a:t>
            </a:r>
            <a:endParaRPr lang="en-GB" altLang="zh-CN" sz="1200" b="1">
              <a:latin typeface="Helvetica" pitchFamily="34" charset="0"/>
              <a:ea typeface="宋体" pitchFamily="2" charset="-122"/>
            </a:endParaRPr>
          </a:p>
        </p:txBody>
      </p:sp>
      <p:sp>
        <p:nvSpPr>
          <p:cNvPr id="17" name="Line 17"/>
          <p:cNvSpPr>
            <a:spLocks noChangeShapeType="1"/>
          </p:cNvSpPr>
          <p:nvPr/>
        </p:nvSpPr>
        <p:spPr bwMode="auto">
          <a:xfrm>
            <a:off x="8229600" y="3898900"/>
            <a:ext cx="2286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8" name="Line 18"/>
          <p:cNvSpPr>
            <a:spLocks noChangeShapeType="1"/>
          </p:cNvSpPr>
          <p:nvPr/>
        </p:nvSpPr>
        <p:spPr bwMode="auto">
          <a:xfrm>
            <a:off x="3686175" y="27559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9" name="AutoShape 19"/>
          <p:cNvSpPr>
            <a:spLocks noChangeArrowheads="1"/>
          </p:cNvSpPr>
          <p:nvPr/>
        </p:nvSpPr>
        <p:spPr bwMode="auto">
          <a:xfrm>
            <a:off x="1676400" y="3213100"/>
            <a:ext cx="990600" cy="609600"/>
          </a:xfrm>
          <a:prstGeom prst="flowChartDecision">
            <a:avLst/>
          </a:prstGeom>
          <a:solidFill>
            <a:srgbClr val="F9F39F"/>
          </a:solidFill>
          <a:ln w="19050">
            <a:solidFill>
              <a:schemeClr val="tx1"/>
            </a:solidFill>
            <a:miter lim="800000"/>
            <a:headEnd type="none" w="sm" len="sm"/>
            <a:tailEnd/>
          </a:ln>
          <a:effectLst>
            <a:outerShdw dist="254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Flow 2?</a:t>
            </a:r>
            <a:endParaRPr lang="en-GB" altLang="zh-CN" sz="1200" b="1">
              <a:latin typeface="Helvetica" pitchFamily="34" charset="0"/>
              <a:ea typeface="宋体" pitchFamily="2" charset="-122"/>
            </a:endParaRPr>
          </a:p>
        </p:txBody>
      </p:sp>
      <p:sp>
        <p:nvSpPr>
          <p:cNvPr id="20" name="AutoShape 20"/>
          <p:cNvSpPr>
            <a:spLocks noChangeArrowheads="1"/>
          </p:cNvSpPr>
          <p:nvPr/>
        </p:nvSpPr>
        <p:spPr bwMode="auto">
          <a:xfrm flipH="1">
            <a:off x="3990975" y="3365500"/>
            <a:ext cx="1219200" cy="304800"/>
          </a:xfrm>
          <a:prstGeom prst="flowChartOnlineStorage">
            <a:avLst/>
          </a:prstGeom>
          <a:solidFill>
            <a:srgbClr val="F9F39F"/>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Queue 2</a:t>
            </a:r>
            <a:endParaRPr lang="en-GB" altLang="zh-CN" sz="1200" b="1">
              <a:latin typeface="Helvetica" pitchFamily="34" charset="0"/>
              <a:ea typeface="宋体" pitchFamily="2" charset="-122"/>
            </a:endParaRPr>
          </a:p>
        </p:txBody>
      </p:sp>
      <p:sp>
        <p:nvSpPr>
          <p:cNvPr id="21" name="Line 21"/>
          <p:cNvSpPr>
            <a:spLocks noChangeShapeType="1"/>
          </p:cNvSpPr>
          <p:nvPr/>
        </p:nvSpPr>
        <p:spPr bwMode="auto">
          <a:xfrm>
            <a:off x="2619375" y="3517900"/>
            <a:ext cx="3048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 name="Line 22"/>
          <p:cNvSpPr>
            <a:spLocks noChangeShapeType="1"/>
          </p:cNvSpPr>
          <p:nvPr/>
        </p:nvSpPr>
        <p:spPr bwMode="auto">
          <a:xfrm>
            <a:off x="5210175" y="35179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3" name="Line 23"/>
          <p:cNvSpPr>
            <a:spLocks noChangeShapeType="1"/>
          </p:cNvSpPr>
          <p:nvPr/>
        </p:nvSpPr>
        <p:spPr bwMode="auto">
          <a:xfrm>
            <a:off x="3686175" y="35179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4" name="AutoShape 24"/>
          <p:cNvSpPr>
            <a:spLocks noChangeArrowheads="1"/>
          </p:cNvSpPr>
          <p:nvPr/>
        </p:nvSpPr>
        <p:spPr bwMode="auto">
          <a:xfrm>
            <a:off x="1676400" y="4737100"/>
            <a:ext cx="990600" cy="609600"/>
          </a:xfrm>
          <a:prstGeom prst="flowChartDecision">
            <a:avLst/>
          </a:prstGeom>
          <a:solidFill>
            <a:srgbClr val="F9F39F"/>
          </a:solidFill>
          <a:ln w="19050">
            <a:solidFill>
              <a:schemeClr val="tx1"/>
            </a:solidFill>
            <a:miter lim="800000"/>
            <a:headEnd type="none" w="sm" len="sm"/>
            <a:tailEnd/>
          </a:ln>
          <a:effectLst>
            <a:outerShdw dist="254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Flow N?</a:t>
            </a:r>
            <a:endParaRPr lang="en-GB" altLang="zh-CN" sz="1200" b="1">
              <a:latin typeface="Helvetica" pitchFamily="34" charset="0"/>
              <a:ea typeface="宋体" pitchFamily="2" charset="-122"/>
            </a:endParaRPr>
          </a:p>
        </p:txBody>
      </p:sp>
      <p:sp>
        <p:nvSpPr>
          <p:cNvPr id="25" name="AutoShape 25"/>
          <p:cNvSpPr>
            <a:spLocks noChangeArrowheads="1"/>
          </p:cNvSpPr>
          <p:nvPr/>
        </p:nvSpPr>
        <p:spPr bwMode="auto">
          <a:xfrm flipH="1">
            <a:off x="3990975" y="4889500"/>
            <a:ext cx="1219200" cy="304800"/>
          </a:xfrm>
          <a:prstGeom prst="flowChartOnlineStorage">
            <a:avLst/>
          </a:prstGeom>
          <a:solidFill>
            <a:srgbClr val="F9F39F"/>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Queue N</a:t>
            </a:r>
            <a:endParaRPr lang="en-GB" altLang="zh-CN" sz="1200" b="1">
              <a:latin typeface="Helvetica" pitchFamily="34" charset="0"/>
              <a:ea typeface="宋体" pitchFamily="2" charset="-122"/>
            </a:endParaRPr>
          </a:p>
        </p:txBody>
      </p:sp>
      <p:sp>
        <p:nvSpPr>
          <p:cNvPr id="26" name="Line 26"/>
          <p:cNvSpPr>
            <a:spLocks noChangeShapeType="1"/>
          </p:cNvSpPr>
          <p:nvPr/>
        </p:nvSpPr>
        <p:spPr bwMode="auto">
          <a:xfrm>
            <a:off x="2619375" y="5041900"/>
            <a:ext cx="3048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7" name="Line 27"/>
          <p:cNvSpPr>
            <a:spLocks noChangeShapeType="1"/>
          </p:cNvSpPr>
          <p:nvPr/>
        </p:nvSpPr>
        <p:spPr bwMode="auto">
          <a:xfrm>
            <a:off x="5210175" y="50419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8" name="Line 28"/>
          <p:cNvSpPr>
            <a:spLocks noChangeShapeType="1"/>
          </p:cNvSpPr>
          <p:nvPr/>
        </p:nvSpPr>
        <p:spPr bwMode="auto">
          <a:xfrm>
            <a:off x="3686175" y="5041900"/>
            <a:ext cx="381000" cy="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9" name="Line 29"/>
          <p:cNvSpPr>
            <a:spLocks noChangeShapeType="1"/>
          </p:cNvSpPr>
          <p:nvPr/>
        </p:nvSpPr>
        <p:spPr bwMode="auto">
          <a:xfrm>
            <a:off x="2133600" y="3060700"/>
            <a:ext cx="0" cy="1524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0" name="Line 30"/>
          <p:cNvSpPr>
            <a:spLocks noChangeShapeType="1"/>
          </p:cNvSpPr>
          <p:nvPr/>
        </p:nvSpPr>
        <p:spPr bwMode="auto">
          <a:xfrm>
            <a:off x="2133600" y="3822700"/>
            <a:ext cx="0" cy="1524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1" name="Line 31"/>
          <p:cNvSpPr>
            <a:spLocks noChangeShapeType="1"/>
          </p:cNvSpPr>
          <p:nvPr/>
        </p:nvSpPr>
        <p:spPr bwMode="auto">
          <a:xfrm>
            <a:off x="2162175" y="4584700"/>
            <a:ext cx="0" cy="1524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2" name="Line 32"/>
          <p:cNvSpPr>
            <a:spLocks noChangeShapeType="1"/>
          </p:cNvSpPr>
          <p:nvPr/>
        </p:nvSpPr>
        <p:spPr bwMode="auto">
          <a:xfrm>
            <a:off x="2133600" y="4203700"/>
            <a:ext cx="0" cy="304800"/>
          </a:xfrm>
          <a:prstGeom prst="line">
            <a:avLst/>
          </a:prstGeom>
          <a:noFill/>
          <a:ln w="57150" cap="rnd">
            <a:solidFill>
              <a:schemeClr val="tx1"/>
            </a:solidFill>
            <a:prstDash val="sysDot"/>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3" name="AutoShape 33"/>
          <p:cNvSpPr>
            <a:spLocks noChangeArrowheads="1"/>
          </p:cNvSpPr>
          <p:nvPr/>
        </p:nvSpPr>
        <p:spPr bwMode="auto">
          <a:xfrm>
            <a:off x="2924175" y="2603500"/>
            <a:ext cx="885825" cy="304800"/>
          </a:xfrm>
          <a:prstGeom prst="flowChartProcess">
            <a:avLst/>
          </a:prstGeom>
          <a:solidFill>
            <a:srgbClr val="F9F39F"/>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WFQ</a:t>
            </a:r>
            <a:r>
              <a:rPr lang="en-US" sz="1200" b="1">
                <a:latin typeface="Helvetica" pitchFamily="34" charset="0"/>
                <a:ea typeface="宋体" pitchFamily="2" charset="-122"/>
              </a:rPr>
              <a:t> </a:t>
            </a:r>
            <a:r>
              <a:rPr lang="sl-SI" sz="1200" b="1">
                <a:latin typeface="Helvetica" pitchFamily="34" charset="0"/>
                <a:ea typeface="宋体" pitchFamily="2" charset="-122"/>
              </a:rPr>
              <a:t>drop</a:t>
            </a:r>
            <a:endParaRPr lang="en-GB" altLang="zh-CN" sz="1200" b="1">
              <a:latin typeface="Helvetica" pitchFamily="34" charset="0"/>
              <a:ea typeface="宋体" pitchFamily="2" charset="-122"/>
            </a:endParaRPr>
          </a:p>
        </p:txBody>
      </p:sp>
      <p:sp>
        <p:nvSpPr>
          <p:cNvPr id="34" name="AutoShape 34"/>
          <p:cNvSpPr>
            <a:spLocks noChangeArrowheads="1"/>
          </p:cNvSpPr>
          <p:nvPr/>
        </p:nvSpPr>
        <p:spPr bwMode="auto">
          <a:xfrm>
            <a:off x="2924175" y="3365500"/>
            <a:ext cx="885825" cy="304800"/>
          </a:xfrm>
          <a:prstGeom prst="flowChartProcess">
            <a:avLst/>
          </a:prstGeom>
          <a:solidFill>
            <a:srgbClr val="F9F39F"/>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WFQ</a:t>
            </a:r>
            <a:r>
              <a:rPr lang="en-US" sz="1200" b="1">
                <a:latin typeface="Helvetica" pitchFamily="34" charset="0"/>
                <a:ea typeface="宋体" pitchFamily="2" charset="-122"/>
              </a:rPr>
              <a:t> </a:t>
            </a:r>
            <a:r>
              <a:rPr lang="sl-SI" sz="1200" b="1">
                <a:latin typeface="Helvetica" pitchFamily="34" charset="0"/>
                <a:ea typeface="宋体" pitchFamily="2" charset="-122"/>
              </a:rPr>
              <a:t>drop</a:t>
            </a:r>
            <a:endParaRPr lang="en-GB" altLang="zh-CN" sz="1200" b="1">
              <a:latin typeface="Helvetica" pitchFamily="34" charset="0"/>
              <a:ea typeface="宋体" pitchFamily="2" charset="-122"/>
            </a:endParaRPr>
          </a:p>
        </p:txBody>
      </p:sp>
      <p:sp>
        <p:nvSpPr>
          <p:cNvPr id="35" name="AutoShape 35"/>
          <p:cNvSpPr>
            <a:spLocks noChangeArrowheads="1"/>
          </p:cNvSpPr>
          <p:nvPr/>
        </p:nvSpPr>
        <p:spPr bwMode="auto">
          <a:xfrm>
            <a:off x="2924175" y="4889500"/>
            <a:ext cx="885825" cy="304800"/>
          </a:xfrm>
          <a:prstGeom prst="flowChartProcess">
            <a:avLst/>
          </a:prstGeom>
          <a:solidFill>
            <a:srgbClr val="F9F39F"/>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WFQ</a:t>
            </a:r>
            <a:r>
              <a:rPr lang="en-US" sz="1200" b="1">
                <a:latin typeface="Helvetica" pitchFamily="34" charset="0"/>
                <a:ea typeface="宋体" pitchFamily="2" charset="-122"/>
              </a:rPr>
              <a:t> </a:t>
            </a:r>
            <a:r>
              <a:rPr lang="sl-SI" sz="1200" b="1">
                <a:latin typeface="Helvetica" pitchFamily="34" charset="0"/>
                <a:ea typeface="宋体" pitchFamily="2" charset="-122"/>
              </a:rPr>
              <a:t>drop</a:t>
            </a:r>
            <a:endParaRPr lang="en-GB" altLang="zh-CN" sz="1200" b="1">
              <a:latin typeface="Helvetica" pitchFamily="34" charset="0"/>
              <a:ea typeface="宋体" pitchFamily="2" charset="-122"/>
            </a:endParaRPr>
          </a:p>
        </p:txBody>
      </p:sp>
      <p:sp>
        <p:nvSpPr>
          <p:cNvPr id="37" name="Rectangle 21"/>
          <p:cNvSpPr>
            <a:spLocks noChangeArrowheads="1"/>
          </p:cNvSpPr>
          <p:nvPr/>
        </p:nvSpPr>
        <p:spPr bwMode="auto">
          <a:xfrm>
            <a:off x="2503488" y="5804898"/>
            <a:ext cx="1563687" cy="609603"/>
          </a:xfrm>
          <a:prstGeom prst="rect">
            <a:avLst/>
          </a:prstGeom>
          <a:solidFill>
            <a:schemeClr val="bg2">
              <a:lumMod val="90000"/>
            </a:schemeClr>
          </a:solidFill>
          <a:ln w="19050">
            <a:solidFill>
              <a:schemeClr val="tx1"/>
            </a:solidFill>
            <a:miter lim="800000"/>
            <a:headEnd/>
            <a:tailEnd/>
          </a:ln>
          <a:effectLst>
            <a:outerShdw dist="17961" dir="2700000" algn="ctr" rotWithShape="0">
              <a:schemeClr val="tx1"/>
            </a:outerShdw>
          </a:effectLst>
        </p:spPr>
        <p:txBody>
          <a:bodyPr anchor="ctr"/>
          <a:lstStyle/>
          <a:p>
            <a:pPr algn="ctr" eaLnBrk="0" hangingPunct="0">
              <a:defRPr/>
            </a:pPr>
            <a:r>
              <a:rPr lang="en-US" altLang="zh-CN" sz="1400" b="1" dirty="0" smtClean="0">
                <a:latin typeface="Helvetica" pitchFamily="34" charset="0"/>
                <a:ea typeface="宋体" pitchFamily="2" charset="-122"/>
              </a:rPr>
              <a:t>Set FIFO queue for each flow</a:t>
            </a:r>
            <a:r>
              <a:rPr lang="en-US" sz="1400" b="1" dirty="0" smtClean="0">
                <a:latin typeface="Helvetica" pitchFamily="34" charset="0"/>
                <a:ea typeface="宋体" pitchFamily="2" charset="-122"/>
              </a:rPr>
              <a:t>.</a:t>
            </a:r>
            <a:endParaRPr lang="en-GB" altLang="zh-CN" sz="1400" b="1" dirty="0">
              <a:latin typeface="Helvetica" pitchFamily="34" charset="0"/>
              <a:ea typeface="宋体" pitchFamily="2" charset="-122"/>
            </a:endParaRPr>
          </a:p>
        </p:txBody>
      </p:sp>
      <p:sp>
        <p:nvSpPr>
          <p:cNvPr id="38" name="Freeform 22"/>
          <p:cNvSpPr>
            <a:spLocks/>
          </p:cNvSpPr>
          <p:nvPr/>
        </p:nvSpPr>
        <p:spPr bwMode="auto">
          <a:xfrm>
            <a:off x="2165594" y="5333408"/>
            <a:ext cx="317257" cy="782641"/>
          </a:xfrm>
          <a:custGeom>
            <a:avLst/>
            <a:gdLst>
              <a:gd name="T0" fmla="*/ 529 w 529"/>
              <a:gd name="T1" fmla="*/ 1242 h 1242"/>
              <a:gd name="T2" fmla="*/ 0 w 529"/>
              <a:gd name="T3" fmla="*/ 1241 h 1242"/>
              <a:gd name="T4" fmla="*/ 1 w 529"/>
              <a:gd name="T5" fmla="*/ 0 h 1242"/>
              <a:gd name="T6" fmla="*/ 0 60000 65536"/>
              <a:gd name="T7" fmla="*/ 0 60000 65536"/>
              <a:gd name="T8" fmla="*/ 0 60000 65536"/>
              <a:gd name="T9" fmla="*/ 0 w 529"/>
              <a:gd name="T10" fmla="*/ 0 h 1242"/>
              <a:gd name="T11" fmla="*/ 529 w 529"/>
              <a:gd name="T12" fmla="*/ 1242 h 1242"/>
            </a:gdLst>
            <a:ahLst/>
            <a:cxnLst>
              <a:cxn ang="T6">
                <a:pos x="T0" y="T1"/>
              </a:cxn>
              <a:cxn ang="T7">
                <a:pos x="T2" y="T3"/>
              </a:cxn>
              <a:cxn ang="T8">
                <a:pos x="T4" y="T5"/>
              </a:cxn>
            </a:cxnLst>
            <a:rect l="T9" t="T10" r="T11" b="T12"/>
            <a:pathLst>
              <a:path w="529" h="1242">
                <a:moveTo>
                  <a:pt x="529" y="1242"/>
                </a:moveTo>
                <a:lnTo>
                  <a:pt x="0" y="1241"/>
                </a:lnTo>
                <a:lnTo>
                  <a:pt x="1" y="0"/>
                </a:ln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lIns="82550" tIns="41275" rIns="82550" bIns="41275"/>
          <a:lstStyle/>
          <a:p>
            <a:endParaRPr lang="zh-CN" altLang="en-US"/>
          </a:p>
        </p:txBody>
      </p:sp>
      <p:sp>
        <p:nvSpPr>
          <p:cNvPr id="39" name="Rectangle 24"/>
          <p:cNvSpPr>
            <a:spLocks noChangeArrowheads="1"/>
          </p:cNvSpPr>
          <p:nvPr/>
        </p:nvSpPr>
        <p:spPr bwMode="auto">
          <a:xfrm>
            <a:off x="4584706" y="5816591"/>
            <a:ext cx="2819400" cy="609600"/>
          </a:xfrm>
          <a:prstGeom prst="rect">
            <a:avLst/>
          </a:prstGeom>
          <a:solidFill>
            <a:schemeClr val="bg2">
              <a:lumMod val="90000"/>
            </a:schemeClr>
          </a:solidFill>
          <a:ln w="19050">
            <a:solidFill>
              <a:schemeClr val="tx1"/>
            </a:solidFill>
            <a:miter lim="800000"/>
            <a:headEnd/>
            <a:tailEnd/>
          </a:ln>
          <a:effectLst>
            <a:outerShdw dist="17961" dir="2700000" algn="ctr" rotWithShape="0">
              <a:schemeClr val="tx1"/>
            </a:outerShdw>
          </a:effectLst>
        </p:spPr>
        <p:txBody>
          <a:bodyPr anchor="ctr"/>
          <a:lstStyle/>
          <a:p>
            <a:pPr algn="ctr" eaLnBrk="0" hangingPunct="0">
              <a:defRPr/>
            </a:pPr>
            <a:r>
              <a:rPr lang="en-US" altLang="zh-CN" sz="1400" b="1" dirty="0" smtClean="0">
                <a:latin typeface="Helvetica" pitchFamily="34" charset="0"/>
                <a:ea typeface="宋体" pitchFamily="2" charset="-122"/>
              </a:rPr>
              <a:t>Drop packets from the tail if  exceeding some thresholds</a:t>
            </a:r>
            <a:r>
              <a:rPr lang="en-US" sz="1400" b="1" dirty="0" smtClean="0">
                <a:latin typeface="Helvetica" pitchFamily="34" charset="0"/>
                <a:ea typeface="宋体" pitchFamily="2" charset="-122"/>
              </a:rPr>
              <a:t>.</a:t>
            </a:r>
            <a:endParaRPr lang="en-GB" altLang="zh-CN" sz="1400" b="1" dirty="0">
              <a:latin typeface="Helvetica" pitchFamily="34" charset="0"/>
              <a:ea typeface="宋体" pitchFamily="2" charset="-122"/>
            </a:endParaRPr>
          </a:p>
        </p:txBody>
      </p:sp>
      <p:sp>
        <p:nvSpPr>
          <p:cNvPr id="40" name="Freeform 25"/>
          <p:cNvSpPr>
            <a:spLocks/>
          </p:cNvSpPr>
          <p:nvPr/>
        </p:nvSpPr>
        <p:spPr bwMode="auto">
          <a:xfrm>
            <a:off x="3404577" y="5232400"/>
            <a:ext cx="1167423" cy="748314"/>
          </a:xfrm>
          <a:custGeom>
            <a:avLst/>
            <a:gdLst>
              <a:gd name="T0" fmla="*/ 1308 w 1308"/>
              <a:gd name="T1" fmla="*/ 1104 h 1104"/>
              <a:gd name="T2" fmla="*/ 1104 w 1308"/>
              <a:gd name="T3" fmla="*/ 1104 h 1104"/>
              <a:gd name="T4" fmla="*/ 0 w 1308"/>
              <a:gd name="T5" fmla="*/ 0 h 1104"/>
              <a:gd name="T6" fmla="*/ 0 60000 65536"/>
              <a:gd name="T7" fmla="*/ 0 60000 65536"/>
              <a:gd name="T8" fmla="*/ 0 60000 65536"/>
              <a:gd name="T9" fmla="*/ 0 w 1308"/>
              <a:gd name="T10" fmla="*/ 0 h 1104"/>
              <a:gd name="T11" fmla="*/ 1308 w 1308"/>
              <a:gd name="T12" fmla="*/ 1104 h 1104"/>
            </a:gdLst>
            <a:ahLst/>
            <a:cxnLst>
              <a:cxn ang="T6">
                <a:pos x="T0" y="T1"/>
              </a:cxn>
              <a:cxn ang="T7">
                <a:pos x="T2" y="T3"/>
              </a:cxn>
              <a:cxn ang="T8">
                <a:pos x="T4" y="T5"/>
              </a:cxn>
            </a:cxnLst>
            <a:rect l="T9" t="T10" r="T11" b="T12"/>
            <a:pathLst>
              <a:path w="1308" h="1104">
                <a:moveTo>
                  <a:pt x="1308" y="1104"/>
                </a:moveTo>
                <a:lnTo>
                  <a:pt x="1104" y="1104"/>
                </a:lnTo>
                <a:lnTo>
                  <a:pt x="0" y="0"/>
                </a:lnTo>
              </a:path>
            </a:pathLst>
          </a:custGeom>
          <a:noFill/>
          <a:ln w="28575"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lIns="82550" tIns="41275" rIns="82550" bIns="41275"/>
          <a:lstStyle/>
          <a:p>
            <a:endParaRPr lang="zh-CN" altLang="en-US"/>
          </a:p>
        </p:txBody>
      </p:sp>
      <p:sp>
        <p:nvSpPr>
          <p:cNvPr id="42" name="Rectangle 27"/>
          <p:cNvSpPr>
            <a:spLocks noChangeArrowheads="1"/>
          </p:cNvSpPr>
          <p:nvPr/>
        </p:nvSpPr>
        <p:spPr bwMode="auto">
          <a:xfrm>
            <a:off x="8088927" y="5803533"/>
            <a:ext cx="2667000" cy="575766"/>
          </a:xfrm>
          <a:prstGeom prst="rect">
            <a:avLst/>
          </a:prstGeom>
          <a:solidFill>
            <a:schemeClr val="bg2">
              <a:lumMod val="90000"/>
            </a:schemeClr>
          </a:solidFill>
          <a:ln w="19050">
            <a:solidFill>
              <a:schemeClr val="tx1"/>
            </a:solidFill>
            <a:miter lim="800000"/>
            <a:headEnd/>
            <a:tailEnd/>
          </a:ln>
          <a:effectLst>
            <a:outerShdw dist="17961" dir="2700000" algn="ctr" rotWithShape="0">
              <a:schemeClr val="tx1"/>
            </a:outerShdw>
          </a:effectLst>
        </p:spPr>
        <p:txBody>
          <a:bodyPr anchor="ctr"/>
          <a:lstStyle/>
          <a:p>
            <a:pPr algn="ctr" eaLnBrk="0" hangingPunct="0">
              <a:defRPr/>
            </a:pPr>
            <a:r>
              <a:rPr lang="en-US" altLang="zh-CN" sz="1400" b="1" dirty="0" smtClean="0">
                <a:latin typeface="Helvetica" pitchFamily="34" charset="0"/>
                <a:ea typeface="宋体" pitchFamily="2" charset="-122"/>
              </a:rPr>
              <a:t>Scheduling based on </a:t>
            </a:r>
            <a:r>
              <a:rPr lang="en-US" altLang="zh-CN" sz="1400" b="1" dirty="0" err="1" smtClean="0">
                <a:latin typeface="Helvetica" pitchFamily="34" charset="0"/>
                <a:ea typeface="宋体" pitchFamily="2" charset="-122"/>
              </a:rPr>
              <a:t>prioirty</a:t>
            </a:r>
            <a:r>
              <a:rPr lang="en-US" sz="1400" b="1" dirty="0" smtClean="0">
                <a:latin typeface="Helvetica" pitchFamily="34" charset="0"/>
                <a:ea typeface="宋体" pitchFamily="2" charset="-122"/>
              </a:rPr>
              <a:t>.</a:t>
            </a:r>
            <a:endParaRPr lang="en-GB" altLang="zh-CN" sz="1400" b="1" dirty="0">
              <a:latin typeface="Helvetica" pitchFamily="34" charset="0"/>
              <a:ea typeface="宋体" pitchFamily="2" charset="-122"/>
            </a:endParaRPr>
          </a:p>
        </p:txBody>
      </p:sp>
      <p:sp>
        <p:nvSpPr>
          <p:cNvPr id="43" name="Freeform 28"/>
          <p:cNvSpPr>
            <a:spLocks/>
          </p:cNvSpPr>
          <p:nvPr/>
        </p:nvSpPr>
        <p:spPr bwMode="auto">
          <a:xfrm>
            <a:off x="6224954" y="4889500"/>
            <a:ext cx="2403234" cy="914033"/>
          </a:xfrm>
          <a:custGeom>
            <a:avLst/>
            <a:gdLst>
              <a:gd name="T0" fmla="*/ 772 w 772"/>
              <a:gd name="T1" fmla="*/ 768 h 768"/>
              <a:gd name="T2" fmla="*/ 0 w 772"/>
              <a:gd name="T3" fmla="*/ 0 h 768"/>
              <a:gd name="T4" fmla="*/ 0 60000 65536"/>
              <a:gd name="T5" fmla="*/ 0 60000 65536"/>
              <a:gd name="T6" fmla="*/ 0 w 772"/>
              <a:gd name="T7" fmla="*/ 0 h 768"/>
              <a:gd name="T8" fmla="*/ 772 w 772"/>
              <a:gd name="T9" fmla="*/ 768 h 768"/>
            </a:gdLst>
            <a:ahLst/>
            <a:cxnLst>
              <a:cxn ang="T4">
                <a:pos x="T0" y="T1"/>
              </a:cxn>
              <a:cxn ang="T5">
                <a:pos x="T2" y="T3"/>
              </a:cxn>
            </a:cxnLst>
            <a:rect l="T6" t="T7" r="T8" b="T9"/>
            <a:pathLst>
              <a:path w="772" h="768">
                <a:moveTo>
                  <a:pt x="772" y="768"/>
                </a:moveTo>
                <a:lnTo>
                  <a:pt x="0" y="0"/>
                </a:lnTo>
              </a:path>
            </a:pathLst>
          </a:custGeom>
          <a:solidFill>
            <a:schemeClr val="bg2">
              <a:lumMod val="90000"/>
            </a:schemeClr>
          </a:solidFill>
          <a:ln w="28575" cap="flat" cmpd="sng">
            <a:solidFill>
              <a:schemeClr val="tx1"/>
            </a:solidFill>
            <a:prstDash val="solid"/>
            <a:round/>
            <a:headEnd type="none" w="med" len="med"/>
            <a:tailEnd type="triangle" w="med" len="med"/>
          </a:ln>
          <a:extLst/>
        </p:spPr>
        <p:txBody>
          <a:bodyPr lIns="82550" tIns="41275" rIns="82550" bIns="41275"/>
          <a:lstStyle/>
          <a:p>
            <a:endParaRPr lang="zh-CN" altLang="en-US"/>
          </a:p>
        </p:txBody>
      </p:sp>
    </p:spTree>
    <p:extLst>
      <p:ext uri="{BB962C8B-B14F-4D97-AF65-F5344CB8AC3E}">
        <p14:creationId xmlns="" xmlns:p14="http://schemas.microsoft.com/office/powerpoint/2010/main" val="6147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blinds(horizontal)">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2" grpId="0" animBg="1"/>
      <p:bldP spid="4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WFQ</a:t>
            </a:r>
            <a:r>
              <a:rPr kumimoji="1" lang="zh-CN" altLang="en-US" dirty="0" smtClean="0"/>
              <a:t>队列</a:t>
            </a:r>
            <a:r>
              <a:rPr kumimoji="1" lang="en-US" altLang="zh-CN" dirty="0" smtClean="0"/>
              <a:t>-</a:t>
            </a:r>
            <a:r>
              <a:rPr kumimoji="1" lang="zh-CN" altLang="en-US" dirty="0" smtClean="0"/>
              <a:t>分类</a:t>
            </a:r>
            <a:endParaRPr kumimoji="1" lang="zh-CN" altLang="en-US" dirty="0"/>
          </a:p>
        </p:txBody>
      </p:sp>
      <p:sp>
        <p:nvSpPr>
          <p:cNvPr id="4" name="AutoShape 3"/>
          <p:cNvSpPr>
            <a:spLocks noChangeArrowheads="1"/>
          </p:cNvSpPr>
          <p:nvPr/>
        </p:nvSpPr>
        <p:spPr bwMode="auto">
          <a:xfrm>
            <a:off x="2095500" y="1690688"/>
            <a:ext cx="4267200" cy="533400"/>
          </a:xfrm>
          <a:prstGeom prst="flowChartProcess">
            <a:avLst/>
          </a:prstGeom>
          <a:solidFill>
            <a:srgbClr val="F9F39F"/>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eaLnBrk="0" hangingPunct="0">
              <a:tabLst>
                <a:tab pos="571500" algn="l"/>
                <a:tab pos="1333500" algn="l"/>
              </a:tabLst>
              <a:defRPr/>
            </a:pPr>
            <a:r>
              <a:rPr lang="sl-SI" b="1">
                <a:latin typeface="Helvetica" pitchFamily="34" charset="0"/>
                <a:ea typeface="宋体" pitchFamily="2" charset="-122"/>
              </a:rPr>
              <a:t>IP	TCP	Payload</a:t>
            </a:r>
            <a:endParaRPr lang="en-GB" altLang="zh-CN" b="1">
              <a:latin typeface="Helvetica" pitchFamily="34" charset="0"/>
              <a:ea typeface="宋体" pitchFamily="2" charset="-122"/>
            </a:endParaRPr>
          </a:p>
        </p:txBody>
      </p:sp>
      <p:sp>
        <p:nvSpPr>
          <p:cNvPr id="5" name="Line 4"/>
          <p:cNvSpPr>
            <a:spLocks noChangeShapeType="1"/>
          </p:cNvSpPr>
          <p:nvPr/>
        </p:nvSpPr>
        <p:spPr bwMode="auto">
          <a:xfrm>
            <a:off x="2705100" y="1690688"/>
            <a:ext cx="0" cy="533400"/>
          </a:xfrm>
          <a:prstGeom prst="line">
            <a:avLst/>
          </a:prstGeom>
          <a:noFill/>
          <a:ln w="19050">
            <a:solidFill>
              <a:schemeClr val="tx1"/>
            </a:solidFill>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6" name="Line 5"/>
          <p:cNvSpPr>
            <a:spLocks noChangeShapeType="1"/>
          </p:cNvSpPr>
          <p:nvPr/>
        </p:nvSpPr>
        <p:spPr bwMode="auto">
          <a:xfrm>
            <a:off x="3467100" y="1690688"/>
            <a:ext cx="0" cy="533400"/>
          </a:xfrm>
          <a:prstGeom prst="line">
            <a:avLst/>
          </a:prstGeom>
          <a:noFill/>
          <a:ln w="19050">
            <a:solidFill>
              <a:schemeClr val="tx1"/>
            </a:solidFill>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 name="AutoShape 6"/>
          <p:cNvSpPr>
            <a:spLocks noChangeArrowheads="1"/>
          </p:cNvSpPr>
          <p:nvPr/>
        </p:nvSpPr>
        <p:spPr bwMode="auto">
          <a:xfrm>
            <a:off x="1181100" y="2757488"/>
            <a:ext cx="5486400" cy="533400"/>
          </a:xfrm>
          <a:prstGeom prst="flowChartProcess">
            <a:avLst/>
          </a:prstGeom>
          <a:solidFill>
            <a:srgbClr val="F9F39F"/>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eaLnBrk="0" hangingPunct="0">
              <a:tabLst>
                <a:tab pos="571500" algn="l"/>
                <a:tab pos="1333500" algn="l"/>
              </a:tabLst>
              <a:defRPr/>
            </a:pPr>
            <a:endParaRPr lang="en-US" b="1">
              <a:latin typeface="Helvetica" pitchFamily="34" charset="0"/>
              <a:ea typeface="宋体" pitchFamily="2" charset="-122"/>
            </a:endParaRPr>
          </a:p>
        </p:txBody>
      </p:sp>
      <p:sp>
        <p:nvSpPr>
          <p:cNvPr id="8" name="Text Box 7"/>
          <p:cNvSpPr txBox="1">
            <a:spLocks noChangeArrowheads="1"/>
          </p:cNvSpPr>
          <p:nvPr/>
        </p:nvSpPr>
        <p:spPr bwMode="auto">
          <a:xfrm>
            <a:off x="1181100" y="2833688"/>
            <a:ext cx="5826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Src.</a:t>
            </a:r>
          </a:p>
          <a:p>
            <a:pPr algn="ctr"/>
            <a:r>
              <a:rPr lang="sl-SI" altLang="zh-CN" sz="1200" b="1">
                <a:latin typeface="Helvetica" charset="0"/>
              </a:rPr>
              <a:t>Addr.</a:t>
            </a:r>
            <a:endParaRPr lang="en-GB" altLang="zh-CN" sz="1200" b="1">
              <a:latin typeface="Helvetica" charset="0"/>
            </a:endParaRPr>
          </a:p>
        </p:txBody>
      </p:sp>
      <p:sp>
        <p:nvSpPr>
          <p:cNvPr id="9" name="Text Box 8"/>
          <p:cNvSpPr txBox="1">
            <a:spLocks noChangeArrowheads="1"/>
          </p:cNvSpPr>
          <p:nvPr/>
        </p:nvSpPr>
        <p:spPr bwMode="auto">
          <a:xfrm>
            <a:off x="1638300" y="2833688"/>
            <a:ext cx="5826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D</a:t>
            </a:r>
            <a:r>
              <a:rPr lang="en-US" altLang="zh-CN" sz="1200" b="1">
                <a:latin typeface="Helvetica" charset="0"/>
              </a:rPr>
              <a:t>e</a:t>
            </a:r>
            <a:r>
              <a:rPr lang="sl-SI" altLang="zh-CN" sz="1200" b="1">
                <a:latin typeface="Helvetica" charset="0"/>
              </a:rPr>
              <a:t>st.</a:t>
            </a:r>
          </a:p>
          <a:p>
            <a:pPr algn="ctr"/>
            <a:r>
              <a:rPr lang="sl-SI" altLang="zh-CN" sz="1200" b="1">
                <a:latin typeface="Helvetica" charset="0"/>
              </a:rPr>
              <a:t>Addr.</a:t>
            </a:r>
            <a:endParaRPr lang="en-GB" altLang="zh-CN" sz="1200" b="1">
              <a:latin typeface="Helvetica" charset="0"/>
            </a:endParaRPr>
          </a:p>
        </p:txBody>
      </p:sp>
      <p:sp>
        <p:nvSpPr>
          <p:cNvPr id="10" name="Text Box 9"/>
          <p:cNvSpPr txBox="1">
            <a:spLocks noChangeArrowheads="1"/>
          </p:cNvSpPr>
          <p:nvPr/>
        </p:nvSpPr>
        <p:spPr bwMode="auto">
          <a:xfrm>
            <a:off x="2141538" y="2833688"/>
            <a:ext cx="803275"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Proto</a:t>
            </a:r>
            <a:r>
              <a:rPr lang="en-US" altLang="zh-CN" sz="1200" b="1">
                <a:latin typeface="Helvetica" charset="0"/>
              </a:rPr>
              <a:t>col</a:t>
            </a:r>
            <a:endParaRPr lang="en-GB" altLang="zh-CN" sz="1200" b="1">
              <a:latin typeface="Helvetica" charset="0"/>
            </a:endParaRPr>
          </a:p>
        </p:txBody>
      </p:sp>
      <p:sp>
        <p:nvSpPr>
          <p:cNvPr id="11" name="Text Box 10"/>
          <p:cNvSpPr txBox="1">
            <a:spLocks noChangeArrowheads="1"/>
          </p:cNvSpPr>
          <p:nvPr/>
        </p:nvSpPr>
        <p:spPr bwMode="auto">
          <a:xfrm>
            <a:off x="2863850" y="2833688"/>
            <a:ext cx="473075"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ToS</a:t>
            </a:r>
            <a:endParaRPr lang="en-GB" altLang="zh-CN" sz="1200" b="1">
              <a:latin typeface="Helvetica" charset="0"/>
            </a:endParaRPr>
          </a:p>
        </p:txBody>
      </p:sp>
      <p:sp>
        <p:nvSpPr>
          <p:cNvPr id="12" name="Text Box 11"/>
          <p:cNvSpPr txBox="1">
            <a:spLocks noChangeArrowheads="1"/>
          </p:cNvSpPr>
          <p:nvPr/>
        </p:nvSpPr>
        <p:spPr bwMode="auto">
          <a:xfrm>
            <a:off x="4076700" y="2833688"/>
            <a:ext cx="48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Src.</a:t>
            </a:r>
          </a:p>
          <a:p>
            <a:pPr algn="ctr"/>
            <a:r>
              <a:rPr lang="sl-SI" altLang="zh-CN" sz="1200" b="1">
                <a:latin typeface="Helvetica" charset="0"/>
              </a:rPr>
              <a:t>Port</a:t>
            </a:r>
            <a:endParaRPr lang="en-GB" altLang="zh-CN" sz="1200" b="1">
              <a:latin typeface="Helvetica" charset="0"/>
            </a:endParaRPr>
          </a:p>
        </p:txBody>
      </p:sp>
      <p:sp>
        <p:nvSpPr>
          <p:cNvPr id="13" name="Text Box 12"/>
          <p:cNvSpPr txBox="1">
            <a:spLocks noChangeArrowheads="1"/>
          </p:cNvSpPr>
          <p:nvPr/>
        </p:nvSpPr>
        <p:spPr bwMode="auto">
          <a:xfrm>
            <a:off x="4545013" y="2833688"/>
            <a:ext cx="5556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D</a:t>
            </a:r>
            <a:r>
              <a:rPr lang="en-US" altLang="zh-CN" sz="1200" b="1">
                <a:latin typeface="Helvetica" charset="0"/>
              </a:rPr>
              <a:t>e</a:t>
            </a:r>
            <a:r>
              <a:rPr lang="sl-SI" altLang="zh-CN" sz="1200" b="1">
                <a:latin typeface="Helvetica" charset="0"/>
              </a:rPr>
              <a:t>st.</a:t>
            </a:r>
          </a:p>
          <a:p>
            <a:pPr algn="ctr"/>
            <a:r>
              <a:rPr lang="sl-SI" altLang="zh-CN" sz="1200" b="1">
                <a:latin typeface="Helvetica" charset="0"/>
              </a:rPr>
              <a:t>Port</a:t>
            </a:r>
            <a:endParaRPr lang="en-GB" altLang="zh-CN" sz="1200" b="1">
              <a:latin typeface="Helvetica" charset="0"/>
            </a:endParaRPr>
          </a:p>
        </p:txBody>
      </p:sp>
      <p:sp>
        <p:nvSpPr>
          <p:cNvPr id="14" name="Line 13"/>
          <p:cNvSpPr>
            <a:spLocks noChangeShapeType="1"/>
          </p:cNvSpPr>
          <p:nvPr/>
        </p:nvSpPr>
        <p:spPr bwMode="auto">
          <a:xfrm>
            <a:off x="3924300" y="2757488"/>
            <a:ext cx="0" cy="533400"/>
          </a:xfrm>
          <a:prstGeom prst="line">
            <a:avLst/>
          </a:prstGeom>
          <a:noFill/>
          <a:ln w="19050">
            <a:solidFill>
              <a:schemeClr val="tx1"/>
            </a:solidFill>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5" name="Line 14"/>
          <p:cNvSpPr>
            <a:spLocks noChangeShapeType="1"/>
          </p:cNvSpPr>
          <p:nvPr/>
        </p:nvSpPr>
        <p:spPr bwMode="auto">
          <a:xfrm flipH="1">
            <a:off x="1181100" y="2224088"/>
            <a:ext cx="914400" cy="533400"/>
          </a:xfrm>
          <a:prstGeom prst="line">
            <a:avLst/>
          </a:prstGeom>
          <a:noFill/>
          <a:ln w="19050" cap="rnd">
            <a:solidFill>
              <a:schemeClr val="tx1"/>
            </a:solidFill>
            <a:prstDash val="sysDot"/>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 name="Line 15"/>
          <p:cNvSpPr>
            <a:spLocks noChangeShapeType="1"/>
          </p:cNvSpPr>
          <p:nvPr/>
        </p:nvSpPr>
        <p:spPr bwMode="auto">
          <a:xfrm>
            <a:off x="3467100" y="2224088"/>
            <a:ext cx="3200400" cy="533400"/>
          </a:xfrm>
          <a:prstGeom prst="line">
            <a:avLst/>
          </a:prstGeom>
          <a:noFill/>
          <a:ln w="19050" cap="rnd">
            <a:solidFill>
              <a:schemeClr val="tx1"/>
            </a:solidFill>
            <a:prstDash val="sysDot"/>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7" name="Line 16"/>
          <p:cNvSpPr>
            <a:spLocks noChangeShapeType="1"/>
          </p:cNvSpPr>
          <p:nvPr/>
        </p:nvSpPr>
        <p:spPr bwMode="auto">
          <a:xfrm>
            <a:off x="2705100" y="2224088"/>
            <a:ext cx="1219200" cy="533400"/>
          </a:xfrm>
          <a:prstGeom prst="line">
            <a:avLst/>
          </a:prstGeom>
          <a:noFill/>
          <a:ln w="19050" cap="rnd">
            <a:solidFill>
              <a:schemeClr val="tx1"/>
            </a:solidFill>
            <a:prstDash val="sysDot"/>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8" name="AutoShape 17"/>
          <p:cNvSpPr>
            <a:spLocks noChangeArrowheads="1"/>
          </p:cNvSpPr>
          <p:nvPr/>
        </p:nvSpPr>
        <p:spPr bwMode="auto">
          <a:xfrm>
            <a:off x="1181100" y="3824288"/>
            <a:ext cx="5486400" cy="533400"/>
          </a:xfrm>
          <a:prstGeom prst="flowChartProcess">
            <a:avLst/>
          </a:prstGeom>
          <a:solidFill>
            <a:srgbClr val="F9F39F"/>
          </a:solidFill>
          <a:ln w="19050">
            <a:solidFill>
              <a:schemeClr val="tx1"/>
            </a:solidFill>
            <a:miter lim="800000"/>
            <a:headEnd type="none" w="sm" len="sm"/>
            <a:tailEnd/>
          </a:ln>
          <a:effectLst>
            <a:outerShdw dist="17961" dir="2700000" algn="ctr" rotWithShape="0">
              <a:schemeClr val="tx1"/>
            </a:outerShdw>
          </a:effectLst>
        </p:spPr>
        <p:txBody>
          <a:bodyPr wrap="none" anchor="ctr"/>
          <a:lstStyle/>
          <a:p>
            <a:pPr algn="ctr" eaLnBrk="0" hangingPunct="0">
              <a:defRPr/>
            </a:pPr>
            <a:r>
              <a:rPr lang="sl-SI" b="1">
                <a:latin typeface="Helvetica" pitchFamily="34" charset="0"/>
                <a:ea typeface="宋体" pitchFamily="2" charset="-122"/>
              </a:rPr>
              <a:t>Hash Algorithm</a:t>
            </a:r>
            <a:endParaRPr lang="en-GB" altLang="zh-CN" b="1">
              <a:latin typeface="Helvetica" pitchFamily="34" charset="0"/>
              <a:ea typeface="宋体" pitchFamily="2" charset="-122"/>
            </a:endParaRPr>
          </a:p>
        </p:txBody>
      </p:sp>
      <p:sp>
        <p:nvSpPr>
          <p:cNvPr id="19" name="Line 18"/>
          <p:cNvSpPr>
            <a:spLocks noChangeShapeType="1"/>
          </p:cNvSpPr>
          <p:nvPr/>
        </p:nvSpPr>
        <p:spPr bwMode="auto">
          <a:xfrm>
            <a:off x="1409700" y="3290888"/>
            <a:ext cx="0" cy="5334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0" name="Line 19"/>
          <p:cNvSpPr>
            <a:spLocks noChangeShapeType="1"/>
          </p:cNvSpPr>
          <p:nvPr/>
        </p:nvSpPr>
        <p:spPr bwMode="auto">
          <a:xfrm>
            <a:off x="2019300" y="3290888"/>
            <a:ext cx="0" cy="5334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1" name="Line 20"/>
          <p:cNvSpPr>
            <a:spLocks noChangeShapeType="1"/>
          </p:cNvSpPr>
          <p:nvPr/>
        </p:nvSpPr>
        <p:spPr bwMode="auto">
          <a:xfrm>
            <a:off x="2476500" y="3290888"/>
            <a:ext cx="0" cy="5334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 name="Line 21"/>
          <p:cNvSpPr>
            <a:spLocks noChangeShapeType="1"/>
          </p:cNvSpPr>
          <p:nvPr/>
        </p:nvSpPr>
        <p:spPr bwMode="auto">
          <a:xfrm>
            <a:off x="3086100" y="3290888"/>
            <a:ext cx="0" cy="5334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3" name="Line 22"/>
          <p:cNvSpPr>
            <a:spLocks noChangeShapeType="1"/>
          </p:cNvSpPr>
          <p:nvPr/>
        </p:nvSpPr>
        <p:spPr bwMode="auto">
          <a:xfrm>
            <a:off x="4305300" y="3290888"/>
            <a:ext cx="0" cy="5334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4" name="Line 23"/>
          <p:cNvSpPr>
            <a:spLocks noChangeShapeType="1"/>
          </p:cNvSpPr>
          <p:nvPr/>
        </p:nvSpPr>
        <p:spPr bwMode="auto">
          <a:xfrm>
            <a:off x="4838700" y="3290888"/>
            <a:ext cx="0" cy="533400"/>
          </a:xfrm>
          <a:prstGeom prst="line">
            <a:avLst/>
          </a:prstGeom>
          <a:noFill/>
          <a:ln w="1905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5" name="Line 24"/>
          <p:cNvSpPr>
            <a:spLocks noChangeShapeType="1"/>
          </p:cNvSpPr>
          <p:nvPr/>
        </p:nvSpPr>
        <p:spPr bwMode="auto">
          <a:xfrm flipH="1">
            <a:off x="3695700" y="4357688"/>
            <a:ext cx="0" cy="685800"/>
          </a:xfrm>
          <a:prstGeom prst="line">
            <a:avLst/>
          </a:prstGeom>
          <a:noFill/>
          <a:ln w="28575">
            <a:solidFill>
              <a:schemeClr val="tx1"/>
            </a:solidFill>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6" name="Line 25"/>
          <p:cNvSpPr>
            <a:spLocks noChangeShapeType="1"/>
          </p:cNvSpPr>
          <p:nvPr/>
        </p:nvSpPr>
        <p:spPr bwMode="auto">
          <a:xfrm>
            <a:off x="3695700" y="5043488"/>
            <a:ext cx="762000" cy="0"/>
          </a:xfrm>
          <a:prstGeom prst="line">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7" name="Text Box 26"/>
          <p:cNvSpPr txBox="1">
            <a:spLocks noChangeArrowheads="1"/>
          </p:cNvSpPr>
          <p:nvPr/>
        </p:nvSpPr>
        <p:spPr bwMode="auto">
          <a:xfrm>
            <a:off x="4438650" y="4851401"/>
            <a:ext cx="32194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sl-SI" altLang="zh-CN" b="1">
                <a:solidFill>
                  <a:srgbClr val="FF0000"/>
                </a:solidFill>
                <a:latin typeface="Helvetica" charset="0"/>
              </a:rPr>
              <a:t>#queue</a:t>
            </a:r>
            <a:r>
              <a:rPr lang="sl-SI" altLang="zh-CN" b="1">
                <a:latin typeface="Helvetica" charset="0"/>
              </a:rPr>
              <a:t> (</a:t>
            </a:r>
            <a:r>
              <a:rPr lang="en-US" altLang="zh-CN" b="1">
                <a:latin typeface="Helvetica" charset="0"/>
              </a:rPr>
              <a:t>i</a:t>
            </a:r>
            <a:r>
              <a:rPr lang="sl-SI" altLang="zh-CN" b="1">
                <a:latin typeface="Helvetica" charset="0"/>
              </a:rPr>
              <a:t>ndex of the queue)</a:t>
            </a:r>
            <a:endParaRPr lang="en-GB" altLang="zh-CN" b="1">
              <a:latin typeface="Helvetica" charset="0"/>
            </a:endParaRPr>
          </a:p>
        </p:txBody>
      </p:sp>
      <p:sp>
        <p:nvSpPr>
          <p:cNvPr id="28" name="AutoShape 28"/>
          <p:cNvSpPr>
            <a:spLocks/>
          </p:cNvSpPr>
          <p:nvPr/>
        </p:nvSpPr>
        <p:spPr bwMode="auto">
          <a:xfrm>
            <a:off x="6819900" y="1919288"/>
            <a:ext cx="2438400" cy="1676400"/>
          </a:xfrm>
          <a:prstGeom prst="borderCallout2">
            <a:avLst>
              <a:gd name="adj1" fmla="val 6819"/>
              <a:gd name="adj2" fmla="val -3125"/>
              <a:gd name="adj3" fmla="val 6819"/>
              <a:gd name="adj4" fmla="val -12565"/>
              <a:gd name="adj5" fmla="val 56060"/>
              <a:gd name="adj6" fmla="val -46157"/>
            </a:avLst>
          </a:prstGeom>
          <a:solidFill>
            <a:srgbClr val="F9F39F"/>
          </a:solidFill>
          <a:ln w="19050">
            <a:solidFill>
              <a:schemeClr val="tx1"/>
            </a:solidFill>
            <a:miter lim="800000"/>
            <a:headEnd/>
            <a:tailEnd type="triangle" w="med" len="med"/>
          </a:ln>
          <a:effectLst>
            <a:outerShdw dist="12700" algn="ctr" rotWithShape="0">
              <a:schemeClr val="tx1"/>
            </a:outerShdw>
          </a:effectLst>
        </p:spPr>
        <p:txBody>
          <a:bodyPr anchor="ctr"/>
          <a:lstStyle/>
          <a:p>
            <a:pPr eaLnBrk="0" hangingPunct="0">
              <a:defRPr/>
            </a:pPr>
            <a:r>
              <a:rPr lang="sl-SI" sz="1200" b="1">
                <a:latin typeface="Helvetica" pitchFamily="34" charset="0"/>
                <a:ea typeface="宋体" pitchFamily="2" charset="-122"/>
              </a:rPr>
              <a:t>WFQ </a:t>
            </a:r>
            <a:r>
              <a:rPr lang="en-US" sz="1200" b="1">
                <a:latin typeface="Helvetica" pitchFamily="34" charset="0"/>
                <a:ea typeface="宋体" pitchFamily="2" charset="-122"/>
              </a:rPr>
              <a:t>cl</a:t>
            </a:r>
            <a:r>
              <a:rPr lang="sl-SI" sz="1200" b="1">
                <a:latin typeface="Helvetica" pitchFamily="34" charset="0"/>
                <a:ea typeface="宋体" pitchFamily="2" charset="-122"/>
              </a:rPr>
              <a:t>assification uses the</a:t>
            </a:r>
            <a:r>
              <a:rPr lang="en-US" sz="1200" b="1">
                <a:latin typeface="Helvetica" pitchFamily="34" charset="0"/>
                <a:ea typeface="宋体" pitchFamily="2" charset="-122"/>
              </a:rPr>
              <a:t>se </a:t>
            </a:r>
            <a:r>
              <a:rPr lang="sl-SI" sz="1200" b="1">
                <a:latin typeface="Helvetica" pitchFamily="34" charset="0"/>
                <a:ea typeface="宋体" pitchFamily="2" charset="-122"/>
              </a:rPr>
              <a:t>parameters:</a:t>
            </a:r>
          </a:p>
          <a:p>
            <a:pPr marL="292100" lvl="1" indent="-101600" eaLnBrk="0" hangingPunct="0">
              <a:buFontTx/>
              <a:buChar char="•"/>
              <a:defRPr/>
            </a:pPr>
            <a:r>
              <a:rPr lang="en-GB" altLang="zh-CN" sz="1200" b="1">
                <a:latin typeface="Helvetica" pitchFamily="34" charset="0"/>
                <a:ea typeface="宋体" pitchFamily="2" charset="-122"/>
              </a:rPr>
              <a:t>Source IP address</a:t>
            </a:r>
          </a:p>
          <a:p>
            <a:pPr marL="292100" lvl="1" indent="-101600" eaLnBrk="0" hangingPunct="0">
              <a:buFontTx/>
              <a:buChar char="•"/>
              <a:defRPr/>
            </a:pPr>
            <a:r>
              <a:rPr lang="en-GB" altLang="zh-CN" sz="1200" b="1">
                <a:latin typeface="Helvetica" pitchFamily="34" charset="0"/>
                <a:ea typeface="宋体" pitchFamily="2" charset="-122"/>
              </a:rPr>
              <a:t>Destination IP address</a:t>
            </a:r>
          </a:p>
          <a:p>
            <a:pPr marL="292100" lvl="1" indent="-101600" eaLnBrk="0" hangingPunct="0">
              <a:buFontTx/>
              <a:buChar char="•"/>
              <a:defRPr/>
            </a:pPr>
            <a:r>
              <a:rPr lang="en-GB" altLang="zh-CN" sz="1200" b="1">
                <a:latin typeface="Helvetica" pitchFamily="34" charset="0"/>
                <a:ea typeface="宋体" pitchFamily="2" charset="-122"/>
              </a:rPr>
              <a:t>Source TCP or UDP port</a:t>
            </a:r>
          </a:p>
          <a:p>
            <a:pPr marL="292100" lvl="1" indent="-101600" eaLnBrk="0" hangingPunct="0">
              <a:buFontTx/>
              <a:buChar char="•"/>
              <a:defRPr/>
            </a:pPr>
            <a:r>
              <a:rPr lang="en-GB" altLang="zh-CN" sz="1200" b="1">
                <a:latin typeface="Helvetica" pitchFamily="34" charset="0"/>
                <a:ea typeface="宋体" pitchFamily="2" charset="-122"/>
              </a:rPr>
              <a:t>Destination TCP or UDP port</a:t>
            </a:r>
          </a:p>
          <a:p>
            <a:pPr marL="292100" lvl="1" indent="-101600" eaLnBrk="0" hangingPunct="0">
              <a:buFontTx/>
              <a:buChar char="•"/>
              <a:defRPr/>
            </a:pPr>
            <a:r>
              <a:rPr lang="en-GB" altLang="zh-CN" sz="1200" b="1">
                <a:latin typeface="Helvetica" pitchFamily="34" charset="0"/>
                <a:ea typeface="宋体" pitchFamily="2" charset="-122"/>
              </a:rPr>
              <a:t>Transport protocol</a:t>
            </a:r>
          </a:p>
          <a:p>
            <a:pPr marL="292100" lvl="1" indent="-101600" eaLnBrk="0" hangingPunct="0">
              <a:buFontTx/>
              <a:buChar char="•"/>
              <a:defRPr/>
            </a:pPr>
            <a:r>
              <a:rPr lang="en-GB" altLang="zh-CN" sz="1200" b="1">
                <a:latin typeface="Helvetica" pitchFamily="34" charset="0"/>
                <a:ea typeface="宋体" pitchFamily="2" charset="-122"/>
              </a:rPr>
              <a:t>Type of service (ToS) field</a:t>
            </a:r>
          </a:p>
        </p:txBody>
      </p:sp>
      <p:sp>
        <p:nvSpPr>
          <p:cNvPr id="29" name="AutoShape 29"/>
          <p:cNvSpPr>
            <a:spLocks/>
          </p:cNvSpPr>
          <p:nvPr/>
        </p:nvSpPr>
        <p:spPr bwMode="auto">
          <a:xfrm>
            <a:off x="6819900" y="3798888"/>
            <a:ext cx="2438400" cy="927100"/>
          </a:xfrm>
          <a:prstGeom prst="borderCallout2">
            <a:avLst>
              <a:gd name="adj1" fmla="val 12329"/>
              <a:gd name="adj2" fmla="val -3125"/>
              <a:gd name="adj3" fmla="val 12329"/>
              <a:gd name="adj4" fmla="val -69403"/>
              <a:gd name="adj5" fmla="val 34245"/>
              <a:gd name="adj6" fmla="val -77931"/>
            </a:avLst>
          </a:prstGeom>
          <a:solidFill>
            <a:srgbClr val="F9F39F"/>
          </a:solidFill>
          <a:ln w="19050">
            <a:solidFill>
              <a:schemeClr val="tx1"/>
            </a:solidFill>
            <a:miter lim="800000"/>
            <a:headEnd/>
            <a:tailEnd type="triangle" w="med" len="med"/>
          </a:ln>
          <a:effectLst>
            <a:outerShdw dist="12700" algn="ctr" rotWithShape="0">
              <a:schemeClr val="tx1"/>
            </a:outerShdw>
          </a:effectLst>
        </p:spPr>
        <p:txBody>
          <a:bodyPr anchor="ctr"/>
          <a:lstStyle/>
          <a:p>
            <a:pPr eaLnBrk="0" hangingPunct="0">
              <a:defRPr/>
            </a:pPr>
            <a:r>
              <a:rPr lang="sl-SI" sz="1200" b="1">
                <a:latin typeface="Helvetica" pitchFamily="34" charset="0"/>
                <a:ea typeface="宋体" pitchFamily="2" charset="-122"/>
              </a:rPr>
              <a:t>A hash algorithm is used to produce the index of the queue where the packet is enqueued</a:t>
            </a:r>
            <a:r>
              <a:rPr lang="en-US" sz="1200" b="1">
                <a:latin typeface="Helvetica" pitchFamily="34" charset="0"/>
                <a:ea typeface="宋体" pitchFamily="2" charset="-122"/>
              </a:rPr>
              <a:t>.</a:t>
            </a:r>
            <a:endParaRPr lang="en-GB" altLang="zh-CN" sz="1200" b="1">
              <a:latin typeface="Helvetica" pitchFamily="34" charset="0"/>
              <a:ea typeface="宋体" pitchFamily="2" charset="-122"/>
            </a:endParaRPr>
          </a:p>
        </p:txBody>
      </p:sp>
      <p:sp>
        <p:nvSpPr>
          <p:cNvPr id="33" name="Rectangle 27"/>
          <p:cNvSpPr>
            <a:spLocks noChangeArrowheads="1"/>
          </p:cNvSpPr>
          <p:nvPr/>
        </p:nvSpPr>
        <p:spPr bwMode="auto">
          <a:xfrm>
            <a:off x="1213336" y="5297488"/>
            <a:ext cx="8221662" cy="1326049"/>
          </a:xfrm>
          <a:prstGeom prst="rect">
            <a:avLst/>
          </a:prstGeom>
          <a:noFill/>
          <a:ln w="19050">
            <a:solidFill>
              <a:srgbClr val="C00000"/>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550" tIns="41275" rIns="82550" bIns="41275"/>
          <a:lstStyle>
            <a:lvl1pPr marL="222250" indent="-222250" defTabSz="915988" eaLnBrk="0" hangingPunct="0">
              <a:defRPr>
                <a:solidFill>
                  <a:schemeClr val="tx1"/>
                </a:solidFill>
                <a:latin typeface="Arial" charset="0"/>
                <a:ea typeface="宋体" charset="0"/>
              </a:defRPr>
            </a:lvl1pPr>
            <a:lvl2pPr marL="742950" indent="-285750" defTabSz="915988" eaLnBrk="0" hangingPunct="0">
              <a:defRPr>
                <a:solidFill>
                  <a:schemeClr val="tx1"/>
                </a:solidFill>
                <a:latin typeface="Arial" charset="0"/>
                <a:ea typeface="宋体" charset="0"/>
              </a:defRPr>
            </a:lvl2pPr>
            <a:lvl3pPr marL="1143000" indent="-228600" defTabSz="915988" eaLnBrk="0" hangingPunct="0">
              <a:defRPr>
                <a:solidFill>
                  <a:schemeClr val="tx1"/>
                </a:solidFill>
                <a:latin typeface="Arial" charset="0"/>
                <a:ea typeface="宋体" charset="0"/>
              </a:defRPr>
            </a:lvl3pPr>
            <a:lvl4pPr marL="1600200" indent="-228600" defTabSz="915988" eaLnBrk="0" hangingPunct="0">
              <a:defRPr>
                <a:solidFill>
                  <a:schemeClr val="tx1"/>
                </a:solidFill>
                <a:latin typeface="Arial" charset="0"/>
                <a:ea typeface="宋体" charset="0"/>
              </a:defRPr>
            </a:lvl4pPr>
            <a:lvl5pPr marL="2057400" indent="-228600" defTabSz="915988" eaLnBrk="0" hangingPunct="0">
              <a:defRPr>
                <a:solidFill>
                  <a:schemeClr val="tx1"/>
                </a:solidFill>
                <a:latin typeface="Arial" charset="0"/>
                <a:ea typeface="宋体" charset="0"/>
              </a:defRPr>
            </a:lvl5pPr>
            <a:lvl6pPr marL="2514600" indent="-228600" defTabSz="915988" eaLnBrk="0" fontAlgn="base" hangingPunct="0">
              <a:spcBef>
                <a:spcPct val="0"/>
              </a:spcBef>
              <a:spcAft>
                <a:spcPct val="0"/>
              </a:spcAft>
              <a:defRPr>
                <a:solidFill>
                  <a:schemeClr val="tx1"/>
                </a:solidFill>
                <a:latin typeface="Arial" charset="0"/>
                <a:ea typeface="宋体" charset="0"/>
              </a:defRPr>
            </a:lvl6pPr>
            <a:lvl7pPr marL="2971800" indent="-228600" defTabSz="915988" eaLnBrk="0" fontAlgn="base" hangingPunct="0">
              <a:spcBef>
                <a:spcPct val="0"/>
              </a:spcBef>
              <a:spcAft>
                <a:spcPct val="0"/>
              </a:spcAft>
              <a:defRPr>
                <a:solidFill>
                  <a:schemeClr val="tx1"/>
                </a:solidFill>
                <a:latin typeface="Arial" charset="0"/>
                <a:ea typeface="宋体" charset="0"/>
              </a:defRPr>
            </a:lvl7pPr>
            <a:lvl8pPr marL="3429000" indent="-228600" defTabSz="915988" eaLnBrk="0" fontAlgn="base" hangingPunct="0">
              <a:spcBef>
                <a:spcPct val="0"/>
              </a:spcBef>
              <a:spcAft>
                <a:spcPct val="0"/>
              </a:spcAft>
              <a:defRPr>
                <a:solidFill>
                  <a:schemeClr val="tx1"/>
                </a:solidFill>
                <a:latin typeface="Arial" charset="0"/>
                <a:ea typeface="宋体" charset="0"/>
              </a:defRPr>
            </a:lvl8pPr>
            <a:lvl9pPr marL="3886200" indent="-228600" defTabSz="915988" eaLnBrk="0" fontAlgn="base" hangingPunct="0">
              <a:spcBef>
                <a:spcPct val="0"/>
              </a:spcBef>
              <a:spcAft>
                <a:spcPct val="0"/>
              </a:spcAft>
              <a:defRPr>
                <a:solidFill>
                  <a:schemeClr val="tx1"/>
                </a:solidFill>
                <a:latin typeface="Arial" charset="0"/>
                <a:ea typeface="宋体" charset="0"/>
              </a:defRPr>
            </a:lvl9pPr>
          </a:lstStyle>
          <a:p>
            <a:pPr marL="0" lvl="1" indent="-228600" defTabSz="914400" eaLnBrk="1" hangingPunct="1">
              <a:lnSpc>
                <a:spcPct val="150000"/>
              </a:lnSpc>
              <a:spcBef>
                <a:spcPct val="50000"/>
              </a:spcBef>
              <a:buClr>
                <a:schemeClr val="accent2"/>
              </a:buClr>
              <a:buSzPct val="100000"/>
              <a:buFont typeface="Arial" pitchFamily="34" charset="0"/>
              <a:buChar char="•"/>
            </a:pPr>
            <a:r>
              <a:rPr lang="zh-CN" altLang="en-US" sz="2200" dirty="0">
                <a:latin typeface="华文新魏" pitchFamily="2" charset="-122"/>
                <a:ea typeface="华文新魏" pitchFamily="2" charset="-122"/>
                <a:cs typeface="华文新魏"/>
              </a:rPr>
              <a:t>同一个流的数据一般会被排入同一个</a:t>
            </a:r>
            <a:r>
              <a:rPr lang="zh-CN" altLang="en-US" sz="2200" dirty="0" smtClean="0">
                <a:latin typeface="华文新魏" pitchFamily="2" charset="-122"/>
                <a:ea typeface="华文新魏" pitchFamily="2" charset="-122"/>
                <a:cs typeface="华文新魏"/>
              </a:rPr>
              <a:t>队列</a:t>
            </a:r>
            <a:endParaRPr lang="sl-SI" altLang="zh-CN" sz="2200" dirty="0">
              <a:latin typeface="华文新魏" pitchFamily="2" charset="-122"/>
              <a:ea typeface="华文新魏" pitchFamily="2" charset="-122"/>
              <a:cs typeface="华文新魏"/>
            </a:endParaRPr>
          </a:p>
          <a:p>
            <a:pPr marL="0" lvl="1" indent="-228600" defTabSz="914400" eaLnBrk="1" hangingPunct="1">
              <a:lnSpc>
                <a:spcPct val="150000"/>
              </a:lnSpc>
              <a:spcBef>
                <a:spcPct val="50000"/>
              </a:spcBef>
              <a:buClr>
                <a:schemeClr val="accent2"/>
              </a:buClr>
              <a:buSzPct val="100000"/>
              <a:buFont typeface="Arial" pitchFamily="34" charset="0"/>
              <a:buChar char="•"/>
            </a:pPr>
            <a:r>
              <a:rPr lang="zh-CN" altLang="en-US" sz="2200" dirty="0" smtClean="0">
                <a:latin typeface="华文新魏" pitchFamily="2" charset="-122"/>
                <a:ea typeface="华文新魏" pitchFamily="2" charset="-122"/>
                <a:cs typeface="华文新魏"/>
              </a:rPr>
              <a:t>也可以根据</a:t>
            </a:r>
            <a:r>
              <a:rPr lang="en-US" altLang="zh-CN" sz="2200" dirty="0" smtClean="0">
                <a:latin typeface="华文新魏" pitchFamily="2" charset="-122"/>
                <a:ea typeface="华文新魏" pitchFamily="2" charset="-122"/>
                <a:cs typeface="华文新魏"/>
              </a:rPr>
              <a:t>TOS</a:t>
            </a:r>
            <a:r>
              <a:rPr lang="zh-CN" altLang="en-US" sz="2200" dirty="0" smtClean="0">
                <a:latin typeface="华文新魏" pitchFamily="2" charset="-122"/>
                <a:ea typeface="华文新魏" pitchFamily="2" charset="-122"/>
                <a:cs typeface="华文新魏"/>
              </a:rPr>
              <a:t>域的取值，将同</a:t>
            </a:r>
            <a:r>
              <a:rPr lang="zh-CN" altLang="en-US" sz="2200" dirty="0">
                <a:latin typeface="华文新魏" pitchFamily="2" charset="-122"/>
                <a:ea typeface="华文新魏" pitchFamily="2" charset="-122"/>
                <a:cs typeface="华文新魏"/>
              </a:rPr>
              <a:t>一个流的</a:t>
            </a:r>
            <a:r>
              <a:rPr lang="zh-CN" altLang="en-US" sz="2200" dirty="0" smtClean="0">
                <a:latin typeface="华文新魏" pitchFamily="2" charset="-122"/>
                <a:ea typeface="华文新魏" pitchFamily="2" charset="-122"/>
                <a:cs typeface="华文新魏"/>
              </a:rPr>
              <a:t>数据划归入</a:t>
            </a:r>
            <a:r>
              <a:rPr lang="zh-CN" altLang="en-US" sz="2200" dirty="0">
                <a:latin typeface="华文新魏" pitchFamily="2" charset="-122"/>
                <a:ea typeface="华文新魏" pitchFamily="2" charset="-122"/>
                <a:cs typeface="华文新魏"/>
              </a:rPr>
              <a:t>不同的</a:t>
            </a:r>
            <a:r>
              <a:rPr lang="zh-CN" altLang="en-US" sz="2200" dirty="0" smtClean="0">
                <a:latin typeface="华文新魏" pitchFamily="2" charset="-122"/>
                <a:ea typeface="华文新魏" pitchFamily="2" charset="-122"/>
                <a:cs typeface="华文新魏"/>
              </a:rPr>
              <a:t>队列</a:t>
            </a:r>
            <a:endParaRPr lang="en-US" altLang="zh-CN" sz="2200" dirty="0">
              <a:latin typeface="华文新魏" pitchFamily="2" charset="-122"/>
              <a:ea typeface="华文新魏" pitchFamily="2" charset="-122"/>
              <a:cs typeface="华文新魏"/>
            </a:endParaRPr>
          </a:p>
        </p:txBody>
      </p:sp>
    </p:spTree>
    <p:extLst>
      <p:ext uri="{BB962C8B-B14F-4D97-AF65-F5344CB8AC3E}">
        <p14:creationId xmlns="" xmlns:p14="http://schemas.microsoft.com/office/powerpoint/2010/main" val="1141819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5518"/>
            <a:ext cx="10515600" cy="1325563"/>
          </a:xfrm>
        </p:spPr>
        <p:txBody>
          <a:bodyPr/>
          <a:lstStyle/>
          <a:p>
            <a:r>
              <a:rPr lang="en-US" altLang="zh-CN" dirty="0"/>
              <a:t>WFQ </a:t>
            </a:r>
            <a:r>
              <a:rPr lang="zh-CN" altLang="en-US" dirty="0"/>
              <a:t>的插入和丢弃</a:t>
            </a:r>
            <a:endParaRPr kumimoji="1" lang="zh-CN" altLang="en-US" dirty="0"/>
          </a:p>
        </p:txBody>
      </p:sp>
      <p:sp>
        <p:nvSpPr>
          <p:cNvPr id="4" name="AutoShape 4"/>
          <p:cNvSpPr>
            <a:spLocks noChangeArrowheads="1"/>
          </p:cNvSpPr>
          <p:nvPr/>
        </p:nvSpPr>
        <p:spPr bwMode="auto">
          <a:xfrm>
            <a:off x="5372100" y="1058011"/>
            <a:ext cx="1143000" cy="838200"/>
          </a:xfrm>
          <a:prstGeom prst="flowChartDecision">
            <a:avLst/>
          </a:prstGeom>
          <a:solidFill>
            <a:srgbClr val="F9F39F"/>
          </a:solidFill>
          <a:ln w="19050">
            <a:solidFill>
              <a:schemeClr val="tx1"/>
            </a:solidFill>
            <a:miter lim="800000"/>
            <a:headEnd type="none" w="sm" len="sm"/>
            <a:tailEnd/>
          </a:ln>
          <a:effectLst>
            <a:outerShdw dist="254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N&gt;CDT?</a:t>
            </a:r>
            <a:endParaRPr lang="en-GB" altLang="zh-CN" sz="1200" b="1">
              <a:latin typeface="Helvetica" pitchFamily="34" charset="0"/>
              <a:ea typeface="宋体" pitchFamily="2" charset="-122"/>
            </a:endParaRPr>
          </a:p>
        </p:txBody>
      </p:sp>
      <p:sp>
        <p:nvSpPr>
          <p:cNvPr id="5" name="AutoShape 5"/>
          <p:cNvSpPr>
            <a:spLocks noChangeArrowheads="1"/>
          </p:cNvSpPr>
          <p:nvPr/>
        </p:nvSpPr>
        <p:spPr bwMode="auto">
          <a:xfrm>
            <a:off x="2781300" y="1058011"/>
            <a:ext cx="1143000" cy="838200"/>
          </a:xfrm>
          <a:prstGeom prst="flowChartDecision">
            <a:avLst/>
          </a:prstGeom>
          <a:solidFill>
            <a:srgbClr val="F9F39F"/>
          </a:solidFill>
          <a:ln w="19050">
            <a:solidFill>
              <a:schemeClr val="tx1"/>
            </a:solidFill>
            <a:miter lim="800000"/>
            <a:headEnd type="none" w="sm" len="sm"/>
            <a:tailEnd/>
          </a:ln>
          <a:effectLst>
            <a:outerShdw dist="254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N&gt;HQO?</a:t>
            </a:r>
            <a:endParaRPr lang="en-GB" altLang="zh-CN" sz="1200" b="1">
              <a:latin typeface="Helvetica" pitchFamily="34" charset="0"/>
              <a:ea typeface="宋体" pitchFamily="2" charset="-122"/>
            </a:endParaRPr>
          </a:p>
        </p:txBody>
      </p:sp>
      <p:cxnSp>
        <p:nvCxnSpPr>
          <p:cNvPr id="6" name="AutoShape 6"/>
          <p:cNvCxnSpPr>
            <a:cxnSpLocks noChangeShapeType="1"/>
          </p:cNvCxnSpPr>
          <p:nvPr/>
        </p:nvCxnSpPr>
        <p:spPr bwMode="auto">
          <a:xfrm>
            <a:off x="3933825" y="1477111"/>
            <a:ext cx="1428750" cy="0"/>
          </a:xfrm>
          <a:prstGeom prst="straightConnector1">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cxnSp>
      <p:sp>
        <p:nvSpPr>
          <p:cNvPr id="7" name="AutoShape 7"/>
          <p:cNvSpPr>
            <a:spLocks noChangeArrowheads="1"/>
          </p:cNvSpPr>
          <p:nvPr/>
        </p:nvSpPr>
        <p:spPr bwMode="auto">
          <a:xfrm>
            <a:off x="5372100" y="2201011"/>
            <a:ext cx="1143000" cy="838200"/>
          </a:xfrm>
          <a:prstGeom prst="flowChartDecision">
            <a:avLst/>
          </a:prstGeom>
          <a:solidFill>
            <a:srgbClr val="F9F39F"/>
          </a:solidFill>
          <a:ln w="19050">
            <a:solidFill>
              <a:schemeClr val="tx1"/>
            </a:solidFill>
            <a:miter lim="800000"/>
            <a:headEnd type="none" w="sm" len="sm"/>
            <a:tailEnd/>
          </a:ln>
          <a:effectLst>
            <a:outerShdw dist="25400" algn="ctr" rotWithShape="0">
              <a:schemeClr val="tx1"/>
            </a:outerShdw>
          </a:effectLst>
        </p:spPr>
        <p:txBody>
          <a:bodyPr wrap="none" anchor="ctr"/>
          <a:lstStyle/>
          <a:p>
            <a:pPr algn="ctr" eaLnBrk="0" hangingPunct="0">
              <a:defRPr/>
            </a:pPr>
            <a:r>
              <a:rPr lang="sl-SI" sz="1200" b="1" dirty="0">
                <a:latin typeface="Helvetica" pitchFamily="34" charset="0"/>
                <a:ea typeface="宋体" pitchFamily="2" charset="-122"/>
              </a:rPr>
              <a:t>Worst </a:t>
            </a:r>
          </a:p>
          <a:p>
            <a:pPr algn="ctr" eaLnBrk="0" hangingPunct="0">
              <a:defRPr/>
            </a:pPr>
            <a:r>
              <a:rPr lang="sl-SI" sz="1200" b="1" dirty="0">
                <a:latin typeface="Helvetica" pitchFamily="34" charset="0"/>
                <a:ea typeface="宋体" pitchFamily="2" charset="-122"/>
              </a:rPr>
              <a:t>Finish </a:t>
            </a:r>
          </a:p>
          <a:p>
            <a:pPr algn="ctr" eaLnBrk="0" hangingPunct="0">
              <a:defRPr/>
            </a:pPr>
            <a:r>
              <a:rPr lang="sl-SI" sz="1200" b="1" dirty="0">
                <a:latin typeface="Helvetica" pitchFamily="34" charset="0"/>
                <a:ea typeface="宋体" pitchFamily="2" charset="-122"/>
              </a:rPr>
              <a:t>Time?</a:t>
            </a:r>
            <a:endParaRPr lang="en-GB" altLang="zh-CN" sz="1200" b="1" dirty="0">
              <a:latin typeface="Helvetica" pitchFamily="34" charset="0"/>
              <a:ea typeface="宋体" pitchFamily="2" charset="-122"/>
            </a:endParaRPr>
          </a:p>
        </p:txBody>
      </p:sp>
      <p:sp>
        <p:nvSpPr>
          <p:cNvPr id="8" name="AutoShape 8"/>
          <p:cNvSpPr>
            <a:spLocks noChangeArrowheads="1"/>
          </p:cNvSpPr>
          <p:nvPr/>
        </p:nvSpPr>
        <p:spPr bwMode="auto">
          <a:xfrm>
            <a:off x="2781300" y="2201011"/>
            <a:ext cx="1143000" cy="838200"/>
          </a:xfrm>
          <a:prstGeom prst="flowChartDecision">
            <a:avLst/>
          </a:prstGeom>
          <a:solidFill>
            <a:srgbClr val="F9F39F"/>
          </a:solidFill>
          <a:ln w="19050">
            <a:solidFill>
              <a:schemeClr val="tx1"/>
            </a:solidFill>
            <a:miter lim="800000"/>
            <a:headEnd type="none" w="sm" len="sm"/>
            <a:tailEnd/>
          </a:ln>
          <a:effectLst>
            <a:outerShdw dist="25400" algn="ctr" rotWithShape="0">
              <a:schemeClr val="tx1"/>
            </a:outerShdw>
          </a:effectLst>
        </p:spPr>
        <p:txBody>
          <a:bodyPr wrap="none" anchor="ctr"/>
          <a:lstStyle/>
          <a:p>
            <a:pPr algn="ctr" eaLnBrk="0" hangingPunct="0">
              <a:defRPr/>
            </a:pPr>
            <a:r>
              <a:rPr lang="sl-SI" sz="1200" b="1">
                <a:latin typeface="Helvetica" pitchFamily="34" charset="0"/>
                <a:ea typeface="宋体" pitchFamily="2" charset="-122"/>
              </a:rPr>
              <a:t>Worst </a:t>
            </a:r>
          </a:p>
          <a:p>
            <a:pPr algn="ctr" eaLnBrk="0" hangingPunct="0">
              <a:defRPr/>
            </a:pPr>
            <a:r>
              <a:rPr lang="sl-SI" sz="1200" b="1">
                <a:latin typeface="Helvetica" pitchFamily="34" charset="0"/>
                <a:ea typeface="宋体" pitchFamily="2" charset="-122"/>
              </a:rPr>
              <a:t>Finish </a:t>
            </a:r>
          </a:p>
          <a:p>
            <a:pPr algn="ctr" eaLnBrk="0" hangingPunct="0">
              <a:defRPr/>
            </a:pPr>
            <a:r>
              <a:rPr lang="sl-SI" sz="1200" b="1">
                <a:latin typeface="Helvetica" pitchFamily="34" charset="0"/>
                <a:ea typeface="宋体" pitchFamily="2" charset="-122"/>
              </a:rPr>
              <a:t>Time?</a:t>
            </a:r>
            <a:endParaRPr lang="en-GB" altLang="zh-CN" sz="1200" b="1">
              <a:latin typeface="Helvetica" pitchFamily="34" charset="0"/>
              <a:ea typeface="宋体" pitchFamily="2" charset="-122"/>
            </a:endParaRPr>
          </a:p>
        </p:txBody>
      </p:sp>
      <p:cxnSp>
        <p:nvCxnSpPr>
          <p:cNvPr id="9" name="AutoShape 9"/>
          <p:cNvCxnSpPr>
            <a:cxnSpLocks noChangeShapeType="1"/>
          </p:cNvCxnSpPr>
          <p:nvPr/>
        </p:nvCxnSpPr>
        <p:spPr bwMode="auto">
          <a:xfrm>
            <a:off x="3352800" y="1905736"/>
            <a:ext cx="0" cy="285750"/>
          </a:xfrm>
          <a:prstGeom prst="straightConnector1">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cxnSp>
      <p:cxnSp>
        <p:nvCxnSpPr>
          <p:cNvPr id="10" name="AutoShape 10"/>
          <p:cNvCxnSpPr>
            <a:cxnSpLocks noChangeShapeType="1"/>
          </p:cNvCxnSpPr>
          <p:nvPr/>
        </p:nvCxnSpPr>
        <p:spPr bwMode="auto">
          <a:xfrm>
            <a:off x="5943600" y="1905736"/>
            <a:ext cx="0" cy="285750"/>
          </a:xfrm>
          <a:prstGeom prst="straightConnector1">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cxnSp>
      <p:sp>
        <p:nvSpPr>
          <p:cNvPr id="11" name="AutoShape 11"/>
          <p:cNvSpPr>
            <a:spLocks noChangeArrowheads="1"/>
          </p:cNvSpPr>
          <p:nvPr/>
        </p:nvSpPr>
        <p:spPr bwMode="auto">
          <a:xfrm>
            <a:off x="7808913" y="1210411"/>
            <a:ext cx="1065212" cy="533400"/>
          </a:xfrm>
          <a:prstGeom prst="flowChartProcess">
            <a:avLst/>
          </a:prstGeom>
          <a:solidFill>
            <a:srgbClr val="F9F39F"/>
          </a:solidFill>
          <a:ln w="19050">
            <a:solidFill>
              <a:schemeClr val="tx1"/>
            </a:solidFill>
            <a:miter lim="800000"/>
            <a:headEnd type="none" w="sm" len="sm"/>
            <a:tailEnd/>
          </a:ln>
          <a:effectLst>
            <a:outerShdw dist="17961" dir="2700000" algn="ctr" rotWithShape="0">
              <a:schemeClr val="tx1"/>
            </a:outerShdw>
          </a:effectLst>
        </p:spPr>
        <p:txBody>
          <a:bodyPr wrap="none" lIns="90000" tIns="46800" rIns="90000" bIns="46800" anchor="ctr"/>
          <a:lstStyle/>
          <a:p>
            <a:pPr algn="ctr" eaLnBrk="0" hangingPunct="0">
              <a:defRPr/>
            </a:pPr>
            <a:r>
              <a:rPr lang="sl-SI" sz="1200" b="1">
                <a:latin typeface="Helvetica" pitchFamily="34" charset="0"/>
                <a:ea typeface="宋体" pitchFamily="2" charset="-122"/>
              </a:rPr>
              <a:t>Enqueue</a:t>
            </a:r>
          </a:p>
          <a:p>
            <a:pPr algn="ctr" eaLnBrk="0" hangingPunct="0">
              <a:defRPr/>
            </a:pPr>
            <a:r>
              <a:rPr lang="en-US" sz="1200" b="1">
                <a:latin typeface="Helvetica" pitchFamily="34" charset="0"/>
                <a:ea typeface="宋体" pitchFamily="2" charset="-122"/>
              </a:rPr>
              <a:t>P</a:t>
            </a:r>
            <a:r>
              <a:rPr lang="sl-SI" sz="1200" b="1">
                <a:latin typeface="Helvetica" pitchFamily="34" charset="0"/>
                <a:ea typeface="宋体" pitchFamily="2" charset="-122"/>
              </a:rPr>
              <a:t>acket</a:t>
            </a:r>
            <a:endParaRPr lang="en-GB" altLang="zh-CN" sz="1200" b="1">
              <a:latin typeface="Helvetica" pitchFamily="34" charset="0"/>
              <a:ea typeface="宋体" pitchFamily="2" charset="-122"/>
            </a:endParaRPr>
          </a:p>
        </p:txBody>
      </p:sp>
      <p:cxnSp>
        <p:nvCxnSpPr>
          <p:cNvPr id="12" name="AutoShape 12"/>
          <p:cNvCxnSpPr>
            <a:cxnSpLocks noChangeShapeType="1"/>
          </p:cNvCxnSpPr>
          <p:nvPr/>
        </p:nvCxnSpPr>
        <p:spPr bwMode="auto">
          <a:xfrm>
            <a:off x="6524625" y="1477111"/>
            <a:ext cx="1274763" cy="0"/>
          </a:xfrm>
          <a:prstGeom prst="straightConnector1">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cxnSp>
      <p:cxnSp>
        <p:nvCxnSpPr>
          <p:cNvPr id="13" name="AutoShape 13"/>
          <p:cNvCxnSpPr>
            <a:cxnSpLocks noChangeShapeType="1"/>
          </p:cNvCxnSpPr>
          <p:nvPr/>
        </p:nvCxnSpPr>
        <p:spPr bwMode="auto">
          <a:xfrm flipV="1">
            <a:off x="6524625" y="1477111"/>
            <a:ext cx="1274763" cy="1143000"/>
          </a:xfrm>
          <a:prstGeom prst="bentConnector3">
            <a:avLst>
              <a:gd name="adj1" fmla="val 49940"/>
            </a:avLst>
          </a:prstGeom>
          <a:noFill/>
          <a:ln w="28575">
            <a:solidFill>
              <a:schemeClr val="tx1"/>
            </a:solidFill>
            <a:miter lim="800000"/>
            <a:headEnd type="none" w="sm" len="sm"/>
            <a:tailEnd type="triangle" w="med" len="med"/>
          </a:ln>
          <a:extLst>
            <a:ext uri="{909E8E84-426E-40DD-AFC4-6F175D3DCCD1}">
              <a14:hiddenFill xmlns="" xmlns:a14="http://schemas.microsoft.com/office/drawing/2010/main">
                <a:noFill/>
              </a14:hiddenFill>
            </a:ext>
          </a:extLst>
        </p:spPr>
      </p:cxnSp>
      <p:grpSp>
        <p:nvGrpSpPr>
          <p:cNvPr id="14" name="Group 14"/>
          <p:cNvGrpSpPr>
            <a:grpSpLocks/>
          </p:cNvGrpSpPr>
          <p:nvPr/>
        </p:nvGrpSpPr>
        <p:grpSpPr bwMode="auto">
          <a:xfrm>
            <a:off x="4305300" y="3801211"/>
            <a:ext cx="603250" cy="831850"/>
            <a:chOff x="558" y="2553"/>
            <a:chExt cx="295" cy="466"/>
          </a:xfrm>
        </p:grpSpPr>
        <p:sp>
          <p:nvSpPr>
            <p:cNvPr id="15" name="Freeform 15"/>
            <p:cNvSpPr>
              <a:spLocks/>
            </p:cNvSpPr>
            <p:nvPr/>
          </p:nvSpPr>
          <p:spPr bwMode="auto">
            <a:xfrm>
              <a:off x="558" y="2728"/>
              <a:ext cx="295" cy="268"/>
            </a:xfrm>
            <a:custGeom>
              <a:avLst/>
              <a:gdLst>
                <a:gd name="T0" fmla="*/ 0 w 295"/>
                <a:gd name="T1" fmla="*/ 0 h 268"/>
                <a:gd name="T2" fmla="*/ 294 w 295"/>
                <a:gd name="T3" fmla="*/ 0 h 268"/>
                <a:gd name="T4" fmla="*/ 249 w 295"/>
                <a:gd name="T5" fmla="*/ 267 h 268"/>
                <a:gd name="T6" fmla="*/ 36 w 295"/>
                <a:gd name="T7" fmla="*/ 267 h 268"/>
                <a:gd name="T8" fmla="*/ 0 w 295"/>
                <a:gd name="T9" fmla="*/ 0 h 268"/>
                <a:gd name="T10" fmla="*/ 0 60000 65536"/>
                <a:gd name="T11" fmla="*/ 0 60000 65536"/>
                <a:gd name="T12" fmla="*/ 0 60000 65536"/>
                <a:gd name="T13" fmla="*/ 0 60000 65536"/>
                <a:gd name="T14" fmla="*/ 0 60000 65536"/>
                <a:gd name="T15" fmla="*/ 0 w 295"/>
                <a:gd name="T16" fmla="*/ 0 h 268"/>
                <a:gd name="T17" fmla="*/ 295 w 295"/>
                <a:gd name="T18" fmla="*/ 268 h 268"/>
              </a:gdLst>
              <a:ahLst/>
              <a:cxnLst>
                <a:cxn ang="T10">
                  <a:pos x="T0" y="T1"/>
                </a:cxn>
                <a:cxn ang="T11">
                  <a:pos x="T2" y="T3"/>
                </a:cxn>
                <a:cxn ang="T12">
                  <a:pos x="T4" y="T5"/>
                </a:cxn>
                <a:cxn ang="T13">
                  <a:pos x="T6" y="T7"/>
                </a:cxn>
                <a:cxn ang="T14">
                  <a:pos x="T8" y="T9"/>
                </a:cxn>
              </a:cxnLst>
              <a:rect l="T15" t="T16" r="T17" b="T18"/>
              <a:pathLst>
                <a:path w="295" h="268">
                  <a:moveTo>
                    <a:pt x="0" y="0"/>
                  </a:moveTo>
                  <a:lnTo>
                    <a:pt x="294" y="0"/>
                  </a:lnTo>
                  <a:lnTo>
                    <a:pt x="249" y="267"/>
                  </a:lnTo>
                  <a:lnTo>
                    <a:pt x="36" y="267"/>
                  </a:lnTo>
                  <a:lnTo>
                    <a:pt x="0" y="0"/>
                  </a:lnTo>
                </a:path>
              </a:pathLst>
            </a:custGeom>
            <a:solidFill>
              <a:srgbClr val="717171"/>
            </a:solidFill>
            <a:ln>
              <a:noFill/>
            </a:ln>
            <a:extLst>
              <a:ext uri="{91240B29-F687-4F45-9708-019B960494DF}">
                <a14:hiddenLine xmlns="" xmlns:a14="http://schemas.microsoft.com/office/drawing/2010/main" w="9525" cap="rnd">
                  <a:solidFill>
                    <a:srgbClr val="000000"/>
                  </a:solidFill>
                  <a:round/>
                  <a:headEnd/>
                  <a:tailEnd/>
                </a14:hiddenLine>
              </a:ext>
            </a:extLst>
          </p:spPr>
          <p:txBody>
            <a:bodyPr/>
            <a:lstStyle/>
            <a:p>
              <a:endParaRPr lang="zh-CN" altLang="en-US"/>
            </a:p>
          </p:txBody>
        </p:sp>
        <p:sp>
          <p:nvSpPr>
            <p:cNvPr id="16" name="Oval 16"/>
            <p:cNvSpPr>
              <a:spLocks noChangeArrowheads="1"/>
            </p:cNvSpPr>
            <p:nvPr/>
          </p:nvSpPr>
          <p:spPr bwMode="auto">
            <a:xfrm>
              <a:off x="597" y="2964"/>
              <a:ext cx="206" cy="55"/>
            </a:xfrm>
            <a:prstGeom prst="ellipse">
              <a:avLst/>
            </a:prstGeom>
            <a:solidFill>
              <a:srgbClr val="000000"/>
            </a:solidFill>
            <a:ln w="12700">
              <a:solidFill>
                <a:srgbClr val="000000"/>
              </a:solidFill>
              <a:round/>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7" name="Arc 17"/>
            <p:cNvSpPr>
              <a:spLocks/>
            </p:cNvSpPr>
            <p:nvPr/>
          </p:nvSpPr>
          <p:spPr bwMode="auto">
            <a:xfrm>
              <a:off x="559" y="2553"/>
              <a:ext cx="151" cy="1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26"/>
                    <a:pt x="9583" y="79"/>
                    <a:pt x="21457" y="0"/>
                  </a:cubicBezTo>
                </a:path>
                <a:path w="21600" h="21600" stroke="0" extrusionOk="0">
                  <a:moveTo>
                    <a:pt x="0" y="21600"/>
                  </a:moveTo>
                  <a:cubicBezTo>
                    <a:pt x="0" y="9726"/>
                    <a:pt x="9583" y="79"/>
                    <a:pt x="21457" y="0"/>
                  </a:cubicBezTo>
                  <a:lnTo>
                    <a:pt x="21600" y="21600"/>
                  </a:lnTo>
                  <a:close/>
                </a:path>
              </a:pathLst>
            </a:custGeom>
            <a:noFill/>
            <a:ln w="508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8" name="Oval 18"/>
            <p:cNvSpPr>
              <a:spLocks noChangeArrowheads="1"/>
            </p:cNvSpPr>
            <p:nvPr/>
          </p:nvSpPr>
          <p:spPr bwMode="auto">
            <a:xfrm>
              <a:off x="589" y="2955"/>
              <a:ext cx="214" cy="54"/>
            </a:xfrm>
            <a:prstGeom prst="ellipse">
              <a:avLst/>
            </a:prstGeom>
            <a:solidFill>
              <a:srgbClr val="717171"/>
            </a:solidFill>
            <a:ln w="12700">
              <a:solidFill>
                <a:srgbClr val="717171"/>
              </a:solidFill>
              <a:round/>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9" name="Freeform 19"/>
            <p:cNvSpPr>
              <a:spLocks/>
            </p:cNvSpPr>
            <p:nvPr/>
          </p:nvSpPr>
          <p:spPr bwMode="auto">
            <a:xfrm>
              <a:off x="701" y="2764"/>
              <a:ext cx="1" cy="232"/>
            </a:xfrm>
            <a:custGeom>
              <a:avLst/>
              <a:gdLst>
                <a:gd name="T0" fmla="*/ 0 w 1"/>
                <a:gd name="T1" fmla="*/ 0 h 232"/>
                <a:gd name="T2" fmla="*/ 0 w 1"/>
                <a:gd name="T3" fmla="*/ 231 h 232"/>
                <a:gd name="T4" fmla="*/ 0 60000 65536"/>
                <a:gd name="T5" fmla="*/ 0 60000 65536"/>
                <a:gd name="T6" fmla="*/ 0 w 1"/>
                <a:gd name="T7" fmla="*/ 0 h 232"/>
                <a:gd name="T8" fmla="*/ 1 w 1"/>
                <a:gd name="T9" fmla="*/ 232 h 232"/>
              </a:gdLst>
              <a:ahLst/>
              <a:cxnLst>
                <a:cxn ang="T4">
                  <a:pos x="T0" y="T1"/>
                </a:cxn>
                <a:cxn ang="T5">
                  <a:pos x="T2" y="T3"/>
                </a:cxn>
              </a:cxnLst>
              <a:rect l="T6" t="T7" r="T8" b="T9"/>
              <a:pathLst>
                <a:path w="1" h="232">
                  <a:moveTo>
                    <a:pt x="0" y="0"/>
                  </a:moveTo>
                  <a:lnTo>
                    <a:pt x="0" y="231"/>
                  </a:lnTo>
                </a:path>
              </a:pathLst>
            </a:custGeom>
            <a:noFill/>
            <a:ln w="12700" cap="rnd" cmpd="sng">
              <a:solidFill>
                <a:srgbClr val="000000"/>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0" name="Oval 20"/>
            <p:cNvSpPr>
              <a:spLocks noChangeArrowheads="1"/>
            </p:cNvSpPr>
            <p:nvPr/>
          </p:nvSpPr>
          <p:spPr bwMode="auto">
            <a:xfrm>
              <a:off x="562" y="2688"/>
              <a:ext cx="276" cy="64"/>
            </a:xfrm>
            <a:prstGeom prst="ellipse">
              <a:avLst/>
            </a:prstGeom>
            <a:solidFill>
              <a:srgbClr val="000000"/>
            </a:solidFill>
            <a:ln w="12700">
              <a:solidFill>
                <a:srgbClr val="000000"/>
              </a:solidFill>
              <a:round/>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1" name="Freeform 21"/>
            <p:cNvSpPr>
              <a:spLocks/>
            </p:cNvSpPr>
            <p:nvPr/>
          </p:nvSpPr>
          <p:spPr bwMode="auto">
            <a:xfrm>
              <a:off x="638" y="2756"/>
              <a:ext cx="28" cy="240"/>
            </a:xfrm>
            <a:custGeom>
              <a:avLst/>
              <a:gdLst>
                <a:gd name="T0" fmla="*/ 0 w 28"/>
                <a:gd name="T1" fmla="*/ 0 h 240"/>
                <a:gd name="T2" fmla="*/ 27 w 28"/>
                <a:gd name="T3" fmla="*/ 239 h 240"/>
                <a:gd name="T4" fmla="*/ 0 60000 65536"/>
                <a:gd name="T5" fmla="*/ 0 60000 65536"/>
                <a:gd name="T6" fmla="*/ 0 w 28"/>
                <a:gd name="T7" fmla="*/ 0 h 240"/>
                <a:gd name="T8" fmla="*/ 28 w 28"/>
                <a:gd name="T9" fmla="*/ 240 h 240"/>
              </a:gdLst>
              <a:ahLst/>
              <a:cxnLst>
                <a:cxn ang="T4">
                  <a:pos x="T0" y="T1"/>
                </a:cxn>
                <a:cxn ang="T5">
                  <a:pos x="T2" y="T3"/>
                </a:cxn>
              </a:cxnLst>
              <a:rect l="T6" t="T7" r="T8" b="T9"/>
              <a:pathLst>
                <a:path w="28" h="240">
                  <a:moveTo>
                    <a:pt x="0" y="0"/>
                  </a:moveTo>
                  <a:lnTo>
                    <a:pt x="27" y="239"/>
                  </a:lnTo>
                </a:path>
              </a:pathLst>
            </a:custGeom>
            <a:noFill/>
            <a:ln w="12700" cap="rnd" cmpd="sng">
              <a:solidFill>
                <a:srgbClr val="000000"/>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2" name="Freeform 22"/>
            <p:cNvSpPr>
              <a:spLocks/>
            </p:cNvSpPr>
            <p:nvPr/>
          </p:nvSpPr>
          <p:spPr bwMode="auto">
            <a:xfrm>
              <a:off x="736" y="2764"/>
              <a:ext cx="27" cy="232"/>
            </a:xfrm>
            <a:custGeom>
              <a:avLst/>
              <a:gdLst>
                <a:gd name="T0" fmla="*/ 26 w 27"/>
                <a:gd name="T1" fmla="*/ 0 h 232"/>
                <a:gd name="T2" fmla="*/ 0 w 27"/>
                <a:gd name="T3" fmla="*/ 231 h 232"/>
                <a:gd name="T4" fmla="*/ 0 60000 65536"/>
                <a:gd name="T5" fmla="*/ 0 60000 65536"/>
                <a:gd name="T6" fmla="*/ 0 w 27"/>
                <a:gd name="T7" fmla="*/ 0 h 232"/>
                <a:gd name="T8" fmla="*/ 27 w 27"/>
                <a:gd name="T9" fmla="*/ 232 h 232"/>
              </a:gdLst>
              <a:ahLst/>
              <a:cxnLst>
                <a:cxn ang="T4">
                  <a:pos x="T0" y="T1"/>
                </a:cxn>
                <a:cxn ang="T5">
                  <a:pos x="T2" y="T3"/>
                </a:cxn>
              </a:cxnLst>
              <a:rect l="T6" t="T7" r="T8" b="T9"/>
              <a:pathLst>
                <a:path w="27" h="232">
                  <a:moveTo>
                    <a:pt x="26" y="0"/>
                  </a:moveTo>
                  <a:lnTo>
                    <a:pt x="0" y="231"/>
                  </a:lnTo>
                </a:path>
              </a:pathLst>
            </a:custGeom>
            <a:noFill/>
            <a:ln w="12700" cap="rnd" cmpd="sng">
              <a:solidFill>
                <a:srgbClr val="000000"/>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3" name="Freeform 23"/>
            <p:cNvSpPr>
              <a:spLocks/>
            </p:cNvSpPr>
            <p:nvPr/>
          </p:nvSpPr>
          <p:spPr bwMode="auto">
            <a:xfrm>
              <a:off x="780" y="2756"/>
              <a:ext cx="46" cy="240"/>
            </a:xfrm>
            <a:custGeom>
              <a:avLst/>
              <a:gdLst>
                <a:gd name="T0" fmla="*/ 45 w 46"/>
                <a:gd name="T1" fmla="*/ 0 h 240"/>
                <a:gd name="T2" fmla="*/ 0 w 46"/>
                <a:gd name="T3" fmla="*/ 239 h 240"/>
                <a:gd name="T4" fmla="*/ 0 60000 65536"/>
                <a:gd name="T5" fmla="*/ 0 60000 65536"/>
                <a:gd name="T6" fmla="*/ 0 w 46"/>
                <a:gd name="T7" fmla="*/ 0 h 240"/>
                <a:gd name="T8" fmla="*/ 46 w 46"/>
                <a:gd name="T9" fmla="*/ 240 h 240"/>
              </a:gdLst>
              <a:ahLst/>
              <a:cxnLst>
                <a:cxn ang="T4">
                  <a:pos x="T0" y="T1"/>
                </a:cxn>
                <a:cxn ang="T5">
                  <a:pos x="T2" y="T3"/>
                </a:cxn>
              </a:cxnLst>
              <a:rect l="T6" t="T7" r="T8" b="T9"/>
              <a:pathLst>
                <a:path w="46" h="240">
                  <a:moveTo>
                    <a:pt x="45" y="0"/>
                  </a:moveTo>
                  <a:lnTo>
                    <a:pt x="0" y="239"/>
                  </a:lnTo>
                </a:path>
              </a:pathLst>
            </a:custGeom>
            <a:noFill/>
            <a:ln w="12700" cap="rnd" cmpd="sng">
              <a:solidFill>
                <a:srgbClr val="000000"/>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4" name="Freeform 24"/>
            <p:cNvSpPr>
              <a:spLocks/>
            </p:cNvSpPr>
            <p:nvPr/>
          </p:nvSpPr>
          <p:spPr bwMode="auto">
            <a:xfrm>
              <a:off x="585" y="2756"/>
              <a:ext cx="45" cy="240"/>
            </a:xfrm>
            <a:custGeom>
              <a:avLst/>
              <a:gdLst>
                <a:gd name="T0" fmla="*/ 0 w 45"/>
                <a:gd name="T1" fmla="*/ 0 h 240"/>
                <a:gd name="T2" fmla="*/ 44 w 45"/>
                <a:gd name="T3" fmla="*/ 239 h 240"/>
                <a:gd name="T4" fmla="*/ 0 60000 65536"/>
                <a:gd name="T5" fmla="*/ 0 60000 65536"/>
                <a:gd name="T6" fmla="*/ 0 w 45"/>
                <a:gd name="T7" fmla="*/ 0 h 240"/>
                <a:gd name="T8" fmla="*/ 45 w 45"/>
                <a:gd name="T9" fmla="*/ 240 h 240"/>
              </a:gdLst>
              <a:ahLst/>
              <a:cxnLst>
                <a:cxn ang="T4">
                  <a:pos x="T0" y="T1"/>
                </a:cxn>
                <a:cxn ang="T5">
                  <a:pos x="T2" y="T3"/>
                </a:cxn>
              </a:cxnLst>
              <a:rect l="T6" t="T7" r="T8" b="T9"/>
              <a:pathLst>
                <a:path w="45" h="240">
                  <a:moveTo>
                    <a:pt x="0" y="0"/>
                  </a:moveTo>
                  <a:lnTo>
                    <a:pt x="44" y="239"/>
                  </a:lnTo>
                </a:path>
              </a:pathLst>
            </a:custGeom>
            <a:noFill/>
            <a:ln w="12700" cap="rnd" cmpd="sng">
              <a:solidFill>
                <a:srgbClr val="000000"/>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5" name="Arc 25"/>
            <p:cNvSpPr>
              <a:spLocks/>
            </p:cNvSpPr>
            <p:nvPr/>
          </p:nvSpPr>
          <p:spPr bwMode="auto">
            <a:xfrm>
              <a:off x="696" y="2553"/>
              <a:ext cx="156" cy="1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cxnSp>
        <p:nvCxnSpPr>
          <p:cNvPr id="26" name="AutoShape 26"/>
          <p:cNvCxnSpPr>
            <a:cxnSpLocks noChangeShapeType="1"/>
          </p:cNvCxnSpPr>
          <p:nvPr/>
        </p:nvCxnSpPr>
        <p:spPr bwMode="auto">
          <a:xfrm rot="5400000">
            <a:off x="4902200" y="2734411"/>
            <a:ext cx="727075" cy="1355725"/>
          </a:xfrm>
          <a:prstGeom prst="bentConnector3">
            <a:avLst>
              <a:gd name="adj1" fmla="val 51093"/>
            </a:avLst>
          </a:prstGeom>
          <a:noFill/>
          <a:ln w="28575">
            <a:solidFill>
              <a:schemeClr val="tx1"/>
            </a:solidFill>
            <a:miter lim="800000"/>
            <a:headEnd type="none" w="sm" len="sm"/>
            <a:tailEnd type="triangle" w="med" len="med"/>
          </a:ln>
          <a:extLst>
            <a:ext uri="{909E8E84-426E-40DD-AFC4-6F175D3DCCD1}">
              <a14:hiddenFill xmlns="" xmlns:a14="http://schemas.microsoft.com/office/drawing/2010/main">
                <a:noFill/>
              </a14:hiddenFill>
            </a:ext>
          </a:extLst>
        </p:spPr>
      </p:cxnSp>
      <p:cxnSp>
        <p:nvCxnSpPr>
          <p:cNvPr id="27" name="AutoShape 27"/>
          <p:cNvCxnSpPr>
            <a:cxnSpLocks noChangeShapeType="1"/>
          </p:cNvCxnSpPr>
          <p:nvPr/>
        </p:nvCxnSpPr>
        <p:spPr bwMode="auto">
          <a:xfrm>
            <a:off x="2255838" y="1477111"/>
            <a:ext cx="515937" cy="0"/>
          </a:xfrm>
          <a:prstGeom prst="straightConnector1">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cxnSp>
      <p:sp>
        <p:nvSpPr>
          <p:cNvPr id="28" name="AutoShape 28"/>
          <p:cNvSpPr>
            <a:spLocks noChangeArrowheads="1"/>
          </p:cNvSpPr>
          <p:nvPr/>
        </p:nvSpPr>
        <p:spPr bwMode="auto">
          <a:xfrm>
            <a:off x="1181100" y="1324711"/>
            <a:ext cx="1065213" cy="304800"/>
          </a:xfrm>
          <a:prstGeom prst="flowChartProcess">
            <a:avLst/>
          </a:prstGeom>
          <a:solidFill>
            <a:srgbClr val="DDFFFF"/>
          </a:solidFill>
          <a:ln w="19050">
            <a:solidFill>
              <a:schemeClr val="tx1"/>
            </a:solidFill>
            <a:miter lim="800000"/>
            <a:headEnd type="none" w="sm" len="sm"/>
            <a:tailEnd/>
          </a:ln>
          <a:effectLst>
            <a:outerShdw dist="17961" dir="2700000" algn="ctr" rotWithShape="0">
              <a:schemeClr val="tx1"/>
            </a:outerShdw>
          </a:effectLst>
        </p:spPr>
        <p:txBody>
          <a:bodyPr wrap="none" lIns="90000" tIns="46800" rIns="90000" bIns="46800" anchor="ctr"/>
          <a:lstStyle/>
          <a:p>
            <a:pPr algn="ctr" eaLnBrk="0" hangingPunct="0">
              <a:defRPr/>
            </a:pPr>
            <a:r>
              <a:rPr lang="sl-SI" sz="1200" b="1">
                <a:latin typeface="Helvetica" pitchFamily="34" charset="0"/>
                <a:ea typeface="宋体" pitchFamily="2" charset="-122"/>
              </a:rPr>
              <a:t>Nth </a:t>
            </a:r>
            <a:r>
              <a:rPr lang="en-US" sz="1200" b="1">
                <a:latin typeface="Helvetica" pitchFamily="34" charset="0"/>
                <a:ea typeface="宋体" pitchFamily="2" charset="-122"/>
              </a:rPr>
              <a:t>P</a:t>
            </a:r>
            <a:r>
              <a:rPr lang="sl-SI" sz="1200" b="1">
                <a:latin typeface="Helvetica" pitchFamily="34" charset="0"/>
                <a:ea typeface="宋体" pitchFamily="2" charset="-122"/>
              </a:rPr>
              <a:t>acket</a:t>
            </a:r>
            <a:endParaRPr lang="en-GB" altLang="zh-CN" sz="1200" b="1">
              <a:latin typeface="Helvetica" pitchFamily="34" charset="0"/>
              <a:ea typeface="宋体" pitchFamily="2" charset="-122"/>
            </a:endParaRPr>
          </a:p>
        </p:txBody>
      </p:sp>
      <p:cxnSp>
        <p:nvCxnSpPr>
          <p:cNvPr id="29" name="AutoShape 29"/>
          <p:cNvCxnSpPr>
            <a:cxnSpLocks noChangeShapeType="1"/>
          </p:cNvCxnSpPr>
          <p:nvPr/>
        </p:nvCxnSpPr>
        <p:spPr bwMode="auto">
          <a:xfrm>
            <a:off x="3933825" y="2620111"/>
            <a:ext cx="654050" cy="1155700"/>
          </a:xfrm>
          <a:prstGeom prst="bentConnector2">
            <a:avLst/>
          </a:prstGeom>
          <a:noFill/>
          <a:ln w="28575">
            <a:solidFill>
              <a:schemeClr val="tx1"/>
            </a:solidFill>
            <a:miter lim="800000"/>
            <a:headEnd type="none" w="sm" len="sm"/>
            <a:tailEnd type="triangle" w="med" len="med"/>
          </a:ln>
          <a:extLst>
            <a:ext uri="{909E8E84-426E-40DD-AFC4-6F175D3DCCD1}">
              <a14:hiddenFill xmlns="" xmlns:a14="http://schemas.microsoft.com/office/drawing/2010/main">
                <a:noFill/>
              </a14:hiddenFill>
            </a:ext>
          </a:extLst>
        </p:spPr>
      </p:cxnSp>
      <p:cxnSp>
        <p:nvCxnSpPr>
          <p:cNvPr id="30" name="AutoShape 30"/>
          <p:cNvCxnSpPr>
            <a:cxnSpLocks noChangeShapeType="1"/>
          </p:cNvCxnSpPr>
          <p:nvPr/>
        </p:nvCxnSpPr>
        <p:spPr bwMode="auto">
          <a:xfrm rot="16200000" flipH="1">
            <a:off x="3606800" y="2794736"/>
            <a:ext cx="727075" cy="1235075"/>
          </a:xfrm>
          <a:prstGeom prst="bentConnector3">
            <a:avLst>
              <a:gd name="adj1" fmla="val 51093"/>
            </a:avLst>
          </a:prstGeom>
          <a:noFill/>
          <a:ln w="28575">
            <a:solidFill>
              <a:schemeClr val="tx1"/>
            </a:solidFill>
            <a:miter lim="800000"/>
            <a:headEnd type="none" w="sm" len="sm"/>
            <a:tailEnd type="triangle" w="med" len="med"/>
          </a:ln>
          <a:extLst>
            <a:ext uri="{909E8E84-426E-40DD-AFC4-6F175D3DCCD1}">
              <a14:hiddenFill xmlns="" xmlns:a14="http://schemas.microsoft.com/office/drawing/2010/main">
                <a:noFill/>
              </a14:hiddenFill>
            </a:ext>
          </a:extLst>
        </p:spPr>
      </p:cxnSp>
      <p:sp>
        <p:nvSpPr>
          <p:cNvPr id="31" name="AutoShape 31"/>
          <p:cNvSpPr>
            <a:spLocks noChangeArrowheads="1"/>
          </p:cNvSpPr>
          <p:nvPr/>
        </p:nvSpPr>
        <p:spPr bwMode="auto">
          <a:xfrm>
            <a:off x="2171700" y="3267811"/>
            <a:ext cx="1828800" cy="914400"/>
          </a:xfrm>
          <a:prstGeom prst="flowChartProcess">
            <a:avLst/>
          </a:prstGeom>
          <a:solidFill>
            <a:srgbClr val="F9F39F"/>
          </a:solidFill>
          <a:ln w="19050">
            <a:solidFill>
              <a:schemeClr val="tx1"/>
            </a:solidFill>
            <a:miter lim="800000"/>
            <a:headEnd type="none" w="sm" len="sm"/>
            <a:tailEnd/>
          </a:ln>
          <a:effectLst>
            <a:outerShdw dist="17961" dir="2700000" algn="ctr" rotWithShape="0">
              <a:schemeClr val="tx1"/>
            </a:outerShdw>
          </a:effectLst>
        </p:spPr>
        <p:txBody>
          <a:bodyPr lIns="90000" tIns="46800" rIns="90000" bIns="46800" anchor="ctr"/>
          <a:lstStyle/>
          <a:p>
            <a:pPr algn="ctr" eaLnBrk="0" hangingPunct="0">
              <a:defRPr/>
            </a:pPr>
            <a:r>
              <a:rPr lang="sl-SI" sz="1200" b="1">
                <a:latin typeface="Helvetica" pitchFamily="34" charset="0"/>
                <a:ea typeface="宋体" pitchFamily="2" charset="-122"/>
              </a:rPr>
              <a:t>Drop the packet with the worst finish time (old) and enqueue the N</a:t>
            </a:r>
            <a:r>
              <a:rPr lang="en-US" sz="1200" b="1">
                <a:latin typeface="Helvetica" pitchFamily="34" charset="0"/>
                <a:ea typeface="宋体" pitchFamily="2" charset="-122"/>
              </a:rPr>
              <a:t>t</a:t>
            </a:r>
            <a:r>
              <a:rPr lang="sl-SI" sz="1200" b="1">
                <a:latin typeface="Helvetica" pitchFamily="34" charset="0"/>
                <a:ea typeface="宋体" pitchFamily="2" charset="-122"/>
              </a:rPr>
              <a:t>h packet (new)</a:t>
            </a:r>
            <a:r>
              <a:rPr lang="en-US" sz="1200" b="1">
                <a:latin typeface="Helvetica" pitchFamily="34" charset="0"/>
                <a:ea typeface="宋体" pitchFamily="2" charset="-122"/>
              </a:rPr>
              <a:t>.</a:t>
            </a:r>
            <a:endParaRPr lang="en-GB" altLang="zh-CN" sz="1200" b="1">
              <a:latin typeface="Helvetica" pitchFamily="34" charset="0"/>
              <a:ea typeface="宋体" pitchFamily="2" charset="-122"/>
            </a:endParaRPr>
          </a:p>
        </p:txBody>
      </p:sp>
      <p:sp>
        <p:nvSpPr>
          <p:cNvPr id="32" name="Text Box 32"/>
          <p:cNvSpPr txBox="1">
            <a:spLocks noChangeArrowheads="1"/>
          </p:cNvSpPr>
          <p:nvPr/>
        </p:nvSpPr>
        <p:spPr bwMode="auto">
          <a:xfrm>
            <a:off x="3844925" y="1240574"/>
            <a:ext cx="384175"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lIns="90000" tIns="46800" rIns="90000" bIns="46800">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No</a:t>
            </a:r>
            <a:endParaRPr lang="en-GB" altLang="zh-CN" sz="1200" b="1">
              <a:latin typeface="Helvetica" charset="0"/>
            </a:endParaRPr>
          </a:p>
        </p:txBody>
      </p:sp>
      <p:sp>
        <p:nvSpPr>
          <p:cNvPr id="33" name="Text Box 33"/>
          <p:cNvSpPr txBox="1">
            <a:spLocks noChangeArrowheads="1"/>
          </p:cNvSpPr>
          <p:nvPr/>
        </p:nvSpPr>
        <p:spPr bwMode="auto">
          <a:xfrm>
            <a:off x="6438900" y="1240574"/>
            <a:ext cx="384175"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lIns="90000" tIns="46800" rIns="90000" bIns="46800">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No</a:t>
            </a:r>
            <a:endParaRPr lang="en-GB" altLang="zh-CN" sz="1200" b="1">
              <a:latin typeface="Helvetica" charset="0"/>
            </a:endParaRPr>
          </a:p>
        </p:txBody>
      </p:sp>
      <p:sp>
        <p:nvSpPr>
          <p:cNvPr id="34" name="Text Box 34"/>
          <p:cNvSpPr txBox="1">
            <a:spLocks noChangeArrowheads="1"/>
          </p:cNvSpPr>
          <p:nvPr/>
        </p:nvSpPr>
        <p:spPr bwMode="auto">
          <a:xfrm>
            <a:off x="3816350" y="2383574"/>
            <a:ext cx="4508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lIns="90000" tIns="46800" rIns="90000" bIns="46800">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Yes</a:t>
            </a:r>
            <a:endParaRPr lang="en-GB" altLang="zh-CN" sz="1200" b="1">
              <a:latin typeface="Helvetica" charset="0"/>
            </a:endParaRPr>
          </a:p>
        </p:txBody>
      </p:sp>
      <p:sp>
        <p:nvSpPr>
          <p:cNvPr id="35" name="Text Box 35"/>
          <p:cNvSpPr txBox="1">
            <a:spLocks noChangeArrowheads="1"/>
          </p:cNvSpPr>
          <p:nvPr/>
        </p:nvSpPr>
        <p:spPr bwMode="auto">
          <a:xfrm>
            <a:off x="3314700" y="1850174"/>
            <a:ext cx="4508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lIns="90000" tIns="46800" rIns="90000" bIns="46800">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Yes</a:t>
            </a:r>
            <a:endParaRPr lang="en-GB" altLang="zh-CN" sz="1200" b="1">
              <a:latin typeface="Helvetica" charset="0"/>
            </a:endParaRPr>
          </a:p>
        </p:txBody>
      </p:sp>
      <p:sp>
        <p:nvSpPr>
          <p:cNvPr id="36" name="Text Box 36"/>
          <p:cNvSpPr txBox="1">
            <a:spLocks noChangeArrowheads="1"/>
          </p:cNvSpPr>
          <p:nvPr/>
        </p:nvSpPr>
        <p:spPr bwMode="auto">
          <a:xfrm>
            <a:off x="5911850" y="1850174"/>
            <a:ext cx="4508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lIns="90000" tIns="46800" rIns="90000" bIns="46800">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Yes</a:t>
            </a:r>
            <a:endParaRPr lang="en-GB" altLang="zh-CN" sz="1200" b="1">
              <a:latin typeface="Helvetica" charset="0"/>
            </a:endParaRPr>
          </a:p>
        </p:txBody>
      </p:sp>
      <p:sp>
        <p:nvSpPr>
          <p:cNvPr id="37" name="Text Box 37"/>
          <p:cNvSpPr txBox="1">
            <a:spLocks noChangeArrowheads="1"/>
          </p:cNvSpPr>
          <p:nvPr/>
        </p:nvSpPr>
        <p:spPr bwMode="auto">
          <a:xfrm>
            <a:off x="3348038" y="2993174"/>
            <a:ext cx="384175"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lIns="90000" tIns="46800" rIns="90000" bIns="46800">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No</a:t>
            </a:r>
            <a:endParaRPr lang="en-GB" altLang="zh-CN" sz="1200" b="1">
              <a:latin typeface="Helvetica" charset="0"/>
            </a:endParaRPr>
          </a:p>
        </p:txBody>
      </p:sp>
      <p:sp>
        <p:nvSpPr>
          <p:cNvPr id="38" name="Text Box 38"/>
          <p:cNvSpPr txBox="1">
            <a:spLocks noChangeArrowheads="1"/>
          </p:cNvSpPr>
          <p:nvPr/>
        </p:nvSpPr>
        <p:spPr bwMode="auto">
          <a:xfrm>
            <a:off x="6478588" y="2383574"/>
            <a:ext cx="384175"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lIns="90000" tIns="46800" rIns="90000" bIns="46800">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No</a:t>
            </a:r>
            <a:endParaRPr lang="en-GB" altLang="zh-CN" sz="1200" b="1">
              <a:latin typeface="Helvetica" charset="0"/>
            </a:endParaRPr>
          </a:p>
        </p:txBody>
      </p:sp>
      <p:sp>
        <p:nvSpPr>
          <p:cNvPr id="39" name="Text Box 39"/>
          <p:cNvSpPr txBox="1">
            <a:spLocks noChangeArrowheads="1"/>
          </p:cNvSpPr>
          <p:nvPr/>
        </p:nvSpPr>
        <p:spPr bwMode="auto">
          <a:xfrm>
            <a:off x="5911850" y="2993174"/>
            <a:ext cx="4508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lIns="90000" tIns="46800" rIns="90000" bIns="46800">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Yes</a:t>
            </a:r>
            <a:endParaRPr lang="en-GB" altLang="zh-CN" sz="1200" b="1">
              <a:latin typeface="Helvetica" charset="0"/>
            </a:endParaRPr>
          </a:p>
        </p:txBody>
      </p:sp>
      <p:cxnSp>
        <p:nvCxnSpPr>
          <p:cNvPr id="40" name="AutoShape 40"/>
          <p:cNvCxnSpPr>
            <a:cxnSpLocks noChangeShapeType="1"/>
          </p:cNvCxnSpPr>
          <p:nvPr/>
        </p:nvCxnSpPr>
        <p:spPr bwMode="auto">
          <a:xfrm rot="5400000" flipH="1" flipV="1">
            <a:off x="4085431" y="477780"/>
            <a:ext cx="2714625" cy="4713288"/>
          </a:xfrm>
          <a:prstGeom prst="bentConnector4">
            <a:avLst>
              <a:gd name="adj1" fmla="val -18421"/>
              <a:gd name="adj2" fmla="val 86389"/>
            </a:avLst>
          </a:prstGeom>
          <a:noFill/>
          <a:ln w="28575">
            <a:solidFill>
              <a:schemeClr val="tx1"/>
            </a:solidFill>
            <a:miter lim="800000"/>
            <a:headEnd type="none" w="sm" len="sm"/>
            <a:tailEnd type="triangle" w="med" len="med"/>
          </a:ln>
          <a:extLst>
            <a:ext uri="{909E8E84-426E-40DD-AFC4-6F175D3DCCD1}">
              <a14:hiddenFill xmlns="" xmlns:a14="http://schemas.microsoft.com/office/drawing/2010/main">
                <a:noFill/>
              </a14:hiddenFill>
            </a:ext>
          </a:extLst>
        </p:spPr>
      </p:cxnSp>
      <p:sp>
        <p:nvSpPr>
          <p:cNvPr id="41" name="Text Box 41"/>
          <p:cNvSpPr txBox="1">
            <a:spLocks noChangeArrowheads="1"/>
          </p:cNvSpPr>
          <p:nvPr/>
        </p:nvSpPr>
        <p:spPr bwMode="auto">
          <a:xfrm>
            <a:off x="3032125" y="4182211"/>
            <a:ext cx="493713"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lIns="90000" tIns="46800" rIns="90000" bIns="46800">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New</a:t>
            </a:r>
            <a:endParaRPr lang="en-GB" altLang="zh-CN" sz="1200" b="1">
              <a:latin typeface="Helvetica" charset="0"/>
            </a:endParaRPr>
          </a:p>
        </p:txBody>
      </p:sp>
      <p:sp>
        <p:nvSpPr>
          <p:cNvPr id="42" name="Text Box 42"/>
          <p:cNvSpPr txBox="1">
            <a:spLocks noChangeArrowheads="1"/>
          </p:cNvSpPr>
          <p:nvPr/>
        </p:nvSpPr>
        <p:spPr bwMode="auto">
          <a:xfrm>
            <a:off x="3944938" y="3191611"/>
            <a:ext cx="436562"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a14:hiddenLine>
            </a:ext>
          </a:extLst>
        </p:spPr>
        <p:txBody>
          <a:bodyPr wrap="none" lIns="90000" tIns="46800" rIns="90000" bIns="46800">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Old</a:t>
            </a:r>
            <a:endParaRPr lang="en-GB" altLang="zh-CN" sz="1200" b="1">
              <a:latin typeface="Helvetica" charset="0"/>
            </a:endParaRPr>
          </a:p>
        </p:txBody>
      </p:sp>
      <p:sp>
        <p:nvSpPr>
          <p:cNvPr id="45" name="矩形 44"/>
          <p:cNvSpPr/>
          <p:nvPr/>
        </p:nvSpPr>
        <p:spPr>
          <a:xfrm>
            <a:off x="1257298" y="4809070"/>
            <a:ext cx="8765932" cy="1954381"/>
          </a:xfrm>
          <a:prstGeom prst="rect">
            <a:avLst/>
          </a:prstGeom>
          <a:ln w="19050">
            <a:solidFill>
              <a:srgbClr val="C00000"/>
            </a:solidFill>
          </a:ln>
        </p:spPr>
        <p:txBody>
          <a:bodyPr wrap="square">
            <a:spAutoFit/>
          </a:bodyPr>
          <a:lstStyle/>
          <a:p>
            <a:pPr marL="0" lvl="1" indent="-228600">
              <a:lnSpc>
                <a:spcPct val="150000"/>
              </a:lnSpc>
              <a:spcBef>
                <a:spcPct val="50000"/>
              </a:spcBef>
              <a:buClr>
                <a:schemeClr val="accent2"/>
              </a:buClr>
              <a:buSzPct val="100000"/>
              <a:buFont typeface="Arial" pitchFamily="34" charset="0"/>
              <a:buChar char="•"/>
            </a:pPr>
            <a:r>
              <a:rPr lang="en-US" altLang="zh-CN" sz="2200" dirty="0">
                <a:solidFill>
                  <a:srgbClr val="FF0000"/>
                </a:solidFill>
                <a:latin typeface="华文新魏" pitchFamily="2" charset="-122"/>
                <a:ea typeface="华文新魏" pitchFamily="2" charset="-122"/>
                <a:cs typeface="华文新魏"/>
              </a:rPr>
              <a:t>HQO </a:t>
            </a:r>
            <a:r>
              <a:rPr lang="en-US" altLang="zh-CN" sz="2200" dirty="0">
                <a:latin typeface="华文新魏" pitchFamily="2" charset="-122"/>
                <a:ea typeface="华文新魏" pitchFamily="2" charset="-122"/>
                <a:cs typeface="华文新魏"/>
              </a:rPr>
              <a:t>(hold-queue out limit) </a:t>
            </a:r>
            <a:r>
              <a:rPr lang="zh-CN" altLang="en-US" sz="2200" dirty="0">
                <a:latin typeface="华文新魏" pitchFamily="2" charset="-122"/>
                <a:ea typeface="华文新魏" pitchFamily="2" charset="-122"/>
                <a:cs typeface="华文新魏"/>
              </a:rPr>
              <a:t>是 </a:t>
            </a:r>
            <a:r>
              <a:rPr lang="en-US" altLang="zh-CN" sz="2200" dirty="0">
                <a:latin typeface="华文新魏" pitchFamily="2" charset="-122"/>
                <a:ea typeface="华文新魏" pitchFamily="2" charset="-122"/>
                <a:cs typeface="华文新魏"/>
              </a:rPr>
              <a:t>WFQ</a:t>
            </a:r>
            <a:r>
              <a:rPr lang="zh-CN" altLang="en-US" sz="2200" dirty="0">
                <a:latin typeface="华文新魏" pitchFamily="2" charset="-122"/>
                <a:ea typeface="华文新魏" pitchFamily="2" charset="-122"/>
                <a:cs typeface="华文新魏"/>
              </a:rPr>
              <a:t>系统</a:t>
            </a:r>
            <a:r>
              <a:rPr lang="zh-CN" altLang="en-US" sz="2200" dirty="0" smtClean="0">
                <a:latin typeface="华文新魏" pitchFamily="2" charset="-122"/>
                <a:ea typeface="华文新魏" pitchFamily="2" charset="-122"/>
                <a:cs typeface="华文新魏"/>
              </a:rPr>
              <a:t>允许的队列长度最大值</a:t>
            </a:r>
            <a:endParaRPr lang="zh-CN" altLang="en-US" sz="2200" dirty="0">
              <a:latin typeface="华文新魏" pitchFamily="2" charset="-122"/>
              <a:ea typeface="华文新魏" pitchFamily="2" charset="-122"/>
              <a:cs typeface="华文新魏"/>
            </a:endParaRPr>
          </a:p>
          <a:p>
            <a:pPr marL="0" lvl="1" indent="-228600">
              <a:lnSpc>
                <a:spcPct val="150000"/>
              </a:lnSpc>
              <a:spcBef>
                <a:spcPct val="50000"/>
              </a:spcBef>
              <a:buClr>
                <a:schemeClr val="accent2"/>
              </a:buClr>
              <a:buSzPct val="100000"/>
              <a:buFont typeface="Arial" pitchFamily="34" charset="0"/>
              <a:buChar char="•"/>
            </a:pPr>
            <a:r>
              <a:rPr lang="en-US" altLang="zh-CN" sz="2200" dirty="0">
                <a:solidFill>
                  <a:srgbClr val="FF0000"/>
                </a:solidFill>
                <a:latin typeface="华文新魏" pitchFamily="2" charset="-122"/>
                <a:ea typeface="华文新魏" pitchFamily="2" charset="-122"/>
                <a:cs typeface="华文新魏"/>
              </a:rPr>
              <a:t>CDT</a:t>
            </a:r>
            <a:r>
              <a:rPr lang="en-US" altLang="zh-CN" sz="2200" dirty="0">
                <a:latin typeface="华文新魏" pitchFamily="2" charset="-122"/>
                <a:ea typeface="华文新魏" pitchFamily="2" charset="-122"/>
                <a:cs typeface="华文新魏"/>
              </a:rPr>
              <a:t> (congestive discard threshold) </a:t>
            </a:r>
            <a:r>
              <a:rPr lang="zh-CN" altLang="en-US" sz="2200" dirty="0">
                <a:latin typeface="华文新魏" pitchFamily="2" charset="-122"/>
                <a:ea typeface="华文新魏" pitchFamily="2" charset="-122"/>
                <a:cs typeface="华文新魏"/>
              </a:rPr>
              <a:t>是</a:t>
            </a:r>
            <a:r>
              <a:rPr lang="en-US" altLang="zh-CN" sz="2200" dirty="0">
                <a:latin typeface="华文新魏" pitchFamily="2" charset="-122"/>
                <a:ea typeface="华文新魏" pitchFamily="2" charset="-122"/>
                <a:cs typeface="华文新魏"/>
              </a:rPr>
              <a:t>WFQ</a:t>
            </a:r>
            <a:r>
              <a:rPr lang="zh-CN" altLang="en-US" sz="2200" dirty="0">
                <a:latin typeface="华文新魏" pitchFamily="2" charset="-122"/>
                <a:ea typeface="华文新魏" pitchFamily="2" charset="-122"/>
                <a:cs typeface="华文新魏"/>
              </a:rPr>
              <a:t>系统开始丢包的</a:t>
            </a:r>
            <a:r>
              <a:rPr lang="zh-CN" altLang="en-US" sz="2200" dirty="0" smtClean="0">
                <a:latin typeface="华文新魏" pitchFamily="2" charset="-122"/>
                <a:ea typeface="华文新魏" pitchFamily="2" charset="-122"/>
                <a:cs typeface="华文新魏"/>
              </a:rPr>
              <a:t>阈值</a:t>
            </a:r>
            <a:endParaRPr lang="zh-CN" altLang="en-US" sz="2200" dirty="0">
              <a:latin typeface="华文新魏" pitchFamily="2" charset="-122"/>
              <a:ea typeface="华文新魏" pitchFamily="2" charset="-122"/>
              <a:cs typeface="华文新魏"/>
            </a:endParaRPr>
          </a:p>
          <a:p>
            <a:pPr marL="0" lvl="1" indent="-228600">
              <a:lnSpc>
                <a:spcPct val="150000"/>
              </a:lnSpc>
              <a:spcBef>
                <a:spcPct val="50000"/>
              </a:spcBef>
              <a:buClr>
                <a:schemeClr val="accent2"/>
              </a:buClr>
              <a:buSzPct val="100000"/>
              <a:buFont typeface="Arial" pitchFamily="34" charset="0"/>
              <a:buChar char="•"/>
            </a:pPr>
            <a:r>
              <a:rPr lang="en-US" altLang="zh-CN" sz="2200" dirty="0">
                <a:latin typeface="华文新魏" pitchFamily="2" charset="-122"/>
                <a:ea typeface="华文新魏" pitchFamily="2" charset="-122"/>
                <a:cs typeface="华文新魏"/>
              </a:rPr>
              <a:t>N  </a:t>
            </a:r>
            <a:r>
              <a:rPr lang="zh-CN" altLang="en-US" sz="2200" dirty="0">
                <a:latin typeface="华文新魏" pitchFamily="2" charset="-122"/>
                <a:ea typeface="华文新魏" pitchFamily="2" charset="-122"/>
                <a:cs typeface="华文新魏"/>
              </a:rPr>
              <a:t>是 </a:t>
            </a:r>
            <a:r>
              <a:rPr lang="en-US" altLang="zh-CN" sz="2200" dirty="0">
                <a:latin typeface="华文新魏" pitchFamily="2" charset="-122"/>
                <a:ea typeface="华文新魏" pitchFamily="2" charset="-122"/>
                <a:cs typeface="华文新魏"/>
              </a:rPr>
              <a:t>WFQ</a:t>
            </a:r>
            <a:r>
              <a:rPr lang="zh-CN" altLang="en-US" sz="2200" dirty="0">
                <a:latin typeface="华文新魏" pitchFamily="2" charset="-122"/>
                <a:ea typeface="华文新魏" pitchFamily="2" charset="-122"/>
                <a:cs typeface="华文新魏"/>
              </a:rPr>
              <a:t>系统到达的第</a:t>
            </a:r>
            <a:r>
              <a:rPr lang="en-US" altLang="zh-CN" sz="2200" dirty="0">
                <a:latin typeface="华文新魏" pitchFamily="2" charset="-122"/>
                <a:ea typeface="华文新魏" pitchFamily="2" charset="-122"/>
                <a:cs typeface="华文新魏"/>
              </a:rPr>
              <a:t>N</a:t>
            </a:r>
            <a:r>
              <a:rPr lang="zh-CN" altLang="en-US" sz="2200" dirty="0">
                <a:latin typeface="华文新魏" pitchFamily="2" charset="-122"/>
                <a:ea typeface="华文新魏" pitchFamily="2" charset="-122"/>
                <a:cs typeface="华文新魏"/>
              </a:rPr>
              <a:t>个</a:t>
            </a:r>
            <a:r>
              <a:rPr lang="zh-CN" altLang="en-US" sz="2200" dirty="0" smtClean="0">
                <a:latin typeface="华文新魏" pitchFamily="2" charset="-122"/>
                <a:ea typeface="华文新魏" pitchFamily="2" charset="-122"/>
                <a:cs typeface="华文新魏"/>
              </a:rPr>
              <a:t>包</a:t>
            </a:r>
            <a:endParaRPr lang="en-US" altLang="zh-CN" sz="2200" dirty="0">
              <a:latin typeface="华文新魏" pitchFamily="2" charset="-122"/>
              <a:ea typeface="华文新魏" pitchFamily="2" charset="-122"/>
              <a:cs typeface="华文新魏"/>
            </a:endParaRPr>
          </a:p>
        </p:txBody>
      </p:sp>
    </p:spTree>
    <p:extLst>
      <p:ext uri="{BB962C8B-B14F-4D97-AF65-F5344CB8AC3E}">
        <p14:creationId xmlns="" xmlns:p14="http://schemas.microsoft.com/office/powerpoint/2010/main" val="1454568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WFQ</a:t>
            </a:r>
            <a:r>
              <a:rPr kumimoji="1" lang="zh-CN" altLang="en-US" dirty="0" smtClean="0"/>
              <a:t>丢弃案例（</a:t>
            </a:r>
            <a:r>
              <a:rPr kumimoji="1" lang="en-US" altLang="zh-CN" dirty="0" smtClean="0"/>
              <a:t>1</a:t>
            </a:r>
            <a:r>
              <a:rPr kumimoji="1" lang="zh-CN" altLang="en-US" dirty="0" smtClean="0"/>
              <a:t>）</a:t>
            </a:r>
            <a:endParaRPr kumimoji="1" lang="zh-CN" altLang="en-US" dirty="0"/>
          </a:p>
        </p:txBody>
      </p:sp>
      <p:sp>
        <p:nvSpPr>
          <p:cNvPr id="4" name="Freeform 4"/>
          <p:cNvSpPr>
            <a:spLocks/>
          </p:cNvSpPr>
          <p:nvPr/>
        </p:nvSpPr>
        <p:spPr bwMode="auto">
          <a:xfrm>
            <a:off x="8128000" y="2057400"/>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chemeClr val="bg2">
              <a:lumMod val="90000"/>
            </a:schemeClr>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5" name="Freeform 5"/>
          <p:cNvSpPr>
            <a:spLocks/>
          </p:cNvSpPr>
          <p:nvPr/>
        </p:nvSpPr>
        <p:spPr bwMode="auto">
          <a:xfrm>
            <a:off x="8128000" y="3124200"/>
            <a:ext cx="1133475" cy="377825"/>
          </a:xfrm>
          <a:custGeom>
            <a:avLst/>
            <a:gdLst>
              <a:gd name="T0" fmla="*/ 61 w 714"/>
              <a:gd name="T1" fmla="*/ 238 h 238"/>
              <a:gd name="T2" fmla="*/ 653 w 714"/>
              <a:gd name="T3" fmla="*/ 238 h 238"/>
              <a:gd name="T4" fmla="*/ 676 w 714"/>
              <a:gd name="T5" fmla="*/ 232 h 238"/>
              <a:gd name="T6" fmla="*/ 698 w 714"/>
              <a:gd name="T7" fmla="*/ 219 h 238"/>
              <a:gd name="T8" fmla="*/ 710 w 714"/>
              <a:gd name="T9" fmla="*/ 200 h 238"/>
              <a:gd name="T10" fmla="*/ 714 w 714"/>
              <a:gd name="T11" fmla="*/ 178 h 238"/>
              <a:gd name="T12" fmla="*/ 714 w 714"/>
              <a:gd name="T13" fmla="*/ 57 h 238"/>
              <a:gd name="T14" fmla="*/ 710 w 714"/>
              <a:gd name="T15" fmla="*/ 35 h 238"/>
              <a:gd name="T16" fmla="*/ 698 w 714"/>
              <a:gd name="T17" fmla="*/ 16 h 238"/>
              <a:gd name="T18" fmla="*/ 676 w 714"/>
              <a:gd name="T19" fmla="*/ 3 h 238"/>
              <a:gd name="T20" fmla="*/ 653 w 714"/>
              <a:gd name="T21" fmla="*/ 0 h 238"/>
              <a:gd name="T22" fmla="*/ 61 w 714"/>
              <a:gd name="T23" fmla="*/ 0 h 238"/>
              <a:gd name="T24" fmla="*/ 38 w 714"/>
              <a:gd name="T25" fmla="*/ 3 h 238"/>
              <a:gd name="T26" fmla="*/ 16 w 714"/>
              <a:gd name="T27" fmla="*/ 16 h 238"/>
              <a:gd name="T28" fmla="*/ 4 w 714"/>
              <a:gd name="T29" fmla="*/ 35 h 238"/>
              <a:gd name="T30" fmla="*/ 0 w 714"/>
              <a:gd name="T31" fmla="*/ 57 h 238"/>
              <a:gd name="T32" fmla="*/ 0 w 714"/>
              <a:gd name="T33" fmla="*/ 178 h 238"/>
              <a:gd name="T34" fmla="*/ 4 w 714"/>
              <a:gd name="T35" fmla="*/ 200 h 238"/>
              <a:gd name="T36" fmla="*/ 16 w 714"/>
              <a:gd name="T37" fmla="*/ 219 h 238"/>
              <a:gd name="T38" fmla="*/ 38 w 714"/>
              <a:gd name="T39" fmla="*/ 232 h 238"/>
              <a:gd name="T40" fmla="*/ 61 w 714"/>
              <a:gd name="T41" fmla="*/ 238 h 2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8"/>
              <a:gd name="T65" fmla="*/ 714 w 714"/>
              <a:gd name="T66" fmla="*/ 238 h 2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8">
                <a:moveTo>
                  <a:pt x="61" y="238"/>
                </a:moveTo>
                <a:lnTo>
                  <a:pt x="653" y="238"/>
                </a:lnTo>
                <a:lnTo>
                  <a:pt x="676" y="232"/>
                </a:lnTo>
                <a:lnTo>
                  <a:pt x="698" y="219"/>
                </a:lnTo>
                <a:lnTo>
                  <a:pt x="710" y="200"/>
                </a:lnTo>
                <a:lnTo>
                  <a:pt x="714" y="178"/>
                </a:lnTo>
                <a:lnTo>
                  <a:pt x="714" y="57"/>
                </a:lnTo>
                <a:lnTo>
                  <a:pt x="710" y="35"/>
                </a:lnTo>
                <a:lnTo>
                  <a:pt x="698" y="16"/>
                </a:lnTo>
                <a:lnTo>
                  <a:pt x="676" y="3"/>
                </a:lnTo>
                <a:lnTo>
                  <a:pt x="653" y="0"/>
                </a:lnTo>
                <a:lnTo>
                  <a:pt x="61" y="0"/>
                </a:lnTo>
                <a:lnTo>
                  <a:pt x="38" y="3"/>
                </a:lnTo>
                <a:lnTo>
                  <a:pt x="16" y="16"/>
                </a:lnTo>
                <a:lnTo>
                  <a:pt x="4" y="35"/>
                </a:lnTo>
                <a:lnTo>
                  <a:pt x="0" y="57"/>
                </a:lnTo>
                <a:lnTo>
                  <a:pt x="0" y="178"/>
                </a:lnTo>
                <a:lnTo>
                  <a:pt x="4" y="200"/>
                </a:lnTo>
                <a:lnTo>
                  <a:pt x="16" y="219"/>
                </a:lnTo>
                <a:lnTo>
                  <a:pt x="38" y="232"/>
                </a:lnTo>
                <a:lnTo>
                  <a:pt x="61" y="238"/>
                </a:lnTo>
                <a:close/>
              </a:path>
            </a:pathLst>
          </a:custGeom>
          <a:solidFill>
            <a:srgbClr val="DDFFFF"/>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6" name="Freeform 6"/>
          <p:cNvSpPr>
            <a:spLocks/>
          </p:cNvSpPr>
          <p:nvPr/>
        </p:nvSpPr>
        <p:spPr bwMode="auto">
          <a:xfrm>
            <a:off x="8128000" y="2590800"/>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rgbClr val="8EECA4"/>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7" name="Freeform 7"/>
          <p:cNvSpPr>
            <a:spLocks/>
          </p:cNvSpPr>
          <p:nvPr/>
        </p:nvSpPr>
        <p:spPr bwMode="auto">
          <a:xfrm>
            <a:off x="6832600" y="2057400"/>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chemeClr val="bg2">
              <a:lumMod val="90000"/>
            </a:schemeClr>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8" name="Freeform 8"/>
          <p:cNvSpPr>
            <a:spLocks/>
          </p:cNvSpPr>
          <p:nvPr/>
        </p:nvSpPr>
        <p:spPr bwMode="auto">
          <a:xfrm>
            <a:off x="5537200" y="2057400"/>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chemeClr val="bg2">
              <a:lumMod val="90000"/>
            </a:schemeClr>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9" name="Freeform 9"/>
          <p:cNvSpPr>
            <a:spLocks/>
          </p:cNvSpPr>
          <p:nvPr/>
        </p:nvSpPr>
        <p:spPr bwMode="auto">
          <a:xfrm>
            <a:off x="4241800" y="2057400"/>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chemeClr val="bg2">
              <a:lumMod val="90000"/>
            </a:schemeClr>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10" name="Freeform 10"/>
          <p:cNvSpPr>
            <a:spLocks/>
          </p:cNvSpPr>
          <p:nvPr/>
        </p:nvSpPr>
        <p:spPr bwMode="auto">
          <a:xfrm>
            <a:off x="6832600" y="2590800"/>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rgbClr val="8EECA4"/>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11" name="Freeform 11"/>
          <p:cNvSpPr>
            <a:spLocks/>
          </p:cNvSpPr>
          <p:nvPr/>
        </p:nvSpPr>
        <p:spPr bwMode="auto">
          <a:xfrm>
            <a:off x="5537200" y="2590800"/>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rgbClr val="8EECA4"/>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12" name="Freeform 12"/>
          <p:cNvSpPr>
            <a:spLocks/>
          </p:cNvSpPr>
          <p:nvPr/>
        </p:nvSpPr>
        <p:spPr bwMode="auto">
          <a:xfrm>
            <a:off x="6832600" y="3124200"/>
            <a:ext cx="1133475" cy="377825"/>
          </a:xfrm>
          <a:custGeom>
            <a:avLst/>
            <a:gdLst>
              <a:gd name="T0" fmla="*/ 61 w 714"/>
              <a:gd name="T1" fmla="*/ 238 h 238"/>
              <a:gd name="T2" fmla="*/ 653 w 714"/>
              <a:gd name="T3" fmla="*/ 238 h 238"/>
              <a:gd name="T4" fmla="*/ 676 w 714"/>
              <a:gd name="T5" fmla="*/ 232 h 238"/>
              <a:gd name="T6" fmla="*/ 698 w 714"/>
              <a:gd name="T7" fmla="*/ 219 h 238"/>
              <a:gd name="T8" fmla="*/ 710 w 714"/>
              <a:gd name="T9" fmla="*/ 200 h 238"/>
              <a:gd name="T10" fmla="*/ 714 w 714"/>
              <a:gd name="T11" fmla="*/ 178 h 238"/>
              <a:gd name="T12" fmla="*/ 714 w 714"/>
              <a:gd name="T13" fmla="*/ 57 h 238"/>
              <a:gd name="T14" fmla="*/ 710 w 714"/>
              <a:gd name="T15" fmla="*/ 35 h 238"/>
              <a:gd name="T16" fmla="*/ 698 w 714"/>
              <a:gd name="T17" fmla="*/ 16 h 238"/>
              <a:gd name="T18" fmla="*/ 676 w 714"/>
              <a:gd name="T19" fmla="*/ 3 h 238"/>
              <a:gd name="T20" fmla="*/ 653 w 714"/>
              <a:gd name="T21" fmla="*/ 0 h 238"/>
              <a:gd name="T22" fmla="*/ 61 w 714"/>
              <a:gd name="T23" fmla="*/ 0 h 238"/>
              <a:gd name="T24" fmla="*/ 38 w 714"/>
              <a:gd name="T25" fmla="*/ 3 h 238"/>
              <a:gd name="T26" fmla="*/ 16 w 714"/>
              <a:gd name="T27" fmla="*/ 16 h 238"/>
              <a:gd name="T28" fmla="*/ 4 w 714"/>
              <a:gd name="T29" fmla="*/ 35 h 238"/>
              <a:gd name="T30" fmla="*/ 0 w 714"/>
              <a:gd name="T31" fmla="*/ 57 h 238"/>
              <a:gd name="T32" fmla="*/ 0 w 714"/>
              <a:gd name="T33" fmla="*/ 178 h 238"/>
              <a:gd name="T34" fmla="*/ 4 w 714"/>
              <a:gd name="T35" fmla="*/ 200 h 238"/>
              <a:gd name="T36" fmla="*/ 16 w 714"/>
              <a:gd name="T37" fmla="*/ 219 h 238"/>
              <a:gd name="T38" fmla="*/ 38 w 714"/>
              <a:gd name="T39" fmla="*/ 232 h 238"/>
              <a:gd name="T40" fmla="*/ 61 w 714"/>
              <a:gd name="T41" fmla="*/ 238 h 2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8"/>
              <a:gd name="T65" fmla="*/ 714 w 714"/>
              <a:gd name="T66" fmla="*/ 238 h 2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8">
                <a:moveTo>
                  <a:pt x="61" y="238"/>
                </a:moveTo>
                <a:lnTo>
                  <a:pt x="653" y="238"/>
                </a:lnTo>
                <a:lnTo>
                  <a:pt x="676" y="232"/>
                </a:lnTo>
                <a:lnTo>
                  <a:pt x="698" y="219"/>
                </a:lnTo>
                <a:lnTo>
                  <a:pt x="710" y="200"/>
                </a:lnTo>
                <a:lnTo>
                  <a:pt x="714" y="178"/>
                </a:lnTo>
                <a:lnTo>
                  <a:pt x="714" y="57"/>
                </a:lnTo>
                <a:lnTo>
                  <a:pt x="710" y="35"/>
                </a:lnTo>
                <a:lnTo>
                  <a:pt x="698" y="16"/>
                </a:lnTo>
                <a:lnTo>
                  <a:pt x="676" y="3"/>
                </a:lnTo>
                <a:lnTo>
                  <a:pt x="653" y="0"/>
                </a:lnTo>
                <a:lnTo>
                  <a:pt x="61" y="0"/>
                </a:lnTo>
                <a:lnTo>
                  <a:pt x="38" y="3"/>
                </a:lnTo>
                <a:lnTo>
                  <a:pt x="16" y="16"/>
                </a:lnTo>
                <a:lnTo>
                  <a:pt x="4" y="35"/>
                </a:lnTo>
                <a:lnTo>
                  <a:pt x="0" y="57"/>
                </a:lnTo>
                <a:lnTo>
                  <a:pt x="0" y="178"/>
                </a:lnTo>
                <a:lnTo>
                  <a:pt x="4" y="200"/>
                </a:lnTo>
                <a:lnTo>
                  <a:pt x="16" y="219"/>
                </a:lnTo>
                <a:lnTo>
                  <a:pt x="38" y="232"/>
                </a:lnTo>
                <a:lnTo>
                  <a:pt x="61" y="238"/>
                </a:lnTo>
                <a:close/>
              </a:path>
            </a:pathLst>
          </a:custGeom>
          <a:solidFill>
            <a:srgbClr val="DDFFFF"/>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13" name="Freeform 13"/>
          <p:cNvSpPr>
            <a:spLocks/>
          </p:cNvSpPr>
          <p:nvPr/>
        </p:nvSpPr>
        <p:spPr bwMode="auto">
          <a:xfrm>
            <a:off x="1727200" y="2057400"/>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chemeClr val="bg2">
              <a:lumMod val="90000"/>
            </a:schemeClr>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14" name="Line 14"/>
          <p:cNvSpPr>
            <a:spLocks noChangeShapeType="1"/>
          </p:cNvSpPr>
          <p:nvPr/>
        </p:nvSpPr>
        <p:spPr bwMode="auto">
          <a:xfrm>
            <a:off x="3098800" y="2209800"/>
            <a:ext cx="914400" cy="0"/>
          </a:xfrm>
          <a:prstGeom prst="line">
            <a:avLst/>
          </a:prstGeom>
          <a:noFill/>
          <a:ln w="19050">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lIns="73025" tIns="36512" rIns="73025" bIns="36512" anchor="ctr"/>
          <a:lstStyle/>
          <a:p>
            <a:endParaRPr lang="zh-CN" altLang="en-US"/>
          </a:p>
        </p:txBody>
      </p:sp>
      <p:sp>
        <p:nvSpPr>
          <p:cNvPr id="15" name="AutoShape 15"/>
          <p:cNvSpPr>
            <a:spLocks noChangeArrowheads="1"/>
          </p:cNvSpPr>
          <p:nvPr/>
        </p:nvSpPr>
        <p:spPr bwMode="auto">
          <a:xfrm>
            <a:off x="1803400" y="1828800"/>
            <a:ext cx="990600" cy="914400"/>
          </a:xfrm>
          <a:custGeom>
            <a:avLst/>
            <a:gdLst>
              <a:gd name="T0" fmla="*/ 1041734762 w 21600"/>
              <a:gd name="T1" fmla="*/ 0 h 21600"/>
              <a:gd name="T2" fmla="*/ 305093958 w 21600"/>
              <a:gd name="T3" fmla="*/ 239963619 h 21600"/>
              <a:gd name="T4" fmla="*/ 0 w 21600"/>
              <a:gd name="T5" fmla="*/ 819352565 h 21600"/>
              <a:gd name="T6" fmla="*/ 305093958 w 21600"/>
              <a:gd name="T7" fmla="*/ 1398741934 h 21600"/>
              <a:gd name="T8" fmla="*/ 1041734762 w 21600"/>
              <a:gd name="T9" fmla="*/ 1638705130 h 21600"/>
              <a:gd name="T10" fmla="*/ 1778376575 w 21600"/>
              <a:gd name="T11" fmla="*/ 1398741934 h 21600"/>
              <a:gd name="T12" fmla="*/ 2083469524 w 21600"/>
              <a:gd name="T13" fmla="*/ 819352565 h 21600"/>
              <a:gd name="T14" fmla="*/ 1778376575 w 21600"/>
              <a:gd name="T15" fmla="*/ 239963619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chemeClr val="accent1">
              <a:lumMod val="75000"/>
            </a:schemeClr>
          </a:solidFill>
          <a:ln>
            <a:noFill/>
          </a:ln>
        </p:spPr>
        <p:txBody>
          <a:bodyPr wrap="none" lIns="73025" tIns="36512" rIns="73025" bIns="36512" anchor="ctr"/>
          <a:lstStyle/>
          <a:p>
            <a:endParaRPr lang="zh-CN" altLang="en-US"/>
          </a:p>
        </p:txBody>
      </p:sp>
      <p:sp>
        <p:nvSpPr>
          <p:cNvPr id="16" name="Freeform 16"/>
          <p:cNvSpPr>
            <a:spLocks/>
          </p:cNvSpPr>
          <p:nvPr/>
        </p:nvSpPr>
        <p:spPr bwMode="auto">
          <a:xfrm>
            <a:off x="4241800" y="2590800"/>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rgbClr val="8EECA4"/>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17" name="Rectangle 3"/>
          <p:cNvSpPr txBox="1">
            <a:spLocks noChangeArrowheads="1"/>
          </p:cNvSpPr>
          <p:nvPr/>
        </p:nvSpPr>
        <p:spPr>
          <a:xfrm>
            <a:off x="1111249" y="3946525"/>
            <a:ext cx="8150225" cy="1281967"/>
          </a:xfrm>
          <a:prstGeom prst="rect">
            <a:avLst/>
          </a:prstGeom>
          <a:ln w="19050">
            <a:solidFill>
              <a:srgbClr val="FF0000"/>
            </a:solidFill>
          </a:ln>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a:lnSpc>
                <a:spcPct val="150000"/>
              </a:lnSpc>
              <a:spcBef>
                <a:spcPct val="50000"/>
              </a:spcBef>
              <a:buClr>
                <a:schemeClr val="accent2"/>
              </a:buClr>
              <a:buSzPct val="100000"/>
              <a:buNone/>
            </a:pPr>
            <a:r>
              <a:rPr lang="zh-CN" altLang="en-US" sz="2200" dirty="0" smtClean="0">
                <a:latin typeface="华文新魏" pitchFamily="2" charset="-122"/>
                <a:ea typeface="华文新魏" pitchFamily="2" charset="-122"/>
                <a:cs typeface="华文新魏"/>
              </a:rPr>
              <a:t>超过队列最大值 </a:t>
            </a:r>
            <a:r>
              <a:rPr lang="en-US" altLang="zh-CN" sz="2200" dirty="0" smtClean="0">
                <a:latin typeface="华文新魏" pitchFamily="2" charset="-122"/>
                <a:ea typeface="华文新魏" pitchFamily="2" charset="-122"/>
                <a:cs typeface="华文新魏"/>
              </a:rPr>
              <a:t>(HQO=10); </a:t>
            </a:r>
            <a:r>
              <a:rPr lang="zh-CN" altLang="en-US" sz="2200" dirty="0" smtClean="0">
                <a:latin typeface="华文新魏" pitchFamily="2" charset="-122"/>
                <a:ea typeface="华文新魏" pitchFamily="2" charset="-122"/>
                <a:cs typeface="华文新魏"/>
              </a:rPr>
              <a:t>新到数据包又是</a:t>
            </a:r>
            <a:r>
              <a:rPr lang="en-US" altLang="zh-CN" sz="2200" dirty="0" smtClean="0">
                <a:latin typeface="华文新魏" pitchFamily="2" charset="-122"/>
                <a:ea typeface="华文新魏" pitchFamily="2" charset="-122"/>
                <a:cs typeface="华文新魏"/>
              </a:rPr>
              <a:t>TDM</a:t>
            </a:r>
            <a:r>
              <a:rPr lang="zh-CN" altLang="en-US" sz="2200" dirty="0" smtClean="0">
                <a:latin typeface="华文新魏" pitchFamily="2" charset="-122"/>
                <a:ea typeface="华文新魏" pitchFamily="2" charset="-122"/>
                <a:cs typeface="华文新魏"/>
              </a:rPr>
              <a:t>系统的最后一个数据包，因此将被</a:t>
            </a:r>
            <a:r>
              <a:rPr lang="zh-CN" altLang="en-US" sz="2200" dirty="0" smtClean="0">
                <a:latin typeface="华文新魏" pitchFamily="2" charset="-122"/>
                <a:ea typeface="华文新魏" pitchFamily="2" charset="-122"/>
                <a:cs typeface="华文新魏"/>
              </a:rPr>
              <a:t>丢弃</a:t>
            </a:r>
            <a:endParaRPr lang="en-US" altLang="zh-CN" sz="2200" dirty="0">
              <a:latin typeface="华文新魏" pitchFamily="2" charset="-122"/>
              <a:ea typeface="华文新魏" pitchFamily="2" charset="-122"/>
              <a:cs typeface="华文新魏"/>
            </a:endParaRPr>
          </a:p>
        </p:txBody>
      </p:sp>
    </p:spTree>
    <p:extLst>
      <p:ext uri="{BB962C8B-B14F-4D97-AF65-F5344CB8AC3E}">
        <p14:creationId xmlns="" xmlns:p14="http://schemas.microsoft.com/office/powerpoint/2010/main" val="9649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WFQ</a:t>
            </a:r>
            <a:r>
              <a:rPr kumimoji="1" lang="zh-CN" altLang="en-US" dirty="0" smtClean="0"/>
              <a:t>丢弃案例（</a:t>
            </a:r>
            <a:r>
              <a:rPr kumimoji="1" lang="en-US" altLang="zh-CN" dirty="0" smtClean="0"/>
              <a:t>2</a:t>
            </a:r>
            <a:r>
              <a:rPr kumimoji="1" lang="zh-CN" altLang="en-US" dirty="0" smtClean="0"/>
              <a:t>）</a:t>
            </a:r>
            <a:endParaRPr kumimoji="1" lang="zh-CN" altLang="en-US" dirty="0"/>
          </a:p>
        </p:txBody>
      </p:sp>
      <p:sp>
        <p:nvSpPr>
          <p:cNvPr id="4" name="Freeform 3"/>
          <p:cNvSpPr>
            <a:spLocks/>
          </p:cNvSpPr>
          <p:nvPr/>
        </p:nvSpPr>
        <p:spPr bwMode="auto">
          <a:xfrm>
            <a:off x="7772400" y="1995488"/>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chemeClr val="bg1">
              <a:lumMod val="75000"/>
            </a:schemeClr>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5" name="Freeform 4"/>
          <p:cNvSpPr>
            <a:spLocks/>
          </p:cNvSpPr>
          <p:nvPr/>
        </p:nvSpPr>
        <p:spPr bwMode="auto">
          <a:xfrm>
            <a:off x="7772400" y="3062288"/>
            <a:ext cx="1133475" cy="377825"/>
          </a:xfrm>
          <a:custGeom>
            <a:avLst/>
            <a:gdLst>
              <a:gd name="T0" fmla="*/ 61 w 714"/>
              <a:gd name="T1" fmla="*/ 238 h 238"/>
              <a:gd name="T2" fmla="*/ 653 w 714"/>
              <a:gd name="T3" fmla="*/ 238 h 238"/>
              <a:gd name="T4" fmla="*/ 676 w 714"/>
              <a:gd name="T5" fmla="*/ 232 h 238"/>
              <a:gd name="T6" fmla="*/ 698 w 714"/>
              <a:gd name="T7" fmla="*/ 219 h 238"/>
              <a:gd name="T8" fmla="*/ 710 w 714"/>
              <a:gd name="T9" fmla="*/ 200 h 238"/>
              <a:gd name="T10" fmla="*/ 714 w 714"/>
              <a:gd name="T11" fmla="*/ 178 h 238"/>
              <a:gd name="T12" fmla="*/ 714 w 714"/>
              <a:gd name="T13" fmla="*/ 57 h 238"/>
              <a:gd name="T14" fmla="*/ 710 w 714"/>
              <a:gd name="T15" fmla="*/ 35 h 238"/>
              <a:gd name="T16" fmla="*/ 698 w 714"/>
              <a:gd name="T17" fmla="*/ 16 h 238"/>
              <a:gd name="T18" fmla="*/ 676 w 714"/>
              <a:gd name="T19" fmla="*/ 3 h 238"/>
              <a:gd name="T20" fmla="*/ 653 w 714"/>
              <a:gd name="T21" fmla="*/ 0 h 238"/>
              <a:gd name="T22" fmla="*/ 61 w 714"/>
              <a:gd name="T23" fmla="*/ 0 h 238"/>
              <a:gd name="T24" fmla="*/ 38 w 714"/>
              <a:gd name="T25" fmla="*/ 3 h 238"/>
              <a:gd name="T26" fmla="*/ 16 w 714"/>
              <a:gd name="T27" fmla="*/ 16 h 238"/>
              <a:gd name="T28" fmla="*/ 4 w 714"/>
              <a:gd name="T29" fmla="*/ 35 h 238"/>
              <a:gd name="T30" fmla="*/ 0 w 714"/>
              <a:gd name="T31" fmla="*/ 57 h 238"/>
              <a:gd name="T32" fmla="*/ 0 w 714"/>
              <a:gd name="T33" fmla="*/ 178 h 238"/>
              <a:gd name="T34" fmla="*/ 4 w 714"/>
              <a:gd name="T35" fmla="*/ 200 h 238"/>
              <a:gd name="T36" fmla="*/ 16 w 714"/>
              <a:gd name="T37" fmla="*/ 219 h 238"/>
              <a:gd name="T38" fmla="*/ 38 w 714"/>
              <a:gd name="T39" fmla="*/ 232 h 238"/>
              <a:gd name="T40" fmla="*/ 61 w 714"/>
              <a:gd name="T41" fmla="*/ 238 h 2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8"/>
              <a:gd name="T65" fmla="*/ 714 w 714"/>
              <a:gd name="T66" fmla="*/ 238 h 2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8">
                <a:moveTo>
                  <a:pt x="61" y="238"/>
                </a:moveTo>
                <a:lnTo>
                  <a:pt x="653" y="238"/>
                </a:lnTo>
                <a:lnTo>
                  <a:pt x="676" y="232"/>
                </a:lnTo>
                <a:lnTo>
                  <a:pt x="698" y="219"/>
                </a:lnTo>
                <a:lnTo>
                  <a:pt x="710" y="200"/>
                </a:lnTo>
                <a:lnTo>
                  <a:pt x="714" y="178"/>
                </a:lnTo>
                <a:lnTo>
                  <a:pt x="714" y="57"/>
                </a:lnTo>
                <a:lnTo>
                  <a:pt x="710" y="35"/>
                </a:lnTo>
                <a:lnTo>
                  <a:pt x="698" y="16"/>
                </a:lnTo>
                <a:lnTo>
                  <a:pt x="676" y="3"/>
                </a:lnTo>
                <a:lnTo>
                  <a:pt x="653" y="0"/>
                </a:lnTo>
                <a:lnTo>
                  <a:pt x="61" y="0"/>
                </a:lnTo>
                <a:lnTo>
                  <a:pt x="38" y="3"/>
                </a:lnTo>
                <a:lnTo>
                  <a:pt x="16" y="16"/>
                </a:lnTo>
                <a:lnTo>
                  <a:pt x="4" y="35"/>
                </a:lnTo>
                <a:lnTo>
                  <a:pt x="0" y="57"/>
                </a:lnTo>
                <a:lnTo>
                  <a:pt x="0" y="178"/>
                </a:lnTo>
                <a:lnTo>
                  <a:pt x="4" y="200"/>
                </a:lnTo>
                <a:lnTo>
                  <a:pt x="16" y="219"/>
                </a:lnTo>
                <a:lnTo>
                  <a:pt x="38" y="232"/>
                </a:lnTo>
                <a:lnTo>
                  <a:pt x="61" y="238"/>
                </a:lnTo>
                <a:close/>
              </a:path>
            </a:pathLst>
          </a:custGeom>
          <a:solidFill>
            <a:srgbClr val="DDFFFF"/>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6" name="Freeform 5"/>
          <p:cNvSpPr>
            <a:spLocks/>
          </p:cNvSpPr>
          <p:nvPr/>
        </p:nvSpPr>
        <p:spPr bwMode="auto">
          <a:xfrm>
            <a:off x="7772400" y="2528888"/>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rgbClr val="8EECA4"/>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7" name="Freeform 6"/>
          <p:cNvSpPr>
            <a:spLocks/>
          </p:cNvSpPr>
          <p:nvPr/>
        </p:nvSpPr>
        <p:spPr bwMode="auto">
          <a:xfrm>
            <a:off x="6477000" y="1995488"/>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chemeClr val="bg1">
              <a:lumMod val="75000"/>
            </a:schemeClr>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8" name="Freeform 7"/>
          <p:cNvSpPr>
            <a:spLocks/>
          </p:cNvSpPr>
          <p:nvPr/>
        </p:nvSpPr>
        <p:spPr bwMode="auto">
          <a:xfrm>
            <a:off x="5181600" y="1995488"/>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chemeClr val="bg1">
              <a:lumMod val="75000"/>
            </a:schemeClr>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9" name="Freeform 8"/>
          <p:cNvSpPr>
            <a:spLocks/>
          </p:cNvSpPr>
          <p:nvPr/>
        </p:nvSpPr>
        <p:spPr bwMode="auto">
          <a:xfrm>
            <a:off x="3886200" y="1995488"/>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chemeClr val="bg1">
              <a:lumMod val="75000"/>
            </a:schemeClr>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10" name="Freeform 9"/>
          <p:cNvSpPr>
            <a:spLocks/>
          </p:cNvSpPr>
          <p:nvPr/>
        </p:nvSpPr>
        <p:spPr bwMode="auto">
          <a:xfrm>
            <a:off x="6477000" y="2528888"/>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rgbClr val="8EECA4"/>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11" name="Freeform 10"/>
          <p:cNvSpPr>
            <a:spLocks/>
          </p:cNvSpPr>
          <p:nvPr/>
        </p:nvSpPr>
        <p:spPr bwMode="auto">
          <a:xfrm>
            <a:off x="5181600" y="2528888"/>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rgbClr val="8EECA4"/>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12" name="Freeform 11"/>
          <p:cNvSpPr>
            <a:spLocks/>
          </p:cNvSpPr>
          <p:nvPr/>
        </p:nvSpPr>
        <p:spPr bwMode="auto">
          <a:xfrm>
            <a:off x="6477000" y="3062288"/>
            <a:ext cx="1133475" cy="377825"/>
          </a:xfrm>
          <a:custGeom>
            <a:avLst/>
            <a:gdLst>
              <a:gd name="T0" fmla="*/ 61 w 714"/>
              <a:gd name="T1" fmla="*/ 238 h 238"/>
              <a:gd name="T2" fmla="*/ 653 w 714"/>
              <a:gd name="T3" fmla="*/ 238 h 238"/>
              <a:gd name="T4" fmla="*/ 676 w 714"/>
              <a:gd name="T5" fmla="*/ 232 h 238"/>
              <a:gd name="T6" fmla="*/ 698 w 714"/>
              <a:gd name="T7" fmla="*/ 219 h 238"/>
              <a:gd name="T8" fmla="*/ 710 w 714"/>
              <a:gd name="T9" fmla="*/ 200 h 238"/>
              <a:gd name="T10" fmla="*/ 714 w 714"/>
              <a:gd name="T11" fmla="*/ 178 h 238"/>
              <a:gd name="T12" fmla="*/ 714 w 714"/>
              <a:gd name="T13" fmla="*/ 57 h 238"/>
              <a:gd name="T14" fmla="*/ 710 w 714"/>
              <a:gd name="T15" fmla="*/ 35 h 238"/>
              <a:gd name="T16" fmla="*/ 698 w 714"/>
              <a:gd name="T17" fmla="*/ 16 h 238"/>
              <a:gd name="T18" fmla="*/ 676 w 714"/>
              <a:gd name="T19" fmla="*/ 3 h 238"/>
              <a:gd name="T20" fmla="*/ 653 w 714"/>
              <a:gd name="T21" fmla="*/ 0 h 238"/>
              <a:gd name="T22" fmla="*/ 61 w 714"/>
              <a:gd name="T23" fmla="*/ 0 h 238"/>
              <a:gd name="T24" fmla="*/ 38 w 714"/>
              <a:gd name="T25" fmla="*/ 3 h 238"/>
              <a:gd name="T26" fmla="*/ 16 w 714"/>
              <a:gd name="T27" fmla="*/ 16 h 238"/>
              <a:gd name="T28" fmla="*/ 4 w 714"/>
              <a:gd name="T29" fmla="*/ 35 h 238"/>
              <a:gd name="T30" fmla="*/ 0 w 714"/>
              <a:gd name="T31" fmla="*/ 57 h 238"/>
              <a:gd name="T32" fmla="*/ 0 w 714"/>
              <a:gd name="T33" fmla="*/ 178 h 238"/>
              <a:gd name="T34" fmla="*/ 4 w 714"/>
              <a:gd name="T35" fmla="*/ 200 h 238"/>
              <a:gd name="T36" fmla="*/ 16 w 714"/>
              <a:gd name="T37" fmla="*/ 219 h 238"/>
              <a:gd name="T38" fmla="*/ 38 w 714"/>
              <a:gd name="T39" fmla="*/ 232 h 238"/>
              <a:gd name="T40" fmla="*/ 61 w 714"/>
              <a:gd name="T41" fmla="*/ 238 h 2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8"/>
              <a:gd name="T65" fmla="*/ 714 w 714"/>
              <a:gd name="T66" fmla="*/ 238 h 2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8">
                <a:moveTo>
                  <a:pt x="61" y="238"/>
                </a:moveTo>
                <a:lnTo>
                  <a:pt x="653" y="238"/>
                </a:lnTo>
                <a:lnTo>
                  <a:pt x="676" y="232"/>
                </a:lnTo>
                <a:lnTo>
                  <a:pt x="698" y="219"/>
                </a:lnTo>
                <a:lnTo>
                  <a:pt x="710" y="200"/>
                </a:lnTo>
                <a:lnTo>
                  <a:pt x="714" y="178"/>
                </a:lnTo>
                <a:lnTo>
                  <a:pt x="714" y="57"/>
                </a:lnTo>
                <a:lnTo>
                  <a:pt x="710" y="35"/>
                </a:lnTo>
                <a:lnTo>
                  <a:pt x="698" y="16"/>
                </a:lnTo>
                <a:lnTo>
                  <a:pt x="676" y="3"/>
                </a:lnTo>
                <a:lnTo>
                  <a:pt x="653" y="0"/>
                </a:lnTo>
                <a:lnTo>
                  <a:pt x="61" y="0"/>
                </a:lnTo>
                <a:lnTo>
                  <a:pt x="38" y="3"/>
                </a:lnTo>
                <a:lnTo>
                  <a:pt x="16" y="16"/>
                </a:lnTo>
                <a:lnTo>
                  <a:pt x="4" y="35"/>
                </a:lnTo>
                <a:lnTo>
                  <a:pt x="0" y="57"/>
                </a:lnTo>
                <a:lnTo>
                  <a:pt x="0" y="178"/>
                </a:lnTo>
                <a:lnTo>
                  <a:pt x="4" y="200"/>
                </a:lnTo>
                <a:lnTo>
                  <a:pt x="16" y="219"/>
                </a:lnTo>
                <a:lnTo>
                  <a:pt x="38" y="232"/>
                </a:lnTo>
                <a:lnTo>
                  <a:pt x="61" y="238"/>
                </a:lnTo>
                <a:close/>
              </a:path>
            </a:pathLst>
          </a:custGeom>
          <a:solidFill>
            <a:srgbClr val="DDFFFF"/>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13" name="Line 12"/>
          <p:cNvSpPr>
            <a:spLocks noChangeShapeType="1"/>
          </p:cNvSpPr>
          <p:nvPr/>
        </p:nvSpPr>
        <p:spPr bwMode="auto">
          <a:xfrm>
            <a:off x="2667000" y="3290888"/>
            <a:ext cx="914400" cy="0"/>
          </a:xfrm>
          <a:prstGeom prst="line">
            <a:avLst/>
          </a:prstGeom>
          <a:noFill/>
          <a:ln w="19050">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lIns="73025" tIns="36512" rIns="73025" bIns="36512" anchor="ctr"/>
          <a:lstStyle/>
          <a:p>
            <a:endParaRPr lang="zh-CN" altLang="en-US"/>
          </a:p>
        </p:txBody>
      </p:sp>
      <p:sp>
        <p:nvSpPr>
          <p:cNvPr id="14" name="AutoShape 13"/>
          <p:cNvSpPr>
            <a:spLocks noChangeArrowheads="1"/>
          </p:cNvSpPr>
          <p:nvPr/>
        </p:nvSpPr>
        <p:spPr bwMode="auto">
          <a:xfrm>
            <a:off x="3949700" y="1690688"/>
            <a:ext cx="990600" cy="914400"/>
          </a:xfrm>
          <a:custGeom>
            <a:avLst/>
            <a:gdLst>
              <a:gd name="T0" fmla="*/ 1041734762 w 21600"/>
              <a:gd name="T1" fmla="*/ 0 h 21600"/>
              <a:gd name="T2" fmla="*/ 305093958 w 21600"/>
              <a:gd name="T3" fmla="*/ 239963619 h 21600"/>
              <a:gd name="T4" fmla="*/ 0 w 21600"/>
              <a:gd name="T5" fmla="*/ 819352565 h 21600"/>
              <a:gd name="T6" fmla="*/ 305093958 w 21600"/>
              <a:gd name="T7" fmla="*/ 1398741934 h 21600"/>
              <a:gd name="T8" fmla="*/ 1041734762 w 21600"/>
              <a:gd name="T9" fmla="*/ 1638705130 h 21600"/>
              <a:gd name="T10" fmla="*/ 1778376575 w 21600"/>
              <a:gd name="T11" fmla="*/ 1398741934 h 21600"/>
              <a:gd name="T12" fmla="*/ 2083469524 w 21600"/>
              <a:gd name="T13" fmla="*/ 819352565 h 21600"/>
              <a:gd name="T14" fmla="*/ 1778376575 w 21600"/>
              <a:gd name="T15" fmla="*/ 239963619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chemeClr val="accent1">
              <a:lumMod val="75000"/>
            </a:schemeClr>
          </a:solidFill>
          <a:ln>
            <a:noFill/>
          </a:ln>
        </p:spPr>
        <p:txBody>
          <a:bodyPr wrap="none" lIns="73025" tIns="36512" rIns="73025" bIns="36512" anchor="ctr"/>
          <a:lstStyle/>
          <a:p>
            <a:endParaRPr lang="zh-CN" altLang="en-US"/>
          </a:p>
        </p:txBody>
      </p:sp>
      <p:sp>
        <p:nvSpPr>
          <p:cNvPr id="15" name="Freeform 14"/>
          <p:cNvSpPr>
            <a:spLocks/>
          </p:cNvSpPr>
          <p:nvPr/>
        </p:nvSpPr>
        <p:spPr bwMode="auto">
          <a:xfrm>
            <a:off x="1371600" y="3138488"/>
            <a:ext cx="1133475" cy="377825"/>
          </a:xfrm>
          <a:custGeom>
            <a:avLst/>
            <a:gdLst>
              <a:gd name="T0" fmla="*/ 61 w 714"/>
              <a:gd name="T1" fmla="*/ 238 h 238"/>
              <a:gd name="T2" fmla="*/ 653 w 714"/>
              <a:gd name="T3" fmla="*/ 238 h 238"/>
              <a:gd name="T4" fmla="*/ 676 w 714"/>
              <a:gd name="T5" fmla="*/ 232 h 238"/>
              <a:gd name="T6" fmla="*/ 698 w 714"/>
              <a:gd name="T7" fmla="*/ 219 h 238"/>
              <a:gd name="T8" fmla="*/ 710 w 714"/>
              <a:gd name="T9" fmla="*/ 200 h 238"/>
              <a:gd name="T10" fmla="*/ 714 w 714"/>
              <a:gd name="T11" fmla="*/ 178 h 238"/>
              <a:gd name="T12" fmla="*/ 714 w 714"/>
              <a:gd name="T13" fmla="*/ 57 h 238"/>
              <a:gd name="T14" fmla="*/ 710 w 714"/>
              <a:gd name="T15" fmla="*/ 35 h 238"/>
              <a:gd name="T16" fmla="*/ 698 w 714"/>
              <a:gd name="T17" fmla="*/ 16 h 238"/>
              <a:gd name="T18" fmla="*/ 676 w 714"/>
              <a:gd name="T19" fmla="*/ 3 h 238"/>
              <a:gd name="T20" fmla="*/ 653 w 714"/>
              <a:gd name="T21" fmla="*/ 0 h 238"/>
              <a:gd name="T22" fmla="*/ 61 w 714"/>
              <a:gd name="T23" fmla="*/ 0 h 238"/>
              <a:gd name="T24" fmla="*/ 38 w 714"/>
              <a:gd name="T25" fmla="*/ 3 h 238"/>
              <a:gd name="T26" fmla="*/ 16 w 714"/>
              <a:gd name="T27" fmla="*/ 16 h 238"/>
              <a:gd name="T28" fmla="*/ 4 w 714"/>
              <a:gd name="T29" fmla="*/ 35 h 238"/>
              <a:gd name="T30" fmla="*/ 0 w 714"/>
              <a:gd name="T31" fmla="*/ 57 h 238"/>
              <a:gd name="T32" fmla="*/ 0 w 714"/>
              <a:gd name="T33" fmla="*/ 178 h 238"/>
              <a:gd name="T34" fmla="*/ 4 w 714"/>
              <a:gd name="T35" fmla="*/ 200 h 238"/>
              <a:gd name="T36" fmla="*/ 16 w 714"/>
              <a:gd name="T37" fmla="*/ 219 h 238"/>
              <a:gd name="T38" fmla="*/ 38 w 714"/>
              <a:gd name="T39" fmla="*/ 232 h 238"/>
              <a:gd name="T40" fmla="*/ 61 w 714"/>
              <a:gd name="T41" fmla="*/ 238 h 2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8"/>
              <a:gd name="T65" fmla="*/ 714 w 714"/>
              <a:gd name="T66" fmla="*/ 238 h 2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8">
                <a:moveTo>
                  <a:pt x="61" y="238"/>
                </a:moveTo>
                <a:lnTo>
                  <a:pt x="653" y="238"/>
                </a:lnTo>
                <a:lnTo>
                  <a:pt x="676" y="232"/>
                </a:lnTo>
                <a:lnTo>
                  <a:pt x="698" y="219"/>
                </a:lnTo>
                <a:lnTo>
                  <a:pt x="710" y="200"/>
                </a:lnTo>
                <a:lnTo>
                  <a:pt x="714" y="178"/>
                </a:lnTo>
                <a:lnTo>
                  <a:pt x="714" y="57"/>
                </a:lnTo>
                <a:lnTo>
                  <a:pt x="710" y="35"/>
                </a:lnTo>
                <a:lnTo>
                  <a:pt x="698" y="16"/>
                </a:lnTo>
                <a:lnTo>
                  <a:pt x="676" y="3"/>
                </a:lnTo>
                <a:lnTo>
                  <a:pt x="653" y="0"/>
                </a:lnTo>
                <a:lnTo>
                  <a:pt x="61" y="0"/>
                </a:lnTo>
                <a:lnTo>
                  <a:pt x="38" y="3"/>
                </a:lnTo>
                <a:lnTo>
                  <a:pt x="16" y="16"/>
                </a:lnTo>
                <a:lnTo>
                  <a:pt x="4" y="35"/>
                </a:lnTo>
                <a:lnTo>
                  <a:pt x="0" y="57"/>
                </a:lnTo>
                <a:lnTo>
                  <a:pt x="0" y="178"/>
                </a:lnTo>
                <a:lnTo>
                  <a:pt x="4" y="200"/>
                </a:lnTo>
                <a:lnTo>
                  <a:pt x="16" y="219"/>
                </a:lnTo>
                <a:lnTo>
                  <a:pt x="38" y="232"/>
                </a:lnTo>
                <a:lnTo>
                  <a:pt x="61" y="238"/>
                </a:lnTo>
                <a:close/>
              </a:path>
            </a:pathLst>
          </a:custGeom>
          <a:solidFill>
            <a:srgbClr val="CCFFFF"/>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16" name="Freeform 15"/>
          <p:cNvSpPr>
            <a:spLocks/>
          </p:cNvSpPr>
          <p:nvPr/>
        </p:nvSpPr>
        <p:spPr bwMode="auto">
          <a:xfrm>
            <a:off x="7772400" y="3595688"/>
            <a:ext cx="1133475" cy="377825"/>
          </a:xfrm>
          <a:custGeom>
            <a:avLst/>
            <a:gdLst>
              <a:gd name="T0" fmla="*/ 61 w 714"/>
              <a:gd name="T1" fmla="*/ 238 h 238"/>
              <a:gd name="T2" fmla="*/ 653 w 714"/>
              <a:gd name="T3" fmla="*/ 238 h 238"/>
              <a:gd name="T4" fmla="*/ 676 w 714"/>
              <a:gd name="T5" fmla="*/ 232 h 238"/>
              <a:gd name="T6" fmla="*/ 698 w 714"/>
              <a:gd name="T7" fmla="*/ 219 h 238"/>
              <a:gd name="T8" fmla="*/ 710 w 714"/>
              <a:gd name="T9" fmla="*/ 200 h 238"/>
              <a:gd name="T10" fmla="*/ 714 w 714"/>
              <a:gd name="T11" fmla="*/ 178 h 238"/>
              <a:gd name="T12" fmla="*/ 714 w 714"/>
              <a:gd name="T13" fmla="*/ 57 h 238"/>
              <a:gd name="T14" fmla="*/ 710 w 714"/>
              <a:gd name="T15" fmla="*/ 35 h 238"/>
              <a:gd name="T16" fmla="*/ 698 w 714"/>
              <a:gd name="T17" fmla="*/ 16 h 238"/>
              <a:gd name="T18" fmla="*/ 676 w 714"/>
              <a:gd name="T19" fmla="*/ 3 h 238"/>
              <a:gd name="T20" fmla="*/ 653 w 714"/>
              <a:gd name="T21" fmla="*/ 0 h 238"/>
              <a:gd name="T22" fmla="*/ 61 w 714"/>
              <a:gd name="T23" fmla="*/ 0 h 238"/>
              <a:gd name="T24" fmla="*/ 38 w 714"/>
              <a:gd name="T25" fmla="*/ 3 h 238"/>
              <a:gd name="T26" fmla="*/ 16 w 714"/>
              <a:gd name="T27" fmla="*/ 16 h 238"/>
              <a:gd name="T28" fmla="*/ 4 w 714"/>
              <a:gd name="T29" fmla="*/ 35 h 238"/>
              <a:gd name="T30" fmla="*/ 0 w 714"/>
              <a:gd name="T31" fmla="*/ 57 h 238"/>
              <a:gd name="T32" fmla="*/ 0 w 714"/>
              <a:gd name="T33" fmla="*/ 178 h 238"/>
              <a:gd name="T34" fmla="*/ 4 w 714"/>
              <a:gd name="T35" fmla="*/ 200 h 238"/>
              <a:gd name="T36" fmla="*/ 16 w 714"/>
              <a:gd name="T37" fmla="*/ 219 h 238"/>
              <a:gd name="T38" fmla="*/ 38 w 714"/>
              <a:gd name="T39" fmla="*/ 232 h 238"/>
              <a:gd name="T40" fmla="*/ 61 w 714"/>
              <a:gd name="T41" fmla="*/ 238 h 2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8"/>
              <a:gd name="T65" fmla="*/ 714 w 714"/>
              <a:gd name="T66" fmla="*/ 238 h 2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8">
                <a:moveTo>
                  <a:pt x="61" y="238"/>
                </a:moveTo>
                <a:lnTo>
                  <a:pt x="653" y="238"/>
                </a:lnTo>
                <a:lnTo>
                  <a:pt x="676" y="232"/>
                </a:lnTo>
                <a:lnTo>
                  <a:pt x="698" y="219"/>
                </a:lnTo>
                <a:lnTo>
                  <a:pt x="710" y="200"/>
                </a:lnTo>
                <a:lnTo>
                  <a:pt x="714" y="178"/>
                </a:lnTo>
                <a:lnTo>
                  <a:pt x="714" y="57"/>
                </a:lnTo>
                <a:lnTo>
                  <a:pt x="710" y="35"/>
                </a:lnTo>
                <a:lnTo>
                  <a:pt x="698" y="16"/>
                </a:lnTo>
                <a:lnTo>
                  <a:pt x="676" y="3"/>
                </a:lnTo>
                <a:lnTo>
                  <a:pt x="653" y="0"/>
                </a:lnTo>
                <a:lnTo>
                  <a:pt x="61" y="0"/>
                </a:lnTo>
                <a:lnTo>
                  <a:pt x="38" y="3"/>
                </a:lnTo>
                <a:lnTo>
                  <a:pt x="16" y="16"/>
                </a:lnTo>
                <a:lnTo>
                  <a:pt x="4" y="35"/>
                </a:lnTo>
                <a:lnTo>
                  <a:pt x="0" y="57"/>
                </a:lnTo>
                <a:lnTo>
                  <a:pt x="0" y="178"/>
                </a:lnTo>
                <a:lnTo>
                  <a:pt x="4" y="200"/>
                </a:lnTo>
                <a:lnTo>
                  <a:pt x="16" y="219"/>
                </a:lnTo>
                <a:lnTo>
                  <a:pt x="38" y="232"/>
                </a:lnTo>
                <a:lnTo>
                  <a:pt x="61" y="238"/>
                </a:lnTo>
                <a:close/>
              </a:path>
            </a:pathLst>
          </a:custGeom>
          <a:solidFill>
            <a:srgbClr val="E7C9FF"/>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17" name="Rectangle 2"/>
          <p:cNvSpPr txBox="1">
            <a:spLocks noChangeArrowheads="1"/>
          </p:cNvSpPr>
          <p:nvPr/>
        </p:nvSpPr>
        <p:spPr>
          <a:xfrm>
            <a:off x="869949" y="4086225"/>
            <a:ext cx="8035925" cy="1336675"/>
          </a:xfrm>
          <a:prstGeom prst="rect">
            <a:avLst/>
          </a:prstGeom>
          <a:ln w="19050">
            <a:solidFill>
              <a:srgbClr val="FF0000"/>
            </a:solidFill>
          </a:ln>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a:lnSpc>
                <a:spcPct val="150000"/>
              </a:lnSpc>
              <a:spcBef>
                <a:spcPct val="50000"/>
              </a:spcBef>
              <a:buClr>
                <a:schemeClr val="accent2"/>
              </a:buClr>
              <a:buSzPct val="100000"/>
              <a:buNone/>
            </a:pPr>
            <a:r>
              <a:rPr lang="zh-CN" altLang="en-US" sz="2200" dirty="0" smtClean="0">
                <a:latin typeface="华文新魏" pitchFamily="2" charset="-122"/>
                <a:ea typeface="华文新魏" pitchFamily="2" charset="-122"/>
                <a:cs typeface="华文新魏"/>
              </a:rPr>
              <a:t>超过队列最大值 </a:t>
            </a:r>
            <a:r>
              <a:rPr lang="en-US" altLang="zh-CN" sz="2200" dirty="0" smtClean="0">
                <a:latin typeface="华文新魏" pitchFamily="2" charset="-122"/>
                <a:ea typeface="华文新魏" pitchFamily="2" charset="-122"/>
                <a:cs typeface="华文新魏"/>
              </a:rPr>
              <a:t>(HQO=10); </a:t>
            </a:r>
            <a:r>
              <a:rPr lang="zh-CN" altLang="en-US" sz="2200" dirty="0" smtClean="0">
                <a:latin typeface="华文新魏" pitchFamily="2" charset="-122"/>
                <a:ea typeface="华文新魏" pitchFamily="2" charset="-122"/>
                <a:cs typeface="华文新魏"/>
              </a:rPr>
              <a:t>但新到数据包不是</a:t>
            </a:r>
            <a:r>
              <a:rPr lang="en-US" altLang="zh-CN" sz="2200" dirty="0" smtClean="0">
                <a:latin typeface="华文新魏" pitchFamily="2" charset="-122"/>
                <a:ea typeface="华文新魏" pitchFamily="2" charset="-122"/>
                <a:cs typeface="华文新魏"/>
              </a:rPr>
              <a:t>TDM</a:t>
            </a:r>
            <a:r>
              <a:rPr lang="zh-CN" altLang="en-US" sz="2200" dirty="0" smtClean="0">
                <a:latin typeface="华文新魏" pitchFamily="2" charset="-122"/>
                <a:ea typeface="华文新魏" pitchFamily="2" charset="-122"/>
                <a:cs typeface="华文新魏"/>
              </a:rPr>
              <a:t>系统的最后一个数据包，因此最后一个数据包被</a:t>
            </a:r>
            <a:r>
              <a:rPr lang="zh-CN" altLang="en-US" sz="2200" dirty="0" smtClean="0">
                <a:latin typeface="华文新魏" pitchFamily="2" charset="-122"/>
                <a:ea typeface="华文新魏" pitchFamily="2" charset="-122"/>
                <a:cs typeface="华文新魏"/>
              </a:rPr>
              <a:t>丢弃</a:t>
            </a:r>
            <a:endParaRPr lang="en-US" altLang="zh-CN" sz="2200" dirty="0">
              <a:latin typeface="华文新魏" pitchFamily="2" charset="-122"/>
              <a:ea typeface="华文新魏" pitchFamily="2" charset="-122"/>
              <a:cs typeface="华文新魏"/>
            </a:endParaRPr>
          </a:p>
        </p:txBody>
      </p:sp>
    </p:spTree>
    <p:extLst>
      <p:ext uri="{BB962C8B-B14F-4D97-AF65-F5344CB8AC3E}">
        <p14:creationId xmlns="" xmlns:p14="http://schemas.microsoft.com/office/powerpoint/2010/main" val="188026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WFQ</a:t>
            </a:r>
            <a:r>
              <a:rPr kumimoji="1" lang="zh-CN" altLang="en-US" dirty="0"/>
              <a:t>丢弃案例</a:t>
            </a:r>
            <a:r>
              <a:rPr kumimoji="1" lang="zh-CN" altLang="en-US" dirty="0" smtClean="0"/>
              <a:t>（</a:t>
            </a:r>
            <a:r>
              <a:rPr kumimoji="1" lang="en-US" altLang="zh-CN" dirty="0" smtClean="0"/>
              <a:t>3</a:t>
            </a:r>
            <a:r>
              <a:rPr kumimoji="1" lang="zh-CN" altLang="en-US" dirty="0" smtClean="0"/>
              <a:t>）</a:t>
            </a:r>
            <a:endParaRPr kumimoji="1" lang="zh-CN" altLang="en-US" dirty="0"/>
          </a:p>
        </p:txBody>
      </p:sp>
      <p:sp>
        <p:nvSpPr>
          <p:cNvPr id="4" name="Freeform 3"/>
          <p:cNvSpPr>
            <a:spLocks/>
          </p:cNvSpPr>
          <p:nvPr/>
        </p:nvSpPr>
        <p:spPr bwMode="auto">
          <a:xfrm>
            <a:off x="7785100" y="1919288"/>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chemeClr val="bg2">
              <a:lumMod val="75000"/>
            </a:schemeClr>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5" name="Freeform 4"/>
          <p:cNvSpPr>
            <a:spLocks/>
          </p:cNvSpPr>
          <p:nvPr/>
        </p:nvSpPr>
        <p:spPr bwMode="auto">
          <a:xfrm>
            <a:off x="7785100" y="2986088"/>
            <a:ext cx="1133475" cy="377825"/>
          </a:xfrm>
          <a:custGeom>
            <a:avLst/>
            <a:gdLst>
              <a:gd name="T0" fmla="*/ 61 w 714"/>
              <a:gd name="T1" fmla="*/ 238 h 238"/>
              <a:gd name="T2" fmla="*/ 653 w 714"/>
              <a:gd name="T3" fmla="*/ 238 h 238"/>
              <a:gd name="T4" fmla="*/ 676 w 714"/>
              <a:gd name="T5" fmla="*/ 232 h 238"/>
              <a:gd name="T6" fmla="*/ 698 w 714"/>
              <a:gd name="T7" fmla="*/ 219 h 238"/>
              <a:gd name="T8" fmla="*/ 710 w 714"/>
              <a:gd name="T9" fmla="*/ 200 h 238"/>
              <a:gd name="T10" fmla="*/ 714 w 714"/>
              <a:gd name="T11" fmla="*/ 178 h 238"/>
              <a:gd name="T12" fmla="*/ 714 w 714"/>
              <a:gd name="T13" fmla="*/ 57 h 238"/>
              <a:gd name="T14" fmla="*/ 710 w 714"/>
              <a:gd name="T15" fmla="*/ 35 h 238"/>
              <a:gd name="T16" fmla="*/ 698 w 714"/>
              <a:gd name="T17" fmla="*/ 16 h 238"/>
              <a:gd name="T18" fmla="*/ 676 w 714"/>
              <a:gd name="T19" fmla="*/ 3 h 238"/>
              <a:gd name="T20" fmla="*/ 653 w 714"/>
              <a:gd name="T21" fmla="*/ 0 h 238"/>
              <a:gd name="T22" fmla="*/ 61 w 714"/>
              <a:gd name="T23" fmla="*/ 0 h 238"/>
              <a:gd name="T24" fmla="*/ 38 w 714"/>
              <a:gd name="T25" fmla="*/ 3 h 238"/>
              <a:gd name="T26" fmla="*/ 16 w 714"/>
              <a:gd name="T27" fmla="*/ 16 h 238"/>
              <a:gd name="T28" fmla="*/ 4 w 714"/>
              <a:gd name="T29" fmla="*/ 35 h 238"/>
              <a:gd name="T30" fmla="*/ 0 w 714"/>
              <a:gd name="T31" fmla="*/ 57 h 238"/>
              <a:gd name="T32" fmla="*/ 0 w 714"/>
              <a:gd name="T33" fmla="*/ 178 h 238"/>
              <a:gd name="T34" fmla="*/ 4 w 714"/>
              <a:gd name="T35" fmla="*/ 200 h 238"/>
              <a:gd name="T36" fmla="*/ 16 w 714"/>
              <a:gd name="T37" fmla="*/ 219 h 238"/>
              <a:gd name="T38" fmla="*/ 38 w 714"/>
              <a:gd name="T39" fmla="*/ 232 h 238"/>
              <a:gd name="T40" fmla="*/ 61 w 714"/>
              <a:gd name="T41" fmla="*/ 238 h 2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8"/>
              <a:gd name="T65" fmla="*/ 714 w 714"/>
              <a:gd name="T66" fmla="*/ 238 h 2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8">
                <a:moveTo>
                  <a:pt x="61" y="238"/>
                </a:moveTo>
                <a:lnTo>
                  <a:pt x="653" y="238"/>
                </a:lnTo>
                <a:lnTo>
                  <a:pt x="676" y="232"/>
                </a:lnTo>
                <a:lnTo>
                  <a:pt x="698" y="219"/>
                </a:lnTo>
                <a:lnTo>
                  <a:pt x="710" y="200"/>
                </a:lnTo>
                <a:lnTo>
                  <a:pt x="714" y="178"/>
                </a:lnTo>
                <a:lnTo>
                  <a:pt x="714" y="57"/>
                </a:lnTo>
                <a:lnTo>
                  <a:pt x="710" y="35"/>
                </a:lnTo>
                <a:lnTo>
                  <a:pt x="698" y="16"/>
                </a:lnTo>
                <a:lnTo>
                  <a:pt x="676" y="3"/>
                </a:lnTo>
                <a:lnTo>
                  <a:pt x="653" y="0"/>
                </a:lnTo>
                <a:lnTo>
                  <a:pt x="61" y="0"/>
                </a:lnTo>
                <a:lnTo>
                  <a:pt x="38" y="3"/>
                </a:lnTo>
                <a:lnTo>
                  <a:pt x="16" y="16"/>
                </a:lnTo>
                <a:lnTo>
                  <a:pt x="4" y="35"/>
                </a:lnTo>
                <a:lnTo>
                  <a:pt x="0" y="57"/>
                </a:lnTo>
                <a:lnTo>
                  <a:pt x="0" y="178"/>
                </a:lnTo>
                <a:lnTo>
                  <a:pt x="4" y="200"/>
                </a:lnTo>
                <a:lnTo>
                  <a:pt x="16" y="219"/>
                </a:lnTo>
                <a:lnTo>
                  <a:pt x="38" y="232"/>
                </a:lnTo>
                <a:lnTo>
                  <a:pt x="61" y="238"/>
                </a:lnTo>
                <a:close/>
              </a:path>
            </a:pathLst>
          </a:custGeom>
          <a:solidFill>
            <a:srgbClr val="CCFFFF"/>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6" name="Freeform 5"/>
          <p:cNvSpPr>
            <a:spLocks/>
          </p:cNvSpPr>
          <p:nvPr/>
        </p:nvSpPr>
        <p:spPr bwMode="auto">
          <a:xfrm>
            <a:off x="7785100" y="2452688"/>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rgbClr val="8EECA4"/>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7" name="Freeform 6"/>
          <p:cNvSpPr>
            <a:spLocks/>
          </p:cNvSpPr>
          <p:nvPr/>
        </p:nvSpPr>
        <p:spPr bwMode="auto">
          <a:xfrm>
            <a:off x="6489700" y="1919288"/>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chemeClr val="bg2">
              <a:lumMod val="75000"/>
            </a:schemeClr>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8" name="Freeform 7"/>
          <p:cNvSpPr>
            <a:spLocks/>
          </p:cNvSpPr>
          <p:nvPr/>
        </p:nvSpPr>
        <p:spPr bwMode="auto">
          <a:xfrm>
            <a:off x="5194300" y="1919288"/>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chemeClr val="bg2">
              <a:lumMod val="75000"/>
            </a:schemeClr>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9" name="Freeform 8"/>
          <p:cNvSpPr>
            <a:spLocks/>
          </p:cNvSpPr>
          <p:nvPr/>
        </p:nvSpPr>
        <p:spPr bwMode="auto">
          <a:xfrm>
            <a:off x="3898900" y="1919288"/>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chemeClr val="bg2">
              <a:lumMod val="75000"/>
            </a:schemeClr>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10" name="Freeform 9"/>
          <p:cNvSpPr>
            <a:spLocks/>
          </p:cNvSpPr>
          <p:nvPr/>
        </p:nvSpPr>
        <p:spPr bwMode="auto">
          <a:xfrm>
            <a:off x="6489700" y="2452688"/>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rgbClr val="8EECA4"/>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11" name="Freeform 10"/>
          <p:cNvSpPr>
            <a:spLocks/>
          </p:cNvSpPr>
          <p:nvPr/>
        </p:nvSpPr>
        <p:spPr bwMode="auto">
          <a:xfrm>
            <a:off x="5194300" y="2452688"/>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rgbClr val="8EECA4"/>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12" name="Freeform 11"/>
          <p:cNvSpPr>
            <a:spLocks/>
          </p:cNvSpPr>
          <p:nvPr/>
        </p:nvSpPr>
        <p:spPr bwMode="auto">
          <a:xfrm>
            <a:off x="1384300" y="1919288"/>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chemeClr val="bg2">
              <a:lumMod val="75000"/>
            </a:schemeClr>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13" name="Line 12"/>
          <p:cNvSpPr>
            <a:spLocks noChangeShapeType="1"/>
          </p:cNvSpPr>
          <p:nvPr/>
        </p:nvSpPr>
        <p:spPr bwMode="auto">
          <a:xfrm>
            <a:off x="2755900" y="2071688"/>
            <a:ext cx="914400" cy="0"/>
          </a:xfrm>
          <a:prstGeom prst="line">
            <a:avLst/>
          </a:prstGeom>
          <a:noFill/>
          <a:ln w="19050">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lIns="73025" tIns="36512" rIns="73025" bIns="36512" anchor="ctr"/>
          <a:lstStyle/>
          <a:p>
            <a:endParaRPr lang="zh-CN" altLang="en-US"/>
          </a:p>
        </p:txBody>
      </p:sp>
      <p:sp>
        <p:nvSpPr>
          <p:cNvPr id="14" name="AutoShape 13"/>
          <p:cNvSpPr>
            <a:spLocks noChangeArrowheads="1"/>
          </p:cNvSpPr>
          <p:nvPr/>
        </p:nvSpPr>
        <p:spPr bwMode="auto">
          <a:xfrm>
            <a:off x="1460500" y="1690688"/>
            <a:ext cx="990600" cy="914400"/>
          </a:xfrm>
          <a:custGeom>
            <a:avLst/>
            <a:gdLst>
              <a:gd name="T0" fmla="*/ 1041734762 w 21600"/>
              <a:gd name="T1" fmla="*/ 0 h 21600"/>
              <a:gd name="T2" fmla="*/ 305093958 w 21600"/>
              <a:gd name="T3" fmla="*/ 239963619 h 21600"/>
              <a:gd name="T4" fmla="*/ 0 w 21600"/>
              <a:gd name="T5" fmla="*/ 819352565 h 21600"/>
              <a:gd name="T6" fmla="*/ 305093958 w 21600"/>
              <a:gd name="T7" fmla="*/ 1398741934 h 21600"/>
              <a:gd name="T8" fmla="*/ 1041734762 w 21600"/>
              <a:gd name="T9" fmla="*/ 1638705130 h 21600"/>
              <a:gd name="T10" fmla="*/ 1778376575 w 21600"/>
              <a:gd name="T11" fmla="*/ 1398741934 h 21600"/>
              <a:gd name="T12" fmla="*/ 2083469524 w 21600"/>
              <a:gd name="T13" fmla="*/ 819352565 h 21600"/>
              <a:gd name="T14" fmla="*/ 1778376575 w 21600"/>
              <a:gd name="T15" fmla="*/ 239963619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chemeClr val="accent1">
              <a:lumMod val="75000"/>
            </a:schemeClr>
          </a:solidFill>
          <a:ln>
            <a:noFill/>
          </a:ln>
        </p:spPr>
        <p:txBody>
          <a:bodyPr wrap="none" lIns="73025" tIns="36512" rIns="73025" bIns="36512" anchor="ctr"/>
          <a:lstStyle/>
          <a:p>
            <a:endParaRPr lang="zh-CN" altLang="en-US"/>
          </a:p>
        </p:txBody>
      </p:sp>
      <p:sp>
        <p:nvSpPr>
          <p:cNvPr id="15" name="Rectangle 2"/>
          <p:cNvSpPr txBox="1">
            <a:spLocks noChangeArrowheads="1"/>
          </p:cNvSpPr>
          <p:nvPr/>
        </p:nvSpPr>
        <p:spPr>
          <a:xfrm>
            <a:off x="1200149" y="3930651"/>
            <a:ext cx="7718425" cy="1162049"/>
          </a:xfrm>
          <a:prstGeom prst="rect">
            <a:avLst/>
          </a:prstGeom>
          <a:ln w="19050">
            <a:solidFill>
              <a:srgbClr val="FF0000"/>
            </a:solidFill>
          </a:ln>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a:lnSpc>
                <a:spcPct val="150000"/>
              </a:lnSpc>
              <a:spcBef>
                <a:spcPct val="50000"/>
              </a:spcBef>
              <a:buClr>
                <a:schemeClr val="accent2"/>
              </a:buClr>
              <a:buSzPct val="100000"/>
              <a:buNone/>
            </a:pPr>
            <a:r>
              <a:rPr lang="zh-CN" altLang="en-US" sz="2200" dirty="0" smtClean="0">
                <a:latin typeface="华文新魏" pitchFamily="2" charset="-122"/>
                <a:ea typeface="华文新魏" pitchFamily="2" charset="-122"/>
                <a:cs typeface="华文新魏"/>
              </a:rPr>
              <a:t>超过</a:t>
            </a:r>
            <a:r>
              <a:rPr lang="en-US" altLang="zh-CN" sz="2200" dirty="0" smtClean="0">
                <a:latin typeface="华文新魏" pitchFamily="2" charset="-122"/>
                <a:ea typeface="华文新魏" pitchFamily="2" charset="-122"/>
                <a:cs typeface="华文新魏"/>
              </a:rPr>
              <a:t>CDT (CDT=8)</a:t>
            </a:r>
            <a:r>
              <a:rPr lang="zh-CN" altLang="en-US" sz="2200" dirty="0" smtClean="0">
                <a:latin typeface="华文新魏" pitchFamily="2" charset="-122"/>
                <a:ea typeface="华文新魏" pitchFamily="2" charset="-122"/>
                <a:cs typeface="华文新魏"/>
              </a:rPr>
              <a:t>；新到数据包会是</a:t>
            </a:r>
            <a:r>
              <a:rPr lang="en-US" altLang="zh-CN" sz="2200" dirty="0" smtClean="0">
                <a:latin typeface="华文新魏" pitchFamily="2" charset="-122"/>
                <a:ea typeface="华文新魏" pitchFamily="2" charset="-122"/>
                <a:cs typeface="华文新魏"/>
              </a:rPr>
              <a:t>TDM</a:t>
            </a:r>
            <a:r>
              <a:rPr lang="zh-CN" altLang="en-US" sz="2200" dirty="0" smtClean="0">
                <a:latin typeface="华文新魏" pitchFamily="2" charset="-122"/>
                <a:ea typeface="华文新魏" pitchFamily="2" charset="-122"/>
                <a:cs typeface="华文新魏"/>
              </a:rPr>
              <a:t>系统的最后一个数据包，因此被</a:t>
            </a:r>
            <a:r>
              <a:rPr lang="zh-CN" altLang="en-US" sz="2200" dirty="0" smtClean="0">
                <a:latin typeface="华文新魏" pitchFamily="2" charset="-122"/>
                <a:ea typeface="华文新魏" pitchFamily="2" charset="-122"/>
                <a:cs typeface="华文新魏"/>
              </a:rPr>
              <a:t>丢弃</a:t>
            </a:r>
            <a:endParaRPr lang="en-US" altLang="zh-CN" sz="2200" dirty="0">
              <a:latin typeface="华文新魏" pitchFamily="2" charset="-122"/>
              <a:ea typeface="华文新魏" pitchFamily="2" charset="-122"/>
              <a:cs typeface="华文新魏"/>
            </a:endParaRPr>
          </a:p>
        </p:txBody>
      </p:sp>
    </p:spTree>
    <p:extLst>
      <p:ext uri="{BB962C8B-B14F-4D97-AF65-F5344CB8AC3E}">
        <p14:creationId xmlns="" xmlns:p14="http://schemas.microsoft.com/office/powerpoint/2010/main" val="122777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WFQ</a:t>
            </a:r>
            <a:r>
              <a:rPr kumimoji="1" lang="zh-CN" altLang="en-US" dirty="0"/>
              <a:t>丢弃案例</a:t>
            </a:r>
            <a:r>
              <a:rPr kumimoji="1" lang="zh-CN" altLang="en-US" dirty="0" smtClean="0"/>
              <a:t>（</a:t>
            </a:r>
            <a:r>
              <a:rPr kumimoji="1" lang="en-US" altLang="zh-CN" dirty="0" smtClean="0"/>
              <a:t>4</a:t>
            </a:r>
            <a:r>
              <a:rPr kumimoji="1" lang="zh-CN" altLang="en-US" dirty="0" smtClean="0"/>
              <a:t>）</a:t>
            </a:r>
            <a:endParaRPr kumimoji="1" lang="zh-CN" altLang="en-US" dirty="0"/>
          </a:p>
        </p:txBody>
      </p:sp>
      <p:sp>
        <p:nvSpPr>
          <p:cNvPr id="4" name="Freeform 3"/>
          <p:cNvSpPr>
            <a:spLocks/>
          </p:cNvSpPr>
          <p:nvPr/>
        </p:nvSpPr>
        <p:spPr bwMode="auto">
          <a:xfrm>
            <a:off x="7759700" y="1917700"/>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chemeClr val="bg2">
              <a:lumMod val="75000"/>
            </a:schemeClr>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5" name="Freeform 4"/>
          <p:cNvSpPr>
            <a:spLocks/>
          </p:cNvSpPr>
          <p:nvPr/>
        </p:nvSpPr>
        <p:spPr bwMode="auto">
          <a:xfrm>
            <a:off x="7759700" y="2984500"/>
            <a:ext cx="1133475" cy="377825"/>
          </a:xfrm>
          <a:custGeom>
            <a:avLst/>
            <a:gdLst>
              <a:gd name="T0" fmla="*/ 61 w 714"/>
              <a:gd name="T1" fmla="*/ 238 h 238"/>
              <a:gd name="T2" fmla="*/ 653 w 714"/>
              <a:gd name="T3" fmla="*/ 238 h 238"/>
              <a:gd name="T4" fmla="*/ 676 w 714"/>
              <a:gd name="T5" fmla="*/ 232 h 238"/>
              <a:gd name="T6" fmla="*/ 698 w 714"/>
              <a:gd name="T7" fmla="*/ 219 h 238"/>
              <a:gd name="T8" fmla="*/ 710 w 714"/>
              <a:gd name="T9" fmla="*/ 200 h 238"/>
              <a:gd name="T10" fmla="*/ 714 w 714"/>
              <a:gd name="T11" fmla="*/ 178 h 238"/>
              <a:gd name="T12" fmla="*/ 714 w 714"/>
              <a:gd name="T13" fmla="*/ 57 h 238"/>
              <a:gd name="T14" fmla="*/ 710 w 714"/>
              <a:gd name="T15" fmla="*/ 35 h 238"/>
              <a:gd name="T16" fmla="*/ 698 w 714"/>
              <a:gd name="T17" fmla="*/ 16 h 238"/>
              <a:gd name="T18" fmla="*/ 676 w 714"/>
              <a:gd name="T19" fmla="*/ 3 h 238"/>
              <a:gd name="T20" fmla="*/ 653 w 714"/>
              <a:gd name="T21" fmla="*/ 0 h 238"/>
              <a:gd name="T22" fmla="*/ 61 w 714"/>
              <a:gd name="T23" fmla="*/ 0 h 238"/>
              <a:gd name="T24" fmla="*/ 38 w 714"/>
              <a:gd name="T25" fmla="*/ 3 h 238"/>
              <a:gd name="T26" fmla="*/ 16 w 714"/>
              <a:gd name="T27" fmla="*/ 16 h 238"/>
              <a:gd name="T28" fmla="*/ 4 w 714"/>
              <a:gd name="T29" fmla="*/ 35 h 238"/>
              <a:gd name="T30" fmla="*/ 0 w 714"/>
              <a:gd name="T31" fmla="*/ 57 h 238"/>
              <a:gd name="T32" fmla="*/ 0 w 714"/>
              <a:gd name="T33" fmla="*/ 178 h 238"/>
              <a:gd name="T34" fmla="*/ 4 w 714"/>
              <a:gd name="T35" fmla="*/ 200 h 238"/>
              <a:gd name="T36" fmla="*/ 16 w 714"/>
              <a:gd name="T37" fmla="*/ 219 h 238"/>
              <a:gd name="T38" fmla="*/ 38 w 714"/>
              <a:gd name="T39" fmla="*/ 232 h 238"/>
              <a:gd name="T40" fmla="*/ 61 w 714"/>
              <a:gd name="T41" fmla="*/ 238 h 2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8"/>
              <a:gd name="T65" fmla="*/ 714 w 714"/>
              <a:gd name="T66" fmla="*/ 238 h 2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8">
                <a:moveTo>
                  <a:pt x="61" y="238"/>
                </a:moveTo>
                <a:lnTo>
                  <a:pt x="653" y="238"/>
                </a:lnTo>
                <a:lnTo>
                  <a:pt x="676" y="232"/>
                </a:lnTo>
                <a:lnTo>
                  <a:pt x="698" y="219"/>
                </a:lnTo>
                <a:lnTo>
                  <a:pt x="710" y="200"/>
                </a:lnTo>
                <a:lnTo>
                  <a:pt x="714" y="178"/>
                </a:lnTo>
                <a:lnTo>
                  <a:pt x="714" y="57"/>
                </a:lnTo>
                <a:lnTo>
                  <a:pt x="710" y="35"/>
                </a:lnTo>
                <a:lnTo>
                  <a:pt x="698" y="16"/>
                </a:lnTo>
                <a:lnTo>
                  <a:pt x="676" y="3"/>
                </a:lnTo>
                <a:lnTo>
                  <a:pt x="653" y="0"/>
                </a:lnTo>
                <a:lnTo>
                  <a:pt x="61" y="0"/>
                </a:lnTo>
                <a:lnTo>
                  <a:pt x="38" y="3"/>
                </a:lnTo>
                <a:lnTo>
                  <a:pt x="16" y="16"/>
                </a:lnTo>
                <a:lnTo>
                  <a:pt x="4" y="35"/>
                </a:lnTo>
                <a:lnTo>
                  <a:pt x="0" y="57"/>
                </a:lnTo>
                <a:lnTo>
                  <a:pt x="0" y="178"/>
                </a:lnTo>
                <a:lnTo>
                  <a:pt x="4" y="200"/>
                </a:lnTo>
                <a:lnTo>
                  <a:pt x="16" y="219"/>
                </a:lnTo>
                <a:lnTo>
                  <a:pt x="38" y="232"/>
                </a:lnTo>
                <a:lnTo>
                  <a:pt x="61" y="238"/>
                </a:lnTo>
                <a:close/>
              </a:path>
            </a:pathLst>
          </a:custGeom>
          <a:solidFill>
            <a:srgbClr val="CCFFFF"/>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6" name="Freeform 5"/>
          <p:cNvSpPr>
            <a:spLocks/>
          </p:cNvSpPr>
          <p:nvPr/>
        </p:nvSpPr>
        <p:spPr bwMode="auto">
          <a:xfrm>
            <a:off x="7759700" y="2451100"/>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rgbClr val="8EECA4"/>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7" name="Freeform 6"/>
          <p:cNvSpPr>
            <a:spLocks/>
          </p:cNvSpPr>
          <p:nvPr/>
        </p:nvSpPr>
        <p:spPr bwMode="auto">
          <a:xfrm>
            <a:off x="6464300" y="1917700"/>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chemeClr val="bg2">
              <a:lumMod val="75000"/>
            </a:schemeClr>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8" name="Freeform 7"/>
          <p:cNvSpPr>
            <a:spLocks/>
          </p:cNvSpPr>
          <p:nvPr/>
        </p:nvSpPr>
        <p:spPr bwMode="auto">
          <a:xfrm>
            <a:off x="5168900" y="1917700"/>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chemeClr val="bg2">
              <a:lumMod val="75000"/>
            </a:schemeClr>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9" name="Freeform 8"/>
          <p:cNvSpPr>
            <a:spLocks/>
          </p:cNvSpPr>
          <p:nvPr/>
        </p:nvSpPr>
        <p:spPr bwMode="auto">
          <a:xfrm>
            <a:off x="3873500" y="1917700"/>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chemeClr val="bg2">
              <a:lumMod val="75000"/>
            </a:schemeClr>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10" name="Freeform 9"/>
          <p:cNvSpPr>
            <a:spLocks/>
          </p:cNvSpPr>
          <p:nvPr/>
        </p:nvSpPr>
        <p:spPr bwMode="auto">
          <a:xfrm>
            <a:off x="6464300" y="2451100"/>
            <a:ext cx="1133475" cy="376238"/>
          </a:xfrm>
          <a:custGeom>
            <a:avLst/>
            <a:gdLst>
              <a:gd name="T0" fmla="*/ 61 w 714"/>
              <a:gd name="T1" fmla="*/ 237 h 237"/>
              <a:gd name="T2" fmla="*/ 653 w 714"/>
              <a:gd name="T3" fmla="*/ 237 h 237"/>
              <a:gd name="T4" fmla="*/ 676 w 714"/>
              <a:gd name="T5" fmla="*/ 231 h 237"/>
              <a:gd name="T6" fmla="*/ 698 w 714"/>
              <a:gd name="T7" fmla="*/ 218 h 237"/>
              <a:gd name="T8" fmla="*/ 710 w 714"/>
              <a:gd name="T9" fmla="*/ 199 h 237"/>
              <a:gd name="T10" fmla="*/ 714 w 714"/>
              <a:gd name="T11" fmla="*/ 177 h 237"/>
              <a:gd name="T12" fmla="*/ 714 w 714"/>
              <a:gd name="T13" fmla="*/ 57 h 237"/>
              <a:gd name="T14" fmla="*/ 710 w 714"/>
              <a:gd name="T15" fmla="*/ 35 h 237"/>
              <a:gd name="T16" fmla="*/ 698 w 714"/>
              <a:gd name="T17" fmla="*/ 16 h 237"/>
              <a:gd name="T18" fmla="*/ 676 w 714"/>
              <a:gd name="T19" fmla="*/ 3 h 237"/>
              <a:gd name="T20" fmla="*/ 653 w 714"/>
              <a:gd name="T21" fmla="*/ 0 h 237"/>
              <a:gd name="T22" fmla="*/ 61 w 714"/>
              <a:gd name="T23" fmla="*/ 0 h 237"/>
              <a:gd name="T24" fmla="*/ 38 w 714"/>
              <a:gd name="T25" fmla="*/ 3 h 237"/>
              <a:gd name="T26" fmla="*/ 16 w 714"/>
              <a:gd name="T27" fmla="*/ 16 h 237"/>
              <a:gd name="T28" fmla="*/ 4 w 714"/>
              <a:gd name="T29" fmla="*/ 35 h 237"/>
              <a:gd name="T30" fmla="*/ 0 w 714"/>
              <a:gd name="T31" fmla="*/ 57 h 237"/>
              <a:gd name="T32" fmla="*/ 0 w 714"/>
              <a:gd name="T33" fmla="*/ 177 h 237"/>
              <a:gd name="T34" fmla="*/ 4 w 714"/>
              <a:gd name="T35" fmla="*/ 199 h 237"/>
              <a:gd name="T36" fmla="*/ 16 w 714"/>
              <a:gd name="T37" fmla="*/ 218 h 237"/>
              <a:gd name="T38" fmla="*/ 38 w 714"/>
              <a:gd name="T39" fmla="*/ 231 h 237"/>
              <a:gd name="T40" fmla="*/ 61 w 714"/>
              <a:gd name="T41" fmla="*/ 237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7"/>
              <a:gd name="T65" fmla="*/ 714 w 714"/>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7">
                <a:moveTo>
                  <a:pt x="61" y="237"/>
                </a:moveTo>
                <a:lnTo>
                  <a:pt x="653" y="237"/>
                </a:lnTo>
                <a:lnTo>
                  <a:pt x="676" y="231"/>
                </a:lnTo>
                <a:lnTo>
                  <a:pt x="698" y="218"/>
                </a:lnTo>
                <a:lnTo>
                  <a:pt x="710" y="199"/>
                </a:lnTo>
                <a:lnTo>
                  <a:pt x="714" y="177"/>
                </a:lnTo>
                <a:lnTo>
                  <a:pt x="714" y="57"/>
                </a:lnTo>
                <a:lnTo>
                  <a:pt x="710" y="35"/>
                </a:lnTo>
                <a:lnTo>
                  <a:pt x="698" y="16"/>
                </a:lnTo>
                <a:lnTo>
                  <a:pt x="676" y="3"/>
                </a:lnTo>
                <a:lnTo>
                  <a:pt x="653" y="0"/>
                </a:lnTo>
                <a:lnTo>
                  <a:pt x="61" y="0"/>
                </a:lnTo>
                <a:lnTo>
                  <a:pt x="38" y="3"/>
                </a:lnTo>
                <a:lnTo>
                  <a:pt x="16" y="16"/>
                </a:lnTo>
                <a:lnTo>
                  <a:pt x="4" y="35"/>
                </a:lnTo>
                <a:lnTo>
                  <a:pt x="0" y="57"/>
                </a:lnTo>
                <a:lnTo>
                  <a:pt x="0" y="177"/>
                </a:lnTo>
                <a:lnTo>
                  <a:pt x="4" y="199"/>
                </a:lnTo>
                <a:lnTo>
                  <a:pt x="16" y="218"/>
                </a:lnTo>
                <a:lnTo>
                  <a:pt x="38" y="231"/>
                </a:lnTo>
                <a:lnTo>
                  <a:pt x="61" y="237"/>
                </a:lnTo>
                <a:close/>
              </a:path>
            </a:pathLst>
          </a:custGeom>
          <a:solidFill>
            <a:srgbClr val="8EECA4"/>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11" name="Freeform 10"/>
          <p:cNvSpPr>
            <a:spLocks/>
          </p:cNvSpPr>
          <p:nvPr/>
        </p:nvSpPr>
        <p:spPr bwMode="auto">
          <a:xfrm>
            <a:off x="6464300" y="2984500"/>
            <a:ext cx="1133475" cy="377825"/>
          </a:xfrm>
          <a:custGeom>
            <a:avLst/>
            <a:gdLst>
              <a:gd name="T0" fmla="*/ 61 w 714"/>
              <a:gd name="T1" fmla="*/ 238 h 238"/>
              <a:gd name="T2" fmla="*/ 653 w 714"/>
              <a:gd name="T3" fmla="*/ 238 h 238"/>
              <a:gd name="T4" fmla="*/ 676 w 714"/>
              <a:gd name="T5" fmla="*/ 232 h 238"/>
              <a:gd name="T6" fmla="*/ 698 w 714"/>
              <a:gd name="T7" fmla="*/ 219 h 238"/>
              <a:gd name="T8" fmla="*/ 710 w 714"/>
              <a:gd name="T9" fmla="*/ 200 h 238"/>
              <a:gd name="T10" fmla="*/ 714 w 714"/>
              <a:gd name="T11" fmla="*/ 178 h 238"/>
              <a:gd name="T12" fmla="*/ 714 w 714"/>
              <a:gd name="T13" fmla="*/ 57 h 238"/>
              <a:gd name="T14" fmla="*/ 710 w 714"/>
              <a:gd name="T15" fmla="*/ 35 h 238"/>
              <a:gd name="T16" fmla="*/ 698 w 714"/>
              <a:gd name="T17" fmla="*/ 16 h 238"/>
              <a:gd name="T18" fmla="*/ 676 w 714"/>
              <a:gd name="T19" fmla="*/ 3 h 238"/>
              <a:gd name="T20" fmla="*/ 653 w 714"/>
              <a:gd name="T21" fmla="*/ 0 h 238"/>
              <a:gd name="T22" fmla="*/ 61 w 714"/>
              <a:gd name="T23" fmla="*/ 0 h 238"/>
              <a:gd name="T24" fmla="*/ 38 w 714"/>
              <a:gd name="T25" fmla="*/ 3 h 238"/>
              <a:gd name="T26" fmla="*/ 16 w 714"/>
              <a:gd name="T27" fmla="*/ 16 h 238"/>
              <a:gd name="T28" fmla="*/ 4 w 714"/>
              <a:gd name="T29" fmla="*/ 35 h 238"/>
              <a:gd name="T30" fmla="*/ 0 w 714"/>
              <a:gd name="T31" fmla="*/ 57 h 238"/>
              <a:gd name="T32" fmla="*/ 0 w 714"/>
              <a:gd name="T33" fmla="*/ 178 h 238"/>
              <a:gd name="T34" fmla="*/ 4 w 714"/>
              <a:gd name="T35" fmla="*/ 200 h 238"/>
              <a:gd name="T36" fmla="*/ 16 w 714"/>
              <a:gd name="T37" fmla="*/ 219 h 238"/>
              <a:gd name="T38" fmla="*/ 38 w 714"/>
              <a:gd name="T39" fmla="*/ 232 h 238"/>
              <a:gd name="T40" fmla="*/ 61 w 714"/>
              <a:gd name="T41" fmla="*/ 238 h 2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8"/>
              <a:gd name="T65" fmla="*/ 714 w 714"/>
              <a:gd name="T66" fmla="*/ 238 h 2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8">
                <a:moveTo>
                  <a:pt x="61" y="238"/>
                </a:moveTo>
                <a:lnTo>
                  <a:pt x="653" y="238"/>
                </a:lnTo>
                <a:lnTo>
                  <a:pt x="676" y="232"/>
                </a:lnTo>
                <a:lnTo>
                  <a:pt x="698" y="219"/>
                </a:lnTo>
                <a:lnTo>
                  <a:pt x="710" y="200"/>
                </a:lnTo>
                <a:lnTo>
                  <a:pt x="714" y="178"/>
                </a:lnTo>
                <a:lnTo>
                  <a:pt x="714" y="57"/>
                </a:lnTo>
                <a:lnTo>
                  <a:pt x="710" y="35"/>
                </a:lnTo>
                <a:lnTo>
                  <a:pt x="698" y="16"/>
                </a:lnTo>
                <a:lnTo>
                  <a:pt x="676" y="3"/>
                </a:lnTo>
                <a:lnTo>
                  <a:pt x="653" y="0"/>
                </a:lnTo>
                <a:lnTo>
                  <a:pt x="61" y="0"/>
                </a:lnTo>
                <a:lnTo>
                  <a:pt x="38" y="3"/>
                </a:lnTo>
                <a:lnTo>
                  <a:pt x="16" y="16"/>
                </a:lnTo>
                <a:lnTo>
                  <a:pt x="4" y="35"/>
                </a:lnTo>
                <a:lnTo>
                  <a:pt x="0" y="57"/>
                </a:lnTo>
                <a:lnTo>
                  <a:pt x="0" y="178"/>
                </a:lnTo>
                <a:lnTo>
                  <a:pt x="4" y="200"/>
                </a:lnTo>
                <a:lnTo>
                  <a:pt x="16" y="219"/>
                </a:lnTo>
                <a:lnTo>
                  <a:pt x="38" y="232"/>
                </a:lnTo>
                <a:lnTo>
                  <a:pt x="61" y="238"/>
                </a:lnTo>
                <a:close/>
              </a:path>
            </a:pathLst>
          </a:custGeom>
          <a:solidFill>
            <a:srgbClr val="CCFFFF"/>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grpSp>
        <p:nvGrpSpPr>
          <p:cNvPr id="12" name="Group 11"/>
          <p:cNvGrpSpPr>
            <a:grpSpLocks/>
          </p:cNvGrpSpPr>
          <p:nvPr/>
        </p:nvGrpSpPr>
        <p:grpSpPr bwMode="auto">
          <a:xfrm>
            <a:off x="1358900" y="2984500"/>
            <a:ext cx="2209800" cy="377825"/>
            <a:chOff x="528" y="1920"/>
            <a:chExt cx="1392" cy="238"/>
          </a:xfrm>
        </p:grpSpPr>
        <p:sp>
          <p:nvSpPr>
            <p:cNvPr id="13" name="Line 12"/>
            <p:cNvSpPr>
              <a:spLocks noChangeShapeType="1"/>
            </p:cNvSpPr>
            <p:nvPr/>
          </p:nvSpPr>
          <p:spPr bwMode="auto">
            <a:xfrm>
              <a:off x="1344" y="2016"/>
              <a:ext cx="576" cy="0"/>
            </a:xfrm>
            <a:prstGeom prst="line">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lIns="73025" tIns="36512" rIns="73025" bIns="36512" anchor="ctr"/>
            <a:lstStyle/>
            <a:p>
              <a:endParaRPr lang="zh-CN" altLang="en-US"/>
            </a:p>
          </p:txBody>
        </p:sp>
        <p:sp>
          <p:nvSpPr>
            <p:cNvPr id="14" name="Freeform 13"/>
            <p:cNvSpPr>
              <a:spLocks/>
            </p:cNvSpPr>
            <p:nvPr/>
          </p:nvSpPr>
          <p:spPr bwMode="auto">
            <a:xfrm>
              <a:off x="528" y="1920"/>
              <a:ext cx="714" cy="238"/>
            </a:xfrm>
            <a:custGeom>
              <a:avLst/>
              <a:gdLst>
                <a:gd name="T0" fmla="*/ 61 w 714"/>
                <a:gd name="T1" fmla="*/ 238 h 238"/>
                <a:gd name="T2" fmla="*/ 653 w 714"/>
                <a:gd name="T3" fmla="*/ 238 h 238"/>
                <a:gd name="T4" fmla="*/ 676 w 714"/>
                <a:gd name="T5" fmla="*/ 232 h 238"/>
                <a:gd name="T6" fmla="*/ 698 w 714"/>
                <a:gd name="T7" fmla="*/ 219 h 238"/>
                <a:gd name="T8" fmla="*/ 710 w 714"/>
                <a:gd name="T9" fmla="*/ 200 h 238"/>
                <a:gd name="T10" fmla="*/ 714 w 714"/>
                <a:gd name="T11" fmla="*/ 178 h 238"/>
                <a:gd name="T12" fmla="*/ 714 w 714"/>
                <a:gd name="T13" fmla="*/ 57 h 238"/>
                <a:gd name="T14" fmla="*/ 710 w 714"/>
                <a:gd name="T15" fmla="*/ 35 h 238"/>
                <a:gd name="T16" fmla="*/ 698 w 714"/>
                <a:gd name="T17" fmla="*/ 16 h 238"/>
                <a:gd name="T18" fmla="*/ 676 w 714"/>
                <a:gd name="T19" fmla="*/ 3 h 238"/>
                <a:gd name="T20" fmla="*/ 653 w 714"/>
                <a:gd name="T21" fmla="*/ 0 h 238"/>
                <a:gd name="T22" fmla="*/ 61 w 714"/>
                <a:gd name="T23" fmla="*/ 0 h 238"/>
                <a:gd name="T24" fmla="*/ 38 w 714"/>
                <a:gd name="T25" fmla="*/ 3 h 238"/>
                <a:gd name="T26" fmla="*/ 16 w 714"/>
                <a:gd name="T27" fmla="*/ 16 h 238"/>
                <a:gd name="T28" fmla="*/ 4 w 714"/>
                <a:gd name="T29" fmla="*/ 35 h 238"/>
                <a:gd name="T30" fmla="*/ 0 w 714"/>
                <a:gd name="T31" fmla="*/ 57 h 238"/>
                <a:gd name="T32" fmla="*/ 0 w 714"/>
                <a:gd name="T33" fmla="*/ 178 h 238"/>
                <a:gd name="T34" fmla="*/ 4 w 714"/>
                <a:gd name="T35" fmla="*/ 200 h 238"/>
                <a:gd name="T36" fmla="*/ 16 w 714"/>
                <a:gd name="T37" fmla="*/ 219 h 238"/>
                <a:gd name="T38" fmla="*/ 38 w 714"/>
                <a:gd name="T39" fmla="*/ 232 h 238"/>
                <a:gd name="T40" fmla="*/ 61 w 714"/>
                <a:gd name="T41" fmla="*/ 238 h 2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8"/>
                <a:gd name="T65" fmla="*/ 714 w 714"/>
                <a:gd name="T66" fmla="*/ 238 h 2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8">
                  <a:moveTo>
                    <a:pt x="61" y="238"/>
                  </a:moveTo>
                  <a:lnTo>
                    <a:pt x="653" y="238"/>
                  </a:lnTo>
                  <a:lnTo>
                    <a:pt x="676" y="232"/>
                  </a:lnTo>
                  <a:lnTo>
                    <a:pt x="698" y="219"/>
                  </a:lnTo>
                  <a:lnTo>
                    <a:pt x="710" y="200"/>
                  </a:lnTo>
                  <a:lnTo>
                    <a:pt x="714" y="178"/>
                  </a:lnTo>
                  <a:lnTo>
                    <a:pt x="714" y="57"/>
                  </a:lnTo>
                  <a:lnTo>
                    <a:pt x="710" y="35"/>
                  </a:lnTo>
                  <a:lnTo>
                    <a:pt x="698" y="16"/>
                  </a:lnTo>
                  <a:lnTo>
                    <a:pt x="676" y="3"/>
                  </a:lnTo>
                  <a:lnTo>
                    <a:pt x="653" y="0"/>
                  </a:lnTo>
                  <a:lnTo>
                    <a:pt x="61" y="0"/>
                  </a:lnTo>
                  <a:lnTo>
                    <a:pt x="38" y="3"/>
                  </a:lnTo>
                  <a:lnTo>
                    <a:pt x="16" y="16"/>
                  </a:lnTo>
                  <a:lnTo>
                    <a:pt x="4" y="35"/>
                  </a:lnTo>
                  <a:lnTo>
                    <a:pt x="0" y="57"/>
                  </a:lnTo>
                  <a:lnTo>
                    <a:pt x="0" y="178"/>
                  </a:lnTo>
                  <a:lnTo>
                    <a:pt x="4" y="200"/>
                  </a:lnTo>
                  <a:lnTo>
                    <a:pt x="16" y="219"/>
                  </a:lnTo>
                  <a:lnTo>
                    <a:pt x="38" y="232"/>
                  </a:lnTo>
                  <a:lnTo>
                    <a:pt x="61" y="238"/>
                  </a:lnTo>
                  <a:close/>
                </a:path>
              </a:pathLst>
            </a:custGeom>
            <a:solidFill>
              <a:srgbClr val="CCFFFF"/>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grpSp>
      <p:sp>
        <p:nvSpPr>
          <p:cNvPr id="15" name="Freeform 14"/>
          <p:cNvSpPr>
            <a:spLocks/>
          </p:cNvSpPr>
          <p:nvPr/>
        </p:nvSpPr>
        <p:spPr bwMode="auto">
          <a:xfrm>
            <a:off x="7759700" y="3517900"/>
            <a:ext cx="1133475" cy="377825"/>
          </a:xfrm>
          <a:custGeom>
            <a:avLst/>
            <a:gdLst>
              <a:gd name="T0" fmla="*/ 61 w 714"/>
              <a:gd name="T1" fmla="*/ 238 h 238"/>
              <a:gd name="T2" fmla="*/ 653 w 714"/>
              <a:gd name="T3" fmla="*/ 238 h 238"/>
              <a:gd name="T4" fmla="*/ 676 w 714"/>
              <a:gd name="T5" fmla="*/ 232 h 238"/>
              <a:gd name="T6" fmla="*/ 698 w 714"/>
              <a:gd name="T7" fmla="*/ 219 h 238"/>
              <a:gd name="T8" fmla="*/ 710 w 714"/>
              <a:gd name="T9" fmla="*/ 200 h 238"/>
              <a:gd name="T10" fmla="*/ 714 w 714"/>
              <a:gd name="T11" fmla="*/ 178 h 238"/>
              <a:gd name="T12" fmla="*/ 714 w 714"/>
              <a:gd name="T13" fmla="*/ 57 h 238"/>
              <a:gd name="T14" fmla="*/ 710 w 714"/>
              <a:gd name="T15" fmla="*/ 35 h 238"/>
              <a:gd name="T16" fmla="*/ 698 w 714"/>
              <a:gd name="T17" fmla="*/ 16 h 238"/>
              <a:gd name="T18" fmla="*/ 676 w 714"/>
              <a:gd name="T19" fmla="*/ 3 h 238"/>
              <a:gd name="T20" fmla="*/ 653 w 714"/>
              <a:gd name="T21" fmla="*/ 0 h 238"/>
              <a:gd name="T22" fmla="*/ 61 w 714"/>
              <a:gd name="T23" fmla="*/ 0 h 238"/>
              <a:gd name="T24" fmla="*/ 38 w 714"/>
              <a:gd name="T25" fmla="*/ 3 h 238"/>
              <a:gd name="T26" fmla="*/ 16 w 714"/>
              <a:gd name="T27" fmla="*/ 16 h 238"/>
              <a:gd name="T28" fmla="*/ 4 w 714"/>
              <a:gd name="T29" fmla="*/ 35 h 238"/>
              <a:gd name="T30" fmla="*/ 0 w 714"/>
              <a:gd name="T31" fmla="*/ 57 h 238"/>
              <a:gd name="T32" fmla="*/ 0 w 714"/>
              <a:gd name="T33" fmla="*/ 178 h 238"/>
              <a:gd name="T34" fmla="*/ 4 w 714"/>
              <a:gd name="T35" fmla="*/ 200 h 238"/>
              <a:gd name="T36" fmla="*/ 16 w 714"/>
              <a:gd name="T37" fmla="*/ 219 h 238"/>
              <a:gd name="T38" fmla="*/ 38 w 714"/>
              <a:gd name="T39" fmla="*/ 232 h 238"/>
              <a:gd name="T40" fmla="*/ 61 w 714"/>
              <a:gd name="T41" fmla="*/ 238 h 2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8"/>
              <a:gd name="T65" fmla="*/ 714 w 714"/>
              <a:gd name="T66" fmla="*/ 238 h 2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8">
                <a:moveTo>
                  <a:pt x="61" y="238"/>
                </a:moveTo>
                <a:lnTo>
                  <a:pt x="653" y="238"/>
                </a:lnTo>
                <a:lnTo>
                  <a:pt x="676" y="232"/>
                </a:lnTo>
                <a:lnTo>
                  <a:pt x="698" y="219"/>
                </a:lnTo>
                <a:lnTo>
                  <a:pt x="710" y="200"/>
                </a:lnTo>
                <a:lnTo>
                  <a:pt x="714" y="178"/>
                </a:lnTo>
                <a:lnTo>
                  <a:pt x="714" y="57"/>
                </a:lnTo>
                <a:lnTo>
                  <a:pt x="710" y="35"/>
                </a:lnTo>
                <a:lnTo>
                  <a:pt x="698" y="16"/>
                </a:lnTo>
                <a:lnTo>
                  <a:pt x="676" y="3"/>
                </a:lnTo>
                <a:lnTo>
                  <a:pt x="653" y="0"/>
                </a:lnTo>
                <a:lnTo>
                  <a:pt x="61" y="0"/>
                </a:lnTo>
                <a:lnTo>
                  <a:pt x="38" y="3"/>
                </a:lnTo>
                <a:lnTo>
                  <a:pt x="16" y="16"/>
                </a:lnTo>
                <a:lnTo>
                  <a:pt x="4" y="35"/>
                </a:lnTo>
                <a:lnTo>
                  <a:pt x="0" y="57"/>
                </a:lnTo>
                <a:lnTo>
                  <a:pt x="0" y="178"/>
                </a:lnTo>
                <a:lnTo>
                  <a:pt x="4" y="200"/>
                </a:lnTo>
                <a:lnTo>
                  <a:pt x="16" y="219"/>
                </a:lnTo>
                <a:lnTo>
                  <a:pt x="38" y="232"/>
                </a:lnTo>
                <a:lnTo>
                  <a:pt x="61" y="238"/>
                </a:lnTo>
                <a:close/>
              </a:path>
            </a:pathLst>
          </a:custGeom>
          <a:solidFill>
            <a:srgbClr val="E7C9FF"/>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16" name="Freeform 15"/>
          <p:cNvSpPr>
            <a:spLocks/>
          </p:cNvSpPr>
          <p:nvPr/>
        </p:nvSpPr>
        <p:spPr bwMode="auto">
          <a:xfrm>
            <a:off x="5168900" y="2984500"/>
            <a:ext cx="1133475" cy="377825"/>
          </a:xfrm>
          <a:custGeom>
            <a:avLst/>
            <a:gdLst>
              <a:gd name="T0" fmla="*/ 61 w 714"/>
              <a:gd name="T1" fmla="*/ 238 h 238"/>
              <a:gd name="T2" fmla="*/ 653 w 714"/>
              <a:gd name="T3" fmla="*/ 238 h 238"/>
              <a:gd name="T4" fmla="*/ 676 w 714"/>
              <a:gd name="T5" fmla="*/ 232 h 238"/>
              <a:gd name="T6" fmla="*/ 698 w 714"/>
              <a:gd name="T7" fmla="*/ 219 h 238"/>
              <a:gd name="T8" fmla="*/ 710 w 714"/>
              <a:gd name="T9" fmla="*/ 200 h 238"/>
              <a:gd name="T10" fmla="*/ 714 w 714"/>
              <a:gd name="T11" fmla="*/ 178 h 238"/>
              <a:gd name="T12" fmla="*/ 714 w 714"/>
              <a:gd name="T13" fmla="*/ 57 h 238"/>
              <a:gd name="T14" fmla="*/ 710 w 714"/>
              <a:gd name="T15" fmla="*/ 35 h 238"/>
              <a:gd name="T16" fmla="*/ 698 w 714"/>
              <a:gd name="T17" fmla="*/ 16 h 238"/>
              <a:gd name="T18" fmla="*/ 676 w 714"/>
              <a:gd name="T19" fmla="*/ 3 h 238"/>
              <a:gd name="T20" fmla="*/ 653 w 714"/>
              <a:gd name="T21" fmla="*/ 0 h 238"/>
              <a:gd name="T22" fmla="*/ 61 w 714"/>
              <a:gd name="T23" fmla="*/ 0 h 238"/>
              <a:gd name="T24" fmla="*/ 38 w 714"/>
              <a:gd name="T25" fmla="*/ 3 h 238"/>
              <a:gd name="T26" fmla="*/ 16 w 714"/>
              <a:gd name="T27" fmla="*/ 16 h 238"/>
              <a:gd name="T28" fmla="*/ 4 w 714"/>
              <a:gd name="T29" fmla="*/ 35 h 238"/>
              <a:gd name="T30" fmla="*/ 0 w 714"/>
              <a:gd name="T31" fmla="*/ 57 h 238"/>
              <a:gd name="T32" fmla="*/ 0 w 714"/>
              <a:gd name="T33" fmla="*/ 178 h 238"/>
              <a:gd name="T34" fmla="*/ 4 w 714"/>
              <a:gd name="T35" fmla="*/ 200 h 238"/>
              <a:gd name="T36" fmla="*/ 16 w 714"/>
              <a:gd name="T37" fmla="*/ 219 h 238"/>
              <a:gd name="T38" fmla="*/ 38 w 714"/>
              <a:gd name="T39" fmla="*/ 232 h 238"/>
              <a:gd name="T40" fmla="*/ 61 w 714"/>
              <a:gd name="T41" fmla="*/ 238 h 2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4"/>
              <a:gd name="T64" fmla="*/ 0 h 238"/>
              <a:gd name="T65" fmla="*/ 714 w 714"/>
              <a:gd name="T66" fmla="*/ 238 h 2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4" h="238">
                <a:moveTo>
                  <a:pt x="61" y="238"/>
                </a:moveTo>
                <a:lnTo>
                  <a:pt x="653" y="238"/>
                </a:lnTo>
                <a:lnTo>
                  <a:pt x="676" y="232"/>
                </a:lnTo>
                <a:lnTo>
                  <a:pt x="698" y="219"/>
                </a:lnTo>
                <a:lnTo>
                  <a:pt x="710" y="200"/>
                </a:lnTo>
                <a:lnTo>
                  <a:pt x="714" y="178"/>
                </a:lnTo>
                <a:lnTo>
                  <a:pt x="714" y="57"/>
                </a:lnTo>
                <a:lnTo>
                  <a:pt x="710" y="35"/>
                </a:lnTo>
                <a:lnTo>
                  <a:pt x="698" y="16"/>
                </a:lnTo>
                <a:lnTo>
                  <a:pt x="676" y="3"/>
                </a:lnTo>
                <a:lnTo>
                  <a:pt x="653" y="0"/>
                </a:lnTo>
                <a:lnTo>
                  <a:pt x="61" y="0"/>
                </a:lnTo>
                <a:lnTo>
                  <a:pt x="38" y="3"/>
                </a:lnTo>
                <a:lnTo>
                  <a:pt x="16" y="16"/>
                </a:lnTo>
                <a:lnTo>
                  <a:pt x="4" y="35"/>
                </a:lnTo>
                <a:lnTo>
                  <a:pt x="0" y="57"/>
                </a:lnTo>
                <a:lnTo>
                  <a:pt x="0" y="178"/>
                </a:lnTo>
                <a:lnTo>
                  <a:pt x="4" y="200"/>
                </a:lnTo>
                <a:lnTo>
                  <a:pt x="16" y="219"/>
                </a:lnTo>
                <a:lnTo>
                  <a:pt x="38" y="232"/>
                </a:lnTo>
                <a:lnTo>
                  <a:pt x="61" y="238"/>
                </a:lnTo>
                <a:close/>
              </a:path>
            </a:pathLst>
          </a:custGeom>
          <a:solidFill>
            <a:srgbClr val="CCFFFF"/>
          </a:solidFill>
          <a:ln w="15875">
            <a:solidFill>
              <a:srgbClr val="000000"/>
            </a:solidFill>
            <a:prstDash val="solid"/>
            <a:round/>
            <a:headEnd/>
            <a:tailEnd/>
          </a:ln>
          <a:effectLst>
            <a:outerShdw blurRad="63500" dist="35921" dir="2700000" algn="ctr" rotWithShape="0">
              <a:schemeClr val="bg2"/>
            </a:outerShdw>
          </a:effectLst>
        </p:spPr>
        <p:txBody>
          <a:bodyPr/>
          <a:lstStyle/>
          <a:p>
            <a:endParaRPr lang="zh-CN" altLang="en-US"/>
          </a:p>
        </p:txBody>
      </p:sp>
      <p:sp>
        <p:nvSpPr>
          <p:cNvPr id="17" name="Rectangle 2"/>
          <p:cNvSpPr txBox="1">
            <a:spLocks noChangeArrowheads="1"/>
          </p:cNvSpPr>
          <p:nvPr/>
        </p:nvSpPr>
        <p:spPr>
          <a:xfrm>
            <a:off x="1136649" y="4051301"/>
            <a:ext cx="7756525" cy="1306146"/>
          </a:xfrm>
          <a:prstGeom prst="rect">
            <a:avLst/>
          </a:prstGeom>
          <a:ln w="19050">
            <a:solidFill>
              <a:srgbClr val="FF0000"/>
            </a:solidFill>
          </a:ln>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a:lnSpc>
                <a:spcPct val="150000"/>
              </a:lnSpc>
              <a:spcBef>
                <a:spcPct val="50000"/>
              </a:spcBef>
              <a:buClr>
                <a:schemeClr val="accent2"/>
              </a:buClr>
              <a:buSzPct val="100000"/>
              <a:buNone/>
            </a:pPr>
            <a:r>
              <a:rPr lang="zh-CN" altLang="en-US" sz="2200" dirty="0" smtClean="0">
                <a:latin typeface="华文新魏" pitchFamily="2" charset="-122"/>
                <a:ea typeface="华文新魏" pitchFamily="2" charset="-122"/>
                <a:cs typeface="华文新魏"/>
              </a:rPr>
              <a:t>超过</a:t>
            </a:r>
            <a:r>
              <a:rPr lang="en-US" altLang="zh-CN" sz="2200" dirty="0" smtClean="0">
                <a:latin typeface="华文新魏" pitchFamily="2" charset="-122"/>
                <a:ea typeface="华文新魏" pitchFamily="2" charset="-122"/>
                <a:cs typeface="华文新魏"/>
              </a:rPr>
              <a:t>CDT (CDT=8);</a:t>
            </a:r>
            <a:r>
              <a:rPr lang="zh-CN" altLang="en-US" sz="2200" dirty="0" smtClean="0">
                <a:latin typeface="华文新魏" pitchFamily="2" charset="-122"/>
                <a:ea typeface="华文新魏" pitchFamily="2" charset="-122"/>
                <a:cs typeface="华文新魏"/>
              </a:rPr>
              <a:t>但新到数据包不是系统的最后一个包，因此数据包</a:t>
            </a:r>
            <a:r>
              <a:rPr lang="zh-CN" altLang="en-US" sz="2200" dirty="0" smtClean="0">
                <a:latin typeface="华文新魏" pitchFamily="2" charset="-122"/>
                <a:ea typeface="华文新魏" pitchFamily="2" charset="-122"/>
                <a:cs typeface="华文新魏"/>
              </a:rPr>
              <a:t>入列</a:t>
            </a:r>
            <a:endParaRPr lang="en-US" altLang="zh-CN" sz="2200" dirty="0">
              <a:latin typeface="华文新魏" pitchFamily="2" charset="-122"/>
              <a:ea typeface="华文新魏" pitchFamily="2" charset="-122"/>
              <a:cs typeface="华文新魏"/>
            </a:endParaRPr>
          </a:p>
        </p:txBody>
      </p:sp>
    </p:spTree>
    <p:extLst>
      <p:ext uri="{BB962C8B-B14F-4D97-AF65-F5344CB8AC3E}">
        <p14:creationId xmlns="" xmlns:p14="http://schemas.microsoft.com/office/powerpoint/2010/main" val="1803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WFQ</a:t>
            </a:r>
            <a:r>
              <a:rPr lang="zh-CN" altLang="en-US" dirty="0"/>
              <a:t>的丢包机制</a:t>
            </a:r>
            <a:endParaRPr kumimoji="1" lang="zh-CN" altLang="en-US" dirty="0"/>
          </a:p>
        </p:txBody>
      </p:sp>
      <p:sp>
        <p:nvSpPr>
          <p:cNvPr id="3" name="内容占位符 2"/>
          <p:cNvSpPr>
            <a:spLocks noGrp="1"/>
          </p:cNvSpPr>
          <p:nvPr>
            <p:ph idx="1"/>
          </p:nvPr>
        </p:nvSpPr>
        <p:spPr/>
        <p:txBody>
          <a:bodyPr/>
          <a:lstStyle/>
          <a:p>
            <a:pPr>
              <a:lnSpc>
                <a:spcPct val="150000"/>
              </a:lnSpc>
            </a:pPr>
            <a:r>
              <a:rPr lang="zh-CN" altLang="en-US" dirty="0"/>
              <a:t>例外</a:t>
            </a:r>
            <a:r>
              <a:rPr lang="en-US" altLang="zh-CN" dirty="0"/>
              <a:t>: </a:t>
            </a:r>
            <a:r>
              <a:rPr lang="zh-CN" altLang="en-US" dirty="0"/>
              <a:t>到达一个空的子队列的数据包永远不会被</a:t>
            </a:r>
            <a:r>
              <a:rPr lang="zh-CN" altLang="en-US" dirty="0" smtClean="0"/>
              <a:t>丢弃</a:t>
            </a:r>
            <a:endParaRPr lang="zh-CN" altLang="en-US" dirty="0"/>
          </a:p>
          <a:p>
            <a:pPr>
              <a:lnSpc>
                <a:spcPct val="150000"/>
              </a:lnSpc>
            </a:pPr>
            <a:r>
              <a:rPr lang="zh-CN" altLang="en-US" dirty="0" smtClean="0"/>
              <a:t>每个数据包</a:t>
            </a:r>
            <a:r>
              <a:rPr lang="zh-CN" altLang="en-US" dirty="0" smtClean="0"/>
              <a:t>入队</a:t>
            </a:r>
            <a:r>
              <a:rPr lang="zh-CN" altLang="en-US" dirty="0" smtClean="0"/>
              <a:t>时将依据优先级</a:t>
            </a:r>
            <a:r>
              <a:rPr lang="zh-CN" altLang="en-US" dirty="0" smtClean="0"/>
              <a:t>被</a:t>
            </a:r>
            <a:r>
              <a:rPr lang="zh-CN" altLang="en-US" dirty="0"/>
              <a:t>打上</a:t>
            </a:r>
            <a:r>
              <a:rPr lang="en-US" altLang="zh-CN" dirty="0">
                <a:solidFill>
                  <a:srgbClr val="018AAE"/>
                </a:solidFill>
                <a:effectLst>
                  <a:outerShdw blurRad="38100" dist="38100" dir="2700000" algn="tl">
                    <a:srgbClr val="000000"/>
                  </a:outerShdw>
                </a:effectLst>
              </a:rPr>
              <a:t>finish </a:t>
            </a:r>
            <a:r>
              <a:rPr lang="en-US" altLang="zh-CN" dirty="0" smtClean="0">
                <a:solidFill>
                  <a:srgbClr val="018AAE"/>
                </a:solidFill>
                <a:effectLst>
                  <a:outerShdw blurRad="38100" dist="38100" dir="2700000" algn="tl">
                    <a:srgbClr val="000000"/>
                  </a:outerShdw>
                </a:effectLst>
              </a:rPr>
              <a:t>time</a:t>
            </a:r>
            <a:r>
              <a:rPr lang="zh-CN" altLang="en-US" dirty="0" smtClean="0">
                <a:solidFill>
                  <a:srgbClr val="018AAE"/>
                </a:solidFill>
                <a:effectLst>
                  <a:outerShdw blurRad="38100" dist="38100" dir="2700000" algn="tl">
                    <a:srgbClr val="000000"/>
                  </a:outerShdw>
                </a:effectLst>
              </a:rPr>
              <a:t>（预计完成时间）</a:t>
            </a:r>
            <a:r>
              <a:rPr lang="zh-CN" altLang="en-US" dirty="0" smtClean="0"/>
              <a:t>的标签</a:t>
            </a:r>
            <a:endParaRPr lang="en-US" altLang="zh-CN" dirty="0"/>
          </a:p>
          <a:p>
            <a:pPr>
              <a:lnSpc>
                <a:spcPct val="150000"/>
              </a:lnSpc>
            </a:pPr>
            <a:r>
              <a:rPr lang="zh-CN" altLang="en-US" dirty="0" smtClean="0"/>
              <a:t>系统会选择</a:t>
            </a:r>
            <a:r>
              <a:rPr lang="zh-CN" altLang="en-US" dirty="0"/>
              <a:t>最</a:t>
            </a:r>
            <a:r>
              <a:rPr lang="zh-CN" altLang="en-US" dirty="0" smtClean="0"/>
              <a:t>小</a:t>
            </a:r>
            <a:r>
              <a:rPr lang="zh-CN" altLang="en-US" dirty="0"/>
              <a:t>的</a:t>
            </a:r>
            <a:r>
              <a:rPr lang="en-US" altLang="zh-CN" dirty="0">
                <a:solidFill>
                  <a:srgbClr val="018AAE"/>
                </a:solidFill>
                <a:effectLst>
                  <a:outerShdw blurRad="38100" dist="38100" dir="2700000" algn="tl">
                    <a:srgbClr val="000000"/>
                  </a:outerShdw>
                </a:effectLst>
              </a:rPr>
              <a:t> finish time</a:t>
            </a:r>
            <a:r>
              <a:rPr lang="en-US" altLang="zh-CN" dirty="0"/>
              <a:t> </a:t>
            </a:r>
            <a:r>
              <a:rPr lang="zh-CN" altLang="en-US" dirty="0"/>
              <a:t>数据标签的包来</a:t>
            </a:r>
            <a:r>
              <a:rPr lang="zh-CN" altLang="en-US" dirty="0" smtClean="0"/>
              <a:t>发送</a:t>
            </a:r>
            <a:endParaRPr lang="en-US" altLang="zh-CN" dirty="0"/>
          </a:p>
          <a:p>
            <a:endParaRPr kumimoji="1" lang="zh-CN" altLang="en-US" dirty="0"/>
          </a:p>
        </p:txBody>
      </p:sp>
    </p:spTree>
    <p:extLst>
      <p:ext uri="{BB962C8B-B14F-4D97-AF65-F5344CB8AC3E}">
        <p14:creationId xmlns="" xmlns:p14="http://schemas.microsoft.com/office/powerpoint/2010/main" val="1186903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处理时延、排队时延和传播时延</a:t>
            </a:r>
            <a:endParaRPr kumimoji="1" lang="zh-CN" altLang="en-US" dirty="0"/>
          </a:p>
        </p:txBody>
      </p:sp>
      <p:grpSp>
        <p:nvGrpSpPr>
          <p:cNvPr id="4" name="Group 2"/>
          <p:cNvGrpSpPr>
            <a:grpSpLocks/>
          </p:cNvGrpSpPr>
          <p:nvPr/>
        </p:nvGrpSpPr>
        <p:grpSpPr bwMode="auto">
          <a:xfrm>
            <a:off x="1130300" y="2857500"/>
            <a:ext cx="1828800" cy="1143000"/>
            <a:chOff x="384" y="3024"/>
            <a:chExt cx="624" cy="385"/>
          </a:xfrm>
          <a:solidFill>
            <a:schemeClr val="bg2">
              <a:lumMod val="90000"/>
            </a:schemeClr>
          </a:solidFill>
        </p:grpSpPr>
        <p:sp>
          <p:nvSpPr>
            <p:cNvPr id="5" name="AutoShape 3"/>
            <p:cNvSpPr>
              <a:spLocks noChangeArrowheads="1"/>
            </p:cNvSpPr>
            <p:nvPr/>
          </p:nvSpPr>
          <p:spPr bwMode="auto">
            <a:xfrm>
              <a:off x="384" y="3024"/>
              <a:ext cx="192" cy="384"/>
            </a:xfrm>
            <a:prstGeom prst="flowChartConnector">
              <a:avLst/>
            </a:prstGeom>
            <a:grpFill/>
            <a:ln w="19050">
              <a:solidFill>
                <a:schemeClr val="tx1"/>
              </a:solidFill>
              <a:round/>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solidFill>
                  <a:schemeClr val="bg2"/>
                </a:solidFill>
              </a:endParaRPr>
            </a:p>
          </p:txBody>
        </p:sp>
        <p:sp>
          <p:nvSpPr>
            <p:cNvPr id="6" name="AutoShape 4"/>
            <p:cNvSpPr>
              <a:spLocks noChangeArrowheads="1"/>
            </p:cNvSpPr>
            <p:nvPr/>
          </p:nvSpPr>
          <p:spPr bwMode="auto">
            <a:xfrm>
              <a:off x="480" y="3024"/>
              <a:ext cx="432" cy="384"/>
            </a:xfrm>
            <a:prstGeom prst="flowChartProcess">
              <a:avLst/>
            </a:prstGeom>
            <a:grp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solidFill>
                  <a:schemeClr val="bg2"/>
                </a:solidFill>
              </a:endParaRPr>
            </a:p>
          </p:txBody>
        </p:sp>
        <p:sp>
          <p:nvSpPr>
            <p:cNvPr id="7" name="Line 5"/>
            <p:cNvSpPr>
              <a:spLocks noChangeShapeType="1"/>
            </p:cNvSpPr>
            <p:nvPr/>
          </p:nvSpPr>
          <p:spPr bwMode="auto">
            <a:xfrm>
              <a:off x="480" y="3408"/>
              <a:ext cx="432" cy="1"/>
            </a:xfrm>
            <a:prstGeom prst="line">
              <a:avLst/>
            </a:prstGeom>
            <a:grpFill/>
            <a:ln w="19050">
              <a:solidFill>
                <a:schemeClr val="tx1"/>
              </a:solidFill>
              <a:round/>
              <a:headEnd/>
              <a:tailEnd/>
            </a:ln>
            <a:extLst/>
          </p:spPr>
          <p:txBody>
            <a:bodyPr wrap="none" anchor="ctr"/>
            <a:lstStyle/>
            <a:p>
              <a:endParaRPr lang="zh-CN" altLang="en-US">
                <a:solidFill>
                  <a:schemeClr val="bg2"/>
                </a:solidFill>
              </a:endParaRPr>
            </a:p>
          </p:txBody>
        </p:sp>
        <p:sp>
          <p:nvSpPr>
            <p:cNvPr id="8" name="Line 6"/>
            <p:cNvSpPr>
              <a:spLocks noChangeShapeType="1"/>
            </p:cNvSpPr>
            <p:nvPr/>
          </p:nvSpPr>
          <p:spPr bwMode="auto">
            <a:xfrm>
              <a:off x="480" y="3024"/>
              <a:ext cx="432" cy="1"/>
            </a:xfrm>
            <a:prstGeom prst="line">
              <a:avLst/>
            </a:prstGeom>
            <a:grpFill/>
            <a:ln w="19050">
              <a:solidFill>
                <a:schemeClr val="tx1"/>
              </a:solidFill>
              <a:round/>
              <a:headEnd/>
              <a:tailEnd/>
            </a:ln>
            <a:extLst/>
          </p:spPr>
          <p:txBody>
            <a:bodyPr wrap="none" anchor="ctr"/>
            <a:lstStyle/>
            <a:p>
              <a:endParaRPr lang="zh-CN" altLang="en-US">
                <a:solidFill>
                  <a:schemeClr val="bg2"/>
                </a:solidFill>
              </a:endParaRPr>
            </a:p>
          </p:txBody>
        </p:sp>
        <p:sp>
          <p:nvSpPr>
            <p:cNvPr id="9" name="AutoShape 7"/>
            <p:cNvSpPr>
              <a:spLocks noChangeArrowheads="1"/>
            </p:cNvSpPr>
            <p:nvPr/>
          </p:nvSpPr>
          <p:spPr bwMode="auto">
            <a:xfrm>
              <a:off x="816" y="3024"/>
              <a:ext cx="192" cy="384"/>
            </a:xfrm>
            <a:prstGeom prst="flowChartConnector">
              <a:avLst/>
            </a:prstGeom>
            <a:grpFill/>
            <a:ln w="19050">
              <a:solidFill>
                <a:schemeClr val="tx1"/>
              </a:solidFill>
              <a:round/>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solidFill>
                  <a:schemeClr val="bg2"/>
                </a:solidFill>
              </a:endParaRPr>
            </a:p>
          </p:txBody>
        </p:sp>
      </p:grpSp>
      <p:pic>
        <p:nvPicPr>
          <p:cNvPr id="10" name="Picture 8"/>
          <p:cNvPicPr>
            <a:picLocks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73313" y="1666875"/>
            <a:ext cx="5410200" cy="327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grpSp>
        <p:nvGrpSpPr>
          <p:cNvPr id="11" name="Group 11"/>
          <p:cNvGrpSpPr>
            <a:grpSpLocks/>
          </p:cNvGrpSpPr>
          <p:nvPr/>
        </p:nvGrpSpPr>
        <p:grpSpPr bwMode="auto">
          <a:xfrm>
            <a:off x="7434263" y="2890838"/>
            <a:ext cx="1828800" cy="1143000"/>
            <a:chOff x="384" y="3024"/>
            <a:chExt cx="624" cy="385"/>
          </a:xfrm>
          <a:solidFill>
            <a:schemeClr val="bg2">
              <a:lumMod val="90000"/>
            </a:schemeClr>
          </a:solidFill>
        </p:grpSpPr>
        <p:sp>
          <p:nvSpPr>
            <p:cNvPr id="12" name="AutoShape 12"/>
            <p:cNvSpPr>
              <a:spLocks noChangeArrowheads="1"/>
            </p:cNvSpPr>
            <p:nvPr/>
          </p:nvSpPr>
          <p:spPr bwMode="auto">
            <a:xfrm>
              <a:off x="384" y="3024"/>
              <a:ext cx="192" cy="384"/>
            </a:xfrm>
            <a:prstGeom prst="flowChartConnector">
              <a:avLst/>
            </a:prstGeom>
            <a:grpFill/>
            <a:ln w="19050">
              <a:solidFill>
                <a:schemeClr val="tx1"/>
              </a:solidFill>
              <a:round/>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3" name="AutoShape 13"/>
            <p:cNvSpPr>
              <a:spLocks noChangeArrowheads="1"/>
            </p:cNvSpPr>
            <p:nvPr/>
          </p:nvSpPr>
          <p:spPr bwMode="auto">
            <a:xfrm>
              <a:off x="480" y="3024"/>
              <a:ext cx="432" cy="384"/>
            </a:xfrm>
            <a:prstGeom prst="flowChartProcess">
              <a:avLst/>
            </a:prstGeom>
            <a:grp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4" name="Line 14"/>
            <p:cNvSpPr>
              <a:spLocks noChangeShapeType="1"/>
            </p:cNvSpPr>
            <p:nvPr/>
          </p:nvSpPr>
          <p:spPr bwMode="auto">
            <a:xfrm>
              <a:off x="480" y="3408"/>
              <a:ext cx="432" cy="1"/>
            </a:xfrm>
            <a:prstGeom prst="line">
              <a:avLst/>
            </a:prstGeom>
            <a:grpFill/>
            <a:ln w="19050">
              <a:solidFill>
                <a:schemeClr val="tx1"/>
              </a:solidFill>
              <a:round/>
              <a:headEnd/>
              <a:tailEnd/>
            </a:ln>
            <a:extLst/>
          </p:spPr>
          <p:txBody>
            <a:bodyPr wrap="none" anchor="ctr"/>
            <a:lstStyle/>
            <a:p>
              <a:endParaRPr lang="zh-CN" altLang="en-US"/>
            </a:p>
          </p:txBody>
        </p:sp>
        <p:sp>
          <p:nvSpPr>
            <p:cNvPr id="15" name="Line 15"/>
            <p:cNvSpPr>
              <a:spLocks noChangeShapeType="1"/>
            </p:cNvSpPr>
            <p:nvPr/>
          </p:nvSpPr>
          <p:spPr bwMode="auto">
            <a:xfrm>
              <a:off x="480" y="3024"/>
              <a:ext cx="432" cy="1"/>
            </a:xfrm>
            <a:prstGeom prst="line">
              <a:avLst/>
            </a:prstGeom>
            <a:grpFill/>
            <a:ln w="19050">
              <a:solidFill>
                <a:schemeClr val="tx1"/>
              </a:solidFill>
              <a:round/>
              <a:headEnd/>
              <a:tailEnd/>
            </a:ln>
            <a:extLst/>
          </p:spPr>
          <p:txBody>
            <a:bodyPr wrap="none" anchor="ctr"/>
            <a:lstStyle/>
            <a:p>
              <a:endParaRPr lang="zh-CN" altLang="en-US"/>
            </a:p>
          </p:txBody>
        </p:sp>
        <p:sp>
          <p:nvSpPr>
            <p:cNvPr id="16" name="AutoShape 16"/>
            <p:cNvSpPr>
              <a:spLocks noChangeArrowheads="1"/>
            </p:cNvSpPr>
            <p:nvPr/>
          </p:nvSpPr>
          <p:spPr bwMode="auto">
            <a:xfrm>
              <a:off x="816" y="3024"/>
              <a:ext cx="192" cy="384"/>
            </a:xfrm>
            <a:prstGeom prst="flowChartConnector">
              <a:avLst/>
            </a:prstGeom>
            <a:grpFill/>
            <a:ln w="19050">
              <a:solidFill>
                <a:schemeClr val="tx1"/>
              </a:solidFill>
              <a:round/>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sp>
        <p:nvSpPr>
          <p:cNvPr id="17" name="Rectangle 17"/>
          <p:cNvSpPr>
            <a:spLocks noChangeArrowheads="1"/>
          </p:cNvSpPr>
          <p:nvPr/>
        </p:nvSpPr>
        <p:spPr bwMode="auto">
          <a:xfrm>
            <a:off x="1262063" y="3314700"/>
            <a:ext cx="609600" cy="304800"/>
          </a:xfrm>
          <a:prstGeom prst="rect">
            <a:avLst/>
          </a:prstGeom>
          <a:solidFill>
            <a:srgbClr val="009966"/>
          </a:solidFill>
          <a:ln w="19050">
            <a:solidFill>
              <a:schemeClr val="tx1"/>
            </a:solidFill>
            <a:miter lim="800000"/>
            <a:headEnd/>
            <a:tailEnd/>
          </a:ln>
          <a:effectLst>
            <a:outerShdw dist="17961" dir="2700000" algn="ctr" rotWithShape="0">
              <a:schemeClr val="tx1"/>
            </a:outerShdw>
          </a:effectLst>
        </p:spPr>
        <p:txBody>
          <a:bodyPr wrap="none" anchor="ctr"/>
          <a:lstStyle/>
          <a:p>
            <a:pPr eaLnBrk="0" hangingPunct="0">
              <a:defRPr/>
            </a:pPr>
            <a:r>
              <a:rPr lang="sl-SI" b="1">
                <a:solidFill>
                  <a:schemeClr val="bg1"/>
                </a:solidFill>
                <a:latin typeface="Helvetica" pitchFamily="34" charset="0"/>
                <a:ea typeface="宋体" pitchFamily="2" charset="-122"/>
              </a:rPr>
              <a:t>IP</a:t>
            </a:r>
            <a:endParaRPr lang="en-GB" altLang="zh-CN" b="1">
              <a:solidFill>
                <a:schemeClr val="bg1"/>
              </a:solidFill>
              <a:latin typeface="Helvetica" pitchFamily="34" charset="0"/>
              <a:ea typeface="宋体" pitchFamily="2" charset="-122"/>
            </a:endParaRPr>
          </a:p>
        </p:txBody>
      </p:sp>
      <p:grpSp>
        <p:nvGrpSpPr>
          <p:cNvPr id="18" name="Group 18"/>
          <p:cNvGrpSpPr>
            <a:grpSpLocks/>
          </p:cNvGrpSpPr>
          <p:nvPr/>
        </p:nvGrpSpPr>
        <p:grpSpPr bwMode="auto">
          <a:xfrm>
            <a:off x="4995863" y="3162300"/>
            <a:ext cx="2362200" cy="609600"/>
            <a:chOff x="2736" y="2304"/>
            <a:chExt cx="1488" cy="384"/>
          </a:xfrm>
        </p:grpSpPr>
        <p:sp>
          <p:nvSpPr>
            <p:cNvPr id="19" name="Rectangle 19"/>
            <p:cNvSpPr>
              <a:spLocks noChangeArrowheads="1"/>
            </p:cNvSpPr>
            <p:nvPr/>
          </p:nvSpPr>
          <p:spPr bwMode="auto">
            <a:xfrm>
              <a:off x="2736" y="2304"/>
              <a:ext cx="1487" cy="383"/>
            </a:xfrm>
            <a:prstGeom prst="rect">
              <a:avLst/>
            </a:prstGeom>
            <a:solidFill>
              <a:srgbClr val="FFCC66"/>
            </a:solidFill>
            <a:ln w="19050">
              <a:solidFill>
                <a:schemeClr val="tx1"/>
              </a:solidFill>
              <a:miter lim="800000"/>
              <a:headEnd/>
              <a:tailEnd/>
            </a:ln>
            <a:effectLst>
              <a:outerShdw dist="12700" dir="5400000" algn="ctr" rotWithShape="0">
                <a:schemeClr val="tx1"/>
              </a:outerShdw>
            </a:effectLst>
          </p:spPr>
          <p:txBody>
            <a:bodyPr wrap="none" anchor="ctr"/>
            <a:lstStyle/>
            <a:p>
              <a:pPr>
                <a:defRPr/>
              </a:pPr>
              <a:endParaRPr lang="zh-CN" altLang="en-US">
                <a:ea typeface="宋体" pitchFamily="2" charset="-122"/>
              </a:endParaRPr>
            </a:p>
          </p:txBody>
        </p:sp>
        <p:sp>
          <p:nvSpPr>
            <p:cNvPr id="20" name="Line 20"/>
            <p:cNvSpPr>
              <a:spLocks noChangeShapeType="1"/>
            </p:cNvSpPr>
            <p:nvPr/>
          </p:nvSpPr>
          <p:spPr bwMode="auto">
            <a:xfrm>
              <a:off x="2736" y="2304"/>
              <a:ext cx="1488" cy="0"/>
            </a:xfrm>
            <a:prstGeom prst="line">
              <a:avLst/>
            </a:prstGeom>
            <a:noFill/>
            <a:ln w="19050">
              <a:solidFill>
                <a:schemeClr val="tx1"/>
              </a:solidFill>
              <a:round/>
              <a:headEnd/>
              <a:tailEnd/>
            </a:ln>
            <a:effectLst>
              <a:outerShdw dist="12700" dir="5400000" algn="ctr" rotWithShape="0">
                <a:schemeClr val="tx1"/>
              </a:outerShdw>
            </a:effectLst>
          </p:spPr>
          <p:txBody>
            <a:bodyPr wrap="none" anchor="ctr"/>
            <a:lstStyle/>
            <a:p>
              <a:pPr>
                <a:defRPr/>
              </a:pPr>
              <a:endParaRPr lang="zh-CN" altLang="en-US">
                <a:ea typeface="宋体" pitchFamily="2" charset="-122"/>
              </a:endParaRPr>
            </a:p>
          </p:txBody>
        </p:sp>
        <p:sp>
          <p:nvSpPr>
            <p:cNvPr id="21" name="Line 21"/>
            <p:cNvSpPr>
              <a:spLocks noChangeShapeType="1"/>
            </p:cNvSpPr>
            <p:nvPr/>
          </p:nvSpPr>
          <p:spPr bwMode="auto">
            <a:xfrm>
              <a:off x="4224" y="2304"/>
              <a:ext cx="0" cy="384"/>
            </a:xfrm>
            <a:prstGeom prst="line">
              <a:avLst/>
            </a:prstGeom>
            <a:noFill/>
            <a:ln w="19050">
              <a:solidFill>
                <a:schemeClr val="tx1"/>
              </a:solidFill>
              <a:round/>
              <a:headEnd/>
              <a:tailEnd/>
            </a:ln>
            <a:effectLst>
              <a:outerShdw dist="12700" dir="5400000" algn="ctr" rotWithShape="0">
                <a:schemeClr val="tx1"/>
              </a:outerShdw>
            </a:effectLst>
          </p:spPr>
          <p:txBody>
            <a:bodyPr wrap="none" anchor="ctr"/>
            <a:lstStyle/>
            <a:p>
              <a:pPr>
                <a:defRPr/>
              </a:pPr>
              <a:endParaRPr lang="zh-CN" altLang="en-US">
                <a:ea typeface="宋体" pitchFamily="2" charset="-122"/>
              </a:endParaRPr>
            </a:p>
          </p:txBody>
        </p:sp>
        <p:sp>
          <p:nvSpPr>
            <p:cNvPr id="22" name="Line 22"/>
            <p:cNvSpPr>
              <a:spLocks noChangeShapeType="1"/>
            </p:cNvSpPr>
            <p:nvPr/>
          </p:nvSpPr>
          <p:spPr bwMode="auto">
            <a:xfrm>
              <a:off x="2736" y="2688"/>
              <a:ext cx="1488" cy="0"/>
            </a:xfrm>
            <a:prstGeom prst="line">
              <a:avLst/>
            </a:prstGeom>
            <a:noFill/>
            <a:ln w="19050">
              <a:solidFill>
                <a:schemeClr val="tx1"/>
              </a:solidFill>
              <a:round/>
              <a:headEnd/>
              <a:tailEnd/>
            </a:ln>
            <a:effectLst>
              <a:outerShdw dist="12700" dir="5400000" algn="ctr" rotWithShape="0">
                <a:schemeClr val="tx1"/>
              </a:outerShdw>
            </a:effectLst>
          </p:spPr>
          <p:txBody>
            <a:bodyPr wrap="none" anchor="ctr"/>
            <a:lstStyle/>
            <a:p>
              <a:pPr>
                <a:defRPr/>
              </a:pPr>
              <a:endParaRPr lang="zh-CN" altLang="en-US">
                <a:ea typeface="宋体" pitchFamily="2" charset="-122"/>
              </a:endParaRPr>
            </a:p>
          </p:txBody>
        </p:sp>
      </p:grpSp>
      <p:sp>
        <p:nvSpPr>
          <p:cNvPr id="23" name="Rectangle 23"/>
          <p:cNvSpPr>
            <a:spLocks noChangeArrowheads="1"/>
          </p:cNvSpPr>
          <p:nvPr/>
        </p:nvSpPr>
        <p:spPr bwMode="auto">
          <a:xfrm>
            <a:off x="6596063" y="3314700"/>
            <a:ext cx="685800" cy="304800"/>
          </a:xfrm>
          <a:prstGeom prst="rect">
            <a:avLst/>
          </a:prstGeom>
          <a:solidFill>
            <a:srgbClr val="CC0033"/>
          </a:solidFill>
          <a:ln w="19050">
            <a:solidFill>
              <a:schemeClr val="tx1"/>
            </a:solidFill>
            <a:miter lim="800000"/>
            <a:headEnd/>
            <a:tailEnd/>
          </a:ln>
          <a:effectLst>
            <a:outerShdw dist="17961" dir="2700000" algn="ctr" rotWithShape="0">
              <a:schemeClr val="tx1"/>
            </a:outerShdw>
          </a:effectLst>
        </p:spPr>
        <p:txBody>
          <a:bodyPr wrap="none" anchor="ctr"/>
          <a:lstStyle/>
          <a:p>
            <a:pPr eaLnBrk="0" hangingPunct="0">
              <a:defRPr/>
            </a:pPr>
            <a:r>
              <a:rPr lang="sl-SI" b="1">
                <a:solidFill>
                  <a:schemeClr val="bg1"/>
                </a:solidFill>
                <a:latin typeface="Helvetica" pitchFamily="34" charset="0"/>
                <a:ea typeface="宋体" pitchFamily="2" charset="-122"/>
              </a:rPr>
              <a:t>IP</a:t>
            </a:r>
            <a:endParaRPr lang="en-GB" altLang="zh-CN" b="1">
              <a:solidFill>
                <a:schemeClr val="bg1"/>
              </a:solidFill>
              <a:latin typeface="Helvetica" pitchFamily="34" charset="0"/>
              <a:ea typeface="宋体" pitchFamily="2" charset="-122"/>
            </a:endParaRPr>
          </a:p>
        </p:txBody>
      </p:sp>
      <p:sp>
        <p:nvSpPr>
          <p:cNvPr id="24" name="Rectangle 24"/>
          <p:cNvSpPr>
            <a:spLocks noChangeArrowheads="1"/>
          </p:cNvSpPr>
          <p:nvPr/>
        </p:nvSpPr>
        <p:spPr bwMode="auto">
          <a:xfrm>
            <a:off x="5834063" y="3314700"/>
            <a:ext cx="685800" cy="304800"/>
          </a:xfrm>
          <a:prstGeom prst="rect">
            <a:avLst/>
          </a:prstGeom>
          <a:solidFill>
            <a:srgbClr val="CC0033"/>
          </a:solidFill>
          <a:ln w="19050">
            <a:solidFill>
              <a:schemeClr val="tx1"/>
            </a:solidFill>
            <a:miter lim="800000"/>
            <a:headEnd/>
            <a:tailEnd/>
          </a:ln>
          <a:effectLst>
            <a:outerShdw dist="17961" dir="2700000" algn="ctr" rotWithShape="0">
              <a:schemeClr val="tx1"/>
            </a:outerShdw>
          </a:effectLst>
        </p:spPr>
        <p:txBody>
          <a:bodyPr wrap="none" anchor="ctr"/>
          <a:lstStyle/>
          <a:p>
            <a:pPr eaLnBrk="0" hangingPunct="0">
              <a:defRPr/>
            </a:pPr>
            <a:r>
              <a:rPr lang="sl-SI" b="1">
                <a:solidFill>
                  <a:schemeClr val="bg1"/>
                </a:solidFill>
                <a:latin typeface="Helvetica" pitchFamily="34" charset="0"/>
                <a:ea typeface="宋体" pitchFamily="2" charset="-122"/>
              </a:rPr>
              <a:t>IP</a:t>
            </a:r>
            <a:endParaRPr lang="en-GB" altLang="zh-CN" b="1">
              <a:solidFill>
                <a:schemeClr val="bg1"/>
              </a:solidFill>
              <a:latin typeface="Helvetica" pitchFamily="34" charset="0"/>
              <a:ea typeface="宋体" pitchFamily="2" charset="-122"/>
            </a:endParaRPr>
          </a:p>
        </p:txBody>
      </p:sp>
      <p:sp>
        <p:nvSpPr>
          <p:cNvPr id="25" name="Rectangle 25"/>
          <p:cNvSpPr>
            <a:spLocks noChangeArrowheads="1"/>
          </p:cNvSpPr>
          <p:nvPr/>
        </p:nvSpPr>
        <p:spPr bwMode="auto">
          <a:xfrm>
            <a:off x="5148263" y="3314700"/>
            <a:ext cx="609600" cy="304800"/>
          </a:xfrm>
          <a:prstGeom prst="rect">
            <a:avLst/>
          </a:prstGeom>
          <a:solidFill>
            <a:srgbClr val="009966"/>
          </a:solidFill>
          <a:ln w="19050">
            <a:solidFill>
              <a:schemeClr val="tx1"/>
            </a:solidFill>
            <a:miter lim="800000"/>
            <a:headEnd/>
            <a:tailEnd/>
          </a:ln>
          <a:effectLst>
            <a:outerShdw dist="17961" dir="2700000" algn="ctr" rotWithShape="0">
              <a:schemeClr val="tx1"/>
            </a:outerShdw>
          </a:effectLst>
        </p:spPr>
        <p:txBody>
          <a:bodyPr wrap="none" anchor="ctr"/>
          <a:lstStyle/>
          <a:p>
            <a:pPr eaLnBrk="0" hangingPunct="0">
              <a:defRPr/>
            </a:pPr>
            <a:r>
              <a:rPr lang="sl-SI" b="1">
                <a:solidFill>
                  <a:schemeClr val="bg1"/>
                </a:solidFill>
                <a:latin typeface="Helvetica" pitchFamily="34" charset="0"/>
                <a:ea typeface="宋体" pitchFamily="2" charset="-122"/>
              </a:rPr>
              <a:t>IP</a:t>
            </a:r>
            <a:endParaRPr lang="en-GB" altLang="zh-CN" b="1">
              <a:solidFill>
                <a:schemeClr val="bg1"/>
              </a:solidFill>
              <a:latin typeface="Helvetica" pitchFamily="34" charset="0"/>
              <a:ea typeface="宋体" pitchFamily="2" charset="-122"/>
            </a:endParaRPr>
          </a:p>
        </p:txBody>
      </p:sp>
      <p:grpSp>
        <p:nvGrpSpPr>
          <p:cNvPr id="26" name="Group 26"/>
          <p:cNvGrpSpPr>
            <a:grpSpLocks/>
          </p:cNvGrpSpPr>
          <p:nvPr/>
        </p:nvGrpSpPr>
        <p:grpSpPr bwMode="auto">
          <a:xfrm>
            <a:off x="1566863" y="2171700"/>
            <a:ext cx="4187825" cy="2368550"/>
            <a:chOff x="467" y="1344"/>
            <a:chExt cx="2638" cy="1492"/>
          </a:xfrm>
        </p:grpSpPr>
        <p:grpSp>
          <p:nvGrpSpPr>
            <p:cNvPr id="27" name="Group 27"/>
            <p:cNvGrpSpPr>
              <a:grpSpLocks/>
            </p:cNvGrpSpPr>
            <p:nvPr/>
          </p:nvGrpSpPr>
          <p:grpSpPr bwMode="auto">
            <a:xfrm>
              <a:off x="467" y="1344"/>
              <a:ext cx="2638" cy="672"/>
              <a:chOff x="576" y="1680"/>
              <a:chExt cx="2638" cy="672"/>
            </a:xfrm>
          </p:grpSpPr>
          <p:sp>
            <p:nvSpPr>
              <p:cNvPr id="30" name="AutoShape 28"/>
              <p:cNvSpPr>
                <a:spLocks noChangeArrowheads="1"/>
              </p:cNvSpPr>
              <p:nvPr/>
            </p:nvSpPr>
            <p:spPr bwMode="auto">
              <a:xfrm>
                <a:off x="576" y="2016"/>
                <a:ext cx="2638" cy="336"/>
              </a:xfrm>
              <a:prstGeom prst="curvedDownArrow">
                <a:avLst>
                  <a:gd name="adj1" fmla="val 48052"/>
                  <a:gd name="adj2" fmla="val 205076"/>
                  <a:gd name="adj3" fmla="val 33333"/>
                </a:avLst>
              </a:prstGeom>
              <a:solidFill>
                <a:srgbClr val="FFCC66"/>
              </a:solidFill>
              <a:ln w="19050">
                <a:solidFill>
                  <a:schemeClr val="tx1"/>
                </a:solidFill>
                <a:miter lim="800000"/>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 name="Rectangle 29"/>
              <p:cNvSpPr>
                <a:spLocks noChangeArrowheads="1"/>
              </p:cNvSpPr>
              <p:nvPr/>
            </p:nvSpPr>
            <p:spPr bwMode="auto">
              <a:xfrm>
                <a:off x="1200" y="1680"/>
                <a:ext cx="1393" cy="288"/>
              </a:xfrm>
              <a:prstGeom prst="rect">
                <a:avLst/>
              </a:prstGeom>
              <a:solidFill>
                <a:srgbClr val="FFCC66"/>
              </a:solidFill>
              <a:ln w="19050">
                <a:solidFill>
                  <a:schemeClr val="tx1"/>
                </a:solidFill>
                <a:miter lim="800000"/>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b="1">
                    <a:latin typeface="Helvetica" charset="0"/>
                  </a:rPr>
                  <a:t>Forwarding</a:t>
                </a:r>
                <a:endParaRPr lang="en-GB" altLang="zh-CN" b="1">
                  <a:latin typeface="Helvetica" charset="0"/>
                </a:endParaRPr>
              </a:p>
            </p:txBody>
          </p:sp>
        </p:grpSp>
        <p:sp>
          <p:nvSpPr>
            <p:cNvPr id="28" name="AutoShape 30"/>
            <p:cNvSpPr>
              <a:spLocks/>
            </p:cNvSpPr>
            <p:nvPr/>
          </p:nvSpPr>
          <p:spPr bwMode="auto">
            <a:xfrm rot="5400000">
              <a:off x="1703" y="1812"/>
              <a:ext cx="216" cy="1440"/>
            </a:xfrm>
            <a:prstGeom prst="rightBrace">
              <a:avLst>
                <a:gd name="adj1" fmla="val 55556"/>
                <a:gd name="adj2" fmla="val 50000"/>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9" name="Text Box 31"/>
            <p:cNvSpPr txBox="1">
              <a:spLocks noChangeArrowheads="1"/>
            </p:cNvSpPr>
            <p:nvPr/>
          </p:nvSpPr>
          <p:spPr bwMode="auto">
            <a:xfrm>
              <a:off x="1388" y="2663"/>
              <a:ext cx="913"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solidFill>
                    <a:schemeClr val="bg1"/>
                  </a:solidFill>
                  <a:latin typeface="Helvetica" charset="0"/>
                </a:rPr>
                <a:t>Processing Delay</a:t>
              </a:r>
              <a:endParaRPr lang="en-GB" altLang="zh-CN" sz="1200" b="1">
                <a:solidFill>
                  <a:schemeClr val="bg1"/>
                </a:solidFill>
                <a:latin typeface="Helvetica" charset="0"/>
              </a:endParaRPr>
            </a:p>
          </p:txBody>
        </p:sp>
      </p:grpSp>
      <p:grpSp>
        <p:nvGrpSpPr>
          <p:cNvPr id="32" name="Group 32"/>
          <p:cNvGrpSpPr>
            <a:grpSpLocks/>
          </p:cNvGrpSpPr>
          <p:nvPr/>
        </p:nvGrpSpPr>
        <p:grpSpPr bwMode="auto">
          <a:xfrm>
            <a:off x="5757863" y="3886200"/>
            <a:ext cx="1600200" cy="617538"/>
            <a:chOff x="3107" y="2424"/>
            <a:chExt cx="1008" cy="389"/>
          </a:xfrm>
        </p:grpSpPr>
        <p:sp>
          <p:nvSpPr>
            <p:cNvPr id="33" name="AutoShape 33"/>
            <p:cNvSpPr>
              <a:spLocks/>
            </p:cNvSpPr>
            <p:nvPr/>
          </p:nvSpPr>
          <p:spPr bwMode="auto">
            <a:xfrm rot="5400000">
              <a:off x="3503" y="2028"/>
              <a:ext cx="216" cy="1008"/>
            </a:xfrm>
            <a:prstGeom prst="rightBrace">
              <a:avLst>
                <a:gd name="adj1" fmla="val 38889"/>
                <a:gd name="adj2" fmla="val 50000"/>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4" name="Text Box 34"/>
            <p:cNvSpPr txBox="1">
              <a:spLocks noChangeArrowheads="1"/>
            </p:cNvSpPr>
            <p:nvPr/>
          </p:nvSpPr>
          <p:spPr bwMode="auto">
            <a:xfrm>
              <a:off x="3207" y="2640"/>
              <a:ext cx="787"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solidFill>
                    <a:schemeClr val="bg1"/>
                  </a:solidFill>
                  <a:latin typeface="Helvetica" charset="0"/>
                </a:rPr>
                <a:t>Queuing Delay</a:t>
              </a:r>
              <a:endParaRPr lang="en-GB" altLang="zh-CN" sz="1200" b="1">
                <a:solidFill>
                  <a:schemeClr val="bg1"/>
                </a:solidFill>
                <a:latin typeface="Helvetica" charset="0"/>
              </a:endParaRPr>
            </a:p>
          </p:txBody>
        </p:sp>
      </p:grpSp>
      <p:grpSp>
        <p:nvGrpSpPr>
          <p:cNvPr id="35" name="Group 35"/>
          <p:cNvGrpSpPr>
            <a:grpSpLocks/>
          </p:cNvGrpSpPr>
          <p:nvPr/>
        </p:nvGrpSpPr>
        <p:grpSpPr bwMode="auto">
          <a:xfrm>
            <a:off x="7510463" y="4076700"/>
            <a:ext cx="1600200" cy="579438"/>
            <a:chOff x="4211" y="2544"/>
            <a:chExt cx="1008" cy="365"/>
          </a:xfrm>
        </p:grpSpPr>
        <p:sp>
          <p:nvSpPr>
            <p:cNvPr id="36" name="AutoShape 36"/>
            <p:cNvSpPr>
              <a:spLocks/>
            </p:cNvSpPr>
            <p:nvPr/>
          </p:nvSpPr>
          <p:spPr bwMode="auto">
            <a:xfrm rot="5400000">
              <a:off x="4607" y="2148"/>
              <a:ext cx="216" cy="1008"/>
            </a:xfrm>
            <a:prstGeom prst="rightBrace">
              <a:avLst>
                <a:gd name="adj1" fmla="val 38889"/>
                <a:gd name="adj2" fmla="val 50000"/>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7" name="Text Box 37"/>
            <p:cNvSpPr txBox="1">
              <a:spLocks noChangeArrowheads="1"/>
            </p:cNvSpPr>
            <p:nvPr/>
          </p:nvSpPr>
          <p:spPr bwMode="auto">
            <a:xfrm>
              <a:off x="4259" y="2736"/>
              <a:ext cx="957"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sz="1200" b="1">
                  <a:latin typeface="Helvetica" charset="0"/>
                </a:rPr>
                <a:t>Propagation Delay</a:t>
              </a:r>
              <a:endParaRPr lang="en-GB" altLang="zh-CN" sz="1200" b="1">
                <a:latin typeface="Helvetica" charset="0"/>
              </a:endParaRPr>
            </a:p>
          </p:txBody>
        </p:sp>
      </p:grpSp>
      <p:sp>
        <p:nvSpPr>
          <p:cNvPr id="38" name="AutoShape 38"/>
          <p:cNvSpPr>
            <a:spLocks/>
          </p:cNvSpPr>
          <p:nvPr/>
        </p:nvSpPr>
        <p:spPr bwMode="auto">
          <a:xfrm>
            <a:off x="9339263" y="2933700"/>
            <a:ext cx="152400" cy="1066800"/>
          </a:xfrm>
          <a:prstGeom prst="rightBrace">
            <a:avLst>
              <a:gd name="adj1" fmla="val 58333"/>
              <a:gd name="adj2" fmla="val 50000"/>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9" name="Text Box 39"/>
          <p:cNvSpPr txBox="1">
            <a:spLocks noChangeArrowheads="1"/>
          </p:cNvSpPr>
          <p:nvPr/>
        </p:nvSpPr>
        <p:spPr bwMode="auto">
          <a:xfrm rot="16200000">
            <a:off x="9086057" y="3350419"/>
            <a:ext cx="9652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en-US" altLang="zh-CN" sz="1200" b="1">
                <a:latin typeface="Helvetica" charset="0"/>
              </a:rPr>
              <a:t>B</a:t>
            </a:r>
            <a:r>
              <a:rPr lang="sl-SI" altLang="zh-CN" sz="1200" b="1">
                <a:latin typeface="Helvetica" charset="0"/>
              </a:rPr>
              <a:t>andwidth</a:t>
            </a:r>
            <a:endParaRPr lang="en-GB" altLang="zh-CN" sz="1200" b="1">
              <a:latin typeface="Helvetica" charset="0"/>
            </a:endParaRPr>
          </a:p>
        </p:txBody>
      </p:sp>
      <p:sp>
        <p:nvSpPr>
          <p:cNvPr id="76" name="Rectangle 10"/>
          <p:cNvSpPr txBox="1">
            <a:spLocks noChangeArrowheads="1"/>
          </p:cNvSpPr>
          <p:nvPr/>
        </p:nvSpPr>
        <p:spPr>
          <a:xfrm>
            <a:off x="1262063" y="5143181"/>
            <a:ext cx="8693150" cy="12858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lvl="1" defTabSz="915988">
              <a:lnSpc>
                <a:spcPct val="85000"/>
              </a:lnSpc>
            </a:pPr>
            <a:r>
              <a:rPr lang="zh-CN" altLang="en-US" dirty="0" smtClean="0">
                <a:solidFill>
                  <a:srgbClr val="FF0000"/>
                </a:solidFill>
                <a:latin typeface="华文新魏"/>
                <a:ea typeface="华文新魏"/>
                <a:cs typeface="华文新魏"/>
              </a:rPr>
              <a:t>处理时延</a:t>
            </a:r>
            <a:r>
              <a:rPr lang="zh-CN" altLang="en-US" dirty="0" smtClean="0">
                <a:latin typeface="华文新魏"/>
                <a:ea typeface="华文新魏"/>
                <a:cs typeface="华文新魏"/>
              </a:rPr>
              <a:t>是</a:t>
            </a:r>
            <a:r>
              <a:rPr lang="zh-CN" altLang="en-US" dirty="0">
                <a:latin typeface="华文新魏"/>
                <a:ea typeface="华文新魏"/>
                <a:cs typeface="华文新魏"/>
              </a:rPr>
              <a:t>数据包被路由器从入端口接收处理并放到出端口队列所花费的</a:t>
            </a:r>
            <a:r>
              <a:rPr lang="zh-CN" altLang="en-US" dirty="0" smtClean="0">
                <a:latin typeface="华文新魏"/>
                <a:ea typeface="华文新魏"/>
                <a:cs typeface="华文新魏"/>
              </a:rPr>
              <a:t>时间；</a:t>
            </a:r>
            <a:endParaRPr lang="zh-CN" altLang="en-US" dirty="0">
              <a:latin typeface="华文新魏"/>
              <a:ea typeface="华文新魏"/>
              <a:cs typeface="华文新魏"/>
            </a:endParaRPr>
          </a:p>
          <a:p>
            <a:pPr marL="342900" lvl="1" defTabSz="915988">
              <a:lnSpc>
                <a:spcPct val="85000"/>
              </a:lnSpc>
            </a:pPr>
            <a:r>
              <a:rPr lang="zh-CN" altLang="en-US" dirty="0">
                <a:solidFill>
                  <a:srgbClr val="FF0000"/>
                </a:solidFill>
                <a:latin typeface="华文新魏"/>
                <a:ea typeface="华文新魏"/>
                <a:cs typeface="华文新魏"/>
              </a:rPr>
              <a:t>排队</a:t>
            </a:r>
            <a:r>
              <a:rPr lang="zh-CN" altLang="en-US" dirty="0" smtClean="0">
                <a:solidFill>
                  <a:srgbClr val="FF0000"/>
                </a:solidFill>
                <a:latin typeface="华文新魏"/>
                <a:ea typeface="华文新魏"/>
                <a:cs typeface="华文新魏"/>
              </a:rPr>
              <a:t>时延</a:t>
            </a:r>
            <a:r>
              <a:rPr lang="zh-CN" altLang="en-US" dirty="0" smtClean="0">
                <a:latin typeface="华文新魏"/>
                <a:ea typeface="华文新魏"/>
                <a:cs typeface="华文新魏"/>
              </a:rPr>
              <a:t>是</a:t>
            </a:r>
            <a:r>
              <a:rPr lang="zh-CN" altLang="en-US" dirty="0">
                <a:latin typeface="华文新魏"/>
                <a:ea typeface="华文新魏"/>
                <a:cs typeface="华文新魏"/>
              </a:rPr>
              <a:t>数据包在出端口队列到被发送之前排队停留的时间；</a:t>
            </a:r>
            <a:endParaRPr lang="en-US" altLang="zh-CN" dirty="0">
              <a:latin typeface="华文新魏"/>
              <a:ea typeface="华文新魏"/>
              <a:cs typeface="华文新魏"/>
            </a:endParaRPr>
          </a:p>
          <a:p>
            <a:pPr marL="342900" lvl="1" defTabSz="915988">
              <a:lnSpc>
                <a:spcPct val="85000"/>
              </a:lnSpc>
            </a:pPr>
            <a:r>
              <a:rPr lang="zh-CN" altLang="en-US" dirty="0">
                <a:solidFill>
                  <a:srgbClr val="FF0000"/>
                </a:solidFill>
                <a:latin typeface="华文新魏"/>
                <a:ea typeface="华文新魏"/>
                <a:cs typeface="华文新魏"/>
              </a:rPr>
              <a:t>传播</a:t>
            </a:r>
            <a:r>
              <a:rPr lang="zh-CN" altLang="en-US" dirty="0" smtClean="0">
                <a:solidFill>
                  <a:srgbClr val="FF0000"/>
                </a:solidFill>
                <a:latin typeface="华文新魏"/>
                <a:ea typeface="华文新魏"/>
                <a:cs typeface="华文新魏"/>
              </a:rPr>
              <a:t>时延</a:t>
            </a:r>
            <a:r>
              <a:rPr lang="zh-CN" altLang="en-US" dirty="0" smtClean="0">
                <a:latin typeface="华文新魏"/>
                <a:ea typeface="华文新魏"/>
                <a:cs typeface="华文新魏"/>
              </a:rPr>
              <a:t>是</a:t>
            </a:r>
            <a:r>
              <a:rPr lang="zh-CN" altLang="en-US" dirty="0">
                <a:latin typeface="华文新魏"/>
                <a:ea typeface="华文新魏"/>
                <a:cs typeface="华文新魏"/>
              </a:rPr>
              <a:t>数据包从线路上被发送和传播所花费的时间。</a:t>
            </a:r>
            <a:endParaRPr lang="en-US" altLang="zh-CN" dirty="0">
              <a:latin typeface="华文新魏"/>
              <a:ea typeface="华文新魏"/>
              <a:cs typeface="华文新魏"/>
            </a:endParaRPr>
          </a:p>
        </p:txBody>
      </p:sp>
    </p:spTree>
    <p:extLst>
      <p:ext uri="{BB962C8B-B14F-4D97-AF65-F5344CB8AC3E}">
        <p14:creationId xmlns="" xmlns:p14="http://schemas.microsoft.com/office/powerpoint/2010/main" val="187173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strips(downRight)">
                                      <p:cBhvr>
                                        <p:cTn id="13" dur="500"/>
                                        <p:tgtEl>
                                          <p:spTgt spid="26"/>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par>
                                <p:cTn id="18" presetID="1" presetClass="entr" presetSubtype="0" fill="hold" nodeType="withEffect">
                                  <p:stCondLst>
                                    <p:cond delay="0"/>
                                  </p:stCondLst>
                                  <p:childTnLst>
                                    <p:set>
                                      <p:cBhvr>
                                        <p:cTn id="19" dur="1" fill="hold">
                                          <p:stCondLst>
                                            <p:cond delay="0"/>
                                          </p:stCondLst>
                                        </p:cTn>
                                        <p:tgtEl>
                                          <p:spTgt spid="76">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dissolve">
                                      <p:cBhvr>
                                        <p:cTn id="24" dur="500"/>
                                        <p:tgtEl>
                                          <p:spTgt spid="32"/>
                                        </p:tgtEl>
                                      </p:cBhvr>
                                    </p:animEffect>
                                  </p:childTnLst>
                                </p:cTn>
                              </p:par>
                              <p:par>
                                <p:cTn id="25" presetID="1" presetClass="entr" presetSubtype="0" fill="hold" nodeType="withEffect">
                                  <p:stCondLst>
                                    <p:cond delay="0"/>
                                  </p:stCondLst>
                                  <p:childTnLst>
                                    <p:set>
                                      <p:cBhvr>
                                        <p:cTn id="26" dur="1" fill="hold">
                                          <p:stCondLst>
                                            <p:cond delay="0"/>
                                          </p:stCondLst>
                                        </p:cTn>
                                        <p:tgtEl>
                                          <p:spTgt spid="7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par>
                                <p:cTn id="32" presetID="1" presetClass="entr" presetSubtype="0" fill="hold" nodeType="withEffect">
                                  <p:stCondLst>
                                    <p:cond delay="0"/>
                                  </p:stCondLst>
                                  <p:childTnLst>
                                    <p:set>
                                      <p:cBhvr>
                                        <p:cTn id="33" dur="1" fill="hold">
                                          <p:stCondLst>
                                            <p:cond delay="0"/>
                                          </p:stCondLst>
                                        </p:cTn>
                                        <p:tgtEl>
                                          <p:spTgt spid="7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P spid="25"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WFQ</a:t>
            </a:r>
            <a:r>
              <a:rPr kumimoji="1" lang="zh-CN" altLang="en-US" dirty="0" smtClean="0"/>
              <a:t>的特点</a:t>
            </a:r>
            <a:endParaRPr kumimoji="1" lang="zh-CN" altLang="en-US" dirty="0"/>
          </a:p>
        </p:txBody>
      </p:sp>
      <p:sp>
        <p:nvSpPr>
          <p:cNvPr id="3" name="内容占位符 2"/>
          <p:cNvSpPr>
            <a:spLocks noGrp="1"/>
          </p:cNvSpPr>
          <p:nvPr>
            <p:ph idx="1"/>
          </p:nvPr>
        </p:nvSpPr>
        <p:spPr/>
        <p:txBody>
          <a:bodyPr/>
          <a:lstStyle/>
          <a:p>
            <a:r>
              <a:rPr lang="zh-CN" altLang="en-US" dirty="0"/>
              <a:t>优点</a:t>
            </a:r>
          </a:p>
          <a:p>
            <a:pPr lvl="1"/>
            <a:r>
              <a:rPr lang="zh-CN" altLang="en-US" dirty="0"/>
              <a:t>配置非常简单（分类不用做配置）</a:t>
            </a:r>
          </a:p>
          <a:p>
            <a:pPr lvl="1"/>
            <a:r>
              <a:rPr lang="zh-CN" altLang="en-US" dirty="0" smtClean="0"/>
              <a:t>兼顾</a:t>
            </a:r>
            <a:r>
              <a:rPr lang="zh-CN" altLang="en-US" dirty="0" smtClean="0"/>
              <a:t>所有</a:t>
            </a:r>
            <a:r>
              <a:rPr lang="zh-CN" altLang="en-US" dirty="0"/>
              <a:t>流的带宽</a:t>
            </a:r>
          </a:p>
          <a:p>
            <a:pPr lvl="1"/>
            <a:r>
              <a:rPr lang="zh-CN" altLang="en-US" dirty="0" smtClean="0"/>
              <a:t>优先保障高优先级流的</a:t>
            </a:r>
            <a:r>
              <a:rPr lang="en-US" altLang="zh-CN" dirty="0" err="1" smtClean="0"/>
              <a:t>QoS</a:t>
            </a:r>
            <a:endParaRPr lang="en-US" altLang="zh-CN" dirty="0"/>
          </a:p>
          <a:p>
            <a:r>
              <a:rPr lang="zh-CN" altLang="en-US" dirty="0"/>
              <a:t>缺点</a:t>
            </a:r>
          </a:p>
          <a:p>
            <a:pPr lvl="1"/>
            <a:r>
              <a:rPr lang="zh-CN" altLang="en-US" dirty="0"/>
              <a:t>不能对流进行客户化定制</a:t>
            </a:r>
          </a:p>
          <a:p>
            <a:pPr lvl="1"/>
            <a:r>
              <a:rPr lang="zh-CN" altLang="en-US" dirty="0"/>
              <a:t>不能提供固定的带宽保障</a:t>
            </a:r>
          </a:p>
          <a:p>
            <a:endParaRPr kumimoji="1" lang="zh-CN" altLang="en-US" dirty="0"/>
          </a:p>
        </p:txBody>
      </p:sp>
    </p:spTree>
    <p:extLst>
      <p:ext uri="{BB962C8B-B14F-4D97-AF65-F5344CB8AC3E}">
        <p14:creationId xmlns="" xmlns:p14="http://schemas.microsoft.com/office/powerpoint/2010/main" val="6981312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1700" y="2511425"/>
            <a:ext cx="10515600" cy="1325563"/>
          </a:xfrm>
        </p:spPr>
        <p:txBody>
          <a:bodyPr/>
          <a:lstStyle/>
          <a:p>
            <a:r>
              <a:rPr kumimoji="1" lang="en-US" altLang="zh-CN" dirty="0" err="1" smtClean="0"/>
              <a:t>QoS</a:t>
            </a:r>
            <a:r>
              <a:rPr kumimoji="1" lang="zh-CN" altLang="en-US" dirty="0" smtClean="0"/>
              <a:t>机制</a:t>
            </a:r>
            <a:r>
              <a:rPr kumimoji="1" lang="en-US" altLang="zh-CN" dirty="0" smtClean="0"/>
              <a:t>-</a:t>
            </a:r>
            <a:r>
              <a:rPr kumimoji="1" lang="zh-CN" altLang="en-US" dirty="0" smtClean="0"/>
              <a:t>流量</a:t>
            </a:r>
            <a:r>
              <a:rPr kumimoji="1" lang="zh-CN" altLang="en-US" dirty="0"/>
              <a:t>监管与流量</a:t>
            </a:r>
            <a:r>
              <a:rPr kumimoji="1" lang="zh-CN" altLang="en-US" dirty="0" smtClean="0"/>
              <a:t>整形</a:t>
            </a:r>
            <a:endParaRPr kumimoji="1" lang="zh-CN" altLang="en-US" dirty="0"/>
          </a:p>
        </p:txBody>
      </p:sp>
    </p:spTree>
    <p:extLst>
      <p:ext uri="{BB962C8B-B14F-4D97-AF65-F5344CB8AC3E}">
        <p14:creationId xmlns="" xmlns:p14="http://schemas.microsoft.com/office/powerpoint/2010/main" val="20275102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2" charset="-122"/>
              </a:rPr>
              <a:t>限速和整形</a:t>
            </a:r>
            <a:endParaRPr kumimoji="1" lang="zh-CN" altLang="en-US" dirty="0"/>
          </a:p>
        </p:txBody>
      </p:sp>
      <p:sp>
        <p:nvSpPr>
          <p:cNvPr id="3" name="内容占位符 2"/>
          <p:cNvSpPr>
            <a:spLocks noGrp="1"/>
          </p:cNvSpPr>
          <p:nvPr>
            <p:ph idx="1"/>
          </p:nvPr>
        </p:nvSpPr>
        <p:spPr>
          <a:xfrm>
            <a:off x="838200" y="1602888"/>
            <a:ext cx="10515600" cy="4351338"/>
          </a:xfrm>
        </p:spPr>
        <p:txBody>
          <a:bodyPr/>
          <a:lstStyle/>
          <a:p>
            <a:r>
              <a:rPr lang="zh-CN" altLang="en-US" dirty="0">
                <a:latin typeface="黑体" charset="0"/>
              </a:rPr>
              <a:t>限速将超过带宽限额的突发数据简单丢弃或降为低等级流量</a:t>
            </a:r>
            <a:r>
              <a:rPr lang="zh-CN" altLang="en-US" dirty="0" smtClean="0">
                <a:latin typeface="黑体" charset="0"/>
              </a:rPr>
              <a:t>转发</a:t>
            </a:r>
            <a:endParaRPr lang="zh-CN" altLang="en-US" dirty="0">
              <a:latin typeface="黑体" charset="0"/>
            </a:endParaRPr>
          </a:p>
          <a:p>
            <a:r>
              <a:rPr lang="zh-CN" altLang="en-US" dirty="0">
                <a:latin typeface="黑体" charset="0"/>
              </a:rPr>
              <a:t>整形将超过带宽限额的突发数据缓冲起来，等流量下降后再发送出去，使得发送出去的流量变得</a:t>
            </a:r>
            <a:r>
              <a:rPr lang="zh-CN" altLang="en-US" dirty="0" smtClean="0">
                <a:latin typeface="黑体" charset="0"/>
              </a:rPr>
              <a:t>平滑</a:t>
            </a:r>
            <a:endParaRPr lang="zh-CN" altLang="en-US" sz="2400" dirty="0"/>
          </a:p>
          <a:p>
            <a:endParaRPr kumimoji="1" lang="zh-CN" altLang="en-US" dirty="0"/>
          </a:p>
        </p:txBody>
      </p:sp>
      <p:pic>
        <p:nvPicPr>
          <p:cNvPr id="4"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863975" y="3172070"/>
            <a:ext cx="4464050" cy="314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78427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路由器如何测量流量速率</a:t>
            </a:r>
            <a:endParaRPr kumimoji="1" lang="zh-CN" altLang="en-US" dirty="0"/>
          </a:p>
        </p:txBody>
      </p:sp>
      <p:sp>
        <p:nvSpPr>
          <p:cNvPr id="17" name="Line 4"/>
          <p:cNvSpPr>
            <a:spLocks noChangeShapeType="1"/>
          </p:cNvSpPr>
          <p:nvPr/>
        </p:nvSpPr>
        <p:spPr bwMode="auto">
          <a:xfrm flipV="1">
            <a:off x="2517775" y="1690688"/>
            <a:ext cx="0" cy="2971800"/>
          </a:xfrm>
          <a:prstGeom prst="line">
            <a:avLst/>
          </a:prstGeom>
          <a:noFill/>
          <a:ln w="381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8" name="Line 5"/>
          <p:cNvSpPr>
            <a:spLocks noChangeShapeType="1"/>
          </p:cNvSpPr>
          <p:nvPr/>
        </p:nvSpPr>
        <p:spPr bwMode="auto">
          <a:xfrm>
            <a:off x="2289175" y="4433888"/>
            <a:ext cx="4352925" cy="0"/>
          </a:xfrm>
          <a:prstGeom prst="line">
            <a:avLst/>
          </a:prstGeom>
          <a:noFill/>
          <a:ln w="381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9" name="Text Box 6"/>
          <p:cNvSpPr txBox="1">
            <a:spLocks noChangeArrowheads="1"/>
          </p:cNvSpPr>
          <p:nvPr/>
        </p:nvSpPr>
        <p:spPr bwMode="auto">
          <a:xfrm>
            <a:off x="1155700" y="1803401"/>
            <a:ext cx="13525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b="1">
                <a:latin typeface="Helvetica" charset="0"/>
              </a:rPr>
              <a:t>Bandwidth</a:t>
            </a:r>
            <a:endParaRPr lang="en-GB" altLang="zh-CN" b="1">
              <a:latin typeface="Helvetica" charset="0"/>
            </a:endParaRPr>
          </a:p>
        </p:txBody>
      </p:sp>
      <p:sp>
        <p:nvSpPr>
          <p:cNvPr id="20" name="Text Box 7"/>
          <p:cNvSpPr txBox="1">
            <a:spLocks noChangeArrowheads="1"/>
          </p:cNvSpPr>
          <p:nvPr/>
        </p:nvSpPr>
        <p:spPr bwMode="auto">
          <a:xfrm>
            <a:off x="5978525" y="4470401"/>
            <a:ext cx="7175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b="1">
                <a:latin typeface="Helvetica" charset="0"/>
              </a:rPr>
              <a:t>Time</a:t>
            </a:r>
            <a:endParaRPr lang="en-GB" altLang="zh-CN" b="1">
              <a:latin typeface="Helvetica" charset="0"/>
            </a:endParaRPr>
          </a:p>
        </p:txBody>
      </p:sp>
      <p:sp>
        <p:nvSpPr>
          <p:cNvPr id="21" name="Line 8"/>
          <p:cNvSpPr>
            <a:spLocks noChangeShapeType="1"/>
          </p:cNvSpPr>
          <p:nvPr/>
        </p:nvSpPr>
        <p:spPr bwMode="auto">
          <a:xfrm>
            <a:off x="2527300" y="2224088"/>
            <a:ext cx="3733800" cy="0"/>
          </a:xfrm>
          <a:prstGeom prst="line">
            <a:avLst/>
          </a:prstGeom>
          <a:noFill/>
          <a:ln w="12700">
            <a:solidFill>
              <a:schemeClr val="tx1"/>
            </a:solidFill>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 name="Line 9"/>
          <p:cNvSpPr>
            <a:spLocks noChangeShapeType="1"/>
          </p:cNvSpPr>
          <p:nvPr/>
        </p:nvSpPr>
        <p:spPr bwMode="auto">
          <a:xfrm>
            <a:off x="2527300" y="3367088"/>
            <a:ext cx="3733800" cy="0"/>
          </a:xfrm>
          <a:prstGeom prst="line">
            <a:avLst/>
          </a:prstGeom>
          <a:noFill/>
          <a:ln w="12700">
            <a:solidFill>
              <a:schemeClr val="tx1"/>
            </a:solidFill>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3" name="Text Box 10"/>
          <p:cNvSpPr txBox="1">
            <a:spLocks noChangeArrowheads="1"/>
          </p:cNvSpPr>
          <p:nvPr/>
        </p:nvSpPr>
        <p:spPr bwMode="auto">
          <a:xfrm>
            <a:off x="6305550" y="2009776"/>
            <a:ext cx="18907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sl-SI" altLang="zh-CN" b="1">
                <a:latin typeface="Helvetica" charset="0"/>
              </a:rPr>
              <a:t>Link </a:t>
            </a:r>
            <a:r>
              <a:rPr lang="en-US" altLang="zh-CN" b="1">
                <a:latin typeface="Helvetica" charset="0"/>
              </a:rPr>
              <a:t>B</a:t>
            </a:r>
            <a:r>
              <a:rPr lang="sl-SI" altLang="zh-CN" b="1">
                <a:latin typeface="Helvetica" charset="0"/>
              </a:rPr>
              <a:t>andwidth</a:t>
            </a:r>
            <a:endParaRPr lang="en-GB" altLang="zh-CN" b="1">
              <a:latin typeface="Helvetica" charset="0"/>
            </a:endParaRPr>
          </a:p>
        </p:txBody>
      </p:sp>
      <p:sp>
        <p:nvSpPr>
          <p:cNvPr id="24" name="Text Box 11"/>
          <p:cNvSpPr txBox="1">
            <a:spLocks noChangeArrowheads="1"/>
          </p:cNvSpPr>
          <p:nvPr/>
        </p:nvSpPr>
        <p:spPr bwMode="auto">
          <a:xfrm>
            <a:off x="6305550" y="3152776"/>
            <a:ext cx="12890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sl-SI" altLang="zh-CN" b="1">
                <a:latin typeface="Helvetica" charset="0"/>
              </a:rPr>
              <a:t>Rate </a:t>
            </a:r>
            <a:r>
              <a:rPr lang="en-US" altLang="zh-CN" b="1">
                <a:latin typeface="Helvetica" charset="0"/>
              </a:rPr>
              <a:t>L</a:t>
            </a:r>
            <a:r>
              <a:rPr lang="sl-SI" altLang="zh-CN" b="1">
                <a:latin typeface="Helvetica" charset="0"/>
              </a:rPr>
              <a:t>imit</a:t>
            </a:r>
            <a:endParaRPr lang="en-GB" altLang="zh-CN" b="1">
              <a:latin typeface="Helvetica" charset="0"/>
            </a:endParaRPr>
          </a:p>
        </p:txBody>
      </p:sp>
      <p:sp>
        <p:nvSpPr>
          <p:cNvPr id="25" name="Freeform 12"/>
          <p:cNvSpPr>
            <a:spLocks/>
          </p:cNvSpPr>
          <p:nvPr/>
        </p:nvSpPr>
        <p:spPr bwMode="auto">
          <a:xfrm>
            <a:off x="2527300" y="3367088"/>
            <a:ext cx="1371600" cy="1066800"/>
          </a:xfrm>
          <a:custGeom>
            <a:avLst/>
            <a:gdLst>
              <a:gd name="T0" fmla="*/ 0 w 864"/>
              <a:gd name="T1" fmla="*/ 1693545178 h 672"/>
              <a:gd name="T2" fmla="*/ 604837528 w 864"/>
              <a:gd name="T3" fmla="*/ 1330642413 h 672"/>
              <a:gd name="T4" fmla="*/ 1088707589 w 864"/>
              <a:gd name="T5" fmla="*/ 846772589 h 672"/>
              <a:gd name="T6" fmla="*/ 1451609987 w 864"/>
              <a:gd name="T7" fmla="*/ 604837479 h 672"/>
              <a:gd name="T8" fmla="*/ 1693545315 w 864"/>
              <a:gd name="T9" fmla="*/ 241935011 h 672"/>
              <a:gd name="T10" fmla="*/ 2056447713 w 864"/>
              <a:gd name="T11" fmla="*/ 120967506 h 672"/>
              <a:gd name="T12" fmla="*/ 2147483647 w 864"/>
              <a:gd name="T13" fmla="*/ 0 h 672"/>
              <a:gd name="T14" fmla="*/ 0 60000 65536"/>
              <a:gd name="T15" fmla="*/ 0 60000 65536"/>
              <a:gd name="T16" fmla="*/ 0 60000 65536"/>
              <a:gd name="T17" fmla="*/ 0 60000 65536"/>
              <a:gd name="T18" fmla="*/ 0 60000 65536"/>
              <a:gd name="T19" fmla="*/ 0 60000 65536"/>
              <a:gd name="T20" fmla="*/ 0 60000 65536"/>
              <a:gd name="T21" fmla="*/ 0 w 864"/>
              <a:gd name="T22" fmla="*/ 0 h 672"/>
              <a:gd name="T23" fmla="*/ 864 w 864"/>
              <a:gd name="T24" fmla="*/ 672 h 6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4" h="672">
                <a:moveTo>
                  <a:pt x="0" y="672"/>
                </a:moveTo>
                <a:cubicBezTo>
                  <a:pt x="84" y="628"/>
                  <a:pt x="168" y="584"/>
                  <a:pt x="240" y="528"/>
                </a:cubicBezTo>
                <a:cubicBezTo>
                  <a:pt x="312" y="472"/>
                  <a:pt x="376" y="384"/>
                  <a:pt x="432" y="336"/>
                </a:cubicBezTo>
                <a:cubicBezTo>
                  <a:pt x="488" y="288"/>
                  <a:pt x="536" y="280"/>
                  <a:pt x="576" y="240"/>
                </a:cubicBezTo>
                <a:cubicBezTo>
                  <a:pt x="616" y="200"/>
                  <a:pt x="632" y="128"/>
                  <a:pt x="672" y="96"/>
                </a:cubicBezTo>
                <a:cubicBezTo>
                  <a:pt x="712" y="64"/>
                  <a:pt x="784" y="64"/>
                  <a:pt x="816" y="48"/>
                </a:cubicBezTo>
                <a:cubicBezTo>
                  <a:pt x="848" y="32"/>
                  <a:pt x="856" y="16"/>
                  <a:pt x="864" y="0"/>
                </a:cubicBezTo>
              </a:path>
            </a:pathLst>
          </a:custGeom>
          <a:noFill/>
          <a:ln w="38100" cap="flat" cmpd="sng">
            <a:solidFill>
              <a:srgbClr val="4FD000"/>
            </a:solidFill>
            <a:prstDash val="solid"/>
            <a:round/>
            <a:headEnd type="none" w="sm" len="sm"/>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26" name="Freeform 13"/>
          <p:cNvSpPr>
            <a:spLocks/>
          </p:cNvSpPr>
          <p:nvPr/>
        </p:nvSpPr>
        <p:spPr bwMode="auto">
          <a:xfrm>
            <a:off x="3898900" y="2744788"/>
            <a:ext cx="1295400" cy="622300"/>
          </a:xfrm>
          <a:custGeom>
            <a:avLst/>
            <a:gdLst>
              <a:gd name="T0" fmla="*/ 0 w 816"/>
              <a:gd name="T1" fmla="*/ 987901339 h 392"/>
              <a:gd name="T2" fmla="*/ 241935027 w 816"/>
              <a:gd name="T3" fmla="*/ 745966216 h 392"/>
              <a:gd name="T4" fmla="*/ 362902491 w 816"/>
              <a:gd name="T5" fmla="*/ 383063730 h 392"/>
              <a:gd name="T6" fmla="*/ 846772644 w 816"/>
              <a:gd name="T7" fmla="*/ 20161250 h 392"/>
              <a:gd name="T8" fmla="*/ 1209675035 w 816"/>
              <a:gd name="T9" fmla="*/ 262096268 h 392"/>
              <a:gd name="T10" fmla="*/ 1572577426 w 816"/>
              <a:gd name="T11" fmla="*/ 383063730 h 392"/>
              <a:gd name="T12" fmla="*/ 1935480215 w 816"/>
              <a:gd name="T13" fmla="*/ 745966216 h 392"/>
              <a:gd name="T14" fmla="*/ 2056447678 w 816"/>
              <a:gd name="T15" fmla="*/ 987901339 h 392"/>
              <a:gd name="T16" fmla="*/ 0 60000 65536"/>
              <a:gd name="T17" fmla="*/ 0 60000 65536"/>
              <a:gd name="T18" fmla="*/ 0 60000 65536"/>
              <a:gd name="T19" fmla="*/ 0 60000 65536"/>
              <a:gd name="T20" fmla="*/ 0 60000 65536"/>
              <a:gd name="T21" fmla="*/ 0 60000 65536"/>
              <a:gd name="T22" fmla="*/ 0 60000 65536"/>
              <a:gd name="T23" fmla="*/ 0 60000 65536"/>
              <a:gd name="T24" fmla="*/ 0 w 816"/>
              <a:gd name="T25" fmla="*/ 0 h 392"/>
              <a:gd name="T26" fmla="*/ 816 w 816"/>
              <a:gd name="T27" fmla="*/ 392 h 3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6" h="392">
                <a:moveTo>
                  <a:pt x="0" y="392"/>
                </a:moveTo>
                <a:cubicBezTo>
                  <a:pt x="36" y="364"/>
                  <a:pt x="72" y="336"/>
                  <a:pt x="96" y="296"/>
                </a:cubicBezTo>
                <a:cubicBezTo>
                  <a:pt x="120" y="256"/>
                  <a:pt x="104" y="200"/>
                  <a:pt x="144" y="152"/>
                </a:cubicBezTo>
                <a:cubicBezTo>
                  <a:pt x="184" y="104"/>
                  <a:pt x="280" y="16"/>
                  <a:pt x="336" y="8"/>
                </a:cubicBezTo>
                <a:cubicBezTo>
                  <a:pt x="392" y="0"/>
                  <a:pt x="432" y="80"/>
                  <a:pt x="480" y="104"/>
                </a:cubicBezTo>
                <a:cubicBezTo>
                  <a:pt x="528" y="128"/>
                  <a:pt x="576" y="120"/>
                  <a:pt x="624" y="152"/>
                </a:cubicBezTo>
                <a:cubicBezTo>
                  <a:pt x="672" y="184"/>
                  <a:pt x="736" y="256"/>
                  <a:pt x="768" y="296"/>
                </a:cubicBezTo>
                <a:cubicBezTo>
                  <a:pt x="800" y="336"/>
                  <a:pt x="808" y="364"/>
                  <a:pt x="816" y="392"/>
                </a:cubicBezTo>
              </a:path>
            </a:pathLst>
          </a:custGeom>
          <a:noFill/>
          <a:ln w="38100" cap="flat" cmpd="sng">
            <a:solidFill>
              <a:schemeClr val="accent2"/>
            </a:solidFill>
            <a:prstDash val="solid"/>
            <a:round/>
            <a:headEnd type="none" w="sm" len="sm"/>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27" name="Freeform 14"/>
          <p:cNvSpPr>
            <a:spLocks/>
          </p:cNvSpPr>
          <p:nvPr/>
        </p:nvSpPr>
        <p:spPr bwMode="auto">
          <a:xfrm>
            <a:off x="5194300" y="3367088"/>
            <a:ext cx="1066800" cy="228600"/>
          </a:xfrm>
          <a:custGeom>
            <a:avLst/>
            <a:gdLst>
              <a:gd name="T0" fmla="*/ 0 w 672"/>
              <a:gd name="T1" fmla="*/ 0 h 144"/>
              <a:gd name="T2" fmla="*/ 362902467 w 672"/>
              <a:gd name="T3" fmla="*/ 241934997 h 144"/>
              <a:gd name="T4" fmla="*/ 1088707501 w 672"/>
              <a:gd name="T5" fmla="*/ 362902445 h 144"/>
              <a:gd name="T6" fmla="*/ 1451609869 w 672"/>
              <a:gd name="T7" fmla="*/ 241934997 h 144"/>
              <a:gd name="T8" fmla="*/ 1693545178 w 672"/>
              <a:gd name="T9" fmla="*/ 241934997 h 144"/>
              <a:gd name="T10" fmla="*/ 0 60000 65536"/>
              <a:gd name="T11" fmla="*/ 0 60000 65536"/>
              <a:gd name="T12" fmla="*/ 0 60000 65536"/>
              <a:gd name="T13" fmla="*/ 0 60000 65536"/>
              <a:gd name="T14" fmla="*/ 0 60000 65536"/>
              <a:gd name="T15" fmla="*/ 0 w 672"/>
              <a:gd name="T16" fmla="*/ 0 h 144"/>
              <a:gd name="T17" fmla="*/ 672 w 672"/>
              <a:gd name="T18" fmla="*/ 144 h 144"/>
            </a:gdLst>
            <a:ahLst/>
            <a:cxnLst>
              <a:cxn ang="T10">
                <a:pos x="T0" y="T1"/>
              </a:cxn>
              <a:cxn ang="T11">
                <a:pos x="T2" y="T3"/>
              </a:cxn>
              <a:cxn ang="T12">
                <a:pos x="T4" y="T5"/>
              </a:cxn>
              <a:cxn ang="T13">
                <a:pos x="T6" y="T7"/>
              </a:cxn>
              <a:cxn ang="T14">
                <a:pos x="T8" y="T9"/>
              </a:cxn>
            </a:cxnLst>
            <a:rect l="T15" t="T16" r="T17" b="T18"/>
            <a:pathLst>
              <a:path w="672" h="144">
                <a:moveTo>
                  <a:pt x="0" y="0"/>
                </a:moveTo>
                <a:cubicBezTo>
                  <a:pt x="36" y="36"/>
                  <a:pt x="72" y="72"/>
                  <a:pt x="144" y="96"/>
                </a:cubicBezTo>
                <a:cubicBezTo>
                  <a:pt x="216" y="120"/>
                  <a:pt x="360" y="144"/>
                  <a:pt x="432" y="144"/>
                </a:cubicBezTo>
                <a:cubicBezTo>
                  <a:pt x="504" y="144"/>
                  <a:pt x="536" y="104"/>
                  <a:pt x="576" y="96"/>
                </a:cubicBezTo>
                <a:cubicBezTo>
                  <a:pt x="616" y="88"/>
                  <a:pt x="644" y="92"/>
                  <a:pt x="672" y="96"/>
                </a:cubicBezTo>
              </a:path>
            </a:pathLst>
          </a:custGeom>
          <a:noFill/>
          <a:ln w="38100" cap="flat" cmpd="sng">
            <a:solidFill>
              <a:srgbClr val="4FD000"/>
            </a:solidFill>
            <a:prstDash val="solid"/>
            <a:round/>
            <a:headEnd type="none" w="sm" len="sm"/>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28" name="Text Box 15"/>
          <p:cNvSpPr txBox="1">
            <a:spLocks noChangeArrowheads="1"/>
          </p:cNvSpPr>
          <p:nvPr/>
        </p:nvSpPr>
        <p:spPr bwMode="auto">
          <a:xfrm>
            <a:off x="4629150" y="2605088"/>
            <a:ext cx="2089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b="1">
                <a:solidFill>
                  <a:schemeClr val="accent2"/>
                </a:solidFill>
                <a:latin typeface="Helvetica" charset="0"/>
              </a:rPr>
              <a:t>Exceeding </a:t>
            </a:r>
            <a:r>
              <a:rPr lang="en-US" altLang="zh-CN" b="1">
                <a:solidFill>
                  <a:schemeClr val="accent2"/>
                </a:solidFill>
                <a:latin typeface="Helvetica" charset="0"/>
              </a:rPr>
              <a:t>T</a:t>
            </a:r>
            <a:r>
              <a:rPr lang="sl-SI" altLang="zh-CN" b="1">
                <a:solidFill>
                  <a:schemeClr val="accent2"/>
                </a:solidFill>
                <a:latin typeface="Helvetica" charset="0"/>
              </a:rPr>
              <a:t>raffic</a:t>
            </a:r>
            <a:endParaRPr lang="en-GB" altLang="zh-CN" b="1">
              <a:solidFill>
                <a:schemeClr val="accent2"/>
              </a:solidFill>
              <a:latin typeface="Helvetica" charset="0"/>
            </a:endParaRPr>
          </a:p>
        </p:txBody>
      </p:sp>
      <p:sp>
        <p:nvSpPr>
          <p:cNvPr id="29" name="Text Box 16"/>
          <p:cNvSpPr txBox="1">
            <a:spLocks noChangeArrowheads="1"/>
          </p:cNvSpPr>
          <p:nvPr/>
        </p:nvSpPr>
        <p:spPr bwMode="auto">
          <a:xfrm>
            <a:off x="3441700" y="3762376"/>
            <a:ext cx="22415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a14:hiddenLine>
            </a:ext>
          </a:extLst>
        </p:spPr>
        <p:txBody>
          <a:bodyPr wrap="non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b="1">
                <a:solidFill>
                  <a:srgbClr val="4FD000"/>
                </a:solidFill>
                <a:latin typeface="Helvetica" charset="0"/>
              </a:rPr>
              <a:t>Conforming Traffic</a:t>
            </a:r>
            <a:endParaRPr lang="en-GB" altLang="zh-CN" b="1">
              <a:solidFill>
                <a:srgbClr val="4FD000"/>
              </a:solidFill>
              <a:latin typeface="Helvetica" charset="0"/>
            </a:endParaRPr>
          </a:p>
        </p:txBody>
      </p:sp>
      <p:sp>
        <p:nvSpPr>
          <p:cNvPr id="30" name="Rectangle 3"/>
          <p:cNvSpPr txBox="1">
            <a:spLocks noChangeArrowheads="1"/>
          </p:cNvSpPr>
          <p:nvPr/>
        </p:nvSpPr>
        <p:spPr>
          <a:xfrm>
            <a:off x="1083468" y="5043487"/>
            <a:ext cx="9479023" cy="1521436"/>
          </a:xfrm>
          <a:prstGeom prst="rect">
            <a:avLst/>
          </a:prstGeom>
          <a:ln w="19050">
            <a:solidFill>
              <a:srgbClr val="FF000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28600" lvl="1">
              <a:spcBef>
                <a:spcPts val="1000"/>
              </a:spcBef>
            </a:pPr>
            <a:r>
              <a:rPr lang="zh-CN" altLang="en-US" sz="2800" dirty="0" smtClean="0">
                <a:latin typeface="黑体" charset="0"/>
                <a:ea typeface="华文新魏" pitchFamily="2" charset="-122"/>
                <a:cs typeface="华文新魏"/>
              </a:rPr>
              <a:t>路由器使用令牌桶数学模型来跟踪数据包的到达速率</a:t>
            </a:r>
            <a:endParaRPr lang="en-US" altLang="zh-CN" sz="2800" dirty="0" smtClean="0">
              <a:latin typeface="黑体" charset="0"/>
              <a:ea typeface="华文新魏" pitchFamily="2" charset="-122"/>
              <a:cs typeface="华文新魏"/>
            </a:endParaRPr>
          </a:p>
          <a:p>
            <a:pPr marL="228600" lvl="1">
              <a:spcBef>
                <a:spcPts val="1000"/>
              </a:spcBef>
            </a:pPr>
            <a:r>
              <a:rPr lang="zh-CN" altLang="en-US" sz="2800" dirty="0" smtClean="0">
                <a:latin typeface="黑体" charset="0"/>
                <a:ea typeface="华文新魏" pitchFamily="2" charset="-122"/>
                <a:cs typeface="华文新魏"/>
              </a:rPr>
              <a:t>每次有新包到达，令牌桶模型即被</a:t>
            </a:r>
            <a:r>
              <a:rPr lang="zh-CN" altLang="en-US" sz="2800" dirty="0" smtClean="0">
                <a:latin typeface="黑体" charset="0"/>
                <a:ea typeface="华文新魏" pitchFamily="2" charset="-122"/>
                <a:cs typeface="华文新魏"/>
              </a:rPr>
              <a:t>应用</a:t>
            </a:r>
            <a:endParaRPr lang="en-US" altLang="zh-CN" sz="2800" dirty="0" smtClean="0">
              <a:latin typeface="黑体" charset="0"/>
              <a:ea typeface="华文新魏" pitchFamily="2" charset="-122"/>
              <a:cs typeface="华文新魏"/>
            </a:endParaRPr>
          </a:p>
          <a:p>
            <a:pPr marL="228600" lvl="1">
              <a:spcBef>
                <a:spcPts val="1000"/>
              </a:spcBef>
            </a:pPr>
            <a:r>
              <a:rPr lang="zh-CN" altLang="en-US" sz="2800" dirty="0" smtClean="0">
                <a:latin typeface="黑体" charset="0"/>
                <a:ea typeface="华文新魏" pitchFamily="2" charset="-122"/>
                <a:cs typeface="华文新魏"/>
              </a:rPr>
              <a:t>返回值为 </a:t>
            </a:r>
            <a:r>
              <a:rPr lang="en-US" altLang="zh-CN" sz="2800" dirty="0" smtClean="0">
                <a:latin typeface="黑体" charset="0"/>
                <a:ea typeface="华文新魏" pitchFamily="2" charset="-122"/>
                <a:cs typeface="华文新魏"/>
              </a:rPr>
              <a:t>conform</a:t>
            </a:r>
            <a:r>
              <a:rPr lang="zh-CN" altLang="en-US" sz="2800" dirty="0" smtClean="0">
                <a:latin typeface="黑体" charset="0"/>
                <a:ea typeface="华文新魏" pitchFamily="2" charset="-122"/>
                <a:cs typeface="华文新魏"/>
              </a:rPr>
              <a:t>或者 </a:t>
            </a:r>
            <a:r>
              <a:rPr lang="en-US" altLang="zh-CN" sz="2800" dirty="0" smtClean="0">
                <a:latin typeface="黑体" charset="0"/>
                <a:ea typeface="华文新魏" pitchFamily="2" charset="-122"/>
                <a:cs typeface="华文新魏"/>
              </a:rPr>
              <a:t>exceed</a:t>
            </a:r>
            <a:endParaRPr lang="en-US" altLang="zh-CN" sz="2800" dirty="0">
              <a:latin typeface="黑体" charset="0"/>
              <a:ea typeface="华文新魏" pitchFamily="2" charset="-122"/>
              <a:cs typeface="华文新魏"/>
            </a:endParaRPr>
          </a:p>
        </p:txBody>
      </p:sp>
    </p:spTree>
    <p:extLst>
      <p:ext uri="{BB962C8B-B14F-4D97-AF65-F5344CB8AC3E}">
        <p14:creationId xmlns="" xmlns:p14="http://schemas.microsoft.com/office/powerpoint/2010/main" val="11539880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令牌桶</a:t>
            </a:r>
            <a:endParaRPr kumimoji="1" lang="zh-CN" altLang="en-US" dirty="0"/>
          </a:p>
        </p:txBody>
      </p:sp>
      <p:sp>
        <p:nvSpPr>
          <p:cNvPr id="3" name="内容占位符 2"/>
          <p:cNvSpPr>
            <a:spLocks noGrp="1"/>
          </p:cNvSpPr>
          <p:nvPr>
            <p:ph idx="1"/>
          </p:nvPr>
        </p:nvSpPr>
        <p:spPr/>
        <p:txBody>
          <a:bodyPr>
            <a:normAutofit lnSpcReduction="10000"/>
          </a:bodyPr>
          <a:lstStyle/>
          <a:p>
            <a:r>
              <a:rPr lang="zh-CN" altLang="en-US" dirty="0"/>
              <a:t>当网络设备衡量流量是否超过额定带宽时</a:t>
            </a:r>
            <a:r>
              <a:rPr lang="zh-CN" altLang="en-US" dirty="0" smtClean="0"/>
              <a:t>， 需要</a:t>
            </a:r>
            <a:r>
              <a:rPr lang="zh-CN" altLang="en-US" dirty="0"/>
              <a:t>查看令牌桶，而令牌桶中会放置一定数量的令牌，一个令牌允许接口发送或接收</a:t>
            </a:r>
            <a:r>
              <a:rPr lang="en-US" altLang="zh-CN" dirty="0"/>
              <a:t>1bit</a:t>
            </a:r>
            <a:r>
              <a:rPr lang="zh-CN" altLang="en-US" dirty="0"/>
              <a:t>数据（有时是</a:t>
            </a:r>
            <a:r>
              <a:rPr lang="en-US" altLang="zh-CN" dirty="0"/>
              <a:t>1 </a:t>
            </a:r>
            <a:r>
              <a:rPr lang="en-US" altLang="zh-CN" dirty="0" smtClean="0"/>
              <a:t>Byte</a:t>
            </a:r>
            <a:r>
              <a:rPr lang="zh-CN" altLang="en-US" dirty="0" smtClean="0"/>
              <a:t>数据</a:t>
            </a:r>
            <a:r>
              <a:rPr lang="zh-CN" altLang="en-US" dirty="0"/>
              <a:t>），当接口通过</a:t>
            </a:r>
            <a:r>
              <a:rPr lang="en-US" altLang="zh-CN" dirty="0"/>
              <a:t>1bit</a:t>
            </a:r>
            <a:r>
              <a:rPr lang="zh-CN" altLang="en-US" dirty="0"/>
              <a:t>数据后，同时也要从桶中移除一个令牌。当桶里没有令牌的时候，任何流量都被视为超过额定带宽</a:t>
            </a:r>
            <a:r>
              <a:rPr lang="en-US" altLang="zh-CN" dirty="0"/>
              <a:t>,</a:t>
            </a:r>
            <a:r>
              <a:rPr lang="zh-CN" altLang="en-US" dirty="0"/>
              <a:t>只有当桶中有令牌时，数据才可以通过接口</a:t>
            </a:r>
            <a:r>
              <a:rPr lang="zh-CN" altLang="en-US" dirty="0" smtClean="0"/>
              <a:t>。</a:t>
            </a:r>
          </a:p>
          <a:p>
            <a:r>
              <a:rPr lang="zh-CN" altLang="en-US" dirty="0" smtClean="0"/>
              <a:t>令</a:t>
            </a:r>
            <a:r>
              <a:rPr lang="zh-CN" altLang="en-US" dirty="0"/>
              <a:t>牌桶中的令牌不仅仅可以被移除，同样也可以往里添加，所以为了保证接口随时有数据通过，就必须不停地往桶里加令牌，由此可见，往桶里加令牌的速度，就决定了数据通过接口的速度。因此，我们通过控制往令牌桶里加令牌的速度从而控制用户流量的带宽。而设置的这个用户传输数据的速率被称为承诺信息速率（</a:t>
            </a:r>
            <a:r>
              <a:rPr lang="en-US" altLang="zh-CN" dirty="0"/>
              <a:t>CIR</a:t>
            </a:r>
            <a:r>
              <a:rPr lang="zh-CN" altLang="en-US" dirty="0"/>
              <a:t>），通常</a:t>
            </a:r>
            <a:r>
              <a:rPr lang="zh-CN" altLang="en-US" dirty="0" smtClean="0"/>
              <a:t>以</a:t>
            </a:r>
            <a:r>
              <a:rPr lang="en-US" altLang="zh-CN" dirty="0" smtClean="0"/>
              <a:t>bit/s</a:t>
            </a:r>
            <a:r>
              <a:rPr lang="zh-CN" altLang="en-US" dirty="0" smtClean="0"/>
              <a:t>为</a:t>
            </a:r>
            <a:r>
              <a:rPr lang="zh-CN" altLang="en-US" dirty="0"/>
              <a:t>单位</a:t>
            </a:r>
            <a:r>
              <a:rPr lang="zh-CN" altLang="en-US" dirty="0" smtClean="0"/>
              <a:t>。</a:t>
            </a:r>
            <a:endParaRPr kumimoji="1" lang="zh-CN" altLang="en-US" dirty="0"/>
          </a:p>
        </p:txBody>
      </p:sp>
    </p:spTree>
    <p:extLst>
      <p:ext uri="{BB962C8B-B14F-4D97-AF65-F5344CB8AC3E}">
        <p14:creationId xmlns="" xmlns:p14="http://schemas.microsoft.com/office/powerpoint/2010/main" val="55990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令牌桶在流量监管中的应用</a:t>
            </a:r>
            <a:endParaRPr kumimoji="1" lang="zh-CN" altLang="en-US" dirty="0"/>
          </a:p>
        </p:txBody>
      </p:sp>
      <p:sp>
        <p:nvSpPr>
          <p:cNvPr id="3" name="内容占位符 2"/>
          <p:cNvSpPr>
            <a:spLocks noGrp="1"/>
          </p:cNvSpPr>
          <p:nvPr>
            <p:ph idx="1"/>
          </p:nvPr>
        </p:nvSpPr>
        <p:spPr>
          <a:xfrm>
            <a:off x="838200" y="1626334"/>
            <a:ext cx="10515600" cy="4351338"/>
          </a:xfrm>
        </p:spPr>
        <p:txBody>
          <a:bodyPr/>
          <a:lstStyle/>
          <a:p>
            <a:r>
              <a:rPr lang="zh-CN" altLang="en-US" dirty="0"/>
              <a:t>约定访问</a:t>
            </a:r>
            <a:r>
              <a:rPr lang="zh-CN" altLang="en-US" dirty="0" smtClean="0"/>
              <a:t>速率是</a:t>
            </a:r>
            <a:r>
              <a:rPr lang="zh-CN" altLang="en-US" dirty="0"/>
              <a:t>流量监管常用技术之一，可以应用在端口进和出方向，一般应用在入</a:t>
            </a:r>
            <a:r>
              <a:rPr lang="zh-CN" altLang="en-US" dirty="0" smtClean="0"/>
              <a:t>方向。</a:t>
            </a:r>
          </a:p>
          <a:p>
            <a:endParaRPr kumimoji="1" lang="zh-CN" altLang="en-US" dirty="0"/>
          </a:p>
        </p:txBody>
      </p:sp>
      <p:pic>
        <p:nvPicPr>
          <p:cNvPr id="4" name="图片 3"/>
          <p:cNvPicPr>
            <a:picLocks noChangeAspect="1"/>
          </p:cNvPicPr>
          <p:nvPr/>
        </p:nvPicPr>
        <p:blipFill>
          <a:blip r:embed="rId3"/>
          <a:stretch>
            <a:fillRect/>
          </a:stretch>
        </p:blipFill>
        <p:spPr>
          <a:xfrm>
            <a:off x="838200" y="2686050"/>
            <a:ext cx="5676900" cy="3746500"/>
          </a:xfrm>
          <a:prstGeom prst="rect">
            <a:avLst/>
          </a:prstGeom>
        </p:spPr>
      </p:pic>
      <p:sp>
        <p:nvSpPr>
          <p:cNvPr id="5" name="TextBox 4"/>
          <p:cNvSpPr txBox="1"/>
          <p:nvPr/>
        </p:nvSpPr>
        <p:spPr>
          <a:xfrm>
            <a:off x="6893169" y="2368062"/>
            <a:ext cx="4460631" cy="4093428"/>
          </a:xfrm>
          <a:prstGeom prst="rect">
            <a:avLst/>
          </a:prstGeom>
          <a:noFill/>
        </p:spPr>
        <p:txBody>
          <a:bodyPr wrap="square" rtlCol="0">
            <a:spAutoFit/>
          </a:bodyPr>
          <a:lstStyle/>
          <a:p>
            <a:pPr marL="342900" indent="-342900">
              <a:buFont typeface="+mj-lt"/>
              <a:buAutoNum type="alphaLcPeriod"/>
            </a:pPr>
            <a:r>
              <a:rPr lang="zh-CN" altLang="en-US" sz="2200" dirty="0" smtClean="0">
                <a:latin typeface="华文新魏" pitchFamily="2" charset="-122"/>
                <a:ea typeface="华文新魏" pitchFamily="2" charset="-122"/>
              </a:rPr>
              <a:t>按特定速率</a:t>
            </a:r>
            <a:r>
              <a:rPr lang="zh-CN" altLang="en-US" sz="2200" dirty="0" smtClean="0">
                <a:latin typeface="华文新魏" pitchFamily="2" charset="-122"/>
                <a:ea typeface="华文新魏" pitchFamily="2" charset="-122"/>
              </a:rPr>
              <a:t>向令牌桶投放</a:t>
            </a:r>
            <a:r>
              <a:rPr lang="zh-CN" altLang="en-US" sz="2200" dirty="0" smtClean="0">
                <a:latin typeface="华文新魏" pitchFamily="2" charset="-122"/>
                <a:ea typeface="华文新魏" pitchFamily="2" charset="-122"/>
              </a:rPr>
              <a:t>令牌；</a:t>
            </a:r>
            <a:endParaRPr lang="zh-CN" altLang="en-US" sz="2200" dirty="0" smtClean="0">
              <a:latin typeface="华文新魏" pitchFamily="2" charset="-122"/>
              <a:ea typeface="华文新魏" pitchFamily="2" charset="-122"/>
            </a:endParaRPr>
          </a:p>
          <a:p>
            <a:pPr marL="342900" indent="-342900">
              <a:buFont typeface="+mj-lt"/>
              <a:buAutoNum type="alphaLcPeriod"/>
            </a:pPr>
            <a:r>
              <a:rPr lang="zh-CN" altLang="en-US" sz="2200" dirty="0" smtClean="0">
                <a:latin typeface="华文新魏" pitchFamily="2" charset="-122"/>
                <a:ea typeface="华文新魏" pitchFamily="2" charset="-122"/>
              </a:rPr>
              <a:t>根据规则对报文分类，无法分类的</a:t>
            </a:r>
            <a:r>
              <a:rPr lang="zh-CN" altLang="en-US" sz="2200" dirty="0" smtClean="0">
                <a:latin typeface="华文新魏" pitchFamily="2" charset="-122"/>
                <a:ea typeface="华文新魏" pitchFamily="2" charset="-122"/>
              </a:rPr>
              <a:t>报文不</a:t>
            </a:r>
            <a:r>
              <a:rPr lang="zh-CN" altLang="en-US" sz="2200" dirty="0" smtClean="0">
                <a:latin typeface="华文新魏" pitchFamily="2" charset="-122"/>
                <a:ea typeface="华文新魏" pitchFamily="2" charset="-122"/>
              </a:rPr>
              <a:t>需经令牌桶处理</a:t>
            </a:r>
            <a:r>
              <a:rPr lang="zh-CN" altLang="en-US" sz="2200" dirty="0" smtClean="0">
                <a:latin typeface="华文新魏" pitchFamily="2" charset="-122"/>
                <a:ea typeface="华文新魏" pitchFamily="2" charset="-122"/>
              </a:rPr>
              <a:t>，直接发送；</a:t>
            </a:r>
          </a:p>
          <a:p>
            <a:pPr marL="342900" indent="-342900">
              <a:buFont typeface="+mj-lt"/>
              <a:buAutoNum type="alphaLcPeriod"/>
            </a:pPr>
            <a:r>
              <a:rPr lang="zh-CN" altLang="en-US" sz="2200" dirty="0" smtClean="0">
                <a:latin typeface="华文新魏" pitchFamily="2" charset="-122"/>
                <a:ea typeface="华文新魏" pitchFamily="2" charset="-122"/>
              </a:rPr>
              <a:t>分类的</a:t>
            </a:r>
            <a:r>
              <a:rPr lang="zh-CN" altLang="en-US" sz="2200" dirty="0" smtClean="0">
                <a:latin typeface="华文新魏" pitchFamily="2" charset="-122"/>
                <a:ea typeface="华文新魏" pitchFamily="2" charset="-122"/>
              </a:rPr>
              <a:t>报文，则需要令牌桶进行</a:t>
            </a:r>
            <a:r>
              <a:rPr lang="zh-CN" altLang="en-US" sz="2200" dirty="0" smtClean="0">
                <a:latin typeface="华文新魏" pitchFamily="2" charset="-122"/>
                <a:ea typeface="华文新魏" pitchFamily="2" charset="-122"/>
              </a:rPr>
              <a:t>处理；有</a:t>
            </a:r>
            <a:r>
              <a:rPr lang="zh-CN" altLang="en-US" sz="2200" dirty="0" smtClean="0">
                <a:latin typeface="华文新魏" pitchFamily="2" charset="-122"/>
                <a:ea typeface="华文新魏" pitchFamily="2" charset="-122"/>
              </a:rPr>
              <a:t>足够的令牌</a:t>
            </a:r>
            <a:r>
              <a:rPr lang="zh-CN" altLang="en-US" sz="2200" dirty="0" smtClean="0">
                <a:latin typeface="华文新魏" pitchFamily="2" charset="-122"/>
                <a:ea typeface="华文新魏" pitchFamily="2" charset="-122"/>
              </a:rPr>
              <a:t>则继续发送，同时令牌</a:t>
            </a:r>
            <a:r>
              <a:rPr lang="zh-CN" altLang="en-US" sz="2200" dirty="0" smtClean="0">
                <a:latin typeface="华文新魏" pitchFamily="2" charset="-122"/>
                <a:ea typeface="华文新魏" pitchFamily="2" charset="-122"/>
              </a:rPr>
              <a:t>量按报文的长度做</a:t>
            </a:r>
            <a:r>
              <a:rPr lang="zh-CN" altLang="en-US" sz="2200" dirty="0" smtClean="0">
                <a:latin typeface="华文新魏" pitchFamily="2" charset="-122"/>
                <a:ea typeface="华文新魏" pitchFamily="2" charset="-122"/>
              </a:rPr>
              <a:t>相应减少</a:t>
            </a:r>
            <a:r>
              <a:rPr lang="zh-CN" altLang="en-US" sz="2200" dirty="0" smtClean="0">
                <a:latin typeface="华文新魏" pitchFamily="2" charset="-122"/>
                <a:ea typeface="华文新魏" pitchFamily="2" charset="-122"/>
              </a:rPr>
              <a:t>；</a:t>
            </a:r>
          </a:p>
          <a:p>
            <a:pPr marL="342900" indent="-342900">
              <a:buFont typeface="+mj-lt"/>
              <a:buAutoNum type="alphaLcPeriod"/>
            </a:pPr>
            <a:r>
              <a:rPr lang="zh-CN" altLang="en-US" sz="2200" dirty="0" smtClean="0">
                <a:latin typeface="华文新魏" pitchFamily="2" charset="-122"/>
                <a:ea typeface="华文新魏" pitchFamily="2" charset="-122"/>
              </a:rPr>
              <a:t>当桶中令牌</a:t>
            </a:r>
            <a:r>
              <a:rPr lang="zh-CN" altLang="en-US" sz="2200" dirty="0" smtClean="0">
                <a:latin typeface="华文新魏" pitchFamily="2" charset="-122"/>
                <a:ea typeface="华文新魏" pitchFamily="2" charset="-122"/>
              </a:rPr>
              <a:t>不足时，报文将不能被发送，只有</a:t>
            </a:r>
            <a:r>
              <a:rPr lang="zh-CN" altLang="en-US" sz="2200" dirty="0" smtClean="0">
                <a:latin typeface="华文新魏" pitchFamily="2" charset="-122"/>
                <a:ea typeface="华文新魏" pitchFamily="2" charset="-122"/>
              </a:rPr>
              <a:t>等桶</a:t>
            </a:r>
            <a:r>
              <a:rPr lang="zh-CN" altLang="en-US" sz="2200" dirty="0" smtClean="0">
                <a:latin typeface="华文新魏" pitchFamily="2" charset="-122"/>
                <a:ea typeface="华文新魏" pitchFamily="2" charset="-122"/>
              </a:rPr>
              <a:t>中生成了</a:t>
            </a:r>
            <a:r>
              <a:rPr lang="zh-CN" altLang="en-US" sz="2200" dirty="0" smtClean="0">
                <a:latin typeface="华文新魏" pitchFamily="2" charset="-122"/>
                <a:ea typeface="华文新魏" pitchFamily="2" charset="-122"/>
              </a:rPr>
              <a:t>新令牌</a:t>
            </a:r>
            <a:r>
              <a:rPr lang="zh-CN" altLang="en-US" sz="2200" dirty="0" smtClean="0">
                <a:latin typeface="华文新魏" pitchFamily="2" charset="-122"/>
                <a:ea typeface="华文新魏" pitchFamily="2" charset="-122"/>
              </a:rPr>
              <a:t>，报文才可以发送</a:t>
            </a:r>
            <a:r>
              <a:rPr lang="zh-CN" altLang="en-US" sz="2200" dirty="0" smtClean="0">
                <a:latin typeface="华文新魏" pitchFamily="2" charset="-122"/>
                <a:ea typeface="华文新魏" pitchFamily="2" charset="-122"/>
              </a:rPr>
              <a:t>。</a:t>
            </a:r>
            <a:endParaRPr lang="zh-CN" altLang="en-US" sz="2200" dirty="0" smtClean="0">
              <a:latin typeface="华文新魏" pitchFamily="2" charset="-122"/>
              <a:ea typeface="华文新魏" pitchFamily="2" charset="-122"/>
            </a:endParaRPr>
          </a:p>
          <a:p>
            <a:endParaRPr lang="zh-CN" altLang="en-US" dirty="0"/>
          </a:p>
        </p:txBody>
      </p:sp>
    </p:spTree>
    <p:extLst>
      <p:ext uri="{BB962C8B-B14F-4D97-AF65-F5344CB8AC3E}">
        <p14:creationId xmlns="" xmlns:p14="http://schemas.microsoft.com/office/powerpoint/2010/main" val="332995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数据丢包</a:t>
            </a:r>
            <a:endParaRPr kumimoji="1" lang="zh-CN" altLang="en-US" dirty="0"/>
          </a:p>
        </p:txBody>
      </p:sp>
      <p:grpSp>
        <p:nvGrpSpPr>
          <p:cNvPr id="4" name="Group 2"/>
          <p:cNvGrpSpPr>
            <a:grpSpLocks/>
          </p:cNvGrpSpPr>
          <p:nvPr/>
        </p:nvGrpSpPr>
        <p:grpSpPr bwMode="auto">
          <a:xfrm>
            <a:off x="1358900" y="2819400"/>
            <a:ext cx="1828800" cy="1143000"/>
            <a:chOff x="384" y="3024"/>
            <a:chExt cx="624" cy="385"/>
          </a:xfrm>
          <a:solidFill>
            <a:schemeClr val="bg2">
              <a:lumMod val="90000"/>
            </a:schemeClr>
          </a:solidFill>
        </p:grpSpPr>
        <p:sp>
          <p:nvSpPr>
            <p:cNvPr id="5" name="AutoShape 3"/>
            <p:cNvSpPr>
              <a:spLocks noChangeArrowheads="1"/>
            </p:cNvSpPr>
            <p:nvPr/>
          </p:nvSpPr>
          <p:spPr bwMode="auto">
            <a:xfrm>
              <a:off x="384" y="3024"/>
              <a:ext cx="192" cy="384"/>
            </a:xfrm>
            <a:prstGeom prst="flowChartConnector">
              <a:avLst/>
            </a:prstGeom>
            <a:grpFill/>
            <a:ln w="19050">
              <a:solidFill>
                <a:schemeClr val="tx1"/>
              </a:solidFill>
              <a:round/>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6" name="AutoShape 4"/>
            <p:cNvSpPr>
              <a:spLocks noChangeArrowheads="1"/>
            </p:cNvSpPr>
            <p:nvPr/>
          </p:nvSpPr>
          <p:spPr bwMode="auto">
            <a:xfrm>
              <a:off x="480" y="3024"/>
              <a:ext cx="432" cy="384"/>
            </a:xfrm>
            <a:prstGeom prst="flowChartProcess">
              <a:avLst/>
            </a:prstGeom>
            <a:grp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7" name="Line 5"/>
            <p:cNvSpPr>
              <a:spLocks noChangeShapeType="1"/>
            </p:cNvSpPr>
            <p:nvPr/>
          </p:nvSpPr>
          <p:spPr bwMode="auto">
            <a:xfrm>
              <a:off x="480" y="3408"/>
              <a:ext cx="432" cy="1"/>
            </a:xfrm>
            <a:prstGeom prst="line">
              <a:avLst/>
            </a:prstGeom>
            <a:grpFill/>
            <a:ln w="19050">
              <a:solidFill>
                <a:schemeClr val="tx1"/>
              </a:solidFill>
              <a:round/>
              <a:headEnd/>
              <a:tailEnd/>
            </a:ln>
            <a:extLst/>
          </p:spPr>
          <p:txBody>
            <a:bodyPr wrap="none" anchor="ctr"/>
            <a:lstStyle/>
            <a:p>
              <a:endParaRPr lang="zh-CN" altLang="en-US"/>
            </a:p>
          </p:txBody>
        </p:sp>
        <p:sp>
          <p:nvSpPr>
            <p:cNvPr id="8" name="Line 6"/>
            <p:cNvSpPr>
              <a:spLocks noChangeShapeType="1"/>
            </p:cNvSpPr>
            <p:nvPr/>
          </p:nvSpPr>
          <p:spPr bwMode="auto">
            <a:xfrm>
              <a:off x="480" y="3024"/>
              <a:ext cx="432" cy="1"/>
            </a:xfrm>
            <a:prstGeom prst="line">
              <a:avLst/>
            </a:prstGeom>
            <a:grpFill/>
            <a:ln w="19050">
              <a:solidFill>
                <a:schemeClr val="tx1"/>
              </a:solidFill>
              <a:round/>
              <a:headEnd/>
              <a:tailEnd/>
            </a:ln>
            <a:extLst/>
          </p:spPr>
          <p:txBody>
            <a:bodyPr wrap="none" anchor="ctr"/>
            <a:lstStyle/>
            <a:p>
              <a:endParaRPr lang="zh-CN" altLang="en-US"/>
            </a:p>
          </p:txBody>
        </p:sp>
        <p:sp>
          <p:nvSpPr>
            <p:cNvPr id="9" name="AutoShape 7"/>
            <p:cNvSpPr>
              <a:spLocks noChangeArrowheads="1"/>
            </p:cNvSpPr>
            <p:nvPr/>
          </p:nvSpPr>
          <p:spPr bwMode="auto">
            <a:xfrm>
              <a:off x="816" y="3024"/>
              <a:ext cx="192" cy="384"/>
            </a:xfrm>
            <a:prstGeom prst="flowChartConnector">
              <a:avLst/>
            </a:prstGeom>
            <a:grpFill/>
            <a:ln w="19050">
              <a:solidFill>
                <a:schemeClr val="tx1"/>
              </a:solidFill>
              <a:round/>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pic>
        <p:nvPicPr>
          <p:cNvPr id="10" name="Picture 8"/>
          <p:cNvPicPr>
            <a:picLocks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78100" y="1600200"/>
            <a:ext cx="5410200" cy="327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grpSp>
        <p:nvGrpSpPr>
          <p:cNvPr id="11" name="Group 11"/>
          <p:cNvGrpSpPr>
            <a:grpSpLocks/>
          </p:cNvGrpSpPr>
          <p:nvPr/>
        </p:nvGrpSpPr>
        <p:grpSpPr bwMode="auto">
          <a:xfrm>
            <a:off x="7662863" y="2852738"/>
            <a:ext cx="1828800" cy="1143000"/>
            <a:chOff x="384" y="3024"/>
            <a:chExt cx="624" cy="385"/>
          </a:xfrm>
          <a:solidFill>
            <a:schemeClr val="bg2">
              <a:lumMod val="90000"/>
            </a:schemeClr>
          </a:solidFill>
        </p:grpSpPr>
        <p:sp>
          <p:nvSpPr>
            <p:cNvPr id="12" name="AutoShape 12"/>
            <p:cNvSpPr>
              <a:spLocks noChangeArrowheads="1"/>
            </p:cNvSpPr>
            <p:nvPr/>
          </p:nvSpPr>
          <p:spPr bwMode="auto">
            <a:xfrm>
              <a:off x="384" y="3024"/>
              <a:ext cx="192" cy="384"/>
            </a:xfrm>
            <a:prstGeom prst="flowChartConnector">
              <a:avLst/>
            </a:prstGeom>
            <a:grpFill/>
            <a:ln w="19050">
              <a:solidFill>
                <a:schemeClr val="tx1"/>
              </a:solidFill>
              <a:round/>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3" name="AutoShape 13"/>
            <p:cNvSpPr>
              <a:spLocks noChangeArrowheads="1"/>
            </p:cNvSpPr>
            <p:nvPr/>
          </p:nvSpPr>
          <p:spPr bwMode="auto">
            <a:xfrm>
              <a:off x="480" y="3024"/>
              <a:ext cx="432" cy="384"/>
            </a:xfrm>
            <a:prstGeom prst="flowChartProcess">
              <a:avLst/>
            </a:prstGeom>
            <a:grp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14" name="Line 14"/>
            <p:cNvSpPr>
              <a:spLocks noChangeShapeType="1"/>
            </p:cNvSpPr>
            <p:nvPr/>
          </p:nvSpPr>
          <p:spPr bwMode="auto">
            <a:xfrm>
              <a:off x="480" y="3408"/>
              <a:ext cx="432" cy="1"/>
            </a:xfrm>
            <a:prstGeom prst="line">
              <a:avLst/>
            </a:prstGeom>
            <a:grpFill/>
            <a:ln w="19050">
              <a:solidFill>
                <a:schemeClr val="tx1"/>
              </a:solidFill>
              <a:round/>
              <a:headEnd/>
              <a:tailEnd/>
            </a:ln>
            <a:extLst/>
          </p:spPr>
          <p:txBody>
            <a:bodyPr wrap="none" anchor="ctr"/>
            <a:lstStyle/>
            <a:p>
              <a:endParaRPr lang="zh-CN" altLang="en-US"/>
            </a:p>
          </p:txBody>
        </p:sp>
        <p:sp>
          <p:nvSpPr>
            <p:cNvPr id="15" name="Line 15"/>
            <p:cNvSpPr>
              <a:spLocks noChangeShapeType="1"/>
            </p:cNvSpPr>
            <p:nvPr/>
          </p:nvSpPr>
          <p:spPr bwMode="auto">
            <a:xfrm>
              <a:off x="480" y="3024"/>
              <a:ext cx="432" cy="1"/>
            </a:xfrm>
            <a:prstGeom prst="line">
              <a:avLst/>
            </a:prstGeom>
            <a:grpFill/>
            <a:ln w="19050">
              <a:solidFill>
                <a:schemeClr val="tx1"/>
              </a:solidFill>
              <a:round/>
              <a:headEnd/>
              <a:tailEnd/>
            </a:ln>
            <a:extLst/>
          </p:spPr>
          <p:txBody>
            <a:bodyPr wrap="none" anchor="ctr"/>
            <a:lstStyle/>
            <a:p>
              <a:endParaRPr lang="zh-CN" altLang="en-US"/>
            </a:p>
          </p:txBody>
        </p:sp>
        <p:sp>
          <p:nvSpPr>
            <p:cNvPr id="16" name="AutoShape 16"/>
            <p:cNvSpPr>
              <a:spLocks noChangeArrowheads="1"/>
            </p:cNvSpPr>
            <p:nvPr/>
          </p:nvSpPr>
          <p:spPr bwMode="auto">
            <a:xfrm>
              <a:off x="816" y="3024"/>
              <a:ext cx="192" cy="384"/>
            </a:xfrm>
            <a:prstGeom prst="flowChartConnector">
              <a:avLst/>
            </a:prstGeom>
            <a:grpFill/>
            <a:ln w="19050">
              <a:solidFill>
                <a:schemeClr val="tx1"/>
              </a:solidFill>
              <a:round/>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grpSp>
      <p:sp>
        <p:nvSpPr>
          <p:cNvPr id="17" name="Rectangle 17"/>
          <p:cNvSpPr>
            <a:spLocks noChangeArrowheads="1"/>
          </p:cNvSpPr>
          <p:nvPr/>
        </p:nvSpPr>
        <p:spPr bwMode="auto">
          <a:xfrm>
            <a:off x="1490663" y="3276600"/>
            <a:ext cx="609600" cy="304800"/>
          </a:xfrm>
          <a:prstGeom prst="rect">
            <a:avLst/>
          </a:prstGeom>
          <a:solidFill>
            <a:srgbClr val="009966"/>
          </a:solidFill>
          <a:ln w="19050">
            <a:solidFill>
              <a:schemeClr val="tx1"/>
            </a:solidFill>
            <a:miter lim="800000"/>
            <a:headEnd/>
            <a:tailEnd/>
          </a:ln>
          <a:effectLst>
            <a:outerShdw dist="17961" dir="2700000" algn="ctr" rotWithShape="0">
              <a:schemeClr val="tx1"/>
            </a:outerShdw>
          </a:effectLst>
        </p:spPr>
        <p:txBody>
          <a:bodyPr wrap="none" anchor="ctr"/>
          <a:lstStyle/>
          <a:p>
            <a:pPr eaLnBrk="0" hangingPunct="0">
              <a:defRPr/>
            </a:pPr>
            <a:r>
              <a:rPr lang="sl-SI" b="1">
                <a:solidFill>
                  <a:schemeClr val="bg1"/>
                </a:solidFill>
                <a:latin typeface="Helvetica" pitchFamily="34" charset="0"/>
                <a:ea typeface="宋体" pitchFamily="2" charset="-122"/>
              </a:rPr>
              <a:t>IP</a:t>
            </a:r>
            <a:endParaRPr lang="en-GB" altLang="zh-CN" b="1">
              <a:solidFill>
                <a:schemeClr val="bg1"/>
              </a:solidFill>
              <a:latin typeface="Helvetica" pitchFamily="34" charset="0"/>
              <a:ea typeface="宋体" pitchFamily="2" charset="-122"/>
            </a:endParaRPr>
          </a:p>
        </p:txBody>
      </p:sp>
      <p:grpSp>
        <p:nvGrpSpPr>
          <p:cNvPr id="18" name="Group 18"/>
          <p:cNvGrpSpPr>
            <a:grpSpLocks/>
          </p:cNvGrpSpPr>
          <p:nvPr/>
        </p:nvGrpSpPr>
        <p:grpSpPr bwMode="auto">
          <a:xfrm>
            <a:off x="5224463" y="3124200"/>
            <a:ext cx="2362200" cy="609600"/>
            <a:chOff x="2736" y="2304"/>
            <a:chExt cx="1488" cy="384"/>
          </a:xfrm>
        </p:grpSpPr>
        <p:sp>
          <p:nvSpPr>
            <p:cNvPr id="19" name="Rectangle 19"/>
            <p:cNvSpPr>
              <a:spLocks noChangeArrowheads="1"/>
            </p:cNvSpPr>
            <p:nvPr/>
          </p:nvSpPr>
          <p:spPr bwMode="auto">
            <a:xfrm>
              <a:off x="2736" y="2304"/>
              <a:ext cx="1487" cy="383"/>
            </a:xfrm>
            <a:prstGeom prst="rect">
              <a:avLst/>
            </a:prstGeom>
            <a:solidFill>
              <a:srgbClr val="FFCC66"/>
            </a:solidFill>
            <a:ln w="19050">
              <a:noFill/>
              <a:miter lim="800000"/>
              <a:headEnd/>
              <a:tailEnd/>
            </a:ln>
            <a:effectLst>
              <a:outerShdw dist="17961" dir="2700000" algn="ctr" rotWithShape="0">
                <a:schemeClr val="tx1"/>
              </a:outerShdw>
            </a:effectLst>
          </p:spPr>
          <p:txBody>
            <a:bodyPr wrap="none" anchor="ctr"/>
            <a:lstStyle/>
            <a:p>
              <a:pPr>
                <a:defRPr/>
              </a:pPr>
              <a:endParaRPr lang="zh-CN" altLang="en-US">
                <a:ea typeface="宋体" pitchFamily="2" charset="-122"/>
              </a:endParaRPr>
            </a:p>
          </p:txBody>
        </p:sp>
        <p:sp>
          <p:nvSpPr>
            <p:cNvPr id="20" name="Line 20"/>
            <p:cNvSpPr>
              <a:spLocks noChangeShapeType="1"/>
            </p:cNvSpPr>
            <p:nvPr/>
          </p:nvSpPr>
          <p:spPr bwMode="auto">
            <a:xfrm>
              <a:off x="2736" y="2304"/>
              <a:ext cx="1488" cy="0"/>
            </a:xfrm>
            <a:prstGeom prst="line">
              <a:avLst/>
            </a:prstGeom>
            <a:noFill/>
            <a:ln w="19050">
              <a:solidFill>
                <a:schemeClr val="tx1"/>
              </a:solidFill>
              <a:round/>
              <a:headEnd/>
              <a:tailEnd/>
            </a:ln>
            <a:effectLst>
              <a:outerShdw dist="17961" dir="2700000" algn="ctr" rotWithShape="0">
                <a:schemeClr val="tx1"/>
              </a:outerShdw>
            </a:effectLst>
          </p:spPr>
          <p:txBody>
            <a:bodyPr wrap="none" anchor="ctr"/>
            <a:lstStyle/>
            <a:p>
              <a:pPr>
                <a:defRPr/>
              </a:pPr>
              <a:endParaRPr lang="zh-CN" altLang="en-US">
                <a:ea typeface="宋体" pitchFamily="2" charset="-122"/>
              </a:endParaRPr>
            </a:p>
          </p:txBody>
        </p:sp>
        <p:sp>
          <p:nvSpPr>
            <p:cNvPr id="21" name="Line 21"/>
            <p:cNvSpPr>
              <a:spLocks noChangeShapeType="1"/>
            </p:cNvSpPr>
            <p:nvPr/>
          </p:nvSpPr>
          <p:spPr bwMode="auto">
            <a:xfrm>
              <a:off x="4224" y="2304"/>
              <a:ext cx="0" cy="384"/>
            </a:xfrm>
            <a:prstGeom prst="line">
              <a:avLst/>
            </a:prstGeom>
            <a:noFill/>
            <a:ln w="19050">
              <a:solidFill>
                <a:schemeClr val="tx1"/>
              </a:solidFill>
              <a:round/>
              <a:headEnd/>
              <a:tailEnd/>
            </a:ln>
            <a:effectLst>
              <a:outerShdw dist="17961" dir="2700000" algn="ctr" rotWithShape="0">
                <a:schemeClr val="tx1"/>
              </a:outerShdw>
            </a:effectLst>
          </p:spPr>
          <p:txBody>
            <a:bodyPr wrap="none" anchor="ctr"/>
            <a:lstStyle/>
            <a:p>
              <a:pPr>
                <a:defRPr/>
              </a:pPr>
              <a:endParaRPr lang="zh-CN" altLang="en-US">
                <a:ea typeface="宋体" pitchFamily="2" charset="-122"/>
              </a:endParaRPr>
            </a:p>
          </p:txBody>
        </p:sp>
        <p:sp>
          <p:nvSpPr>
            <p:cNvPr id="22" name="Line 22"/>
            <p:cNvSpPr>
              <a:spLocks noChangeShapeType="1"/>
            </p:cNvSpPr>
            <p:nvPr/>
          </p:nvSpPr>
          <p:spPr bwMode="auto">
            <a:xfrm>
              <a:off x="2736" y="2688"/>
              <a:ext cx="1488" cy="0"/>
            </a:xfrm>
            <a:prstGeom prst="line">
              <a:avLst/>
            </a:prstGeom>
            <a:noFill/>
            <a:ln w="19050">
              <a:solidFill>
                <a:schemeClr val="tx1"/>
              </a:solidFill>
              <a:round/>
              <a:headEnd/>
              <a:tailEnd/>
            </a:ln>
            <a:effectLst>
              <a:outerShdw dist="17961" dir="2700000" algn="ctr" rotWithShape="0">
                <a:schemeClr val="tx1"/>
              </a:outerShdw>
            </a:effectLst>
          </p:spPr>
          <p:txBody>
            <a:bodyPr wrap="none" anchor="ctr"/>
            <a:lstStyle/>
            <a:p>
              <a:pPr>
                <a:defRPr/>
              </a:pPr>
              <a:endParaRPr lang="zh-CN" altLang="en-US">
                <a:ea typeface="宋体" pitchFamily="2" charset="-122"/>
              </a:endParaRPr>
            </a:p>
          </p:txBody>
        </p:sp>
      </p:grpSp>
      <p:grpSp>
        <p:nvGrpSpPr>
          <p:cNvPr id="23" name="Group 23"/>
          <p:cNvGrpSpPr>
            <a:grpSpLocks/>
          </p:cNvGrpSpPr>
          <p:nvPr/>
        </p:nvGrpSpPr>
        <p:grpSpPr bwMode="auto">
          <a:xfrm>
            <a:off x="1795463" y="2133600"/>
            <a:ext cx="3602037" cy="1066800"/>
            <a:chOff x="467" y="1344"/>
            <a:chExt cx="2269" cy="672"/>
          </a:xfrm>
        </p:grpSpPr>
        <p:sp>
          <p:nvSpPr>
            <p:cNvPr id="24" name="AutoShape 24"/>
            <p:cNvSpPr>
              <a:spLocks noChangeArrowheads="1"/>
            </p:cNvSpPr>
            <p:nvPr/>
          </p:nvSpPr>
          <p:spPr bwMode="auto">
            <a:xfrm>
              <a:off x="467" y="1680"/>
              <a:ext cx="2269" cy="336"/>
            </a:xfrm>
            <a:prstGeom prst="curvedDownArrow">
              <a:avLst>
                <a:gd name="adj1" fmla="val 41331"/>
                <a:gd name="adj2" fmla="val 176390"/>
                <a:gd name="adj3" fmla="val 33333"/>
              </a:avLst>
            </a:prstGeom>
            <a:solidFill>
              <a:srgbClr val="FFCC66"/>
            </a:solidFill>
            <a:ln w="19050">
              <a:solidFill>
                <a:schemeClr val="tx1"/>
              </a:solidFill>
              <a:miter lim="800000"/>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25" name="Rectangle 25"/>
            <p:cNvSpPr>
              <a:spLocks noChangeArrowheads="1"/>
            </p:cNvSpPr>
            <p:nvPr/>
          </p:nvSpPr>
          <p:spPr bwMode="auto">
            <a:xfrm>
              <a:off x="1004" y="1344"/>
              <a:ext cx="1198" cy="288"/>
            </a:xfrm>
            <a:prstGeom prst="rect">
              <a:avLst/>
            </a:prstGeom>
            <a:solidFill>
              <a:srgbClr val="FFCC66"/>
            </a:solidFill>
            <a:ln w="19050">
              <a:solidFill>
                <a:schemeClr val="tx1"/>
              </a:solidFill>
              <a:miter lim="800000"/>
              <a:headEnd/>
              <a:tailEnd/>
            </a:ln>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r>
                <a:rPr lang="sl-SI" altLang="zh-CN" b="1">
                  <a:latin typeface="Helvetica" charset="0"/>
                </a:rPr>
                <a:t>Forwarding</a:t>
              </a:r>
              <a:endParaRPr lang="en-GB" altLang="zh-CN" b="1">
                <a:latin typeface="Helvetica" charset="0"/>
              </a:endParaRPr>
            </a:p>
          </p:txBody>
        </p:sp>
      </p:grpSp>
      <p:sp>
        <p:nvSpPr>
          <p:cNvPr id="26" name="Rectangle 26"/>
          <p:cNvSpPr>
            <a:spLocks noChangeArrowheads="1"/>
          </p:cNvSpPr>
          <p:nvPr/>
        </p:nvSpPr>
        <p:spPr bwMode="auto">
          <a:xfrm>
            <a:off x="6824663" y="3276600"/>
            <a:ext cx="685800" cy="304800"/>
          </a:xfrm>
          <a:prstGeom prst="rect">
            <a:avLst/>
          </a:prstGeom>
          <a:solidFill>
            <a:srgbClr val="CC0033"/>
          </a:solidFill>
          <a:ln w="19050">
            <a:solidFill>
              <a:schemeClr val="tx1"/>
            </a:solidFill>
            <a:miter lim="800000"/>
            <a:headEnd/>
            <a:tailEnd/>
          </a:ln>
          <a:effectLst>
            <a:outerShdw dist="17961" dir="2700000" algn="ctr" rotWithShape="0">
              <a:schemeClr val="tx1"/>
            </a:outerShdw>
          </a:effectLst>
        </p:spPr>
        <p:txBody>
          <a:bodyPr wrap="none" anchor="ctr"/>
          <a:lstStyle/>
          <a:p>
            <a:pPr eaLnBrk="0" hangingPunct="0">
              <a:defRPr/>
            </a:pPr>
            <a:r>
              <a:rPr lang="sl-SI" b="1">
                <a:solidFill>
                  <a:schemeClr val="bg1"/>
                </a:solidFill>
                <a:latin typeface="Helvetica" pitchFamily="34" charset="0"/>
                <a:ea typeface="宋体" pitchFamily="2" charset="-122"/>
              </a:rPr>
              <a:t>IP</a:t>
            </a:r>
            <a:endParaRPr lang="en-GB" altLang="zh-CN" b="1">
              <a:solidFill>
                <a:schemeClr val="bg1"/>
              </a:solidFill>
              <a:latin typeface="Helvetica" pitchFamily="34" charset="0"/>
              <a:ea typeface="宋体" pitchFamily="2" charset="-122"/>
            </a:endParaRPr>
          </a:p>
        </p:txBody>
      </p:sp>
      <p:sp>
        <p:nvSpPr>
          <p:cNvPr id="27" name="Rectangle 27"/>
          <p:cNvSpPr>
            <a:spLocks noChangeArrowheads="1"/>
          </p:cNvSpPr>
          <p:nvPr/>
        </p:nvSpPr>
        <p:spPr bwMode="auto">
          <a:xfrm>
            <a:off x="6062663" y="3276600"/>
            <a:ext cx="685800" cy="304800"/>
          </a:xfrm>
          <a:prstGeom prst="rect">
            <a:avLst/>
          </a:prstGeom>
          <a:solidFill>
            <a:srgbClr val="CC0033"/>
          </a:solidFill>
          <a:ln w="19050">
            <a:solidFill>
              <a:schemeClr val="tx1"/>
            </a:solidFill>
            <a:miter lim="800000"/>
            <a:headEnd/>
            <a:tailEnd/>
          </a:ln>
          <a:effectLst>
            <a:outerShdw dist="17961" dir="2700000" algn="ctr" rotWithShape="0">
              <a:schemeClr val="tx1"/>
            </a:outerShdw>
          </a:effectLst>
        </p:spPr>
        <p:txBody>
          <a:bodyPr wrap="none" anchor="ctr"/>
          <a:lstStyle/>
          <a:p>
            <a:pPr eaLnBrk="0" hangingPunct="0">
              <a:defRPr/>
            </a:pPr>
            <a:r>
              <a:rPr lang="sl-SI" b="1">
                <a:solidFill>
                  <a:schemeClr val="bg1"/>
                </a:solidFill>
                <a:latin typeface="Helvetica" pitchFamily="34" charset="0"/>
                <a:ea typeface="宋体" pitchFamily="2" charset="-122"/>
              </a:rPr>
              <a:t>IP</a:t>
            </a:r>
            <a:endParaRPr lang="en-GB" altLang="zh-CN" b="1">
              <a:solidFill>
                <a:schemeClr val="bg1"/>
              </a:solidFill>
              <a:latin typeface="Helvetica" pitchFamily="34" charset="0"/>
              <a:ea typeface="宋体" pitchFamily="2" charset="-122"/>
            </a:endParaRPr>
          </a:p>
        </p:txBody>
      </p:sp>
      <p:sp>
        <p:nvSpPr>
          <p:cNvPr id="28" name="Rectangle 28"/>
          <p:cNvSpPr>
            <a:spLocks noChangeArrowheads="1"/>
          </p:cNvSpPr>
          <p:nvPr/>
        </p:nvSpPr>
        <p:spPr bwMode="auto">
          <a:xfrm>
            <a:off x="5376863" y="3276600"/>
            <a:ext cx="609600" cy="304800"/>
          </a:xfrm>
          <a:prstGeom prst="rect">
            <a:avLst/>
          </a:prstGeom>
          <a:solidFill>
            <a:srgbClr val="CC0033"/>
          </a:solidFill>
          <a:ln w="19050">
            <a:solidFill>
              <a:schemeClr val="tx1"/>
            </a:solidFill>
            <a:miter lim="800000"/>
            <a:headEnd/>
            <a:tailEnd/>
          </a:ln>
          <a:effectLst>
            <a:outerShdw dist="17961" dir="2700000" algn="ctr" rotWithShape="0">
              <a:schemeClr val="tx1"/>
            </a:outerShdw>
          </a:effectLst>
        </p:spPr>
        <p:txBody>
          <a:bodyPr wrap="none" anchor="ctr"/>
          <a:lstStyle/>
          <a:p>
            <a:pPr eaLnBrk="0" hangingPunct="0">
              <a:defRPr/>
            </a:pPr>
            <a:r>
              <a:rPr lang="sl-SI" b="1">
                <a:solidFill>
                  <a:schemeClr val="bg1"/>
                </a:solidFill>
                <a:latin typeface="Helvetica" pitchFamily="34" charset="0"/>
                <a:ea typeface="宋体" pitchFamily="2" charset="-122"/>
              </a:rPr>
              <a:t>IP</a:t>
            </a:r>
            <a:endParaRPr lang="en-GB" altLang="zh-CN" b="1">
              <a:solidFill>
                <a:schemeClr val="bg1"/>
              </a:solidFill>
              <a:latin typeface="Helvetica" pitchFamily="34" charset="0"/>
              <a:ea typeface="宋体" pitchFamily="2" charset="-122"/>
            </a:endParaRPr>
          </a:p>
        </p:txBody>
      </p:sp>
      <p:sp>
        <p:nvSpPr>
          <p:cNvPr id="29" name="Rectangle 29"/>
          <p:cNvSpPr>
            <a:spLocks noChangeArrowheads="1"/>
          </p:cNvSpPr>
          <p:nvPr/>
        </p:nvSpPr>
        <p:spPr bwMode="auto">
          <a:xfrm>
            <a:off x="4559300" y="3276600"/>
            <a:ext cx="609600" cy="304800"/>
          </a:xfrm>
          <a:prstGeom prst="rect">
            <a:avLst/>
          </a:prstGeom>
          <a:solidFill>
            <a:srgbClr val="009966"/>
          </a:solidFill>
          <a:ln w="19050">
            <a:solidFill>
              <a:schemeClr val="tx1"/>
            </a:solidFill>
            <a:miter lim="800000"/>
            <a:headEnd/>
            <a:tailEnd/>
          </a:ln>
          <a:effectLst>
            <a:outerShdw dist="17961" dir="2700000" algn="ctr" rotWithShape="0">
              <a:schemeClr val="tx1"/>
            </a:outerShdw>
          </a:effectLst>
        </p:spPr>
        <p:txBody>
          <a:bodyPr wrap="none" anchor="ctr"/>
          <a:lstStyle/>
          <a:p>
            <a:pPr eaLnBrk="0" hangingPunct="0">
              <a:defRPr/>
            </a:pPr>
            <a:r>
              <a:rPr lang="sl-SI" b="1">
                <a:solidFill>
                  <a:schemeClr val="bg1"/>
                </a:solidFill>
                <a:latin typeface="Helvetica" pitchFamily="34" charset="0"/>
                <a:ea typeface="宋体" pitchFamily="2" charset="-122"/>
              </a:rPr>
              <a:t>IP</a:t>
            </a:r>
            <a:endParaRPr lang="en-GB" altLang="zh-CN" b="1">
              <a:solidFill>
                <a:schemeClr val="bg1"/>
              </a:solidFill>
              <a:latin typeface="Helvetica" pitchFamily="34" charset="0"/>
              <a:ea typeface="宋体" pitchFamily="2" charset="-122"/>
            </a:endParaRPr>
          </a:p>
        </p:txBody>
      </p:sp>
      <p:grpSp>
        <p:nvGrpSpPr>
          <p:cNvPr id="30" name="Group 30"/>
          <p:cNvGrpSpPr>
            <a:grpSpLocks/>
          </p:cNvGrpSpPr>
          <p:nvPr/>
        </p:nvGrpSpPr>
        <p:grpSpPr bwMode="auto">
          <a:xfrm>
            <a:off x="4559300" y="3200400"/>
            <a:ext cx="609600" cy="457200"/>
            <a:chOff x="2208" y="2016"/>
            <a:chExt cx="384" cy="288"/>
          </a:xfrm>
        </p:grpSpPr>
        <p:sp>
          <p:nvSpPr>
            <p:cNvPr id="31" name="Line 31"/>
            <p:cNvSpPr>
              <a:spLocks noChangeShapeType="1"/>
            </p:cNvSpPr>
            <p:nvPr/>
          </p:nvSpPr>
          <p:spPr bwMode="auto">
            <a:xfrm>
              <a:off x="2208" y="2016"/>
              <a:ext cx="384" cy="288"/>
            </a:xfrm>
            <a:prstGeom prst="line">
              <a:avLst/>
            </a:prstGeom>
            <a:noFill/>
            <a:ln w="76200">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2" name="Line 32"/>
            <p:cNvSpPr>
              <a:spLocks noChangeShapeType="1"/>
            </p:cNvSpPr>
            <p:nvPr/>
          </p:nvSpPr>
          <p:spPr bwMode="auto">
            <a:xfrm flipH="1">
              <a:off x="2208" y="2016"/>
              <a:ext cx="384" cy="288"/>
            </a:xfrm>
            <a:prstGeom prst="line">
              <a:avLst/>
            </a:prstGeom>
            <a:noFill/>
            <a:ln w="76200">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grpSp>
      <p:sp>
        <p:nvSpPr>
          <p:cNvPr id="33" name="AutoShape 33"/>
          <p:cNvSpPr>
            <a:spLocks/>
          </p:cNvSpPr>
          <p:nvPr/>
        </p:nvSpPr>
        <p:spPr bwMode="auto">
          <a:xfrm>
            <a:off x="4787900" y="4114800"/>
            <a:ext cx="990600" cy="304800"/>
          </a:xfrm>
          <a:prstGeom prst="borderCallout3">
            <a:avLst>
              <a:gd name="adj1" fmla="val 37500"/>
              <a:gd name="adj2" fmla="val -7694"/>
              <a:gd name="adj3" fmla="val 37500"/>
              <a:gd name="adj4" fmla="val -32852"/>
              <a:gd name="adj5" fmla="val -41667"/>
              <a:gd name="adj6" fmla="val -32852"/>
              <a:gd name="adj7" fmla="val -164065"/>
              <a:gd name="adj8" fmla="val 5287"/>
            </a:avLst>
          </a:prstGeom>
          <a:solidFill>
            <a:srgbClr val="00CCFF"/>
          </a:solidFill>
          <a:ln w="19050">
            <a:solidFill>
              <a:schemeClr val="tx1"/>
            </a:solidFill>
            <a:miter lim="800000"/>
            <a:headEnd/>
            <a:tailEnd/>
          </a:ln>
          <a:effectLst>
            <a:outerShdw dist="12700" dir="5400000" algn="ctr" rotWithShape="0">
              <a:schemeClr val="tx1"/>
            </a:outerShdw>
          </a:effectLst>
        </p:spPr>
        <p:txBody>
          <a:bodyPr anchor="ctr"/>
          <a:lstStyle/>
          <a:p>
            <a:pPr algn="ctr" eaLnBrk="0" hangingPunct="0">
              <a:defRPr/>
            </a:pPr>
            <a:r>
              <a:rPr lang="sl-SI" sz="1200" b="1">
                <a:latin typeface="Helvetica" pitchFamily="34" charset="0"/>
                <a:ea typeface="宋体" pitchFamily="2" charset="-122"/>
              </a:rPr>
              <a:t>Tail-drop</a:t>
            </a:r>
            <a:endParaRPr lang="en-GB" altLang="zh-CN" sz="1200" b="1">
              <a:latin typeface="Helvetica" pitchFamily="34" charset="0"/>
              <a:ea typeface="宋体" pitchFamily="2" charset="-122"/>
            </a:endParaRPr>
          </a:p>
        </p:txBody>
      </p:sp>
      <p:sp>
        <p:nvSpPr>
          <p:cNvPr id="35" name="Rectangle 10"/>
          <p:cNvSpPr txBox="1">
            <a:spLocks noChangeArrowheads="1"/>
          </p:cNvSpPr>
          <p:nvPr/>
        </p:nvSpPr>
        <p:spPr>
          <a:xfrm>
            <a:off x="1099634" y="5182116"/>
            <a:ext cx="8221662" cy="1146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lvl="1" defTabSz="915988">
              <a:lnSpc>
                <a:spcPct val="85000"/>
              </a:lnSpc>
            </a:pPr>
            <a:r>
              <a:rPr lang="zh-CN" altLang="en-US" dirty="0">
                <a:solidFill>
                  <a:srgbClr val="FF0000"/>
                </a:solidFill>
                <a:latin typeface="华文新魏"/>
                <a:ea typeface="华文新魏"/>
                <a:cs typeface="华文新魏"/>
              </a:rPr>
              <a:t>丢</a:t>
            </a:r>
            <a:r>
              <a:rPr lang="zh-CN" altLang="en-US" dirty="0" smtClean="0">
                <a:solidFill>
                  <a:srgbClr val="FF0000"/>
                </a:solidFill>
                <a:latin typeface="华文新魏"/>
                <a:ea typeface="华文新魏"/>
                <a:cs typeface="华文新魏"/>
              </a:rPr>
              <a:t>包</a:t>
            </a:r>
            <a:r>
              <a:rPr lang="zh-CN" altLang="en-US" dirty="0" smtClean="0">
                <a:latin typeface="华文新魏"/>
                <a:ea typeface="华文新魏"/>
                <a:cs typeface="华文新魏"/>
              </a:rPr>
              <a:t>通常</a:t>
            </a:r>
            <a:r>
              <a:rPr lang="zh-CN" altLang="en-US" dirty="0">
                <a:latin typeface="华文新魏"/>
                <a:ea typeface="华文新魏"/>
                <a:cs typeface="华文新魏"/>
              </a:rPr>
              <a:t>发生在输出队列满的时候，也有一些其他类型的丢包 （输入队列丢包、错误、故障等）。</a:t>
            </a:r>
            <a:endParaRPr lang="en-US" altLang="zh-CN" dirty="0">
              <a:latin typeface="华文新魏"/>
              <a:ea typeface="华文新魏"/>
              <a:cs typeface="华文新魏"/>
            </a:endParaRPr>
          </a:p>
          <a:p>
            <a:pPr marL="342900" lvl="1" defTabSz="915988">
              <a:lnSpc>
                <a:spcPct val="85000"/>
              </a:lnSpc>
            </a:pPr>
            <a:r>
              <a:rPr lang="zh-CN" altLang="en-US" dirty="0">
                <a:latin typeface="华文新魏"/>
                <a:ea typeface="华文新魏"/>
                <a:cs typeface="华文新魏"/>
              </a:rPr>
              <a:t>在有线网络中链路拥塞是丢包的重要原因，在无线网络中丢包通常是由于信道质量差造成的。</a:t>
            </a:r>
          </a:p>
        </p:txBody>
      </p:sp>
    </p:spTree>
    <p:extLst>
      <p:ext uri="{BB962C8B-B14F-4D97-AF65-F5344CB8AC3E}">
        <p14:creationId xmlns="" xmlns:p14="http://schemas.microsoft.com/office/powerpoint/2010/main" val="76665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strips(downRight)">
                                      <p:cBhvr>
                                        <p:cTn id="13" dur="500"/>
                                        <p:tgtEl>
                                          <p:spTgt spid="23"/>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par>
                          <p:cTn id="18" fill="hold">
                            <p:stCondLst>
                              <p:cond delay="1000"/>
                            </p:stCondLst>
                            <p:childTnLst>
                              <p:par>
                                <p:cTn id="19" presetID="9" presetClass="entr" presetSubtype="0"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dissolve">
                                      <p:cBhvr>
                                        <p:cTn id="21" dur="500"/>
                                        <p:tgtEl>
                                          <p:spTgt spid="30"/>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dissolve">
                                      <p:cBhvr>
                                        <p:cTn id="25" dur="500"/>
                                        <p:tgtEl>
                                          <p:spTgt spid="33"/>
                                        </p:tgtEl>
                                      </p:cBhvr>
                                    </p:animEffect>
                                  </p:childTnLst>
                                </p:cTn>
                              </p:par>
                              <p:par>
                                <p:cTn id="26" presetID="2" presetClass="entr" presetSubtype="4" fill="hold" nodeType="withEffect">
                                  <p:stCondLst>
                                    <p:cond delay="0"/>
                                  </p:stCondLst>
                                  <p:childTnLst>
                                    <p:set>
                                      <p:cBhvr>
                                        <p:cTn id="27" dur="1" fill="hold">
                                          <p:stCondLst>
                                            <p:cond delay="0"/>
                                          </p:stCondLst>
                                        </p:cTn>
                                        <p:tgtEl>
                                          <p:spTgt spid="35">
                                            <p:txEl>
                                              <p:pRg st="0" end="0"/>
                                            </p:txEl>
                                          </p:spTgt>
                                        </p:tgtEl>
                                        <p:attrNameLst>
                                          <p:attrName>style.visibility</p:attrName>
                                        </p:attrNameLst>
                                      </p:cBhvr>
                                      <p:to>
                                        <p:strVal val="visible"/>
                                      </p:to>
                                    </p:set>
                                    <p:anim calcmode="lin" valueType="num">
                                      <p:cBhvr additive="base">
                                        <p:cTn id="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5">
                                            <p:txEl>
                                              <p:pRg st="1" end="1"/>
                                            </p:txEl>
                                          </p:spTgt>
                                        </p:tgtEl>
                                        <p:attrNameLst>
                                          <p:attrName>style.visibility</p:attrName>
                                        </p:attrNameLst>
                                      </p:cBhvr>
                                      <p:to>
                                        <p:strVal val="visible"/>
                                      </p:to>
                                    </p:set>
                                    <p:anim calcmode="lin" valueType="num">
                                      <p:cBhvr additive="base">
                                        <p:cTn id="34" dur="500" fill="hold"/>
                                        <p:tgtEl>
                                          <p:spTgt spid="3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P spid="29" grpId="0" animBg="1" autoUpdateAnimBg="0"/>
      <p:bldP spid="33"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业务发展需求</a:t>
            </a:r>
            <a:endParaRPr kumimoji="1" lang="zh-CN" altLang="en-US" dirty="0"/>
          </a:p>
        </p:txBody>
      </p:sp>
      <p:sp>
        <p:nvSpPr>
          <p:cNvPr id="3" name="内容占位符 2"/>
          <p:cNvSpPr>
            <a:spLocks noGrp="1"/>
          </p:cNvSpPr>
          <p:nvPr>
            <p:ph idx="1"/>
          </p:nvPr>
        </p:nvSpPr>
        <p:spPr/>
        <p:txBody>
          <a:bodyPr>
            <a:normAutofit/>
          </a:bodyPr>
          <a:lstStyle/>
          <a:p>
            <a:r>
              <a:rPr lang="zh-CN" altLang="en-US" dirty="0"/>
              <a:t>业务综合化</a:t>
            </a:r>
          </a:p>
          <a:p>
            <a:pPr lvl="1"/>
            <a:r>
              <a:rPr lang="en-US" altLang="zh-CN" dirty="0"/>
              <a:t>Everything over IP</a:t>
            </a:r>
            <a:r>
              <a:rPr lang="zh-CN" altLang="en-US" dirty="0"/>
              <a:t>，在</a:t>
            </a:r>
            <a:r>
              <a:rPr lang="en-US" altLang="zh-CN" dirty="0"/>
              <a:t>IP</a:t>
            </a:r>
            <a:r>
              <a:rPr lang="zh-CN" altLang="en-US" dirty="0"/>
              <a:t>网上同时承载语音、视频、数据及企业互联等业务</a:t>
            </a:r>
          </a:p>
          <a:p>
            <a:endParaRPr lang="en-US" altLang="zh-CN" dirty="0" smtClean="0"/>
          </a:p>
          <a:p>
            <a:r>
              <a:rPr lang="zh-CN" altLang="en-US" dirty="0" smtClean="0"/>
              <a:t>业务</a:t>
            </a:r>
            <a:r>
              <a:rPr lang="zh-CN" altLang="en-US" dirty="0"/>
              <a:t>差异化</a:t>
            </a:r>
          </a:p>
          <a:p>
            <a:pPr lvl="1"/>
            <a:r>
              <a:rPr lang="zh-CN" altLang="en-US" dirty="0"/>
              <a:t>根据客户和应用需求，提供不同</a:t>
            </a:r>
            <a:r>
              <a:rPr lang="en-US" altLang="zh-CN" dirty="0"/>
              <a:t>QOS</a:t>
            </a:r>
            <a:r>
              <a:rPr lang="zh-CN" altLang="en-US" dirty="0"/>
              <a:t>等级的</a:t>
            </a:r>
            <a:r>
              <a:rPr lang="zh-CN" altLang="en-US" dirty="0" smtClean="0"/>
              <a:t>服务</a:t>
            </a:r>
            <a:endParaRPr lang="zh-CN" altLang="en-US" dirty="0"/>
          </a:p>
        </p:txBody>
      </p:sp>
    </p:spTree>
    <p:extLst>
      <p:ext uri="{BB962C8B-B14F-4D97-AF65-F5344CB8AC3E}">
        <p14:creationId xmlns="" xmlns:p14="http://schemas.microsoft.com/office/powerpoint/2010/main" val="1429389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二、</a:t>
            </a:r>
            <a:r>
              <a:rPr kumimoji="1" lang="en-US" altLang="zh-CN" dirty="0" err="1" smtClean="0"/>
              <a:t>QoS</a:t>
            </a:r>
            <a:r>
              <a:rPr kumimoji="1" lang="zh-CN" altLang="en-US" dirty="0" smtClean="0"/>
              <a:t>的三种服务模型</a:t>
            </a:r>
            <a:endParaRPr kumimoji="1" lang="zh-CN" altLang="en-US" dirty="0"/>
          </a:p>
        </p:txBody>
      </p:sp>
      <p:sp>
        <p:nvSpPr>
          <p:cNvPr id="3" name="内容占位符 2"/>
          <p:cNvSpPr>
            <a:spLocks noGrp="1"/>
          </p:cNvSpPr>
          <p:nvPr>
            <p:ph idx="1"/>
          </p:nvPr>
        </p:nvSpPr>
        <p:spPr/>
        <p:txBody>
          <a:bodyPr>
            <a:normAutofit/>
          </a:bodyPr>
          <a:lstStyle/>
          <a:p>
            <a:r>
              <a:rPr lang="zh-CN" altLang="zh-CN" sz="3600" dirty="0"/>
              <a:t>通常</a:t>
            </a:r>
            <a:r>
              <a:rPr lang="en-US" altLang="zh-CN" sz="3600" dirty="0" err="1"/>
              <a:t>QoS</a:t>
            </a:r>
            <a:r>
              <a:rPr lang="zh-CN" altLang="zh-CN" sz="3600" dirty="0"/>
              <a:t>提供以下三种服务模型</a:t>
            </a:r>
            <a:r>
              <a:rPr lang="zh-CN" altLang="zh-CN" sz="3600" dirty="0" smtClean="0"/>
              <a:t>：</a:t>
            </a:r>
            <a:endParaRPr lang="zh-CN" altLang="en-US" sz="3600" dirty="0" smtClean="0"/>
          </a:p>
          <a:p>
            <a:pPr lvl="1"/>
            <a:endParaRPr lang="zh-CN" altLang="zh-CN" sz="3200" dirty="0"/>
          </a:p>
          <a:p>
            <a:pPr lvl="1"/>
            <a:r>
              <a:rPr lang="en-US" altLang="zh-CN" sz="3200" dirty="0" smtClean="0"/>
              <a:t>Best-Effort </a:t>
            </a:r>
            <a:r>
              <a:rPr lang="en-US" altLang="zh-CN" sz="3200" dirty="0"/>
              <a:t>service</a:t>
            </a:r>
            <a:r>
              <a:rPr lang="zh-CN" altLang="zh-CN" sz="3200" dirty="0"/>
              <a:t>（尽力而为服务模型）</a:t>
            </a:r>
            <a:r>
              <a:rPr lang="en-US" altLang="zh-CN" sz="3200" dirty="0"/>
              <a:t> </a:t>
            </a:r>
            <a:endParaRPr lang="zh-CN" altLang="en-US" sz="3200" dirty="0"/>
          </a:p>
          <a:p>
            <a:pPr lvl="1"/>
            <a:endParaRPr lang="zh-CN" altLang="zh-CN" sz="3200" dirty="0"/>
          </a:p>
          <a:p>
            <a:pPr lvl="1"/>
            <a:r>
              <a:rPr lang="en-US" altLang="zh-CN" sz="3200" dirty="0" smtClean="0"/>
              <a:t>Integrated </a:t>
            </a:r>
            <a:r>
              <a:rPr lang="en-US" altLang="zh-CN" sz="3200" dirty="0"/>
              <a:t>service</a:t>
            </a:r>
            <a:r>
              <a:rPr lang="zh-CN" altLang="zh-CN" sz="3200" dirty="0"/>
              <a:t>（综合服务模型，简称</a:t>
            </a:r>
            <a:r>
              <a:rPr lang="en-US" altLang="zh-CN" sz="3200" dirty="0" err="1"/>
              <a:t>Int-Serv</a:t>
            </a:r>
            <a:r>
              <a:rPr lang="zh-CN" altLang="zh-CN" sz="3200" dirty="0" smtClean="0"/>
              <a:t>）</a:t>
            </a:r>
            <a:endParaRPr lang="zh-CN" altLang="en-US" sz="3200" dirty="0" smtClean="0"/>
          </a:p>
          <a:p>
            <a:pPr lvl="1"/>
            <a:endParaRPr lang="zh-CN" altLang="zh-CN" sz="3200" dirty="0"/>
          </a:p>
          <a:p>
            <a:pPr lvl="1"/>
            <a:r>
              <a:rPr lang="en-US" altLang="zh-CN" sz="3200" dirty="0" smtClean="0"/>
              <a:t>Differentiated </a:t>
            </a:r>
            <a:r>
              <a:rPr lang="en-US" altLang="zh-CN" sz="3200" dirty="0"/>
              <a:t>service</a:t>
            </a:r>
            <a:r>
              <a:rPr lang="zh-CN" altLang="zh-CN" sz="3200" dirty="0"/>
              <a:t>（区分服务模型，简称</a:t>
            </a:r>
            <a:r>
              <a:rPr lang="en-US" altLang="zh-CN" sz="3200" dirty="0"/>
              <a:t>Diff-</a:t>
            </a:r>
            <a:r>
              <a:rPr lang="en-US" altLang="zh-CN" sz="3200" dirty="0" err="1"/>
              <a:t>Serv</a:t>
            </a:r>
            <a:r>
              <a:rPr lang="zh-CN" altLang="zh-CN" sz="3200" dirty="0"/>
              <a:t>）</a:t>
            </a:r>
            <a:r>
              <a:rPr lang="zh-CN" altLang="zh-CN" sz="3200" dirty="0" smtClean="0">
                <a:effectLst/>
              </a:rPr>
              <a:t> </a:t>
            </a:r>
            <a:endParaRPr kumimoji="1" lang="zh-CN" altLang="en-US" sz="3200" dirty="0"/>
          </a:p>
        </p:txBody>
      </p:sp>
    </p:spTree>
    <p:extLst>
      <p:ext uri="{BB962C8B-B14F-4D97-AF65-F5344CB8AC3E}">
        <p14:creationId xmlns="" xmlns:p14="http://schemas.microsoft.com/office/powerpoint/2010/main" val="1699454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8597</TotalTime>
  <Words>4266</Words>
  <Application>Microsoft Office PowerPoint</Application>
  <PresentationFormat>自定义</PresentationFormat>
  <Paragraphs>678</Paragraphs>
  <Slides>65</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67" baseType="lpstr">
      <vt:lpstr>Office 主题</vt:lpstr>
      <vt:lpstr>剪辑</vt:lpstr>
      <vt:lpstr>QoS（服务质量）基础</vt:lpstr>
      <vt:lpstr>学习大纲</vt:lpstr>
      <vt:lpstr>一、QoS的基本概念</vt:lpstr>
      <vt:lpstr>流量增长和业务增长对比示意图（带宽）</vt:lpstr>
      <vt:lpstr>端到端时延</vt:lpstr>
      <vt:lpstr>处理时延、排队时延和传播时延</vt:lpstr>
      <vt:lpstr>数据丢包</vt:lpstr>
      <vt:lpstr>业务发展需求</vt:lpstr>
      <vt:lpstr>二、QoS的三种服务模型</vt:lpstr>
      <vt:lpstr>Best-Effort service</vt:lpstr>
      <vt:lpstr>Integrated service</vt:lpstr>
      <vt:lpstr>RSVP协议特点</vt:lpstr>
      <vt:lpstr>RSVP协议节点模型</vt:lpstr>
      <vt:lpstr>RSVP原理</vt:lpstr>
      <vt:lpstr>RSVP协议在移动环境下的扩展</vt:lpstr>
      <vt:lpstr>已有RSVP扩展方案</vt:lpstr>
      <vt:lpstr>幻灯片 17</vt:lpstr>
      <vt:lpstr>Int-Serv的优缺点</vt:lpstr>
      <vt:lpstr>Int-Serv和Diff-Serv</vt:lpstr>
      <vt:lpstr>Differentiated service</vt:lpstr>
      <vt:lpstr>Diff-Serv工作原理</vt:lpstr>
      <vt:lpstr>Diff-Serv的特点</vt:lpstr>
      <vt:lpstr>QoS模型选择</vt:lpstr>
      <vt:lpstr>QoS机制-流量分类和标记</vt:lpstr>
      <vt:lpstr>流量分类和标记</vt:lpstr>
      <vt:lpstr>以太网802.1q/p</vt:lpstr>
      <vt:lpstr>IP ToS</vt:lpstr>
      <vt:lpstr>IP ToS</vt:lpstr>
      <vt:lpstr>MPLS EXP标示</vt:lpstr>
      <vt:lpstr>Diff-Serv &amp; MPLS</vt:lpstr>
      <vt:lpstr>E-LSP</vt:lpstr>
      <vt:lpstr>L-LSP</vt:lpstr>
      <vt:lpstr>QoS策略路由PBR</vt:lpstr>
      <vt:lpstr>QoS机制-拥塞管理和调度策略 </vt:lpstr>
      <vt:lpstr>队列调度</vt:lpstr>
      <vt:lpstr>分类</vt:lpstr>
      <vt:lpstr>出端口队列结构</vt:lpstr>
      <vt:lpstr>出端口队列结构（详细）</vt:lpstr>
      <vt:lpstr>拥塞管理---队列机制</vt:lpstr>
      <vt:lpstr>拥塞管理---FIFO队列</vt:lpstr>
      <vt:lpstr>拥塞管理---FIFO队列</vt:lpstr>
      <vt:lpstr>优先队列（PQ）</vt:lpstr>
      <vt:lpstr>优先队列（PQ）-分类</vt:lpstr>
      <vt:lpstr>优先队列（PQ）-调度</vt:lpstr>
      <vt:lpstr>优先队列（PQ）</vt:lpstr>
      <vt:lpstr>定制队列（CQ）</vt:lpstr>
      <vt:lpstr>定制队列（CQ）-分类</vt:lpstr>
      <vt:lpstr>定制队列（CQ）-调度</vt:lpstr>
      <vt:lpstr>定制队列（CQ）</vt:lpstr>
      <vt:lpstr>带抢占队列的CQ</vt:lpstr>
      <vt:lpstr>加权公平队列（WFQ）</vt:lpstr>
      <vt:lpstr>加权公平队列（WFQ）</vt:lpstr>
      <vt:lpstr>WFQ队列-分类</vt:lpstr>
      <vt:lpstr>WFQ 的插入和丢弃</vt:lpstr>
      <vt:lpstr>WFQ丢弃案例（1）</vt:lpstr>
      <vt:lpstr>WFQ丢弃案例（2）</vt:lpstr>
      <vt:lpstr>WFQ丢弃案例（3）</vt:lpstr>
      <vt:lpstr>WFQ丢弃案例（4）</vt:lpstr>
      <vt:lpstr>WFQ的丢包机制</vt:lpstr>
      <vt:lpstr>WFQ的特点</vt:lpstr>
      <vt:lpstr>QoS机制-流量监管与流量整形</vt:lpstr>
      <vt:lpstr>限速和整形</vt:lpstr>
      <vt:lpstr>路由器如何测量流量速率</vt:lpstr>
      <vt:lpstr>令牌桶</vt:lpstr>
      <vt:lpstr>令牌桶在流量监管中的应用</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QoS（服务质量）基础</dc:title>
  <dc:creator>Xanxus Lam</dc:creator>
  <cp:lastModifiedBy>lenovo</cp:lastModifiedBy>
  <cp:revision>167</cp:revision>
  <dcterms:created xsi:type="dcterms:W3CDTF">2015-10-15T02:48:04Z</dcterms:created>
  <dcterms:modified xsi:type="dcterms:W3CDTF">2015-11-10T08:16:00Z</dcterms:modified>
</cp:coreProperties>
</file>