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4"/>
  </p:handoutMasterIdLst>
  <p:sldIdLst>
    <p:sldId id="257" r:id="rId3"/>
    <p:sldId id="258" r:id="rId5"/>
    <p:sldId id="259" r:id="rId6"/>
    <p:sldId id="260" r:id="rId7"/>
    <p:sldId id="261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62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8" r:id="rId36"/>
    <p:sldId id="325" r:id="rId37"/>
    <p:sldId id="317" r:id="rId38"/>
    <p:sldId id="267" r:id="rId39"/>
    <p:sldId id="268" r:id="rId40"/>
    <p:sldId id="269" r:id="rId41"/>
    <p:sldId id="319" r:id="rId42"/>
    <p:sldId id="320" r:id="rId43"/>
    <p:sldId id="321" r:id="rId44"/>
    <p:sldId id="322" r:id="rId45"/>
    <p:sldId id="324" r:id="rId46"/>
    <p:sldId id="270" r:id="rId47"/>
    <p:sldId id="306" r:id="rId48"/>
    <p:sldId id="307" r:id="rId49"/>
    <p:sldId id="308" r:id="rId50"/>
    <p:sldId id="271" r:id="rId51"/>
    <p:sldId id="323" r:id="rId52"/>
    <p:sldId id="293" r:id="rId53"/>
  </p:sldIdLst>
  <p:sldSz cx="9144000" cy="6858000" type="screen4x3"/>
  <p:notesSz cx="6858000" cy="9144000"/>
  <p:custDataLst>
    <p:tags r:id="rId5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gs" Target="tags/tag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01C08-9DFD-4688-9A1E-800B1E8387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02008-1653-498A-AEC7-468B2F5B0D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E0342E-A5F2-4896-9F93-28735991AF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158E-EC04-4C62-A438-1DB447E189A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5580-964B-41E2-86B3-B18015CDCA0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5422-C082-4D03-8196-28A97A92988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2F66-3AD8-40AC-98F1-2A088C0E408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530C-F7CB-42CF-9E43-60166D5B174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07A8-E0C7-47A6-89BE-86D74FDF7BF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A73C-BC76-4564-AE60-4B6FF63C085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34FB-1F44-430B-9D3D-56D8D0537EFD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735A-BA67-4C22-849B-0B5FAD5BEC3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090-E821-471C-943B-61BF47D11B6D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0CC9-BE81-4BFB-BDB4-9094369EA59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16BD-DA58-4B9F-86D2-E7AE46F3303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97353D0-3FCA-44A3-B416-A4A99630C56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frrouting.org/en/latest/bgp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699024"/>
            <a:ext cx="6858000" cy="1235036"/>
          </a:xfrm>
        </p:spPr>
        <p:txBody>
          <a:bodyPr>
            <a:normAutofit/>
          </a:bodyPr>
          <a:lstStyle/>
          <a:p>
            <a:r>
              <a:rPr lang="zh-CN" altLang="en-US" dirty="0"/>
              <a:t>实验说明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65714"/>
            <a:ext cx="6858000" cy="1505072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中国科学院计算技术研究所</a:t>
            </a:r>
            <a:endParaRPr lang="en-US" altLang="zh-CN" sz="2000" dirty="0"/>
          </a:p>
          <a:p>
            <a:r>
              <a:rPr lang="zh-CN" altLang="en-US" sz="2000" dirty="0"/>
              <a:t>网络技术研究中心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验证广播网络传输效率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425801"/>
          </a:xfrm>
        </p:spPr>
        <p:txBody>
          <a:bodyPr/>
          <a:lstStyle/>
          <a:p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实验验证广播网络的链路利用效率</a:t>
            </a:r>
            <a:endParaRPr lang="en-US" altLang="zh-CN" dirty="0"/>
          </a:p>
          <a:p>
            <a:pPr lvl="1"/>
            <a:r>
              <a:rPr lang="en-US" altLang="zh-CN" dirty="0" err="1"/>
              <a:t>iperf</a:t>
            </a:r>
            <a:r>
              <a:rPr lang="zh-CN" altLang="en-US" dirty="0"/>
              <a:t>测试（</a:t>
            </a:r>
            <a:r>
              <a:rPr lang="en-US" altLang="zh-CN" dirty="0"/>
              <a:t>Client -&gt; Server</a:t>
            </a:r>
            <a:r>
              <a:rPr lang="zh-CN" altLang="en-US" dirty="0"/>
              <a:t>）：</a:t>
            </a:r>
            <a:endParaRPr lang="zh-CN" altLang="en-US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</a:t>
            </a:r>
            <a:r>
              <a:rPr lang="en-US" altLang="zh-CN" dirty="0" err="1"/>
              <a:t>iperf</a:t>
            </a:r>
            <a:r>
              <a:rPr lang="en-US" altLang="zh-CN" dirty="0"/>
              <a:t> servers,   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同时给</a:t>
            </a:r>
            <a:r>
              <a:rPr lang="en-US" altLang="zh-CN" dirty="0">
                <a:solidFill>
                  <a:srgbClr val="FF0000"/>
                </a:solidFill>
              </a:rPr>
              <a:t>H2,H3</a:t>
            </a:r>
            <a:r>
              <a:rPr lang="zh-CN" altLang="en-US" dirty="0">
                <a:solidFill>
                  <a:srgbClr val="FF0000"/>
                </a:solidFill>
              </a:rPr>
              <a:t>发数据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</a:t>
            </a:r>
            <a:r>
              <a:rPr lang="en-US" altLang="zh-CN" dirty="0" err="1"/>
              <a:t>iperf</a:t>
            </a:r>
            <a:r>
              <a:rPr lang="en-US" altLang="zh-CN" dirty="0"/>
              <a:t> clients,</a:t>
            </a:r>
            <a:r>
              <a:rPr lang="zh-CN" altLang="en-US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H2,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H3</a:t>
            </a:r>
            <a:r>
              <a:rPr lang="zh-CN" altLang="en-US" dirty="0">
                <a:solidFill>
                  <a:srgbClr val="FF0000"/>
                </a:solidFill>
              </a:rPr>
              <a:t>同时给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发数据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b="14138"/>
          <a:stretch>
            <a:fillRect/>
          </a:stretch>
        </p:blipFill>
        <p:spPr>
          <a:xfrm>
            <a:off x="75450" y="3964065"/>
            <a:ext cx="8993100" cy="2765722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467738" y="1220422"/>
            <a:ext cx="3219062" cy="2576020"/>
            <a:chOff x="5467738" y="1045370"/>
            <a:chExt cx="3219062" cy="2576020"/>
          </a:xfrm>
        </p:grpSpPr>
        <p:sp>
          <p:nvSpPr>
            <p:cNvPr id="8" name="文本框 7"/>
            <p:cNvSpPr txBox="1"/>
            <p:nvPr/>
          </p:nvSpPr>
          <p:spPr>
            <a:xfrm>
              <a:off x="8209384" y="32520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h3</a:t>
              </a:r>
              <a:endParaRPr lang="zh-CN" altLang="en-US" dirty="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467738" y="1045370"/>
              <a:ext cx="3219062" cy="2195292"/>
              <a:chOff x="5467738" y="1045370"/>
              <a:chExt cx="3219062" cy="2195292"/>
            </a:xfrm>
          </p:grpSpPr>
          <p:sp>
            <p:nvSpPr>
              <p:cNvPr id="10" name="矩形: 圆角 9"/>
              <p:cNvSpPr/>
              <p:nvPr/>
            </p:nvSpPr>
            <p:spPr>
              <a:xfrm>
                <a:off x="5467738" y="2192694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757696" y="2139043"/>
                <a:ext cx="643812" cy="5458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8038322" y="1465742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: 圆角 12"/>
              <p:cNvSpPr/>
              <p:nvPr/>
            </p:nvSpPr>
            <p:spPr>
              <a:xfrm>
                <a:off x="8038322" y="2802123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>
                <a:stCxn id="10" idx="3"/>
              </p:cNvCxnSpPr>
              <p:nvPr/>
            </p:nvCxnSpPr>
            <p:spPr>
              <a:xfrm flipV="1">
                <a:off x="6116216" y="2411963"/>
                <a:ext cx="779106" cy="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11" idx="7"/>
                <a:endCxn id="12" idx="1"/>
              </p:cNvCxnSpPr>
              <p:nvPr/>
            </p:nvCxnSpPr>
            <p:spPr>
              <a:xfrm flipV="1">
                <a:off x="7307224" y="1685012"/>
                <a:ext cx="731098" cy="533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1" idx="5"/>
                <a:endCxn id="13" idx="1"/>
              </p:cNvCxnSpPr>
              <p:nvPr/>
            </p:nvCxnSpPr>
            <p:spPr>
              <a:xfrm>
                <a:off x="7307224" y="2604947"/>
                <a:ext cx="731098" cy="4164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5565711" y="1779377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h1</a:t>
                </a:r>
                <a:endParaRPr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842448" y="1791821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b1</a:t>
                </a:r>
                <a:endParaRPr lang="zh-CN" altLang="en-US" dirty="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8223378" y="104537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h2</a:t>
                </a:r>
                <a:endParaRPr lang="zh-CN" altLang="en-US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015259" y="2628201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20Mb/s</a:t>
                </a:r>
                <a:endParaRPr lang="zh-CN" alt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449747" y="2010987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7081129" y="2802123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</p:grpSp>
      </p:grpSp>
      <p:sp>
        <p:nvSpPr>
          <p:cNvPr id="23" name="任意多边形: 形状 22"/>
          <p:cNvSpPr/>
          <p:nvPr/>
        </p:nvSpPr>
        <p:spPr>
          <a:xfrm>
            <a:off x="6186196" y="1789248"/>
            <a:ext cx="1716833" cy="702152"/>
          </a:xfrm>
          <a:custGeom>
            <a:avLst/>
            <a:gdLst>
              <a:gd name="connsiteX0" fmla="*/ 0 w 1716833"/>
              <a:gd name="connsiteY0" fmla="*/ 662473 h 702152"/>
              <a:gd name="connsiteX1" fmla="*/ 741784 w 1716833"/>
              <a:gd name="connsiteY1" fmla="*/ 629816 h 702152"/>
              <a:gd name="connsiteX2" fmla="*/ 1716833 w 1716833"/>
              <a:gd name="connsiteY2" fmla="*/ 0 h 7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833" h="702152">
                <a:moveTo>
                  <a:pt x="0" y="662473"/>
                </a:moveTo>
                <a:cubicBezTo>
                  <a:pt x="227822" y="701350"/>
                  <a:pt x="455645" y="740228"/>
                  <a:pt x="741784" y="629816"/>
                </a:cubicBezTo>
                <a:cubicBezTo>
                  <a:pt x="1027923" y="519404"/>
                  <a:pt x="1372378" y="259702"/>
                  <a:pt x="1716833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任意多边形: 形状 23"/>
          <p:cNvSpPr/>
          <p:nvPr/>
        </p:nvSpPr>
        <p:spPr>
          <a:xfrm>
            <a:off x="6186196" y="2660083"/>
            <a:ext cx="1600200" cy="500765"/>
          </a:xfrm>
          <a:custGeom>
            <a:avLst/>
            <a:gdLst>
              <a:gd name="connsiteX0" fmla="*/ 0 w 1600200"/>
              <a:gd name="connsiteY0" fmla="*/ 71557 h 500765"/>
              <a:gd name="connsiteX1" fmla="*/ 699796 w 1600200"/>
              <a:gd name="connsiteY1" fmla="*/ 34234 h 500765"/>
              <a:gd name="connsiteX2" fmla="*/ 1600200 w 1600200"/>
              <a:gd name="connsiteY2" fmla="*/ 500765 h 50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00765">
                <a:moveTo>
                  <a:pt x="0" y="71557"/>
                </a:moveTo>
                <a:cubicBezTo>
                  <a:pt x="216548" y="17128"/>
                  <a:pt x="433096" y="-37301"/>
                  <a:pt x="699796" y="34234"/>
                </a:cubicBezTo>
                <a:cubicBezTo>
                  <a:pt x="966496" y="105769"/>
                  <a:pt x="1283348" y="303267"/>
                  <a:pt x="1600200" y="50076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204741" y="5524049"/>
            <a:ext cx="281051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h2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h3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验证广播网络产生数据环路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425801"/>
          </a:xfrm>
        </p:spPr>
        <p:txBody>
          <a:bodyPr/>
          <a:lstStyle/>
          <a:p>
            <a:r>
              <a:rPr lang="zh-CN" altLang="en-US" dirty="0"/>
              <a:t>环形网络拓扑</a:t>
            </a:r>
            <a:endParaRPr lang="en-US" altLang="zh-CN" dirty="0"/>
          </a:p>
          <a:p>
            <a:pPr lvl="1"/>
            <a:r>
              <a:rPr lang="zh-CN" altLang="en-US" dirty="0"/>
              <a:t>三个</a:t>
            </a:r>
            <a:r>
              <a:rPr lang="en-US" altLang="zh-CN" dirty="0"/>
              <a:t>Hub</a:t>
            </a:r>
            <a:r>
              <a:rPr lang="zh-CN" altLang="en-US" dirty="0"/>
              <a:t>节点，</a:t>
            </a:r>
            <a:r>
              <a:rPr lang="en-US" altLang="zh-CN" dirty="0"/>
              <a:t>b1, b2, b3</a:t>
            </a:r>
            <a:r>
              <a:rPr lang="zh-CN" altLang="en-US" dirty="0"/>
              <a:t>，两两互联</a:t>
            </a:r>
            <a:endParaRPr lang="en-US" altLang="zh-CN" dirty="0"/>
          </a:p>
          <a:p>
            <a:pPr lvl="1"/>
            <a:r>
              <a:rPr lang="zh-CN" altLang="en-US" dirty="0"/>
              <a:t>两个主机节点，</a:t>
            </a:r>
            <a:r>
              <a:rPr lang="en-US" altLang="zh-CN" dirty="0"/>
              <a:t>h1</a:t>
            </a:r>
            <a:r>
              <a:rPr lang="zh-CN" altLang="en-US" dirty="0"/>
              <a:t>连接到</a:t>
            </a:r>
            <a:r>
              <a:rPr lang="en-US" altLang="zh-CN" dirty="0"/>
              <a:t>b1</a:t>
            </a:r>
            <a:r>
              <a:rPr lang="zh-CN" altLang="en-US" dirty="0"/>
              <a:t>，</a:t>
            </a:r>
            <a:r>
              <a:rPr lang="en-US" altLang="zh-CN" dirty="0"/>
              <a:t>h2</a:t>
            </a:r>
            <a:r>
              <a:rPr lang="zh-CN" altLang="en-US" dirty="0"/>
              <a:t>连接到</a:t>
            </a:r>
            <a:r>
              <a:rPr lang="en-US" altLang="zh-CN" dirty="0"/>
              <a:t>b2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发送一个数据包</a:t>
            </a:r>
            <a:endParaRPr lang="en-US" altLang="zh-CN" dirty="0"/>
          </a:p>
          <a:p>
            <a:pPr lvl="1"/>
            <a:r>
              <a:rPr lang="en-US" altLang="zh-CN" dirty="0"/>
              <a:t>h1# ping -c 1 10.0.0.2</a:t>
            </a:r>
            <a:endParaRPr lang="en-US" altLang="zh-CN" dirty="0"/>
          </a:p>
          <a:p>
            <a:pPr lvl="1"/>
            <a:r>
              <a:rPr lang="zh-CN" altLang="en-US" dirty="0"/>
              <a:t>抓包看到一个数据包不断被转发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428500" y="1571778"/>
            <a:ext cx="4463827" cy="2617808"/>
            <a:chOff x="2045681" y="1923842"/>
            <a:chExt cx="4463827" cy="2617808"/>
          </a:xfrm>
        </p:grpSpPr>
        <p:sp>
          <p:nvSpPr>
            <p:cNvPr id="7" name="文本框 6"/>
            <p:cNvSpPr txBox="1"/>
            <p:nvPr/>
          </p:nvSpPr>
          <p:spPr>
            <a:xfrm>
              <a:off x="5984276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2045681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002902" y="2271064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36650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087654" y="192384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b3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419528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573804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6809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b1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750312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b2</a:t>
              </a:r>
              <a:endParaRPr lang="zh-CN" altLang="en-US" dirty="0"/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5861030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9" idx="3"/>
              <a:endCxn id="12" idx="0"/>
            </p:cNvCxnSpPr>
            <p:nvPr/>
          </p:nvCxnSpPr>
          <p:spPr>
            <a:xfrm flipH="1">
              <a:off x="3741434" y="2736968"/>
              <a:ext cx="355752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9" idx="5"/>
              <a:endCxn id="13" idx="0"/>
            </p:cNvCxnSpPr>
            <p:nvPr/>
          </p:nvCxnSpPr>
          <p:spPr>
            <a:xfrm>
              <a:off x="4552430" y="2736968"/>
              <a:ext cx="343280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6"/>
              <a:endCxn id="13" idx="2"/>
            </p:cNvCxnSpPr>
            <p:nvPr/>
          </p:nvCxnSpPr>
          <p:spPr>
            <a:xfrm>
              <a:off x="4063340" y="3847679"/>
              <a:ext cx="510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3" idx="6"/>
              <a:endCxn id="16" idx="1"/>
            </p:cNvCxnSpPr>
            <p:nvPr/>
          </p:nvCxnSpPr>
          <p:spPr>
            <a:xfrm>
              <a:off x="5217616" y="3847679"/>
              <a:ext cx="6434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2"/>
              <a:endCxn id="8" idx="3"/>
            </p:cNvCxnSpPr>
            <p:nvPr/>
          </p:nvCxnSpPr>
          <p:spPr>
            <a:xfrm flipH="1">
              <a:off x="2694159" y="3847679"/>
              <a:ext cx="72536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4" y="4581572"/>
            <a:ext cx="2949693" cy="191130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72" y="3805112"/>
            <a:ext cx="5552514" cy="2997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实现节点广播的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验证广播网络能够正常运行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从一个端节点</a:t>
            </a:r>
            <a:r>
              <a:rPr lang="en-US" altLang="zh-CN" dirty="0"/>
              <a:t>ping</a:t>
            </a:r>
            <a:r>
              <a:rPr lang="zh-CN" altLang="en-US" dirty="0"/>
              <a:t>另一个端节点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验证广播网络的效率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three_nodes_bw.py</a:t>
            </a:r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测量</a:t>
            </a:r>
            <a:endParaRPr lang="en-US" altLang="zh-CN" dirty="0"/>
          </a:p>
          <a:p>
            <a:pPr lvl="1"/>
            <a:r>
              <a:rPr lang="zh-CN" altLang="en-US" dirty="0"/>
              <a:t>两种场景：</a:t>
            </a:r>
            <a:r>
              <a:rPr lang="en-US" altLang="zh-CN" sz="1800" dirty="0"/>
              <a:t>H1: </a:t>
            </a:r>
            <a:r>
              <a:rPr lang="en-US" altLang="zh-CN" sz="1800" dirty="0" err="1"/>
              <a:t>iperf</a:t>
            </a:r>
            <a:r>
              <a:rPr lang="en-US" altLang="zh-CN" sz="1800" dirty="0"/>
              <a:t> client; H2, H3: servers</a:t>
            </a:r>
            <a:r>
              <a:rPr lang="zh-CN" altLang="en-US" sz="1800" dirty="0"/>
              <a:t>；</a:t>
            </a:r>
            <a:r>
              <a:rPr lang="en-US" altLang="zh-CN" sz="1800" dirty="0"/>
              <a:t>H1: </a:t>
            </a:r>
            <a:r>
              <a:rPr lang="en-US" altLang="zh-CN" sz="1800" dirty="0" err="1"/>
              <a:t>iperf</a:t>
            </a:r>
            <a:r>
              <a:rPr lang="en-US" altLang="zh-CN" sz="1800" dirty="0"/>
              <a:t> server; H2, H3: clients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验证环形拓扑下节点广播会产生数据包环路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需要先在集线器节点</a:t>
            </a:r>
            <a:r>
              <a:rPr lang="en-US" altLang="zh-CN" dirty="0"/>
              <a:t>(b1-b3)</a:t>
            </a:r>
            <a:r>
              <a:rPr lang="zh-CN" altLang="en-US" dirty="0"/>
              <a:t>上运行</a:t>
            </a:r>
            <a:r>
              <a:rPr lang="en-US" altLang="zh-CN" dirty="0"/>
              <a:t>hub(</a:t>
            </a:r>
            <a:r>
              <a:rPr lang="zh-CN" altLang="en-US" dirty="0"/>
              <a:t>或</a:t>
            </a:r>
            <a:r>
              <a:rPr lang="en-US" altLang="zh-CN" dirty="0"/>
              <a:t>hub-reference)</a:t>
            </a:r>
            <a:r>
              <a:rPr lang="zh-CN" altLang="en-US" dirty="0"/>
              <a:t>，然后在主机节点</a:t>
            </a:r>
            <a:r>
              <a:rPr lang="en-US" altLang="zh-CN" dirty="0"/>
              <a:t>(h1-h3)</a:t>
            </a:r>
            <a:r>
              <a:rPr lang="zh-CN" altLang="en-US" dirty="0"/>
              <a:t>上运行相应网络程序</a:t>
            </a:r>
            <a:r>
              <a:rPr lang="en-US" altLang="zh-CN" dirty="0"/>
              <a:t>(ping</a:t>
            </a:r>
            <a:r>
              <a:rPr lang="zh-CN" altLang="en-US" dirty="0"/>
              <a:t>或</a:t>
            </a:r>
            <a:r>
              <a:rPr lang="en-US" altLang="zh-CN" dirty="0" err="1"/>
              <a:t>iperf</a:t>
            </a:r>
            <a:r>
              <a:rPr lang="en-US" altLang="zh-CN" dirty="0"/>
              <a:t>)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实验依赖</a:t>
            </a:r>
            <a:r>
              <a:rPr lang="en-US" altLang="zh-CN" dirty="0" err="1"/>
              <a:t>ethtool</a:t>
            </a:r>
            <a:r>
              <a:rPr lang="zh-CN" altLang="en-US" dirty="0"/>
              <a:t>工具，可用</a:t>
            </a:r>
            <a:r>
              <a:rPr lang="en-US" altLang="zh-CN" dirty="0"/>
              <a:t>apt</a:t>
            </a:r>
            <a:r>
              <a:rPr lang="zh-CN" altLang="en-US" dirty="0"/>
              <a:t>进行安装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执行</a:t>
            </a:r>
            <a:r>
              <a:rPr lang="en-US" altLang="zh-CN" dirty="0" err="1"/>
              <a:t>iperf</a:t>
            </a:r>
            <a:r>
              <a:rPr lang="zh-CN" altLang="en-US" dirty="0"/>
              <a:t>测试时，是</a:t>
            </a:r>
            <a:r>
              <a:rPr lang="en-US" altLang="zh-CN" dirty="0" err="1"/>
              <a:t>iperf</a:t>
            </a:r>
            <a:r>
              <a:rPr lang="en-US" altLang="zh-CN" dirty="0"/>
              <a:t> client</a:t>
            </a:r>
            <a:r>
              <a:rPr lang="zh-CN" altLang="en-US" dirty="0"/>
              <a:t>给</a:t>
            </a:r>
            <a:r>
              <a:rPr lang="en-US" altLang="zh-CN" dirty="0" err="1"/>
              <a:t>iperf</a:t>
            </a:r>
            <a:r>
              <a:rPr lang="en-US" altLang="zh-CN" dirty="0"/>
              <a:t> server</a:t>
            </a:r>
            <a:r>
              <a:rPr lang="zh-CN" altLang="en-US" dirty="0"/>
              <a:t>发送数据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网络链路的带宽是双向的</a:t>
            </a:r>
            <a:endParaRPr lang="en-US" altLang="zh-CN" dirty="0"/>
          </a:p>
          <a:p>
            <a:pPr marL="857250" lvl="1" indent="-457200"/>
            <a:r>
              <a:rPr lang="zh-CN" altLang="en-US" dirty="0"/>
              <a:t>节点</a:t>
            </a:r>
            <a:r>
              <a:rPr lang="en-US" altLang="zh-CN" dirty="0"/>
              <a:t>h1</a:t>
            </a:r>
            <a:r>
              <a:rPr lang="zh-CN" altLang="en-US" dirty="0"/>
              <a:t>与</a:t>
            </a:r>
            <a:r>
              <a:rPr lang="en-US" altLang="zh-CN" dirty="0"/>
              <a:t>b1</a:t>
            </a:r>
            <a:r>
              <a:rPr lang="zh-CN" altLang="en-US" dirty="0"/>
              <a:t>之间的链路带宽为</a:t>
            </a:r>
            <a:r>
              <a:rPr lang="en-US" altLang="zh-CN" dirty="0"/>
              <a:t>20Mbps</a:t>
            </a:r>
            <a:r>
              <a:rPr lang="zh-CN" altLang="en-US" dirty="0"/>
              <a:t>，</a:t>
            </a:r>
            <a:r>
              <a:rPr lang="en-US" altLang="zh-CN" dirty="0"/>
              <a:t>h1</a:t>
            </a:r>
            <a:r>
              <a:rPr lang="zh-CN" altLang="en-US" dirty="0"/>
              <a:t>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b1</a:t>
            </a:r>
            <a:r>
              <a:rPr lang="zh-CN" altLang="en-US" dirty="0"/>
              <a:t>传输数据的同时，</a:t>
            </a:r>
            <a:r>
              <a:rPr lang="en-US" altLang="zh-CN" dirty="0"/>
              <a:t>b1</a:t>
            </a:r>
            <a:r>
              <a:rPr lang="zh-CN" altLang="en-US" dirty="0"/>
              <a:t>也能以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h1</a:t>
            </a:r>
            <a:r>
              <a:rPr lang="zh-CN" altLang="en-US" dirty="0"/>
              <a:t>传输数据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disable_offloading.sh	# </a:t>
            </a:r>
            <a:r>
              <a:rPr lang="zh-CN" altLang="en-US" dirty="0"/>
              <a:t>禁止</a:t>
            </a:r>
            <a:r>
              <a:rPr lang="en-US" altLang="zh-CN" dirty="0"/>
              <a:t>TCP Offloading</a:t>
            </a:r>
            <a:endParaRPr lang="en-US" altLang="zh-CN" dirty="0"/>
          </a:p>
          <a:p>
            <a:r>
              <a:rPr lang="en-US" altLang="zh-CN" dirty="0"/>
              <a:t>disable_ipv6.sh		# </a:t>
            </a:r>
            <a:r>
              <a:rPr lang="zh-CN" altLang="en-US" dirty="0"/>
              <a:t>禁止</a:t>
            </a:r>
            <a:r>
              <a:rPr lang="en-US" altLang="zh-CN" dirty="0"/>
              <a:t>IPv6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include		# </a:t>
            </a:r>
            <a:r>
              <a:rPr lang="zh-CN" altLang="en-US" dirty="0"/>
              <a:t>所有相关头文件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r>
              <a:rPr lang="en-US" altLang="zh-CN" dirty="0"/>
              <a:t>		# </a:t>
            </a:r>
            <a:r>
              <a:rPr lang="zh-CN" altLang="en-US" dirty="0"/>
              <a:t>待实现程序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/>
              <a:t>ring_topo.py		# </a:t>
            </a:r>
            <a:r>
              <a:rPr lang="zh-CN" altLang="en-US" dirty="0"/>
              <a:t>环形拓扑</a:t>
            </a:r>
            <a:endParaRPr lang="en-US" altLang="zh-CN" dirty="0"/>
          </a:p>
          <a:p>
            <a:r>
              <a:rPr lang="en-US" altLang="zh-CN" dirty="0"/>
              <a:t>three_nodes_bw.py	# </a:t>
            </a:r>
            <a:r>
              <a:rPr lang="zh-CN" altLang="en-US" dirty="0"/>
              <a:t>设置了带宽限制的拓扑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135" y="2715703"/>
            <a:ext cx="7886700" cy="1127245"/>
          </a:xfrm>
        </p:spPr>
        <p:txBody>
          <a:bodyPr/>
          <a:lstStyle/>
          <a:p>
            <a:pPr algn="ctr"/>
            <a:r>
              <a:rPr lang="zh-CN" altLang="en-US" dirty="0"/>
              <a:t>交换机转发实验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交换机转发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9547" y="2380478"/>
            <a:ext cx="35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广播网络中，广播节点将每个数据包</a:t>
            </a:r>
            <a:r>
              <a:rPr lang="zh-CN" altLang="en-US" dirty="0">
                <a:solidFill>
                  <a:srgbClr val="FF0000"/>
                </a:solidFill>
              </a:rPr>
              <a:t>从所有其他端口广播</a:t>
            </a:r>
            <a:r>
              <a:rPr lang="zh-CN" altLang="en-US" dirty="0"/>
              <a:t>出去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54642" y="5598165"/>
            <a:ext cx="35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交换机（</a:t>
            </a:r>
            <a:r>
              <a:rPr lang="en-US" altLang="zh-CN" dirty="0"/>
              <a:t>Switch</a:t>
            </a:r>
            <a:r>
              <a:rPr lang="zh-CN" altLang="en-US" dirty="0"/>
              <a:t>）将收到的数据包沿着目的主机方向转发（</a:t>
            </a:r>
            <a:r>
              <a:rPr lang="en-US" altLang="zh-CN" dirty="0"/>
              <a:t>Forward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591689" y="1025382"/>
            <a:ext cx="5236223" cy="3261797"/>
            <a:chOff x="2550482" y="3443804"/>
            <a:chExt cx="5236223" cy="3261797"/>
          </a:xfrm>
        </p:grpSpPr>
        <p:grpSp>
          <p:nvGrpSpPr>
            <p:cNvPr id="8" name="组合 7"/>
            <p:cNvGrpSpPr/>
            <p:nvPr/>
          </p:nvGrpSpPr>
          <p:grpSpPr>
            <a:xfrm>
              <a:off x="2550482" y="3443804"/>
              <a:ext cx="5236223" cy="3261797"/>
              <a:chOff x="1604486" y="3259462"/>
              <a:chExt cx="5236223" cy="3261797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604486" y="3259462"/>
                <a:ext cx="5236223" cy="962337"/>
                <a:chOff x="2485259" y="1703617"/>
                <a:chExt cx="5236223" cy="962337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23" name="矩形 22"/>
              <p:cNvSpPr/>
              <p:nvPr/>
            </p:nvSpPr>
            <p:spPr>
              <a:xfrm>
                <a:off x="3855504" y="5586677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717008" y="615192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678681" y="4104927"/>
              <a:ext cx="3096846" cy="1666092"/>
              <a:chOff x="2732685" y="3920585"/>
              <a:chExt cx="3096846" cy="1666092"/>
            </a:xfrm>
          </p:grpSpPr>
          <p:sp>
            <p:nvSpPr>
              <p:cNvPr id="18" name="圆角矩形 27"/>
              <p:cNvSpPr/>
              <p:nvPr/>
            </p:nvSpPr>
            <p:spPr>
              <a:xfrm>
                <a:off x="3855504" y="4221799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Hub</a:t>
                </a:r>
                <a:endParaRPr lang="zh-CN" altLang="en-US" dirty="0"/>
              </a:p>
            </p:txBody>
          </p:sp>
          <p:cxnSp>
            <p:nvCxnSpPr>
              <p:cNvPr id="19" name="直接连接符 18"/>
              <p:cNvCxnSpPr>
                <a:stCxn id="25" idx="3"/>
                <a:endCxn id="18" idx="1"/>
              </p:cNvCxnSpPr>
              <p:nvPr/>
            </p:nvCxnSpPr>
            <p:spPr>
              <a:xfrm>
                <a:off x="2732685" y="3920585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8" idx="3"/>
                <a:endCxn id="26" idx="1"/>
              </p:cNvCxnSpPr>
              <p:nvPr/>
            </p:nvCxnSpPr>
            <p:spPr>
              <a:xfrm flipV="1">
                <a:off x="4845207" y="3920585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8" idx="2"/>
                <a:endCxn id="23" idx="0"/>
              </p:cNvCxnSpPr>
              <p:nvPr/>
            </p:nvCxnSpPr>
            <p:spPr>
              <a:xfrm>
                <a:off x="4350356" y="4840941"/>
                <a:ext cx="0" cy="7457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箭头连接符 9"/>
            <p:cNvCxnSpPr/>
            <p:nvPr/>
          </p:nvCxnSpPr>
          <p:spPr>
            <a:xfrm>
              <a:off x="3774266" y="4422467"/>
              <a:ext cx="888738" cy="48448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5517996" y="4378386"/>
              <a:ext cx="1149953" cy="1252561"/>
              <a:chOff x="4572000" y="4194044"/>
              <a:chExt cx="1149953" cy="1252561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 flipV="1">
                <a:off x="4940793" y="4194044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4572000" y="4944267"/>
                <a:ext cx="0" cy="5023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箭头连接符 11"/>
            <p:cNvCxnSpPr/>
            <p:nvPr/>
          </p:nvCxnSpPr>
          <p:spPr>
            <a:xfrm flipH="1">
              <a:off x="5886789" y="3965490"/>
              <a:ext cx="695607" cy="448059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3817176" y="4019385"/>
              <a:ext cx="1257533" cy="1650532"/>
              <a:chOff x="3817176" y="4019385"/>
              <a:chExt cx="1257533" cy="1650532"/>
            </a:xfrm>
          </p:grpSpPr>
          <p:cxnSp>
            <p:nvCxnSpPr>
              <p:cNvPr id="14" name="直接箭头连接符 13"/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H="1" flipV="1">
                <a:off x="3817176" y="4019385"/>
                <a:ext cx="845828" cy="40308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合 28"/>
          <p:cNvGrpSpPr/>
          <p:nvPr/>
        </p:nvGrpSpPr>
        <p:grpSpPr>
          <a:xfrm>
            <a:off x="45074" y="3653811"/>
            <a:ext cx="5236223" cy="3261797"/>
            <a:chOff x="1953888" y="2316231"/>
            <a:chExt cx="5236223" cy="3261797"/>
          </a:xfrm>
        </p:grpSpPr>
        <p:grpSp>
          <p:nvGrpSpPr>
            <p:cNvPr id="30" name="组合 29"/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49" name="矩形 48"/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50" name="矩形 49"/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47" name="矩形 46"/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42" name="圆角矩形 27"/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43" name="直接连接符 42"/>
                <p:cNvCxnSpPr>
                  <a:stCxn id="49" idx="3"/>
                  <a:endCxn id="42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stCxn id="42" idx="3"/>
                  <a:endCxn id="50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>
                  <a:stCxn id="42" idx="2"/>
                  <a:endCxn id="47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直接箭头连接符 37"/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/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交换机转发表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89569" y="18694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交换机转发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004639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转发表示意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48422" y="5211931"/>
          <a:ext cx="29906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56"/>
                <a:gridCol w="1785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67841" y="5211931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674073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实际转发表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85077" y="3291840"/>
            <a:ext cx="424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交换机将目的地址与转出端口的映射存储在转发表中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120730" y="1268760"/>
            <a:ext cx="5236223" cy="3261797"/>
            <a:chOff x="1953888" y="2316231"/>
            <a:chExt cx="5236223" cy="3261797"/>
          </a:xfrm>
        </p:grpSpPr>
        <p:grpSp>
          <p:nvGrpSpPr>
            <p:cNvPr id="12" name="组合 11"/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28" name="组合 27"/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29" name="矩形 28"/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24" name="圆角矩形 27"/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25" name="直接连接符 24"/>
                <p:cNvCxnSpPr>
                  <a:stCxn id="31" idx="3"/>
                  <a:endCxn id="2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24" idx="3"/>
                  <a:endCxn id="32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24" idx="2"/>
                  <a:endCxn id="29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直接箭头连接符 19"/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交换机学习转发表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577128"/>
          </a:xfrm>
        </p:spPr>
        <p:txBody>
          <a:bodyPr/>
          <a:lstStyle/>
          <a:p>
            <a:r>
              <a:rPr lang="zh-CN" altLang="en-US" sz="2000" dirty="0"/>
              <a:t>当交换机从某端口收到源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的数据包时，可以确定：将目的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的数据包从该端口转出可以达到目的主机。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042495" y="3075286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7057472" y="3056599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80104" y="290424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Host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90179" y="289008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to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Host 3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29721" y="3816407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740837" y="33098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转发表条目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29720" y="4180719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29720" y="4558087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  <p:sp>
        <p:nvSpPr>
          <p:cNvPr id="14" name="内容占位符 2"/>
          <p:cNvSpPr txBox="1"/>
          <p:nvPr/>
        </p:nvSpPr>
        <p:spPr bwMode="auto">
          <a:xfrm>
            <a:off x="457200" y="5354716"/>
            <a:ext cx="8229600" cy="150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收到数据包后，交换机根据转发表中对应的转发端口转出数据包</a:t>
            </a:r>
            <a:endParaRPr lang="en-US" altLang="zh-CN" sz="2000" kern="0" dirty="0"/>
          </a:p>
          <a:p>
            <a:r>
              <a:rPr lang="zh-CN" altLang="en-US" sz="2000" kern="0" dirty="0"/>
              <a:t>交换机转发数据包时查不到对应端口时，直接广播该数据包</a:t>
            </a:r>
            <a:endParaRPr lang="zh-CN" altLang="en-US" sz="2000" kern="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721165" y="2534913"/>
            <a:ext cx="5236223" cy="2739008"/>
            <a:chOff x="3721165" y="2680141"/>
            <a:chExt cx="5236223" cy="2739008"/>
          </a:xfrm>
        </p:grpSpPr>
        <p:grpSp>
          <p:nvGrpSpPr>
            <p:cNvPr id="16" name="组合 15"/>
            <p:cNvGrpSpPr/>
            <p:nvPr/>
          </p:nvGrpSpPr>
          <p:grpSpPr>
            <a:xfrm>
              <a:off x="3721165" y="2680141"/>
              <a:ext cx="5236223" cy="2739008"/>
              <a:chOff x="3721165" y="2680141"/>
              <a:chExt cx="5236223" cy="2739008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3721165" y="2680141"/>
                <a:ext cx="5236223" cy="962337"/>
                <a:chOff x="2485259" y="1703617"/>
                <a:chExt cx="5236223" cy="962337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5972183" y="4816721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007307" y="493326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  <p:sp>
            <p:nvSpPr>
              <p:cNvPr id="22" name="圆角矩形 27"/>
              <p:cNvSpPr/>
              <p:nvPr/>
            </p:nvSpPr>
            <p:spPr>
              <a:xfrm>
                <a:off x="5972183" y="3642478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cxnSp>
            <p:nvCxnSpPr>
              <p:cNvPr id="23" name="直接连接符 22"/>
              <p:cNvCxnSpPr>
                <a:stCxn id="27" idx="3"/>
                <a:endCxn id="22" idx="1"/>
              </p:cNvCxnSpPr>
              <p:nvPr/>
            </p:nvCxnSpPr>
            <p:spPr>
              <a:xfrm>
                <a:off x="4849364" y="3341264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2" idx="3"/>
                <a:endCxn id="28" idx="1"/>
              </p:cNvCxnSpPr>
              <p:nvPr/>
            </p:nvCxnSpPr>
            <p:spPr>
              <a:xfrm flipV="1">
                <a:off x="6961886" y="3341264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22" idx="2"/>
                <a:endCxn id="20" idx="0"/>
              </p:cNvCxnSpPr>
              <p:nvPr/>
            </p:nvCxnSpPr>
            <p:spPr>
              <a:xfrm>
                <a:off x="6467035" y="4261620"/>
                <a:ext cx="0" cy="55510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5176878" y="3812121"/>
                <a:ext cx="747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Port 1</a:t>
                </a:r>
                <a:endParaRPr lang="zh-CN" altLang="en-US" dirty="0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7047209" y="3820547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516084" y="4432444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交换机学习转发表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05897" y="1572113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44476" y="2129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4852" y="3643248"/>
            <a:ext cx="8439374" cy="2279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ea typeface="微软雅黑" panose="020B0503020204020204" pitchFamily="34" charset="-122"/>
              </a:rPr>
              <a:t>①查询操作：每收到一个数据包，根据目的</a:t>
            </a:r>
            <a:r>
              <a:rPr lang="en-US" altLang="zh-CN" dirty="0">
                <a:ea typeface="微软雅黑" panose="020B0503020204020204" pitchFamily="34" charset="-122"/>
              </a:rPr>
              <a:t>MAC</a:t>
            </a:r>
            <a:r>
              <a:rPr lang="zh-CN" altLang="en-US" dirty="0">
                <a:ea typeface="微软雅黑" panose="020B0503020204020204" pitchFamily="34" charset="-122"/>
              </a:rPr>
              <a:t>地址查询相应转发条目：如果查询到对应条目，则根据相应转发端口转发数据包；否则，广播该数据包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ea typeface="微软雅黑" panose="020B0503020204020204" pitchFamily="34" charset="-122"/>
              </a:rPr>
              <a:t>②插入操作：每收到一个数据包，如果其源</a:t>
            </a:r>
            <a:r>
              <a:rPr lang="en-US" altLang="zh-CN" dirty="0">
                <a:ea typeface="微软雅黑" panose="020B0503020204020204" pitchFamily="34" charset="-122"/>
              </a:rPr>
              <a:t>MAC</a:t>
            </a:r>
            <a:r>
              <a:rPr lang="zh-CN" altLang="en-US" dirty="0">
                <a:ea typeface="微软雅黑" panose="020B0503020204020204" pitchFamily="34" charset="-122"/>
              </a:rPr>
              <a:t>地址在转发表中，更新访问时间；否则，将该地址与入端口的映射关系写入转发表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ea typeface="微软雅黑" panose="020B0503020204020204" pitchFamily="34" charset="-122"/>
              </a:rPr>
              <a:t>③老化操作：每秒钟运行一次老化操作，删除超过</a:t>
            </a:r>
            <a:r>
              <a:rPr lang="en-US" altLang="zh-CN" dirty="0"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ea typeface="微软雅黑" panose="020B0503020204020204" pitchFamily="34" charset="-122"/>
              </a:rPr>
              <a:t>秒未访问的转发条目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zh-CN" dirty="0"/>
              <a:t>实验环境</a:t>
            </a:r>
            <a:endParaRPr lang="en-US" altLang="zh-CN" dirty="0"/>
          </a:p>
          <a:p>
            <a:r>
              <a:rPr lang="zh-CN" altLang="en-US" dirty="0"/>
              <a:t>实验说明</a:t>
            </a:r>
            <a:endParaRPr lang="en-US" altLang="zh-CN" dirty="0"/>
          </a:p>
          <a:p>
            <a:pPr lvl="1"/>
            <a:r>
              <a:rPr lang="zh-CN" altLang="en-US" dirty="0"/>
              <a:t>广播网络实验</a:t>
            </a:r>
            <a:endParaRPr lang="en-US" altLang="zh-CN" dirty="0"/>
          </a:p>
          <a:p>
            <a:pPr lvl="1"/>
            <a:r>
              <a:rPr lang="zh-CN" altLang="en-US" dirty="0"/>
              <a:t>交换机转发实验</a:t>
            </a:r>
            <a:endParaRPr lang="en-US" altLang="zh-CN" dirty="0"/>
          </a:p>
          <a:p>
            <a:pPr lvl="1"/>
            <a:r>
              <a:rPr lang="en-US" altLang="zh-CN" dirty="0"/>
              <a:t>BGP</a:t>
            </a:r>
            <a:r>
              <a:rPr lang="zh-CN" altLang="en-US" dirty="0"/>
              <a:t>前缀劫持攻击及检测</a:t>
            </a:r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公平性</a:t>
            </a:r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服务器实验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转发表结构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60257" y="3637522"/>
            <a:ext cx="7102027" cy="3018517"/>
            <a:chOff x="1071476" y="3188774"/>
            <a:chExt cx="7102027" cy="3018517"/>
          </a:xfrm>
        </p:grpSpPr>
        <p:sp>
          <p:nvSpPr>
            <p:cNvPr id="6" name="矩形: 圆角 5"/>
            <p:cNvSpPr/>
            <p:nvPr/>
          </p:nvSpPr>
          <p:spPr>
            <a:xfrm>
              <a:off x="1071476" y="3558106"/>
              <a:ext cx="7102027" cy="614581"/>
            </a:xfrm>
            <a:prstGeom prst="round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539919" y="3663209"/>
              <a:ext cx="809297" cy="4204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377360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34764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00109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92240" y="4397375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/>
            <p:cNvCxnSpPr>
              <a:stCxn id="7" idx="2"/>
              <a:endCxn id="11" idx="0"/>
            </p:cNvCxnSpPr>
            <p:nvPr/>
          </p:nvCxnSpPr>
          <p:spPr>
            <a:xfrm>
              <a:off x="1944568" y="4083623"/>
              <a:ext cx="3672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189613" y="5078989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>
              <a:stCxn id="11" idx="2"/>
              <a:endCxn id="13" idx="0"/>
            </p:cNvCxnSpPr>
            <p:nvPr/>
          </p:nvCxnSpPr>
          <p:spPr>
            <a:xfrm flipH="1">
              <a:off x="1945613" y="4765237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186986" y="5760603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13" idx="2"/>
              <a:endCxn id="15" idx="0"/>
            </p:cNvCxnSpPr>
            <p:nvPr/>
          </p:nvCxnSpPr>
          <p:spPr>
            <a:xfrm flipH="1">
              <a:off x="1942986" y="5446851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3017041" y="4397375"/>
              <a:ext cx="1562195" cy="3378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/>
            <p:cNvCxnSpPr>
              <a:stCxn id="8" idx="2"/>
              <a:endCxn id="17" idx="0"/>
            </p:cNvCxnSpPr>
            <p:nvPr/>
          </p:nvCxnSpPr>
          <p:spPr>
            <a:xfrm>
              <a:off x="3795442" y="4049271"/>
              <a:ext cx="2697" cy="34810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539919" y="3188774"/>
              <a:ext cx="857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Key = 0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77360" y="3188774"/>
              <a:ext cx="885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1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759190" y="3188774"/>
              <a:ext cx="1127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255</a:t>
              </a:r>
              <a:endParaRPr lang="zh-CN" altLang="en-US" dirty="0"/>
            </a:p>
          </p:txBody>
        </p:sp>
        <p:cxnSp>
          <p:nvCxnSpPr>
            <p:cNvPr id="22" name="连接符: 曲线 21"/>
            <p:cNvCxnSpPr/>
            <p:nvPr/>
          </p:nvCxnSpPr>
          <p:spPr>
            <a:xfrm rot="5400000" flipH="1" flipV="1">
              <a:off x="659390" y="4909372"/>
              <a:ext cx="2570359" cy="25480"/>
            </a:xfrm>
            <a:prstGeom prst="curvedConnector5">
              <a:avLst>
                <a:gd name="adj1" fmla="val -8894"/>
                <a:gd name="adj2" fmla="val -3864207"/>
                <a:gd name="adj3" fmla="val 10626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曲线 22"/>
            <p:cNvCxnSpPr>
              <a:stCxn id="17" idx="2"/>
              <a:endCxn id="8" idx="0"/>
            </p:cNvCxnSpPr>
            <p:nvPr/>
          </p:nvCxnSpPr>
          <p:spPr>
            <a:xfrm rot="5400000" flipH="1">
              <a:off x="3260806" y="4197846"/>
              <a:ext cx="1071970" cy="2697"/>
            </a:xfrm>
            <a:prstGeom prst="curvedConnector5">
              <a:avLst>
                <a:gd name="adj1" fmla="val -21325"/>
                <a:gd name="adj2" fmla="val 37437820"/>
                <a:gd name="adj3" fmla="val 121325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26520"/>
          </a:xfrm>
        </p:spPr>
        <p:txBody>
          <a:bodyPr/>
          <a:lstStyle/>
          <a:p>
            <a:r>
              <a:rPr lang="zh-CN" altLang="en-US" dirty="0"/>
              <a:t>如果将所有</a:t>
            </a:r>
            <a:r>
              <a:rPr lang="en-US" altLang="zh-CN" dirty="0"/>
              <a:t>mac-&gt;port</a:t>
            </a:r>
            <a:r>
              <a:rPr lang="zh-CN" altLang="en-US" dirty="0"/>
              <a:t>映射存到一个链表中，则每次查找需要遍历整个链表</a:t>
            </a:r>
            <a:endParaRPr lang="en-US" altLang="zh-CN" dirty="0"/>
          </a:p>
          <a:p>
            <a:r>
              <a:rPr lang="zh-CN" altLang="en-US" dirty="0"/>
              <a:t>可以先对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Hash</a:t>
            </a:r>
            <a:r>
              <a:rPr lang="zh-CN" altLang="en-US" dirty="0"/>
              <a:t>，根据</a:t>
            </a:r>
            <a:r>
              <a:rPr lang="en-US" altLang="zh-CN" dirty="0"/>
              <a:t>key</a:t>
            </a:r>
            <a:r>
              <a:rPr lang="zh-CN" altLang="en-US" dirty="0"/>
              <a:t>值到对应的链表中查找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交换机转发实现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实现对数据结构</a:t>
            </a:r>
            <a:r>
              <a:rPr lang="en-US" altLang="zh-CN" dirty="0" err="1"/>
              <a:t>mac_port_map</a:t>
            </a:r>
            <a:r>
              <a:rPr lang="zh-CN" altLang="en-US" dirty="0"/>
              <a:t>的所有操作，以及数据包的转发和广播操作</a:t>
            </a:r>
            <a:endParaRPr lang="en-US" altLang="zh-CN" dirty="0"/>
          </a:p>
          <a:p>
            <a:pPr lvl="1"/>
            <a:r>
              <a:rPr lang="fr-FR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 *lookup_port(u8 mac[ETH_ALEN])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fr-FR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insert_mac_port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(u8 mac[ETH_ALEN],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sweep_aged_mac_port_entry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broadcast_packet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const char *packet, int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handle_packet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char *packet, int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在主机</a:t>
            </a:r>
            <a:r>
              <a:rPr lang="en-US" altLang="zh-CN" dirty="0"/>
              <a:t>h2</a:t>
            </a:r>
            <a:r>
              <a:rPr lang="zh-CN" altLang="zh-CN" dirty="0"/>
              <a:t>和</a:t>
            </a:r>
            <a:r>
              <a:rPr lang="en-US" altLang="zh-CN" dirty="0"/>
              <a:t>h3</a:t>
            </a:r>
            <a:r>
              <a:rPr lang="zh-CN" altLang="zh-CN" dirty="0"/>
              <a:t>上分别打开</a:t>
            </a:r>
            <a:r>
              <a:rPr lang="en-US" altLang="zh-CN" dirty="0" err="1"/>
              <a:t>wireshark</a:t>
            </a:r>
            <a:r>
              <a:rPr lang="zh-CN" altLang="zh-CN" dirty="0"/>
              <a:t>程序，监听各自主机的</a:t>
            </a:r>
            <a:r>
              <a:rPr lang="en-US" altLang="zh-CN" dirty="0"/>
              <a:t>eth0</a:t>
            </a:r>
            <a:r>
              <a:rPr lang="zh-CN" altLang="zh-CN" dirty="0"/>
              <a:t>端口</a:t>
            </a:r>
            <a:r>
              <a:rPr lang="en-US" altLang="zh-CN" dirty="0"/>
              <a:t>(h2-eth0</a:t>
            </a:r>
            <a:r>
              <a:rPr lang="zh-CN" altLang="zh-CN" dirty="0"/>
              <a:t>和</a:t>
            </a:r>
            <a:r>
              <a:rPr lang="en-US" altLang="zh-CN" dirty="0"/>
              <a:t>h3-eth0)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在</a:t>
            </a:r>
            <a:r>
              <a:rPr lang="en-US" altLang="zh-CN" dirty="0"/>
              <a:t>h1</a:t>
            </a:r>
            <a:r>
              <a:rPr lang="zh-CN" altLang="zh-CN" dirty="0"/>
              <a:t>主机上分别</a:t>
            </a:r>
            <a:r>
              <a:rPr lang="en-US" altLang="zh-CN" dirty="0"/>
              <a:t>ping h2</a:t>
            </a:r>
            <a:r>
              <a:rPr lang="zh-CN" altLang="zh-CN" dirty="0"/>
              <a:t>和</a:t>
            </a:r>
            <a:r>
              <a:rPr lang="en-US" altLang="zh-CN" dirty="0"/>
              <a:t>h3</a:t>
            </a:r>
            <a:r>
              <a:rPr lang="zh-CN" altLang="zh-CN" dirty="0"/>
              <a:t>两个主机</a:t>
            </a:r>
            <a:endParaRPr lang="en-US" altLang="zh-CN" dirty="0"/>
          </a:p>
          <a:p>
            <a:pPr lvl="1"/>
            <a:r>
              <a:rPr lang="zh-CN" altLang="zh-CN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和</a:t>
            </a:r>
            <a:r>
              <a:rPr lang="en-US" altLang="zh-CN" dirty="0"/>
              <a:t>h3</a:t>
            </a:r>
            <a:r>
              <a:rPr lang="zh-CN" altLang="zh-CN" dirty="0"/>
              <a:t>两个</a:t>
            </a:r>
            <a:r>
              <a:rPr lang="zh-CN" altLang="en-US" dirty="0"/>
              <a:t>主机上的</a:t>
            </a:r>
            <a:r>
              <a:rPr lang="en-US" altLang="zh-CN" dirty="0" err="1"/>
              <a:t>wireshark</a:t>
            </a:r>
            <a:r>
              <a:rPr lang="zh-CN" altLang="zh-CN" dirty="0"/>
              <a:t>捕获的应该只包含自己节点和</a:t>
            </a:r>
            <a:r>
              <a:rPr lang="en-US" altLang="zh-CN" dirty="0"/>
              <a:t>h1</a:t>
            </a:r>
            <a:r>
              <a:rPr lang="zh-CN" altLang="zh-CN" dirty="0"/>
              <a:t>产生的数据包</a:t>
            </a:r>
            <a:endParaRPr lang="zh-CN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disable_ipv6.sh	# </a:t>
            </a:r>
            <a:r>
              <a:rPr lang="zh-CN" altLang="en-US" dirty="0"/>
              <a:t>禁止</a:t>
            </a:r>
            <a:r>
              <a:rPr lang="en-US" altLang="zh-CN" dirty="0"/>
              <a:t>IPv6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disable_offloading.sh	# </a:t>
            </a:r>
            <a:r>
              <a:rPr lang="zh-CN" altLang="en-US" dirty="0"/>
              <a:t>禁止</a:t>
            </a:r>
            <a:r>
              <a:rPr lang="en-US" altLang="zh-CN" dirty="0"/>
              <a:t>TCP Offloading</a:t>
            </a:r>
            <a:endParaRPr lang="en-US" altLang="zh-CN" dirty="0"/>
          </a:p>
          <a:p>
            <a:r>
              <a:rPr lang="en-US" altLang="zh-CN" dirty="0"/>
              <a:t>include		# </a:t>
            </a:r>
            <a:r>
              <a:rPr lang="zh-CN" altLang="en-US" dirty="0"/>
              <a:t>所有相关头文件</a:t>
            </a:r>
            <a:endParaRPr lang="en-US" altLang="zh-CN" dirty="0"/>
          </a:p>
          <a:p>
            <a:r>
              <a:rPr lang="en-US" altLang="zh-CN" dirty="0" err="1"/>
              <a:t>mac.c</a:t>
            </a:r>
            <a:r>
              <a:rPr lang="en-US" altLang="zh-CN" dirty="0"/>
              <a:t>  		# </a:t>
            </a:r>
            <a:r>
              <a:rPr lang="zh-CN" altLang="en-US" dirty="0"/>
              <a:t>待实现</a:t>
            </a:r>
            <a:r>
              <a:rPr lang="en-US" altLang="zh-CN" dirty="0" err="1"/>
              <a:t>mac_port_mac</a:t>
            </a:r>
            <a:r>
              <a:rPr lang="zh-CN" altLang="en-US" dirty="0"/>
              <a:t>相关操作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r>
              <a:rPr lang="en-US" altLang="zh-CN" dirty="0"/>
              <a:t>  		# </a:t>
            </a:r>
            <a:r>
              <a:rPr lang="zh-CN" altLang="en-US" dirty="0"/>
              <a:t>待实现转发函数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 err="1"/>
              <a:t>packet.c</a:t>
            </a:r>
            <a:r>
              <a:rPr lang="en-US" altLang="zh-CN" dirty="0"/>
              <a:t>		# </a:t>
            </a:r>
            <a:r>
              <a:rPr lang="zh-CN" altLang="en-US" dirty="0"/>
              <a:t>待实现广播函数</a:t>
            </a:r>
            <a:endParaRPr lang="en-US" altLang="zh-CN" dirty="0"/>
          </a:p>
          <a:p>
            <a:r>
              <a:rPr lang="en-US" altLang="zh-CN" dirty="0"/>
              <a:t>three_nodes_bw.py	# </a:t>
            </a:r>
            <a:r>
              <a:rPr lang="en-US" altLang="zh-CN" dirty="0" err="1"/>
              <a:t>Mininet</a:t>
            </a:r>
            <a:r>
              <a:rPr lang="en-US" altLang="zh-CN" dirty="0"/>
              <a:t> topo</a:t>
            </a:r>
            <a:r>
              <a:rPr lang="zh-CN" altLang="en-US" dirty="0"/>
              <a:t>脚本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487" y="2813858"/>
            <a:ext cx="7886700" cy="1127245"/>
          </a:xfrm>
        </p:spPr>
        <p:txBody>
          <a:bodyPr/>
          <a:lstStyle/>
          <a:p>
            <a:pPr algn="ctr"/>
            <a:r>
              <a:rPr lang="en-US" altLang="zh-CN" dirty="0"/>
              <a:t>BGP</a:t>
            </a:r>
            <a:r>
              <a:rPr lang="zh-CN" altLang="en-US" dirty="0"/>
              <a:t>前缀劫持攻击及检测实验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641" y="3960628"/>
            <a:ext cx="8350159" cy="2744973"/>
          </a:xfrm>
        </p:spPr>
        <p:txBody>
          <a:bodyPr/>
          <a:lstStyle/>
          <a:p>
            <a:r>
              <a:rPr kumimoji="1" lang="zh-CN" altLang="en-US" sz="1600" dirty="0"/>
              <a:t>实验拓扑：如图，</a:t>
            </a:r>
            <a:r>
              <a:rPr kumimoji="1" lang="en-US" altLang="zh-CN" sz="1600" dirty="0"/>
              <a:t>AS1-AS4 </a:t>
            </a:r>
            <a:r>
              <a:rPr kumimoji="1" lang="zh-CN" altLang="en-US" sz="1600" dirty="0"/>
              <a:t>是 </a:t>
            </a:r>
            <a:r>
              <a:rPr kumimoji="1" lang="en-US" altLang="zh-CN" sz="1600" dirty="0"/>
              <a:t>4 </a:t>
            </a:r>
            <a:r>
              <a:rPr kumimoji="1" lang="zh-CN" altLang="en-US" sz="1600" dirty="0"/>
              <a:t>个边界网关路由器。</a:t>
            </a:r>
            <a:r>
              <a:rPr kumimoji="1" lang="en-US" altLang="zh-CN" sz="1600" dirty="0"/>
              <a:t>AS1</a:t>
            </a:r>
            <a:r>
              <a:rPr kumimoji="1" lang="zh-CN" altLang="en-US" sz="1600" dirty="0"/>
              <a:t> 拥有 </a:t>
            </a:r>
            <a:r>
              <a:rPr kumimoji="1" lang="en-US" altLang="zh-CN" sz="1600" dirty="0"/>
              <a:t>11.0.0.0/8</a:t>
            </a:r>
            <a:r>
              <a:rPr kumimoji="1" lang="zh-CN" altLang="en-US" sz="1600" dirty="0"/>
              <a:t> ，该网段内有一个 </a:t>
            </a:r>
            <a:r>
              <a:rPr kumimoji="1" lang="en-US" altLang="zh-CN" sz="1600" dirty="0"/>
              <a:t>host</a:t>
            </a:r>
            <a:r>
              <a:rPr kumimoji="1" lang="zh-CN" altLang="en-US" sz="1600" dirty="0"/>
              <a:t>（</a:t>
            </a:r>
            <a:r>
              <a:rPr kumimoji="1" lang="en-US" altLang="zh-CN" sz="1600" dirty="0"/>
              <a:t>h1-1</a:t>
            </a:r>
            <a:r>
              <a:rPr kumimoji="1" lang="zh-CN" altLang="en-US" sz="1600" dirty="0"/>
              <a:t>），它被用作客户端访问位于</a:t>
            </a:r>
            <a:r>
              <a:rPr kumimoji="1" lang="en-US" altLang="zh-CN" sz="1600" dirty="0"/>
              <a:t> AS3 </a:t>
            </a:r>
            <a:r>
              <a:rPr kumimoji="1" lang="zh-CN" altLang="en-US" sz="1600" dirty="0"/>
              <a:t>的 </a:t>
            </a:r>
            <a:r>
              <a:rPr kumimoji="1" lang="en-US" altLang="zh-CN" sz="1600" dirty="0"/>
              <a:t>h3-1</a:t>
            </a:r>
            <a:r>
              <a:rPr kumimoji="1" lang="zh-CN" altLang="en-US" sz="1600" dirty="0"/>
              <a:t> 和 </a:t>
            </a:r>
            <a:r>
              <a:rPr kumimoji="1" lang="en-US" altLang="zh-CN" sz="1600" dirty="0"/>
              <a:t>h3-2</a:t>
            </a:r>
            <a:r>
              <a:rPr kumimoji="1" lang="zh-CN" altLang="en-US" sz="1600" dirty="0"/>
              <a:t> 服务器。</a:t>
            </a:r>
            <a:r>
              <a:rPr kumimoji="1" lang="en-US" altLang="zh-CN" sz="1600" dirty="0"/>
              <a:t>AS3</a:t>
            </a:r>
            <a:r>
              <a:rPr kumimoji="1" lang="zh-CN" altLang="en-US" sz="1600" dirty="0"/>
              <a:t> 拥有 </a:t>
            </a:r>
            <a:r>
              <a:rPr kumimoji="1" lang="en-US" altLang="zh-CN" sz="1600" dirty="0"/>
              <a:t>13.0.0.0/8</a:t>
            </a:r>
            <a:r>
              <a:rPr kumimoji="1" lang="zh-CN" altLang="en-US" sz="1600" dirty="0"/>
              <a:t> 。正常情况下 </a:t>
            </a:r>
            <a:r>
              <a:rPr kumimoji="1" lang="en-US" altLang="zh-CN" sz="1600" dirty="0"/>
              <a:t>h1-1</a:t>
            </a:r>
            <a:r>
              <a:rPr kumimoji="1" lang="zh-CN" altLang="en-US" sz="1600" dirty="0"/>
              <a:t> 访问 </a:t>
            </a:r>
            <a:r>
              <a:rPr kumimoji="1" lang="en-US" altLang="zh-CN" sz="1600" dirty="0"/>
              <a:t>13.0.1.1</a:t>
            </a:r>
            <a:r>
              <a:rPr kumimoji="1" lang="zh-CN" altLang="en-US" sz="1600" dirty="0"/>
              <a:t> 的流量按照绿色路径所示。</a:t>
            </a:r>
            <a:endParaRPr kumimoji="1" lang="en-US" altLang="zh-CN" sz="1600" dirty="0"/>
          </a:p>
          <a:p>
            <a:r>
              <a:rPr kumimoji="1" lang="zh-CN" altLang="en-US" sz="1600" dirty="0"/>
              <a:t>发动攻击：</a:t>
            </a:r>
            <a:r>
              <a:rPr kumimoji="1" lang="en-US" altLang="zh-CN" sz="1600" dirty="0"/>
              <a:t>AS4</a:t>
            </a:r>
            <a:r>
              <a:rPr kumimoji="1" lang="zh-CN" altLang="en-US" sz="1600" dirty="0"/>
              <a:t> 是一个恶意 </a:t>
            </a:r>
            <a:r>
              <a:rPr kumimoji="1" lang="en-US" altLang="zh-CN" sz="1600" dirty="0"/>
              <a:t>AS</a:t>
            </a:r>
            <a:r>
              <a:rPr kumimoji="1" lang="zh-CN" altLang="en-US" sz="1600" dirty="0"/>
              <a:t>，它会劫持 </a:t>
            </a:r>
            <a:r>
              <a:rPr kumimoji="1" lang="en-US" altLang="zh-CN" sz="1600" dirty="0"/>
              <a:t>h1-1</a:t>
            </a:r>
            <a:r>
              <a:rPr kumimoji="1" lang="zh-CN" altLang="en-US" sz="1600" dirty="0"/>
              <a:t> 通往 </a:t>
            </a:r>
            <a:r>
              <a:rPr kumimoji="1" lang="en-US" altLang="zh-CN" sz="1600" dirty="0"/>
              <a:t>13.0.1.1 </a:t>
            </a:r>
            <a:r>
              <a:rPr kumimoji="1" lang="zh-CN" altLang="en-US" sz="1600" dirty="0"/>
              <a:t>的流量，转发到自己域内的恶意服务器。劫持方式是 </a:t>
            </a:r>
            <a:r>
              <a:rPr kumimoji="1" lang="en-US" altLang="zh-CN" sz="1600" dirty="0"/>
              <a:t>AS4</a:t>
            </a:r>
            <a:r>
              <a:rPr kumimoji="1" lang="zh-CN" altLang="en-US" sz="1600" dirty="0"/>
              <a:t> 宣告一条更长的网络前缀 </a:t>
            </a:r>
            <a:r>
              <a:rPr kumimoji="1" lang="en-US" altLang="zh-CN" sz="1600" dirty="0"/>
              <a:t>13.0.1.0/24</a:t>
            </a:r>
            <a:r>
              <a:rPr kumimoji="1" lang="zh-CN" altLang="en-US" sz="1600" dirty="0"/>
              <a:t>。劫持后 </a:t>
            </a:r>
            <a:r>
              <a:rPr kumimoji="1" lang="en-US" altLang="zh-CN" sz="1600" dirty="0"/>
              <a:t>h1-1</a:t>
            </a:r>
            <a:r>
              <a:rPr kumimoji="1" lang="zh-CN" altLang="en-US" sz="1600" dirty="0"/>
              <a:t> 的请求会按照红色路径到达恶意服务器 </a:t>
            </a:r>
            <a:r>
              <a:rPr kumimoji="1" lang="en-US" altLang="zh-CN" sz="1600" dirty="0"/>
              <a:t>h4-1</a:t>
            </a:r>
            <a:r>
              <a:rPr kumimoji="1" lang="zh-CN" altLang="en-US" sz="1600" dirty="0"/>
              <a:t>。通往 </a:t>
            </a:r>
            <a:r>
              <a:rPr kumimoji="1" lang="en-US" altLang="zh-CN" sz="1600" dirty="0"/>
              <a:t>h3-2</a:t>
            </a:r>
            <a:r>
              <a:rPr kumimoji="1" lang="zh-CN" altLang="en-US" sz="1600" dirty="0"/>
              <a:t> 的流量不受影响。</a:t>
            </a:r>
            <a:endParaRPr kumimoji="1"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2560" y="862965"/>
            <a:ext cx="6429375" cy="31356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实验工具环境搭建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zh-CN" altLang="en-US" dirty="0"/>
              <a:t>实验环境</a:t>
            </a:r>
            <a:endParaRPr lang="en-US" altLang="zh-CN" dirty="0"/>
          </a:p>
          <a:p>
            <a:pPr lvl="1"/>
            <a:r>
              <a:rPr lang="zh-CN" altLang="en-US" dirty="0"/>
              <a:t>工具：</a:t>
            </a:r>
            <a:r>
              <a:rPr lang="en-US" altLang="zh-CN" dirty="0"/>
              <a:t> </a:t>
            </a:r>
            <a:r>
              <a:rPr lang="en-US" altLang="zh-CN" dirty="0" err="1"/>
              <a:t>FRRouting</a:t>
            </a:r>
            <a:r>
              <a:rPr lang="zh-CN" altLang="en-US" dirty="0"/>
              <a:t>（需要 </a:t>
            </a:r>
            <a:r>
              <a:rPr lang="en-US" altLang="zh-CN" dirty="0" err="1"/>
              <a:t>bgpd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181A1C"/>
                </a:solidFill>
                <a:effectLst/>
              </a:rPr>
              <a:t>实现 </a:t>
            </a:r>
            <a:r>
              <a:rPr lang="en-GB" altLang="zh-CN" dirty="0">
                <a:solidFill>
                  <a:srgbClr val="181A1C"/>
                </a:solidFill>
                <a:effectLst/>
              </a:rPr>
              <a:t>BGP </a:t>
            </a:r>
            <a:r>
              <a:rPr lang="zh-CN" altLang="en-US" dirty="0">
                <a:solidFill>
                  <a:srgbClr val="181A1C"/>
                </a:solidFill>
                <a:effectLst/>
              </a:rPr>
              <a:t>协议交互</a:t>
            </a:r>
            <a:r>
              <a:rPr lang="zh-CN" altLang="en-US" dirty="0"/>
              <a:t>、</a:t>
            </a:r>
            <a:r>
              <a:rPr lang="en-US" altLang="zh-CN" dirty="0"/>
              <a:t>zebra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181A1C"/>
                </a:solidFill>
                <a:effectLst/>
              </a:rPr>
              <a:t>将路由表项下发到 </a:t>
            </a:r>
            <a:r>
              <a:rPr lang="en-GB" altLang="zh-CN" dirty="0">
                <a:solidFill>
                  <a:srgbClr val="181A1C"/>
                </a:solidFill>
                <a:effectLst/>
              </a:rPr>
              <a:t>Linux </a:t>
            </a:r>
            <a:r>
              <a:rPr lang="zh-CN" altLang="en-US" dirty="0">
                <a:solidFill>
                  <a:srgbClr val="181A1C"/>
                </a:solidFill>
                <a:effectLst/>
              </a:rPr>
              <a:t>内核</a:t>
            </a:r>
            <a:r>
              <a:rPr lang="zh-CN" altLang="en-US" dirty="0"/>
              <a:t>）、</a:t>
            </a:r>
            <a:r>
              <a:rPr lang="en-US" altLang="zh-CN" dirty="0" err="1"/>
              <a:t>bgpdump</a:t>
            </a:r>
            <a:r>
              <a:rPr lang="zh-CN" altLang="en-US" dirty="0"/>
              <a:t>（分析 </a:t>
            </a:r>
            <a:r>
              <a:rPr lang="en-US" altLang="zh-CN" dirty="0" err="1"/>
              <a:t>bgp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  <a:r>
              <a:rPr lang="zh-CN" altLang="en-US" dirty="0"/>
              <a:t> 消息）</a:t>
            </a:r>
            <a:endParaRPr lang="zh-CN" altLang="en-US" dirty="0"/>
          </a:p>
          <a:p>
            <a:pPr lvl="1"/>
            <a:endParaRPr lang="en-US" altLang="zh-CN" dirty="0"/>
          </a:p>
          <a:p>
            <a:r>
              <a:rPr lang="zh-CN" altLang="en-US" dirty="0"/>
              <a:t>工具安装 </a:t>
            </a:r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/>
              <a:t>bash</a:t>
            </a:r>
            <a:r>
              <a:rPr lang="zh-CN" altLang="en-US" dirty="0"/>
              <a:t> </a:t>
            </a:r>
            <a:r>
              <a:rPr lang="en-US" altLang="zh-CN" dirty="0"/>
              <a:t>./</a:t>
            </a:r>
            <a:r>
              <a:rPr lang="en-US" altLang="zh-CN" dirty="0" err="1"/>
              <a:t>install.sh</a:t>
            </a:r>
            <a:endParaRPr lang="en-US" altLang="zh-CN" dirty="0"/>
          </a:p>
          <a:p>
            <a:pPr lvl="1"/>
            <a:r>
              <a:rPr lang="en-US" altLang="zh-CN" dirty="0" err="1"/>
              <a:t>FRRouting</a:t>
            </a:r>
            <a:endParaRPr lang="en-GB" altLang="zh-CN" i="1" dirty="0">
              <a:solidFill>
                <a:srgbClr val="181A1C"/>
              </a:solidFill>
              <a:effectLst/>
            </a:endParaRPr>
          </a:p>
          <a:p>
            <a:pPr lvl="1"/>
            <a:r>
              <a:rPr lang="en-US" altLang="zh-CN" dirty="0" err="1">
                <a:solidFill>
                  <a:srgbClr val="181A1C"/>
                </a:solidFill>
              </a:rPr>
              <a:t>bgpdump</a:t>
            </a:r>
            <a:endParaRPr lang="en-GB" altLang="zh-CN" i="1" dirty="0">
              <a:solidFill>
                <a:srgbClr val="181A1C"/>
              </a:solidFill>
              <a:effectLst/>
            </a:endParaRPr>
          </a:p>
          <a:p>
            <a:pPr lvl="1"/>
            <a:endParaRPr lang="en-GB" altLang="zh-CN" i="1" dirty="0">
              <a:solidFill>
                <a:srgbClr val="181A1C"/>
              </a:solidFill>
              <a:effectLst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启动实验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3868"/>
            <a:ext cx="8229600" cy="5034843"/>
          </a:xfrm>
        </p:spPr>
        <p:txBody>
          <a:bodyPr/>
          <a:lstStyle/>
          <a:p>
            <a:r>
              <a:rPr kumimoji="1" lang="zh-CN" altLang="en-US" dirty="0"/>
              <a:t>运行 </a:t>
            </a:r>
            <a:r>
              <a:rPr kumimoji="1" lang="en-US" altLang="zh-CN" dirty="0" err="1"/>
              <a:t>sudo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./</a:t>
            </a:r>
            <a:r>
              <a:rPr kumimoji="1" lang="en-US" altLang="zh-CN" dirty="0" err="1"/>
              <a:t>auto_configure.sh</a:t>
            </a:r>
            <a:r>
              <a:rPr kumimoji="1" lang="zh-CN" altLang="en-US" dirty="0"/>
              <a:t> 配置环境（只需执行一次，配置后就不要再更改实验目录）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修改 </a:t>
            </a:r>
            <a:r>
              <a:rPr kumimoji="1" lang="en-US" altLang="zh-CN" dirty="0">
                <a:solidFill>
                  <a:srgbClr val="FF0000"/>
                </a:solidFill>
              </a:rPr>
              <a:t>BGP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configure</a:t>
            </a:r>
            <a:r>
              <a:rPr kumimoji="1" lang="zh-CN" altLang="en-US" dirty="0">
                <a:solidFill>
                  <a:srgbClr val="FF0000"/>
                </a:solidFill>
              </a:rPr>
              <a:t> 文件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仿照 </a:t>
            </a:r>
            <a:r>
              <a:rPr kumimoji="1" lang="en-US" altLang="zh-CN" dirty="0"/>
              <a:t>AS1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AS2</a:t>
            </a:r>
            <a:r>
              <a:rPr kumimoji="1" lang="zh-CN" altLang="en-US" dirty="0"/>
              <a:t> 的 </a:t>
            </a:r>
            <a:r>
              <a:rPr kumimoji="1" lang="en-US" altLang="zh-CN" dirty="0"/>
              <a:t>configure</a:t>
            </a:r>
            <a:r>
              <a:rPr kumimoji="1" lang="zh-CN" altLang="en-US" dirty="0"/>
              <a:t> 文件补充 </a:t>
            </a:r>
            <a:r>
              <a:rPr kumimoji="1" lang="en-US" altLang="zh-CN" dirty="0"/>
              <a:t>AS3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AS4</a:t>
            </a:r>
            <a:r>
              <a:rPr kumimoji="1" lang="zh-CN" altLang="en-US" dirty="0"/>
              <a:t> 的 </a:t>
            </a:r>
            <a:r>
              <a:rPr kumimoji="1" lang="en-US" altLang="zh-CN" dirty="0" err="1"/>
              <a:t>bgp</a:t>
            </a:r>
            <a:r>
              <a:rPr kumimoji="1" lang="zh-CN" altLang="en-US" dirty="0"/>
              <a:t> 配置文件（</a:t>
            </a:r>
            <a:r>
              <a:rPr kumimoji="1" lang="en-US" altLang="zh-CN" dirty="0"/>
              <a:t>bgpd-S3.conf</a:t>
            </a:r>
            <a:r>
              <a:rPr kumimoji="1" lang="zh-CN" altLang="en-US" dirty="0"/>
              <a:t> </a:t>
            </a:r>
            <a:r>
              <a:rPr kumimoji="1" lang="en-US" altLang="zh-CN" dirty="0"/>
              <a:t>bgpd-S4.conf)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启动 </a:t>
            </a:r>
            <a:r>
              <a:rPr kumimoji="1" lang="en-US" altLang="zh-CN" dirty="0" err="1"/>
              <a:t>mininet</a:t>
            </a:r>
            <a:r>
              <a:rPr kumimoji="1" lang="zh-CN" altLang="en-US" dirty="0"/>
              <a:t> 环境，进行实验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$</a:t>
            </a:r>
            <a:r>
              <a:rPr kumimoji="1" lang="zh-CN" altLang="en-US" dirty="0"/>
              <a:t> </a:t>
            </a:r>
            <a:r>
              <a:rPr kumimoji="1" lang="en-US" altLang="zh-CN" i="1" dirty="0" err="1"/>
              <a:t>sudo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python</a:t>
            </a:r>
            <a:r>
              <a:rPr kumimoji="1" lang="zh-CN" altLang="en-US" i="1" dirty="0"/>
              <a:t> </a:t>
            </a:r>
            <a:r>
              <a:rPr kumimoji="1" lang="en-US" altLang="zh-CN" i="1" dirty="0" err="1"/>
              <a:t>bgp.py</a:t>
            </a:r>
            <a:endParaRPr kumimoji="1" lang="en-US" altLang="zh-CN" i="1" dirty="0"/>
          </a:p>
          <a:p>
            <a:pPr marL="0" indent="0">
              <a:buNone/>
            </a:pPr>
            <a:endParaRPr kumimoji="1" lang="en-US" altLang="zh-CN" i="1" dirty="0"/>
          </a:p>
          <a:p>
            <a:pPr marL="0" indent="0">
              <a:buNone/>
            </a:pPr>
            <a:endParaRPr kumimoji="1" lang="en-US" altLang="zh-CN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实验步骤：</a:t>
            </a:r>
            <a:r>
              <a:rPr kumimoji="1" lang="zh-CN" altLang="en-US" dirty="0">
                <a:sym typeface="+mn-ea"/>
              </a:rPr>
              <a:t>查看 </a:t>
            </a:r>
            <a:r>
              <a:rPr kumimoji="1" lang="en-US" altLang="zh-CN" dirty="0">
                <a:sym typeface="+mn-ea"/>
              </a:rPr>
              <a:t>S1</a:t>
            </a:r>
            <a:r>
              <a:rPr kumimoji="1" lang="zh-CN" altLang="en-US" dirty="0">
                <a:sym typeface="+mn-ea"/>
              </a:rPr>
              <a:t> 边界路由器的转发表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413022"/>
          </a:xfrm>
        </p:spPr>
        <p:txBody>
          <a:bodyPr/>
          <a:lstStyle/>
          <a:p>
            <a:pPr lvl="0"/>
            <a:r>
              <a:rPr kumimoji="1" lang="zh-CN" altLang="en-US" sz="2000" dirty="0"/>
              <a:t>启动 </a:t>
            </a:r>
            <a:r>
              <a:rPr kumimoji="1" lang="en-US" altLang="zh-CN" sz="2000" dirty="0"/>
              <a:t>S1 </a:t>
            </a:r>
            <a:r>
              <a:rPr kumimoji="1" lang="zh-CN" altLang="en-US" sz="2000" dirty="0"/>
              <a:t>的 </a:t>
            </a:r>
            <a:r>
              <a:rPr kumimoji="1" lang="en-US" altLang="zh-CN" sz="2000" dirty="0" err="1"/>
              <a:t>xterm</a:t>
            </a:r>
            <a:r>
              <a:rPr kumimoji="1" lang="zh-CN" altLang="en-US" sz="2000" dirty="0"/>
              <a:t> 终端 </a:t>
            </a:r>
            <a:r>
              <a:rPr kumimoji="1" lang="en-US" altLang="zh-CN" sz="2000" dirty="0" err="1"/>
              <a:t>mininet</a:t>
            </a:r>
            <a:r>
              <a:rPr kumimoji="1" lang="en-US" altLang="zh-CN" sz="2000" dirty="0"/>
              <a:t>&gt;</a:t>
            </a:r>
            <a:r>
              <a:rPr kumimoji="1" lang="zh-CN" altLang="en-US" sz="2000" dirty="0"/>
              <a:t> </a:t>
            </a:r>
            <a:r>
              <a:rPr kumimoji="1" lang="en-US" altLang="zh-CN" sz="2000" i="1" dirty="0" err="1"/>
              <a:t>xterm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S1</a:t>
            </a:r>
            <a:r>
              <a:rPr kumimoji="1" lang="zh-CN" altLang="en-US" sz="2000" i="1" dirty="0"/>
              <a:t> </a:t>
            </a:r>
            <a:endParaRPr kumimoji="1" lang="en-US" altLang="zh-CN" sz="2000" i="1" dirty="0"/>
          </a:p>
          <a:p>
            <a:pPr lvl="0"/>
            <a:r>
              <a:rPr kumimoji="1" lang="en-US" altLang="zh-CN" sz="2000" dirty="0"/>
              <a:t>(S1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xterm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terminal)#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./</a:t>
            </a:r>
            <a:r>
              <a:rPr kumimoji="1" lang="en-US" altLang="zh-CN" sz="2000" i="1" dirty="0" err="1"/>
              <a:t>connect.sh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S1</a:t>
            </a:r>
            <a:endParaRPr kumimoji="1" lang="en-US" altLang="zh-CN" sz="2000" i="1" dirty="0"/>
          </a:p>
          <a:p>
            <a:pPr lvl="0"/>
            <a:r>
              <a:rPr kumimoji="1" lang="en-US" altLang="zh-CN" sz="2000" dirty="0"/>
              <a:t>Password:</a:t>
            </a:r>
            <a:r>
              <a:rPr kumimoji="1" lang="zh-CN" altLang="en-US" sz="2000" dirty="0"/>
              <a:t> </a:t>
            </a:r>
            <a:r>
              <a:rPr kumimoji="1" lang="en-US" altLang="zh-CN" sz="2000" i="1" dirty="0" err="1"/>
              <a:t>en</a:t>
            </a:r>
            <a:endParaRPr kumimoji="1" lang="en-US" altLang="zh-CN" sz="2000" i="1" dirty="0"/>
          </a:p>
          <a:p>
            <a:pPr lvl="0"/>
            <a:r>
              <a:rPr kumimoji="1" lang="en-US" altLang="zh-CN" sz="2000" dirty="0"/>
              <a:t>bgpd-S1&gt;</a:t>
            </a:r>
            <a:r>
              <a:rPr kumimoji="1" lang="zh-CN" altLang="en-US" sz="2000" dirty="0"/>
              <a:t> </a:t>
            </a:r>
            <a:r>
              <a:rPr kumimoji="1" lang="en-US" altLang="zh-CN" sz="2000" i="1" dirty="0" err="1"/>
              <a:t>en</a:t>
            </a:r>
            <a:endParaRPr kumimoji="1" lang="en-US" altLang="zh-CN" sz="2000" i="1" dirty="0"/>
          </a:p>
          <a:p>
            <a:pPr lvl="0"/>
            <a:r>
              <a:rPr kumimoji="1" lang="en-US" altLang="zh-CN" sz="2000" dirty="0"/>
              <a:t>Password: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 err="1"/>
              <a:t>en</a:t>
            </a:r>
            <a:endParaRPr kumimoji="1" lang="en-US" altLang="zh-CN" sz="2000" i="1" dirty="0"/>
          </a:p>
          <a:p>
            <a:pPr lvl="0"/>
            <a:r>
              <a:rPr kumimoji="1" lang="en-US" altLang="zh-CN" sz="2000" dirty="0"/>
              <a:t>bgpd-S1#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 err="1"/>
              <a:t>sh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 err="1"/>
              <a:t>ip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 err="1"/>
              <a:t>bgp</a:t>
            </a:r>
            <a:endParaRPr kumimoji="1" lang="en-US" altLang="zh-CN" sz="2000" i="1" dirty="0"/>
          </a:p>
          <a:p>
            <a:pPr marL="457200" lvl="1" indent="0">
              <a:buNone/>
            </a:pPr>
            <a:endParaRPr kumimoji="1" lang="en-US" altLang="zh-CN" sz="20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70" y="3167380"/>
            <a:ext cx="63182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实验步骤：</a:t>
            </a:r>
            <a:r>
              <a:rPr kumimoji="1" lang="en-US" altLang="zh-CN" dirty="0">
                <a:sym typeface="+mn-ea"/>
              </a:rPr>
              <a:t>h1-1</a:t>
            </a:r>
            <a:r>
              <a:rPr kumimoji="1" lang="zh-CN" altLang="en-US" dirty="0">
                <a:sym typeface="+mn-ea"/>
              </a:rPr>
              <a:t> 正常访问 </a:t>
            </a:r>
            <a:r>
              <a:rPr kumimoji="1" lang="en-US" altLang="zh-CN" dirty="0">
                <a:sym typeface="+mn-ea"/>
              </a:rPr>
              <a:t>13.0.1.1</a:t>
            </a:r>
            <a:r>
              <a:rPr kumimoji="1" lang="zh-CN" altLang="en-US" dirty="0">
                <a:sym typeface="+mn-ea"/>
              </a:rPr>
              <a:t> 和 </a:t>
            </a:r>
            <a:r>
              <a:rPr kumimoji="1" lang="en-US" altLang="zh-CN" dirty="0">
                <a:sym typeface="+mn-ea"/>
              </a:rPr>
              <a:t>13.0.2.1</a:t>
            </a:r>
            <a:r>
              <a:rPr kumimoji="1" lang="zh-CN" altLang="en-US" dirty="0">
                <a:sym typeface="+mn-ea"/>
              </a:rPr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2865"/>
            <a:ext cx="7886700" cy="4425801"/>
          </a:xfrm>
        </p:spPr>
        <p:txBody>
          <a:bodyPr/>
          <a:lstStyle/>
          <a:p>
            <a:pPr lvl="0"/>
            <a:r>
              <a:rPr kumimoji="1" lang="en-US" altLang="zh-CN" sz="2000" dirty="0" err="1"/>
              <a:t>mininet</a:t>
            </a:r>
            <a:r>
              <a:rPr kumimoji="1" lang="en-US" altLang="zh-CN" sz="2000" dirty="0"/>
              <a:t>&gt;</a:t>
            </a:r>
            <a:r>
              <a:rPr kumimoji="1" lang="zh-CN" altLang="en-US" sz="2000" dirty="0"/>
              <a:t> </a:t>
            </a:r>
            <a:r>
              <a:rPr kumimoji="1" lang="en-US" altLang="zh-CN" sz="2000" i="1" dirty="0" err="1"/>
              <a:t>xterm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h1-1</a:t>
            </a:r>
            <a:endParaRPr kumimoji="1" lang="en-US" altLang="zh-CN" sz="2000" i="1" dirty="0"/>
          </a:p>
          <a:p>
            <a:pPr lvl="0"/>
            <a:r>
              <a:rPr kumimoji="1" lang="en-US" altLang="zh-CN" sz="2000" dirty="0"/>
              <a:t>(h1-1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xterm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terminal)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#</a:t>
            </a:r>
            <a:r>
              <a:rPr kumimoji="1" lang="zh-CN" altLang="en-US" sz="2000" dirty="0"/>
              <a:t> </a:t>
            </a:r>
            <a:r>
              <a:rPr kumimoji="1" lang="en-US" altLang="zh-CN" sz="2000" i="1" dirty="0"/>
              <a:t>curl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-s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13.0.1.1</a:t>
            </a:r>
            <a:endParaRPr kumimoji="1" lang="en-US" altLang="zh-CN" sz="2000" i="1" dirty="0"/>
          </a:p>
          <a:p>
            <a:pPr marL="0" lvl="0" indent="0">
              <a:buNone/>
            </a:pPr>
            <a:r>
              <a:rPr kumimoji="1" lang="en-US" altLang="zh-CN" sz="2000" dirty="0"/>
              <a:t>&lt;h1&gt;Default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web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server&lt;/h1&gt;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pPr lvl="0"/>
            <a:r>
              <a:rPr kumimoji="1" lang="en-US" altLang="zh-CN" sz="2000" dirty="0"/>
              <a:t>(h1-1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xterm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terminal)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#</a:t>
            </a:r>
            <a:r>
              <a:rPr kumimoji="1" lang="zh-CN" altLang="en-US" sz="2000" dirty="0"/>
              <a:t> </a:t>
            </a:r>
            <a:r>
              <a:rPr kumimoji="1" lang="en-US" altLang="zh-CN" sz="2000" i="1" dirty="0"/>
              <a:t>curl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-s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13.0.2.1</a:t>
            </a:r>
            <a:r>
              <a:rPr kumimoji="1" lang="zh-CN" altLang="en-US" sz="2000" i="1" dirty="0"/>
              <a:t> </a:t>
            </a:r>
            <a:endParaRPr kumimoji="1" lang="en-US" altLang="zh-CN" sz="2000" i="1" dirty="0"/>
          </a:p>
          <a:p>
            <a:pPr marL="0" lvl="0" indent="0">
              <a:buNone/>
            </a:pPr>
            <a:r>
              <a:rPr kumimoji="1" lang="en-US" altLang="zh-CN" sz="2000" dirty="0"/>
              <a:t>&lt;h1&gt;AS3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h2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Default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web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server&lt;/h1&gt;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" y="3930650"/>
            <a:ext cx="7072630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实验环境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是一个可以支持快速搭建模拟网络的平台</a:t>
            </a:r>
            <a:endParaRPr lang="en-US" altLang="zh-CN" dirty="0"/>
          </a:p>
          <a:p>
            <a:pPr lvl="1"/>
            <a:r>
              <a:rPr lang="en-US" altLang="zh-CN" dirty="0"/>
              <a:t>http://mininet.org/</a:t>
            </a:r>
            <a:endParaRPr lang="en-US" altLang="zh-CN" dirty="0"/>
          </a:p>
          <a:p>
            <a:r>
              <a:rPr lang="en-US" altLang="zh-CN" dirty="0" err="1"/>
              <a:t>Mininet</a:t>
            </a:r>
            <a:r>
              <a:rPr lang="zh-CN" altLang="zh-CN" dirty="0"/>
              <a:t>环境只能安装在</a:t>
            </a:r>
            <a:r>
              <a:rPr lang="en-US" altLang="zh-CN" dirty="0"/>
              <a:t>Linux</a:t>
            </a:r>
            <a:r>
              <a:rPr lang="zh-CN" altLang="zh-CN" dirty="0"/>
              <a:t>系统下，推荐使用</a:t>
            </a:r>
            <a:r>
              <a:rPr lang="en-US" altLang="zh-CN" dirty="0"/>
              <a:t>Ubuntu</a:t>
            </a:r>
            <a:r>
              <a:rPr lang="zh-CN" altLang="zh-CN" dirty="0"/>
              <a:t>发行版，版本号从</a:t>
            </a:r>
            <a:r>
              <a:rPr lang="en-US" altLang="zh-CN" dirty="0"/>
              <a:t>20.04</a:t>
            </a:r>
            <a:r>
              <a:rPr lang="zh-CN" altLang="zh-CN" dirty="0"/>
              <a:t>到</a:t>
            </a:r>
            <a:r>
              <a:rPr lang="zh-CN" altLang="en-US" dirty="0"/>
              <a:t>最新</a:t>
            </a:r>
            <a:r>
              <a:rPr lang="zh-CN" altLang="zh-CN" dirty="0"/>
              <a:t>都可以，</a:t>
            </a:r>
            <a:r>
              <a:rPr lang="en-US" altLang="zh-CN" dirty="0"/>
              <a:t>64</a:t>
            </a:r>
            <a:r>
              <a:rPr lang="zh-CN" altLang="zh-CN" dirty="0"/>
              <a:t>位或</a:t>
            </a:r>
            <a:r>
              <a:rPr lang="en-US" altLang="zh-CN" dirty="0"/>
              <a:t>32</a:t>
            </a:r>
            <a:r>
              <a:rPr lang="zh-CN" altLang="zh-CN" dirty="0"/>
              <a:t>位都行</a:t>
            </a:r>
            <a:endParaRPr lang="en-US" altLang="zh-CN" dirty="0"/>
          </a:p>
          <a:p>
            <a:r>
              <a:rPr lang="zh-CN" altLang="zh-CN" dirty="0"/>
              <a:t>如果物理机为</a:t>
            </a:r>
            <a:r>
              <a:rPr lang="en-US" altLang="zh-CN" dirty="0"/>
              <a:t>Windows</a:t>
            </a:r>
            <a:r>
              <a:rPr lang="zh-CN" altLang="zh-CN" dirty="0"/>
              <a:t>系统，可以使用虚拟机方式安装</a:t>
            </a:r>
            <a:r>
              <a:rPr lang="en-US" altLang="zh-CN" dirty="0"/>
              <a:t>Linux</a:t>
            </a:r>
            <a:r>
              <a:rPr lang="zh-CN" altLang="zh-CN" dirty="0"/>
              <a:t>系统，推荐使用</a:t>
            </a:r>
            <a:r>
              <a:rPr lang="en-US" altLang="zh-CN" dirty="0"/>
              <a:t>VirtualBox</a:t>
            </a:r>
            <a:r>
              <a:rPr lang="zh-CN" altLang="zh-CN" dirty="0"/>
              <a:t>虚拟机</a:t>
            </a:r>
            <a:endParaRPr lang="en-US" altLang="zh-CN" dirty="0"/>
          </a:p>
          <a:p>
            <a:r>
              <a:rPr lang="zh-CN" altLang="zh-CN" dirty="0"/>
              <a:t>运行</a:t>
            </a:r>
            <a:r>
              <a:rPr lang="en-US" altLang="zh-CN" dirty="0" err="1"/>
              <a:t>Mininet</a:t>
            </a:r>
            <a:r>
              <a:rPr lang="zh-CN" altLang="zh-CN" dirty="0"/>
              <a:t>环境时需要</a:t>
            </a:r>
            <a:r>
              <a:rPr lang="en-US" altLang="zh-CN" dirty="0"/>
              <a:t>root</a:t>
            </a:r>
            <a:r>
              <a:rPr lang="zh-CN" altLang="en-US" dirty="0"/>
              <a:t>权限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2676525"/>
            <a:ext cx="5151755" cy="41814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实验步骤：</a:t>
            </a:r>
            <a:r>
              <a:rPr kumimoji="1" lang="en-US" altLang="zh-CN" dirty="0">
                <a:sym typeface="+mn-ea"/>
              </a:rPr>
              <a:t>AS4</a:t>
            </a:r>
            <a:r>
              <a:rPr kumimoji="1" lang="zh-CN" altLang="en-US" dirty="0">
                <a:sym typeface="+mn-ea"/>
              </a:rPr>
              <a:t> 发动前缀劫持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6414135" cy="2153285"/>
          </a:xfrm>
        </p:spPr>
        <p:txBody>
          <a:bodyPr/>
          <a:lstStyle/>
          <a:p>
            <a:pPr lvl="0"/>
            <a:r>
              <a:rPr kumimoji="1" lang="en-US" altLang="zh-CN" sz="1800" dirty="0" err="1"/>
              <a:t>mininet</a:t>
            </a:r>
            <a:r>
              <a:rPr kumimoji="1" lang="en-US" altLang="zh-CN" sz="1800" dirty="0"/>
              <a:t>&gt;</a:t>
            </a:r>
            <a:r>
              <a:rPr kumimoji="1" lang="zh-CN" altLang="en-US" sz="1800" dirty="0"/>
              <a:t> </a:t>
            </a:r>
            <a:r>
              <a:rPr kumimoji="1" lang="en-US" altLang="zh-CN" sz="1800" i="1" dirty="0" err="1"/>
              <a:t>xterm</a:t>
            </a:r>
            <a:r>
              <a:rPr kumimoji="1" lang="zh-CN" altLang="en-US" sz="1800" i="1" dirty="0"/>
              <a:t> </a:t>
            </a:r>
            <a:r>
              <a:rPr kumimoji="1" lang="en-US" altLang="zh-CN" sz="1800" i="1" dirty="0"/>
              <a:t>S4</a:t>
            </a:r>
            <a:endParaRPr kumimoji="1" lang="en-US" altLang="zh-CN" sz="1800" i="1" dirty="0"/>
          </a:p>
          <a:p>
            <a:pPr lvl="0"/>
            <a:r>
              <a:rPr kumimoji="1" lang="en-US" altLang="zh-CN" sz="1800" dirty="0"/>
              <a:t>(S4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terminal)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#./</a:t>
            </a:r>
            <a:r>
              <a:rPr kumimoji="1" lang="en-US" altLang="zh-CN" sz="1800" i="1" dirty="0" err="1"/>
              <a:t>start_rogue.sh</a:t>
            </a:r>
            <a:r>
              <a:rPr kumimoji="1" lang="zh-CN" altLang="en-US" sz="1800" i="1" dirty="0"/>
              <a:t> </a:t>
            </a:r>
            <a:endParaRPr kumimoji="1" lang="en-US" altLang="zh-CN" sz="1800" i="1" dirty="0"/>
          </a:p>
          <a:p>
            <a:pPr lvl="0"/>
            <a:r>
              <a:rPr kumimoji="1" lang="en-US" altLang="zh-CN" sz="1800" dirty="0"/>
              <a:t>(h1-1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terminal)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#</a:t>
            </a:r>
            <a:r>
              <a:rPr kumimoji="1" lang="zh-CN" altLang="en-US" sz="1800" dirty="0"/>
              <a:t> </a:t>
            </a:r>
            <a:r>
              <a:rPr kumimoji="1" lang="en-US" altLang="zh-CN" sz="1800" i="1" dirty="0"/>
              <a:t>curl</a:t>
            </a:r>
            <a:r>
              <a:rPr kumimoji="1" lang="zh-CN" altLang="en-US" sz="1800" i="1" dirty="0"/>
              <a:t> </a:t>
            </a:r>
            <a:r>
              <a:rPr kumimoji="1" lang="en-US" altLang="zh-CN" sz="1800" i="1" dirty="0"/>
              <a:t>-s</a:t>
            </a:r>
            <a:r>
              <a:rPr kumimoji="1" lang="zh-CN" altLang="en-US" sz="1800" i="1" dirty="0"/>
              <a:t> </a:t>
            </a:r>
            <a:r>
              <a:rPr kumimoji="1" lang="en-US" altLang="zh-CN" sz="1800" i="1" dirty="0"/>
              <a:t>13.0.1.1</a:t>
            </a:r>
            <a:endParaRPr kumimoji="1" lang="en-US" altLang="zh-CN" sz="1800" i="1" dirty="0"/>
          </a:p>
          <a:p>
            <a:pPr lvl="0"/>
            <a:r>
              <a:rPr kumimoji="1" lang="en-US" altLang="zh-CN" sz="1800" dirty="0"/>
              <a:t>(h1-1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terminal)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#</a:t>
            </a:r>
            <a:r>
              <a:rPr kumimoji="1" lang="zh-CN" altLang="en-US" sz="1800" dirty="0"/>
              <a:t> </a:t>
            </a:r>
            <a:r>
              <a:rPr kumimoji="1" lang="en-US" altLang="zh-CN" sz="1800" i="1" dirty="0"/>
              <a:t>curl</a:t>
            </a:r>
            <a:r>
              <a:rPr kumimoji="1" lang="zh-CN" altLang="en-US" sz="1800" i="1" dirty="0"/>
              <a:t> </a:t>
            </a:r>
            <a:r>
              <a:rPr kumimoji="1" lang="en-US" altLang="zh-CN" sz="1800" i="1" dirty="0"/>
              <a:t>-s</a:t>
            </a:r>
            <a:r>
              <a:rPr kumimoji="1" lang="zh-CN" altLang="en-US" sz="1800" i="1" dirty="0"/>
              <a:t> </a:t>
            </a:r>
            <a:r>
              <a:rPr kumimoji="1" lang="en-US" altLang="zh-CN" sz="1800" i="1" dirty="0"/>
              <a:t>13.0.2.1</a:t>
            </a:r>
            <a:endParaRPr kumimoji="1" lang="en-US" altLang="zh-CN" sz="1800" i="1" dirty="0"/>
          </a:p>
          <a:p>
            <a:pPr lvl="1"/>
            <a:endParaRPr kumimoji="1" lang="en-US" altLang="zh-CN" sz="18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实验步骤：</a:t>
            </a:r>
            <a:r>
              <a:rPr kumimoji="1" lang="zh-CN" altLang="en-US" dirty="0">
                <a:sym typeface="+mn-ea"/>
              </a:rPr>
              <a:t>检查 </a:t>
            </a:r>
            <a:r>
              <a:rPr kumimoji="1" lang="en-US" altLang="zh-CN" dirty="0">
                <a:sym typeface="+mn-ea"/>
              </a:rPr>
              <a:t>S1</a:t>
            </a:r>
            <a:r>
              <a:rPr kumimoji="1" lang="zh-CN" altLang="en-US" dirty="0">
                <a:sym typeface="+mn-ea"/>
              </a:rPr>
              <a:t> 路由表的变化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t="1801" r="24169" b="8400"/>
          <a:stretch>
            <a:fillRect/>
          </a:stretch>
        </p:blipFill>
        <p:spPr>
          <a:xfrm>
            <a:off x="628650" y="1450975"/>
            <a:ext cx="7442200" cy="49568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攻击检测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579555" cy="5260623"/>
          </a:xfrm>
        </p:spPr>
        <p:txBody>
          <a:bodyPr/>
          <a:lstStyle/>
          <a:p>
            <a:r>
              <a:rPr kumimoji="1" lang="zh-CN" altLang="en-US" dirty="0"/>
              <a:t>问题：作为</a:t>
            </a:r>
            <a:r>
              <a:rPr kumimoji="1" lang="en-US" altLang="zh-CN" dirty="0"/>
              <a:t> AS3 </a:t>
            </a:r>
            <a:r>
              <a:rPr kumimoji="1" lang="zh-CN" altLang="en-US" dirty="0"/>
              <a:t>的管理员，如何检测自己遭到了前缀劫持攻击？</a:t>
            </a:r>
            <a:endParaRPr kumimoji="1" lang="en-US" altLang="zh-CN" dirty="0"/>
          </a:p>
          <a:p>
            <a:r>
              <a:rPr kumimoji="1" lang="zh-CN" altLang="en-US" dirty="0"/>
              <a:t>查看节点收到的 </a:t>
            </a:r>
            <a:r>
              <a:rPr kumimoji="1" lang="en-US" altLang="zh-CN" dirty="0"/>
              <a:t>update</a:t>
            </a:r>
            <a:r>
              <a:rPr kumimoji="1" lang="zh-CN" altLang="en-US" dirty="0"/>
              <a:t> 消息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 </a:t>
            </a:r>
            <a:r>
              <a:rPr kumimoji="1" lang="en-US" altLang="zh-CN" dirty="0"/>
              <a:t>router</a:t>
            </a:r>
            <a:r>
              <a:rPr kumimoji="1" lang="zh-CN" altLang="en-US" dirty="0"/>
              <a:t> 收到的 </a:t>
            </a:r>
            <a:r>
              <a:rPr kumimoji="1" lang="en-US" altLang="zh-CN" dirty="0"/>
              <a:t>update</a:t>
            </a:r>
            <a:r>
              <a:rPr kumimoji="1" lang="zh-CN" altLang="en-US" dirty="0"/>
              <a:t> 消息保存在 </a:t>
            </a:r>
            <a:r>
              <a:rPr kumimoji="1" lang="en-US" altLang="zh-CN" dirty="0"/>
              <a:t>updates</a:t>
            </a:r>
            <a:r>
              <a:rPr kumimoji="1" lang="zh-CN" altLang="en-US" dirty="0"/>
              <a:t> 目录下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$</a:t>
            </a:r>
            <a:r>
              <a:rPr kumimoji="1" lang="zh-CN" altLang="en-US" dirty="0"/>
              <a:t> </a:t>
            </a:r>
            <a:r>
              <a:rPr kumimoji="1" lang="en-US" altLang="zh-CN" dirty="0"/>
              <a:t>cd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$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sudo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chmod</a:t>
            </a:r>
            <a:r>
              <a:rPr kumimoji="1" lang="zh-CN" altLang="en-US" dirty="0"/>
              <a:t> </a:t>
            </a:r>
            <a:r>
              <a:rPr kumimoji="1" lang="en-US" altLang="zh-CN" dirty="0"/>
              <a:t>+r</a:t>
            </a:r>
            <a:r>
              <a:rPr kumimoji="1" lang="zh-CN" altLang="en-US" dirty="0"/>
              <a:t> </a:t>
            </a:r>
            <a:r>
              <a:rPr kumimoji="1" lang="en-US" altLang="zh-CN" dirty="0"/>
              <a:t>./</a:t>
            </a:r>
            <a:r>
              <a:rPr kumimoji="1" lang="zh-CN" altLang="en-US" dirty="0"/>
              <a:t>* </a:t>
            </a:r>
            <a:r>
              <a:rPr kumimoji="1" lang="en-US" altLang="zh-CN" dirty="0"/>
              <a:t>(</a:t>
            </a:r>
            <a:r>
              <a:rPr kumimoji="1" lang="zh-CN" altLang="en-US" dirty="0"/>
              <a:t>使用 </a:t>
            </a:r>
            <a:r>
              <a:rPr kumimoji="1" lang="en-US" altLang="zh-CN" dirty="0" err="1"/>
              <a:t>bgpdump</a:t>
            </a:r>
            <a:r>
              <a:rPr kumimoji="1" lang="zh-CN" altLang="en-US" dirty="0"/>
              <a:t> 读取需要添加读权限）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$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bgpdump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&lt;file-name&gt;</a:t>
            </a:r>
            <a:r>
              <a:rPr kumimoji="1" lang="zh-CN" altLang="en-US" dirty="0"/>
              <a:t> 查看文件内容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$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bgpdump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–m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&lt;file-name&gt;</a:t>
            </a:r>
            <a:r>
              <a:rPr kumimoji="1" lang="zh-CN" altLang="en-US" dirty="0"/>
              <a:t> 可以使用紧凑格式输出，方便后续在攻击检测工具中处理数据</a:t>
            </a:r>
            <a:endParaRPr kumimoji="1" lang="zh-CN" altLang="en-US" dirty="0"/>
          </a:p>
          <a:p>
            <a:r>
              <a:rPr kumimoji="1" lang="zh-CN" altLang="en-US" dirty="0"/>
              <a:t>设计一个实时检测工具，持续读取 </a:t>
            </a:r>
            <a:r>
              <a:rPr kumimoji="1" lang="en-US" altLang="zh-CN" dirty="0"/>
              <a:t>AS3</a:t>
            </a:r>
            <a:r>
              <a:rPr kumimoji="1" lang="zh-CN" altLang="en-US" dirty="0"/>
              <a:t> 收到的 </a:t>
            </a:r>
            <a:r>
              <a:rPr kumimoji="1" lang="en-US" altLang="zh-CN" dirty="0"/>
              <a:t>update</a:t>
            </a:r>
            <a:r>
              <a:rPr kumimoji="1" lang="zh-CN" altLang="en-US" dirty="0"/>
              <a:t> 消息并提出警告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补充</a:t>
            </a:r>
            <a:r>
              <a:rPr lang="en-US" altLang="zh-CN"/>
              <a:t>bgpd-S3/4.conf</a:t>
            </a:r>
            <a:r>
              <a:rPr lang="zh-CN" altLang="en-US"/>
              <a:t>配置文件，完成</a:t>
            </a:r>
            <a:r>
              <a:rPr lang="en-US" altLang="zh-CN"/>
              <a:t>BGP</a:t>
            </a:r>
            <a:r>
              <a:rPr lang="zh-CN" altLang="en-US"/>
              <a:t>前缀劫持攻击</a:t>
            </a:r>
            <a:endParaRPr lang="zh-CN" altLang="en-US"/>
          </a:p>
          <a:p>
            <a:r>
              <a:rPr kumimoji="1" lang="zh-CN" altLang="en-US" dirty="0">
                <a:sym typeface="+mn-ea"/>
              </a:rPr>
              <a:t>设计实现一个实时检测工具，持续读取 </a:t>
            </a:r>
            <a:r>
              <a:rPr kumimoji="1" lang="en-US" altLang="zh-CN" dirty="0">
                <a:sym typeface="+mn-ea"/>
              </a:rPr>
              <a:t>AS3</a:t>
            </a:r>
            <a:r>
              <a:rPr kumimoji="1" lang="zh-CN" altLang="en-US" dirty="0">
                <a:sym typeface="+mn-ea"/>
              </a:rPr>
              <a:t> 收到的 </a:t>
            </a:r>
            <a:r>
              <a:rPr kumimoji="1" lang="en-US" altLang="zh-CN" dirty="0">
                <a:sym typeface="+mn-ea"/>
              </a:rPr>
              <a:t>update</a:t>
            </a:r>
            <a:r>
              <a:rPr kumimoji="1" lang="zh-CN" altLang="en-US" dirty="0">
                <a:sym typeface="+mn-ea"/>
              </a:rPr>
              <a:t> 消息并提出警告</a:t>
            </a:r>
            <a:endParaRPr kumimoji="1" lang="en-US" altLang="zh-CN" dirty="0"/>
          </a:p>
          <a:p>
            <a:endParaRPr lang="zh-CN" altLang="en-US"/>
          </a:p>
          <a:p>
            <a:r>
              <a:rPr lang="zh-CN" altLang="en-US"/>
              <a:t>提交配置文件、工具代码和实验报告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附件文件列表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1800"/>
              <a:t>auto_configure.sh</a:t>
            </a:r>
            <a:r>
              <a:rPr lang="en-US" altLang="zh-CN" sz="1800"/>
              <a:t>		# </a:t>
            </a:r>
            <a:r>
              <a:rPr lang="zh-CN" altLang="en-US" sz="1800"/>
              <a:t>配置设置，只需要执行一次</a:t>
            </a:r>
            <a:endParaRPr lang="zh-CN" altLang="en-US" sz="1800"/>
          </a:p>
          <a:p>
            <a:r>
              <a:rPr lang="zh-CN" altLang="en-US" sz="1800"/>
              <a:t>bgp.py</a:t>
            </a:r>
            <a:r>
              <a:rPr lang="en-US" altLang="zh-CN" sz="1800"/>
              <a:t>			# BGP</a:t>
            </a:r>
            <a:r>
              <a:rPr lang="zh-CN" altLang="en-US" sz="1800"/>
              <a:t>实验主文件</a:t>
            </a:r>
            <a:endParaRPr lang="zh-CN" altLang="en-US" sz="1800"/>
          </a:p>
          <a:p>
            <a:r>
              <a:rPr lang="zh-CN" altLang="en-US" sz="1800"/>
              <a:t>conf</a:t>
            </a:r>
            <a:r>
              <a:rPr lang="en-US" altLang="zh-CN" sz="1800"/>
              <a:t>				# </a:t>
            </a:r>
            <a:r>
              <a:rPr lang="zh-CN" altLang="en-US" sz="1800"/>
              <a:t>各节点</a:t>
            </a:r>
            <a:r>
              <a:rPr lang="en-US" altLang="zh-CN" sz="1800"/>
              <a:t>BGP</a:t>
            </a:r>
            <a:r>
              <a:rPr lang="zh-CN" altLang="en-US" sz="1800"/>
              <a:t>配置文件</a:t>
            </a:r>
            <a:endParaRPr lang="zh-CN" altLang="en-US" sz="1800"/>
          </a:p>
          <a:p>
            <a:r>
              <a:rPr lang="zh-CN" altLang="en-US" sz="1800"/>
              <a:t>connect.sh</a:t>
            </a:r>
            <a:r>
              <a:rPr lang="en-US" altLang="zh-CN" sz="1800"/>
              <a:t>			# </a:t>
            </a:r>
            <a:r>
              <a:rPr lang="zh-CN" altLang="en-US" sz="1800"/>
              <a:t>连接到</a:t>
            </a:r>
            <a:r>
              <a:rPr lang="en-US" altLang="zh-CN" sz="1800"/>
              <a:t>bgpd</a:t>
            </a:r>
            <a:r>
              <a:rPr lang="zh-CN" altLang="zh-CN" sz="1800"/>
              <a:t>查看路由信息</a:t>
            </a:r>
            <a:endParaRPr lang="zh-CN" altLang="en-US" sz="1800"/>
          </a:p>
          <a:p>
            <a:r>
              <a:rPr lang="zh-CN" altLang="en-US" sz="1800"/>
              <a:t>install.sh</a:t>
            </a:r>
            <a:r>
              <a:rPr lang="en-US" altLang="zh-CN" sz="1800"/>
              <a:t>			# </a:t>
            </a:r>
            <a:r>
              <a:rPr lang="zh-CN" altLang="en-US" sz="1800"/>
              <a:t>安装实验相关工具</a:t>
            </a:r>
            <a:endParaRPr lang="zh-CN" altLang="en-US" sz="1800"/>
          </a:p>
          <a:p>
            <a:r>
              <a:rPr lang="zh-CN" altLang="en-US" sz="1800"/>
              <a:t>logs</a:t>
            </a:r>
            <a:r>
              <a:rPr lang="en-US" altLang="zh-CN" sz="1800"/>
              <a:t>				</a:t>
            </a:r>
            <a:endParaRPr lang="zh-CN" altLang="en-US" sz="1800"/>
          </a:p>
          <a:p>
            <a:r>
              <a:rPr lang="zh-CN" altLang="en-US" sz="1800"/>
              <a:t>start_rogue.sh</a:t>
            </a:r>
            <a:r>
              <a:rPr lang="en-US" altLang="zh-CN" sz="1800"/>
              <a:t>			# </a:t>
            </a:r>
            <a:r>
              <a:rPr lang="zh-CN" altLang="zh-CN" sz="1800"/>
              <a:t>发起</a:t>
            </a:r>
            <a:r>
              <a:rPr lang="en-US" altLang="zh-CN" sz="1800"/>
              <a:t>BGP</a:t>
            </a:r>
            <a:r>
              <a:rPr lang="zh-CN" altLang="en-US" sz="1800"/>
              <a:t>前缀劫持攻击</a:t>
            </a:r>
            <a:endParaRPr lang="zh-CN" altLang="en-US" sz="1800"/>
          </a:p>
          <a:p>
            <a:r>
              <a:rPr lang="zh-CN" altLang="en-US" sz="1800"/>
              <a:t>stop_rogue.sh</a:t>
            </a:r>
            <a:r>
              <a:rPr lang="en-US" altLang="zh-CN" sz="1800"/>
              <a:t>			</a:t>
            </a:r>
            <a:r>
              <a:rPr lang="en-US" altLang="zh-CN" sz="1800">
                <a:sym typeface="+mn-ea"/>
              </a:rPr>
              <a:t># </a:t>
            </a:r>
            <a:r>
              <a:rPr lang="zh-CN" altLang="en-US" sz="1800">
                <a:sym typeface="+mn-ea"/>
              </a:rPr>
              <a:t>停止</a:t>
            </a:r>
            <a:r>
              <a:rPr lang="en-US" altLang="zh-CN" sz="1800">
                <a:sym typeface="+mn-ea"/>
              </a:rPr>
              <a:t>BGP</a:t>
            </a:r>
            <a:r>
              <a:rPr lang="zh-CN" altLang="en-US" sz="1800">
                <a:sym typeface="+mn-ea"/>
              </a:rPr>
              <a:t>前缀劫持攻击</a:t>
            </a:r>
            <a:endParaRPr lang="zh-CN" altLang="en-US" sz="1800"/>
          </a:p>
          <a:p>
            <a:r>
              <a:rPr lang="zh-CN" altLang="en-US" sz="1800"/>
              <a:t>updates</a:t>
            </a:r>
            <a:endParaRPr lang="zh-CN" altLang="en-US" sz="1800"/>
          </a:p>
          <a:p>
            <a:r>
              <a:rPr lang="zh-CN" altLang="en-US" sz="1800"/>
              <a:t>webserver.py</a:t>
            </a:r>
            <a:r>
              <a:rPr lang="en-US" altLang="zh-CN" sz="1800"/>
              <a:t>			# HTTP</a:t>
            </a:r>
            <a:r>
              <a:rPr lang="zh-CN" altLang="en-US" sz="1800"/>
              <a:t>服务器</a:t>
            </a:r>
            <a:endParaRPr lang="zh-CN" altLang="en-US" sz="1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4" y="1444978"/>
            <a:ext cx="9207795" cy="5034843"/>
          </a:xfrm>
        </p:spPr>
        <p:txBody>
          <a:bodyPr/>
          <a:lstStyle/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https://docs.frrouting.org/en/latest/bgp.html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155" y="2705371"/>
            <a:ext cx="7886700" cy="1127245"/>
          </a:xfrm>
        </p:spPr>
        <p:txBody>
          <a:bodyPr/>
          <a:lstStyle/>
          <a:p>
            <a:pPr algn="ctr"/>
            <a:r>
              <a:rPr lang="en-US" altLang="zh-CN" dirty="0"/>
              <a:t>TCP</a:t>
            </a:r>
            <a:r>
              <a:rPr lang="zh-CN" altLang="zh-CN" dirty="0"/>
              <a:t>公平性</a:t>
            </a:r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协议作为应用需求和网络环境之间的性能适配器，其机制和算法一直在演进中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网络协议栈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TCP</a:t>
            </a:r>
            <a:r>
              <a:rPr lang="zh-CN" altLang="en-US" dirty="0"/>
              <a:t>拥塞控制接口抽象出来，支持不同的</a:t>
            </a:r>
            <a:r>
              <a:rPr lang="en-US" altLang="zh-CN" dirty="0"/>
              <a:t>TCP</a:t>
            </a:r>
            <a:r>
              <a:rPr lang="zh-CN" altLang="en-US" dirty="0"/>
              <a:t>拥塞控制算法实现</a:t>
            </a:r>
            <a:endParaRPr lang="en-US" altLang="zh-CN" dirty="0"/>
          </a:p>
          <a:p>
            <a:pPr lvl="1"/>
            <a:r>
              <a:rPr lang="zh-CN" altLang="en-US" dirty="0"/>
              <a:t>用户只需要实现特定接口，就可以自定义实现面向特定网络场景的拥塞控制逻辑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Cubic</a:t>
            </a:r>
            <a:r>
              <a:rPr lang="zh-CN" altLang="en-US" dirty="0"/>
              <a:t>算法：只使用丢包作为拥塞信号，收敛速度慢</a:t>
            </a:r>
            <a:endParaRPr lang="zh-CN" altLang="en-US" dirty="0"/>
          </a:p>
          <a:p>
            <a:r>
              <a:rPr lang="en-US" altLang="zh-CN" dirty="0"/>
              <a:t>BBR</a:t>
            </a:r>
            <a:r>
              <a:rPr lang="zh-CN" altLang="en-US" dirty="0"/>
              <a:t>算法：周期性探测带宽和延迟，在高带宽变化环境下收敛性差、公平性差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设计并实现一种基于丢包和延迟的</a:t>
            </a:r>
            <a:r>
              <a:rPr lang="en-US" altLang="zh-CN" dirty="0"/>
              <a:t>TCP</a:t>
            </a:r>
            <a:r>
              <a:rPr lang="zh-CN" altLang="en-US" dirty="0"/>
              <a:t>拥塞控制机制</a:t>
            </a:r>
            <a:endParaRPr lang="en-US" altLang="zh-CN" dirty="0"/>
          </a:p>
          <a:p>
            <a:pPr lvl="1"/>
            <a:r>
              <a:rPr lang="zh-CN" altLang="en-US" dirty="0"/>
              <a:t>能够在</a:t>
            </a:r>
            <a:r>
              <a:rPr lang="en-US" altLang="zh-CN" dirty="0"/>
              <a:t>Linux 4.15+</a:t>
            </a:r>
            <a:r>
              <a:rPr lang="zh-CN" altLang="en-US" dirty="0"/>
              <a:t>内核环境下编译成模块，并可以加载到内核中</a:t>
            </a:r>
            <a:endParaRPr lang="en-US" altLang="zh-CN" dirty="0"/>
          </a:p>
          <a:p>
            <a:pPr lvl="1"/>
            <a:r>
              <a:rPr lang="zh-CN" altLang="en-US" dirty="0"/>
              <a:t>相比于</a:t>
            </a:r>
            <a:r>
              <a:rPr lang="en-US" altLang="zh-CN" dirty="0">
                <a:sym typeface="+mn-ea"/>
              </a:rPr>
              <a:t>Cubic/BBR</a:t>
            </a:r>
            <a:r>
              <a:rPr lang="zh-CN" altLang="en-US" dirty="0">
                <a:sym typeface="+mn-ea"/>
              </a:rPr>
              <a:t>算法，</a:t>
            </a:r>
            <a:r>
              <a:rPr lang="zh-CN" altLang="en-US" dirty="0"/>
              <a:t>所设计的拥塞控制机制</a:t>
            </a:r>
            <a:r>
              <a:rPr lang="zh-CN" altLang="en-US" dirty="0">
                <a:sym typeface="+mn-ea"/>
              </a:rPr>
              <a:t>具有更好的收敛速度和公平性</a:t>
            </a:r>
            <a:endParaRPr lang="en-US" altLang="zh-CN" dirty="0"/>
          </a:p>
          <a:p>
            <a:r>
              <a:rPr lang="zh-CN" altLang="en-US" dirty="0"/>
              <a:t>提交：代码 </a:t>
            </a:r>
            <a:r>
              <a:rPr lang="en-US" altLang="zh-CN" dirty="0"/>
              <a:t>&amp; </a:t>
            </a:r>
            <a:r>
              <a:rPr lang="zh-CN" altLang="en-US" dirty="0"/>
              <a:t>实验报告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550" y="3513455"/>
            <a:ext cx="8350250" cy="3192145"/>
          </a:xfrm>
        </p:spPr>
        <p:txBody>
          <a:bodyPr/>
          <a:lstStyle/>
          <a:p>
            <a:r>
              <a:rPr kumimoji="1" lang="zh-CN" altLang="en-US" sz="2000" dirty="0"/>
              <a:t>实验拓扑：</a:t>
            </a:r>
            <a:r>
              <a:rPr kumimoji="1" lang="en-GB" altLang="zh-CN" sz="2000" dirty="0"/>
              <a:t> h1-R1-h2 </a:t>
            </a:r>
            <a:r>
              <a:rPr kumimoji="1" lang="zh-CN" altLang="en-US" sz="2000" dirty="0"/>
              <a:t>直连，在 </a:t>
            </a:r>
            <a:r>
              <a:rPr kumimoji="1" lang="en-GB" altLang="zh-CN" sz="2000" dirty="0"/>
              <a:t>R1-h2 </a:t>
            </a:r>
            <a:r>
              <a:rPr kumimoji="1" lang="zh-CN" altLang="en-US" sz="2000" dirty="0"/>
              <a:t>路径上设置速率限制</a:t>
            </a:r>
            <a:endParaRPr kumimoji="1" lang="en-US" altLang="zh-CN" sz="2000" dirty="0"/>
          </a:p>
          <a:p>
            <a:r>
              <a:rPr kumimoji="1" lang="zh-CN" altLang="en-US" sz="2000" dirty="0"/>
              <a:t>公平性和收敛性测试过程：在 </a:t>
            </a:r>
            <a:r>
              <a:rPr kumimoji="1" lang="en-US" altLang="zh-CN" sz="2000" dirty="0"/>
              <a:t>h1</a:t>
            </a:r>
            <a:r>
              <a:rPr kumimoji="1" lang="zh-CN" altLang="en-US" sz="2000" dirty="0"/>
              <a:t> 上每隔时间 </a:t>
            </a:r>
            <a:r>
              <a:rPr kumimoji="1" lang="en-US" altLang="zh-CN" sz="2000" dirty="0"/>
              <a:t>t</a:t>
            </a:r>
            <a:r>
              <a:rPr kumimoji="1" lang="zh-CN" altLang="en-US" sz="2000" dirty="0"/>
              <a:t> 启动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iperf</a:t>
            </a:r>
            <a:r>
              <a:rPr kumimoji="1" lang="zh-CN" altLang="en-US" sz="2000" dirty="0"/>
              <a:t> 启动一条</a:t>
            </a:r>
            <a:r>
              <a:rPr kumimoji="1" lang="en-US" altLang="zh-CN" sz="2000" dirty="0"/>
              <a:t> TCP</a:t>
            </a:r>
            <a:r>
              <a:rPr kumimoji="1" lang="zh-CN" altLang="en-US" sz="2000" dirty="0"/>
              <a:t> 流，直到有 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 条流同时发送。之后每隔时间 </a:t>
            </a:r>
            <a:r>
              <a:rPr kumimoji="1" lang="en-US" altLang="zh-CN" sz="2000" dirty="0"/>
              <a:t>t</a:t>
            </a:r>
            <a:r>
              <a:rPr kumimoji="1" lang="zh-CN" altLang="en-US" sz="2000" dirty="0"/>
              <a:t> 结束一条流，直到所有流停止发送</a:t>
            </a:r>
            <a:endParaRPr kumimoji="1" lang="en-US" altLang="zh-CN" sz="2000" dirty="0"/>
          </a:p>
          <a:p>
            <a:r>
              <a:rPr kumimoji="1" lang="zh-CN" altLang="en-US" sz="2000" dirty="0"/>
              <a:t>测试期间使用 </a:t>
            </a:r>
            <a:r>
              <a:rPr kumimoji="1" lang="en-US" altLang="zh-CN" sz="2000" dirty="0" err="1"/>
              <a:t>tcpdump</a:t>
            </a:r>
            <a:r>
              <a:rPr kumimoji="1" lang="zh-CN" altLang="en-US" sz="2000" dirty="0"/>
              <a:t> 抓包，供后续公平性分析使用</a:t>
            </a:r>
            <a:endParaRPr kumimoji="1" lang="zh-CN" altLang="en-US" sz="2000" dirty="0"/>
          </a:p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86784" y="1743456"/>
            <a:ext cx="975360" cy="829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R1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749470" y="1648082"/>
            <a:ext cx="1019804" cy="10198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h1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254166" y="1640072"/>
            <a:ext cx="1019804" cy="10198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h2</a:t>
            </a:r>
            <a:endParaRPr kumimoji="1" lang="zh-CN" altLang="en-US" dirty="0"/>
          </a:p>
        </p:txBody>
      </p:sp>
      <p:cxnSp>
        <p:nvCxnSpPr>
          <p:cNvPr id="11" name="直线连接符 10"/>
          <p:cNvCxnSpPr>
            <a:stCxn id="7" idx="6"/>
            <a:endCxn id="6" idx="1"/>
          </p:cNvCxnSpPr>
          <p:nvPr/>
        </p:nvCxnSpPr>
        <p:spPr>
          <a:xfrm>
            <a:off x="2769274" y="2157984"/>
            <a:ext cx="1217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6" idx="3"/>
            <a:endCxn id="9" idx="2"/>
          </p:cNvCxnSpPr>
          <p:nvPr/>
        </p:nvCxnSpPr>
        <p:spPr>
          <a:xfrm flipV="1">
            <a:off x="4962144" y="2149974"/>
            <a:ext cx="1292022" cy="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70514" y="2182011"/>
            <a:ext cx="153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100Mbps</a:t>
            </a:r>
            <a:endParaRPr kumimoji="1" lang="en-US" altLang="zh-CN" dirty="0"/>
          </a:p>
          <a:p>
            <a:r>
              <a:rPr kumimoji="1" lang="en-US" altLang="zh-CN" dirty="0"/>
              <a:t>20ms</a:t>
            </a:r>
            <a:r>
              <a:rPr kumimoji="1" lang="zh-CN" altLang="en-US" dirty="0"/>
              <a:t> </a:t>
            </a:r>
            <a:r>
              <a:rPr kumimoji="1" lang="en-US" altLang="zh-CN" dirty="0"/>
              <a:t>RTT</a:t>
            </a:r>
            <a:endParaRPr kumimoji="1" lang="en-US" altLang="zh-CN" dirty="0"/>
          </a:p>
          <a:p>
            <a:r>
              <a:rPr kumimoji="1" lang="en-US" altLang="zh-CN" dirty="0"/>
              <a:t>1BDP</a:t>
            </a:r>
            <a:r>
              <a:rPr kumimoji="1" lang="zh-CN" altLang="en-US" dirty="0"/>
              <a:t> </a:t>
            </a:r>
            <a:r>
              <a:rPr kumimoji="1" lang="en-US" altLang="zh-CN" dirty="0"/>
              <a:t>buffer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309669" y="1938124"/>
            <a:ext cx="159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iperf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57200" y="1938124"/>
            <a:ext cx="159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iperf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安装</a:t>
            </a:r>
            <a:r>
              <a:rPr lang="en-US" altLang="zh-CN" dirty="0" err="1"/>
              <a:t>Mininet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两种</a:t>
            </a:r>
            <a:r>
              <a:rPr lang="zh-CN" altLang="en-US" dirty="0"/>
              <a:t>安装</a:t>
            </a:r>
            <a:r>
              <a:rPr lang="zh-CN" altLang="zh-CN" dirty="0"/>
              <a:t>方式</a:t>
            </a:r>
            <a:r>
              <a:rPr lang="zh-CN" altLang="en-US" dirty="0"/>
              <a:t>，优先使用第一种：</a:t>
            </a:r>
            <a:endParaRPr lang="en-US" altLang="zh-CN" dirty="0"/>
          </a:p>
          <a:p>
            <a:pPr lvl="1"/>
            <a:r>
              <a:rPr lang="zh-CN" altLang="en-US" dirty="0"/>
              <a:t>命令行下</a:t>
            </a:r>
            <a:r>
              <a:rPr lang="zh-CN" altLang="zh-CN" dirty="0"/>
              <a:t>直接使用</a:t>
            </a:r>
            <a:r>
              <a:rPr lang="en-US" altLang="zh-CN" dirty="0"/>
              <a:t>pip</a:t>
            </a:r>
            <a:r>
              <a:rPr lang="zh-CN" altLang="zh-CN" dirty="0"/>
              <a:t>安装</a:t>
            </a:r>
            <a:r>
              <a:rPr lang="zh-CN" altLang="en-US" dirty="0"/>
              <a:t>： </a:t>
            </a:r>
            <a:r>
              <a:rPr lang="en-US" altLang="zh-CN"/>
              <a:t>sudo python -m pip install mininet</a:t>
            </a:r>
            <a:endParaRPr lang="en-US" altLang="zh-CN"/>
          </a:p>
          <a:p>
            <a:pPr lvl="2"/>
            <a:r>
              <a:rPr lang="zh-CN" altLang="zh-CN" dirty="0"/>
              <a:t>假设</a:t>
            </a:r>
            <a:r>
              <a:rPr lang="en-US" altLang="zh-CN" dirty="0"/>
              <a:t>Python</a:t>
            </a:r>
            <a:r>
              <a:rPr lang="zh-CN" altLang="en-US" dirty="0"/>
              <a:t>版本为</a:t>
            </a:r>
            <a:r>
              <a:rPr lang="en-US" altLang="zh-CN" dirty="0"/>
              <a:t>3.x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如果提示找不到</a:t>
            </a:r>
            <a:r>
              <a:rPr lang="en-US" altLang="zh-CN" dirty="0"/>
              <a:t>mininet</a:t>
            </a:r>
            <a:r>
              <a:rPr lang="zh-CN" altLang="en-US" dirty="0"/>
              <a:t>安装包，则说明</a:t>
            </a:r>
            <a:r>
              <a:rPr lang="en-US" altLang="zh-CN" dirty="0"/>
              <a:t>Linux</a:t>
            </a:r>
            <a:r>
              <a:rPr lang="zh-CN" altLang="en-US" dirty="0"/>
              <a:t>系统版本较旧，使用</a:t>
            </a:r>
            <a:r>
              <a:rPr lang="en-US" altLang="zh-CN" dirty="0"/>
              <a:t>apt</a:t>
            </a:r>
            <a:r>
              <a:rPr lang="zh-CN" altLang="en-US" dirty="0"/>
              <a:t>安装，这时安装的</a:t>
            </a:r>
            <a:r>
              <a:rPr lang="en-US" altLang="zh-CN" dirty="0"/>
              <a:t>mininet</a:t>
            </a:r>
            <a:r>
              <a:rPr lang="zh-CN" altLang="en-US" dirty="0"/>
              <a:t>只支持</a:t>
            </a:r>
            <a:r>
              <a:rPr lang="en-US" altLang="zh-CN" dirty="0"/>
              <a:t>Python2</a:t>
            </a:r>
            <a:endParaRPr lang="en-US" altLang="zh-CN" dirty="0"/>
          </a:p>
          <a:p>
            <a:pPr lvl="2"/>
            <a:r>
              <a:rPr lang="en-US" altLang="zh-CN" dirty="0"/>
              <a:t>sudo apt install mininet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根据安装方式，运行</a:t>
            </a:r>
            <a:r>
              <a:rPr lang="en-US" altLang="zh-CN" dirty="0"/>
              <a:t>mininet</a:t>
            </a:r>
            <a:r>
              <a:rPr lang="zh-CN" altLang="en-US" dirty="0"/>
              <a:t>脚本时选择不同的</a:t>
            </a:r>
            <a:r>
              <a:rPr lang="en-US" altLang="zh-CN" dirty="0"/>
              <a:t>Python</a:t>
            </a:r>
            <a:r>
              <a:rPr lang="zh-CN" altLang="en-US" dirty="0"/>
              <a:t>版本，第一种安装方式使用</a:t>
            </a:r>
            <a:r>
              <a:rPr lang="en-US" altLang="zh-CN" dirty="0"/>
              <a:t>python</a:t>
            </a:r>
            <a:r>
              <a:rPr lang="zh-CN" altLang="en-US" dirty="0"/>
              <a:t>运行，第二种使用</a:t>
            </a:r>
            <a:r>
              <a:rPr lang="en-US" altLang="zh-CN" dirty="0"/>
              <a:t>python2</a:t>
            </a:r>
            <a:r>
              <a:rPr lang="zh-CN" altLang="en-US" dirty="0"/>
              <a:t>运行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 dirty="0">
                <a:solidFill>
                  <a:srgbClr val="181A1C"/>
                </a:solidFill>
                <a:effectLst/>
              </a:rPr>
              <a:t>#</a:t>
            </a:r>
            <a:r>
              <a:rPr lang="en-GB" altLang="zh-CN" dirty="0">
                <a:solidFill>
                  <a:srgbClr val="181A1C"/>
                </a:solidFill>
                <a:effectLst/>
              </a:rPr>
              <a:t> </a:t>
            </a:r>
            <a:r>
              <a:rPr lang="en-US" altLang="en-GB" dirty="0">
                <a:solidFill>
                  <a:srgbClr val="181A1C"/>
                </a:solidFill>
                <a:effectLst/>
              </a:rPr>
              <a:t>python </a:t>
            </a:r>
            <a:r>
              <a:rPr lang="en-GB" altLang="zh-CN" dirty="0" err="1">
                <a:solidFill>
                  <a:srgbClr val="181A1C"/>
                </a:solidFill>
                <a:effectLst/>
              </a:rPr>
              <a:t>topo.py</a:t>
            </a:r>
            <a:r>
              <a:rPr lang="en-GB" altLang="zh-CN" dirty="0">
                <a:solidFill>
                  <a:srgbClr val="181A1C"/>
                </a:solidFill>
                <a:effectLst/>
              </a:rPr>
              <a:t> -c </a:t>
            </a:r>
            <a:r>
              <a:rPr lang="en-GB" altLang="zh-CN" dirty="0" err="1">
                <a:solidFill>
                  <a:srgbClr val="181A1C"/>
                </a:solidFill>
                <a:effectLst/>
              </a:rPr>
              <a:t>alg_name</a:t>
            </a:r>
            <a:r>
              <a:rPr lang="en-GB" altLang="zh-CN" dirty="0">
                <a:solidFill>
                  <a:srgbClr val="181A1C"/>
                </a:solidFill>
                <a:effectLst/>
              </a:rPr>
              <a:t> </a:t>
            </a:r>
            <a:r>
              <a:rPr lang="zh-CN" altLang="en-US" dirty="0">
                <a:solidFill>
                  <a:srgbClr val="181A1C"/>
                </a:solidFill>
                <a:effectLst/>
              </a:rPr>
              <a:t>创建实验拓扑并测试目标算法</a:t>
            </a:r>
            <a:endParaRPr lang="zh-CN" altLang="en-US" dirty="0">
              <a:solidFill>
                <a:srgbClr val="181A1C"/>
              </a:solidFill>
              <a:effectLst/>
            </a:endParaRPr>
          </a:p>
          <a:p>
            <a:pPr lvl="1"/>
            <a:r>
              <a:rPr lang="zh-CN" altLang="en-US" dirty="0">
                <a:solidFill>
                  <a:srgbClr val="181A1C"/>
                </a:solidFill>
                <a:effectLst/>
              </a:rPr>
              <a:t>公平性与收敛速度测试</a:t>
            </a:r>
            <a:r>
              <a:rPr lang="zh-CN" altLang="en-US" dirty="0">
                <a:solidFill>
                  <a:srgbClr val="181A1C"/>
                </a:solidFill>
              </a:rPr>
              <a:t>函数</a:t>
            </a:r>
            <a:r>
              <a:rPr lang="en-US" altLang="zh-CN" dirty="0">
                <a:solidFill>
                  <a:srgbClr val="181A1C"/>
                </a:solidFill>
              </a:rPr>
              <a:t>:</a:t>
            </a:r>
            <a:r>
              <a:rPr lang="zh-CN" altLang="en-US" dirty="0">
                <a:solidFill>
                  <a:srgbClr val="181A1C"/>
                </a:solidFill>
                <a:effectLst/>
              </a:rPr>
              <a:t> </a:t>
            </a:r>
            <a:r>
              <a:rPr lang="en-GB" altLang="zh-CN" dirty="0" err="1">
                <a:solidFill>
                  <a:srgbClr val="181A1C"/>
                </a:solidFill>
                <a:effectLst/>
              </a:rPr>
              <a:t>fairness_evaluation</a:t>
            </a:r>
            <a:r>
              <a:rPr lang="en-GB" altLang="zh-CN" dirty="0">
                <a:solidFill>
                  <a:srgbClr val="181A1C"/>
                </a:solidFill>
                <a:effectLst/>
              </a:rPr>
              <a:t>(</a:t>
            </a:r>
            <a:r>
              <a:rPr lang="en-GB" altLang="zh-CN" dirty="0" err="1">
                <a:solidFill>
                  <a:srgbClr val="181A1C"/>
                </a:solidFill>
                <a:effectLst/>
              </a:rPr>
              <a:t>net,cc_name,inter_flow_time</a:t>
            </a:r>
            <a:r>
              <a:rPr lang="en-GB" altLang="zh-CN" dirty="0">
                <a:solidFill>
                  <a:srgbClr val="181A1C"/>
                </a:solidFill>
                <a:effectLst/>
              </a:rPr>
              <a:t> = 1,num_flows = 10)</a:t>
            </a:r>
            <a:r>
              <a:rPr lang="zh-CN" altLang="en-US" dirty="0">
                <a:solidFill>
                  <a:srgbClr val="181A1C"/>
                </a:solidFill>
                <a:effectLst/>
              </a:rPr>
              <a:t>每隔 </a:t>
            </a:r>
            <a:r>
              <a:rPr lang="en-GB" altLang="zh-CN" dirty="0" err="1">
                <a:solidFill>
                  <a:srgbClr val="181A1C"/>
                </a:solidFill>
                <a:effectLst/>
              </a:rPr>
              <a:t>inter_flow_time</a:t>
            </a:r>
            <a:r>
              <a:rPr lang="en-GB" altLang="zh-CN" dirty="0">
                <a:solidFill>
                  <a:srgbClr val="181A1C"/>
                </a:solidFill>
                <a:effectLst/>
              </a:rPr>
              <a:t>  </a:t>
            </a:r>
            <a:r>
              <a:rPr lang="zh-CN" altLang="en-US" dirty="0">
                <a:solidFill>
                  <a:srgbClr val="181A1C"/>
                </a:solidFill>
                <a:effectLst/>
              </a:rPr>
              <a:t>加入一条流，直到加入 </a:t>
            </a:r>
            <a:r>
              <a:rPr lang="en-GB" altLang="zh-CN" dirty="0" err="1">
                <a:solidFill>
                  <a:srgbClr val="181A1C"/>
                </a:solidFill>
                <a:effectLst/>
              </a:rPr>
              <a:t>num_flows</a:t>
            </a:r>
            <a:r>
              <a:rPr lang="en-GB" altLang="zh-CN" dirty="0">
                <a:solidFill>
                  <a:srgbClr val="181A1C"/>
                </a:solidFill>
                <a:effectLst/>
              </a:rPr>
              <a:t> </a:t>
            </a:r>
            <a:r>
              <a:rPr lang="zh-CN" altLang="en-US" dirty="0">
                <a:solidFill>
                  <a:srgbClr val="181A1C"/>
                </a:solidFill>
                <a:effectLst/>
              </a:rPr>
              <a:t>条流为止。之后每 </a:t>
            </a:r>
            <a:r>
              <a:rPr lang="en-GB" altLang="zh-CN" dirty="0" err="1">
                <a:solidFill>
                  <a:srgbClr val="181A1C"/>
                </a:solidFill>
                <a:effectLst/>
              </a:rPr>
              <a:t>inter_flow_time</a:t>
            </a:r>
            <a:r>
              <a:rPr lang="zh-CN" altLang="en-US" dirty="0">
                <a:solidFill>
                  <a:srgbClr val="181A1C"/>
                </a:solidFill>
                <a:effectLst/>
              </a:rPr>
              <a:t> 一条流结束发送，直到所有流都结束发送</a:t>
            </a:r>
            <a:endParaRPr lang="zh-CN" altLang="en-US" dirty="0">
              <a:solidFill>
                <a:srgbClr val="181A1C"/>
              </a:solidFill>
              <a:effectLst/>
            </a:endParaRPr>
          </a:p>
          <a:p>
            <a:pPr lvl="1"/>
            <a:endParaRPr lang="zh-CN" altLang="en-US" dirty="0">
              <a:solidFill>
                <a:srgbClr val="181A1C"/>
              </a:solidFill>
              <a:effectLst/>
            </a:endParaRPr>
          </a:p>
          <a:p>
            <a:pPr lvl="1"/>
            <a:r>
              <a:rPr lang="zh-CN" altLang="en-US" dirty="0">
                <a:solidFill>
                  <a:srgbClr val="181A1C"/>
                </a:solidFill>
                <a:effectLst/>
              </a:rPr>
              <a:t>实验过程中， </a:t>
            </a:r>
            <a:r>
              <a:rPr lang="en-GB" altLang="zh-CN" dirty="0" err="1">
                <a:solidFill>
                  <a:srgbClr val="181A1C"/>
                </a:solidFill>
                <a:effectLst/>
              </a:rPr>
              <a:t>tcpdump</a:t>
            </a:r>
            <a:r>
              <a:rPr lang="en-GB" altLang="zh-CN" dirty="0">
                <a:solidFill>
                  <a:srgbClr val="181A1C"/>
                </a:solidFill>
                <a:effectLst/>
              </a:rPr>
              <a:t> </a:t>
            </a:r>
            <a:r>
              <a:rPr lang="zh-CN" altLang="en-US" dirty="0">
                <a:solidFill>
                  <a:srgbClr val="181A1C"/>
                </a:solidFill>
                <a:effectLst/>
              </a:rPr>
              <a:t>会抓取 </a:t>
            </a:r>
            <a:r>
              <a:rPr lang="en-GB" altLang="zh-CN" dirty="0">
                <a:solidFill>
                  <a:srgbClr val="181A1C"/>
                </a:solidFill>
                <a:effectLst/>
              </a:rPr>
              <a:t>h2-eth0 </a:t>
            </a:r>
            <a:r>
              <a:rPr lang="zh-CN" altLang="en-US" dirty="0">
                <a:solidFill>
                  <a:srgbClr val="181A1C"/>
                </a:solidFill>
                <a:effectLst/>
              </a:rPr>
              <a:t>的数据包，供后续公平性分析使用</a:t>
            </a:r>
            <a:endParaRPr lang="zh-CN" altLang="en-US" dirty="0">
              <a:solidFill>
                <a:srgbClr val="181A1C"/>
              </a:solidFill>
              <a:effectLst/>
            </a:endParaRPr>
          </a:p>
          <a:p>
            <a:pPr marL="0" indent="0">
              <a:buNone/>
            </a:pPr>
            <a:endParaRPr kumimoji="1" lang="en-US" altLang="zh-CN" i="1" dirty="0"/>
          </a:p>
          <a:p>
            <a:pPr marL="0" indent="0">
              <a:buNone/>
            </a:pPr>
            <a:endParaRPr kumimoji="1" lang="en-US" altLang="zh-CN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4289900"/>
          </a:xfrm>
        </p:spPr>
        <p:txBody>
          <a:bodyPr/>
          <a:lstStyle/>
          <a:p>
            <a:r>
              <a:rPr lang="zh-CN" altLang="en-US" dirty="0">
                <a:solidFill>
                  <a:srgbClr val="181A1C"/>
                </a:solidFill>
                <a:effectLst/>
                <a:uFillTx/>
              </a:rPr>
              <a:t>公平性分析工具 （</a:t>
            </a:r>
            <a:r>
              <a:rPr lang="en-GB" altLang="zh-CN" dirty="0" err="1">
                <a:solidFill>
                  <a:srgbClr val="181A1C"/>
                </a:solidFill>
                <a:effectLst/>
                <a:uFillTx/>
              </a:rPr>
              <a:t>pcap_analyse_tool.py</a:t>
            </a:r>
            <a:r>
              <a:rPr lang="zh-CN" altLang="en-US" dirty="0">
                <a:solidFill>
                  <a:srgbClr val="181A1C"/>
                </a:solidFill>
                <a:effectLst/>
                <a:uFillTx/>
              </a:rPr>
              <a:t>）</a:t>
            </a:r>
            <a:endParaRPr lang="zh-CN" altLang="en-US" dirty="0">
              <a:solidFill>
                <a:srgbClr val="181A1C"/>
              </a:solidFill>
              <a:effectLst/>
              <a:uFillTx/>
            </a:endParaRPr>
          </a:p>
          <a:p>
            <a:pPr lvl="1"/>
            <a:r>
              <a:rPr lang="en-GB" altLang="zh-CN" dirty="0">
                <a:solidFill>
                  <a:srgbClr val="181A1C"/>
                </a:solidFill>
                <a:effectLst/>
                <a:uFillTx/>
              </a:rPr>
              <a:t>def </a:t>
            </a:r>
            <a:r>
              <a:rPr lang="en-GB" altLang="zh-CN" dirty="0" err="1">
                <a:solidFill>
                  <a:srgbClr val="181A1C"/>
                </a:solidFill>
                <a:effectLst/>
                <a:uFillTx/>
              </a:rPr>
              <a:t>analyse_algorithm</a:t>
            </a:r>
            <a:r>
              <a:rPr lang="en-GB" altLang="zh-CN" dirty="0">
                <a:solidFill>
                  <a:srgbClr val="181A1C"/>
                </a:solidFill>
                <a:effectLst/>
                <a:uFillTx/>
              </a:rPr>
              <a:t>(</a:t>
            </a:r>
            <a:r>
              <a:rPr lang="en-GB" altLang="zh-CN" dirty="0" err="1">
                <a:solidFill>
                  <a:srgbClr val="181A1C"/>
                </a:solidFill>
                <a:effectLst/>
                <a:uFillTx/>
              </a:rPr>
              <a:t>pcap_file_path</a:t>
            </a:r>
            <a:r>
              <a:rPr lang="en-GB" altLang="zh-CN" dirty="0">
                <a:solidFill>
                  <a:srgbClr val="181A1C"/>
                </a:solidFill>
                <a:effectLst/>
                <a:uFillTx/>
              </a:rPr>
              <a:t>, cache=True) </a:t>
            </a:r>
            <a:r>
              <a:rPr lang="zh-CN" altLang="en-US" dirty="0">
                <a:solidFill>
                  <a:srgbClr val="181A1C"/>
                </a:solidFill>
                <a:effectLst/>
                <a:uFillTx/>
              </a:rPr>
              <a:t>会分析目标 </a:t>
            </a:r>
            <a:r>
              <a:rPr lang="en-GB" altLang="zh-CN" dirty="0" err="1">
                <a:solidFill>
                  <a:srgbClr val="181A1C"/>
                </a:solidFill>
                <a:effectLst/>
                <a:uFillTx/>
              </a:rPr>
              <a:t>pcap</a:t>
            </a:r>
            <a:r>
              <a:rPr lang="en-GB" altLang="zh-CN" dirty="0">
                <a:solidFill>
                  <a:srgbClr val="181A1C"/>
                </a:solidFill>
                <a:effectLst/>
                <a:uFillTx/>
              </a:rPr>
              <a:t> </a:t>
            </a:r>
            <a:r>
              <a:rPr lang="zh-CN" altLang="en-US" dirty="0">
                <a:solidFill>
                  <a:srgbClr val="181A1C"/>
                </a:solidFill>
                <a:effectLst/>
                <a:uFillTx/>
              </a:rPr>
              <a:t>文件，由于数据处理会花费大量时间，为了方便后续处理设置了缓存机制</a:t>
            </a:r>
            <a:endParaRPr lang="zh-CN" altLang="en-US" dirty="0">
              <a:solidFill>
                <a:srgbClr val="181A1C"/>
              </a:solidFill>
              <a:effectLst/>
              <a:uFillTx/>
            </a:endParaRPr>
          </a:p>
          <a:p>
            <a:pPr lvl="1"/>
            <a:endParaRPr lang="en-US" altLang="zh-CN" dirty="0">
              <a:solidFill>
                <a:srgbClr val="181A1C"/>
              </a:solidFill>
              <a:effectLst/>
              <a:uFillTx/>
            </a:endParaRPr>
          </a:p>
          <a:p>
            <a:pPr lvl="1"/>
            <a:r>
              <a:rPr lang="en-GB" altLang="zh-CN" dirty="0">
                <a:solidFill>
                  <a:srgbClr val="181A1C"/>
                </a:solidFill>
                <a:uFillTx/>
              </a:rPr>
              <a:t>def draw(</a:t>
            </a:r>
            <a:r>
              <a:rPr lang="en-GB" altLang="zh-CN" dirty="0" err="1">
                <a:solidFill>
                  <a:srgbClr val="181A1C"/>
                </a:solidFill>
                <a:uFillTx/>
              </a:rPr>
              <a:t>ax,alg,alpha</a:t>
            </a:r>
            <a:r>
              <a:rPr lang="en-GB" altLang="zh-CN" dirty="0">
                <a:solidFill>
                  <a:srgbClr val="181A1C"/>
                </a:solidFill>
                <a:uFillTx/>
              </a:rPr>
              <a:t>=0.3,color="r") </a:t>
            </a:r>
            <a:r>
              <a:rPr lang="zh-CN" altLang="en-US" dirty="0">
                <a:solidFill>
                  <a:srgbClr val="181A1C"/>
                </a:solidFill>
                <a:uFillTx/>
              </a:rPr>
              <a:t>函数说明：以 </a:t>
            </a:r>
            <a:r>
              <a:rPr lang="en-US" altLang="zh-CN" dirty="0">
                <a:solidFill>
                  <a:srgbClr val="181A1C"/>
                </a:solidFill>
                <a:uFillTx/>
              </a:rPr>
              <a:t>0.1</a:t>
            </a:r>
            <a:r>
              <a:rPr lang="en-GB" altLang="zh-CN" dirty="0">
                <a:solidFill>
                  <a:srgbClr val="181A1C"/>
                </a:solidFill>
                <a:uFillTx/>
              </a:rPr>
              <a:t>s </a:t>
            </a:r>
            <a:r>
              <a:rPr lang="zh-CN" altLang="en-US" dirty="0">
                <a:solidFill>
                  <a:srgbClr val="181A1C"/>
                </a:solidFill>
                <a:uFillTx/>
              </a:rPr>
              <a:t>为单位，统计每个时间区间内所有流的平均吞吐量</a:t>
            </a:r>
            <a:r>
              <a:rPr lang="en-US" altLang="zh-CN" dirty="0">
                <a:solidFill>
                  <a:srgbClr val="181A1C"/>
                </a:solidFill>
                <a:uFillTx/>
              </a:rPr>
              <a:t>(</a:t>
            </a:r>
            <a:r>
              <a:rPr lang="en-GB" altLang="zh-CN" dirty="0">
                <a:solidFill>
                  <a:srgbClr val="181A1C"/>
                </a:solidFill>
                <a:uFillTx/>
              </a:rPr>
              <a:t>mean) </a:t>
            </a:r>
            <a:r>
              <a:rPr lang="zh-CN" altLang="en-US" dirty="0">
                <a:solidFill>
                  <a:srgbClr val="181A1C"/>
                </a:solidFill>
                <a:uFillTx/>
              </a:rPr>
              <a:t>和所有流吞吐量的标准差</a:t>
            </a:r>
            <a:r>
              <a:rPr lang="en-US" altLang="zh-CN" dirty="0">
                <a:solidFill>
                  <a:srgbClr val="181A1C"/>
                </a:solidFill>
                <a:uFillTx/>
              </a:rPr>
              <a:t>(</a:t>
            </a:r>
            <a:r>
              <a:rPr lang="en-GB" altLang="zh-CN" dirty="0">
                <a:solidFill>
                  <a:srgbClr val="181A1C"/>
                </a:solidFill>
                <a:uFillTx/>
              </a:rPr>
              <a:t>standard deviation)</a:t>
            </a:r>
            <a:r>
              <a:rPr lang="zh-CN" altLang="en-GB" dirty="0">
                <a:solidFill>
                  <a:srgbClr val="181A1C"/>
                </a:solidFill>
                <a:uFillTx/>
              </a:rPr>
              <a:t>，</a:t>
            </a:r>
            <a:r>
              <a:rPr lang="zh-CN" altLang="en-US" dirty="0">
                <a:solidFill>
                  <a:srgbClr val="181A1C"/>
                </a:solidFill>
                <a:uFillTx/>
              </a:rPr>
              <a:t>绘制出 </a:t>
            </a:r>
            <a:r>
              <a:rPr lang="en-GB" altLang="zh-CN" dirty="0" err="1">
                <a:solidFill>
                  <a:srgbClr val="181A1C"/>
                </a:solidFill>
                <a:uFillTx/>
              </a:rPr>
              <a:t>mean±standard</a:t>
            </a:r>
            <a:r>
              <a:rPr lang="en-GB" altLang="zh-CN" dirty="0">
                <a:solidFill>
                  <a:srgbClr val="181A1C"/>
                </a:solidFill>
                <a:uFillTx/>
              </a:rPr>
              <a:t> deviation </a:t>
            </a:r>
            <a:r>
              <a:rPr lang="zh-CN" altLang="en-US" dirty="0">
                <a:solidFill>
                  <a:srgbClr val="181A1C"/>
                </a:solidFill>
                <a:uFillTx/>
              </a:rPr>
              <a:t>的范围</a:t>
            </a:r>
            <a:endParaRPr lang="zh-CN" altLang="en-US" dirty="0">
              <a:solidFill>
                <a:srgbClr val="181A1C"/>
              </a:solidFill>
              <a:uFillTx/>
            </a:endParaRPr>
          </a:p>
          <a:p>
            <a:pPr lvl="1"/>
            <a:endParaRPr lang="en-GB" altLang="zh-CN" dirty="0">
              <a:solidFill>
                <a:srgbClr val="181A1C"/>
              </a:solidFill>
              <a:effectLst/>
              <a:uFillTx/>
            </a:endParaRPr>
          </a:p>
          <a:p>
            <a:pPr lvl="1"/>
            <a:endParaRPr lang="en-GB" altLang="zh-CN" dirty="0">
              <a:solidFill>
                <a:srgbClr val="181A1C"/>
              </a:solidFill>
              <a:effectLst/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draw()</a:t>
            </a:r>
            <a:r>
              <a:rPr kumimoji="1" lang="zh-CN" altLang="en-US" dirty="0"/>
              <a:t> 效果示意图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41640"/>
            <a:ext cx="7886700" cy="4425801"/>
          </a:xfrm>
        </p:spPr>
        <p:txBody>
          <a:bodyPr/>
          <a:lstStyle/>
          <a:p>
            <a:r>
              <a:rPr lang="zh-CN" altLang="en-US" dirty="0">
                <a:solidFill>
                  <a:srgbClr val="181A1C"/>
                </a:solidFill>
                <a:uFillTx/>
              </a:rPr>
              <a:t>效果如下图所示，图中应有三种拥塞控制算法：</a:t>
            </a:r>
            <a:r>
              <a:rPr lang="en-US" altLang="zh-CN" dirty="0">
                <a:solidFill>
                  <a:srgbClr val="181A1C"/>
                </a:solidFill>
                <a:uFillTx/>
              </a:rPr>
              <a:t>Cubic</a:t>
            </a:r>
            <a:r>
              <a:rPr lang="zh-CN" altLang="en-US" dirty="0">
                <a:solidFill>
                  <a:srgbClr val="181A1C"/>
                </a:solidFill>
                <a:uFillTx/>
              </a:rPr>
              <a:t>、</a:t>
            </a:r>
            <a:r>
              <a:rPr lang="en-US" altLang="zh-CN" dirty="0">
                <a:solidFill>
                  <a:srgbClr val="181A1C"/>
                </a:solidFill>
                <a:uFillTx/>
              </a:rPr>
              <a:t>BBR</a:t>
            </a:r>
            <a:r>
              <a:rPr lang="zh-CN" altLang="en-US" dirty="0">
                <a:solidFill>
                  <a:srgbClr val="181A1C"/>
                </a:solidFill>
                <a:uFillTx/>
              </a:rPr>
              <a:t>，以及自己实现的算法。黑色线是理想值。</a:t>
            </a:r>
            <a:endParaRPr kumimoji="1" lang="zh-CN" altLang="en-US" dirty="0">
              <a:solidFill>
                <a:srgbClr val="181A1C"/>
              </a:solidFill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61845" y="3159125"/>
            <a:ext cx="5146675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附件文件列表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pcap_analyse_tool.py</a:t>
            </a:r>
            <a:r>
              <a:rPr lang="en-US" altLang="zh-CN"/>
              <a:t>	# </a:t>
            </a:r>
            <a:r>
              <a:rPr lang="zh-CN" altLang="zh-CN"/>
              <a:t>分析</a:t>
            </a:r>
            <a:r>
              <a:rPr lang="en-US" altLang="zh-CN"/>
              <a:t>Pcap</a:t>
            </a:r>
            <a:r>
              <a:rPr lang="zh-CN" altLang="en-US"/>
              <a:t>文件工具</a:t>
            </a:r>
            <a:endParaRPr lang="zh-CN" altLang="en-US"/>
          </a:p>
          <a:p>
            <a:r>
              <a:rPr lang="zh-CN" altLang="en-US"/>
              <a:t>topo.py</a:t>
            </a:r>
            <a:r>
              <a:rPr lang="en-US" altLang="zh-CN"/>
              <a:t>				# </a:t>
            </a:r>
            <a:r>
              <a:rPr lang="zh-CN" altLang="en-US"/>
              <a:t>实验拓扑</a:t>
            </a:r>
            <a:endParaRPr lang="zh-CN" altLang="en-US"/>
          </a:p>
          <a:p>
            <a:r>
              <a:rPr lang="zh-CN" altLang="en-US"/>
              <a:t>util.py</a:t>
            </a:r>
            <a:r>
              <a:rPr lang="en-US" altLang="zh-CN"/>
              <a:t>				# </a:t>
            </a:r>
            <a:r>
              <a:rPr lang="zh-CN" altLang="en-US"/>
              <a:t>实验</a:t>
            </a:r>
            <a:r>
              <a:rPr lang="zh-CN" altLang="en-US">
                <a:sym typeface="+mn-ea"/>
              </a:rPr>
              <a:t>相关</a:t>
            </a:r>
            <a:r>
              <a:rPr lang="zh-CN" altLang="en-US"/>
              <a:t>辅助功能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79" y="2865377"/>
            <a:ext cx="7886700" cy="1127245"/>
          </a:xfrm>
        </p:spPr>
        <p:txBody>
          <a:bodyPr/>
          <a:lstStyle/>
          <a:p>
            <a:pPr algn="ctr"/>
            <a:r>
              <a:rPr lang="en-US" altLang="zh-CN" dirty="0"/>
              <a:t>HTTP</a:t>
            </a:r>
            <a:r>
              <a:rPr lang="zh-CN" altLang="en-US" dirty="0"/>
              <a:t>服务器实验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服务器实验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8229600" cy="1803400"/>
          </a:xfrm>
        </p:spPr>
        <p:txBody>
          <a:bodyPr/>
          <a:lstStyle/>
          <a:p>
            <a:r>
              <a:rPr lang="zh-CN" altLang="en-US" sz="2000" dirty="0"/>
              <a:t>实现：使用</a:t>
            </a:r>
            <a:r>
              <a:rPr lang="en-US" altLang="zh-CN" sz="2000" dirty="0"/>
              <a:t>C</a:t>
            </a:r>
            <a:r>
              <a:rPr lang="zh-CN" altLang="en-US" sz="2000" dirty="0"/>
              <a:t>语言实现最简单的</a:t>
            </a:r>
            <a:r>
              <a:rPr lang="en-US" altLang="zh-CN" sz="2000" dirty="0"/>
              <a:t>HTTP</a:t>
            </a:r>
            <a:r>
              <a:rPr lang="zh-CN" altLang="en-US" sz="2000" dirty="0"/>
              <a:t>服务器</a:t>
            </a:r>
            <a:endParaRPr lang="zh-CN" altLang="en-US" sz="2000" dirty="0"/>
          </a:p>
          <a:p>
            <a:pPr lvl="1"/>
            <a:r>
              <a:rPr lang="zh-CN" altLang="en-US" sz="1800" dirty="0"/>
              <a:t>同时支持</a:t>
            </a:r>
            <a:r>
              <a:rPr lang="en-US" altLang="zh-CN" sz="1800" dirty="0"/>
              <a:t>HTTP</a:t>
            </a:r>
            <a:r>
              <a:rPr lang="zh-CN" altLang="en-US" sz="1800" dirty="0"/>
              <a:t>（</a:t>
            </a:r>
            <a:r>
              <a:rPr lang="en-US" altLang="zh-CN" sz="1800" dirty="0"/>
              <a:t>80</a:t>
            </a:r>
            <a:r>
              <a:rPr lang="zh-CN" altLang="en-US" sz="1800" dirty="0"/>
              <a:t>端口）和</a:t>
            </a:r>
            <a:r>
              <a:rPr lang="en-US" altLang="zh-CN" sz="1800" dirty="0"/>
              <a:t>HTTPS</a:t>
            </a:r>
            <a:r>
              <a:rPr lang="zh-CN" altLang="en-US" sz="1800" dirty="0"/>
              <a:t>（</a:t>
            </a:r>
            <a:r>
              <a:rPr lang="en-US" altLang="zh-CN" sz="1800" dirty="0"/>
              <a:t>443</a:t>
            </a:r>
            <a:r>
              <a:rPr lang="zh-CN" altLang="en-US" sz="1800" dirty="0"/>
              <a:t>端口）</a:t>
            </a:r>
            <a:endParaRPr lang="zh-CN" altLang="en-US" sz="1800" dirty="0"/>
          </a:p>
          <a:p>
            <a:pPr lvl="2"/>
            <a:r>
              <a:rPr lang="zh-CN" altLang="en-US" sz="1620" dirty="0"/>
              <a:t>使用两个线程分别监听各自端口</a:t>
            </a:r>
            <a:endParaRPr lang="zh-CN" altLang="en-US" sz="1620" dirty="0"/>
          </a:p>
          <a:p>
            <a:pPr lvl="1"/>
            <a:r>
              <a:rPr lang="zh-CN" altLang="en-US" sz="1800" dirty="0"/>
              <a:t>只需支持</a:t>
            </a:r>
            <a:r>
              <a:rPr lang="en-US" altLang="zh-CN" sz="1800" dirty="0"/>
              <a:t>GET</a:t>
            </a:r>
            <a:r>
              <a:rPr lang="zh-CN" altLang="en-US" sz="1800" dirty="0"/>
              <a:t>方法，解析请求报文，返回相应应答及内容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16535" y="3322320"/>
          <a:ext cx="8681085" cy="3521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420"/>
                <a:gridCol w="6082665"/>
              </a:tblGrid>
              <a:tr h="504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需支持的状态码</a:t>
                      </a:r>
                      <a:endParaRPr lang="zh-CN" altLang="en-US" sz="160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场景</a:t>
                      </a:r>
                      <a:endParaRPr lang="zh-CN" altLang="en-US" sz="160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698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200 OK</a:t>
                      </a:r>
                      <a:endParaRPr lang="en-US" altLang="zh-CN" sz="160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对于443端口接收的请求，如果程序所在文件夹存在所请求的文件，返回该状态码，以及所请求的文件</a:t>
                      </a:r>
                      <a:endParaRPr lang="zh-CN" altLang="en-US" sz="160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6978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301 Moved Permanently</a:t>
                      </a:r>
                      <a:endParaRPr lang="zh-CN" altLang="en-US" sz="160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对于80端口接收的请求，返回该状态码，在应答中使用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Location</a:t>
                      </a: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字段表达相应的https URL</a:t>
                      </a:r>
                      <a:endParaRPr lang="zh-CN" altLang="en-US" sz="160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728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206 Partial Content</a:t>
                      </a:r>
                      <a:endParaRPr lang="en-US" altLang="zh-CN" sz="160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对于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443</a:t>
                      </a: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端口接收的请求，如果所请求的为部分内容（请求中有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Range</a:t>
                      </a: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字段），返回该状态码，以及相应的部分内容</a:t>
                      </a:r>
                      <a:endParaRPr lang="zh-CN" altLang="en-US" sz="160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697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404 Not Found</a:t>
                      </a:r>
                      <a:endParaRPr lang="en-US" altLang="zh-CN" sz="160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对于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443</a:t>
                      </a: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端口接收的请求，如果</a:t>
                      </a: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+mn-ea"/>
                        </a:rPr>
                        <a:t>程序所在文件夹没有</a:t>
                      </a: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所请求的文件，返回该状态码</a:t>
                      </a:r>
                      <a:endParaRPr lang="zh-CN" altLang="en-US" sz="160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根据上述要求，实现</a:t>
            </a:r>
            <a:r>
              <a:rPr lang="en-US" altLang="zh-CN" dirty="0"/>
              <a:t>HTTP</a:t>
            </a:r>
            <a:r>
              <a:rPr lang="zh-CN" altLang="en-US" dirty="0"/>
              <a:t>服务器程序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执行</a:t>
            </a:r>
            <a:r>
              <a:rPr lang="en-US" altLang="zh-CN" dirty="0"/>
              <a:t>sudo python topo.py</a:t>
            </a:r>
            <a:r>
              <a:rPr lang="zh-CN" altLang="en-US" dirty="0"/>
              <a:t>命令，生成包括两个端节点的网络拓扑</a:t>
            </a:r>
            <a:endParaRPr lang="en-US" altLang="zh-CN" dirty="0"/>
          </a:p>
          <a:p>
            <a:r>
              <a:rPr lang="zh-CN" altLang="en-US" dirty="0"/>
              <a:t>在主机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HTTP</a:t>
            </a:r>
            <a:r>
              <a:rPr lang="zh-CN" altLang="en-US" dirty="0"/>
              <a:t>服务器程序，同时监听</a:t>
            </a:r>
            <a:r>
              <a:rPr lang="en-US" altLang="zh-CN" dirty="0"/>
              <a:t>80</a:t>
            </a:r>
            <a:r>
              <a:rPr lang="zh-CN" altLang="en-US" dirty="0"/>
              <a:t>和</a:t>
            </a:r>
            <a:r>
              <a:rPr lang="en-US" altLang="zh-CN" dirty="0"/>
              <a:t>443</a:t>
            </a:r>
            <a:r>
              <a:rPr lang="zh-CN" altLang="en-US" dirty="0"/>
              <a:t>端口</a:t>
            </a:r>
            <a:endParaRPr lang="en-US" altLang="zh-CN" dirty="0"/>
          </a:p>
          <a:p>
            <a:pPr lvl="1"/>
            <a:r>
              <a:rPr lang="en-US" altLang="zh-CN" dirty="0"/>
              <a:t>h1 # ./http-server</a:t>
            </a:r>
            <a:endParaRPr lang="en-US" altLang="zh-CN" dirty="0"/>
          </a:p>
          <a:p>
            <a:r>
              <a:rPr lang="zh-CN" altLang="en-US" dirty="0"/>
              <a:t>在主机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zh-CN" dirty="0"/>
              <a:t>测试程序，验证程序正确性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h2 # python3 test/test.py</a:t>
            </a:r>
            <a:endParaRPr lang="en-US" altLang="zh-CN" dirty="0"/>
          </a:p>
          <a:p>
            <a:pPr lvl="1"/>
            <a:r>
              <a:rPr lang="zh-CN" altLang="en-US" dirty="0"/>
              <a:t>如果没有出现AssertionError或其他错误，则说明程序实现正确</a:t>
            </a:r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服务器分发视频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在主机</a:t>
            </a:r>
            <a:r>
              <a:rPr lang="en-US" altLang="zh-CN"/>
              <a:t>h1</a:t>
            </a:r>
            <a:r>
              <a:rPr lang="zh-CN" altLang="en-US"/>
              <a:t>上运行</a:t>
            </a:r>
            <a:r>
              <a:rPr lang="en-US" altLang="zh-CN"/>
              <a:t>http-server</a:t>
            </a:r>
            <a:r>
              <a:rPr lang="zh-CN" altLang="en-US"/>
              <a:t>，所在目录下有一个小视频（</a:t>
            </a:r>
            <a:r>
              <a:rPr lang="en-US" altLang="zh-CN"/>
              <a:t>30</a:t>
            </a:r>
            <a:r>
              <a:rPr lang="zh-CN" altLang="en-US"/>
              <a:t>秒左右）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在主机</a:t>
            </a:r>
            <a:r>
              <a:rPr lang="en-US" altLang="zh-CN"/>
              <a:t>h2</a:t>
            </a:r>
            <a:r>
              <a:rPr lang="zh-CN" altLang="en-US"/>
              <a:t>上运行</a:t>
            </a:r>
            <a:r>
              <a:rPr lang="en-US" altLang="zh-CN"/>
              <a:t>vlc</a:t>
            </a:r>
            <a:r>
              <a:rPr lang="zh-CN" altLang="en-US"/>
              <a:t>（注意切换成普通用户），通过网络获取并播放该小视频</a:t>
            </a:r>
            <a:endParaRPr lang="zh-CN" altLang="en-US"/>
          </a:p>
          <a:p>
            <a:pPr lvl="1"/>
            <a:r>
              <a:rPr lang="zh-CN" altLang="en-US"/>
              <a:t>媒体</a:t>
            </a:r>
            <a:r>
              <a:rPr lang="en-US" altLang="zh-CN"/>
              <a:t> -&gt; </a:t>
            </a:r>
            <a:r>
              <a:rPr lang="zh-CN" altLang="en-US"/>
              <a:t>打开网络串流</a:t>
            </a:r>
            <a:r>
              <a:rPr lang="en-US" altLang="zh-CN"/>
              <a:t> -&gt; </a:t>
            </a:r>
            <a:r>
              <a:rPr lang="zh-CN" altLang="en-US"/>
              <a:t>网络</a:t>
            </a:r>
            <a:r>
              <a:rPr lang="en-US" altLang="zh-CN"/>
              <a:t> -&gt; </a:t>
            </a:r>
            <a:r>
              <a:rPr lang="zh-CN" altLang="en-US"/>
              <a:t>请输入网络</a:t>
            </a:r>
            <a:r>
              <a:rPr lang="en-US" altLang="zh-CN"/>
              <a:t>URL -&gt; </a:t>
            </a:r>
            <a:r>
              <a:rPr lang="zh-CN" altLang="en-US"/>
              <a:t>播放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提交：代码和实验报告</a:t>
            </a:r>
            <a:endParaRPr lang="en-US" altLang="zh-CN" dirty="0"/>
          </a:p>
          <a:p>
            <a:pPr lvl="1"/>
            <a:r>
              <a:rPr lang="zh-CN" altLang="en-US" dirty="0"/>
              <a:t>实现越完整越好，测试越充分越好</a:t>
            </a:r>
            <a:endParaRPr lang="zh-CN" altLang="en-US" dirty="0"/>
          </a:p>
          <a:p>
            <a:pPr lvl="1"/>
            <a:r>
              <a:rPr lang="zh-CN" altLang="en-US" dirty="0"/>
              <a:t>通过抓包分析，说明</a:t>
            </a:r>
            <a:r>
              <a:rPr lang="en-US" altLang="zh-CN" dirty="0"/>
              <a:t>HTTP</a:t>
            </a:r>
            <a:r>
              <a:rPr lang="zh-CN" altLang="en-US" dirty="0"/>
              <a:t>服务器和</a:t>
            </a:r>
            <a:r>
              <a:rPr lang="en-US" altLang="zh-CN" dirty="0"/>
              <a:t>VLC</a:t>
            </a:r>
            <a:r>
              <a:rPr lang="zh-CN" altLang="en-US" dirty="0"/>
              <a:t>客户端是如何传输视频文件的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附件文件列表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dir  </a:t>
            </a:r>
            <a:r>
              <a:rPr lang="en-US" altLang="zh-CN"/>
              <a:t>			</a:t>
            </a:r>
            <a:endParaRPr lang="zh-CN" altLang="en-US"/>
          </a:p>
          <a:p>
            <a:r>
              <a:rPr lang="zh-CN" altLang="en-US"/>
              <a:t>index.html</a:t>
            </a:r>
            <a:r>
              <a:rPr lang="en-US" altLang="zh-CN"/>
              <a:t>	# </a:t>
            </a:r>
            <a:r>
              <a:rPr lang="zh-CN" altLang="en-US"/>
              <a:t>主页文件</a:t>
            </a:r>
            <a:endParaRPr lang="zh-CN" altLang="en-US"/>
          </a:p>
          <a:p>
            <a:r>
              <a:rPr lang="zh-CN" altLang="en-US"/>
              <a:t>keys</a:t>
            </a:r>
            <a:r>
              <a:rPr lang="en-US" altLang="zh-CN"/>
              <a:t>		# </a:t>
            </a:r>
            <a:r>
              <a:rPr lang="zh-CN" altLang="zh-CN"/>
              <a:t>私钥和证书</a:t>
            </a:r>
            <a:endParaRPr lang="zh-CN" altLang="en-US"/>
          </a:p>
          <a:p>
            <a:r>
              <a:rPr lang="zh-CN" altLang="en-US"/>
              <a:t>Makefile</a:t>
            </a:r>
            <a:endParaRPr lang="zh-CN" altLang="en-US"/>
          </a:p>
          <a:p>
            <a:r>
              <a:rPr lang="zh-CN" altLang="en-US"/>
              <a:t>test</a:t>
            </a:r>
            <a:r>
              <a:rPr lang="en-US" altLang="zh-CN"/>
              <a:t>/test.py	# </a:t>
            </a:r>
            <a:r>
              <a:rPr lang="zh-CN" altLang="en-US"/>
              <a:t>（客户端）测试脚本</a:t>
            </a:r>
            <a:endParaRPr lang="zh-CN" altLang="en-US"/>
          </a:p>
          <a:p>
            <a:r>
              <a:rPr lang="zh-CN" altLang="en-US"/>
              <a:t>topo.py</a:t>
            </a:r>
            <a:r>
              <a:rPr lang="en-US" altLang="zh-CN"/>
              <a:t>	# </a:t>
            </a:r>
            <a:r>
              <a:rPr lang="zh-CN" altLang="en-US"/>
              <a:t>测试拓扑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  <a:r>
              <a:rPr lang="en-US" altLang="zh-CN" dirty="0" err="1"/>
              <a:t>Mininet</a:t>
            </a:r>
            <a:r>
              <a:rPr lang="zh-CN" altLang="en-US" dirty="0"/>
              <a:t>是否安装成功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执行</a:t>
            </a:r>
            <a:r>
              <a:rPr lang="en-US" altLang="zh-CN" dirty="0" err="1"/>
              <a:t>pingall</a:t>
            </a:r>
            <a:r>
              <a:rPr lang="zh-CN" altLang="zh-CN" dirty="0"/>
              <a:t>命令，如果所有节点都互通，说明安装成功</a:t>
            </a:r>
            <a:endParaRPr lang="zh-CN" altLang="zh-CN" dirty="0"/>
          </a:p>
          <a:p>
            <a:pPr lvl="1"/>
            <a:r>
              <a:rPr lang="en-US" altLang="zh-CN" dirty="0"/>
              <a:t>~ $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mn</a:t>
            </a:r>
            <a:endParaRPr lang="zh-CN" altLang="zh-CN" dirty="0"/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pingall</a:t>
            </a:r>
            <a:endParaRPr lang="zh-CN" altLang="zh-CN" dirty="0"/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&gt; quit</a:t>
            </a:r>
            <a:endParaRPr lang="en-US" altLang="zh-CN" dirty="0"/>
          </a:p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410" y="3744598"/>
            <a:ext cx="4654550" cy="2611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实验概况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6207" y="1644972"/>
          <a:ext cx="7346315" cy="279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320"/>
                <a:gridCol w="2015565"/>
                <a:gridCol w="1157207"/>
                <a:gridCol w="1232535"/>
              </a:tblGrid>
              <a:tr h="637353">
                <a:tc>
                  <a:txBody>
                    <a:bodyPr/>
                    <a:lstStyle/>
                    <a:p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实验题目</a:t>
                      </a:r>
                      <a:endParaRPr lang="zh-CN" altLang="en-US" sz="1600" baseline="0" dirty="0"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选择范围</a:t>
                      </a:r>
                      <a:endParaRPr lang="zh-CN" altLang="en-US" sz="1600" baseline="0" dirty="0"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是否有基础代码</a:t>
                      </a:r>
                      <a:endParaRPr lang="zh-CN" altLang="en-US" sz="1600" baseline="0" dirty="0"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团队人数上限</a:t>
                      </a:r>
                      <a:endParaRPr lang="zh-CN" altLang="en-US" sz="1600" baseline="0" dirty="0"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广播网络实验</a:t>
                      </a:r>
                      <a:endParaRPr lang="zh-CN" altLang="en-US" sz="1600" baseline="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非计算机</a:t>
                      </a:r>
                      <a:endParaRPr lang="zh-CN" altLang="en-US" sz="1600" baseline="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是</a:t>
                      </a:r>
                      <a:endParaRPr lang="zh-CN" altLang="en-US" sz="1600" baseline="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人</a:t>
                      </a:r>
                      <a:endParaRPr lang="zh-CN" altLang="en-US" sz="1600" baseline="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交换机转发实验</a:t>
                      </a:r>
                      <a:endParaRPr lang="zh-CN" altLang="en-US" sz="1600" baseline="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非计算机</a:t>
                      </a:r>
                      <a:endParaRPr lang="zh-CN" altLang="en-US" sz="1600" baseline="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是</a:t>
                      </a:r>
                      <a:endParaRPr lang="zh-CN" altLang="en-US" sz="1600" baseline="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人</a:t>
                      </a:r>
                      <a:endParaRPr lang="zh-CN" altLang="en-US" sz="1600" baseline="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1600" baseline="0" dirty="0">
                          <a:ea typeface="黑体" panose="02010609060101010101" pitchFamily="49" charset="-122"/>
                        </a:rPr>
                        <a:t>BGP</a:t>
                      </a:r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前缀劫持攻击和检测实验</a:t>
                      </a:r>
                      <a:endParaRPr lang="en-US" altLang="zh-CN" sz="1600" baseline="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计算机</a:t>
                      </a:r>
                      <a:r>
                        <a:rPr lang="en-US" altLang="zh-CN" sz="1600" baseline="0" dirty="0">
                          <a:ea typeface="黑体" panose="02010609060101010101" pitchFamily="49" charset="-122"/>
                        </a:rPr>
                        <a:t>/</a:t>
                      </a:r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非计算机</a:t>
                      </a:r>
                      <a:endParaRPr lang="zh-CN" altLang="en-US" sz="1600" baseline="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是</a:t>
                      </a:r>
                      <a:endParaRPr lang="zh-CN" altLang="en-US" sz="1600" baseline="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人</a:t>
                      </a:r>
                      <a:endParaRPr lang="zh-CN" altLang="en-US" sz="1600" baseline="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1600" baseline="0" dirty="0">
                          <a:ea typeface="黑体" panose="02010609060101010101" pitchFamily="49" charset="-122"/>
                        </a:rPr>
                        <a:t>TCP</a:t>
                      </a:r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公平性实验</a:t>
                      </a:r>
                      <a:endParaRPr lang="en-US" altLang="zh-CN" sz="1600" baseline="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计算机</a:t>
                      </a:r>
                      <a:endParaRPr lang="zh-CN" altLang="en-US" sz="1600" baseline="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否</a:t>
                      </a:r>
                      <a:endParaRPr lang="zh-CN" altLang="en-US" sz="1600" baseline="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人</a:t>
                      </a:r>
                      <a:endParaRPr lang="zh-CN" altLang="en-US" sz="1600" baseline="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1600" baseline="0" dirty="0">
                          <a:ea typeface="黑体" panose="02010609060101010101" pitchFamily="49" charset="-122"/>
                        </a:rPr>
                        <a:t>HTTP</a:t>
                      </a:r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服务器实验</a:t>
                      </a:r>
                      <a:endParaRPr lang="zh-CN" altLang="en-US" sz="1600" baseline="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计算机</a:t>
                      </a:r>
                      <a:endParaRPr lang="zh-CN" altLang="en-US" sz="1600" baseline="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否</a:t>
                      </a:r>
                      <a:endParaRPr lang="zh-CN" altLang="en-US" sz="1600" baseline="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1600" baseline="0" dirty="0">
                          <a:ea typeface="黑体" panose="02010609060101010101" pitchFamily="49" charset="-122"/>
                        </a:rPr>
                        <a:t>人</a:t>
                      </a:r>
                      <a:endParaRPr lang="zh-CN" altLang="en-US" sz="1600" baseline="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78003" y="5412694"/>
            <a:ext cx="5902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作业在课程网站上提交，截止时间：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11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月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6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日（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周时间）</a:t>
            </a:r>
            <a:endParaRPr lang="zh-CN" altLang="en-US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21" y="2622713"/>
            <a:ext cx="7886700" cy="1127245"/>
          </a:xfrm>
        </p:spPr>
        <p:txBody>
          <a:bodyPr/>
          <a:lstStyle/>
          <a:p>
            <a:pPr algn="ctr"/>
            <a:r>
              <a:rPr lang="zh-CN" altLang="en-US" dirty="0"/>
              <a:t>广播网络实验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93282" y="2293463"/>
            <a:ext cx="5236223" cy="3261797"/>
            <a:chOff x="1604486" y="3259462"/>
            <a:chExt cx="5236223" cy="3261797"/>
          </a:xfrm>
        </p:grpSpPr>
        <p:grpSp>
          <p:nvGrpSpPr>
            <p:cNvPr id="6" name="组合 5"/>
            <p:cNvGrpSpPr/>
            <p:nvPr/>
          </p:nvGrpSpPr>
          <p:grpSpPr>
            <a:xfrm>
              <a:off x="1604486" y="3259462"/>
              <a:ext cx="5236223" cy="962337"/>
              <a:chOff x="2485259" y="1703617"/>
              <a:chExt cx="5236223" cy="962337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623755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1</a:t>
                </a:r>
                <a:endParaRPr lang="zh-CN" altLang="en-US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710304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2</a:t>
                </a:r>
                <a:endParaRPr lang="zh-CN" altLang="en-US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485259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10.0.0.1/8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571808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10.0.0.2/8</a:t>
                </a:r>
                <a:endParaRPr lang="zh-CN" altLang="en-US" dirty="0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3855504" y="5586677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717008" y="6151927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10.0.0.3/8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21481" y="2954586"/>
            <a:ext cx="3096846" cy="1666092"/>
            <a:chOff x="2275485" y="2770244"/>
            <a:chExt cx="3096846" cy="1666092"/>
          </a:xfrm>
        </p:grpSpPr>
        <p:sp>
          <p:nvSpPr>
            <p:cNvPr id="14" name="圆角矩形 27"/>
            <p:cNvSpPr/>
            <p:nvPr/>
          </p:nvSpPr>
          <p:spPr>
            <a:xfrm>
              <a:off x="3408337" y="3034712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Hub</a:t>
              </a:r>
              <a:endParaRPr lang="zh-CN" altLang="en-US" dirty="0"/>
            </a:p>
          </p:txBody>
        </p:sp>
        <p:cxnSp>
          <p:nvCxnSpPr>
            <p:cNvPr id="15" name="直接连接符 14"/>
            <p:cNvCxnSpPr>
              <a:stCxn id="9" idx="3"/>
              <a:endCxn id="14" idx="1"/>
            </p:cNvCxnSpPr>
            <p:nvPr/>
          </p:nvCxnSpPr>
          <p:spPr>
            <a:xfrm>
              <a:off x="2275485" y="2770244"/>
              <a:ext cx="1132852" cy="5740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4" idx="3"/>
              <a:endCxn id="10" idx="1"/>
            </p:cNvCxnSpPr>
            <p:nvPr/>
          </p:nvCxnSpPr>
          <p:spPr>
            <a:xfrm flipV="1">
              <a:off x="4398040" y="2770244"/>
              <a:ext cx="974291" cy="5740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4" idx="2"/>
              <a:endCxn id="7" idx="0"/>
            </p:cNvCxnSpPr>
            <p:nvPr/>
          </p:nvCxnSpPr>
          <p:spPr>
            <a:xfrm flipH="1">
              <a:off x="3893156" y="3653854"/>
              <a:ext cx="10033" cy="78248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接箭头连接符 17"/>
          <p:cNvCxnSpPr/>
          <p:nvPr/>
        </p:nvCxnSpPr>
        <p:spPr>
          <a:xfrm>
            <a:off x="3317066" y="3272126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5060796" y="3228045"/>
            <a:ext cx="1149953" cy="1252561"/>
            <a:chOff x="4572000" y="4194044"/>
            <a:chExt cx="1149953" cy="1252561"/>
          </a:xfrm>
        </p:grpSpPr>
        <p:cxnSp>
          <p:nvCxnSpPr>
            <p:cNvPr id="20" name="直接箭头连接符 19"/>
            <p:cNvCxnSpPr/>
            <p:nvPr/>
          </p:nvCxnSpPr>
          <p:spPr>
            <a:xfrm flipV="1">
              <a:off x="4940793" y="4194044"/>
              <a:ext cx="781160" cy="47676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4572000" y="4944267"/>
              <a:ext cx="0" cy="50233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接箭头连接符 21"/>
          <p:cNvCxnSpPr/>
          <p:nvPr/>
        </p:nvCxnSpPr>
        <p:spPr>
          <a:xfrm flipH="1">
            <a:off x="5429589" y="2815149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359976" y="2869044"/>
            <a:ext cx="1257533" cy="1650532"/>
            <a:chOff x="3817176" y="4019385"/>
            <a:chExt cx="1257533" cy="1650532"/>
          </a:xfrm>
        </p:grpSpPr>
        <p:cxnSp>
          <p:nvCxnSpPr>
            <p:cNvPr id="24" name="直接箭头连接符 23"/>
            <p:cNvCxnSpPr/>
            <p:nvPr/>
          </p:nvCxnSpPr>
          <p:spPr>
            <a:xfrm flipH="1">
              <a:off x="5059371" y="5145841"/>
              <a:ext cx="15338" cy="52407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 flipV="1">
              <a:off x="3817176" y="4019385"/>
              <a:ext cx="845828" cy="40308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2204335" y="432599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广播网络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广播网络节点（</a:t>
            </a:r>
            <a:r>
              <a:rPr lang="en-US" altLang="zh-CN" dirty="0"/>
              <a:t>Hub</a:t>
            </a:r>
            <a:r>
              <a:rPr lang="zh-CN" altLang="en-US" dirty="0"/>
              <a:t>）实现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425801"/>
          </a:xfrm>
        </p:spPr>
        <p:txBody>
          <a:bodyPr/>
          <a:lstStyle/>
          <a:p>
            <a:r>
              <a:rPr lang="zh-CN" altLang="en-US" dirty="0"/>
              <a:t>已知网络端口数据结构和发送数据包函数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2397" y="2259106"/>
            <a:ext cx="38234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  <a:endParaRPr lang="en-GB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u8 mac[ETH_ALEN];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name[16];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0682" y="2259106"/>
            <a:ext cx="48633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iface_send_packet(iface_info_t *iface, const char *packet, int len)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sockaddr_ll addr;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fill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..., omitted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(iface-&gt;fd, packet, len, 0, &amp;addr, sizeof(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4857" y="5135337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iface_list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rx_iface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iface_send_packet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packet,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3871" y="463591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节点广播的逻辑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实现节点广播逻辑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main.c</a:t>
            </a:r>
            <a:r>
              <a:rPr lang="zh-CN" altLang="en-US" dirty="0"/>
              <a:t>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instance-&gt;</a:t>
            </a:r>
            <a:r>
              <a:rPr lang="en-US" altLang="zh-CN" dirty="0" err="1"/>
              <a:t>iface_list</a:t>
            </a:r>
            <a:r>
              <a:rPr lang="zh-CN" altLang="en-US" dirty="0"/>
              <a:t>链表中保存所有端口的信息</a:t>
            </a:r>
            <a:endParaRPr lang="en-US" altLang="zh-CN" dirty="0"/>
          </a:p>
          <a:p>
            <a:pPr lvl="1"/>
            <a:r>
              <a:rPr lang="zh-CN" altLang="en-US" dirty="0"/>
              <a:t>收到每个数据包，将该包从所有其它端口发送出去</a:t>
            </a:r>
            <a:endParaRPr lang="zh-CN" altLang="en-US" dirty="0"/>
          </a:p>
          <a:p>
            <a:r>
              <a:rPr lang="zh-CN" altLang="en-US" dirty="0"/>
              <a:t>结果验证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three_nodes_bw.py</a:t>
            </a:r>
            <a:r>
              <a:rPr lang="zh-CN" altLang="en-US" dirty="0"/>
              <a:t>拓扑文件</a:t>
            </a:r>
            <a:endParaRPr lang="en-US" altLang="zh-CN" dirty="0"/>
          </a:p>
          <a:p>
            <a:pPr lvl="1"/>
            <a:r>
              <a:rPr lang="zh-CN" altLang="en-US" dirty="0"/>
              <a:t>三个节点相互能够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35430"/>
          <a:stretch>
            <a:fillRect/>
          </a:stretch>
        </p:blipFill>
        <p:spPr>
          <a:xfrm>
            <a:off x="4236260" y="4326196"/>
            <a:ext cx="4610100" cy="2109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244.311811023622,&quot;width&quot;:9021.303937007873}"/>
</p:tagLst>
</file>

<file path=ppt/tags/tag2.xml><?xml version="1.0" encoding="utf-8"?>
<p:tagLst xmlns:p="http://schemas.openxmlformats.org/presentationml/2006/main">
  <p:tag name="KSO_WM_UNIT_TABLE_BEAUTIFY" val="smartTable{35b5598f-3acc-4c6a-9649-68df777b8c09}"/>
  <p:tag name="TABLE_ENDDRAG_ORIGIN_RECT" val="683*296"/>
  <p:tag name="TABLE_ENDDRAG_RECT" val="17*253*683*296"/>
</p:tagLst>
</file>

<file path=ppt/tags/tag3.xml><?xml version="1.0" encoding="utf-8"?>
<p:tagLst xmlns:p="http://schemas.openxmlformats.org/presentationml/2006/main">
  <p:tag name="KSO_WM_UNIT_TABLE_BEAUTIFY" val="smartTable{218ac8bf-ff3d-4932-82af-7ac5a2144971}"/>
</p:tagLst>
</file>

<file path=ppt/tags/tag4.xml><?xml version="1.0" encoding="utf-8"?>
<p:tagLst xmlns:p="http://schemas.openxmlformats.org/presentationml/2006/main">
  <p:tag name="COMMONDATA" val="eyJoZGlkIjoiNTM2NTZlNDJlY2JjODRiN2ExYmFlZWMyYWVkMDUzOWE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7891</Words>
  <Application>WPS 演示</Application>
  <PresentationFormat>全屏显示(4:3)</PresentationFormat>
  <Paragraphs>815</Paragraphs>
  <Slides>50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6" baseType="lpstr">
      <vt:lpstr>Arial</vt:lpstr>
      <vt:lpstr>宋体</vt:lpstr>
      <vt:lpstr>Wingdings</vt:lpstr>
      <vt:lpstr>Calibri</vt:lpstr>
      <vt:lpstr>微软雅黑</vt:lpstr>
      <vt:lpstr>黑体</vt:lpstr>
      <vt:lpstr>Calibri</vt:lpstr>
      <vt:lpstr>Courier New</vt:lpstr>
      <vt:lpstr>Arial Unicode MS</vt:lpstr>
      <vt:lpstr>等线</vt:lpstr>
      <vt:lpstr>DejaVu Sans Mono</vt:lpstr>
      <vt:lpstr>Times New Roman</vt:lpstr>
      <vt:lpstr>Helvetica Neue</vt:lpstr>
      <vt:lpstr>.AppleSystemUIFontMonospaced</vt:lpstr>
      <vt:lpstr>Segoe Print</vt:lpstr>
      <vt:lpstr>自定义设计方案</vt:lpstr>
      <vt:lpstr>实验说明</vt:lpstr>
      <vt:lpstr>提纲</vt:lpstr>
      <vt:lpstr>Mininet实验环境</vt:lpstr>
      <vt:lpstr>安装Mininet</vt:lpstr>
      <vt:lpstr>验证Mininet是否安装成功</vt:lpstr>
      <vt:lpstr>广播网络实验</vt:lpstr>
      <vt:lpstr>广播网络</vt:lpstr>
      <vt:lpstr>广播网络节点（Hub）实现</vt:lpstr>
      <vt:lpstr>实现节点广播逻辑</vt:lpstr>
      <vt:lpstr>验证广播网络传输效率</vt:lpstr>
      <vt:lpstr>验证广播网络产生数据环路</vt:lpstr>
      <vt:lpstr>实验内容</vt:lpstr>
      <vt:lpstr>注意事项</vt:lpstr>
      <vt:lpstr>附件文件列表</vt:lpstr>
      <vt:lpstr>交换机转发实验</vt:lpstr>
      <vt:lpstr>交换机转发</vt:lpstr>
      <vt:lpstr>交换机转发表</vt:lpstr>
      <vt:lpstr>交换机学习转发表</vt:lpstr>
      <vt:lpstr>交换机学习转发表</vt:lpstr>
      <vt:lpstr>转发表结构</vt:lpstr>
      <vt:lpstr>交换机转发实现</vt:lpstr>
      <vt:lpstr>实验内容</vt:lpstr>
      <vt:lpstr>附件文件列表</vt:lpstr>
      <vt:lpstr>BGP分析实验</vt:lpstr>
      <vt:lpstr>实验内容</vt:lpstr>
      <vt:lpstr>实验工具环境搭建</vt:lpstr>
      <vt:lpstr>启动实验</vt:lpstr>
      <vt:lpstr>实验步骤</vt:lpstr>
      <vt:lpstr>实验步骤</vt:lpstr>
      <vt:lpstr>实验步骤</vt:lpstr>
      <vt:lpstr>实验步骤</vt:lpstr>
      <vt:lpstr>攻击检测</vt:lpstr>
      <vt:lpstr>PowerPoint 演示文稿</vt:lpstr>
      <vt:lpstr>PowerPoint 演示文稿</vt:lpstr>
      <vt:lpstr>参考资料</vt:lpstr>
      <vt:lpstr>TCP传输实验</vt:lpstr>
      <vt:lpstr>背景</vt:lpstr>
      <vt:lpstr>实验要求</vt:lpstr>
      <vt:lpstr>实验内容</vt:lpstr>
      <vt:lpstr>实验工具</vt:lpstr>
      <vt:lpstr>实验工具</vt:lpstr>
      <vt:lpstr>draw() 效果示意图</vt:lpstr>
      <vt:lpstr>PowerPoint 演示文稿</vt:lpstr>
      <vt:lpstr>HTTP服务器实验</vt:lpstr>
      <vt:lpstr>HTTP服务器实验</vt:lpstr>
      <vt:lpstr>实验流程</vt:lpstr>
      <vt:lpstr>实验后事项</vt:lpstr>
      <vt:lpstr>实验要求</vt:lpstr>
      <vt:lpstr>PowerPoint 演示文稿</vt:lpstr>
      <vt:lpstr>实验概况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76</cp:revision>
  <dcterms:created xsi:type="dcterms:W3CDTF">2019-10-23T07:21:00Z</dcterms:created>
  <dcterms:modified xsi:type="dcterms:W3CDTF">2022-10-06T16:11:59Z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448F1846412241F7976FBE06EB1775E1</vt:lpwstr>
  </property>
  <property fmtid="{D5CDD505-2E9C-101B-9397-08002B2CF9AE}" pid="3" name="KSOProductBuildVer">
    <vt:lpwstr>2052-11.1.0.12358</vt:lpwstr>
  </property>
</Properties>
</file>