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2"/>
  </p:notesMasterIdLst>
  <p:sldIdLst>
    <p:sldId id="256" r:id="rId3"/>
    <p:sldId id="257" r:id="rId4"/>
    <p:sldId id="330" r:id="rId5"/>
    <p:sldId id="331" r:id="rId6"/>
    <p:sldId id="332" r:id="rId7"/>
    <p:sldId id="268" r:id="rId8"/>
    <p:sldId id="361" r:id="rId9"/>
    <p:sldId id="261" r:id="rId10"/>
    <p:sldId id="362" r:id="rId11"/>
    <p:sldId id="262" r:id="rId12"/>
    <p:sldId id="363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59" r:id="rId22"/>
    <p:sldId id="352" r:id="rId23"/>
    <p:sldId id="329" r:id="rId24"/>
    <p:sldId id="333" r:id="rId25"/>
    <p:sldId id="355" r:id="rId26"/>
    <p:sldId id="364" r:id="rId27"/>
    <p:sldId id="335" r:id="rId28"/>
    <p:sldId id="336" r:id="rId29"/>
    <p:sldId id="337" r:id="rId30"/>
    <p:sldId id="356" r:id="rId31"/>
    <p:sldId id="338" r:id="rId32"/>
    <p:sldId id="339" r:id="rId33"/>
    <p:sldId id="340" r:id="rId34"/>
    <p:sldId id="357" r:id="rId35"/>
    <p:sldId id="353" r:id="rId36"/>
    <p:sldId id="341" r:id="rId37"/>
    <p:sldId id="296" r:id="rId38"/>
    <p:sldId id="342" r:id="rId39"/>
    <p:sldId id="298" r:id="rId40"/>
    <p:sldId id="343" r:id="rId41"/>
    <p:sldId id="345" r:id="rId42"/>
    <p:sldId id="346" r:id="rId43"/>
    <p:sldId id="347" r:id="rId44"/>
    <p:sldId id="348" r:id="rId45"/>
    <p:sldId id="312" r:id="rId46"/>
    <p:sldId id="313" r:id="rId47"/>
    <p:sldId id="314" r:id="rId48"/>
    <p:sldId id="351" r:id="rId49"/>
    <p:sldId id="350" r:id="rId50"/>
    <p:sldId id="360" r:id="rId51"/>
  </p:sldIdLst>
  <p:sldSz cx="9144000" cy="6858000" type="screen4x3"/>
  <p:notesSz cx="7099300" cy="10234613"/>
  <p:defaultTextStyle>
    <a:defPPr>
      <a:defRPr lang="zh-CN"/>
    </a:defPPr>
    <a:lvl1pPr marL="0" algn="l" defTabSz="6943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7198" algn="l" defTabSz="6943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4395" algn="l" defTabSz="6943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1593" algn="l" defTabSz="6943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88791" algn="l" defTabSz="6943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35988" algn="l" defTabSz="6943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83186" algn="l" defTabSz="6943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30384" algn="l" defTabSz="6943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77581" algn="l" defTabSz="6943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1" autoAdjust="0"/>
    <p:restoredTop sz="94767" autoAdjust="0"/>
  </p:normalViewPr>
  <p:slideViewPr>
    <p:cSldViewPr snapToGrid="0">
      <p:cViewPr varScale="1">
        <p:scale>
          <a:sx n="128" d="100"/>
          <a:sy n="128" d="100"/>
        </p:scale>
        <p:origin x="1240" y="16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B3B9184-6A8D-4D69-8E7D-0A93BE383FBF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9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9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11D617D-3947-40F5-9FBF-9BB409DC4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1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43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7198" algn="l" defTabSz="6943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94395" algn="l" defTabSz="6943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41593" algn="l" defTabSz="6943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88791" algn="l" defTabSz="6943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35988" algn="l" defTabSz="6943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83186" algn="l" defTabSz="6943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30384" algn="l" defTabSz="6943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77581" algn="l" defTabSz="6943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67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5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6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梯度下降求解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3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渐近对比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88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28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2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6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9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  为满秩矩阵或者正定矩阵时，可使用正规方程法，直接求得闭式解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9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  为满秩矩阵或者正定矩阵时，可使用正规方程法，直接求得闭式解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为什么要最小化均方误差？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Sigmoid</a:t>
            </a:r>
            <a:r>
              <a:rPr lang="zh-CN" altLang="en-US" dirty="0"/>
              <a:t>函数  给定数据 后，如何训练学习参数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5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7198" indent="0" algn="ctr">
              <a:buNone/>
              <a:defRPr sz="1500"/>
            </a:lvl2pPr>
            <a:lvl3pPr marL="694395" indent="0" algn="ctr">
              <a:buNone/>
              <a:defRPr sz="1400"/>
            </a:lvl3pPr>
            <a:lvl4pPr marL="1041593" indent="0" algn="ctr">
              <a:buNone/>
              <a:defRPr sz="1200"/>
            </a:lvl4pPr>
            <a:lvl5pPr marL="1388791" indent="0" algn="ctr">
              <a:buNone/>
              <a:defRPr sz="1200"/>
            </a:lvl5pPr>
            <a:lvl6pPr marL="1735988" indent="0" algn="ctr">
              <a:buNone/>
              <a:defRPr sz="1200"/>
            </a:lvl6pPr>
            <a:lvl7pPr marL="2083186" indent="0" algn="ctr">
              <a:buNone/>
              <a:defRPr sz="1200"/>
            </a:lvl7pPr>
            <a:lvl8pPr marL="2430384" indent="0" algn="ctr">
              <a:buNone/>
              <a:defRPr sz="1200"/>
            </a:lvl8pPr>
            <a:lvl9pPr marL="2777581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9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4" y="365125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</p:spPr>
        <p:txBody>
          <a:bodyPr lIns="69440" tIns="34720" rIns="69440" bIns="34720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69440" tIns="34720" rIns="69440" bIns="34720"/>
          <a:lstStyle>
            <a:lvl1pPr marL="0" indent="0" algn="ctr">
              <a:buNone/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7198" indent="0" algn="ctr">
              <a:buNone/>
              <a:defRPr/>
            </a:lvl2pPr>
            <a:lvl3pPr marL="694395" indent="0" algn="ctr">
              <a:buNone/>
              <a:defRPr/>
            </a:lvl3pPr>
            <a:lvl4pPr marL="1041593" indent="0" algn="ctr">
              <a:buNone/>
              <a:defRPr/>
            </a:lvl4pPr>
            <a:lvl5pPr marL="1388791" indent="0" algn="ctr">
              <a:buNone/>
              <a:defRPr/>
            </a:lvl5pPr>
            <a:lvl6pPr marL="1735988" indent="0" algn="ctr">
              <a:buNone/>
              <a:defRPr/>
            </a:lvl6pPr>
            <a:lvl7pPr marL="2083186" indent="0" algn="ctr">
              <a:buNone/>
              <a:defRPr/>
            </a:lvl7pPr>
            <a:lvl8pPr marL="2430384" indent="0" algn="ctr">
              <a:buNone/>
              <a:defRPr/>
            </a:lvl8pPr>
            <a:lvl9pPr marL="2777581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1" y="223839"/>
            <a:ext cx="357188" cy="290512"/>
            <a:chOff x="0" y="0"/>
            <a:chExt cx="714375" cy="438150"/>
          </a:xfrm>
        </p:grpSpPr>
        <p:sp>
          <p:nvSpPr>
            <p:cNvPr id="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燕尾形 5"/>
            <p:cNvSpPr>
              <a:spLocks noChangeArrowheads="1"/>
            </p:cNvSpPr>
            <p:nvPr/>
          </p:nvSpPr>
          <p:spPr bwMode="auto">
            <a:xfrm>
              <a:off x="276226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595" y="202754"/>
            <a:ext cx="7461818" cy="548367"/>
          </a:xfrm>
          <a:prstGeom prst="rect">
            <a:avLst/>
          </a:prstGeom>
        </p:spPr>
        <p:txBody>
          <a:bodyPr lIns="69440" tIns="34720" rIns="69440" bIns="34720"/>
          <a:lstStyle>
            <a:lvl1pPr>
              <a:defRPr lang="zh-CN" altLang="en-US" sz="21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7"/>
          <p:cNvSpPr>
            <a:spLocks noGrp="1"/>
          </p:cNvSpPr>
          <p:nvPr>
            <p:ph sz="quarter" idx="10"/>
          </p:nvPr>
        </p:nvSpPr>
        <p:spPr>
          <a:xfrm>
            <a:off x="472679" y="1147771"/>
            <a:ext cx="8064350" cy="5237271"/>
          </a:xfrm>
          <a:prstGeom prst="rect">
            <a:avLst/>
          </a:prstGeom>
        </p:spPr>
        <p:txBody>
          <a:bodyPr lIns="69440" tIns="34720" rIns="69440" bIns="34720"/>
          <a:lstStyle>
            <a:lvl1pPr marL="216999" marR="0" indent="-216999" algn="l" defTabSz="69439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en-US" altLang="zh-CN" sz="2100" b="0" kern="12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7198" indent="0">
              <a:buFont typeface="Arial" panose="020B0604020202020204" pitchFamily="34" charset="0"/>
              <a:buChar char="•"/>
              <a:defRPr lang="zh-CN" altLang="en-US" sz="1800" b="0" kern="12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94395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09" y="4406908"/>
            <a:ext cx="7772400" cy="1362075"/>
          </a:xfrm>
          <a:prstGeom prst="rect">
            <a:avLst/>
          </a:prstGeom>
        </p:spPr>
        <p:txBody>
          <a:bodyPr lIns="69440" tIns="34720" rIns="69440" bIns="34720" anchor="t"/>
          <a:lstStyle>
            <a:lvl1pPr algn="l">
              <a:defRPr sz="3000" b="0" cap="all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09" y="2906717"/>
            <a:ext cx="7772400" cy="1500187"/>
          </a:xfrm>
          <a:prstGeom prst="rect">
            <a:avLst/>
          </a:prstGeom>
        </p:spPr>
        <p:txBody>
          <a:bodyPr lIns="69440" tIns="34720" rIns="69440" bIns="34720" anchor="b"/>
          <a:lstStyle>
            <a:lvl1pPr marL="0" indent="0">
              <a:buNone/>
              <a:defRPr sz="15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7198" indent="0">
              <a:buNone/>
              <a:defRPr sz="1400"/>
            </a:lvl2pPr>
            <a:lvl3pPr marL="694395" indent="0">
              <a:buNone/>
              <a:defRPr sz="1200"/>
            </a:lvl3pPr>
            <a:lvl4pPr marL="1041593" indent="0">
              <a:buNone/>
              <a:defRPr sz="1100"/>
            </a:lvl4pPr>
            <a:lvl5pPr marL="1388791" indent="0">
              <a:buNone/>
              <a:defRPr sz="1100"/>
            </a:lvl5pPr>
            <a:lvl6pPr marL="1735988" indent="0">
              <a:buNone/>
              <a:defRPr sz="1100"/>
            </a:lvl6pPr>
            <a:lvl7pPr marL="2083186" indent="0">
              <a:buNone/>
              <a:defRPr sz="1100"/>
            </a:lvl7pPr>
            <a:lvl8pPr marL="2430384" indent="0">
              <a:buNone/>
              <a:defRPr sz="1100"/>
            </a:lvl8pPr>
            <a:lvl9pPr marL="2777581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69440" tIns="34720" rIns="69440" bIns="34720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4" y="1600205"/>
            <a:ext cx="4057651" cy="4525963"/>
          </a:xfrm>
          <a:prstGeom prst="rect">
            <a:avLst/>
          </a:prstGeom>
        </p:spPr>
        <p:txBody>
          <a:bodyPr lIns="69440" tIns="34720" rIns="69440" bIns="34720"/>
          <a:lstStyle>
            <a:lvl1pPr>
              <a:defRPr sz="21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5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4" y="1600205"/>
            <a:ext cx="4057651" cy="4525963"/>
          </a:xfrm>
          <a:prstGeom prst="rect">
            <a:avLst/>
          </a:prstGeom>
        </p:spPr>
        <p:txBody>
          <a:bodyPr lIns="69440" tIns="34720" rIns="69440" bIns="34720"/>
          <a:lstStyle>
            <a:lvl1pPr>
              <a:defRPr sz="21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5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69440" tIns="34720" rIns="69440" bIns="34720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6" y="1535113"/>
            <a:ext cx="4039791" cy="639763"/>
          </a:xfrm>
          <a:prstGeom prst="rect">
            <a:avLst/>
          </a:prstGeom>
        </p:spPr>
        <p:txBody>
          <a:bodyPr lIns="69440" tIns="34720" rIns="69440" bIns="34720" anchor="b"/>
          <a:lstStyle>
            <a:lvl1pPr marL="0" indent="0">
              <a:buNone/>
              <a:defRPr sz="1800" b="1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7198" indent="0">
              <a:buNone/>
              <a:defRPr sz="1500" b="1"/>
            </a:lvl2pPr>
            <a:lvl3pPr marL="694395" indent="0">
              <a:buNone/>
              <a:defRPr sz="1400" b="1"/>
            </a:lvl3pPr>
            <a:lvl4pPr marL="1041593" indent="0">
              <a:buNone/>
              <a:defRPr sz="1200" b="1"/>
            </a:lvl4pPr>
            <a:lvl5pPr marL="1388791" indent="0">
              <a:buNone/>
              <a:defRPr sz="1200" b="1"/>
            </a:lvl5pPr>
            <a:lvl6pPr marL="1735988" indent="0">
              <a:buNone/>
              <a:defRPr sz="1200" b="1"/>
            </a:lvl6pPr>
            <a:lvl7pPr marL="2083186" indent="0">
              <a:buNone/>
              <a:defRPr sz="1200" b="1"/>
            </a:lvl7pPr>
            <a:lvl8pPr marL="2430384" indent="0">
              <a:buNone/>
              <a:defRPr sz="1200" b="1"/>
            </a:lvl8pPr>
            <a:lvl9pPr marL="277758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6" y="2174875"/>
            <a:ext cx="4039791" cy="3951288"/>
          </a:xfrm>
          <a:prstGeom prst="rect">
            <a:avLst/>
          </a:prstGeom>
        </p:spPr>
        <p:txBody>
          <a:bodyPr lIns="69440" tIns="34720" rIns="69440" bIns="34720"/>
          <a:lstStyle>
            <a:lvl1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5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2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2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9" y="1535113"/>
            <a:ext cx="4042172" cy="639763"/>
          </a:xfrm>
          <a:prstGeom prst="rect">
            <a:avLst/>
          </a:prstGeom>
        </p:spPr>
        <p:txBody>
          <a:bodyPr lIns="69440" tIns="34720" rIns="69440" bIns="34720" anchor="b"/>
          <a:lstStyle>
            <a:lvl1pPr marL="0" indent="0">
              <a:buNone/>
              <a:defRPr sz="1800" b="1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7198" indent="0">
              <a:buNone/>
              <a:defRPr sz="1500" b="1"/>
            </a:lvl2pPr>
            <a:lvl3pPr marL="694395" indent="0">
              <a:buNone/>
              <a:defRPr sz="1400" b="1"/>
            </a:lvl3pPr>
            <a:lvl4pPr marL="1041593" indent="0">
              <a:buNone/>
              <a:defRPr sz="1200" b="1"/>
            </a:lvl4pPr>
            <a:lvl5pPr marL="1388791" indent="0">
              <a:buNone/>
              <a:defRPr sz="1200" b="1"/>
            </a:lvl5pPr>
            <a:lvl6pPr marL="1735988" indent="0">
              <a:buNone/>
              <a:defRPr sz="1200" b="1"/>
            </a:lvl6pPr>
            <a:lvl7pPr marL="2083186" indent="0">
              <a:buNone/>
              <a:defRPr sz="1200" b="1"/>
            </a:lvl7pPr>
            <a:lvl8pPr marL="2430384" indent="0">
              <a:buNone/>
              <a:defRPr sz="1200" b="1"/>
            </a:lvl8pPr>
            <a:lvl9pPr marL="277758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9" y="2174875"/>
            <a:ext cx="4042172" cy="3951288"/>
          </a:xfrm>
          <a:prstGeom prst="rect">
            <a:avLst/>
          </a:prstGeom>
        </p:spPr>
        <p:txBody>
          <a:bodyPr lIns="69440" tIns="34720" rIns="69440" bIns="34720"/>
          <a:lstStyle>
            <a:lvl1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5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2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2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69440" tIns="34720" rIns="69440" bIns="34720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 userDrawn="1"/>
        </p:nvGrpSpPr>
        <p:grpSpPr bwMode="auto">
          <a:xfrm>
            <a:off x="203201" y="223839"/>
            <a:ext cx="357188" cy="290512"/>
            <a:chOff x="0" y="0"/>
            <a:chExt cx="714375" cy="438150"/>
          </a:xfrm>
        </p:grpSpPr>
        <p:sp>
          <p:nvSpPr>
            <p:cNvPr id="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燕尾形 5"/>
            <p:cNvSpPr>
              <a:spLocks noChangeArrowheads="1"/>
            </p:cNvSpPr>
            <p:nvPr/>
          </p:nvSpPr>
          <p:spPr bwMode="auto">
            <a:xfrm>
              <a:off x="276226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72679" y="1147771"/>
            <a:ext cx="8064350" cy="5237271"/>
          </a:xfrm>
          <a:prstGeom prst="rect">
            <a:avLst/>
          </a:prstGeom>
        </p:spPr>
        <p:txBody>
          <a:bodyPr lIns="69440" tIns="34720" rIns="69440" bIns="34720"/>
          <a:lstStyle>
            <a:lvl1pPr marL="216999" marR="0" indent="-216999" algn="l" defTabSz="6943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zh-CN" altLang="en-US" sz="21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7198" indent="0"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694395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59596" y="158528"/>
            <a:ext cx="7314860" cy="674233"/>
          </a:xfrm>
          <a:prstGeom prst="rect">
            <a:avLst/>
          </a:prstGeom>
        </p:spPr>
        <p:txBody>
          <a:bodyPr lIns="69440" tIns="34720" rIns="69440" bIns="34720"/>
          <a:lstStyle>
            <a:lvl1pPr>
              <a:defRPr lang="zh-CN" altLang="en-US" sz="21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709" cy="1162051"/>
          </a:xfrm>
          <a:prstGeom prst="rect">
            <a:avLst/>
          </a:prstGeom>
        </p:spPr>
        <p:txBody>
          <a:bodyPr lIns="69440" tIns="34720" rIns="69440" bIns="34720" anchor="b"/>
          <a:lstStyle>
            <a:lvl1pPr algn="l">
              <a:defRPr sz="15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50" y="273057"/>
            <a:ext cx="5111354" cy="5853113"/>
          </a:xfrm>
          <a:prstGeom prst="rect">
            <a:avLst/>
          </a:prstGeom>
        </p:spPr>
        <p:txBody>
          <a:bodyPr lIns="69440" tIns="34720" rIns="69440" bIns="34720"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1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5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5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709" cy="4691063"/>
          </a:xfrm>
          <a:prstGeom prst="rect">
            <a:avLst/>
          </a:prstGeom>
        </p:spPr>
        <p:txBody>
          <a:bodyPr lIns="69440" tIns="34720" rIns="69440" bIns="34720"/>
          <a:lstStyle>
            <a:lvl1pPr marL="0" indent="0">
              <a:buNone/>
              <a:defRPr sz="11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7198" indent="0">
              <a:buNone/>
              <a:defRPr sz="900"/>
            </a:lvl2pPr>
            <a:lvl3pPr marL="694395" indent="0">
              <a:buNone/>
              <a:defRPr sz="800"/>
            </a:lvl3pPr>
            <a:lvl4pPr marL="1041593" indent="0">
              <a:buNone/>
              <a:defRPr sz="700"/>
            </a:lvl4pPr>
            <a:lvl5pPr marL="1388791" indent="0">
              <a:buNone/>
              <a:defRPr sz="700"/>
            </a:lvl5pPr>
            <a:lvl6pPr marL="1735988" indent="0">
              <a:buNone/>
              <a:defRPr sz="700"/>
            </a:lvl6pPr>
            <a:lvl7pPr marL="2083186" indent="0">
              <a:buNone/>
              <a:defRPr sz="700"/>
            </a:lvl7pPr>
            <a:lvl8pPr marL="2430384" indent="0">
              <a:buNone/>
              <a:defRPr sz="700"/>
            </a:lvl8pPr>
            <a:lvl9pPr marL="2777581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53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1"/>
            <a:ext cx="5486400" cy="566739"/>
          </a:xfrm>
          <a:prstGeom prst="rect">
            <a:avLst/>
          </a:prstGeom>
        </p:spPr>
        <p:txBody>
          <a:bodyPr lIns="69440" tIns="34720" rIns="69440" bIns="34720" anchor="b"/>
          <a:lstStyle>
            <a:lvl1pPr algn="l">
              <a:defRPr sz="15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  <a:prstGeom prst="rect">
            <a:avLst/>
          </a:prstGeom>
        </p:spPr>
        <p:txBody>
          <a:bodyPr lIns="69440" tIns="34720" rIns="69440" bIns="34720"/>
          <a:lstStyle>
            <a:lvl1pPr marL="0" indent="0">
              <a:buNone/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7198" indent="0">
              <a:buNone/>
              <a:defRPr sz="2100"/>
            </a:lvl2pPr>
            <a:lvl3pPr marL="694395" indent="0">
              <a:buNone/>
              <a:defRPr sz="1800"/>
            </a:lvl3pPr>
            <a:lvl4pPr marL="1041593" indent="0">
              <a:buNone/>
              <a:defRPr sz="1500"/>
            </a:lvl4pPr>
            <a:lvl5pPr marL="1388791" indent="0">
              <a:buNone/>
              <a:defRPr sz="1500"/>
            </a:lvl5pPr>
            <a:lvl6pPr marL="1735988" indent="0">
              <a:buNone/>
              <a:defRPr sz="1500"/>
            </a:lvl6pPr>
            <a:lvl7pPr marL="2083186" indent="0">
              <a:buNone/>
              <a:defRPr sz="1500"/>
            </a:lvl7pPr>
            <a:lvl8pPr marL="2430384" indent="0">
              <a:buNone/>
              <a:defRPr sz="1500"/>
            </a:lvl8pPr>
            <a:lvl9pPr marL="2777581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9"/>
            <a:ext cx="5486400" cy="804863"/>
          </a:xfrm>
          <a:prstGeom prst="rect">
            <a:avLst/>
          </a:prstGeom>
        </p:spPr>
        <p:txBody>
          <a:bodyPr lIns="69440" tIns="34720" rIns="69440" bIns="34720"/>
          <a:lstStyle>
            <a:lvl1pPr marL="0" indent="0">
              <a:buNone/>
              <a:defRPr sz="11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7198" indent="0">
              <a:buNone/>
              <a:defRPr sz="900"/>
            </a:lvl2pPr>
            <a:lvl3pPr marL="694395" indent="0">
              <a:buNone/>
              <a:defRPr sz="800"/>
            </a:lvl3pPr>
            <a:lvl4pPr marL="1041593" indent="0">
              <a:buNone/>
              <a:defRPr sz="700"/>
            </a:lvl4pPr>
            <a:lvl5pPr marL="1388791" indent="0">
              <a:buNone/>
              <a:defRPr sz="700"/>
            </a:lvl5pPr>
            <a:lvl6pPr marL="1735988" indent="0">
              <a:buNone/>
              <a:defRPr sz="700"/>
            </a:lvl6pPr>
            <a:lvl7pPr marL="2083186" indent="0">
              <a:buNone/>
              <a:defRPr sz="700"/>
            </a:lvl7pPr>
            <a:lvl8pPr marL="2430384" indent="0">
              <a:buNone/>
              <a:defRPr sz="700"/>
            </a:lvl8pPr>
            <a:lvl9pPr marL="2777581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69440" tIns="34720" rIns="69440" bIns="3472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eaVert" lIns="69440" tIns="34720" rIns="69440" bIns="34720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  <a:prstGeom prst="rect">
            <a:avLst/>
          </a:prstGeom>
        </p:spPr>
        <p:txBody>
          <a:bodyPr vert="eaVert" lIns="69440" tIns="34720" rIns="69440" bIns="34720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74643"/>
            <a:ext cx="6057900" cy="5851525"/>
          </a:xfrm>
          <a:prstGeom prst="rect">
            <a:avLst/>
          </a:prstGeom>
        </p:spPr>
        <p:txBody>
          <a:bodyPr vert="eaVert" lIns="69440" tIns="34720" rIns="69440" bIns="34720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334963" y="587375"/>
            <a:ext cx="228600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组合 4"/>
          <p:cNvGrpSpPr/>
          <p:nvPr userDrawn="1"/>
        </p:nvGrpSpPr>
        <p:grpSpPr>
          <a:xfrm>
            <a:off x="7470929" y="6367658"/>
            <a:ext cx="1478447" cy="611382"/>
            <a:chOff x="9765890" y="6015182"/>
            <a:chExt cx="2426110" cy="10508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1" y="6276097"/>
              <a:ext cx="2118749" cy="5290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015182"/>
              <a:ext cx="619533" cy="1050840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5" name="组合 7"/>
          <p:cNvGrpSpPr/>
          <p:nvPr userDrawn="1"/>
        </p:nvGrpSpPr>
        <p:grpSpPr>
          <a:xfrm>
            <a:off x="7566794" y="6367658"/>
            <a:ext cx="1478447" cy="611382"/>
            <a:chOff x="9765890" y="6015182"/>
            <a:chExt cx="2426110" cy="1050840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1" y="6276097"/>
              <a:ext cx="2118749" cy="5290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015182"/>
              <a:ext cx="619533" cy="1050840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10"/>
          <p:cNvGrpSpPr/>
          <p:nvPr userDrawn="1"/>
        </p:nvGrpSpPr>
        <p:grpSpPr>
          <a:xfrm>
            <a:off x="7677409" y="6367658"/>
            <a:ext cx="1478447" cy="611382"/>
            <a:chOff x="9765890" y="6015182"/>
            <a:chExt cx="2426110" cy="1050840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1" y="6276097"/>
              <a:ext cx="2118749" cy="5290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015182"/>
              <a:ext cx="619533" cy="1050840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7977195" y="6472239"/>
            <a:ext cx="1094435" cy="285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34719" tIns="34719" rIns="34719" bIns="34719" spcCol="28933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1" name="组合 14"/>
          <p:cNvGrpSpPr>
            <a:grpSpLocks/>
          </p:cNvGrpSpPr>
          <p:nvPr userDrawn="1"/>
        </p:nvGrpSpPr>
        <p:grpSpPr bwMode="auto">
          <a:xfrm flipV="1">
            <a:off x="-14287" y="-7240"/>
            <a:ext cx="644526" cy="611386"/>
            <a:chOff x="-360202" y="-8381"/>
            <a:chExt cx="860137" cy="740017"/>
          </a:xfrm>
        </p:grpSpPr>
        <p:grpSp>
          <p:nvGrpSpPr>
            <p:cNvPr id="15" name="组合 15"/>
            <p:cNvGrpSpPr/>
            <p:nvPr/>
          </p:nvGrpSpPr>
          <p:grpSpPr>
            <a:xfrm>
              <a:off x="-155344" y="-8381"/>
              <a:ext cx="655279" cy="740011"/>
              <a:chOff x="-20249" y="-10588"/>
              <a:chExt cx="924448" cy="93557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221714"/>
                <a:ext cx="447416" cy="470974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-10588"/>
                <a:ext cx="924448" cy="93557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 dirty="0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6" name="组合 16"/>
            <p:cNvGrpSpPr/>
            <p:nvPr/>
          </p:nvGrpSpPr>
          <p:grpSpPr>
            <a:xfrm>
              <a:off x="-252895" y="-8376"/>
              <a:ext cx="655280" cy="740012"/>
              <a:chOff x="-20249" y="-10584"/>
              <a:chExt cx="924448" cy="93557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221718"/>
                <a:ext cx="447417" cy="470974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-10584"/>
                <a:ext cx="924448" cy="93557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7"/>
            <p:cNvGrpSpPr>
              <a:grpSpLocks/>
            </p:cNvGrpSpPr>
            <p:nvPr/>
          </p:nvGrpSpPr>
          <p:grpSpPr bwMode="auto">
            <a:xfrm>
              <a:off x="-360202" y="-8379"/>
              <a:ext cx="654636" cy="740012"/>
              <a:chOff x="-20249" y="-10587"/>
              <a:chExt cx="923541" cy="935573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1284" y="221709"/>
                <a:ext cx="448320" cy="4709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45719" tIns="45719" rIns="45719" bIns="45719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-10587"/>
                <a:ext cx="923541" cy="935573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45719" tIns="45719" rIns="45719" bIns="45719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4981" y="257175"/>
            <a:ext cx="8493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576" y="69684"/>
            <a:ext cx="3132348" cy="543177"/>
          </a:xfrm>
          <a:prstGeom prst="rect">
            <a:avLst/>
          </a:prstGeom>
          <a:ln w="12700">
            <a:miter lim="400000"/>
          </a:ln>
        </p:spPr>
        <p:txBody>
          <a:bodyPr lIns="34719" tIns="34720" rIns="34719" bIns="34720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953696" y="1268420"/>
            <a:ext cx="7368777" cy="4968875"/>
          </a:xfrm>
          <a:prstGeom prst="rect">
            <a:avLst/>
          </a:prstGeom>
        </p:spPr>
        <p:txBody>
          <a:bodyPr lIns="69440" tIns="34720" rIns="69440" bIns="34720"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11"/>
          </p:nvPr>
        </p:nvSpPr>
        <p:spPr>
          <a:xfrm>
            <a:off x="8323267" y="6502408"/>
            <a:ext cx="192087" cy="276225"/>
          </a:xfrm>
          <a:prstGeom prst="rect">
            <a:avLst/>
          </a:prstGeom>
        </p:spPr>
        <p:txBody>
          <a:bodyPr lIns="69440" tIns="34720" rIns="69440" bIns="34720"/>
          <a:lstStyle>
            <a:lvl1pPr eaLnBrk="0" hangingPunct="0">
              <a:buFont typeface="Arial" panose="020B0604020202020204" pitchFamily="34" charset="0"/>
              <a:buNone/>
              <a:defRPr kumimoji="0" sz="140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4"/>
            <a:ext cx="7886700" cy="2852737"/>
          </a:xfrm>
        </p:spPr>
        <p:txBody>
          <a:bodyPr anchor="b"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71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943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41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887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359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831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303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775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1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5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7198" indent="0">
              <a:buNone/>
              <a:defRPr sz="1500" b="1"/>
            </a:lvl2pPr>
            <a:lvl3pPr marL="694395" indent="0">
              <a:buNone/>
              <a:defRPr sz="1400" b="1"/>
            </a:lvl3pPr>
            <a:lvl4pPr marL="1041593" indent="0">
              <a:buNone/>
              <a:defRPr sz="1200" b="1"/>
            </a:lvl4pPr>
            <a:lvl5pPr marL="1388791" indent="0">
              <a:buNone/>
              <a:defRPr sz="1200" b="1"/>
            </a:lvl5pPr>
            <a:lvl6pPr marL="1735988" indent="0">
              <a:buNone/>
              <a:defRPr sz="1200" b="1"/>
            </a:lvl6pPr>
            <a:lvl7pPr marL="2083186" indent="0">
              <a:buNone/>
              <a:defRPr sz="1200" b="1"/>
            </a:lvl7pPr>
            <a:lvl8pPr marL="2430384" indent="0">
              <a:buNone/>
              <a:defRPr sz="1200" b="1"/>
            </a:lvl8pPr>
            <a:lvl9pPr marL="277758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8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4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7198" indent="0">
              <a:buNone/>
              <a:defRPr sz="1500" b="1"/>
            </a:lvl2pPr>
            <a:lvl3pPr marL="694395" indent="0">
              <a:buNone/>
              <a:defRPr sz="1400" b="1"/>
            </a:lvl3pPr>
            <a:lvl4pPr marL="1041593" indent="0">
              <a:buNone/>
              <a:defRPr sz="1200" b="1"/>
            </a:lvl4pPr>
            <a:lvl5pPr marL="1388791" indent="0">
              <a:buNone/>
              <a:defRPr sz="1200" b="1"/>
            </a:lvl5pPr>
            <a:lvl6pPr marL="1735988" indent="0">
              <a:buNone/>
              <a:defRPr sz="1200" b="1"/>
            </a:lvl6pPr>
            <a:lvl7pPr marL="2083186" indent="0">
              <a:buNone/>
              <a:defRPr sz="1200" b="1"/>
            </a:lvl7pPr>
            <a:lvl8pPr marL="2430384" indent="0">
              <a:buNone/>
              <a:defRPr sz="1200" b="1"/>
            </a:lvl8pPr>
            <a:lvl9pPr marL="277758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4" y="2505078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3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9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6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5" y="987428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6" y="2057402"/>
            <a:ext cx="294917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7198" indent="0">
              <a:buNone/>
              <a:defRPr sz="1100"/>
            </a:lvl2pPr>
            <a:lvl3pPr marL="694395" indent="0">
              <a:buNone/>
              <a:defRPr sz="900"/>
            </a:lvl3pPr>
            <a:lvl4pPr marL="1041593" indent="0">
              <a:buNone/>
              <a:defRPr sz="800"/>
            </a:lvl4pPr>
            <a:lvl5pPr marL="1388791" indent="0">
              <a:buNone/>
              <a:defRPr sz="800"/>
            </a:lvl5pPr>
            <a:lvl6pPr marL="1735988" indent="0">
              <a:buNone/>
              <a:defRPr sz="800"/>
            </a:lvl6pPr>
            <a:lvl7pPr marL="2083186" indent="0">
              <a:buNone/>
              <a:defRPr sz="800"/>
            </a:lvl7pPr>
            <a:lvl8pPr marL="2430384" indent="0">
              <a:buNone/>
              <a:defRPr sz="800"/>
            </a:lvl8pPr>
            <a:lvl9pPr marL="2777581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8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6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5" y="987428"/>
            <a:ext cx="4629151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7198" indent="0">
              <a:buNone/>
              <a:defRPr sz="2100"/>
            </a:lvl2pPr>
            <a:lvl3pPr marL="694395" indent="0">
              <a:buNone/>
              <a:defRPr sz="1800"/>
            </a:lvl3pPr>
            <a:lvl4pPr marL="1041593" indent="0">
              <a:buNone/>
              <a:defRPr sz="1500"/>
            </a:lvl4pPr>
            <a:lvl5pPr marL="1388791" indent="0">
              <a:buNone/>
              <a:defRPr sz="1500"/>
            </a:lvl5pPr>
            <a:lvl6pPr marL="1735988" indent="0">
              <a:buNone/>
              <a:defRPr sz="1500"/>
            </a:lvl6pPr>
            <a:lvl7pPr marL="2083186" indent="0">
              <a:buNone/>
              <a:defRPr sz="1500"/>
            </a:lvl7pPr>
            <a:lvl8pPr marL="2430384" indent="0">
              <a:buNone/>
              <a:defRPr sz="1500"/>
            </a:lvl8pPr>
            <a:lvl9pPr marL="2777581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6" y="2057402"/>
            <a:ext cx="294917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7198" indent="0">
              <a:buNone/>
              <a:defRPr sz="1100"/>
            </a:lvl2pPr>
            <a:lvl3pPr marL="694395" indent="0">
              <a:buNone/>
              <a:defRPr sz="900"/>
            </a:lvl3pPr>
            <a:lvl4pPr marL="1041593" indent="0">
              <a:buNone/>
              <a:defRPr sz="800"/>
            </a:lvl4pPr>
            <a:lvl5pPr marL="1388791" indent="0">
              <a:buNone/>
              <a:defRPr sz="800"/>
            </a:lvl5pPr>
            <a:lvl6pPr marL="1735988" indent="0">
              <a:buNone/>
              <a:defRPr sz="800"/>
            </a:lvl6pPr>
            <a:lvl7pPr marL="2083186" indent="0">
              <a:buNone/>
              <a:defRPr sz="800"/>
            </a:lvl7pPr>
            <a:lvl8pPr marL="2430384" indent="0">
              <a:buNone/>
              <a:defRPr sz="800"/>
            </a:lvl8pPr>
            <a:lvl9pPr marL="2777581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9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3" y="365127"/>
            <a:ext cx="7886700" cy="1325563"/>
          </a:xfrm>
          <a:prstGeom prst="rect">
            <a:avLst/>
          </a:prstGeom>
        </p:spPr>
        <p:txBody>
          <a:bodyPr vert="horz" lIns="69440" tIns="34720" rIns="69440" bIns="34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3" y="1825624"/>
            <a:ext cx="7886700" cy="4351339"/>
          </a:xfrm>
          <a:prstGeom prst="rect">
            <a:avLst/>
          </a:prstGeom>
        </p:spPr>
        <p:txBody>
          <a:bodyPr vert="horz" lIns="69440" tIns="34720" rIns="69440" bIns="34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6"/>
            <a:ext cx="2057400" cy="365125"/>
          </a:xfrm>
          <a:prstGeom prst="rect">
            <a:avLst/>
          </a:prstGeom>
        </p:spPr>
        <p:txBody>
          <a:bodyPr vert="horz" lIns="69440" tIns="34720" rIns="69440" bIns="34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59FCC-18EF-41AC-A3CE-0372DEBC6603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3" y="6356356"/>
            <a:ext cx="3086100" cy="365125"/>
          </a:xfrm>
          <a:prstGeom prst="rect">
            <a:avLst/>
          </a:prstGeom>
        </p:spPr>
        <p:txBody>
          <a:bodyPr vert="horz" lIns="69440" tIns="34720" rIns="69440" bIns="34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1" y="6356356"/>
            <a:ext cx="2057400" cy="365125"/>
          </a:xfrm>
          <a:prstGeom prst="rect">
            <a:avLst/>
          </a:prstGeom>
        </p:spPr>
        <p:txBody>
          <a:bodyPr vert="horz" lIns="69440" tIns="34720" rIns="69440" bIns="34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4011-1C48-408E-B4DE-EBF3A652A0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9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439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99" indent="-173599" algn="l" defTabSz="694395" rtl="0" eaLnBrk="1" latinLnBrk="0" hangingPunct="1">
        <a:lnSpc>
          <a:spcPct val="90000"/>
        </a:lnSpc>
        <a:spcBef>
          <a:spcPts val="759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97" indent="-173599" algn="l" defTabSz="69439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7994" indent="-173599" algn="l" defTabSz="69439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92" indent="-173599" algn="l" defTabSz="69439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390" indent="-173599" algn="l" defTabSz="69439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09587" indent="-173599" algn="l" defTabSz="69439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56785" indent="-173599" algn="l" defTabSz="69439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03983" indent="-173599" algn="l" defTabSz="69439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51180" indent="-173599" algn="l" defTabSz="69439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198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4395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1593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91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5988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3186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0384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7581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94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图片 2"/>
          <p:cNvPicPr>
            <a:picLocks noChangeAspect="1" noChangeArrowheads="1"/>
          </p:cNvPicPr>
          <p:nvPr/>
        </p:nvPicPr>
        <p:blipFill>
          <a:blip r:embed="rId16" cstate="print"/>
          <a:srcRect t="12222"/>
          <a:stretch>
            <a:fillRect/>
          </a:stretch>
        </p:blipFill>
        <p:spPr bwMode="auto">
          <a:xfrm>
            <a:off x="1594" y="838200"/>
            <a:ext cx="914082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47198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69439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04159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388791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3599" indent="-173599" algn="l" rtl="0" eaLnBrk="0" fontAlgn="base" hangingPunct="0">
        <a:lnSpc>
          <a:spcPct val="90000"/>
        </a:lnSpc>
        <a:spcBef>
          <a:spcPts val="759"/>
        </a:spcBef>
        <a:spcAft>
          <a:spcPct val="0"/>
        </a:spcAft>
        <a:buFont typeface="Arial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20797" indent="-173599" algn="l" rtl="0" eaLnBrk="0" fontAlgn="base" hangingPunct="0">
        <a:lnSpc>
          <a:spcPct val="90000"/>
        </a:lnSpc>
        <a:spcBef>
          <a:spcPts val="38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67994" indent="-173599" algn="l" rtl="0" eaLnBrk="0" fontAlgn="base" hangingPunct="0">
        <a:lnSpc>
          <a:spcPct val="90000"/>
        </a:lnSpc>
        <a:spcBef>
          <a:spcPts val="380"/>
        </a:spcBef>
        <a:spcAft>
          <a:spcPct val="0"/>
        </a:spcAft>
        <a:buFont typeface="Arial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15192" indent="-173599" algn="l" rtl="0" eaLnBrk="0" fontAlgn="base" hangingPunct="0">
        <a:lnSpc>
          <a:spcPct val="90000"/>
        </a:lnSpc>
        <a:spcBef>
          <a:spcPts val="38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62390" indent="-173599" algn="l" rtl="0" eaLnBrk="0" fontAlgn="base" hangingPunct="0">
        <a:lnSpc>
          <a:spcPct val="90000"/>
        </a:lnSpc>
        <a:spcBef>
          <a:spcPts val="38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909587" indent="-173599" algn="l" rtl="0" fontAlgn="base">
        <a:lnSpc>
          <a:spcPct val="90000"/>
        </a:lnSpc>
        <a:spcBef>
          <a:spcPts val="38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56785" indent="-173599" algn="l" rtl="0" fontAlgn="base">
        <a:lnSpc>
          <a:spcPct val="90000"/>
        </a:lnSpc>
        <a:spcBef>
          <a:spcPts val="38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603983" indent="-173599" algn="l" rtl="0" fontAlgn="base">
        <a:lnSpc>
          <a:spcPct val="90000"/>
        </a:lnSpc>
        <a:spcBef>
          <a:spcPts val="38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51180" indent="-173599" algn="l" rtl="0" fontAlgn="base">
        <a:lnSpc>
          <a:spcPct val="90000"/>
        </a:lnSpc>
        <a:spcBef>
          <a:spcPts val="38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198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4395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1593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91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5988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3186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0384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7581" algn="l" defTabSz="6943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7.e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2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45.emf"/><Relationship Id="rId7" Type="http://schemas.openxmlformats.org/officeDocument/2006/relationships/image" Target="../media/image41.emf"/><Relationship Id="rId12" Type="http://schemas.openxmlformats.org/officeDocument/2006/relationships/image" Target="../media/image49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8.emf"/><Relationship Id="rId5" Type="http://schemas.openxmlformats.org/officeDocument/2006/relationships/image" Target="../media/image46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12" Type="http://schemas.openxmlformats.org/officeDocument/2006/relationships/oleObject" Target="../embeddings/oleObject54.bin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5" Type="http://schemas.openxmlformats.org/officeDocument/2006/relationships/image" Target="../media/image65.png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1.emf"/><Relationship Id="rId14" Type="http://schemas.openxmlformats.org/officeDocument/2006/relationships/image" Target="../media/image6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1.emf"/><Relationship Id="rId4" Type="http://schemas.openxmlformats.org/officeDocument/2006/relationships/oleObject" Target="../embeddings/oleObject6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75.emf"/><Relationship Id="rId18" Type="http://schemas.openxmlformats.org/officeDocument/2006/relationships/oleObject" Target="../embeddings/oleObject66.bin"/><Relationship Id="rId21" Type="http://schemas.openxmlformats.org/officeDocument/2006/relationships/image" Target="../media/image79.emf"/><Relationship Id="rId7" Type="http://schemas.openxmlformats.org/officeDocument/2006/relationships/image" Target="../media/image83.png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77.emf"/><Relationship Id="rId2" Type="http://schemas.openxmlformats.org/officeDocument/2006/relationships/image" Target="../media/image72.png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2.png"/><Relationship Id="rId11" Type="http://schemas.openxmlformats.org/officeDocument/2006/relationships/image" Target="../media/image74.emf"/><Relationship Id="rId5" Type="http://schemas.openxmlformats.org/officeDocument/2006/relationships/image" Target="../media/image81.png"/><Relationship Id="rId15" Type="http://schemas.openxmlformats.org/officeDocument/2006/relationships/image" Target="../media/image76.emf"/><Relationship Id="rId23" Type="http://schemas.openxmlformats.org/officeDocument/2006/relationships/image" Target="../media/image80.e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78.emf"/><Relationship Id="rId4" Type="http://schemas.openxmlformats.org/officeDocument/2006/relationships/image" Target="../media/image80.png"/><Relationship Id="rId9" Type="http://schemas.openxmlformats.org/officeDocument/2006/relationships/image" Target="../media/image73.e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69.bin"/><Relationship Id="rId7" Type="http://schemas.openxmlformats.org/officeDocument/2006/relationships/image" Target="../media/image12.png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10" Type="http://schemas.openxmlformats.org/officeDocument/2006/relationships/image" Target="../media/image17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7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95.emf"/><Relationship Id="rId3" Type="http://schemas.openxmlformats.org/officeDocument/2006/relationships/image" Target="../media/image90.emf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7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94.emf"/><Relationship Id="rId5" Type="http://schemas.openxmlformats.org/officeDocument/2006/relationships/image" Target="../media/image91.e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9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96.emf"/><Relationship Id="rId7" Type="http://schemas.openxmlformats.org/officeDocument/2006/relationships/image" Target="../media/image98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100.emf"/><Relationship Id="rId5" Type="http://schemas.openxmlformats.org/officeDocument/2006/relationships/image" Target="../media/image97.e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8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9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7" Type="http://schemas.openxmlformats.org/officeDocument/2006/relationships/image" Target="../media/image111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110.emf"/><Relationship Id="rId4" Type="http://schemas.openxmlformats.org/officeDocument/2006/relationships/oleObject" Target="../embeddings/oleObject9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3.emf"/><Relationship Id="rId4" Type="http://schemas.openxmlformats.org/officeDocument/2006/relationships/oleObject" Target="../embeddings/oleObject9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10.e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21.e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2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30.emf"/><Relationship Id="rId7" Type="http://schemas.openxmlformats.org/officeDocument/2006/relationships/image" Target="../media/image132.e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31.e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3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5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3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7" Type="http://schemas.openxmlformats.org/officeDocument/2006/relationships/image" Target="../media/image138.e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37.emf"/><Relationship Id="rId4" Type="http://schemas.openxmlformats.org/officeDocument/2006/relationships/oleObject" Target="../embeddings/oleObject12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hyperlink" Target="&#31532;&#20845;&#31456;&#20316;&#19994;&#8212;&#8212;&#24517;&#20570;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5.emf"/><Relationship Id="rId18" Type="http://schemas.openxmlformats.org/officeDocument/2006/relationships/hyperlink" Target="https://www.jianshu.com/p/af118278955e" TargetMode="External"/><Relationship Id="rId3" Type="http://schemas.openxmlformats.org/officeDocument/2006/relationships/oleObject" Target="../embeddings/oleObject3.bin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7.emf"/><Relationship Id="rId2" Type="http://schemas.openxmlformats.org/officeDocument/2006/relationships/image" Target="../media/image8.wmf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wmf"/><Relationship Id="rId11" Type="http://schemas.openxmlformats.org/officeDocument/2006/relationships/image" Target="../media/image14.emf"/><Relationship Id="rId5" Type="http://schemas.openxmlformats.org/officeDocument/2006/relationships/image" Target="../media/image10.w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5.bin"/><Relationship Id="rId19" Type="http://schemas.openxmlformats.org/officeDocument/2006/relationships/hyperlink" Target="https://www.cnblogs.com/pinard/p/10791506.html" TargetMode="External"/><Relationship Id="rId4" Type="http://schemas.openxmlformats.org/officeDocument/2006/relationships/image" Target="../media/image9.emf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1734194"/>
            <a:ext cx="8382000" cy="1470025"/>
          </a:xfrm>
        </p:spPr>
        <p:txBody>
          <a:bodyPr/>
          <a:lstStyle/>
          <a:p>
            <a:r>
              <a:rPr lang="zh-CN" altLang="en-US" dirty="0"/>
              <a:t>第六章</a:t>
            </a:r>
            <a:r>
              <a:rPr lang="en-US" altLang="zh-CN" dirty="0"/>
              <a:t>: </a:t>
            </a:r>
            <a:r>
              <a:rPr lang="zh-CN" altLang="en-US" dirty="0"/>
              <a:t>有监督学习方法</a:t>
            </a:r>
          </a:p>
        </p:txBody>
      </p:sp>
      <p:pic>
        <p:nvPicPr>
          <p:cNvPr id="1026" name="Picture 2" descr="https://www.edureka.co/blog/wp-content/uploads/2014/08/mahou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5"/>
          <a:stretch/>
        </p:blipFill>
        <p:spPr bwMode="auto">
          <a:xfrm>
            <a:off x="1485900" y="3043244"/>
            <a:ext cx="5600699" cy="26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04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78" y="1028700"/>
            <a:ext cx="5987688" cy="4587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14" y="191866"/>
            <a:ext cx="7461818" cy="548367"/>
          </a:xfrm>
        </p:spPr>
        <p:txBody>
          <a:bodyPr/>
          <a:lstStyle/>
          <a:p>
            <a:r>
              <a:rPr lang="en-US" altLang="zh-CN" sz="2800" dirty="0"/>
              <a:t>SGD </a:t>
            </a:r>
            <a:r>
              <a:rPr lang="zh-CN" altLang="en-US" sz="2800" dirty="0"/>
              <a:t>与</a:t>
            </a:r>
            <a:r>
              <a:rPr lang="en-US" altLang="zh-CN" sz="2800" dirty="0"/>
              <a:t>BGD/GD</a:t>
            </a:r>
            <a:r>
              <a:rPr lang="zh-CN" altLang="en-US" sz="2800" dirty="0"/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378432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作业</a:t>
            </a:r>
            <a:r>
              <a:rPr lang="en-US" altLang="zh-CN" sz="2800" dirty="0"/>
              <a:t>(</a:t>
            </a:r>
            <a:r>
              <a:rPr lang="zh-CN" altLang="en-US" sz="2800" dirty="0"/>
              <a:t>选做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给定训练数据集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                                        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step=0.001,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=[1 1]</a:t>
            </a:r>
            <a:r>
              <a:rPr lang="en-US" altLang="zh-CN" sz="2400" baseline="30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ct val="150000"/>
              </a:lnSpc>
            </a:pPr>
            <a:endParaRPr lang="en-US" altLang="zh-CN" sz="2400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编程实现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SGD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GD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算法，求解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w</a:t>
            </a:r>
            <a:endParaRPr lang="zh-CN" altLang="en-US" sz="24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06463" y="1175657"/>
          <a:ext cx="4146805" cy="903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457200" progId="Equation.DSMT4">
                  <p:embed/>
                </p:oleObj>
              </mc:Choice>
              <mc:Fallback>
                <p:oleObj name="Equation" r:id="rId2" imgW="27432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463" y="1175657"/>
                        <a:ext cx="4146805" cy="903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利用非线性基进行线性回归（广义线性回归）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85303" y="845503"/>
            <a:ext cx="8064350" cy="523727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对非线性基进行线性组合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25000"/>
              </a:lnSpc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非线性基函数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多项式基函数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5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高斯函数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l"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Sigmoid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函数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6581" y="2618147"/>
            <a:ext cx="1699264" cy="15957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4431" y="2596427"/>
            <a:ext cx="1792159" cy="18307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10" y="4328160"/>
            <a:ext cx="1548062" cy="1150756"/>
          </a:xfrm>
          <a:prstGeom prst="rect">
            <a:avLst/>
          </a:prstGeom>
        </p:spPr>
      </p:pic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192673" y="766016"/>
          <a:ext cx="3626380" cy="1575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8000" imgH="685800" progId="Equation.DSMT4">
                  <p:embed/>
                </p:oleObj>
              </mc:Choice>
              <mc:Fallback>
                <p:oleObj name="Equation" r:id="rId5" imgW="163800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673" y="766016"/>
                        <a:ext cx="3626380" cy="1575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44550" y="2716107"/>
          <a:ext cx="2439670" cy="48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58640" imgH="228600" progId="Equation.DSMT4">
                  <p:embed/>
                </p:oleObj>
              </mc:Choice>
              <mc:Fallback>
                <p:oleObj name="Equation" r:id="rId7" imgW="13586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716107"/>
                        <a:ext cx="2439670" cy="484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871274" y="3280148"/>
          <a:ext cx="2778706" cy="11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00200" imgH="609480" progId="Equation.DSMT4">
                  <p:embed/>
                </p:oleObj>
              </mc:Choice>
              <mc:Fallback>
                <p:oleObj name="Equation" r:id="rId9" imgW="1600200" imgH="609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74" y="3280148"/>
                        <a:ext cx="2778706" cy="112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808748" y="4340849"/>
          <a:ext cx="4106152" cy="9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2720" imgH="482400" progId="Equation.DSMT4">
                  <p:embed/>
                </p:oleObj>
              </mc:Choice>
              <mc:Fallback>
                <p:oleObj name="Equation" r:id="rId11" imgW="241272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748" y="4340849"/>
                        <a:ext cx="4106152" cy="9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广义线性回归的闭式解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1347" y="956385"/>
            <a:ext cx="8064350" cy="5237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最优化问题</a:t>
            </a:r>
            <a:r>
              <a:rPr lang="en-US" altLang="zh-CN" sz="2400" dirty="0"/>
              <a:t>:</a:t>
            </a:r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梯度：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闭式解</a:t>
            </a:r>
            <a:r>
              <a:rPr lang="en-US" altLang="zh-CN" sz="2400" dirty="0"/>
              <a:t>:</a:t>
            </a:r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也可用</a:t>
            </a:r>
            <a:r>
              <a:rPr lang="en-US" altLang="zh-CN" sz="2400" dirty="0"/>
              <a:t> SGD</a:t>
            </a:r>
            <a:r>
              <a:rPr lang="zh-CN" altLang="en-US" sz="2400" dirty="0"/>
              <a:t>求解。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57315" y="783098"/>
          <a:ext cx="2783839" cy="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431640" progId="Equation.DSMT4">
                  <p:embed/>
                </p:oleObj>
              </mc:Choice>
              <mc:Fallback>
                <p:oleObj name="Equation" r:id="rId2" imgW="19303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315" y="783098"/>
                        <a:ext cx="2783839" cy="726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039939" y="1547285"/>
          <a:ext cx="3888421" cy="105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0760" imgH="545760" progId="Equation.DSMT4">
                  <p:embed/>
                </p:oleObj>
              </mc:Choice>
              <mc:Fallback>
                <p:oleObj name="Equation" r:id="rId4" imgW="2120760" imgH="545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9" y="1547285"/>
                        <a:ext cx="3888421" cy="1051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978168" y="2756535"/>
          <a:ext cx="2174732" cy="48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228600" progId="Equation.DSMT4">
                  <p:embed/>
                </p:oleObj>
              </mc:Choice>
              <mc:Fallback>
                <p:oleObj name="Equation" r:id="rId6" imgW="11682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168" y="2756535"/>
                        <a:ext cx="2174732" cy="486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066799" y="3456490"/>
          <a:ext cx="5035233" cy="184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11480" imgH="965160" progId="Equation.DSMT4">
                  <p:embed/>
                </p:oleObj>
              </mc:Choice>
              <mc:Fallback>
                <p:oleObj name="Equation" r:id="rId8" imgW="3111480" imgH="965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3456490"/>
                        <a:ext cx="5035233" cy="1847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1984931" y="4241205"/>
            <a:ext cx="55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…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2792651" y="4241205"/>
            <a:ext cx="55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…</a:t>
            </a:r>
            <a:endParaRPr lang="zh-CN" altLang="en-US" sz="18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508931" y="4241205"/>
            <a:ext cx="55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…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解释</a:t>
            </a:r>
            <a:r>
              <a:rPr lang="en-US" altLang="zh-CN" sz="2800" dirty="0"/>
              <a:t>: MLE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2547" y="924485"/>
            <a:ext cx="8064350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FF0000"/>
                </a:solidFill>
                <a:cs typeface="Times New Roman" pitchFamily="18" charset="0"/>
              </a:rPr>
              <a:t>在高斯噪声模型下，最小化平方误差与最大似然的解相同</a:t>
            </a:r>
            <a:endParaRPr lang="en-US" altLang="zh-CN" sz="2400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14000"/>
              </a:lnSpc>
            </a:pPr>
            <a:endParaRPr lang="en-US" altLang="zh-CN" sz="2400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cs typeface="Times New Roman" pitchFamily="18" charset="0"/>
              </a:rPr>
              <a:t>假设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>
                <a:cs typeface="Times New Roman" pitchFamily="18" charset="0"/>
              </a:rPr>
              <a:t>是具有加性高斯噪声的确定函数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400" dirty="0">
                <a:cs typeface="Times New Roman" pitchFamily="18" charset="0"/>
              </a:rPr>
              <a:t>给出的标量，即</a:t>
            </a:r>
            <a:endParaRPr lang="en-US" altLang="zh-CN" sz="2400" dirty="0">
              <a:cs typeface="Times New Roman" pitchFamily="18" charset="0"/>
            </a:endParaRPr>
          </a:p>
          <a:p>
            <a:pPr>
              <a:lnSpc>
                <a:spcPct val="114000"/>
              </a:lnSpc>
              <a:buNone/>
            </a:pPr>
            <a:r>
              <a:rPr lang="en-US" altLang="zh-CN" sz="2400" dirty="0">
                <a:cs typeface="Times New Roman" pitchFamily="18" charset="0"/>
              </a:rPr>
              <a:t>                      </a:t>
            </a:r>
            <a:r>
              <a:rPr lang="zh-CN" altLang="en-US" sz="2400" dirty="0">
                <a:cs typeface="Times New Roman" pitchFamily="18" charset="0"/>
              </a:rPr>
              <a:t>是均值为</a:t>
            </a:r>
            <a:r>
              <a:rPr lang="en-US" altLang="zh-CN" sz="2400" dirty="0">
                <a:cs typeface="Times New Roman" pitchFamily="18" charset="0"/>
              </a:rPr>
              <a:t>0</a:t>
            </a:r>
            <a:r>
              <a:rPr lang="zh-CN" altLang="en-US" sz="2400" dirty="0">
                <a:cs typeface="Times New Roman" pitchFamily="18" charset="0"/>
              </a:rPr>
              <a:t>，方差为      的高斯噪声</a:t>
            </a:r>
            <a:endParaRPr lang="en-US" altLang="zh-CN" sz="2400" dirty="0">
              <a:cs typeface="Times New Roman" pitchFamily="18" charset="0"/>
            </a:endParaRPr>
          </a:p>
          <a:p>
            <a:pPr>
              <a:lnSpc>
                <a:spcPct val="114000"/>
              </a:lnSpc>
            </a:pPr>
            <a:endParaRPr lang="en-US" altLang="zh-CN" sz="2400" dirty="0">
              <a:cs typeface="Times New Roman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cs typeface="Times New Roman" pitchFamily="18" charset="0"/>
              </a:rPr>
              <a:t>训练数据 </a:t>
            </a:r>
            <a:r>
              <a:rPr lang="en-US" altLang="zh-CN" sz="2400" dirty="0">
                <a:cs typeface="Times New Roman" pitchFamily="18" charset="0"/>
              </a:rPr>
              <a:t>: </a:t>
            </a:r>
          </a:p>
          <a:p>
            <a:pPr>
              <a:lnSpc>
                <a:spcPct val="114000"/>
              </a:lnSpc>
            </a:pPr>
            <a:endParaRPr lang="en-US" altLang="zh-CN" sz="2400" dirty="0">
              <a:cs typeface="Times New Roman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FF0000"/>
                </a:solidFill>
                <a:cs typeface="Times New Roman" pitchFamily="18" charset="0"/>
              </a:rPr>
              <a:t>似然函数</a:t>
            </a:r>
            <a:r>
              <a:rPr lang="zh-CN" altLang="en-US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cs typeface="Times New Roman" pitchFamily="18" charset="0"/>
              </a:rPr>
              <a:t>:  </a:t>
            </a:r>
            <a:endParaRPr lang="zh-CN" altLang="en-US" sz="2400" dirty="0"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8076" y="2222880"/>
          <a:ext cx="1732959" cy="39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203040" progId="Equation.DSMT4">
                  <p:embed/>
                </p:oleObj>
              </mc:Choice>
              <mc:Fallback>
                <p:oleObj name="Equation" r:id="rId3" imgW="11682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76" y="2222880"/>
                        <a:ext cx="1732959" cy="393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068253" y="2203012"/>
          <a:ext cx="410527" cy="4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253" y="2203012"/>
                        <a:ext cx="410527" cy="400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019242" y="3774625"/>
          <a:ext cx="3977698" cy="49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45960" imgH="228600" progId="Equation.DSMT4">
                  <p:embed/>
                </p:oleObj>
              </mc:Choice>
              <mc:Fallback>
                <p:oleObj name="Equation" r:id="rId7" imgW="21459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242" y="3774625"/>
                        <a:ext cx="3977698" cy="499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140586" y="3002279"/>
          <a:ext cx="2431414" cy="43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57120" imgH="228600" progId="Equation.DSMT4">
                  <p:embed/>
                </p:oleObj>
              </mc:Choice>
              <mc:Fallback>
                <p:oleObj name="Equation" r:id="rId9" imgW="12571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586" y="3002279"/>
                        <a:ext cx="2431414" cy="439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135156" y="4452919"/>
          <a:ext cx="2939764" cy="89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82680" imgH="431640" progId="Equation.DSMT4">
                  <p:embed/>
                </p:oleObj>
              </mc:Choice>
              <mc:Fallback>
                <p:oleObj name="Equation" r:id="rId11" imgW="128268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56" y="4452919"/>
                        <a:ext cx="2939764" cy="8963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34674" y="3163427"/>
            <a:ext cx="2674046" cy="21172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对数似然函数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15746" y="1052077"/>
            <a:ext cx="8064350" cy="5237271"/>
          </a:xfrm>
        </p:spPr>
        <p:txBody>
          <a:bodyPr/>
          <a:lstStyle/>
          <a:p>
            <a:r>
              <a:rPr lang="zh-CN" altLang="en-US" sz="2400" dirty="0">
                <a:cs typeface="Times New Roman" pitchFamily="18" charset="0"/>
              </a:rPr>
              <a:t>对数似然</a:t>
            </a:r>
            <a:endParaRPr lang="en-US" altLang="zh-CN" sz="2400" dirty="0">
              <a:cs typeface="Times New Roman" pitchFamily="18" charset="0"/>
            </a:endParaRPr>
          </a:p>
          <a:p>
            <a:endParaRPr lang="en-US" altLang="zh-CN" sz="2400" dirty="0">
              <a:cs typeface="Times New Roman" pitchFamily="18" charset="0"/>
            </a:endParaRPr>
          </a:p>
          <a:p>
            <a:endParaRPr lang="en-US" altLang="zh-CN" sz="2400" dirty="0"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zh-CN" altLang="en-US" sz="2400" dirty="0">
                <a:cs typeface="Times New Roman" pitchFamily="18" charset="0"/>
              </a:rPr>
              <a:t>    其中</a:t>
            </a:r>
            <a:endParaRPr lang="en-US" altLang="zh-CN" sz="2400" dirty="0">
              <a:cs typeface="Times New Roman" pitchFamily="18" charset="0"/>
            </a:endParaRPr>
          </a:p>
          <a:p>
            <a:pPr>
              <a:buNone/>
            </a:pPr>
            <a:endParaRPr lang="en-US" altLang="zh-CN" sz="24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cs typeface="Times New Roman" pitchFamily="18" charset="0"/>
              </a:rPr>
              <a:t>结论：最大化似然相当于最小化平方误差之和。</a:t>
            </a:r>
            <a:endParaRPr lang="en-US" altLang="zh-CN" sz="2400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zh-CN" altLang="en-US" sz="2400" dirty="0"/>
              <a:t>最小二乘法实际上是在</a:t>
            </a:r>
            <a:r>
              <a:rPr lang="zh-CN" altLang="en-US" sz="2400" dirty="0">
                <a:solidFill>
                  <a:srgbClr val="FF0000"/>
                </a:solidFill>
              </a:rPr>
              <a:t>假设误差项满足高斯分布且独立同分布情况下</a:t>
            </a:r>
            <a:r>
              <a:rPr lang="zh-CN" altLang="en-US" sz="2400" dirty="0"/>
              <a:t>，使似然性最大化。</a:t>
            </a:r>
          </a:p>
          <a:p>
            <a:endParaRPr lang="zh-CN" alt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64116" y="1028288"/>
          <a:ext cx="4632924" cy="74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63760" imgH="431640" progId="Equation.DSMT4">
                  <p:embed/>
                </p:oleObj>
              </mc:Choice>
              <mc:Fallback>
                <p:oleObj name="Equation" r:id="rId3" imgW="32637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116" y="1028288"/>
                        <a:ext cx="4632924" cy="74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729653" y="2047240"/>
          <a:ext cx="2438487" cy="898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431640" progId="Equation.DSMT4">
                  <p:embed/>
                </p:oleObj>
              </mc:Choice>
              <mc:Fallback>
                <p:oleObj name="Equation" r:id="rId5" imgW="14475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53" y="2047240"/>
                        <a:ext cx="2438487" cy="898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正则化的</a:t>
            </a:r>
            <a:r>
              <a:rPr lang="en-US" altLang="zh-CN" sz="2800" dirty="0"/>
              <a:t> LMS </a:t>
            </a:r>
            <a:r>
              <a:rPr lang="zh-CN" altLang="en-US" sz="2800" dirty="0"/>
              <a:t>与 </a:t>
            </a:r>
            <a:r>
              <a:rPr lang="en-US" altLang="zh-CN" sz="2800" dirty="0"/>
              <a:t>MAP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620" y="1036011"/>
            <a:ext cx="6248161" cy="5237271"/>
          </a:xfrm>
        </p:spPr>
        <p:txBody>
          <a:bodyPr/>
          <a:lstStyle/>
          <a:p>
            <a:r>
              <a:rPr lang="zh-CN" altLang="en-US" sz="2400" dirty="0">
                <a:cs typeface="Times New Roman" pitchFamily="18" charset="0"/>
              </a:rPr>
              <a:t>正则化的</a:t>
            </a:r>
            <a:r>
              <a:rPr lang="en-US" altLang="zh-CN" sz="2400" dirty="0">
                <a:cs typeface="Times New Roman" pitchFamily="18" charset="0"/>
              </a:rPr>
              <a:t>LMS</a:t>
            </a:r>
            <a:r>
              <a:rPr lang="zh-CN" altLang="en-US" sz="2400" dirty="0">
                <a:cs typeface="Times New Roman" pitchFamily="18" charset="0"/>
              </a:rPr>
              <a:t>，最优化问题为：</a:t>
            </a:r>
            <a:endParaRPr lang="en-US" altLang="zh-CN" sz="2400" dirty="0">
              <a:cs typeface="Times New Roman" pitchFamily="18" charset="0"/>
            </a:endParaRPr>
          </a:p>
          <a:p>
            <a:endParaRPr lang="en-US" altLang="zh-CN" sz="2400" dirty="0">
              <a:cs typeface="Times New Roman" pitchFamily="18" charset="0"/>
            </a:endParaRPr>
          </a:p>
          <a:p>
            <a:endParaRPr lang="en-US" altLang="zh-CN" sz="2400" dirty="0">
              <a:cs typeface="Times New Roman" pitchFamily="18" charset="0"/>
            </a:endParaRPr>
          </a:p>
          <a:p>
            <a:r>
              <a:rPr lang="zh-CN" altLang="en-US" sz="2400" dirty="0">
                <a:cs typeface="Times New Roman" pitchFamily="18" charset="0"/>
              </a:rPr>
              <a:t>闭式解为：</a:t>
            </a:r>
            <a:endParaRPr lang="en-US" altLang="zh-CN" sz="2400" dirty="0">
              <a:cs typeface="Times New Roman" pitchFamily="18" charset="0"/>
            </a:endParaRPr>
          </a:p>
          <a:p>
            <a:endParaRPr lang="en-US" altLang="zh-CN" sz="2400" dirty="0">
              <a:cs typeface="Times New Roman" pitchFamily="18" charset="0"/>
            </a:endParaRPr>
          </a:p>
          <a:p>
            <a:endParaRPr lang="en-US" altLang="zh-CN" sz="2400" dirty="0">
              <a:cs typeface="Times New Roman" pitchFamily="18" charset="0"/>
            </a:endParaRPr>
          </a:p>
          <a:p>
            <a:r>
              <a:rPr lang="zh-CN" altLang="en-US" sz="2400" dirty="0">
                <a:cs typeface="Times New Roman" pitchFamily="18" charset="0"/>
              </a:rPr>
              <a:t>似然函数为：</a:t>
            </a:r>
            <a:endParaRPr lang="en-US" altLang="zh-CN" sz="2400" dirty="0">
              <a:cs typeface="Times New Roman" pitchFamily="18" charset="0"/>
            </a:endParaRPr>
          </a:p>
          <a:p>
            <a:endParaRPr lang="en-US" altLang="zh-CN" sz="2400" dirty="0">
              <a:cs typeface="Times New Roman" pitchFamily="18" charset="0"/>
            </a:endParaRPr>
          </a:p>
          <a:p>
            <a:endParaRPr lang="en-US" altLang="zh-CN" sz="24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itchFamily="18" charset="0"/>
              </a:rPr>
              <a:t>参数的先验</a:t>
            </a:r>
            <a:r>
              <a:rPr lang="en-US" altLang="zh-CN" sz="2400" dirty="0">
                <a:cs typeface="Times New Roman" pitchFamily="18" charset="0"/>
              </a:rPr>
              <a:t>:                       </a:t>
            </a:r>
            <a:r>
              <a:rPr lang="zh-CN" altLang="en-US" sz="2400" dirty="0">
                <a:cs typeface="Times New Roman" pitchFamily="18" charset="0"/>
              </a:rPr>
              <a:t>多变量高斯</a:t>
            </a:r>
            <a:endParaRPr lang="en-US" altLang="zh-CN" sz="2400" dirty="0"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000" dirty="0">
                <a:cs typeface="Times New Roman" pitchFamily="18" charset="0"/>
              </a:rPr>
              <a:t>的各分量间的协相关系数为</a:t>
            </a:r>
            <a:r>
              <a:rPr lang="en-US" altLang="zh-CN" sz="2000" dirty="0">
                <a:cs typeface="Times New Roman" pitchFamily="18" charset="0"/>
              </a:rPr>
              <a:t>0</a:t>
            </a:r>
            <a:r>
              <a:rPr lang="zh-CN" altLang="en-US" sz="2000" dirty="0">
                <a:cs typeface="Times New Roman" pitchFamily="18" charset="0"/>
              </a:rPr>
              <a:t>，各分量方差为</a:t>
            </a:r>
            <a:endParaRPr lang="en-US" altLang="zh-CN" sz="2000" dirty="0">
              <a:cs typeface="Times New Roman" pitchFamily="18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012838" y="804865"/>
          <a:ext cx="3064362" cy="86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431640" progId="Equation.DSMT4">
                  <p:embed/>
                </p:oleObj>
              </mc:Choice>
              <mc:Fallback>
                <p:oleObj name="Equation" r:id="rId2" imgW="18158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838" y="804865"/>
                        <a:ext cx="3064362" cy="8694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224220" y="1932662"/>
          <a:ext cx="2517908" cy="57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304560" progId="Equation.DSMT4">
                  <p:embed/>
                </p:oleObj>
              </mc:Choice>
              <mc:Fallback>
                <p:oleObj name="Equation" r:id="rId4" imgW="15112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220" y="1932662"/>
                        <a:ext cx="2517908" cy="57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457295" y="2792121"/>
          <a:ext cx="2341253" cy="85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431640" progId="Equation.DSMT4">
                  <p:embed/>
                </p:oleObj>
              </mc:Choice>
              <mc:Fallback>
                <p:oleObj name="Equation" r:id="rId6" imgW="12826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295" y="2792121"/>
                        <a:ext cx="2341253" cy="850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369481" y="4156012"/>
          <a:ext cx="1847153" cy="4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228600" progId="Equation.DSMT4">
                  <p:embed/>
                </p:oleObj>
              </mc:Choice>
              <mc:Fallback>
                <p:oleObj name="Equation" r:id="rId8" imgW="1155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481" y="4156012"/>
                        <a:ext cx="1847153" cy="4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5963888" y="4121602"/>
          <a:ext cx="354730" cy="41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" imgH="203040" progId="Equation.DSMT4">
                  <p:embed/>
                </p:oleObj>
              </mc:Choice>
              <mc:Fallback>
                <p:oleObj name="Equation" r:id="rId10" imgW="22860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888" y="4121602"/>
                        <a:ext cx="354730" cy="412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56257" y="2223484"/>
            <a:ext cx="2492422" cy="21412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参数的后验概率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01880" y="903221"/>
            <a:ext cx="8064350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itchFamily="18" charset="0"/>
              </a:rPr>
              <a:t>贝叶斯定理</a:t>
            </a:r>
            <a:r>
              <a:rPr lang="en-US" altLang="zh-CN" sz="2400" dirty="0">
                <a:cs typeface="Times New Roman" pitchFamily="18" charset="0"/>
              </a:rPr>
              <a:t>: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>
                <a:cs typeface="Times New Roman" pitchFamily="18" charset="0"/>
              </a:rPr>
              <a:t>似然函数：</a:t>
            </a:r>
            <a:endParaRPr lang="en-US" altLang="zh-CN" sz="2000" dirty="0">
              <a:cs typeface="Times New Roman" pitchFamily="18" charset="0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>
                <a:cs typeface="Times New Roman" pitchFamily="18" charset="0"/>
              </a:rPr>
              <a:t>先验：</a:t>
            </a:r>
            <a:endParaRPr lang="en-US" altLang="zh-CN" sz="20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itchFamily="18" charset="0"/>
              </a:rPr>
              <a:t>后验概率依然是高斯分布，对后验取对数</a:t>
            </a:r>
            <a:r>
              <a:rPr lang="en-US" altLang="zh-CN" sz="2400" dirty="0"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Times New Roman" pitchFamily="18" charset="0"/>
              </a:rPr>
              <a:t>最大化后验等同于最小化带有正则项的平方和误差。</a:t>
            </a:r>
            <a:endParaRPr lang="en-US" altLang="zh-CN" sz="2400" b="1" dirty="0"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83301" y="1014642"/>
          <a:ext cx="3890928" cy="468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203040" progId="Equation.DSMT4">
                  <p:embed/>
                </p:oleObj>
              </mc:Choice>
              <mc:Fallback>
                <p:oleObj name="Equation" r:id="rId2" imgW="19173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301" y="1014642"/>
                        <a:ext cx="3890928" cy="468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158668" y="1596106"/>
          <a:ext cx="2906798" cy="6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431640" progId="Equation.DSMT4">
                  <p:embed/>
                </p:oleObj>
              </mc:Choice>
              <mc:Fallback>
                <p:oleObj name="Equation" r:id="rId4" imgW="22860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668" y="1596106"/>
                        <a:ext cx="2906798" cy="6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199910" y="2272004"/>
          <a:ext cx="1948926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228600" progId="Equation.DSMT4">
                  <p:embed/>
                </p:oleObj>
              </mc:Choice>
              <mc:Fallback>
                <p:oleObj name="Equation" r:id="rId6" imgW="1155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910" y="2272004"/>
                        <a:ext cx="1948926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193779" y="3420685"/>
          <a:ext cx="5699678" cy="80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13000" imgH="431640" progId="Equation.DSMT4">
                  <p:embed/>
                </p:oleObj>
              </mc:Choice>
              <mc:Fallback>
                <p:oleObj name="Equation" r:id="rId8" imgW="321300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779" y="3420685"/>
                        <a:ext cx="5699678" cy="80468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777277" y="5179000"/>
          <a:ext cx="4261185" cy="85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60440" imgH="431640" progId="Equation.DSMT4">
                  <p:embed/>
                </p:oleObj>
              </mc:Choice>
              <mc:Fallback>
                <p:oleObj name="Equation" r:id="rId10" imgW="226044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277" y="5179000"/>
                        <a:ext cx="4261185" cy="85837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例子</a:t>
            </a:r>
            <a:r>
              <a:rPr lang="en-US" altLang="zh-CN" sz="2800" dirty="0"/>
              <a:t>: </a:t>
            </a:r>
            <a:r>
              <a:rPr lang="zh-CN" altLang="en-US" sz="2800" dirty="0"/>
              <a:t>直线拟合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60354" y="896843"/>
            <a:ext cx="5423227" cy="523727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输入自变量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目标变量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cs typeface="Times New Roman" pitchFamily="18" charset="0"/>
              </a:rPr>
              <a:t>目标：利用直线拟合数据 </a:t>
            </a:r>
            <a:endParaRPr lang="en-US" altLang="zh-CN" sz="2400" dirty="0"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cs typeface="Times New Roman" pitchFamily="18" charset="0"/>
              </a:rPr>
              <a:t>线性回归的目标：利用给定的样本，来学习函数 ：</a:t>
            </a:r>
            <a:endParaRPr lang="en-US" altLang="zh-CN" sz="2400" dirty="0"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3170" y="1518194"/>
            <a:ext cx="2787410" cy="3240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5543" y="1678765"/>
            <a:ext cx="195198" cy="300951"/>
          </a:xfrm>
          <a:prstGeom prst="rect">
            <a:avLst/>
          </a:prstGeom>
          <a:noFill/>
        </p:spPr>
        <p:txBody>
          <a:bodyPr wrap="square" lIns="69440" tIns="34720" rIns="69440" bIns="34720" rtlCol="0">
            <a:spAutoFit/>
          </a:bodyPr>
          <a:lstStyle/>
          <a:p>
            <a:r>
              <a:rPr lang="en-US" altLang="zh-CN" sz="15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15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638182" y="3299181"/>
          <a:ext cx="2088895" cy="53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228600" progId="Equation.DSMT4">
                  <p:embed/>
                </p:oleObj>
              </mc:Choice>
              <mc:Fallback>
                <p:oleObj name="Equation" r:id="rId3" imgW="1168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182" y="3299181"/>
                        <a:ext cx="2088895" cy="53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579927" y="4098121"/>
          <a:ext cx="1749098" cy="56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241200" progId="Equation.DSMT4">
                  <p:embed/>
                </p:oleObj>
              </mc:Choice>
              <mc:Fallback>
                <p:oleObj name="Equation" r:id="rId5" imgW="8380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927" y="4098121"/>
                        <a:ext cx="1749098" cy="567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产生数据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7612" y="913853"/>
            <a:ext cx="8064350" cy="523727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Times New Roman" pitchFamily="18" charset="0"/>
              </a:rPr>
              <a:t>利用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>
                <a:cs typeface="Times New Roman" pitchFamily="18" charset="0"/>
              </a:rPr>
              <a:t>=-0.3,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cs typeface="Times New Roman" pitchFamily="18" charset="0"/>
              </a:rPr>
              <a:t>=0.5</a:t>
            </a:r>
            <a:r>
              <a:rPr lang="zh-CN" altLang="en-US" sz="2400" dirty="0">
                <a:cs typeface="Times New Roman" pitchFamily="18" charset="0"/>
              </a:rPr>
              <a:t>的函数                           产生数据</a:t>
            </a:r>
            <a:endParaRPr lang="en-US" altLang="zh-CN" sz="2400" dirty="0">
              <a:cs typeface="Times New Roman" pitchFamily="18" charset="0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400" dirty="0">
                <a:cs typeface="Times New Roman" pitchFamily="18" charset="0"/>
              </a:rPr>
              <a:t>                           </a:t>
            </a:r>
            <a:endParaRPr lang="en-US" altLang="zh-CN" sz="2400" dirty="0"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zh-CN" altLang="en-US" sz="2100" dirty="0">
                <a:cs typeface="Times New Roman" pitchFamily="18" charset="0"/>
              </a:rPr>
              <a:t>首先从均匀分布</a:t>
            </a:r>
            <a:r>
              <a:rPr lang="en-US" altLang="zh-CN" sz="21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100" dirty="0">
                <a:cs typeface="Times New Roman" pitchFamily="18" charset="0"/>
              </a:rPr>
              <a:t>(-1,1)</a:t>
            </a:r>
            <a:r>
              <a:rPr lang="zh-CN" altLang="en-US" sz="2100" dirty="0">
                <a:cs typeface="Times New Roman" pitchFamily="18" charset="0"/>
              </a:rPr>
              <a:t>中产生</a:t>
            </a:r>
            <a:r>
              <a:rPr lang="en-US" altLang="zh-CN" sz="21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100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zh-CN" altLang="en-US" sz="2100" dirty="0">
                <a:cs typeface="Times New Roman" pitchFamily="18" charset="0"/>
              </a:rPr>
              <a:t>然后利用函数            计算相应的输出 。</a:t>
            </a:r>
            <a:endParaRPr lang="en-US" altLang="zh-CN" sz="2100" dirty="0"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l"/>
            </a:pPr>
            <a:endParaRPr lang="en-US" altLang="zh-CN" sz="2100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100" dirty="0">
                <a:cs typeface="Times New Roman" pitchFamily="18" charset="0"/>
              </a:rPr>
              <a:t>添加</a:t>
            </a:r>
            <a:r>
              <a:rPr lang="en-US" altLang="zh-CN" sz="2100" dirty="0">
                <a:cs typeface="Times New Roman" pitchFamily="18" charset="0"/>
              </a:rPr>
              <a:t>           </a:t>
            </a:r>
            <a:r>
              <a:rPr lang="zh-CN" altLang="en-US" sz="2100" dirty="0">
                <a:cs typeface="Times New Roman" pitchFamily="18" charset="0"/>
              </a:rPr>
              <a:t>的高斯噪声来得到目标变量</a:t>
            </a:r>
            <a:r>
              <a:rPr lang="en-US" altLang="zh-CN" sz="2100" dirty="0">
                <a:cs typeface="Times New Roman" pitchFamily="18" charset="0"/>
              </a:rPr>
              <a:t>  </a:t>
            </a:r>
            <a:r>
              <a:rPr lang="en-US" altLang="zh-CN" sz="21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100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100" dirty="0">
                <a:cs typeface="Times New Roman" pitchFamily="18" charset="0"/>
              </a:rPr>
              <a:t>,  </a:t>
            </a:r>
          </a:p>
          <a:p>
            <a:pPr lvl="1">
              <a:buFont typeface="Wingdings" pitchFamily="2" charset="2"/>
              <a:buChar char="l"/>
            </a:pPr>
            <a:endParaRPr lang="en-US" altLang="zh-CN" sz="2100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l"/>
            </a:pPr>
            <a:endParaRPr lang="en-US" altLang="zh-CN" sz="2100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l"/>
            </a:pPr>
            <a:endParaRPr lang="en-US" altLang="zh-CN" sz="2100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100" dirty="0">
                <a:cs typeface="Times New Roman" pitchFamily="18" charset="0"/>
              </a:rPr>
              <a:t>对于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100" b="1" i="1" dirty="0">
                <a:cs typeface="Times New Roman" pitchFamily="18" charset="0"/>
              </a:rPr>
              <a:t>  </a:t>
            </a:r>
            <a:r>
              <a:rPr lang="zh-CN" altLang="en-US" sz="2100" dirty="0">
                <a:cs typeface="Times New Roman" pitchFamily="18" charset="0"/>
              </a:rPr>
              <a:t>的先验，我们选择如下正态分布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41458" y="946359"/>
          <a:ext cx="2422162" cy="53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228600" progId="Equation.DSMT4">
                  <p:embed/>
                </p:oleObj>
              </mc:Choice>
              <mc:Fallback>
                <p:oleObj name="Equation" r:id="rId2" imgW="1168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458" y="946359"/>
                        <a:ext cx="2422162" cy="531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504895" y="1801453"/>
          <a:ext cx="1011548" cy="476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228600" progId="Equation.DSMT4">
                  <p:embed/>
                </p:oleObj>
              </mc:Choice>
              <mc:Fallback>
                <p:oleObj name="Equation" r:id="rId4" imgW="5457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895" y="1801453"/>
                        <a:ext cx="1011548" cy="476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641794" y="3064087"/>
          <a:ext cx="682625" cy="4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177480" progId="Equation.DSMT4">
                  <p:embed/>
                </p:oleObj>
              </mc:Choice>
              <mc:Fallback>
                <p:oleObj name="Equation" r:id="rId6" imgW="3682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794" y="3064087"/>
                        <a:ext cx="682625" cy="442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781300" y="3449109"/>
          <a:ext cx="1649012" cy="1000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469800" progId="Equation.DSMT4">
                  <p:embed/>
                </p:oleObj>
              </mc:Choice>
              <mc:Fallback>
                <p:oleObj name="Equation" r:id="rId8" imgW="104112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449109"/>
                        <a:ext cx="1649012" cy="1000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485696" y="5173980"/>
          <a:ext cx="496312" cy="31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177480" progId="Equation.DSMT4">
                  <p:embed/>
                </p:oleObj>
              </mc:Choice>
              <mc:Fallback>
                <p:oleObj name="Equation" r:id="rId10" imgW="38088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696" y="5173980"/>
                        <a:ext cx="496312" cy="312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265363" y="5053755"/>
          <a:ext cx="2855277" cy="531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46040" imgH="228600" progId="Equation.DSMT4">
                  <p:embed/>
                </p:oleObj>
              </mc:Choice>
              <mc:Fallback>
                <p:oleObj name="Equation" r:id="rId12" imgW="13460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5053755"/>
                        <a:ext cx="2855277" cy="531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5343" y="3017520"/>
            <a:ext cx="2378657" cy="2545080"/>
          </a:xfrm>
          <a:prstGeom prst="rect">
            <a:avLst/>
          </a:prstGeom>
        </p:spPr>
      </p:pic>
      <p:sp>
        <p:nvSpPr>
          <p:cNvPr id="12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5306" y="3862798"/>
            <a:ext cx="140038" cy="276999"/>
          </a:xfrm>
          <a:prstGeom prst="rect">
            <a:avLst/>
          </a:prstGeom>
          <a:blipFill rotWithShape="0">
            <a:blip r:embed="rId15" cstate="print"/>
            <a:stretch>
              <a:fillRect l="-32258" r="-25806" b="-26667"/>
            </a:stretch>
          </a:blipFill>
        </p:spPr>
        <p:txBody>
          <a:bodyPr lIns="69440" tIns="34720" rIns="69440" bIns="34720"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什么是有监督学习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3002489" cy="27466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3720" y="1234813"/>
            <a:ext cx="5753100" cy="4132769"/>
          </a:xfrm>
          <a:prstGeom prst="rect">
            <a:avLst/>
          </a:prstGeom>
        </p:spPr>
        <p:txBody>
          <a:bodyPr wrap="square" lIns="69440" tIns="34720" rIns="69440" bIns="34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200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有监督学习：从</a:t>
            </a:r>
            <a:r>
              <a:rPr lang="zh-CN" altLang="en-US" sz="2200" b="1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有标记</a:t>
            </a:r>
            <a:r>
              <a:rPr lang="zh-CN" altLang="en-US" sz="2200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的训练数据中学习推断函数。</a:t>
            </a:r>
            <a:endParaRPr lang="en-US" altLang="zh-CN" sz="2200" i="1" dirty="0">
              <a:solidFill>
                <a:srgbClr val="25252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200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有监督学习算法分析训练数据，产生推断函数。推断函数能够对新的样本进行预测。</a:t>
            </a:r>
            <a:endParaRPr lang="en-US" altLang="zh-CN" sz="2200" dirty="0">
              <a:solidFill>
                <a:srgbClr val="25252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200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最优的情形：算法能够准确地对</a:t>
            </a:r>
            <a:r>
              <a:rPr lang="zh-CN" altLang="en-US" sz="2200" b="1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没见过的样本</a:t>
            </a:r>
            <a:r>
              <a:rPr lang="zh-CN" altLang="en-US" sz="2200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进行正确地分类。</a:t>
            </a:r>
            <a:endParaRPr lang="en-US" altLang="zh-CN" sz="2200" dirty="0">
              <a:solidFill>
                <a:srgbClr val="25252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目标函数（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target function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200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  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|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289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具体推导</a:t>
            </a:r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167641" y="999069"/>
          <a:ext cx="3764280" cy="76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533160" progId="Equation.DSMT4">
                  <p:embed/>
                </p:oleObj>
              </mc:Choice>
              <mc:Fallback>
                <p:oleObj name="Equation" r:id="rId2" imgW="290808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1" y="999069"/>
                        <a:ext cx="3764280" cy="768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4366261" y="943187"/>
          <a:ext cx="4676775" cy="511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360" imgH="3327120" progId="Equation.DSMT4">
                  <p:embed/>
                </p:oleObj>
              </mc:Choice>
              <mc:Fallback>
                <p:oleObj name="Equation" r:id="rId4" imgW="3708360" imgH="3327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261" y="943187"/>
                        <a:ext cx="4676775" cy="51147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" y="2875281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在权向量空间，等高线是什么形状？</a:t>
            </a: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274956" y="2037929"/>
          <a:ext cx="1731081" cy="46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28600" progId="Equation.DSMT4">
                  <p:embed/>
                </p:oleObj>
              </mc:Choice>
              <mc:Fallback>
                <p:oleObj name="Equation" r:id="rId6" imgW="8888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6" y="2037929"/>
                        <a:ext cx="1731081" cy="46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160020" y="975360"/>
            <a:ext cx="4084320" cy="51206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/>
          <a:srcRect l="49385" t="78193" r="37618" b="4464"/>
          <a:stretch>
            <a:fillRect/>
          </a:stretch>
        </p:blipFill>
        <p:spPr>
          <a:xfrm>
            <a:off x="883920" y="3909060"/>
            <a:ext cx="2377440" cy="20927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Sequential Bayesian Learning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5026" y="1932496"/>
            <a:ext cx="3001844" cy="42454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2060"/>
                </a:solidFill>
              </a:rPr>
              <a:t>由于只有两个参数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solidFill>
                  <a:srgbClr val="002060"/>
                </a:solidFill>
              </a:rPr>
              <a:t>我们可以在参数空间画出参数的参验及后验分布</a:t>
            </a:r>
            <a:endParaRPr lang="en-US" altLang="zh-CN" sz="1600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CN" sz="1400" dirty="0">
              <a:solidFill>
                <a:srgbClr val="007033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/>
              <a:t>对后验概率进行更新</a:t>
            </a:r>
            <a:r>
              <a:rPr lang="zh-CN" altLang="en-US" sz="1800" dirty="0"/>
              <a:t>。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 l="29900" t="16223" b="2504"/>
          <a:stretch>
            <a:fillRect/>
          </a:stretch>
        </p:blipFill>
        <p:spPr>
          <a:xfrm>
            <a:off x="3209732" y="1791478"/>
            <a:ext cx="5934268" cy="5066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6668" y="1119675"/>
            <a:ext cx="1975799" cy="53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9440" tIns="34720" rIns="69440" bIns="34720" rtlCol="0">
            <a:spAutoFit/>
          </a:bodyPr>
          <a:lstStyle/>
          <a:p>
            <a:r>
              <a:rPr lang="zh-CN" altLang="en-US" sz="1500" dirty="0"/>
              <a:t>似然函数 </a:t>
            </a:r>
            <a:r>
              <a:rPr lang="en-US" altLang="zh-CN" sz="1500" dirty="0"/>
              <a:t>   </a:t>
            </a:r>
            <a:r>
              <a:rPr lang="en-US" altLang="zh-CN" sz="1500" b="1" i="1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15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00" b="1" i="1" dirty="0" err="1">
                <a:latin typeface="Times New Roman" pitchFamily="18" charset="0"/>
                <a:cs typeface="Times New Roman" pitchFamily="18" charset="0"/>
              </a:rPr>
              <a:t>|x,w</a:t>
            </a:r>
            <a:r>
              <a:rPr lang="en-US" altLang="zh-CN" sz="15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500" dirty="0"/>
              <a:t> </a:t>
            </a:r>
            <a:r>
              <a:rPr lang="zh-CN" altLang="en-US" sz="1500" dirty="0"/>
              <a:t>（关于</a:t>
            </a:r>
            <a:r>
              <a:rPr lang="en-US" altLang="zh-CN" sz="1500" dirty="0"/>
              <a:t> </a:t>
            </a:r>
            <a:r>
              <a:rPr lang="en-US" altLang="zh-CN" sz="15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1500" dirty="0">
                <a:latin typeface="Times New Roman" pitchFamily="18" charset="0"/>
                <a:cs typeface="Times New Roman" pitchFamily="18" charset="0"/>
              </a:rPr>
              <a:t>的函数 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1330" y="817005"/>
            <a:ext cx="1132629" cy="13627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9440" tIns="34720" rIns="69440" bIns="34720" rtlCol="0">
            <a:spAutoFit/>
          </a:bodyPr>
          <a:lstStyle/>
          <a:p>
            <a:r>
              <a:rPr lang="zh-CN" altLang="en-US" dirty="0"/>
              <a:t>六个样本</a:t>
            </a:r>
            <a:r>
              <a:rPr lang="en-US" altLang="zh-CN" dirty="0"/>
              <a:t>(</a:t>
            </a:r>
            <a:r>
              <a:rPr lang="zh-CN" altLang="en-US" dirty="0"/>
              <a:t>从</a:t>
            </a:r>
            <a:r>
              <a:rPr lang="en-US" altLang="zh-CN" dirty="0"/>
              <a:t>w</a:t>
            </a:r>
            <a:r>
              <a:rPr lang="zh-CN" altLang="en-US" dirty="0"/>
              <a:t>后验概率中抽取六个</a:t>
            </a:r>
            <a:r>
              <a:rPr lang="en-US" altLang="zh-CN" dirty="0"/>
              <a:t>w</a:t>
            </a:r>
            <a:r>
              <a:rPr lang="zh-CN" altLang="en-US" dirty="0"/>
              <a:t>，得到的对应的回归函数</a:t>
            </a:r>
            <a:r>
              <a:rPr lang="en-US" altLang="zh-CN" dirty="0"/>
              <a:t>f(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altLang="zh-CN" dirty="0"/>
              <a:t>)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1545" y="1093608"/>
            <a:ext cx="1593465" cy="53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9440" tIns="34720" rIns="69440" bIns="34720" rtlCol="0">
            <a:spAutoFit/>
          </a:bodyPr>
          <a:lstStyle/>
          <a:p>
            <a:r>
              <a:rPr lang="zh-CN" altLang="en-US" sz="1500" dirty="0"/>
              <a:t>给定</a:t>
            </a:r>
            <a:r>
              <a:rPr lang="en-US" altLang="zh-CN" sz="1500" dirty="0"/>
              <a:t> </a:t>
            </a:r>
            <a:r>
              <a:rPr lang="en-US" altLang="zh-CN" sz="1500" b="1" i="1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15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500" b="1" i="1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15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00" b="1" i="1" dirty="0" err="1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altLang="zh-CN" sz="15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5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5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1500" dirty="0">
                <a:latin typeface="Times New Roman" pitchFamily="18" charset="0"/>
                <a:cs typeface="Times New Roman" pitchFamily="18" charset="0"/>
              </a:rPr>
              <a:t>的先验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1500" dirty="0">
                <a:latin typeface="Times New Roman" pitchFamily="18" charset="0"/>
                <a:cs typeface="Times New Roman" pitchFamily="18" charset="0"/>
              </a:rPr>
              <a:t>后验</a:t>
            </a:r>
            <a:r>
              <a:rPr lang="en-US" altLang="zh-CN" sz="1500" b="1" i="1" dirty="0">
                <a:latin typeface="Times New Roman" pitchFamily="18" charset="0"/>
                <a:cs typeface="Times New Roman" pitchFamily="18" charset="0"/>
              </a:rPr>
              <a:t>p(w)</a:t>
            </a:r>
            <a:endParaRPr lang="zh-CN" altLang="en-US" sz="15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86687" y="999241"/>
          <a:ext cx="3066707" cy="63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08080" imgH="533160" progId="Equation.DSMT4">
                  <p:embed/>
                </p:oleObj>
              </mc:Choice>
              <mc:Fallback>
                <p:oleObj name="Equation" r:id="rId3" imgW="290808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87" y="999241"/>
                        <a:ext cx="3066707" cy="631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606" y="4553148"/>
            <a:ext cx="2379611" cy="1178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9440" tIns="34720" rIns="69440" bIns="34720" rtlCol="0">
            <a:spAutoFit/>
          </a:bodyPr>
          <a:lstStyle/>
          <a:p>
            <a:r>
              <a:rPr lang="zh-CN" altLang="en-US" sz="1800" dirty="0">
                <a:solidFill>
                  <a:srgbClr val="00B050"/>
                </a:solidFill>
              </a:rPr>
              <a:t>当有无限的数据点时，参数的后验分布是以其真实值为中心的</a:t>
            </a:r>
            <a:r>
              <a:rPr lang="en-US" altLang="zh-CN" sz="1800" dirty="0">
                <a:solidFill>
                  <a:srgbClr val="00B050"/>
                </a:solidFill>
              </a:rPr>
              <a:t>Delta</a:t>
            </a:r>
            <a:r>
              <a:rPr lang="zh-CN" altLang="en-US" sz="1800" dirty="0">
                <a:solidFill>
                  <a:srgbClr val="00B050"/>
                </a:solidFill>
              </a:rPr>
              <a:t>分布。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MLE </a:t>
            </a:r>
            <a:r>
              <a:rPr lang="zh-CN" altLang="en-US" sz="2800" dirty="0"/>
              <a:t>与</a:t>
            </a:r>
            <a:r>
              <a:rPr lang="en-US" altLang="zh-CN" sz="2800" dirty="0"/>
              <a:t>MAP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7784" y="914195"/>
            <a:ext cx="8064350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MLE: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MAP: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MLE </a:t>
            </a:r>
            <a:r>
              <a:rPr lang="zh-CN" altLang="en-US" sz="2400" dirty="0"/>
              <a:t>可以看作是使用</a:t>
            </a:r>
            <a:r>
              <a:rPr lang="zh-CN" altLang="en-US" sz="2400" b="1" dirty="0"/>
              <a:t>哪种分布作为先验</a:t>
            </a:r>
            <a:r>
              <a:rPr lang="zh-CN" altLang="en-US" sz="2400" dirty="0"/>
              <a:t>的</a:t>
            </a:r>
            <a:r>
              <a:rPr lang="en-US" altLang="zh-CN" sz="2400" dirty="0"/>
              <a:t> MAP 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MLE</a:t>
            </a:r>
            <a:r>
              <a:rPr lang="zh-CN" altLang="en-US" sz="2400" dirty="0"/>
              <a:t>是频率学派的想法，而</a:t>
            </a:r>
            <a:r>
              <a:rPr lang="en-US" altLang="zh-CN" sz="2400" dirty="0"/>
              <a:t>MAP</a:t>
            </a:r>
            <a:r>
              <a:rPr lang="zh-CN" altLang="en-US" sz="2400" dirty="0"/>
              <a:t>是贝叶斯学派的。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二者之间的比较与 </a:t>
            </a:r>
            <a:r>
              <a:rPr lang="en-US" altLang="zh-CN" sz="2400" dirty="0"/>
              <a:t>ERM </a:t>
            </a:r>
            <a:r>
              <a:rPr lang="zh-CN" altLang="en-US" sz="2400" dirty="0"/>
              <a:t>与</a:t>
            </a:r>
            <a:r>
              <a:rPr lang="en-US" altLang="zh-CN" sz="2400" dirty="0"/>
              <a:t> SRM </a:t>
            </a:r>
            <a:r>
              <a:rPr lang="zh-CN" altLang="en-US" sz="2400" dirty="0"/>
              <a:t>的比较类似。为什么？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更多的数据会使</a:t>
            </a:r>
            <a:r>
              <a:rPr lang="en-US" altLang="zh-CN" sz="2400" dirty="0"/>
              <a:t>MLE</a:t>
            </a:r>
            <a:r>
              <a:rPr lang="zh-CN" altLang="en-US" sz="2400" dirty="0"/>
              <a:t>拟合得更好，但是容易 过拟合。</a:t>
            </a:r>
            <a:endParaRPr lang="en-US" altLang="zh-CN" sz="2400" dirty="0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2320193" y="1359521"/>
          <a:ext cx="2736999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304560" progId="Equation.DSMT4">
                  <p:embed/>
                </p:oleObj>
              </mc:Choice>
              <mc:Fallback>
                <p:oleObj name="Equation" r:id="rId2" imgW="147312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193" y="1359521"/>
                        <a:ext cx="2736999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489156" y="2534257"/>
          <a:ext cx="5219554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304560" progId="Equation.DSMT4">
                  <p:embed/>
                </p:oleObj>
              </mc:Choice>
              <mc:Fallback>
                <p:oleObj name="Equation" r:id="rId4" imgW="2920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156" y="2534257"/>
                        <a:ext cx="5219554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LMS-</a:t>
            </a:r>
            <a:r>
              <a:rPr lang="zh-CN" altLang="en-US" sz="2800" dirty="0"/>
              <a:t>几何解释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299621" y="921524"/>
            <a:ext cx="4791309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sz="2400" dirty="0"/>
              <a:t>                           </a:t>
            </a:r>
            <a:r>
              <a:rPr lang="zh-CN" altLang="en-US" sz="2400" dirty="0"/>
              <a:t>在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维空间</a:t>
            </a: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zh-CN" altLang="en-US" sz="2400" dirty="0"/>
              <a:t>如果</a:t>
            </a:r>
            <a:r>
              <a:rPr lang="en-US" altLang="zh-CN" sz="2400" dirty="0"/>
              <a:t>      </a:t>
            </a:r>
            <a:r>
              <a:rPr lang="zh-CN" altLang="en-US" sz="2400" dirty="0"/>
              <a:t>的维度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/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小于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/>
              <a:t>, </a:t>
            </a:r>
            <a:r>
              <a:rPr lang="zh-CN" altLang="en-US" sz="2400" dirty="0"/>
              <a:t>那么样本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/>
              <a:t> </a:t>
            </a:r>
            <a:r>
              <a:rPr lang="zh-CN" altLang="en-US" sz="2400" dirty="0"/>
              <a:t>在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dirty="0"/>
              <a:t>维的子空间</a:t>
            </a: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en-US" altLang="zh-CN" sz="2400" dirty="0"/>
              <a:t>                          , </a:t>
            </a:r>
            <a:r>
              <a:rPr lang="zh-CN" altLang="en-US" sz="2400" dirty="0"/>
              <a:t>那么            是一个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/>
              <a:t>维向量</a:t>
            </a: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zh-CN" altLang="en-US" sz="2400" dirty="0"/>
              <a:t> 最优的    使得             为子空间    中与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/>
              <a:t>最近的向量。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 t="5031"/>
          <a:stretch>
            <a:fillRect/>
          </a:stretch>
        </p:blipFill>
        <p:spPr>
          <a:xfrm>
            <a:off x="5210396" y="1442301"/>
            <a:ext cx="3413355" cy="3067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803574" y="3169228"/>
                <a:ext cx="2605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80" y="3169235"/>
                <a:ext cx="195386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6279" r="-11628" b="-15556"/>
                </a:stretch>
              </a:blipFill>
            </p:spPr>
            <p:txBody>
              <a:bodyPr lIns="69440" tIns="34720" rIns="69440" bIns="34720"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013374" y="2570503"/>
                <a:ext cx="2605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31" y="2570510"/>
                <a:ext cx="195386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6667" r="-14286" b="-15556"/>
                </a:stretch>
              </a:blipFill>
            </p:spPr>
            <p:txBody>
              <a:bodyPr lIns="69440" tIns="34720" rIns="69440" bIns="34720"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450496" y="3030728"/>
                <a:ext cx="772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77" y="3030735"/>
                <a:ext cx="579197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0236" t="-2174" r="-10236" b="-32609"/>
                </a:stretch>
              </a:blipFill>
            </p:spPr>
            <p:txBody>
              <a:bodyPr lIns="69440" tIns="34720" rIns="69440" bIns="34720"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324728" y="17424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547" y="1742500"/>
                <a:ext cx="140038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33333" r="-30000" b="-26667"/>
                </a:stretch>
              </a:blipFill>
            </p:spPr>
            <p:txBody>
              <a:bodyPr lIns="69440" tIns="34720" rIns="69440" bIns="34720"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11200" y="924984"/>
          <a:ext cx="2190620" cy="59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279360" progId="Equation.DSMT4">
                  <p:embed/>
                </p:oleObj>
              </mc:Choice>
              <mc:Fallback>
                <p:oleObj name="Equation" r:id="rId8" imgW="11556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924984"/>
                        <a:ext cx="2190620" cy="592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300909" y="1921004"/>
          <a:ext cx="307717" cy="34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139680" progId="Equation.DSMT4">
                  <p:embed/>
                </p:oleObj>
              </mc:Choice>
              <mc:Fallback>
                <p:oleObj name="Equation" r:id="rId10" imgW="16488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909" y="1921004"/>
                        <a:ext cx="307717" cy="34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3747699" y="2253591"/>
          <a:ext cx="261084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77480" progId="Equation.DSMT4">
                  <p:embed/>
                </p:oleObj>
              </mc:Choice>
              <mc:Fallback>
                <p:oleObj name="Equation" r:id="rId12" imgW="1396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699" y="2253591"/>
                        <a:ext cx="261084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729117" y="3097895"/>
          <a:ext cx="1984375" cy="50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8960" imgH="279360" progId="Equation.DSMT4">
                  <p:embed/>
                </p:oleObj>
              </mc:Choice>
              <mc:Fallback>
                <p:oleObj name="Equation" r:id="rId14" imgW="121896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17" y="3097895"/>
                        <a:ext cx="1984375" cy="503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2633743" y="4366725"/>
          <a:ext cx="909543" cy="43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58720" imgH="203040" progId="Equation.DSMT4">
                  <p:embed/>
                </p:oleObj>
              </mc:Choice>
              <mc:Fallback>
                <p:oleObj name="Equation" r:id="rId16" imgW="55872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743" y="4366725"/>
                        <a:ext cx="909543" cy="430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1607832" y="4398512"/>
          <a:ext cx="30844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139680" progId="Equation.DSMT4">
                  <p:embed/>
                </p:oleObj>
              </mc:Choice>
              <mc:Fallback>
                <p:oleObj name="Equation" r:id="rId18" imgW="16488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832" y="4398512"/>
                        <a:ext cx="30844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3724635" y="3144416"/>
          <a:ext cx="909542" cy="386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58720" imgH="203040" progId="Equation.DSMT4">
                  <p:embed/>
                </p:oleObj>
              </mc:Choice>
              <mc:Fallback>
                <p:oleObj name="Equation" r:id="rId20" imgW="55872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635" y="3144416"/>
                        <a:ext cx="909542" cy="386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4972300" y="4344367"/>
          <a:ext cx="261084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9680" imgH="177480" progId="Equation.DSMT4">
                  <p:embed/>
                </p:oleObj>
              </mc:Choice>
              <mc:Fallback>
                <p:oleObj name="Equation" r:id="rId22" imgW="13968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300" y="4344367"/>
                        <a:ext cx="261084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58237" y="5616598"/>
            <a:ext cx="6446582" cy="439450"/>
          </a:xfrm>
          <a:prstGeom prst="rect">
            <a:avLst/>
          </a:prstGeom>
          <a:noFill/>
        </p:spPr>
        <p:txBody>
          <a:bodyPr wrap="square" lIns="69440" tIns="34720" rIns="69440" bIns="34720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相当于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>
                <a:solidFill>
                  <a:srgbClr val="FF0000"/>
                </a:solidFill>
              </a:rPr>
              <a:t>在子空间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上的投影。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43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sz="3600" dirty="0"/>
              <a:t>分类方法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6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分类问题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80134" y="909230"/>
            <a:ext cx="8064349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输入</a:t>
            </a:r>
            <a:r>
              <a:rPr lang="en-US" altLang="zh-CN" sz="2400" dirty="0"/>
              <a:t>: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i.i.d</a:t>
            </a:r>
            <a:r>
              <a:rPr lang="en-US" altLang="zh-CN" sz="2400" dirty="0"/>
              <a:t> </a:t>
            </a:r>
            <a:r>
              <a:rPr lang="zh-CN" altLang="en-US" sz="2400" dirty="0"/>
              <a:t>训练样本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目标函数 </a:t>
            </a:r>
            <a:r>
              <a:rPr lang="en-US" altLang="zh-CN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损失函数 </a:t>
            </a:r>
            <a:r>
              <a:rPr lang="en-US" altLang="zh-CN" sz="2400" dirty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期望风险（损失）</a:t>
            </a:r>
            <a:r>
              <a:rPr lang="en-US" altLang="zh-CN" sz="2400" dirty="0"/>
              <a:t>:   </a:t>
            </a:r>
            <a:endParaRPr lang="zh-CN" altLang="en-US" sz="2400" dirty="0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 cstate="print"/>
          <a:srcRect r="39226" b="5746"/>
          <a:stretch>
            <a:fillRect/>
          </a:stretch>
        </p:blipFill>
        <p:spPr bwMode="auto">
          <a:xfrm>
            <a:off x="3872467" y="1007598"/>
            <a:ext cx="1557172" cy="432427"/>
          </a:xfrm>
          <a:prstGeom prst="rect">
            <a:avLst/>
          </a:prstGeom>
          <a:noFill/>
        </p:spPr>
      </p:pic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2217967" y="1590656"/>
          <a:ext cx="402431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00800" imgH="4876800" progId="Equation.DSMT4">
                  <p:embed/>
                </p:oleObj>
              </mc:Choice>
              <mc:Fallback>
                <p:oleObj name="Equation" r:id="rId3" imgW="6400800" imgH="4876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967" y="1590656"/>
                        <a:ext cx="402431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3026" y="2117585"/>
            <a:ext cx="1975080" cy="511175"/>
          </a:xfrm>
          <a:prstGeom prst="rect">
            <a:avLst/>
          </a:prstGeom>
          <a:noFill/>
        </p:spPr>
      </p:pic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3139" y="2603954"/>
            <a:ext cx="3190298" cy="560388"/>
          </a:xfrm>
          <a:prstGeom prst="rect">
            <a:avLst/>
          </a:prstGeom>
          <a:noFill/>
        </p:spPr>
      </p:pic>
      <p:pic>
        <p:nvPicPr>
          <p:cNvPr id="208902" name="Picture 6"/>
          <p:cNvPicPr>
            <a:picLocks noChangeAspect="1" noChangeArrowheads="1"/>
          </p:cNvPicPr>
          <p:nvPr/>
        </p:nvPicPr>
        <p:blipFill>
          <a:blip r:embed="rId7" cstate="print"/>
          <a:srcRect l="67965" t="-1852"/>
          <a:stretch>
            <a:fillRect/>
          </a:stretch>
        </p:blipFill>
        <p:spPr bwMode="auto">
          <a:xfrm>
            <a:off x="2751177" y="1588309"/>
            <a:ext cx="217409" cy="34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434340" y="4025067"/>
            <a:ext cx="81684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为什么不直接应用回归的损失，这样就可以用回归问题的求解方法。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15404" y="1231640"/>
            <a:ext cx="2398468" cy="261281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40866" y="4991656"/>
            <a:ext cx="2712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异常值问题！</a:t>
            </a:r>
          </a:p>
        </p:txBody>
      </p:sp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5545981" y="1017080"/>
          <a:ext cx="1119187" cy="42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33160" imgH="152280" progId="Equation.DSMT4">
                  <p:embed/>
                </p:oleObj>
              </mc:Choice>
              <mc:Fallback>
                <p:oleObj name="Equation" r:id="rId9" imgW="533160" imgH="152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981" y="1017080"/>
                        <a:ext cx="1119187" cy="427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判别函数法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50093" y="968663"/>
            <a:ext cx="8681940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二类问题</a:t>
            </a:r>
            <a:r>
              <a:rPr lang="en-US" altLang="zh-CN" sz="2400" dirty="0"/>
              <a:t>: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/>
              <a:t>=1 </a:t>
            </a:r>
            <a:r>
              <a:rPr lang="zh-CN" altLang="en-US" sz="2400" dirty="0"/>
              <a:t>或</a:t>
            </a:r>
            <a:r>
              <a:rPr lang="en-US" altLang="zh-CN" sz="2400" dirty="0"/>
              <a:t> -1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求解</a:t>
            </a:r>
            <a:r>
              <a:rPr lang="en-US" altLang="zh-CN" sz="2400" dirty="0"/>
              <a:t>                             ,  </a:t>
            </a:r>
            <a:r>
              <a:rPr lang="zh-CN" altLang="en-US" sz="2400" dirty="0"/>
              <a:t>例如：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/>
              <a:t>=1 </a:t>
            </a:r>
            <a:r>
              <a:rPr lang="zh-CN" altLang="en-US" sz="2400" dirty="0"/>
              <a:t>或</a:t>
            </a:r>
            <a:r>
              <a:rPr lang="en-US" altLang="zh-CN" sz="2400" dirty="0"/>
              <a:t> -1, </a:t>
            </a:r>
            <a:r>
              <a:rPr lang="zh-CN" altLang="en-US" sz="2400" dirty="0"/>
              <a:t>所有数据需要满足</a:t>
            </a:r>
            <a:r>
              <a:rPr lang="en-US" altLang="zh-CN" sz="2400" dirty="0"/>
              <a:t>:                  </a:t>
            </a:r>
          </a:p>
          <a:p>
            <a:pPr>
              <a:lnSpc>
                <a:spcPct val="150000"/>
              </a:lnSpc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对于每一个错分的样本，</a:t>
            </a:r>
            <a:r>
              <a:rPr lang="zh-CN" altLang="en-US" sz="2400" b="1" dirty="0">
                <a:solidFill>
                  <a:srgbClr val="FF0000"/>
                </a:solidFill>
              </a:rPr>
              <a:t>一些方法</a:t>
            </a:r>
            <a:r>
              <a:rPr lang="zh-CN" altLang="en-US" sz="2400" dirty="0"/>
              <a:t>试图最小化如下的式子：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 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87397" y="1623526"/>
          <a:ext cx="2135364" cy="47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203040" progId="Equation.DSMT4">
                  <p:embed/>
                </p:oleObj>
              </mc:Choice>
              <mc:Fallback>
                <p:oleObj name="Equation" r:id="rId2" imgW="9396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397" y="1623526"/>
                        <a:ext cx="2135364" cy="4722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5057191" y="1365135"/>
          <a:ext cx="3834882" cy="976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482400" progId="Equation.DSMT4">
                  <p:embed/>
                </p:oleObj>
              </mc:Choice>
              <mc:Fallback>
                <p:oleObj name="Equation" r:id="rId4" imgW="220968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191" y="1365135"/>
                        <a:ext cx="3834882" cy="976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518724" y="2721215"/>
          <a:ext cx="1277211" cy="50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28600" progId="Equation.DSMT4">
                  <p:embed/>
                </p:oleObj>
              </mc:Choice>
              <mc:Fallback>
                <p:oleObj name="Equation" r:id="rId6" imgW="6094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724" y="2721215"/>
                        <a:ext cx="1277211" cy="507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2808096" y="4462110"/>
          <a:ext cx="2778125" cy="912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440" imgH="380880" progId="Equation.DSMT4">
                  <p:embed/>
                </p:oleObj>
              </mc:Choice>
              <mc:Fallback>
                <p:oleObj name="Equation" r:id="rId8" imgW="1333440" imgH="380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096" y="4462110"/>
                        <a:ext cx="2778125" cy="912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4335780" y="5059680"/>
            <a:ext cx="220980" cy="2743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线形标注 2 8"/>
          <p:cNvSpPr/>
          <p:nvPr/>
        </p:nvSpPr>
        <p:spPr bwMode="auto">
          <a:xfrm>
            <a:off x="5303520" y="5303520"/>
            <a:ext cx="1965960" cy="6502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51"/>
              <a:gd name="adj6" fmla="val -3777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错分样本的集合</a:t>
            </a:r>
          </a:p>
        </p:txBody>
      </p:sp>
    </p:spTree>
    <p:extLst>
      <p:ext uri="{BB962C8B-B14F-4D97-AF65-F5344CB8AC3E}">
        <p14:creationId xmlns:p14="http://schemas.microsoft.com/office/powerpoint/2010/main" val="60778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判别式模型</a:t>
            </a:r>
            <a:r>
              <a:rPr lang="en-US" altLang="zh-CN" sz="2800" dirty="0"/>
              <a:t>: Logistic </a:t>
            </a:r>
            <a:r>
              <a:rPr lang="zh-CN" altLang="en-US" sz="2800" dirty="0"/>
              <a:t>回归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35671" y="1015795"/>
            <a:ext cx="8064350" cy="5237271"/>
          </a:xfrm>
        </p:spPr>
        <p:txBody>
          <a:bodyPr/>
          <a:lstStyle/>
          <a:p>
            <a:r>
              <a:rPr lang="zh-CN" altLang="en-US" sz="2800" dirty="0"/>
              <a:t>估计后验概率 </a:t>
            </a:r>
            <a:r>
              <a:rPr lang="en-US" altLang="zh-CN" sz="2800" dirty="0"/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的性质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>
              <a:lnSpc>
                <a:spcPct val="114000"/>
              </a:lnSpc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  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0-1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之间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 g’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)(1-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66698" y="1786034"/>
            <a:ext cx="1891503" cy="993448"/>
          </a:xfrm>
          <a:prstGeom prst="rect">
            <a:avLst/>
          </a:prstGeom>
          <a:noFill/>
        </p:spPr>
        <p:txBody>
          <a:bodyPr wrap="square" lIns="69440" tIns="34720" rIns="69440" bIns="34720" rtlCol="0">
            <a:spAutoFit/>
          </a:bodyPr>
          <a:lstStyle/>
          <a:p>
            <a:r>
              <a:rPr lang="en-US" altLang="zh-CN" sz="1500" i="1" dirty="0">
                <a:solidFill>
                  <a:srgbClr val="FF0000"/>
                </a:solidFill>
              </a:rPr>
              <a:t>Logistic function</a:t>
            </a:r>
          </a:p>
          <a:p>
            <a:endParaRPr lang="en-US" altLang="zh-CN" sz="1500" i="1" dirty="0">
              <a:solidFill>
                <a:srgbClr val="FF0000"/>
              </a:solidFill>
            </a:endParaRPr>
          </a:p>
          <a:p>
            <a:endParaRPr lang="en-US" altLang="zh-CN" sz="1500" i="1" dirty="0">
              <a:solidFill>
                <a:srgbClr val="FF0000"/>
              </a:solidFill>
            </a:endParaRPr>
          </a:p>
          <a:p>
            <a:r>
              <a:rPr lang="en-US" altLang="zh-CN" sz="1500" i="1" dirty="0">
                <a:solidFill>
                  <a:srgbClr val="FF0000"/>
                </a:solidFill>
              </a:rPr>
              <a:t>Sigmoid function</a:t>
            </a:r>
            <a:endParaRPr lang="zh-CN" altLang="en-US" sz="1500" i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9618" y="3332376"/>
            <a:ext cx="2762318" cy="2573902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34278" y="1538038"/>
          <a:ext cx="5038530" cy="79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560" imgH="419040" progId="Equation.DSMT4">
                  <p:embed/>
                </p:oleObj>
              </mc:Choice>
              <mc:Fallback>
                <p:oleObj name="Equation" r:id="rId4" imgW="302256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278" y="1538038"/>
                        <a:ext cx="5038530" cy="792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2235106" y="2335700"/>
          <a:ext cx="15997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393480" progId="Equation.DSMT4">
                  <p:embed/>
                </p:oleObj>
              </mc:Choice>
              <mc:Fallback>
                <p:oleObj name="Equation" r:id="rId6" imgW="8632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06" y="2335700"/>
                        <a:ext cx="159977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916682" y="4026188"/>
          <a:ext cx="855297" cy="35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139680" progId="Equation.DSMT4">
                  <p:embed/>
                </p:oleObj>
              </mc:Choice>
              <mc:Fallback>
                <p:oleObj name="Equation" r:id="rId8" imgW="444240" imgH="139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82" y="4026188"/>
                        <a:ext cx="855297" cy="352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947312" y="4538030"/>
          <a:ext cx="102490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0" imgH="139680" progId="Equation.DSMT4">
                  <p:embed/>
                </p:oleObj>
              </mc:Choice>
              <mc:Fallback>
                <p:oleObj name="Equation" r:id="rId10" imgW="53316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312" y="4538030"/>
                        <a:ext cx="1024905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 bwMode="auto">
          <a:xfrm rot="16200000" flipV="1">
            <a:off x="4770120" y="4813300"/>
            <a:ext cx="3749040" cy="15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 rot="10800000" flipV="1">
            <a:off x="6629400" y="3454400"/>
            <a:ext cx="1493520" cy="304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 rot="10800000" flipV="1">
            <a:off x="5207104" y="5755121"/>
            <a:ext cx="1493520" cy="304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3219061" y="5971592"/>
          <a:ext cx="2146081" cy="76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2680" imgH="419040" progId="Equation.DSMT4">
                  <p:embed/>
                </p:oleObj>
              </mc:Choice>
              <mc:Fallback>
                <p:oleObj name="Equation" r:id="rId12" imgW="128268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061" y="5971592"/>
                        <a:ext cx="2146081" cy="76838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1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594" y="202754"/>
            <a:ext cx="8584405" cy="548367"/>
          </a:xfrm>
        </p:spPr>
        <p:txBody>
          <a:bodyPr/>
          <a:lstStyle/>
          <a:p>
            <a:r>
              <a:rPr lang="zh-CN" altLang="en-US" sz="2400" dirty="0"/>
              <a:t>求解：最大似然估计（</a:t>
            </a:r>
            <a:r>
              <a:rPr lang="en-US" altLang="zh-CN" sz="2400" dirty="0"/>
              <a:t>Maximum Likelihood Estimator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0413" y="1184176"/>
            <a:ext cx="7886700" cy="4980421"/>
          </a:xfrm>
          <a:prstGeom prst="rect">
            <a:avLst/>
          </a:prstGeom>
        </p:spPr>
        <p:txBody>
          <a:bodyPr lIns="69440" tIns="34720" rIns="69440" bIns="34720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概率分布：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似然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最大化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log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似然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梯度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SGD: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995373" y="1235343"/>
            <a:ext cx="1278081" cy="347117"/>
          </a:xfrm>
          <a:prstGeom prst="rect">
            <a:avLst/>
          </a:prstGeom>
          <a:noFill/>
        </p:spPr>
        <p:txBody>
          <a:bodyPr wrap="square" lIns="69440" tIns="34720" rIns="69440" bIns="34720" rtlCol="0">
            <a:spAutoFit/>
          </a:bodyPr>
          <a:lstStyle/>
          <a:p>
            <a:r>
              <a:rPr lang="en-US" altLang="zh-CN" sz="1800" i="1" dirty="0">
                <a:solidFill>
                  <a:srgbClr val="FF0000"/>
                </a:solidFill>
              </a:rPr>
              <a:t>Bernoulli</a:t>
            </a:r>
            <a:endParaRPr lang="zh-CN" altLang="en-US" sz="1800" i="1" dirty="0">
              <a:solidFill>
                <a:srgbClr val="FF0000"/>
              </a:solidFill>
            </a:endParaRP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987420" y="1158832"/>
          <a:ext cx="479890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120" imgH="228600" progId="Equation.DSMT4">
                  <p:embed/>
                </p:oleObj>
              </mc:Choice>
              <mc:Fallback>
                <p:oleObj name="Equation" r:id="rId2" imgW="24001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420" y="1158832"/>
                        <a:ext cx="4798902" cy="531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833687" y="1961865"/>
          <a:ext cx="6227961" cy="91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8680" imgH="431640" progId="Equation.DSMT4">
                  <p:embed/>
                </p:oleObj>
              </mc:Choice>
              <mc:Fallback>
                <p:oleObj name="Equation" r:id="rId4" imgW="35686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687" y="1961865"/>
                        <a:ext cx="6227961" cy="91533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390261" y="3355104"/>
          <a:ext cx="6997960" cy="891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6960" imgH="431640" progId="Equation.DSMT4">
                  <p:embed/>
                </p:oleObj>
              </mc:Choice>
              <mc:Fallback>
                <p:oleObj name="Equation" r:id="rId6" imgW="393696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261" y="3355104"/>
                        <a:ext cx="6997960" cy="89193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926950" y="4413378"/>
          <a:ext cx="4072634" cy="764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120" imgH="444240" progId="Equation.DSMT4">
                  <p:embed/>
                </p:oleObj>
              </mc:Choice>
              <mc:Fallback>
                <p:oleObj name="Equation" r:id="rId8" imgW="21841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950" y="4413378"/>
                        <a:ext cx="4072634" cy="7648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1920368" y="5774785"/>
          <a:ext cx="3342097" cy="560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7680" imgH="253800" progId="Equation.DSMT4">
                  <p:embed/>
                </p:oleObj>
              </mc:Choice>
              <mc:Fallback>
                <p:oleObj name="Equation" r:id="rId10" imgW="177768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368" y="5774785"/>
                        <a:ext cx="3342097" cy="56002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14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补充材料</a:t>
            </a: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158" y="864464"/>
            <a:ext cx="6390315" cy="571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594" y="202754"/>
            <a:ext cx="8477725" cy="548367"/>
          </a:xfrm>
        </p:spPr>
        <p:txBody>
          <a:bodyPr/>
          <a:lstStyle/>
          <a:p>
            <a:r>
              <a:rPr lang="zh-CN" altLang="en-US" sz="2800" dirty="0"/>
              <a:t>有监督学习方法一</a:t>
            </a:r>
            <a:r>
              <a:rPr lang="en-US" altLang="zh-CN" sz="2800" dirty="0"/>
              <a:t>: </a:t>
            </a:r>
            <a:r>
              <a:rPr lang="zh-CN" altLang="en-US" sz="2800" dirty="0"/>
              <a:t>产生式模型 </a:t>
            </a:r>
            <a:r>
              <a:rPr lang="en-US" altLang="zh-CN" sz="2800" dirty="0"/>
              <a:t>Generative Model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7992" y="1008621"/>
            <a:ext cx="8573412" cy="523727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首先对联合分布的进行推断：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然后使用贝叶斯定理来计算条件分布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y|x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利用条件概率密度来预测。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例子</a:t>
            </a:r>
            <a:r>
              <a:rPr lang="en-US" altLang="zh-CN" sz="2400" dirty="0"/>
              <a:t>:</a:t>
            </a:r>
            <a:r>
              <a:rPr lang="zh-CN" altLang="en-US" sz="2400" dirty="0"/>
              <a:t>确定某人所说语言的类别（英语，法语，汉语）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产生式模型的做法首先学习每种语言，然后确定所说的语主属于哪种语言。</a:t>
            </a:r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3002323" y="1618507"/>
          <a:ext cx="234691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200" imgH="203040" progId="Equation.DSMT4">
                  <p:embed/>
                </p:oleObj>
              </mc:Choice>
              <mc:Fallback>
                <p:oleObj name="Equation" r:id="rId3" imgW="13842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323" y="1618507"/>
                        <a:ext cx="2346917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2225792" y="2782268"/>
          <a:ext cx="393116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0" imgH="482400" progId="Equation.DSMT4">
                  <p:embed/>
                </p:oleObj>
              </mc:Choice>
              <mc:Fallback>
                <p:oleObj name="Equation" r:id="rId5" imgW="22860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792" y="2782268"/>
                        <a:ext cx="3931168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多类</a:t>
            </a:r>
            <a:r>
              <a:rPr lang="en-US" altLang="zh-CN" sz="2800" dirty="0"/>
              <a:t> Logistic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227507" y="1034647"/>
            <a:ext cx="8064350" cy="52372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err="1"/>
              <a:t>Softmax</a:t>
            </a:r>
            <a:r>
              <a:rPr lang="en-US" altLang="zh-CN" sz="2400" dirty="0"/>
              <a:t> </a:t>
            </a:r>
            <a:r>
              <a:rPr lang="zh-CN" altLang="en-US" sz="2400" dirty="0"/>
              <a:t>函数取代</a:t>
            </a:r>
            <a:r>
              <a:rPr lang="en-US" altLang="zh-CN" sz="2400" dirty="0"/>
              <a:t>logistic sigmoid: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这里</a:t>
            </a:r>
            <a:r>
              <a:rPr lang="en-US" altLang="zh-CN" sz="2400" dirty="0"/>
              <a:t>                       </a:t>
            </a:r>
            <a:r>
              <a:rPr lang="zh-CN" altLang="en-US" sz="2400" dirty="0"/>
              <a:t>是待学习的参数。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可以看作是取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值之一的离散变量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 </a:t>
            </a:r>
            <a:r>
              <a:rPr lang="zh-CN" altLang="en-US" sz="2000" dirty="0"/>
              <a:t>将</a:t>
            </a:r>
            <a:r>
              <a:rPr lang="en-US" altLang="zh-CN" sz="2000" dirty="0"/>
              <a:t>y</a:t>
            </a:r>
            <a:r>
              <a:rPr lang="zh-CN" altLang="en-US" sz="2000" dirty="0"/>
              <a:t>表示为</a:t>
            </a:r>
            <a:r>
              <a:rPr lang="en-US" altLang="zh-CN" sz="2000" dirty="0"/>
              <a:t>K</a:t>
            </a:r>
            <a:r>
              <a:rPr lang="zh-CN" altLang="en-US" sz="2000" dirty="0"/>
              <a:t>维的向量</a:t>
            </a:r>
            <a:endParaRPr lang="en-US" altLang="zh-CN" b="1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如果</a:t>
            </a:r>
            <a:r>
              <a:rPr lang="en-US" altLang="zh-CN" sz="2000" dirty="0"/>
              <a:t>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000" dirty="0"/>
              <a:t>=3, </a:t>
            </a:r>
            <a:r>
              <a:rPr lang="zh-CN" altLang="en-US" sz="2000" dirty="0"/>
              <a:t>那么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=(0,0,1,0,…,0)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（第三个元素为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，其它元素为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/>
              <a:t>维向量满足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概率分布</a:t>
            </a:r>
            <a:r>
              <a:rPr lang="en-US" altLang="zh-CN" sz="2400" dirty="0"/>
              <a:t>:</a:t>
            </a:r>
          </a:p>
          <a:p>
            <a:pPr>
              <a:lnSpc>
                <a:spcPct val="120000"/>
              </a:lnSpc>
              <a:buNone/>
            </a:pPr>
            <a:endParaRPr lang="en-US" altLang="zh-CN" sz="1800" dirty="0"/>
          </a:p>
          <a:p>
            <a:pPr>
              <a:lnSpc>
                <a:spcPct val="120000"/>
              </a:lnSpc>
            </a:pPr>
            <a:endParaRPr lang="en-US" altLang="zh-CN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5036925" y="5133548"/>
            <a:ext cx="2978071" cy="685671"/>
          </a:xfrm>
          <a:prstGeom prst="rect">
            <a:avLst/>
          </a:prstGeom>
          <a:noFill/>
        </p:spPr>
        <p:txBody>
          <a:bodyPr wrap="square" lIns="69440" tIns="34720" rIns="69440" bIns="3472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Generalized Bernoulli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广义伯努里分布</a:t>
            </a:r>
          </a:p>
        </p:txBody>
      </p:sp>
      <p:sp>
        <p:nvSpPr>
          <p:cNvPr id="7" name="线形标注 1 6"/>
          <p:cNvSpPr/>
          <p:nvPr/>
        </p:nvSpPr>
        <p:spPr>
          <a:xfrm rot="10800000" flipV="1">
            <a:off x="6009872" y="2363747"/>
            <a:ext cx="1902485" cy="734016"/>
          </a:xfrm>
          <a:prstGeom prst="borderCallout1">
            <a:avLst>
              <a:gd name="adj1" fmla="val 50667"/>
              <a:gd name="adj2" fmla="val 102161"/>
              <a:gd name="adj3" fmla="val 141454"/>
              <a:gd name="adj4" fmla="val 2312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9440" tIns="34720" rIns="69440" bIns="34720"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One hot </a:t>
            </a:r>
            <a:r>
              <a:rPr lang="zh-CN" altLang="en-US" sz="2000" dirty="0">
                <a:solidFill>
                  <a:srgbClr val="FF0000"/>
                </a:solidFill>
              </a:rPr>
              <a:t>表示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独热表示</a:t>
            </a: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740628" y="886437"/>
          <a:ext cx="2890188" cy="1180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320" imgH="660240" progId="Equation.DSMT4">
                  <p:embed/>
                </p:oleObj>
              </mc:Choice>
              <mc:Fallback>
                <p:oleObj name="Equation" r:id="rId3" imgW="171432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628" y="886437"/>
                        <a:ext cx="2890188" cy="1180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1315974" y="1483308"/>
          <a:ext cx="1539193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974" y="1483308"/>
                        <a:ext cx="1539193" cy="476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651727" y="3633195"/>
          <a:ext cx="19855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04840" imgH="431640" progId="Equation.DSMT4">
                  <p:embed/>
                </p:oleObj>
              </mc:Choice>
              <mc:Fallback>
                <p:oleObj name="Equation" r:id="rId7" imgW="11048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727" y="3633195"/>
                        <a:ext cx="1985587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2336427" y="5015459"/>
          <a:ext cx="2282226" cy="85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91880" imgH="431640" progId="Equation.DSMT4">
                  <p:embed/>
                </p:oleObj>
              </mc:Choice>
              <mc:Fallback>
                <p:oleObj name="Equation" r:id="rId9" imgW="10918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427" y="5015459"/>
                        <a:ext cx="2282226" cy="853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2355959" y="4498126"/>
          <a:ext cx="2262695" cy="456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18960" imgH="228600" progId="Equation.DSMT4">
                  <p:embed/>
                </p:oleObj>
              </mc:Choice>
              <mc:Fallback>
                <p:oleObj name="Equation" r:id="rId11" imgW="12189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959" y="4498126"/>
                        <a:ext cx="2262695" cy="4564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00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似然函数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14991" y="1025221"/>
            <a:ext cx="8064350" cy="523727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/>
              <a:t>其中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17687" y="1234018"/>
          <a:ext cx="5908059" cy="148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200" imgH="685800" progId="Equation.DSMT4">
                  <p:embed/>
                </p:oleObj>
              </mc:Choice>
              <mc:Fallback>
                <p:oleObj name="Equation" r:id="rId2" imgW="252720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7" y="1234018"/>
                        <a:ext cx="5908059" cy="148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3004713" y="3940339"/>
          <a:ext cx="3452071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660240" progId="Equation.DSMT4">
                  <p:embed/>
                </p:oleObj>
              </mc:Choice>
              <mc:Fallback>
                <p:oleObj name="Equation" r:id="rId4" imgW="123156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713" y="3940339"/>
                        <a:ext cx="3452071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047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00570" y="1072355"/>
            <a:ext cx="8064350" cy="5237271"/>
          </a:xfrm>
        </p:spPr>
        <p:txBody>
          <a:bodyPr/>
          <a:lstStyle/>
          <a:p>
            <a:r>
              <a:rPr lang="zh-CN" altLang="en-US" sz="2400" dirty="0"/>
              <a:t>最优化问题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梯度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400" dirty="0"/>
              <a:t>: </a:t>
            </a:r>
            <a:r>
              <a:rPr lang="zh-CN" altLang="en-US" sz="2400" dirty="0"/>
              <a:t>样本数量 </a:t>
            </a:r>
            <a:endParaRPr lang="en-US" altLang="zh-CN" sz="2400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优化多类</a:t>
            </a:r>
            <a:r>
              <a:rPr lang="en-US" altLang="zh-CN" sz="2800" dirty="0"/>
              <a:t>LR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462254" y="2726550"/>
            <a:ext cx="7338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440" tIns="34720" rIns="69440" bIns="34720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92338" y="2609605"/>
            <a:ext cx="3343752" cy="685671"/>
          </a:xfrm>
          <a:prstGeom prst="rect">
            <a:avLst/>
          </a:prstGeom>
          <a:noFill/>
        </p:spPr>
        <p:txBody>
          <a:bodyPr wrap="square" lIns="69440" tIns="34720" rIns="69440" bIns="34720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</a:rPr>
              <a:t>Cross Entropy Loss Function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交叉熵损失函数 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60538" y="1837267"/>
          <a:ext cx="5765800" cy="60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241200" progId="Equation.DSMT4">
                  <p:embed/>
                </p:oleObj>
              </mc:Choice>
              <mc:Fallback>
                <p:oleObj name="Equation" r:id="rId2" imgW="279396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837267"/>
                        <a:ext cx="5765800" cy="60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2304661" y="2387375"/>
          <a:ext cx="3069771" cy="104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431640" progId="Equation.DSMT4">
                  <p:embed/>
                </p:oleObj>
              </mc:Choice>
              <mc:Fallback>
                <p:oleObj name="Equation" r:id="rId4" imgW="1257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661" y="2387375"/>
                        <a:ext cx="3069771" cy="104629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148566" y="3572621"/>
          <a:ext cx="3309841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431640" progId="Equation.DSMT4">
                  <p:embed/>
                </p:oleObj>
              </mc:Choice>
              <mc:Fallback>
                <p:oleObj name="Equation" r:id="rId6" imgW="13716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566" y="3572621"/>
                        <a:ext cx="3309841" cy="1165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017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补充材料</a:t>
            </a:r>
          </a:p>
        </p:txBody>
      </p:sp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195943" y="1209041"/>
          <a:ext cx="4236098" cy="465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000" imgH="3149280" progId="Equation.DSMT4">
                  <p:embed/>
                </p:oleObj>
              </mc:Choice>
              <mc:Fallback>
                <p:oleObj name="Equation" r:id="rId2" imgW="2997000" imgH="3149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43" y="1209041"/>
                        <a:ext cx="4236098" cy="465450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4501009" y="1239554"/>
          <a:ext cx="4521780" cy="253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520" imgH="1803240" progId="Equation.DSMT4">
                  <p:embed/>
                </p:oleObj>
              </mc:Choice>
              <mc:Fallback>
                <p:oleObj name="Equation" r:id="rId4" imgW="3530520" imgH="1803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009" y="1239554"/>
                        <a:ext cx="4521780" cy="25393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多类</a:t>
            </a:r>
            <a:r>
              <a:rPr lang="en-US" altLang="zh-CN" sz="2800" dirty="0"/>
              <a:t> Logistic </a:t>
            </a:r>
            <a:r>
              <a:rPr lang="zh-CN" altLang="en-US" sz="2800" dirty="0"/>
              <a:t>回归</a:t>
            </a:r>
            <a:r>
              <a:rPr lang="en-US" altLang="zh-CN" sz="2800" dirty="0"/>
              <a:t>(</a:t>
            </a:r>
            <a:r>
              <a:rPr lang="zh-CN" altLang="en-US" sz="2800" dirty="0"/>
              <a:t>另一种形式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227507" y="1034647"/>
            <a:ext cx="8064350" cy="52372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只学习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/>
              <a:t>-1</a:t>
            </a:r>
            <a:r>
              <a:rPr lang="zh-CN" altLang="en-US" sz="2400" dirty="0"/>
              <a:t>的向量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交叉熵损失</a:t>
            </a:r>
            <a:r>
              <a:rPr lang="en-US" altLang="zh-CN" sz="2400" dirty="0"/>
              <a:t>:</a:t>
            </a:r>
          </a:p>
          <a:p>
            <a:pPr>
              <a:lnSpc>
                <a:spcPct val="120000"/>
              </a:lnSpc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梯度</a:t>
            </a:r>
            <a:r>
              <a:rPr lang="en-US" altLang="zh-CN" sz="2400" dirty="0"/>
              <a:t>:   </a:t>
            </a: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732217"/>
              </p:ext>
            </p:extLst>
          </p:nvPr>
        </p:nvGraphicFramePr>
        <p:xfrm>
          <a:off x="718145" y="1897668"/>
          <a:ext cx="3508310" cy="127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660240" progId="Equation.DSMT4">
                  <p:embed/>
                </p:oleObj>
              </mc:Choice>
              <mc:Fallback>
                <p:oleObj name="Equation" r:id="rId3" imgW="190476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45" y="1897668"/>
                        <a:ext cx="3508310" cy="1275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3099965" y="1064294"/>
          <a:ext cx="1667977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440" imgH="228600" progId="Equation.DSMT4">
                  <p:embed/>
                </p:oleObj>
              </mc:Choice>
              <mc:Fallback>
                <p:oleObj name="Equation" r:id="rId5" imgW="9014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965" y="1064294"/>
                        <a:ext cx="1667977" cy="476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4758374" y="1845733"/>
          <a:ext cx="3499218" cy="121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320" imgH="634680" progId="Equation.DSMT4">
                  <p:embed/>
                </p:oleObj>
              </mc:Choice>
              <mc:Fallback>
                <p:oleObj name="Equation" r:id="rId7" imgW="1930320" imgH="634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374" y="1845733"/>
                        <a:ext cx="3499218" cy="1219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1709641" y="4088872"/>
          <a:ext cx="2120265" cy="837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57120" imgH="431640" progId="Equation.DSMT4">
                  <p:embed/>
                </p:oleObj>
              </mc:Choice>
              <mc:Fallback>
                <p:oleObj name="Equation" r:id="rId9" imgW="125712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641" y="4088872"/>
                        <a:ext cx="2120265" cy="83769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7" name="Object 9"/>
          <p:cNvGraphicFramePr>
            <a:graphicFrameLocks noChangeAspect="1"/>
          </p:cNvGraphicFramePr>
          <p:nvPr/>
        </p:nvGraphicFramePr>
        <p:xfrm>
          <a:off x="4226455" y="4021494"/>
          <a:ext cx="4059128" cy="93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69920" imgH="660240" progId="Equation.DSMT4">
                  <p:embed/>
                </p:oleObj>
              </mc:Choice>
              <mc:Fallback>
                <p:oleObj name="Equation" r:id="rId11" imgW="286992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455" y="4021494"/>
                        <a:ext cx="4059128" cy="93313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9" name="Object 11"/>
          <p:cNvGraphicFramePr>
            <a:graphicFrameLocks noChangeAspect="1"/>
          </p:cNvGraphicFramePr>
          <p:nvPr/>
        </p:nvGraphicFramePr>
        <p:xfrm>
          <a:off x="2132330" y="5467739"/>
          <a:ext cx="3512690" cy="1007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71600" imgH="431640" progId="Equation.DSMT4">
                  <p:embed/>
                </p:oleObj>
              </mc:Choice>
              <mc:Fallback>
                <p:oleObj name="Equation" r:id="rId13" imgW="1371600" imgH="431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330" y="5467739"/>
                        <a:ext cx="3512690" cy="10079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00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595" y="202754"/>
            <a:ext cx="8435115" cy="548367"/>
          </a:xfrm>
        </p:spPr>
        <p:txBody>
          <a:bodyPr/>
          <a:lstStyle/>
          <a:p>
            <a:r>
              <a:rPr lang="zh-CN" altLang="en-US" sz="2400" dirty="0"/>
              <a:t>生成式模型</a:t>
            </a:r>
            <a:r>
              <a:rPr lang="en-US" altLang="zh-CN" sz="2400" dirty="0"/>
              <a:t>: </a:t>
            </a:r>
            <a:r>
              <a:rPr lang="zh-CN" altLang="en-US" sz="2400" dirty="0"/>
              <a:t>高斯判别分析</a:t>
            </a:r>
            <a:r>
              <a:rPr lang="en-US" altLang="zh-CN" dirty="0"/>
              <a:t>Gaussian Discriminative Analysis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71729" y="902672"/>
            <a:ext cx="8555421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400" dirty="0"/>
              <a:t>伯努利分布：单个二进制变量             的分布由单个连续参数               </a:t>
            </a:r>
            <a:br>
              <a:rPr lang="en-US" altLang="zh-CN" sz="2400" dirty="0"/>
            </a:br>
            <a:r>
              <a:rPr lang="en-US" altLang="zh-CN" sz="2400" dirty="0"/>
              <a:t>          </a:t>
            </a:r>
            <a:r>
              <a:rPr lang="zh-CN" altLang="en-US" sz="2400" dirty="0"/>
              <a:t>控制。</a:t>
            </a: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zh-CN" altLang="en-US" sz="2400" dirty="0"/>
              <a:t>二项式分布</a:t>
            </a:r>
            <a:r>
              <a:rPr lang="en-US" altLang="zh-CN" sz="2400" dirty="0"/>
              <a:t>: </a:t>
            </a:r>
            <a:r>
              <a:rPr lang="zh-CN" altLang="en-US" sz="2400" dirty="0"/>
              <a:t>给出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/>
              <a:t>个服从伯努利分布的样本中观察到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dirty="0"/>
              <a:t>次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/>
              <a:t>=1</a:t>
            </a:r>
            <a:r>
              <a:rPr lang="zh-CN" altLang="en-US" sz="2400" dirty="0"/>
              <a:t>的的概率</a:t>
            </a:r>
            <a:r>
              <a:rPr lang="en-US" altLang="zh-CN" sz="2400" dirty="0"/>
              <a:t>:</a:t>
            </a:r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zh-CN" altLang="en-US" sz="2400" dirty="0"/>
              <a:t>多项式分布（</a:t>
            </a:r>
            <a:r>
              <a:rPr lang="en-US" altLang="zh-CN" sz="2400" dirty="0"/>
              <a:t>Multinomial Distribution</a:t>
            </a:r>
            <a:r>
              <a:rPr lang="zh-CN" altLang="en-US" sz="2400" dirty="0"/>
              <a:t>）是二项式分布的推广。变量可以取</a:t>
            </a:r>
            <a:r>
              <a:rPr lang="en-US" altLang="zh-CN" sz="2400" i="1" dirty="0"/>
              <a:t>K</a:t>
            </a:r>
            <a:r>
              <a:rPr lang="zh-CN" altLang="en-US" sz="2400" dirty="0"/>
              <a:t>个状态，第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/>
              <a:t>个状态被观测到了     次的概率为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  <a:buNone/>
            </a:pPr>
            <a:endParaRPr lang="en-US" altLang="zh-CN" dirty="0"/>
          </a:p>
          <a:p>
            <a:pPr>
              <a:lnSpc>
                <a:spcPct val="114000"/>
              </a:lnSpc>
              <a:buNone/>
            </a:pPr>
            <a:endParaRPr lang="en-US" altLang="zh-CN" dirty="0"/>
          </a:p>
          <a:p>
            <a:pPr>
              <a:lnSpc>
                <a:spcPct val="114000"/>
              </a:lnSpc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46645" y="964592"/>
          <a:ext cx="1049647" cy="360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203040" progId="Equation.DSMT4">
                  <p:embed/>
                </p:oleObj>
              </mc:Choice>
              <mc:Fallback>
                <p:oleObj name="Equation" r:id="rId3" imgW="55872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45" y="964592"/>
                        <a:ext cx="1049647" cy="360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444855" y="1377588"/>
          <a:ext cx="1029381" cy="348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55" y="1377588"/>
                        <a:ext cx="1029381" cy="348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2547177" y="1575643"/>
          <a:ext cx="2668636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200" imgH="228600" progId="Equation.DSMT4">
                  <p:embed/>
                </p:oleObj>
              </mc:Choice>
              <mc:Fallback>
                <p:oleObj name="Equation" r:id="rId7" imgW="13842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177" y="1575643"/>
                        <a:ext cx="2668636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2694725" y="2901820"/>
          <a:ext cx="3808712" cy="85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81080" imgH="457200" progId="Equation.DSMT4">
                  <p:embed/>
                </p:oleObj>
              </mc:Choice>
              <mc:Fallback>
                <p:oleObj name="Equation" r:id="rId9" imgW="198108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725" y="2901820"/>
                        <a:ext cx="3808712" cy="85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7146305" y="4270674"/>
          <a:ext cx="324230" cy="41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305" y="4270674"/>
                        <a:ext cx="324230" cy="413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2125599" y="5075854"/>
          <a:ext cx="4881690" cy="92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14600" imgH="482400" progId="Equation.DSMT4">
                  <p:embed/>
                </p:oleObj>
              </mc:Choice>
              <mc:Fallback>
                <p:oleObj name="Equation" r:id="rId13" imgW="2514600" imgH="482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599" y="5075854"/>
                        <a:ext cx="4881690" cy="921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568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多变量正态分布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757" y="1576873"/>
            <a:ext cx="6571031" cy="4955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11565" y="2620137"/>
                <a:ext cx="6895799" cy="84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78" y="2620141"/>
                <a:ext cx="5171849" cy="84305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 lIns="69440" tIns="34720" rIns="69440" bIns="34720"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962098" y="2009994"/>
                <a:ext cx="15947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579" y="2009996"/>
                <a:ext cx="1196049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r="-382" b="-18667"/>
                </a:stretch>
              </a:blipFill>
            </p:spPr>
            <p:txBody>
              <a:bodyPr lIns="69440" tIns="34720" rIns="69440" bIns="34720"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410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高斯判别分析（</a:t>
            </a:r>
            <a:r>
              <a:rPr lang="en-US" altLang="zh-CN" sz="2800" dirty="0"/>
              <a:t>GDA</a:t>
            </a:r>
            <a:r>
              <a:rPr lang="zh-CN" altLang="en-US" sz="2800" dirty="0"/>
              <a:t>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6148" y="1062929"/>
            <a:ext cx="8064350" cy="5237271"/>
          </a:xfrm>
        </p:spPr>
        <p:txBody>
          <a:bodyPr/>
          <a:lstStyle/>
          <a:p>
            <a:r>
              <a:rPr lang="en-US" altLang="zh-CN" sz="2400" dirty="0"/>
              <a:t>GDA </a:t>
            </a:r>
            <a:r>
              <a:rPr lang="zh-CN" altLang="en-US" sz="2400" dirty="0"/>
              <a:t>使用多变量正态分布对</a:t>
            </a:r>
            <a:r>
              <a:rPr lang="en-US" altLang="zh-CN" sz="2400" dirty="0"/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/>
              <a:t> </a:t>
            </a:r>
            <a:r>
              <a:rPr lang="zh-CN" altLang="en-US" sz="2400" dirty="0"/>
              <a:t>进行建模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Log </a:t>
            </a:r>
            <a:r>
              <a:rPr lang="zh-CN" altLang="en-US" sz="2400" dirty="0"/>
              <a:t>似然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MLE</a:t>
            </a:r>
            <a:r>
              <a:rPr lang="zh-CN" altLang="en-US" sz="2400" dirty="0"/>
              <a:t>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92427" y="1610632"/>
          <a:ext cx="6978553" cy="45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32040" imgH="228600" progId="Equation.DSMT4">
                  <p:embed/>
                </p:oleObj>
              </mc:Choice>
              <mc:Fallback>
                <p:oleObj name="Equation" r:id="rId3" imgW="36320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427" y="1610632"/>
                        <a:ext cx="6978553" cy="45143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2444220" y="2248679"/>
          <a:ext cx="5150897" cy="165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3960" imgH="888840" progId="Equation.DSMT4">
                  <p:embed/>
                </p:oleObj>
              </mc:Choice>
              <mc:Fallback>
                <p:oleObj name="Equation" r:id="rId5" imgW="2793960" imgH="888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220" y="2248679"/>
                        <a:ext cx="5150897" cy="1651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79680" y="4618653"/>
          <a:ext cx="8393732" cy="173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70120" imgH="838080" progId="Equation.DSMT4">
                  <p:embed/>
                </p:oleObj>
              </mc:Choice>
              <mc:Fallback>
                <p:oleObj name="Equation" r:id="rId7" imgW="4470120" imgH="838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80" y="4618653"/>
                        <a:ext cx="8393732" cy="173361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472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GDA</a:t>
            </a:r>
            <a:r>
              <a:rPr lang="zh-CN" altLang="en-US" sz="2800" dirty="0"/>
              <a:t>示例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689" y="1464907"/>
            <a:ext cx="5427485" cy="454997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5728996" y="3741893"/>
            <a:ext cx="1491673" cy="142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377916" y="3439633"/>
                <a:ext cx="2342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24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442" y="3439635"/>
                <a:ext cx="1756683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2597" r="-2857" b="-24590"/>
                </a:stretch>
              </a:blipFill>
            </p:spPr>
            <p:txBody>
              <a:bodyPr lIns="69440" tIns="34720" rIns="69440" bIns="34720"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705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GDA </a:t>
            </a:r>
            <a:r>
              <a:rPr lang="zh-CN" altLang="en-US" sz="2400" dirty="0"/>
              <a:t>与 </a:t>
            </a:r>
            <a:r>
              <a:rPr lang="en-US" altLang="zh-CN" sz="2400" dirty="0"/>
              <a:t>LR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58258" y="1081782"/>
            <a:ext cx="8064350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  GDA</a:t>
            </a:r>
            <a:r>
              <a:rPr lang="zh-CN" altLang="en-US" sz="2400" dirty="0"/>
              <a:t> </a:t>
            </a:r>
            <a:r>
              <a:rPr lang="en-US" altLang="zh-CN" sz="2400" dirty="0"/>
              <a:t> )</a:t>
            </a:r>
            <a:r>
              <a:rPr lang="zh-CN" altLang="en-US" sz="2400" dirty="0"/>
              <a:t>有很强的模型假设。当假设是正确时，处理数据的效率更高。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(  LR</a:t>
            </a:r>
            <a:r>
              <a:rPr lang="zh-CN" altLang="en-US" sz="2400" dirty="0"/>
              <a:t> </a:t>
            </a:r>
            <a:r>
              <a:rPr lang="en-US" altLang="zh-CN" sz="2400" dirty="0"/>
              <a:t> )</a:t>
            </a:r>
            <a:r>
              <a:rPr lang="zh-CN" altLang="en-US" sz="2400" dirty="0"/>
              <a:t>假设很弱，因此对偏离假设的情况更具鲁棒性</a:t>
            </a:r>
            <a:r>
              <a:rPr lang="en-US" altLang="zh-CN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实际中</a:t>
            </a:r>
            <a:r>
              <a:rPr lang="en-US" altLang="zh-CN" sz="2400" dirty="0"/>
              <a:t>, ( LR )</a:t>
            </a:r>
            <a:r>
              <a:rPr lang="zh-CN" altLang="en-US" sz="2400" dirty="0"/>
              <a:t>更常用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GDA</a:t>
            </a:r>
            <a:r>
              <a:rPr lang="zh-CN" altLang="en-US" sz="2400" dirty="0"/>
              <a:t>中，特征向量</a:t>
            </a:r>
            <a:r>
              <a:rPr lang="en-US" altLang="zh-CN" sz="2400" dirty="0"/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/>
              <a:t> </a:t>
            </a:r>
            <a:r>
              <a:rPr lang="zh-CN" altLang="en-US" sz="2400" dirty="0"/>
              <a:t>中的元素是连续的实数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2368" y="5895897"/>
            <a:ext cx="6732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如果特征向量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中的元素是离散的，怎么处理？</a:t>
            </a:r>
          </a:p>
        </p:txBody>
      </p:sp>
      <p:graphicFrame>
        <p:nvGraphicFramePr>
          <p:cNvPr id="235521" name="Object 1"/>
          <p:cNvGraphicFramePr>
            <a:graphicFrameLocks noChangeAspect="1"/>
          </p:cNvGraphicFramePr>
          <p:nvPr/>
        </p:nvGraphicFramePr>
        <p:xfrm>
          <a:off x="7002463" y="5934075"/>
          <a:ext cx="17653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28600" progId="Equation.DSMT4">
                  <p:embed/>
                </p:oleObj>
              </mc:Choice>
              <mc:Fallback>
                <p:oleObj name="Equation" r:id="rId2" imgW="9144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5934075"/>
                        <a:ext cx="17653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39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594" y="202754"/>
            <a:ext cx="8584406" cy="548367"/>
          </a:xfrm>
        </p:spPr>
        <p:txBody>
          <a:bodyPr/>
          <a:lstStyle/>
          <a:p>
            <a:r>
              <a:rPr lang="zh-CN" altLang="en-US" sz="2400" dirty="0"/>
              <a:t>有监督学习方法二</a:t>
            </a:r>
            <a:r>
              <a:rPr lang="en-US" altLang="zh-CN" sz="2400" dirty="0"/>
              <a:t>: </a:t>
            </a:r>
            <a:r>
              <a:rPr lang="zh-CN" altLang="en-US" sz="2400" dirty="0"/>
              <a:t>判别式模型</a:t>
            </a:r>
            <a:r>
              <a:rPr lang="en-US" altLang="zh-CN" sz="2400" dirty="0"/>
              <a:t>Discriminative Model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2682" y="1056327"/>
            <a:ext cx="8064349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直接估计条件概率分布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/>
              <a:t>(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err="1"/>
              <a:t>|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或条件概率密度函数𝑝</a:t>
            </a:r>
            <a:r>
              <a:rPr lang="en-US" altLang="zh-CN" sz="2400" dirty="0"/>
              <a:t>(</a:t>
            </a:r>
            <a:r>
              <a:rPr lang="zh-CN" altLang="en-US" sz="2400" dirty="0"/>
              <a:t>𝑦</a:t>
            </a:r>
            <a:r>
              <a:rPr lang="en-US" altLang="zh-CN" sz="2400" dirty="0"/>
              <a:t>|</a:t>
            </a:r>
            <a:r>
              <a:rPr lang="zh-CN" altLang="en-US" sz="2400" dirty="0"/>
              <a:t>𝑥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根据估计的函数确定输出 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例子</a:t>
            </a:r>
            <a:r>
              <a:rPr lang="en-US" altLang="zh-CN" sz="2400" dirty="0"/>
              <a:t>:</a:t>
            </a:r>
            <a:r>
              <a:rPr lang="zh-CN" altLang="en-US" sz="2400" dirty="0"/>
              <a:t>确定某人所说语言的类别（英语，法语，汉语）</a:t>
            </a:r>
            <a:r>
              <a:rPr lang="en-US" altLang="zh-CN" sz="2400" dirty="0"/>
              <a:t>?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不学习任何语言的情况下确定语言差异</a:t>
            </a:r>
            <a:r>
              <a:rPr lang="en-US" altLang="zh-CN" sz="2000" dirty="0"/>
              <a:t>——</a:t>
            </a:r>
            <a:r>
              <a:rPr lang="zh-CN" altLang="en-US" sz="2000" dirty="0"/>
              <a:t>这是一项容易得多的任务</a:t>
            </a:r>
            <a:r>
              <a:rPr lang="en-US" altLang="zh-CN" sz="2000" dirty="0"/>
              <a:t>!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生成式模型</a:t>
            </a:r>
            <a:r>
              <a:rPr lang="en-US" altLang="zh-CN" sz="2800" dirty="0"/>
              <a:t>: </a:t>
            </a:r>
            <a:r>
              <a:rPr lang="zh-CN" altLang="en-US" sz="2800" dirty="0"/>
              <a:t>朴素贝叶斯（</a:t>
            </a:r>
            <a:r>
              <a:rPr lang="en-US" altLang="zh-CN" sz="2800" dirty="0"/>
              <a:t>Naïve </a:t>
            </a:r>
            <a:r>
              <a:rPr lang="en-US" altLang="zh-CN" sz="2800" dirty="0" err="1"/>
              <a:t>Bayes</a:t>
            </a:r>
            <a:r>
              <a:rPr lang="zh-CN" altLang="en-US" sz="2800" dirty="0"/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64515" y="1025221"/>
            <a:ext cx="8064350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假设给定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时，特征分量       相互独立</a:t>
            </a:r>
            <a:r>
              <a:rPr lang="en-US" altLang="zh-CN" sz="2400" dirty="0"/>
              <a:t> 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Naïve </a:t>
            </a:r>
            <a:r>
              <a:rPr lang="en-US" altLang="zh-CN" b="1" dirty="0" err="1">
                <a:solidFill>
                  <a:srgbClr val="FF0000"/>
                </a:solidFill>
              </a:rPr>
              <a:t>Bayes</a:t>
            </a:r>
            <a:r>
              <a:rPr lang="en-US" altLang="zh-CN" dirty="0"/>
              <a:t>).</a:t>
            </a:r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sz="2400" dirty="0"/>
              <a:t>给定训练数据                          ，对数似然为：</a:t>
            </a:r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3898535" y="1003713"/>
          <a:ext cx="408019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253800" progId="Equation.DSMT4">
                  <p:embed/>
                </p:oleObj>
              </mc:Choice>
              <mc:Fallback>
                <p:oleObj name="Equation" r:id="rId2" imgW="25380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535" y="1003713"/>
                        <a:ext cx="408019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528467" y="1686725"/>
          <a:ext cx="4357525" cy="1090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431640" progId="Equation.DSMT4">
                  <p:embed/>
                </p:oleObj>
              </mc:Choice>
              <mc:Fallback>
                <p:oleObj name="Equation" r:id="rId4" imgW="17650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467" y="1686725"/>
                        <a:ext cx="4357525" cy="1090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2640563" y="2939143"/>
          <a:ext cx="2158836" cy="43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228600" progId="Equation.DSMT4">
                  <p:embed/>
                </p:oleObj>
              </mc:Choice>
              <mc:Fallback>
                <p:oleObj name="Equation" r:id="rId6" imgW="11682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563" y="2939143"/>
                        <a:ext cx="2158836" cy="435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1942274" y="3871642"/>
          <a:ext cx="4654469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840" imgH="444240" progId="Equation.DSMT4">
                  <p:embed/>
                </p:oleObj>
              </mc:Choice>
              <mc:Fallback>
                <p:oleObj name="Equation" r:id="rId8" imgW="224784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274" y="3871642"/>
                        <a:ext cx="4654469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699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/>
              <a:t>MLE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预测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参数估计与 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5232" y="4444047"/>
                <a:ext cx="7632987" cy="172111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=0)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32" y="4444047"/>
                <a:ext cx="7632987" cy="1721112"/>
              </a:xfrm>
              <a:prstGeom prst="rect">
                <a:avLst/>
              </a:prstGeom>
              <a:blipFill>
                <a:blip r:embed="rId2"/>
                <a:stretch>
                  <a:fillRect l="-2152" r="-828" b="-49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465457" y="1553397"/>
            <a:ext cx="1678547" cy="1455113"/>
          </a:xfrm>
          <a:prstGeom prst="rect">
            <a:avLst/>
          </a:prstGeom>
          <a:noFill/>
        </p:spPr>
        <p:txBody>
          <a:bodyPr wrap="square" lIns="69440" tIns="34720" rIns="69440" bIns="34720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</a:rPr>
              <a:t>Can be generalized to multi-classification problem!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46389" y="899823"/>
          <a:ext cx="6015853" cy="282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35080" imgH="1447560" progId="Equation.DSMT4">
                  <p:embed/>
                </p:oleObj>
              </mc:Choice>
              <mc:Fallback>
                <p:oleObj name="Equation" r:id="rId3" imgW="3835080" imgH="1447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389" y="899823"/>
                        <a:ext cx="6015853" cy="28230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121850"/>
              </p:ext>
            </p:extLst>
          </p:nvPr>
        </p:nvGraphicFramePr>
        <p:xfrm>
          <a:off x="1070279" y="4467948"/>
          <a:ext cx="3505835" cy="82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000" imgH="419040" progId="Equation.DSMT4">
                  <p:embed/>
                </p:oleObj>
              </mc:Choice>
              <mc:Fallback>
                <p:oleObj name="Equation" r:id="rId5" imgW="207000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279" y="4467948"/>
                        <a:ext cx="3505835" cy="8207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30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平滑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70772" y="940383"/>
            <a:ext cx="8064350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400" dirty="0"/>
              <a:t>给定训练数据                   ， 利用最大似然估计可以估计变量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取每个值的概率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zh-CN" altLang="en-US" sz="2400" dirty="0"/>
              <a:t>如果训练集中某个类别的数据没有涵盖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/>
              <a:t>的第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dirty="0"/>
              <a:t>个取值的话，就无法估计相应的条件概率，从而导致模型可能会在测试集上产生误差。</a:t>
            </a: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en-US" altLang="zh-CN" sz="2400" dirty="0"/>
              <a:t>Laplace </a:t>
            </a:r>
            <a:r>
              <a:rPr lang="zh-CN" altLang="en-US" sz="2400" dirty="0"/>
              <a:t>平滑，在各个估计中加入平滑项</a:t>
            </a:r>
            <a:r>
              <a:rPr lang="en-US" altLang="zh-CN" sz="2400" dirty="0"/>
              <a:t>:</a:t>
            </a:r>
          </a:p>
          <a:p>
            <a:pPr>
              <a:lnSpc>
                <a:spcPct val="114000"/>
              </a:lnSpc>
            </a:pPr>
            <a:endParaRPr lang="en-US" altLang="zh-CN" sz="1800" dirty="0"/>
          </a:p>
          <a:p>
            <a:pPr>
              <a:lnSpc>
                <a:spcPct val="114000"/>
              </a:lnSpc>
            </a:pPr>
            <a:endParaRPr lang="en-US" altLang="zh-CN" sz="1800" dirty="0"/>
          </a:p>
          <a:p>
            <a:pPr>
              <a:lnSpc>
                <a:spcPct val="114000"/>
              </a:lnSpc>
            </a:pPr>
            <a:endParaRPr lang="en-US" altLang="zh-CN" sz="1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29606" y="1804784"/>
          <a:ext cx="3623323" cy="110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609480" progId="Equation.DSMT4">
                  <p:embed/>
                </p:oleObj>
              </mc:Choice>
              <mc:Fallback>
                <p:oleObj name="Equation" r:id="rId2" imgW="1955520" imgH="609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606" y="1804784"/>
                        <a:ext cx="3623323" cy="1106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2917883" y="5200615"/>
          <a:ext cx="3809487" cy="120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360" imgH="609480" progId="Equation.DSMT4">
                  <p:embed/>
                </p:oleObj>
              </mc:Choice>
              <mc:Fallback>
                <p:oleObj name="Equation" r:id="rId4" imgW="2133360" imgH="609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83" y="5200615"/>
                        <a:ext cx="3809487" cy="1202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2609301" y="952500"/>
          <a:ext cx="1365540" cy="45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228600" progId="Equation.DSMT4">
                  <p:embed/>
                </p:oleObj>
              </mc:Choice>
              <mc:Fallback>
                <p:oleObj name="Equation" r:id="rId6" imgW="7110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301" y="952500"/>
                        <a:ext cx="1365540" cy="456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314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NB </a:t>
            </a:r>
            <a:r>
              <a:rPr lang="zh-CN" altLang="en-US" sz="2800" dirty="0"/>
              <a:t>与</a:t>
            </a:r>
            <a:r>
              <a:rPr lang="en-US" altLang="zh-CN" sz="2800" dirty="0"/>
              <a:t>LR</a:t>
            </a:r>
            <a:endParaRPr lang="zh-CN" alt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093" y="902672"/>
            <a:ext cx="8064350" cy="563020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800" dirty="0"/>
              <a:t>渐近比较（</a:t>
            </a:r>
            <a:r>
              <a:rPr lang="en-US" altLang="zh-CN" sz="2800" dirty="0"/>
              <a:t>training data</a:t>
            </a:r>
            <a:r>
              <a:rPr lang="en-US" altLang="zh-CN" sz="2800" dirty="0">
                <a:sym typeface="Wingdings" pitchFamily="2" charset="2"/>
              </a:rPr>
              <a:t> infinity)</a:t>
            </a:r>
          </a:p>
          <a:p>
            <a:pPr lvl="1">
              <a:lnSpc>
                <a:spcPct val="114000"/>
              </a:lnSpc>
            </a:pPr>
            <a:r>
              <a:rPr lang="zh-CN" altLang="en-US" sz="2400" dirty="0">
                <a:sym typeface="Wingdings" pitchFamily="2" charset="2"/>
              </a:rPr>
              <a:t>当模型假设是正确时</a:t>
            </a:r>
            <a:endParaRPr lang="en-US" altLang="zh-CN" sz="2400" dirty="0">
              <a:sym typeface="Wingdings" pitchFamily="2" charset="2"/>
            </a:endParaRPr>
          </a:p>
          <a:p>
            <a:pPr lvl="2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zh-CN" sz="2000" dirty="0">
                <a:sym typeface="Wingdings" pitchFamily="2" charset="2"/>
              </a:rPr>
              <a:t>NB </a:t>
            </a:r>
            <a:r>
              <a:rPr lang="zh-CN" altLang="en-US" sz="2000" dirty="0">
                <a:sym typeface="Wingdings" pitchFamily="2" charset="2"/>
              </a:rPr>
              <a:t>和</a:t>
            </a:r>
            <a:r>
              <a:rPr lang="en-US" altLang="zh-CN" sz="2000" dirty="0">
                <a:sym typeface="Wingdings" pitchFamily="2" charset="2"/>
              </a:rPr>
              <a:t> LR </a:t>
            </a:r>
            <a:r>
              <a:rPr lang="zh-CN" altLang="en-US" sz="2000" dirty="0">
                <a:sym typeface="Wingdings" pitchFamily="2" charset="2"/>
              </a:rPr>
              <a:t>产生相似的分类器</a:t>
            </a:r>
            <a:endParaRPr lang="en-US" altLang="zh-CN" sz="2000" dirty="0">
              <a:sym typeface="Wingdings" pitchFamily="2" charset="2"/>
            </a:endParaRPr>
          </a:p>
          <a:p>
            <a:pPr lvl="1">
              <a:lnSpc>
                <a:spcPct val="114000"/>
              </a:lnSpc>
            </a:pPr>
            <a:r>
              <a:rPr lang="zh-CN" altLang="en-US" sz="2400" dirty="0">
                <a:sym typeface="Wingdings" pitchFamily="2" charset="2"/>
              </a:rPr>
              <a:t>当模型假设不正确时</a:t>
            </a:r>
            <a:endParaRPr lang="en-US" altLang="zh-CN" sz="2400" dirty="0">
              <a:sym typeface="Wingdings" pitchFamily="2" charset="2"/>
            </a:endParaRPr>
          </a:p>
          <a:p>
            <a:pPr lvl="2">
              <a:lnSpc>
                <a:spcPct val="114000"/>
              </a:lnSpc>
              <a:buFont typeface="Arial" pitchFamily="34" charset="0"/>
              <a:buChar char="•"/>
            </a:pPr>
            <a:r>
              <a:rPr lang="zh-CN" altLang="en-US" sz="2000" dirty="0">
                <a:sym typeface="Wingdings" pitchFamily="2" charset="2"/>
              </a:rPr>
              <a:t> 因为</a:t>
            </a:r>
            <a:r>
              <a:rPr lang="en-US" altLang="zh-CN" sz="2000" dirty="0">
                <a:sym typeface="Wingdings" pitchFamily="2" charset="2"/>
              </a:rPr>
              <a:t>LR</a:t>
            </a:r>
            <a:r>
              <a:rPr lang="zh-CN" altLang="en-US" sz="2000" dirty="0">
                <a:sym typeface="Wingdings" pitchFamily="2" charset="2"/>
              </a:rPr>
              <a:t>不假设有条件独立性，因此它的偏差较小。</a:t>
            </a:r>
            <a:endParaRPr lang="en-US" altLang="zh-CN" sz="2000" dirty="0">
              <a:sym typeface="Wingdings" pitchFamily="2" charset="2"/>
            </a:endParaRPr>
          </a:p>
          <a:p>
            <a:pPr lvl="2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zh-CN" sz="2000" dirty="0">
                <a:sym typeface="Wingdings" pitchFamily="2" charset="2"/>
              </a:rPr>
              <a:t> </a:t>
            </a:r>
            <a:r>
              <a:rPr lang="zh-CN" altLang="en-US" sz="2000" dirty="0">
                <a:sym typeface="Wingdings" pitchFamily="2" charset="2"/>
              </a:rPr>
              <a:t>因此，</a:t>
            </a:r>
            <a:r>
              <a:rPr lang="en-US" altLang="zh-CN" sz="2000" dirty="0">
                <a:sym typeface="Wingdings" pitchFamily="2" charset="2"/>
              </a:rPr>
              <a:t>LR</a:t>
            </a:r>
            <a:r>
              <a:rPr lang="zh-CN" altLang="en-US" sz="2000" dirty="0">
                <a:sym typeface="Wingdings" pitchFamily="2" charset="2"/>
              </a:rPr>
              <a:t>的预期表现优于</a:t>
            </a:r>
            <a:r>
              <a:rPr lang="en-US" altLang="zh-CN" sz="2000" dirty="0">
                <a:sym typeface="Wingdings" pitchFamily="2" charset="2"/>
              </a:rPr>
              <a:t>NB</a:t>
            </a:r>
            <a:r>
              <a:rPr lang="zh-CN" altLang="en-US" sz="2000" dirty="0">
                <a:sym typeface="Wingdings" pitchFamily="2" charset="2"/>
              </a:rPr>
              <a:t>。</a:t>
            </a:r>
            <a:endParaRPr lang="en-US" altLang="zh-CN" sz="2000" dirty="0">
              <a:sym typeface="Wingdings" pitchFamily="2" charset="2"/>
            </a:endParaRPr>
          </a:p>
          <a:p>
            <a:pPr>
              <a:lnSpc>
                <a:spcPct val="114000"/>
              </a:lnSpc>
            </a:pPr>
            <a:r>
              <a:rPr lang="zh-CN" altLang="en-US" sz="2800" dirty="0">
                <a:sym typeface="Wingdings" pitchFamily="2" charset="2"/>
              </a:rPr>
              <a:t>非渐近比较 </a:t>
            </a:r>
            <a:r>
              <a:rPr lang="en-US" altLang="zh-CN" sz="2800" dirty="0">
                <a:sym typeface="Wingdings" pitchFamily="2" charset="2"/>
              </a:rPr>
              <a:t>(Ng. and Jordan 2002)</a:t>
            </a:r>
          </a:p>
          <a:p>
            <a:pPr lvl="1">
              <a:lnSpc>
                <a:spcPct val="114000"/>
              </a:lnSpc>
            </a:pPr>
            <a:r>
              <a:rPr lang="zh-CN" altLang="en-US" sz="2400" dirty="0">
                <a:sym typeface="Wingdings" pitchFamily="2" charset="2"/>
              </a:rPr>
              <a:t>参数估计的收敛性</a:t>
            </a:r>
            <a:endParaRPr lang="en-US" altLang="zh-CN" sz="2400" dirty="0">
              <a:sym typeface="Wingdings" pitchFamily="2" charset="2"/>
            </a:endParaRPr>
          </a:p>
          <a:p>
            <a:pPr lvl="2">
              <a:lnSpc>
                <a:spcPct val="114000"/>
              </a:lnSpc>
            </a:pPr>
            <a:r>
              <a:rPr lang="en-US" altLang="zh-CN" sz="2000" dirty="0">
                <a:sym typeface="Wingdings" pitchFamily="2" charset="2"/>
              </a:rPr>
              <a:t> </a:t>
            </a:r>
            <a:r>
              <a:rPr lang="zh-CN" altLang="en-US" sz="2000" dirty="0">
                <a:sym typeface="Wingdings" pitchFamily="2" charset="2"/>
              </a:rPr>
              <a:t>需要多少训练数据才能获得一个好的估计</a:t>
            </a:r>
            <a:r>
              <a:rPr lang="en-US" altLang="zh-CN" sz="2000" dirty="0">
                <a:sym typeface="Wingdings" pitchFamily="2" charset="2"/>
              </a:rPr>
              <a:t>?</a:t>
            </a:r>
          </a:p>
          <a:p>
            <a:pPr lvl="2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zh-CN" sz="2000" dirty="0">
                <a:sym typeface="Wingdings" pitchFamily="2" charset="2"/>
              </a:rPr>
              <a:t>NB  </a:t>
            </a:r>
            <a:r>
              <a:rPr lang="zh-CN" altLang="en-US" sz="2000" dirty="0">
                <a:sym typeface="Wingdings" pitchFamily="2" charset="2"/>
              </a:rPr>
              <a:t>：</a:t>
            </a:r>
            <a:r>
              <a:rPr lang="en-US" altLang="zh-CN" sz="2000" dirty="0">
                <a:sym typeface="Wingdings" pitchFamily="2" charset="2"/>
              </a:rPr>
              <a:t>O(              )</a:t>
            </a:r>
          </a:p>
          <a:p>
            <a:pPr lvl="2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zh-CN" sz="2000" dirty="0">
                <a:sym typeface="Wingdings" pitchFamily="2" charset="2"/>
              </a:rPr>
              <a:t>LR</a:t>
            </a:r>
            <a:r>
              <a:rPr lang="zh-CN" altLang="en-US" sz="2000" dirty="0">
                <a:sym typeface="Wingdings" pitchFamily="2" charset="2"/>
              </a:rPr>
              <a:t>：   </a:t>
            </a:r>
            <a:r>
              <a:rPr lang="en-US" altLang="zh-CN" sz="2000" dirty="0">
                <a:sym typeface="Wingdings" pitchFamily="2" charset="2"/>
              </a:rPr>
              <a:t>O(</a:t>
            </a:r>
            <a:r>
              <a:rPr lang="en-US" altLang="zh-CN" sz="2000" i="1" dirty="0">
                <a:sym typeface="Wingdings" pitchFamily="2" charset="2"/>
              </a:rPr>
              <a:t>D</a:t>
            </a:r>
            <a:r>
              <a:rPr lang="en-US" altLang="zh-CN" sz="2000" dirty="0">
                <a:sym typeface="Wingdings" pitchFamily="2" charset="2"/>
              </a:rPr>
              <a:t>)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86158" y="4937401"/>
          <a:ext cx="541194" cy="37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880" imgH="203040" progId="Equation.DSMT4">
                  <p:embed/>
                </p:oleObj>
              </mc:Choice>
              <mc:Fallback>
                <p:oleObj name="Equation" r:id="rId3" imgW="3808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158" y="4937401"/>
                        <a:ext cx="541194" cy="377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16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914400"/>
            <a:ext cx="4271963" cy="5935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3873" y="1520890"/>
            <a:ext cx="4221956" cy="52894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11193" y="3449321"/>
            <a:ext cx="2703443" cy="325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440" tIns="34720" rIns="69440" bIns="34720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/>
          <a:srcRect r="15485"/>
          <a:stretch/>
        </p:blipFill>
        <p:spPr>
          <a:xfrm>
            <a:off x="5750832" y="1483568"/>
            <a:ext cx="3580263" cy="4663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57706" y="878898"/>
            <a:ext cx="3777450" cy="4856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69440" tIns="34720" rIns="69440" bIns="34720">
            <a:spAutoFit/>
          </a:bodyPr>
          <a:lstStyle/>
          <a:p>
            <a:r>
              <a:rPr lang="zh-CN" altLang="en-US" sz="2700" dirty="0"/>
              <a:t>应用－手写数字（</a:t>
            </a:r>
            <a:r>
              <a:rPr lang="en-US" altLang="zh-CN" sz="2700" dirty="0"/>
              <a:t>2</a:t>
            </a:r>
            <a:r>
              <a:rPr lang="zh-CN" altLang="en-US" sz="2700" dirty="0"/>
              <a:t>类）</a:t>
            </a:r>
          </a:p>
        </p:txBody>
      </p:sp>
    </p:spTree>
    <p:extLst>
      <p:ext uri="{BB962C8B-B14F-4D97-AF65-F5344CB8AC3E}">
        <p14:creationId xmlns:p14="http://schemas.microsoft.com/office/powerpoint/2010/main" val="612974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10326" r="48043"/>
          <a:stretch/>
        </p:blipFill>
        <p:spPr>
          <a:xfrm>
            <a:off x="427385" y="1222310"/>
            <a:ext cx="5705060" cy="47423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2449" y="1613280"/>
            <a:ext cx="2818662" cy="901115"/>
          </a:xfrm>
          <a:prstGeom prst="rect">
            <a:avLst/>
          </a:prstGeom>
        </p:spPr>
        <p:txBody>
          <a:bodyPr wrap="none" lIns="69440" tIns="34720" rIns="69440" bIns="34720">
            <a:spAutoFit/>
          </a:bodyPr>
          <a:lstStyle/>
          <a:p>
            <a:r>
              <a:rPr lang="en-US" altLang="zh-CN" sz="1800" dirty="0"/>
              <a:t>validation accuracy = </a:t>
            </a:r>
            <a:r>
              <a:rPr lang="zh-CN" altLang="en-US" sz="1800" dirty="0"/>
              <a:t>0.9957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test_accuracy</a:t>
            </a:r>
            <a:r>
              <a:rPr lang="en-US" altLang="zh-CN" sz="1800" dirty="0"/>
              <a:t>           = 0.9967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85258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3" y="802452"/>
            <a:ext cx="7886700" cy="1325563"/>
          </a:xfrm>
        </p:spPr>
        <p:txBody>
          <a:bodyPr/>
          <a:lstStyle/>
          <a:p>
            <a:r>
              <a:rPr lang="en-US" altLang="zh-CN" dirty="0"/>
              <a:t>Multi-class logistic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780834"/>
            <a:ext cx="4065361" cy="5685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60" y="825003"/>
            <a:ext cx="4279702" cy="5697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/>
          <a:srcRect r="11087"/>
          <a:stretch/>
        </p:blipFill>
        <p:spPr>
          <a:xfrm>
            <a:off x="6088378" y="793102"/>
            <a:ext cx="3055622" cy="569167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694788" y="280958"/>
            <a:ext cx="3373494" cy="439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69440" tIns="34720" rIns="69440" bIns="34720">
            <a:spAutoFit/>
          </a:bodyPr>
          <a:lstStyle/>
          <a:p>
            <a:r>
              <a:rPr lang="zh-CN" altLang="en-US" sz="2400" dirty="0"/>
              <a:t>应用－手写数字（</a:t>
            </a:r>
            <a:r>
              <a:rPr lang="en-US" altLang="zh-CN" sz="2400" dirty="0"/>
              <a:t>5</a:t>
            </a:r>
            <a:r>
              <a:rPr lang="zh-CN" altLang="en-US" sz="2400" dirty="0"/>
              <a:t>类）</a:t>
            </a:r>
          </a:p>
        </p:txBody>
      </p:sp>
      <p:sp>
        <p:nvSpPr>
          <p:cNvPr id="9" name="矩形 8"/>
          <p:cNvSpPr/>
          <p:nvPr/>
        </p:nvSpPr>
        <p:spPr>
          <a:xfrm>
            <a:off x="3570359" y="4242742"/>
            <a:ext cx="2453640" cy="31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74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多类</a:t>
            </a:r>
            <a:r>
              <a:rPr lang="en-US" altLang="zh-CN" sz="2800" dirty="0"/>
              <a:t>LR</a:t>
            </a:r>
            <a:endParaRPr lang="zh-CN" altLang="en-US" sz="28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40347" y="1165342"/>
            <a:ext cx="8061354" cy="4341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69440" tIns="34720" rIns="69440" bIns="34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多类情况</a:t>
            </a:r>
            <a:r>
              <a:rPr lang="en-US" altLang="zh-CN" sz="2400" dirty="0"/>
              <a:t>3</a:t>
            </a:r>
          </a:p>
          <a:p>
            <a:pPr marL="0" indent="0">
              <a:buNone/>
            </a:pPr>
            <a:r>
              <a:rPr lang="en-US" altLang="zh-CN" sz="2400" dirty="0"/>
              <a:t>3000</a:t>
            </a:r>
            <a:r>
              <a:rPr lang="zh-CN" altLang="en-US" sz="2400" dirty="0"/>
              <a:t>次 </a:t>
            </a:r>
            <a:r>
              <a:rPr lang="en-US" altLang="zh-CN" sz="2400" dirty="0" err="1"/>
              <a:t>test_accuracy</a:t>
            </a:r>
            <a:r>
              <a:rPr lang="en-US" altLang="zh-CN" sz="2400" dirty="0"/>
              <a:t> =    0.8655</a:t>
            </a:r>
            <a:r>
              <a:rPr lang="zh-CN" altLang="en-US" sz="2400" dirty="0"/>
              <a:t>， </a:t>
            </a:r>
            <a:r>
              <a:rPr lang="en-US" altLang="zh-CN" sz="2400" dirty="0"/>
              <a:t>validation </a:t>
            </a:r>
            <a:r>
              <a:rPr lang="en-US" altLang="zh-CN" sz="2400" dirty="0" err="1"/>
              <a:t>acc</a:t>
            </a:r>
            <a:r>
              <a:rPr lang="en-US" altLang="zh-CN" sz="2400" dirty="0"/>
              <a:t> =    0.8645</a:t>
            </a:r>
          </a:p>
          <a:p>
            <a:pPr marL="0" indent="0">
              <a:buNone/>
            </a:pPr>
            <a:r>
              <a:rPr lang="en-US" altLang="zh-CN" sz="2400" dirty="0"/>
              <a:t>3500</a:t>
            </a:r>
            <a:r>
              <a:rPr lang="zh-CN" altLang="en-US" sz="2400" dirty="0"/>
              <a:t>次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test_accuracy</a:t>
            </a:r>
            <a:r>
              <a:rPr lang="en-US" altLang="zh-CN" sz="2400" dirty="0"/>
              <a:t> =    0.8769</a:t>
            </a:r>
            <a:r>
              <a:rPr lang="zh-CN" altLang="en-US" sz="2400" dirty="0"/>
              <a:t>， </a:t>
            </a:r>
            <a:r>
              <a:rPr lang="en-US" altLang="zh-CN" sz="2400" dirty="0"/>
              <a:t>validation </a:t>
            </a:r>
            <a:r>
              <a:rPr lang="en-US" altLang="zh-CN" sz="2400" dirty="0" err="1"/>
              <a:t>acc</a:t>
            </a:r>
            <a:r>
              <a:rPr lang="en-US" altLang="zh-CN" sz="2400" dirty="0"/>
              <a:t> =    0.8791</a:t>
            </a:r>
          </a:p>
          <a:p>
            <a:pPr marL="0" indent="0">
              <a:buNone/>
            </a:pPr>
            <a:r>
              <a:rPr lang="en-US" altLang="zh-CN" sz="2400" dirty="0"/>
              <a:t>5000</a:t>
            </a:r>
            <a:r>
              <a:rPr lang="zh-CN" altLang="en-US" sz="2400" dirty="0"/>
              <a:t>次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test_accuracy</a:t>
            </a:r>
            <a:r>
              <a:rPr lang="en-US" altLang="zh-CN" sz="2400" dirty="0"/>
              <a:t> =    0.8969</a:t>
            </a:r>
            <a:r>
              <a:rPr lang="zh-CN" altLang="en-US" sz="2400" dirty="0"/>
              <a:t>， </a:t>
            </a:r>
            <a:r>
              <a:rPr lang="en-US" altLang="zh-CN" sz="2400" dirty="0"/>
              <a:t>validation </a:t>
            </a:r>
            <a:r>
              <a:rPr lang="en-US" altLang="zh-CN" sz="2400" dirty="0" err="1"/>
              <a:t>acc</a:t>
            </a:r>
            <a:r>
              <a:rPr lang="en-US" altLang="zh-CN" sz="2400" dirty="0"/>
              <a:t> =    0.9013</a:t>
            </a:r>
          </a:p>
          <a:p>
            <a:pPr marL="0" indent="0">
              <a:buNone/>
            </a:pPr>
            <a:r>
              <a:rPr lang="en-US" altLang="zh-CN" sz="2400" dirty="0"/>
              <a:t>7000</a:t>
            </a:r>
            <a:r>
              <a:rPr lang="zh-CN" altLang="en-US" sz="2400" dirty="0"/>
              <a:t>次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test_accuracy</a:t>
            </a:r>
            <a:r>
              <a:rPr lang="en-US" altLang="zh-CN" sz="2400" dirty="0"/>
              <a:t> =    0.9054</a:t>
            </a:r>
            <a:r>
              <a:rPr lang="zh-CN" altLang="en-US" sz="2400" dirty="0"/>
              <a:t>， </a:t>
            </a:r>
            <a:r>
              <a:rPr lang="en-US" altLang="zh-CN" sz="2400" dirty="0"/>
              <a:t>validation </a:t>
            </a:r>
            <a:r>
              <a:rPr lang="en-US" altLang="zh-CN" sz="2400" dirty="0" err="1"/>
              <a:t>acc</a:t>
            </a:r>
            <a:r>
              <a:rPr lang="en-US" altLang="zh-CN" sz="2400" dirty="0"/>
              <a:t> =    0.9139</a:t>
            </a:r>
          </a:p>
          <a:p>
            <a:pPr marL="0" indent="0">
              <a:buNone/>
            </a:pPr>
            <a:r>
              <a:rPr lang="en-US" altLang="zh-CN" sz="2400" dirty="0"/>
              <a:t>9000</a:t>
            </a:r>
            <a:r>
              <a:rPr lang="zh-CN" altLang="en-US" sz="2400" dirty="0"/>
              <a:t>次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test_accuracy</a:t>
            </a:r>
            <a:r>
              <a:rPr lang="en-US" altLang="zh-CN" sz="2400" dirty="0"/>
              <a:t> =    0.9108</a:t>
            </a:r>
            <a:r>
              <a:rPr lang="zh-CN" altLang="en-US" sz="2400" dirty="0"/>
              <a:t>， </a:t>
            </a:r>
            <a:r>
              <a:rPr lang="en-US" altLang="zh-CN" sz="2400" dirty="0"/>
              <a:t>validation </a:t>
            </a:r>
            <a:r>
              <a:rPr lang="en-US" altLang="zh-CN" sz="2400" dirty="0" err="1"/>
              <a:t>acc</a:t>
            </a:r>
            <a:r>
              <a:rPr lang="en-US" altLang="zh-CN" sz="2400" dirty="0"/>
              <a:t> =    0.9172</a:t>
            </a:r>
          </a:p>
          <a:p>
            <a:pPr marL="0" indent="0">
              <a:buNone/>
            </a:pPr>
            <a:r>
              <a:rPr lang="en-US" altLang="zh-CN" sz="2400" dirty="0"/>
              <a:t>11000</a:t>
            </a:r>
            <a:r>
              <a:rPr lang="zh-CN" altLang="en-US" sz="2400" dirty="0"/>
              <a:t>次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test_accuracy</a:t>
            </a:r>
            <a:r>
              <a:rPr lang="en-US" altLang="zh-CN" sz="2400" dirty="0"/>
              <a:t> =     0.9134</a:t>
            </a:r>
            <a:r>
              <a:rPr lang="zh-CN" altLang="en-US" sz="2400" dirty="0"/>
              <a:t>， </a:t>
            </a:r>
            <a:r>
              <a:rPr lang="en-US" altLang="zh-CN" sz="2400" dirty="0"/>
              <a:t>validation </a:t>
            </a:r>
            <a:r>
              <a:rPr lang="en-US" altLang="zh-CN" sz="2400" dirty="0" err="1"/>
              <a:t>acc</a:t>
            </a:r>
            <a:r>
              <a:rPr lang="en-US" altLang="zh-CN" sz="2400" dirty="0"/>
              <a:t> =     0.9211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535766" y="5741932"/>
            <a:ext cx="3373494" cy="439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69440" tIns="34720" rIns="69440" bIns="34720">
            <a:spAutoFit/>
          </a:bodyPr>
          <a:lstStyle/>
          <a:p>
            <a:r>
              <a:rPr lang="zh-CN" altLang="en-US" sz="2400" dirty="0"/>
              <a:t>应用－手写数字（</a:t>
            </a:r>
            <a:r>
              <a:rPr lang="en-US" altLang="zh-CN" sz="2400" dirty="0"/>
              <a:t>5</a:t>
            </a:r>
            <a:r>
              <a:rPr lang="zh-CN" altLang="en-US" sz="2400" dirty="0"/>
              <a:t>类）</a:t>
            </a:r>
          </a:p>
        </p:txBody>
      </p:sp>
    </p:spTree>
    <p:extLst>
      <p:ext uri="{BB962C8B-B14F-4D97-AF65-F5344CB8AC3E}">
        <p14:creationId xmlns:p14="http://schemas.microsoft.com/office/powerpoint/2010/main" val="266637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 LR </a:t>
            </a:r>
            <a:r>
              <a:rPr lang="zh-CN" altLang="en-US" sz="2800" dirty="0"/>
              <a:t>分类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14992" y="1034648"/>
            <a:ext cx="8064350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利用</a:t>
            </a:r>
            <a:r>
              <a:rPr lang="en-US" altLang="zh-CN" sz="2400" dirty="0"/>
              <a:t> MLE</a:t>
            </a:r>
            <a:r>
              <a:rPr lang="zh-CN" altLang="en-US" sz="2400" dirty="0"/>
              <a:t>估计参数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思考</a:t>
            </a:r>
            <a:r>
              <a:rPr lang="zh-CN" altLang="en-US" sz="2400" dirty="0"/>
              <a:t>：如果有参数的正则项，如何估计参数</a:t>
            </a:r>
            <a:r>
              <a:rPr lang="en-US" altLang="zh-CN" sz="2400" dirty="0"/>
              <a:t>?</a:t>
            </a:r>
          </a:p>
          <a:p>
            <a:endParaRPr lang="zh-CN" altLang="en-US" dirty="0"/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631549" y="3158779"/>
          <a:ext cx="7880674" cy="87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54480" imgH="431640" progId="Equation.DSMT4">
                  <p:embed/>
                </p:oleObj>
              </mc:Choice>
              <mc:Fallback>
                <p:oleObj name="Equation" r:id="rId2" imgW="42544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49" y="3158779"/>
                        <a:ext cx="7880674" cy="872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157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2679" y="995681"/>
            <a:ext cx="8064350" cy="5389361"/>
          </a:xfrm>
        </p:spPr>
        <p:txBody>
          <a:bodyPr/>
          <a:lstStyle/>
          <a:p>
            <a:endParaRPr lang="en-US" altLang="zh-CN" dirty="0">
              <a:hlinkClick r:id="rId2" action="ppaction://hlinkfile"/>
            </a:endParaRPr>
          </a:p>
          <a:p>
            <a:r>
              <a:rPr lang="zh-CN" altLang="en-US" sz="2400" dirty="0"/>
              <a:t>利用表格中的训练数据训练朴素贝叶斯分类器。</a:t>
            </a:r>
            <a:endParaRPr lang="en-US" altLang="zh-CN" sz="2400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sz="2400" dirty="0"/>
              <a:t>给定测试样本               和</a:t>
            </a:r>
            <a:r>
              <a:rPr lang="en-US" altLang="zh-CN" sz="2400" dirty="0"/>
              <a:t>               </a:t>
            </a:r>
            <a:r>
              <a:rPr lang="zh-CN" altLang="en-US" sz="2400" dirty="0"/>
              <a:t>，请预测它们的标签。</a:t>
            </a:r>
            <a:endParaRPr lang="en-US" altLang="zh-CN" sz="2400" dirty="0">
              <a:hlinkClick r:id="rId2" action="ppaction://hlinkfile"/>
            </a:endParaRPr>
          </a:p>
          <a:p>
            <a:endParaRPr lang="en-US" altLang="zh-CN" dirty="0">
              <a:hlinkClick r:id="rId2" action="ppaction://hlinkfile"/>
            </a:endParaRPr>
          </a:p>
          <a:p>
            <a:endParaRPr lang="en-US" altLang="zh-CN" dirty="0">
              <a:hlinkClick r:id="rId2" action="ppaction://hlinkfile"/>
            </a:endParaRPr>
          </a:p>
          <a:p>
            <a:endParaRPr lang="en-US" altLang="zh-CN" dirty="0">
              <a:hlinkClick r:id="rId2" action="ppaction://hlinkfile"/>
            </a:endParaRPr>
          </a:p>
          <a:p>
            <a:r>
              <a:rPr lang="zh-CN" altLang="en-US" dirty="0">
                <a:hlinkClick r:id="rId2" action="ppaction://hlinkfile"/>
              </a:rPr>
              <a:t>第六章作业</a:t>
            </a:r>
            <a:r>
              <a:rPr lang="en-US" altLang="zh-CN" dirty="0">
                <a:hlinkClick r:id="rId2" action="ppaction://hlinkfile"/>
              </a:rPr>
              <a:t>——</a:t>
            </a:r>
            <a:r>
              <a:rPr lang="zh-CN" altLang="en-US" dirty="0">
                <a:hlinkClick r:id="rId2" action="ppaction://hlinkfile"/>
              </a:rPr>
              <a:t>必做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pdf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2128" y="2021839"/>
          <a:ext cx="7691120" cy="2316480"/>
        </p:xfrm>
        <a:graphic>
          <a:graphicData uri="http://schemas.openxmlformats.org/drawingml/2006/table">
            <a:tbl>
              <a:tblPr/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lang="zh-CN" sz="2100" kern="100" dirty="0">
                        <a:latin typeface="Calibri"/>
                        <a:cs typeface="Times New Roman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100" kern="100" dirty="0"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altLang="zh-CN" sz="2100" kern="100" baseline="-250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en-US" sz="2100" kern="100" baseline="-25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2100" kern="100" baseline="-250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M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M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M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latin typeface="Calibri"/>
                          <a:ea typeface="宋体"/>
                          <a:cs typeface="Times New Roman"/>
                        </a:rPr>
                        <a:t>M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M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M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latin typeface="Calibri"/>
                          <a:ea typeface="宋体"/>
                          <a:cs typeface="Times New Roman"/>
                        </a:rPr>
                        <a:t>y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latin typeface="Calibri"/>
                          <a:ea typeface="宋体"/>
                          <a:cs typeface="Times New Roman"/>
                        </a:rPr>
                        <a:t>-1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-1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-1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-1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-1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latin typeface="Calibri"/>
                          <a:ea typeface="宋体"/>
                          <a:cs typeface="Times New Roman"/>
                        </a:rPr>
                        <a:t>-1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7072" y="907627"/>
            <a:ext cx="1288607" cy="324014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9022" y="871365"/>
            <a:ext cx="1744979" cy="341616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118" y="1390262"/>
            <a:ext cx="1378750" cy="353526"/>
          </a:xfrm>
          <a:prstGeom prst="rect">
            <a:avLst/>
          </a:prstGeom>
          <a:noFill/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8608" y="4801257"/>
            <a:ext cx="1113678" cy="311918"/>
          </a:xfrm>
          <a:prstGeom prst="rect">
            <a:avLst/>
          </a:prstGeom>
          <a:noFill/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56425" y="4786602"/>
            <a:ext cx="1199347" cy="3327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有监督学习方法三</a:t>
            </a:r>
            <a:r>
              <a:rPr lang="en-US" altLang="zh-CN" sz="2800" dirty="0"/>
              <a:t>: </a:t>
            </a:r>
            <a:r>
              <a:rPr lang="zh-CN" altLang="en-US" sz="2800" dirty="0"/>
              <a:t>判别函数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2680" y="1147771"/>
            <a:ext cx="8472539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寻找一个函数𝑓</a:t>
            </a:r>
            <a:r>
              <a:rPr lang="en-US" altLang="zh-CN" sz="2400" dirty="0"/>
              <a:t>(</a:t>
            </a:r>
            <a:r>
              <a:rPr lang="zh-CN" altLang="en-US" sz="2400" dirty="0"/>
              <a:t>𝑥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zh-CN" altLang="en-US" sz="2400" dirty="0"/>
              <a:t>将每个输入直接映射到目标输出。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例如：学习二值 分类器时，𝑓</a:t>
            </a:r>
            <a:r>
              <a:rPr lang="en-US" altLang="zh-CN" sz="2400" dirty="0"/>
              <a:t>(.)</a:t>
            </a:r>
            <a:r>
              <a:rPr lang="zh-CN" altLang="en-US" sz="2400" dirty="0"/>
              <a:t>是一个二值函数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𝑓</a:t>
            </a:r>
            <a:r>
              <a:rPr lang="en-US" altLang="zh-CN" sz="2000" dirty="0"/>
              <a:t>=1 </a:t>
            </a:r>
            <a:r>
              <a:rPr lang="zh-CN" altLang="en-US" sz="2000" dirty="0"/>
              <a:t>表示第一类𝐶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, </a:t>
            </a:r>
            <a:r>
              <a:rPr lang="zh-CN" altLang="en-US" sz="2000" dirty="0"/>
              <a:t>𝑓</a:t>
            </a:r>
            <a:r>
              <a:rPr lang="en-US" altLang="zh-CN" sz="2000" dirty="0"/>
              <a:t>=0 </a:t>
            </a:r>
            <a:r>
              <a:rPr lang="zh-CN" altLang="en-US" sz="2000" dirty="0"/>
              <a:t>或</a:t>
            </a:r>
            <a:r>
              <a:rPr lang="en-US" altLang="zh-CN" sz="2000" dirty="0"/>
              <a:t> (−1) </a:t>
            </a:r>
            <a:r>
              <a:rPr lang="zh-CN" altLang="en-US" sz="2000" dirty="0"/>
              <a:t>表示第二类𝐶</a:t>
            </a:r>
            <a:r>
              <a:rPr lang="en-US" altLang="zh-CN" sz="2000" baseline="-25000" dirty="0"/>
              <a:t>2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例如</a:t>
            </a:r>
            <a:r>
              <a:rPr lang="en-US" altLang="zh-CN" sz="2000" dirty="0"/>
              <a:t>: </a:t>
            </a:r>
            <a:r>
              <a:rPr lang="zh-CN" altLang="en-US" sz="2000" dirty="0"/>
              <a:t>𝑓</a:t>
            </a:r>
            <a:r>
              <a:rPr lang="en-US" altLang="zh-CN" sz="2000" dirty="0"/>
              <a:t>(</a:t>
            </a:r>
            <a:r>
              <a:rPr lang="zh-CN" altLang="en-US" sz="2000" b="1" dirty="0"/>
              <a:t>𝑥</a:t>
            </a:r>
            <a:r>
              <a:rPr lang="en-US" altLang="zh-CN" sz="2000" dirty="0"/>
              <a:t>)=sign(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/>
              <a:t>(</a:t>
            </a:r>
            <a:r>
              <a:rPr lang="zh-CN" altLang="en-US" sz="2000" b="1" dirty="0"/>
              <a:t>𝑥</a:t>
            </a:r>
            <a:r>
              <a:rPr lang="en-US" altLang="zh-CN" sz="2000" dirty="0"/>
              <a:t>))</a:t>
            </a:r>
          </a:p>
          <a:p>
            <a:pPr lvl="1"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概率不起直接作用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不能直接获取后验概率。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𝑓 通常旨在近似条件分布𝑝</a:t>
            </a:r>
            <a:r>
              <a:rPr lang="en-US" altLang="zh-CN" sz="2000" dirty="0"/>
              <a:t>(</a:t>
            </a:r>
            <a:r>
              <a:rPr lang="zh-CN" altLang="en-US" sz="2000" dirty="0"/>
              <a:t>𝑦</a:t>
            </a:r>
            <a:r>
              <a:rPr lang="en-US" altLang="zh-CN" sz="2000" dirty="0"/>
              <a:t>|</a:t>
            </a:r>
            <a:r>
              <a:rPr lang="zh-CN" altLang="en-US" sz="2000" dirty="0"/>
              <a:t>𝑥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回归方法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80134" y="1058314"/>
            <a:ext cx="8064349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/>
              <a:t> </a:t>
            </a:r>
            <a:r>
              <a:rPr lang="en-US" altLang="zh-CN" dirty="0" err="1"/>
              <a:t>i.i.d</a:t>
            </a:r>
            <a:r>
              <a:rPr lang="en-US" altLang="zh-CN" dirty="0"/>
              <a:t> </a:t>
            </a:r>
            <a:r>
              <a:rPr lang="zh-CN" altLang="en-US" dirty="0"/>
              <a:t>训练样本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目标函数</a:t>
            </a:r>
            <a:r>
              <a:rPr lang="en-US" altLang="zh-CN" dirty="0"/>
              <a:t>: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损失函数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期望风险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cs typeface="Times New Roman" pitchFamily="18" charset="0"/>
              </a:rPr>
              <a:t>如果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dirty="0">
                <a:cs typeface="Times New Roman" pitchFamily="18" charset="0"/>
              </a:rPr>
              <a:t>是关于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cs typeface="Times New Roman" pitchFamily="18" charset="0"/>
              </a:rPr>
              <a:t>的线性函数，最优化问题为：</a:t>
            </a:r>
            <a:r>
              <a:rPr lang="en-US" altLang="zh-CN" dirty="0">
                <a:cs typeface="Times New Roman" pitchFamily="18" charset="0"/>
              </a:rPr>
              <a:t>  </a:t>
            </a:r>
            <a:endParaRPr lang="zh-CN" altLang="en-US" dirty="0"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 cstate="print"/>
          <a:srcRect r="40090" b="4536"/>
          <a:stretch>
            <a:fillRect/>
          </a:stretch>
        </p:blipFill>
        <p:spPr bwMode="auto">
          <a:xfrm>
            <a:off x="3379866" y="1152064"/>
            <a:ext cx="1664574" cy="437977"/>
          </a:xfrm>
          <a:prstGeom prst="rect">
            <a:avLst/>
          </a:prstGeom>
          <a:noFill/>
        </p:spPr>
      </p:pic>
      <p:graphicFrame>
        <p:nvGraphicFramePr>
          <p:cNvPr id="205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96995"/>
              </p:ext>
            </p:extLst>
          </p:nvPr>
        </p:nvGraphicFramePr>
        <p:xfrm>
          <a:off x="1976312" y="1659270"/>
          <a:ext cx="402431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00800" imgH="4876800" progId="Equation.DSMT4">
                  <p:embed/>
                </p:oleObj>
              </mc:Choice>
              <mc:Fallback>
                <p:oleObj name="Equation" r:id="rId3" imgW="6400800" imgH="4876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312" y="1659270"/>
                        <a:ext cx="402431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8568" y="2102187"/>
            <a:ext cx="2284351" cy="458787"/>
          </a:xfrm>
          <a:prstGeom prst="rect">
            <a:avLst/>
          </a:prstGeom>
          <a:noFill/>
        </p:spPr>
      </p:pic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8620" y="2640563"/>
            <a:ext cx="2095700" cy="483888"/>
          </a:xfrm>
          <a:prstGeom prst="rect">
            <a:avLst/>
          </a:prstGeom>
          <a:noFill/>
        </p:spPr>
      </p:pic>
      <p:pic>
        <p:nvPicPr>
          <p:cNvPr id="206854" name="Picture 6"/>
          <p:cNvPicPr>
            <a:picLocks noChangeAspect="1" noChangeArrowheads="1"/>
          </p:cNvPicPr>
          <p:nvPr/>
        </p:nvPicPr>
        <p:blipFill>
          <a:blip r:embed="rId7" cstate="print"/>
          <a:srcRect l="65719" t="1111"/>
          <a:stretch>
            <a:fillRect/>
          </a:stretch>
        </p:blipFill>
        <p:spPr bwMode="auto">
          <a:xfrm>
            <a:off x="2431374" y="1659270"/>
            <a:ext cx="384472" cy="38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5706110" y="2780522"/>
          <a:ext cx="3270250" cy="905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26920" imgH="457200" progId="Equation.DSMT4">
                  <p:embed/>
                </p:oleObj>
              </mc:Choice>
              <mc:Fallback>
                <p:oleObj name="Equation" r:id="rId8" imgW="172692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6110" y="2780522"/>
                        <a:ext cx="3270250" cy="9053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304800" y="3915411"/>
          <a:ext cx="3063558" cy="1178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88760" imgH="545760" progId="Equation.DSMT4">
                  <p:embed/>
                </p:oleObj>
              </mc:Choice>
              <mc:Fallback>
                <p:oleObj name="Equation" r:id="rId10" imgW="1688760" imgH="545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15411"/>
                        <a:ext cx="3063558" cy="1178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4842510" y="4195658"/>
          <a:ext cx="2266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18960" imgH="228600" progId="Equation.DSMT4">
                  <p:embed/>
                </p:oleObj>
              </mc:Choice>
              <mc:Fallback>
                <p:oleObj name="Equation" r:id="rId12" imgW="12189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510" y="4195658"/>
                        <a:ext cx="22669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4198620" y="4966547"/>
          <a:ext cx="4649153" cy="493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41320" imgH="228600" progId="Equation.DSMT4">
                  <p:embed/>
                </p:oleObj>
              </mc:Choice>
              <mc:Fallback>
                <p:oleObj name="Equation" r:id="rId14" imgW="26413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620" y="4966547"/>
                        <a:ext cx="4649153" cy="493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箭头 18"/>
          <p:cNvSpPr/>
          <p:nvPr/>
        </p:nvSpPr>
        <p:spPr bwMode="auto">
          <a:xfrm>
            <a:off x="3558540" y="4284980"/>
            <a:ext cx="1181100" cy="386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8061" y="371602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梯度等于</a:t>
            </a:r>
            <a:r>
              <a:rPr lang="en-US" altLang="zh-CN" sz="1800" dirty="0"/>
              <a:t>0</a:t>
            </a:r>
            <a:endParaRPr lang="zh-CN" altLang="en-US" sz="1800" dirty="0"/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5129849" y="1183218"/>
          <a:ext cx="1118552" cy="426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160" imgH="152280" progId="Equation.DSMT4">
                  <p:embed/>
                </p:oleObj>
              </mc:Choice>
              <mc:Fallback>
                <p:oleObj name="Equation" r:id="rId16" imgW="533160" imgH="152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849" y="1183218"/>
                        <a:ext cx="1118552" cy="426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DA4C3EE-690E-C17F-E2FD-76D85B6826CA}"/>
              </a:ext>
            </a:extLst>
          </p:cNvPr>
          <p:cNvSpPr txBox="1"/>
          <p:nvPr/>
        </p:nvSpPr>
        <p:spPr>
          <a:xfrm>
            <a:off x="304800" y="494664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18"/>
              </a:rPr>
              <a:t>https://www.jianshu.com/p/af118278955e</a:t>
            </a:r>
            <a:r>
              <a:rPr lang="zh-CN" altLang="en-US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D08C2-3FA2-DB4D-DD4A-3165F12F6BBB}"/>
              </a:ext>
            </a:extLst>
          </p:cNvPr>
          <p:cNvSpPr txBox="1"/>
          <p:nvPr/>
        </p:nvSpPr>
        <p:spPr>
          <a:xfrm>
            <a:off x="304800" y="53500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19"/>
              </a:rPr>
              <a:t>https://www.cnblogs.com/pinard/p/10791506.html</a:t>
            </a:r>
            <a:r>
              <a:rPr lang="zh-CN" alt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649A12-2B8C-A9DA-51DB-DC816D11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440" y="0"/>
            <a:ext cx="2738604" cy="27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595" y="202754"/>
            <a:ext cx="8472438" cy="548367"/>
          </a:xfrm>
        </p:spPr>
        <p:txBody>
          <a:bodyPr/>
          <a:lstStyle/>
          <a:p>
            <a:r>
              <a:rPr lang="zh-CN" altLang="en-US" sz="2800" dirty="0"/>
              <a:t>最小二乘法（</a:t>
            </a:r>
            <a:r>
              <a:rPr lang="en-US" altLang="zh-CN" sz="2800" dirty="0"/>
              <a:t>Least Mean Squares Algorithm</a:t>
            </a:r>
            <a:r>
              <a:rPr lang="zh-CN" altLang="en-US" sz="28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56102" y="995368"/>
            <a:ext cx="8064350" cy="5237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最优化问题：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梯度下降</a:t>
            </a:r>
            <a:r>
              <a:rPr lang="en-US" altLang="zh-CN" sz="2400" dirty="0"/>
              <a:t>: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更新规则</a:t>
            </a:r>
            <a:r>
              <a:rPr lang="en-US" altLang="zh-CN" sz="2400" dirty="0"/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51558" y="2867419"/>
            <a:ext cx="2540042" cy="824171"/>
          </a:xfrm>
          <a:prstGeom prst="rect">
            <a:avLst/>
          </a:prstGeom>
          <a:noFill/>
        </p:spPr>
        <p:txBody>
          <a:bodyPr wrap="square" lIns="69440" tIns="34720" rIns="69440" bIns="34720" rtlCol="0">
            <a:spAutoFit/>
          </a:bodyPr>
          <a:lstStyle/>
          <a:p>
            <a:r>
              <a:rPr lang="zh-CN" altLang="en-US" sz="1800" b="1" dirty="0"/>
              <a:t>批梯度下降，</a:t>
            </a:r>
            <a:r>
              <a:rPr lang="en-US" altLang="zh-CN" sz="1800" b="1" dirty="0"/>
              <a:t>BGD</a:t>
            </a:r>
          </a:p>
          <a:p>
            <a:r>
              <a:rPr lang="en-US" altLang="zh-CN" sz="1600" b="1" dirty="0">
                <a:solidFill>
                  <a:schemeClr val="accent5"/>
                </a:solidFill>
              </a:rPr>
              <a:t>Batch Gradient Descent</a:t>
            </a:r>
          </a:p>
          <a:p>
            <a:endParaRPr lang="zh-CN" altLang="en-US" sz="1500" dirty="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54626" y="4328277"/>
            <a:ext cx="2689374" cy="562561"/>
          </a:xfrm>
          <a:prstGeom prst="rect">
            <a:avLst/>
          </a:prstGeom>
          <a:noFill/>
        </p:spPr>
        <p:txBody>
          <a:bodyPr wrap="square" lIns="69440" tIns="34720" rIns="69440" bIns="34720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随机梯度下降，</a:t>
            </a:r>
            <a:r>
              <a:rPr lang="en-US" altLang="zh-CN" sz="1600" b="1" dirty="0">
                <a:solidFill>
                  <a:srgbClr val="FF0000"/>
                </a:solidFill>
              </a:rPr>
              <a:t>SGD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Stochastic Gradient Descent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528288" y="3338513"/>
          <a:ext cx="8743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288" y="3338513"/>
                        <a:ext cx="87433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542859" y="900431"/>
          <a:ext cx="2874961" cy="78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480" imgH="431640" progId="Equation.DSMT4">
                  <p:embed/>
                </p:oleObj>
              </mc:Choice>
              <mc:Fallback>
                <p:oleObj name="Equation" r:id="rId5" imgW="17524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859" y="900431"/>
                        <a:ext cx="2874961" cy="785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273434" y="1698172"/>
          <a:ext cx="2789345" cy="102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8760" imgH="545760" progId="Equation.DSMT4">
                  <p:embed/>
                </p:oleObj>
              </mc:Choice>
              <mc:Fallback>
                <p:oleObj name="Equation" r:id="rId7" imgW="1688760" imgH="545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434" y="1698172"/>
                        <a:ext cx="2789345" cy="10292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032158" y="2813235"/>
          <a:ext cx="4284821" cy="897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97080" imgH="431640" progId="Equation.DSMT4">
                  <p:embed/>
                </p:oleObj>
              </mc:Choice>
              <mc:Fallback>
                <p:oleObj name="Equation" r:id="rId9" imgW="21970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158" y="2813235"/>
                        <a:ext cx="4284821" cy="89770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805940" y="4410489"/>
          <a:ext cx="4229547" cy="572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82600" imgH="253800" progId="Equation.DSMT4">
                  <p:embed/>
                </p:oleObj>
              </mc:Choice>
              <mc:Fallback>
                <p:oleObj name="Equation" r:id="rId11" imgW="208260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940" y="4410489"/>
                        <a:ext cx="4229547" cy="57299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11174" y="5364480"/>
          <a:ext cx="7512685" cy="53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5720" imgH="241200" progId="Equation.DSMT4">
                  <p:embed/>
                </p:oleObj>
              </mc:Choice>
              <mc:Fallback>
                <p:oleObj name="Equation" r:id="rId13" imgW="355572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4" y="5364480"/>
                        <a:ext cx="7512685" cy="53128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0" y="4228757"/>
            <a:ext cx="9144000" cy="2062103"/>
          </a:xfrm>
          <a:prstGeom prst="rect">
            <a:avLst/>
          </a:prstGeom>
          <a:solidFill>
            <a:srgbClr val="FFFFFF"/>
          </a:solidFill>
        </p:spPr>
        <p:txBody>
          <a:bodyPr wrap="square" lIns="432000">
            <a:spAutoFit/>
          </a:bodyPr>
          <a:lstStyle/>
          <a:p>
            <a:pPr fontAlgn="base"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</a:p>
          <a:p>
            <a:pPr fontAlgn="base">
              <a:buFont typeface="Wingdings" pitchFamily="2" charset="2"/>
              <a:buChar char="l"/>
            </a:pPr>
            <a:r>
              <a:rPr lang="zh-CN" altLang="en-US" sz="2000" dirty="0"/>
              <a:t>一次迭代是对所有样本进行计算，此时利用矩阵进行操作，实现了并行。</a:t>
            </a:r>
          </a:p>
          <a:p>
            <a:pPr fontAlgn="base">
              <a:buFont typeface="Wingdings" pitchFamily="2" charset="2"/>
              <a:buChar char="l"/>
            </a:pPr>
            <a:r>
              <a:rPr lang="zh-CN" altLang="en-US" sz="2000" dirty="0"/>
              <a:t>由全数据集确定的方向能够更好地代表样本总体，从而更准确地朝向极值所在的方向。当目标函数为凸函数时，</a:t>
            </a:r>
            <a:r>
              <a:rPr lang="en-US" altLang="zh-CN" sz="2000" dirty="0"/>
              <a:t>BGD</a:t>
            </a:r>
            <a:r>
              <a:rPr lang="zh-CN" altLang="en-US" sz="2000" dirty="0"/>
              <a:t>一定能够得到全局最优。</a:t>
            </a:r>
          </a:p>
          <a:p>
            <a:pPr fontAlgn="base"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</a:p>
          <a:p>
            <a:pPr fontAlgn="base">
              <a:buFont typeface="Wingdings" pitchFamily="2" charset="2"/>
              <a:buChar char="l"/>
            </a:pPr>
            <a:r>
              <a:rPr lang="zh-CN" altLang="en-US" sz="2000" dirty="0"/>
              <a:t>当样本数目 </a:t>
            </a:r>
            <a:r>
              <a:rPr lang="en-US" altLang="zh-CN" sz="2000" i="1" dirty="0"/>
              <a:t>N</a:t>
            </a:r>
            <a:r>
              <a:rPr lang="zh-CN" altLang="en-US" sz="2000" dirty="0"/>
              <a:t>很大时，每迭代一步都需要对所有样本计算，</a:t>
            </a:r>
            <a:r>
              <a:rPr lang="zh-CN" altLang="en-US" sz="2000" dirty="0">
                <a:solidFill>
                  <a:srgbClr val="FF0000"/>
                </a:solidFill>
              </a:rPr>
              <a:t>训练过程会很慢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9171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595" y="202754"/>
            <a:ext cx="8453776" cy="548367"/>
          </a:xfrm>
        </p:spPr>
        <p:txBody>
          <a:bodyPr/>
          <a:lstStyle/>
          <a:p>
            <a:r>
              <a:rPr lang="zh-CN" altLang="en-US" sz="2800" dirty="0"/>
              <a:t>最小二乘法（</a:t>
            </a:r>
            <a:r>
              <a:rPr lang="en-US" altLang="zh-CN" sz="2800" dirty="0"/>
              <a:t>Least Mean Squares Algorithm</a:t>
            </a:r>
            <a:r>
              <a:rPr lang="zh-CN" altLang="en-US" sz="28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56102" y="995368"/>
            <a:ext cx="8064350" cy="5237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最优化问题：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梯度下降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更新规则</a:t>
            </a:r>
            <a:r>
              <a:rPr lang="en-US" altLang="zh-CN" dirty="0"/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68678" y="3012199"/>
            <a:ext cx="2540042" cy="824171"/>
          </a:xfrm>
          <a:prstGeom prst="rect">
            <a:avLst/>
          </a:prstGeom>
          <a:noFill/>
        </p:spPr>
        <p:txBody>
          <a:bodyPr wrap="square" lIns="69440" tIns="34720" rIns="69440" bIns="34720" rtlCol="0">
            <a:spAutoFit/>
          </a:bodyPr>
          <a:lstStyle/>
          <a:p>
            <a:r>
              <a:rPr lang="zh-CN" altLang="en-US" sz="1800" b="1" dirty="0"/>
              <a:t>批梯度下降，</a:t>
            </a:r>
            <a:r>
              <a:rPr lang="en-US" altLang="zh-CN" sz="1800" b="1" dirty="0"/>
              <a:t>BGD</a:t>
            </a:r>
          </a:p>
          <a:p>
            <a:r>
              <a:rPr lang="en-US" altLang="zh-CN" sz="1600" b="1" dirty="0">
                <a:solidFill>
                  <a:schemeClr val="accent5"/>
                </a:solidFill>
              </a:rPr>
              <a:t>Batch Gradient Descent</a:t>
            </a:r>
          </a:p>
          <a:p>
            <a:endParaRPr lang="zh-CN" altLang="en-US" sz="1500" dirty="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7466" y="4376537"/>
            <a:ext cx="2689374" cy="562561"/>
          </a:xfrm>
          <a:prstGeom prst="rect">
            <a:avLst/>
          </a:prstGeom>
          <a:noFill/>
        </p:spPr>
        <p:txBody>
          <a:bodyPr wrap="square" lIns="69440" tIns="34720" rIns="69440" bIns="34720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随机梯度下降，</a:t>
            </a:r>
            <a:r>
              <a:rPr lang="en-US" altLang="zh-CN" sz="1600" b="1" dirty="0">
                <a:solidFill>
                  <a:srgbClr val="FF0000"/>
                </a:solidFill>
              </a:rPr>
              <a:t>SGD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Stochastic Gradient Descent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528288" y="3338513"/>
          <a:ext cx="8743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288" y="3338513"/>
                        <a:ext cx="87433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664779" y="961391"/>
          <a:ext cx="2441575" cy="78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480" imgH="431640" progId="Equation.DSMT4">
                  <p:embed/>
                </p:oleObj>
              </mc:Choice>
              <mc:Fallback>
                <p:oleObj name="Equation" r:id="rId5" imgW="17524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779" y="961391"/>
                        <a:ext cx="2441575" cy="785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17419"/>
              </p:ext>
            </p:extLst>
          </p:nvPr>
        </p:nvGraphicFramePr>
        <p:xfrm>
          <a:off x="2159134" y="1833295"/>
          <a:ext cx="3267631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8760" imgH="545760" progId="Equation.DSMT4">
                  <p:embed/>
                </p:oleObj>
              </mc:Choice>
              <mc:Fallback>
                <p:oleObj name="Equation" r:id="rId7" imgW="1688760" imgH="545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134" y="1833295"/>
                        <a:ext cx="3267631" cy="117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638300" y="3026595"/>
          <a:ext cx="4360141" cy="95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97080" imgH="431640" progId="Equation.DSMT4">
                  <p:embed/>
                </p:oleObj>
              </mc:Choice>
              <mc:Fallback>
                <p:oleObj name="Equation" r:id="rId9" imgW="21970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026595"/>
                        <a:ext cx="4360141" cy="95866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562100" y="4457700"/>
          <a:ext cx="4267647" cy="58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82600" imgH="253800" progId="Equation.DSMT4">
                  <p:embed/>
                </p:oleObj>
              </mc:Choice>
              <mc:Fallback>
                <p:oleObj name="Equation" r:id="rId11" imgW="208260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457700"/>
                        <a:ext cx="4267647" cy="58556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808354" y="5486400"/>
          <a:ext cx="6986905" cy="53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5720" imgH="241200" progId="Equation.DSMT4">
                  <p:embed/>
                </p:oleObj>
              </mc:Choice>
              <mc:Fallback>
                <p:oleObj name="Equation" r:id="rId13" imgW="355572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4" y="5486400"/>
                        <a:ext cx="6986905" cy="53382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71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sz="2800" dirty="0"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20444</TotalTime>
  <Words>2339</Words>
  <Application>Microsoft Macintosh PowerPoint</Application>
  <PresentationFormat>全屏显示(4:3)</PresentationFormat>
  <Paragraphs>482</Paragraphs>
  <Slides>49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Microsoft YaHei</vt:lpstr>
      <vt:lpstr>Microsoft YaHei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3_Office 主题</vt:lpstr>
      <vt:lpstr>Equation</vt:lpstr>
      <vt:lpstr>第六章: 有监督学习方法</vt:lpstr>
      <vt:lpstr>什么是有监督学习</vt:lpstr>
      <vt:lpstr>有监督学习方法一: 产生式模型 Generative Model</vt:lpstr>
      <vt:lpstr>有监督学习方法二: 判别式模型Discriminative Model</vt:lpstr>
      <vt:lpstr>有监督学习方法三: 判别函数</vt:lpstr>
      <vt:lpstr> 回归方法</vt:lpstr>
      <vt:lpstr>回归</vt:lpstr>
      <vt:lpstr>最小二乘法（Least Mean Squares Algorithm）</vt:lpstr>
      <vt:lpstr>最小二乘法（Least Mean Squares Algorithm）</vt:lpstr>
      <vt:lpstr>SGD 与BGD/GD对比</vt:lpstr>
      <vt:lpstr>作业(选做)</vt:lpstr>
      <vt:lpstr>利用非线性基进行线性回归（广义线性回归）</vt:lpstr>
      <vt:lpstr>广义线性回归的闭式解</vt:lpstr>
      <vt:lpstr>解释: MLE</vt:lpstr>
      <vt:lpstr>对数似然函数</vt:lpstr>
      <vt:lpstr>正则化的 LMS 与 MAP </vt:lpstr>
      <vt:lpstr>参数的后验概率</vt:lpstr>
      <vt:lpstr>例子: 直线拟合</vt:lpstr>
      <vt:lpstr>产生数据 </vt:lpstr>
      <vt:lpstr>具体推导</vt:lpstr>
      <vt:lpstr>Sequential Bayesian Learning</vt:lpstr>
      <vt:lpstr>MLE 与MAP</vt:lpstr>
      <vt:lpstr>LMS-几何解释</vt:lpstr>
      <vt:lpstr> 分类方法</vt:lpstr>
      <vt:lpstr>分类问题</vt:lpstr>
      <vt:lpstr>判别函数法</vt:lpstr>
      <vt:lpstr>判别式模型: Logistic 回归</vt:lpstr>
      <vt:lpstr>求解：最大似然估计（Maximum Likelihood Estimator）</vt:lpstr>
      <vt:lpstr>补充材料</vt:lpstr>
      <vt:lpstr>多类 Logistic回归</vt:lpstr>
      <vt:lpstr>似然函数</vt:lpstr>
      <vt:lpstr>优化多类LR</vt:lpstr>
      <vt:lpstr>补充材料</vt:lpstr>
      <vt:lpstr>多类 Logistic 回归(另一种形式)</vt:lpstr>
      <vt:lpstr>生成式模型: 高斯判别分析Gaussian Discriminative Analysis</vt:lpstr>
      <vt:lpstr>多变量正态分布</vt:lpstr>
      <vt:lpstr>高斯判别分析（GDA）</vt:lpstr>
      <vt:lpstr>GDA示例</vt:lpstr>
      <vt:lpstr>GDA 与 LR</vt:lpstr>
      <vt:lpstr>生成式模型: 朴素贝叶斯（Naïve Bayes）</vt:lpstr>
      <vt:lpstr>参数估计与 预测</vt:lpstr>
      <vt:lpstr>平滑</vt:lpstr>
      <vt:lpstr>NB 与LR</vt:lpstr>
      <vt:lpstr>PowerPoint 演示文稿</vt:lpstr>
      <vt:lpstr>PowerPoint 演示文稿</vt:lpstr>
      <vt:lpstr>Multi-class logistic</vt:lpstr>
      <vt:lpstr>多类LR</vt:lpstr>
      <vt:lpstr> LR 分类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Methods</dc:title>
  <dc:creator>lanyanyan</dc:creator>
  <cp:lastModifiedBy>黄 磊</cp:lastModifiedBy>
  <cp:revision>383</cp:revision>
  <dcterms:created xsi:type="dcterms:W3CDTF">2015-11-03T10:16:49Z</dcterms:created>
  <dcterms:modified xsi:type="dcterms:W3CDTF">2023-01-06T12:41:33Z</dcterms:modified>
</cp:coreProperties>
</file>