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79" r:id="rId8"/>
    <p:sldId id="281" r:id="rId9"/>
    <p:sldId id="264" r:id="rId10"/>
    <p:sldId id="265" r:id="rId11"/>
    <p:sldId id="266" r:id="rId12"/>
    <p:sldId id="267" r:id="rId1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24" autoAdjust="0"/>
    <p:restoredTop sz="70478" autoAdjust="0"/>
  </p:normalViewPr>
  <p:slideViewPr>
    <p:cSldViewPr>
      <p:cViewPr varScale="1">
        <p:scale>
          <a:sx n="62" d="100"/>
          <a:sy n="62" d="100"/>
        </p:scale>
        <p:origin x="1952"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2" d="100"/>
          <a:sy n="102" d="100"/>
        </p:scale>
        <p:origin x="385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71D15-03D5-F349-AD47-46A77C0D2F70}" type="datetimeFigureOut">
              <a:rPr kumimoji="1" lang="zh-CN" altLang="en-US" smtClean="0"/>
              <a:t>2023/3/16</a:t>
            </a:fld>
            <a:endParaRPr kumimoji="1"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54E8BA-B4DC-F740-868B-9D088184373F}" type="slidenum">
              <a:rPr kumimoji="1" lang="zh-CN" altLang="en-US" smtClean="0"/>
              <a:t>‹#›</a:t>
            </a:fld>
            <a:endParaRPr kumimoji="1" lang="zh-CN" altLang="en-US"/>
          </a:p>
        </p:txBody>
      </p:sp>
    </p:spTree>
    <p:extLst>
      <p:ext uri="{BB962C8B-B14F-4D97-AF65-F5344CB8AC3E}">
        <p14:creationId xmlns:p14="http://schemas.microsoft.com/office/powerpoint/2010/main" val="571304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4%B9%94%E4%B8%B9%E4%BD%93%E8%82%B2%E8%82%A1%E4%BB%BD%E6%9C%89%E9%99%90%E5%85%AC%E5%8F%B8/4493776?fromModule=lemma_inlink" TargetMode="External"/><Relationship Id="rId7" Type="http://schemas.openxmlformats.org/officeDocument/2006/relationships/hyperlink" Target="https://baike.baidu.com/item/%E4%BC%81%E4%B8%9A%E5%90%8D%E7%A7%B0/8253302?fromModule=lemma_inlink"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baike.baidu.com/item/AIR%20JORDAN/9276338?fromModule=lemma_inlink" TargetMode="External"/><Relationship Id="rId5" Type="http://schemas.openxmlformats.org/officeDocument/2006/relationships/hyperlink" Target="https://baike.baidu.com/item/%E5%8C%97%E4%BA%AC%E5%B8%82%E9%AB%98%E7%BA%A7%E4%BA%BA%E6%B0%91%E6%B3%95%E9%99%A2/8681148?fromModule=lemma_inlink" TargetMode="External"/><Relationship Id="rId4" Type="http://schemas.openxmlformats.org/officeDocument/2006/relationships/hyperlink" Target="https://baike.baidu.com/item/%E5%A7%93%E5%90%8D%E6%9D%83/311025?fromModule=lemma_inlink"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lawpa.cn/falyu/11.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E54E8BA-B4DC-F740-868B-9D088184373F}" type="slidenum">
              <a:rPr kumimoji="1" lang="zh-CN" altLang="en-US" smtClean="0"/>
              <a:t>1</a:t>
            </a:fld>
            <a:endParaRPr kumimoji="1" lang="zh-CN" altLang="en-US"/>
          </a:p>
        </p:txBody>
      </p:sp>
    </p:spTree>
    <p:extLst>
      <p:ext uri="{BB962C8B-B14F-4D97-AF65-F5344CB8AC3E}">
        <p14:creationId xmlns:p14="http://schemas.microsoft.com/office/powerpoint/2010/main" val="1852626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pPr algn="l"/>
            <a:r>
              <a:rPr lang="zh-CN" altLang="en-US" b="0" i="0" dirty="0">
                <a:solidFill>
                  <a:srgbClr val="000000"/>
                </a:solidFill>
                <a:effectLst/>
                <a:latin typeface="微软雅黑" panose="020B0503020204020204" pitchFamily="34" charset="-122"/>
                <a:ea typeface="微软雅黑" panose="020B0503020204020204" pitchFamily="34" charset="-122"/>
              </a:rPr>
              <a:t>天眼查显示，蜜雪冰城股份有限公司旗下共有</a:t>
            </a:r>
            <a:r>
              <a:rPr lang="en-US" altLang="zh-CN" b="0" i="0" dirty="0">
                <a:solidFill>
                  <a:srgbClr val="000000"/>
                </a:solidFill>
                <a:effectLst/>
                <a:latin typeface="微软雅黑" panose="020B0503020204020204" pitchFamily="34" charset="-122"/>
                <a:ea typeface="微软雅黑" panose="020B0503020204020204" pitchFamily="34" charset="-122"/>
              </a:rPr>
              <a:t>2161</a:t>
            </a:r>
            <a:r>
              <a:rPr lang="zh-CN" altLang="en-US" b="0" i="0" dirty="0">
                <a:solidFill>
                  <a:srgbClr val="000000"/>
                </a:solidFill>
                <a:effectLst/>
                <a:latin typeface="微软雅黑" panose="020B0503020204020204" pitchFamily="34" charset="-122"/>
                <a:ea typeface="微软雅黑" panose="020B0503020204020204" pitchFamily="34" charset="-122"/>
              </a:rPr>
              <a:t>件商标信息  ，其中</a:t>
            </a:r>
            <a:r>
              <a:rPr lang="en-US" altLang="zh-CN" b="0" i="0" dirty="0">
                <a:solidFill>
                  <a:srgbClr val="000000"/>
                </a:solidFill>
                <a:effectLst/>
                <a:latin typeface="微软雅黑" panose="020B0503020204020204" pitchFamily="34" charset="-122"/>
                <a:ea typeface="微软雅黑" panose="020B0503020204020204" pitchFamily="34" charset="-122"/>
              </a:rPr>
              <a:t>1517</a:t>
            </a:r>
            <a:r>
              <a:rPr lang="zh-CN" altLang="en-US" b="0" i="0" dirty="0">
                <a:solidFill>
                  <a:srgbClr val="000000"/>
                </a:solidFill>
                <a:effectLst/>
                <a:latin typeface="微软雅黑" panose="020B0503020204020204" pitchFamily="34" charset="-122"/>
                <a:ea typeface="微软雅黑" panose="020B0503020204020204" pitchFamily="34" charset="-122"/>
              </a:rPr>
              <a:t>件商标已经成功注册，像“蜜雪冰城”“雪王及图”“蜜乐雪”“蜜雪”等核心商标都做了全类别注册，甚至对于主题曲都申请了商标。那么为什么在申请商标时，要注册这么多毫不相关的类别呢？这就是蜜雪冰城对于商标的保护意识真的很强的证明了。</a:t>
            </a:r>
          </a:p>
          <a:p>
            <a:pPr>
              <a:lnSpc>
                <a:spcPts val="3024"/>
              </a:lnSpc>
            </a:pPr>
            <a:r>
              <a:rPr lang="zh-CN" altLang="en-US" b="0" i="0" dirty="0">
                <a:solidFill>
                  <a:srgbClr val="000000"/>
                </a:solidFill>
                <a:effectLst/>
                <a:latin typeface="微软雅黑" panose="020B0503020204020204" pitchFamily="34" charset="-122"/>
                <a:ea typeface="微软雅黑" panose="020B0503020204020204" pitchFamily="34" charset="-122"/>
              </a:rPr>
              <a:t>这也是一个防御商标的做法，同一商标所有人在非同种商品上注册同一个著名商标，以防止他人使用著名商标，造成不良影响的商标。防御商标注册以后不一定使用，因此一般不易被批准注册。不过一旦注册成功，就不受必须使用才能保持商标的限制。</a:t>
            </a:r>
            <a:r>
              <a:rPr lang="en-US" altLang="zh-CN" sz="1200" b="1" spc="54" dirty="0">
                <a:solidFill>
                  <a:srgbClr val="000000"/>
                </a:solidFill>
                <a:ea typeface="Lantinghei SC Demibold" panose="02000000000000000000" pitchFamily="2" charset="-122"/>
              </a:rPr>
              <a:t>蜜雪花如此大精力地申请商标，其实早有业内人士解释了知识产权对品牌的三大作用。有版权才能保护其原创；有商标才能保护品牌；有专利才能保护技术。</a:t>
            </a:r>
          </a:p>
          <a:p>
            <a:pPr>
              <a:lnSpc>
                <a:spcPts val="3024"/>
              </a:lnSpc>
            </a:pPr>
            <a:r>
              <a:rPr lang="en-US" altLang="zh-CN" sz="1200" b="1" spc="54" dirty="0">
                <a:solidFill>
                  <a:srgbClr val="000000"/>
                </a:solidFill>
                <a:ea typeface="Lantinghei SC Demibold" panose="02000000000000000000" pitchFamily="2" charset="-122"/>
              </a:rPr>
              <a:t>只有</a:t>
            </a:r>
            <a:r>
              <a:rPr lang="en-US" altLang="zh-CN" sz="1200" spc="54" dirty="0">
                <a:solidFill>
                  <a:srgbClr val="000000"/>
                </a:solidFill>
                <a:ea typeface="思源黑体-粗体 Bold"/>
              </a:rPr>
              <a:t>知识产权</a:t>
            </a:r>
            <a:r>
              <a:rPr lang="en-US" altLang="zh-CN" sz="1200" b="1" spc="54" dirty="0">
                <a:solidFill>
                  <a:srgbClr val="000000"/>
                </a:solidFill>
                <a:ea typeface="Lantinghei SC Demibold" panose="02000000000000000000" pitchFamily="2" charset="-122"/>
              </a:rPr>
              <a:t>安全了，企业才能放心的去开拓市场。而这些正好又印证了蜜雪近年来正在做的事，即开新公司和申请商标，都是让蜜雪后期能全力开拓新市场。</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endParaRPr kumimoji="1" lang="zh-CN" altLang="en-US" dirty="0"/>
          </a:p>
        </p:txBody>
      </p:sp>
      <p:sp>
        <p:nvSpPr>
          <p:cNvPr id="4" name="灯片编号占位符 3"/>
          <p:cNvSpPr>
            <a:spLocks noGrp="1"/>
          </p:cNvSpPr>
          <p:nvPr>
            <p:ph type="sldNum" sz="quarter" idx="5"/>
          </p:nvPr>
        </p:nvSpPr>
        <p:spPr/>
        <p:txBody>
          <a:bodyPr/>
          <a:lstStyle/>
          <a:p>
            <a:fld id="{EE54E8BA-B4DC-F740-868B-9D088184373F}" type="slidenum">
              <a:rPr kumimoji="1" lang="zh-CN" altLang="en-US" smtClean="0"/>
              <a:t>10</a:t>
            </a:fld>
            <a:endParaRPr kumimoji="1" lang="zh-CN" altLang="en-US"/>
          </a:p>
        </p:txBody>
      </p:sp>
    </p:spTree>
    <p:extLst>
      <p:ext uri="{BB962C8B-B14F-4D97-AF65-F5344CB8AC3E}">
        <p14:creationId xmlns:p14="http://schemas.microsoft.com/office/powerpoint/2010/main" val="210335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r>
              <a:rPr kumimoji="1" lang="zh-CN" altLang="en-US" dirty="0"/>
              <a:t>因此，要保护好商标，企业本身就需要具备良好的前瞻意识。</a:t>
            </a:r>
          </a:p>
        </p:txBody>
      </p:sp>
      <p:sp>
        <p:nvSpPr>
          <p:cNvPr id="4" name="灯片编号占位符 3"/>
          <p:cNvSpPr>
            <a:spLocks noGrp="1"/>
          </p:cNvSpPr>
          <p:nvPr>
            <p:ph type="sldNum" sz="quarter" idx="5"/>
          </p:nvPr>
        </p:nvSpPr>
        <p:spPr/>
        <p:txBody>
          <a:bodyPr/>
          <a:lstStyle/>
          <a:p>
            <a:fld id="{EE54E8BA-B4DC-F740-868B-9D088184373F}" type="slidenum">
              <a:rPr kumimoji="1" lang="zh-CN" altLang="en-US" smtClean="0"/>
              <a:t>11</a:t>
            </a:fld>
            <a:endParaRPr kumimoji="1" lang="zh-CN" altLang="en-US"/>
          </a:p>
        </p:txBody>
      </p:sp>
    </p:spTree>
    <p:extLst>
      <p:ext uri="{BB962C8B-B14F-4D97-AF65-F5344CB8AC3E}">
        <p14:creationId xmlns:p14="http://schemas.microsoft.com/office/powerpoint/2010/main" val="379992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r>
              <a:rPr kumimoji="1" lang="zh-CN" altLang="en-US" dirty="0"/>
              <a:t>在利益的驱使下，对商标的侵害从未停止，最典型的就是蹭热度和山寨行为，对大牌商标、包装进行微调，做的虽假但是很像，混淆视听进行售卖，以此博得利润。</a:t>
            </a:r>
          </a:p>
        </p:txBody>
      </p:sp>
      <p:sp>
        <p:nvSpPr>
          <p:cNvPr id="4" name="灯片编号占位符 3"/>
          <p:cNvSpPr>
            <a:spLocks noGrp="1"/>
          </p:cNvSpPr>
          <p:nvPr>
            <p:ph type="sldNum" sz="quarter" idx="5"/>
          </p:nvPr>
        </p:nvSpPr>
        <p:spPr/>
        <p:txBody>
          <a:bodyPr/>
          <a:lstStyle/>
          <a:p>
            <a:fld id="{EE54E8BA-B4DC-F740-868B-9D088184373F}" type="slidenum">
              <a:rPr kumimoji="1" lang="zh-CN" altLang="en-US" smtClean="0"/>
              <a:t>2</a:t>
            </a:fld>
            <a:endParaRPr kumimoji="1" lang="zh-CN" altLang="en-US"/>
          </a:p>
        </p:txBody>
      </p:sp>
    </p:spTree>
    <p:extLst>
      <p:ext uri="{BB962C8B-B14F-4D97-AF65-F5344CB8AC3E}">
        <p14:creationId xmlns:p14="http://schemas.microsoft.com/office/powerpoint/2010/main" val="2693772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r>
              <a:rPr kumimoji="1" lang="zh-CN" altLang="en-US" dirty="0"/>
              <a:t>讲一些比较有趣的案例。</a:t>
            </a:r>
            <a:endParaRPr kumimoji="1" lang="en-US" altLang="zh-CN" dirty="0"/>
          </a:p>
          <a:p>
            <a:r>
              <a:rPr kumimoji="1" lang="zh-CN" altLang="en-US" dirty="0"/>
              <a:t>案例之一是中国体育品牌乔丹的故事。</a:t>
            </a:r>
            <a:r>
              <a:rPr lang="en-US" altLang="zh-CN" b="0" i="0" dirty="0">
                <a:solidFill>
                  <a:srgbClr val="333333"/>
                </a:solidFill>
                <a:effectLst/>
                <a:latin typeface="Helvetica Neue" panose="02000503000000020004" pitchFamily="2" charset="0"/>
              </a:rPr>
              <a:t>2012</a:t>
            </a:r>
            <a:r>
              <a:rPr lang="zh-CN" altLang="en-US" b="0" i="0" dirty="0">
                <a:solidFill>
                  <a:srgbClr val="333333"/>
                </a:solidFill>
                <a:effectLst/>
                <a:latin typeface="Helvetica Neue" panose="02000503000000020004" pitchFamily="2" charset="0"/>
              </a:rPr>
              <a:t>年</a:t>
            </a:r>
            <a:r>
              <a:rPr lang="en-US" altLang="zh-CN" b="0" i="0" dirty="0">
                <a:solidFill>
                  <a:srgbClr val="333333"/>
                </a:solidFill>
                <a:effectLst/>
                <a:latin typeface="Helvetica Neue" panose="02000503000000020004" pitchFamily="2" charset="0"/>
              </a:rPr>
              <a:t>2</a:t>
            </a:r>
            <a:r>
              <a:rPr lang="zh-CN" altLang="en-US" b="0" i="0" dirty="0">
                <a:solidFill>
                  <a:srgbClr val="333333"/>
                </a:solidFill>
                <a:effectLst/>
                <a:latin typeface="Helvetica Neue" panose="02000503000000020004" pitchFamily="2" charset="0"/>
              </a:rPr>
              <a:t>月</a:t>
            </a:r>
            <a:r>
              <a:rPr lang="en-US" altLang="zh-CN" b="0" i="0" dirty="0">
                <a:solidFill>
                  <a:srgbClr val="333333"/>
                </a:solidFill>
                <a:effectLst/>
                <a:latin typeface="Helvetica Neue" panose="02000503000000020004" pitchFamily="2" charset="0"/>
              </a:rPr>
              <a:t>23</a:t>
            </a:r>
            <a:r>
              <a:rPr lang="zh-CN" altLang="en-US" b="0" i="0" dirty="0">
                <a:solidFill>
                  <a:srgbClr val="333333"/>
                </a:solidFill>
                <a:effectLst/>
                <a:latin typeface="Helvetica Neue" panose="02000503000000020004" pitchFamily="2" charset="0"/>
              </a:rPr>
              <a:t>日，迈克尔</a:t>
            </a:r>
            <a:r>
              <a:rPr lang="en-US" altLang="zh-CN" b="0" i="0" dirty="0">
                <a:solidFill>
                  <a:srgbClr val="333333"/>
                </a:solidFill>
                <a:effectLst/>
                <a:latin typeface="Helvetica Neue" panose="02000503000000020004" pitchFamily="2" charset="0"/>
              </a:rPr>
              <a:t>·</a:t>
            </a:r>
            <a:r>
              <a:rPr lang="zh-CN" altLang="en-US" b="0" i="0" dirty="0">
                <a:solidFill>
                  <a:srgbClr val="333333"/>
                </a:solidFill>
                <a:effectLst/>
                <a:latin typeface="Helvetica Neue" panose="02000503000000020004" pitchFamily="2" charset="0"/>
              </a:rPr>
              <a:t>乔丹现身视频称向中国一家法院提起诉讼，指控</a:t>
            </a:r>
            <a:r>
              <a:rPr lang="zh-CN" altLang="en-US" b="0" i="0" u="none" strike="noStrike" dirty="0">
                <a:solidFill>
                  <a:srgbClr val="136EC2"/>
                </a:solidFill>
                <a:effectLst/>
                <a:latin typeface="Helvetica Neue" panose="02000503000000020004" pitchFamily="2" charset="0"/>
                <a:hlinkClick r:id="rId3"/>
              </a:rPr>
              <a:t>乔丹体育股份有限公司</a:t>
            </a:r>
            <a:r>
              <a:rPr lang="zh-CN" altLang="en-US" b="0" i="0" dirty="0">
                <a:solidFill>
                  <a:srgbClr val="333333"/>
                </a:solidFill>
                <a:effectLst/>
                <a:latin typeface="Helvetica Neue" panose="02000503000000020004" pitchFamily="2" charset="0"/>
              </a:rPr>
              <a:t>（简称乔丹体育）侵犯其</a:t>
            </a:r>
            <a:r>
              <a:rPr lang="zh-CN" altLang="en-US" b="0" i="0" u="none" strike="noStrike" dirty="0">
                <a:solidFill>
                  <a:srgbClr val="136EC2"/>
                </a:solidFill>
                <a:effectLst/>
                <a:latin typeface="Helvetica Neue" panose="02000503000000020004" pitchFamily="2" charset="0"/>
                <a:hlinkClick r:id="rId4"/>
              </a:rPr>
              <a:t>姓名权</a:t>
            </a:r>
            <a:r>
              <a:rPr lang="zh-CN" altLang="en-US" b="0" i="0" dirty="0">
                <a:solidFill>
                  <a:srgbClr val="333333"/>
                </a:solidFill>
                <a:effectLst/>
                <a:latin typeface="Helvetica Neue" panose="02000503000000020004" pitchFamily="2" charset="0"/>
              </a:rPr>
              <a:t>。</a:t>
            </a:r>
            <a:endParaRPr lang="en-US" altLang="zh-CN" b="0" i="0" dirty="0">
              <a:solidFill>
                <a:srgbClr val="333333"/>
              </a:solidFill>
              <a:effectLst/>
              <a:latin typeface="Helvetica Neue" panose="02000503000000020004" pitchFamily="2" charset="0"/>
            </a:endParaRPr>
          </a:p>
          <a:p>
            <a:r>
              <a:rPr lang="en-US" altLang="zh-CN" b="0" i="0" dirty="0">
                <a:solidFill>
                  <a:srgbClr val="333333"/>
                </a:solidFill>
                <a:effectLst/>
                <a:latin typeface="Helvetica Neue" panose="02000503000000020004" pitchFamily="2" charset="0"/>
              </a:rPr>
              <a:t>2015</a:t>
            </a:r>
            <a:r>
              <a:rPr lang="zh-CN" altLang="en-US" b="0" i="0" dirty="0">
                <a:solidFill>
                  <a:srgbClr val="333333"/>
                </a:solidFill>
                <a:effectLst/>
                <a:latin typeface="Helvetica Neue" panose="02000503000000020004" pitchFamily="2" charset="0"/>
              </a:rPr>
              <a:t>年</a:t>
            </a:r>
            <a:r>
              <a:rPr lang="en-US" altLang="zh-CN" b="0" i="0" dirty="0">
                <a:solidFill>
                  <a:srgbClr val="333333"/>
                </a:solidFill>
                <a:effectLst/>
                <a:latin typeface="Helvetica Neue" panose="02000503000000020004" pitchFamily="2" charset="0"/>
              </a:rPr>
              <a:t>7</a:t>
            </a:r>
            <a:r>
              <a:rPr lang="zh-CN" altLang="en-US" b="0" i="0" dirty="0">
                <a:solidFill>
                  <a:srgbClr val="333333"/>
                </a:solidFill>
                <a:effectLst/>
                <a:latin typeface="Helvetica Neue" panose="02000503000000020004" pitchFamily="2" charset="0"/>
              </a:rPr>
              <a:t>月</a:t>
            </a:r>
            <a:r>
              <a:rPr lang="en-US" altLang="zh-CN" b="0" i="0" dirty="0">
                <a:solidFill>
                  <a:srgbClr val="333333"/>
                </a:solidFill>
                <a:effectLst/>
                <a:latin typeface="Helvetica Neue" panose="02000503000000020004" pitchFamily="2" charset="0"/>
              </a:rPr>
              <a:t>27</a:t>
            </a:r>
            <a:r>
              <a:rPr lang="zh-CN" altLang="en-US" b="0" i="0" dirty="0">
                <a:solidFill>
                  <a:srgbClr val="333333"/>
                </a:solidFill>
                <a:effectLst/>
                <a:latin typeface="Helvetica Neue" panose="02000503000000020004" pitchFamily="2" charset="0"/>
              </a:rPr>
              <a:t>日，</a:t>
            </a:r>
            <a:r>
              <a:rPr lang="zh-CN" altLang="en-US" b="0" i="0" u="none" strike="noStrike" dirty="0">
                <a:solidFill>
                  <a:srgbClr val="136EC2"/>
                </a:solidFill>
                <a:effectLst/>
                <a:latin typeface="Helvetica Neue" panose="02000503000000020004" pitchFamily="2" charset="0"/>
                <a:hlinkClick r:id="rId5"/>
              </a:rPr>
              <a:t>北京市高级人民法院</a:t>
            </a:r>
            <a:r>
              <a:rPr lang="zh-CN" altLang="en-US" b="0" i="0" dirty="0">
                <a:solidFill>
                  <a:srgbClr val="333333"/>
                </a:solidFill>
                <a:effectLst/>
                <a:latin typeface="Helvetica Neue" panose="02000503000000020004" pitchFamily="2" charset="0"/>
              </a:rPr>
              <a:t>公布了二审判决书，认为迈克尔乔丹要求撤销乔丹体育的争议商标的上诉理由依据不足，法院不予支持，驳回上诉，维持原判。并宣布本判决为终审判决。</a:t>
            </a:r>
            <a:endParaRPr lang="en-US" altLang="zh-CN" b="0" i="0" dirty="0">
              <a:solidFill>
                <a:srgbClr val="333333"/>
              </a:solidFill>
              <a:effectLst/>
              <a:latin typeface="Helvetica Neue" panose="02000503000000020004" pitchFamily="2" charset="0"/>
            </a:endParaRPr>
          </a:p>
          <a:p>
            <a:r>
              <a:rPr lang="en-US" altLang="zh-CN" b="0" i="0" dirty="0">
                <a:solidFill>
                  <a:srgbClr val="333333"/>
                </a:solidFill>
                <a:effectLst/>
                <a:latin typeface="Helvetica Neue" panose="02000503000000020004" pitchFamily="2" charset="0"/>
              </a:rPr>
              <a:t>2016</a:t>
            </a:r>
            <a:r>
              <a:rPr lang="zh-CN" altLang="en-US" b="0" i="0" dirty="0">
                <a:solidFill>
                  <a:srgbClr val="333333"/>
                </a:solidFill>
                <a:effectLst/>
                <a:latin typeface="Helvetica Neue" panose="02000503000000020004" pitchFamily="2" charset="0"/>
              </a:rPr>
              <a:t>年</a:t>
            </a:r>
            <a:r>
              <a:rPr lang="en-US" altLang="zh-CN" b="0" i="0" dirty="0">
                <a:solidFill>
                  <a:srgbClr val="333333"/>
                </a:solidFill>
                <a:effectLst/>
                <a:latin typeface="Helvetica Neue" panose="02000503000000020004" pitchFamily="2" charset="0"/>
              </a:rPr>
              <a:t>4</a:t>
            </a:r>
            <a:r>
              <a:rPr lang="zh-CN" altLang="en-US" b="0" i="0" dirty="0">
                <a:solidFill>
                  <a:srgbClr val="333333"/>
                </a:solidFill>
                <a:effectLst/>
                <a:latin typeface="Helvetica Neue" panose="02000503000000020004" pitchFamily="2" charset="0"/>
              </a:rPr>
              <a:t>月</a:t>
            </a:r>
            <a:r>
              <a:rPr lang="en-US" altLang="zh-CN" b="0" i="0" dirty="0">
                <a:solidFill>
                  <a:srgbClr val="333333"/>
                </a:solidFill>
                <a:effectLst/>
                <a:latin typeface="Helvetica Neue" panose="02000503000000020004" pitchFamily="2" charset="0"/>
              </a:rPr>
              <a:t>26</a:t>
            </a:r>
            <a:r>
              <a:rPr lang="zh-CN" altLang="en-US" b="0" i="0" dirty="0">
                <a:solidFill>
                  <a:srgbClr val="333333"/>
                </a:solidFill>
                <a:effectLst/>
                <a:latin typeface="Helvetica Neue" panose="02000503000000020004" pitchFamily="2" charset="0"/>
              </a:rPr>
              <a:t>日（世界知识产权日）上午，最高人民法院公开开庭审理再审申请人迈克尔</a:t>
            </a:r>
            <a:r>
              <a:rPr lang="en-US" altLang="zh-CN" b="0" i="0" dirty="0">
                <a:solidFill>
                  <a:srgbClr val="333333"/>
                </a:solidFill>
                <a:effectLst/>
                <a:latin typeface="Helvetica Neue" panose="02000503000000020004" pitchFamily="2" charset="0"/>
              </a:rPr>
              <a:t>·</a:t>
            </a:r>
            <a:r>
              <a:rPr lang="zh-CN" altLang="en-US" b="0" i="0" dirty="0">
                <a:solidFill>
                  <a:srgbClr val="333333"/>
                </a:solidFill>
                <a:effectLst/>
                <a:latin typeface="Helvetica Neue" panose="02000503000000020004" pitchFamily="2" charset="0"/>
              </a:rPr>
              <a:t>乔丹与被申请人国家工商行政管理总局商标评审委员会、一审第三人乔丹体育股份有限公司</a:t>
            </a:r>
            <a:r>
              <a:rPr lang="en-US" altLang="zh-CN" b="0" i="0" dirty="0">
                <a:solidFill>
                  <a:srgbClr val="333333"/>
                </a:solidFill>
                <a:effectLst/>
                <a:latin typeface="Helvetica Neue" panose="02000503000000020004" pitchFamily="2" charset="0"/>
              </a:rPr>
              <a:t>10</a:t>
            </a:r>
            <a:r>
              <a:rPr lang="zh-CN" altLang="en-US" b="0" i="0" dirty="0">
                <a:solidFill>
                  <a:srgbClr val="333333"/>
                </a:solidFill>
                <a:effectLst/>
                <a:latin typeface="Helvetica Neue" panose="02000503000000020004" pitchFamily="2" charset="0"/>
              </a:rPr>
              <a:t>件商标争议行政纠纷系列案件，庭上各方就“乔丹”商标是否侵权问题辩论了</a:t>
            </a:r>
            <a:r>
              <a:rPr lang="en-US" altLang="zh-CN" b="0" i="0" dirty="0">
                <a:solidFill>
                  <a:srgbClr val="333333"/>
                </a:solidFill>
                <a:effectLst/>
                <a:latin typeface="Helvetica Neue" panose="02000503000000020004" pitchFamily="2" charset="0"/>
              </a:rPr>
              <a:t>4</a:t>
            </a:r>
            <a:r>
              <a:rPr lang="zh-CN" altLang="en-US" b="0" i="0" dirty="0">
                <a:solidFill>
                  <a:srgbClr val="333333"/>
                </a:solidFill>
                <a:effectLst/>
                <a:latin typeface="Helvetica Neue" panose="02000503000000020004" pitchFamily="2" charset="0"/>
              </a:rPr>
              <a:t>小时之久，但最终结果并未当庭宣判</a:t>
            </a:r>
            <a:r>
              <a:rPr lang="zh-CN" altLang="en-US" b="0" i="0" baseline="30000" dirty="0">
                <a:solidFill>
                  <a:srgbClr val="3366CC"/>
                </a:solidFill>
                <a:effectLst/>
                <a:latin typeface="Helvetica Neue" panose="02000503000000020004" pitchFamily="2" charset="0"/>
              </a:rPr>
              <a:t>；</a:t>
            </a:r>
            <a:endParaRPr lang="en-US" altLang="zh-CN" b="0" i="0" baseline="30000" dirty="0">
              <a:solidFill>
                <a:srgbClr val="3366CC"/>
              </a:solidFill>
              <a:effectLst/>
              <a:latin typeface="Helvetica Neue" panose="02000503000000020004" pitchFamily="2" charset="0"/>
            </a:endParaRPr>
          </a:p>
          <a:p>
            <a:r>
              <a:rPr lang="en-US" altLang="zh-CN" b="0" i="0" dirty="0">
                <a:solidFill>
                  <a:srgbClr val="333333"/>
                </a:solidFill>
                <a:effectLst/>
                <a:latin typeface="Helvetica Neue" panose="02000503000000020004" pitchFamily="2" charset="0"/>
              </a:rPr>
              <a:t>2016</a:t>
            </a:r>
            <a:r>
              <a:rPr lang="zh-CN" altLang="en-US" b="0" i="0" dirty="0">
                <a:solidFill>
                  <a:srgbClr val="333333"/>
                </a:solidFill>
                <a:effectLst/>
                <a:latin typeface="Helvetica Neue" panose="02000503000000020004" pitchFamily="2" charset="0"/>
              </a:rPr>
              <a:t>年</a:t>
            </a:r>
            <a:r>
              <a:rPr lang="en-US" altLang="zh-CN" b="0" i="0" dirty="0">
                <a:solidFill>
                  <a:srgbClr val="333333"/>
                </a:solidFill>
                <a:effectLst/>
                <a:latin typeface="Helvetica Neue" panose="02000503000000020004" pitchFamily="2" charset="0"/>
              </a:rPr>
              <a:t>12</a:t>
            </a:r>
            <a:r>
              <a:rPr lang="zh-CN" altLang="en-US" b="0" i="0" dirty="0">
                <a:solidFill>
                  <a:srgbClr val="333333"/>
                </a:solidFill>
                <a:effectLst/>
                <a:latin typeface="Helvetica Neue" panose="02000503000000020004" pitchFamily="2" charset="0"/>
              </a:rPr>
              <a:t>月</a:t>
            </a:r>
            <a:r>
              <a:rPr lang="en-US" altLang="zh-CN" b="0" i="0" dirty="0">
                <a:solidFill>
                  <a:srgbClr val="333333"/>
                </a:solidFill>
                <a:effectLst/>
                <a:latin typeface="Helvetica Neue" panose="02000503000000020004" pitchFamily="2" charset="0"/>
              </a:rPr>
              <a:t>08</a:t>
            </a:r>
            <a:r>
              <a:rPr lang="zh-CN" altLang="en-US" b="0" i="0" dirty="0">
                <a:solidFill>
                  <a:srgbClr val="333333"/>
                </a:solidFill>
                <a:effectLst/>
                <a:latin typeface="Helvetica Neue" panose="02000503000000020004" pitchFamily="2" charset="0"/>
              </a:rPr>
              <a:t>日，最高人民法院判决乔丹公司对争议商标“乔丹”的注册损害迈克尔</a:t>
            </a:r>
            <a:r>
              <a:rPr lang="en-US" altLang="zh-CN" b="0" i="0" dirty="0">
                <a:solidFill>
                  <a:srgbClr val="333333"/>
                </a:solidFill>
                <a:effectLst/>
                <a:latin typeface="Helvetica Neue" panose="02000503000000020004" pitchFamily="2" charset="0"/>
              </a:rPr>
              <a:t>·</a:t>
            </a:r>
            <a:r>
              <a:rPr lang="zh-CN" altLang="en-US" b="0" i="0" dirty="0">
                <a:solidFill>
                  <a:srgbClr val="333333"/>
                </a:solidFill>
                <a:effectLst/>
                <a:latin typeface="Helvetica Neue" panose="02000503000000020004" pitchFamily="2" charset="0"/>
              </a:rPr>
              <a:t>乔丹在先姓名权，违反商标法，撤销一、二审判决，判令商标评审委员会重新裁定。法院同时认定拼音商标“</a:t>
            </a:r>
            <a:r>
              <a:rPr lang="en" altLang="zh-CN" b="0" i="0" dirty="0">
                <a:solidFill>
                  <a:srgbClr val="333333"/>
                </a:solidFill>
                <a:effectLst/>
                <a:latin typeface="Helvetica Neue" panose="02000503000000020004" pitchFamily="2" charset="0"/>
              </a:rPr>
              <a:t>QIAODAN”</a:t>
            </a:r>
            <a:r>
              <a:rPr lang="zh-CN" altLang="en-US" b="0" i="0" dirty="0">
                <a:solidFill>
                  <a:srgbClr val="333333"/>
                </a:solidFill>
                <a:effectLst/>
                <a:latin typeface="Helvetica Neue" panose="02000503000000020004" pitchFamily="2" charset="0"/>
              </a:rPr>
              <a:t>及“</a:t>
            </a:r>
            <a:r>
              <a:rPr lang="en" altLang="zh-CN" b="0" i="0" dirty="0" err="1">
                <a:solidFill>
                  <a:srgbClr val="333333"/>
                </a:solidFill>
                <a:effectLst/>
                <a:latin typeface="Helvetica Neue" panose="02000503000000020004" pitchFamily="2" charset="0"/>
              </a:rPr>
              <a:t>qiaodan</a:t>
            </a:r>
            <a:r>
              <a:rPr lang="en" altLang="zh-CN" b="0" i="0" dirty="0">
                <a:solidFill>
                  <a:srgbClr val="333333"/>
                </a:solidFill>
                <a:effectLst/>
                <a:latin typeface="Helvetica Neue" panose="02000503000000020004" pitchFamily="2" charset="0"/>
              </a:rPr>
              <a:t>”</a:t>
            </a:r>
            <a:r>
              <a:rPr lang="zh-CN" altLang="en-US" b="0" i="0" dirty="0">
                <a:solidFill>
                  <a:srgbClr val="333333"/>
                </a:solidFill>
                <a:effectLst/>
                <a:latin typeface="Helvetica Neue" panose="02000503000000020004" pitchFamily="2" charset="0"/>
              </a:rPr>
              <a:t>未损害乔丹姓名权</a:t>
            </a:r>
            <a:endParaRPr lang="en-US" altLang="zh-CN" b="0" i="0" dirty="0">
              <a:solidFill>
                <a:srgbClr val="333333"/>
              </a:solidFill>
              <a:effectLst/>
              <a:latin typeface="Helvetica Neue" panose="02000503000000020004" pitchFamily="2" charset="0"/>
            </a:endParaRPr>
          </a:p>
          <a:p>
            <a:r>
              <a:rPr lang="en-US" altLang="zh-CN" b="0" i="0" dirty="0">
                <a:solidFill>
                  <a:srgbClr val="333333"/>
                </a:solidFill>
                <a:effectLst/>
                <a:latin typeface="Helvetica Neue" panose="02000503000000020004" pitchFamily="2" charset="0"/>
              </a:rPr>
              <a:t>2020</a:t>
            </a:r>
            <a:r>
              <a:rPr lang="zh-CN" altLang="en-US" b="0" i="0" dirty="0">
                <a:solidFill>
                  <a:srgbClr val="333333"/>
                </a:solidFill>
                <a:effectLst/>
                <a:latin typeface="Helvetica Neue" panose="02000503000000020004" pitchFamily="2" charset="0"/>
              </a:rPr>
              <a:t>年</a:t>
            </a:r>
            <a:r>
              <a:rPr lang="en-US" altLang="zh-CN" b="0" i="0" dirty="0">
                <a:solidFill>
                  <a:srgbClr val="333333"/>
                </a:solidFill>
                <a:effectLst/>
                <a:latin typeface="Helvetica Neue" panose="02000503000000020004" pitchFamily="2" charset="0"/>
              </a:rPr>
              <a:t>4</a:t>
            </a:r>
            <a:r>
              <a:rPr lang="zh-CN" altLang="en-US" b="0" i="0" dirty="0">
                <a:solidFill>
                  <a:srgbClr val="333333"/>
                </a:solidFill>
                <a:effectLst/>
                <a:latin typeface="Helvetica Neue" panose="02000503000000020004" pitchFamily="2" charset="0"/>
              </a:rPr>
              <a:t>月</a:t>
            </a:r>
            <a:r>
              <a:rPr lang="en-US" altLang="zh-CN" b="0" i="0" dirty="0">
                <a:solidFill>
                  <a:srgbClr val="333333"/>
                </a:solidFill>
                <a:effectLst/>
                <a:latin typeface="Helvetica Neue" panose="02000503000000020004" pitchFamily="2" charset="0"/>
              </a:rPr>
              <a:t>8</a:t>
            </a:r>
            <a:r>
              <a:rPr lang="zh-CN" altLang="en-US" b="0" i="0" dirty="0">
                <a:solidFill>
                  <a:srgbClr val="333333"/>
                </a:solidFill>
                <a:effectLst/>
                <a:latin typeface="Helvetica Neue" panose="02000503000000020004" pitchFamily="2" charset="0"/>
              </a:rPr>
              <a:t>日，最高人民法院对于美国</a:t>
            </a:r>
            <a:r>
              <a:rPr lang="en" altLang="zh-CN" b="0" i="0" u="none" strike="noStrike" dirty="0">
                <a:solidFill>
                  <a:srgbClr val="136EC2"/>
                </a:solidFill>
                <a:effectLst/>
                <a:latin typeface="Helvetica Neue" panose="02000503000000020004" pitchFamily="2" charset="0"/>
                <a:hlinkClick r:id="rId6"/>
              </a:rPr>
              <a:t>AIR JORDAN</a:t>
            </a:r>
            <a:r>
              <a:rPr lang="zh-CN" altLang="en-US" b="0" i="0" dirty="0">
                <a:solidFill>
                  <a:srgbClr val="333333"/>
                </a:solidFill>
                <a:effectLst/>
                <a:latin typeface="Helvetica Neue" panose="02000503000000020004" pitchFamily="2" charset="0"/>
              </a:rPr>
              <a:t>品牌状告中国乔丹体育公司商标侵权案做出裁决，乔丹体育败诉，乔丹体育公司第</a:t>
            </a:r>
            <a:r>
              <a:rPr lang="en-US" altLang="zh-CN" b="0" i="0" dirty="0">
                <a:solidFill>
                  <a:srgbClr val="333333"/>
                </a:solidFill>
                <a:effectLst/>
                <a:latin typeface="Helvetica Neue" panose="02000503000000020004" pitchFamily="2" charset="0"/>
              </a:rPr>
              <a:t>25</a:t>
            </a:r>
            <a:r>
              <a:rPr lang="zh-CN" altLang="en-US" b="0" i="0" dirty="0">
                <a:solidFill>
                  <a:srgbClr val="333333"/>
                </a:solidFill>
                <a:effectLst/>
                <a:latin typeface="Helvetica Neue" panose="02000503000000020004" pitchFamily="2" charset="0"/>
              </a:rPr>
              <a:t>类服装鞋帽袜等商品上的</a:t>
            </a:r>
            <a:r>
              <a:rPr lang="en-US" altLang="zh-CN" b="0" i="0" dirty="0">
                <a:solidFill>
                  <a:srgbClr val="333333"/>
                </a:solidFill>
                <a:effectLst/>
                <a:latin typeface="Helvetica Neue" panose="02000503000000020004" pitchFamily="2" charset="0"/>
              </a:rPr>
              <a:t>6020578</a:t>
            </a:r>
            <a:r>
              <a:rPr lang="zh-CN" altLang="en-US" b="0" i="0" dirty="0">
                <a:solidFill>
                  <a:srgbClr val="333333"/>
                </a:solidFill>
                <a:effectLst/>
                <a:latin typeface="Helvetica Neue" panose="02000503000000020004" pitchFamily="2" charset="0"/>
              </a:rPr>
              <a:t>号“乔丹</a:t>
            </a:r>
            <a:r>
              <a:rPr lang="en-US" altLang="zh-CN" b="0" i="0" dirty="0">
                <a:solidFill>
                  <a:srgbClr val="333333"/>
                </a:solidFill>
                <a:effectLst/>
                <a:latin typeface="Helvetica Neue" panose="02000503000000020004" pitchFamily="2" charset="0"/>
              </a:rPr>
              <a:t>+</a:t>
            </a:r>
            <a:r>
              <a:rPr lang="zh-CN" altLang="en-US" b="0" i="0" dirty="0">
                <a:solidFill>
                  <a:srgbClr val="333333"/>
                </a:solidFill>
                <a:effectLst/>
                <a:latin typeface="Helvetica Neue" panose="02000503000000020004" pitchFamily="2" charset="0"/>
              </a:rPr>
              <a:t>图形”商标被撤；</a:t>
            </a:r>
            <a:endParaRPr lang="en-US" altLang="zh-CN" b="0" i="0" dirty="0">
              <a:solidFill>
                <a:srgbClr val="333333"/>
              </a:solidFill>
              <a:effectLst/>
              <a:latin typeface="Helvetica Neue" panose="02000503000000020004" pitchFamily="2" charset="0"/>
            </a:endParaRPr>
          </a:p>
          <a:p>
            <a:r>
              <a:rPr lang="en-US" altLang="zh-CN" b="0" i="0" dirty="0">
                <a:solidFill>
                  <a:srgbClr val="333333"/>
                </a:solidFill>
                <a:effectLst/>
                <a:latin typeface="Helvetica Neue" panose="02000503000000020004" pitchFamily="2" charset="0"/>
              </a:rPr>
              <a:t>2021</a:t>
            </a:r>
            <a:r>
              <a:rPr lang="zh-CN" altLang="en-US" b="0" i="0" dirty="0">
                <a:solidFill>
                  <a:srgbClr val="333333"/>
                </a:solidFill>
                <a:effectLst/>
                <a:latin typeface="Helvetica Neue" panose="02000503000000020004" pitchFamily="2" charset="0"/>
              </a:rPr>
              <a:t>年</a:t>
            </a:r>
            <a:r>
              <a:rPr lang="en-US" altLang="zh-CN" b="0" i="0" dirty="0">
                <a:solidFill>
                  <a:srgbClr val="333333"/>
                </a:solidFill>
                <a:effectLst/>
                <a:latin typeface="Helvetica Neue" panose="02000503000000020004" pitchFamily="2" charset="0"/>
              </a:rPr>
              <a:t>01</a:t>
            </a:r>
            <a:r>
              <a:rPr lang="zh-CN" altLang="en-US" b="0" i="0" dirty="0">
                <a:solidFill>
                  <a:srgbClr val="333333"/>
                </a:solidFill>
                <a:effectLst/>
                <a:latin typeface="Helvetica Neue" panose="02000503000000020004" pitchFamily="2" charset="0"/>
              </a:rPr>
              <a:t>月，原乔丹体育股份有限公司工商变更，</a:t>
            </a:r>
            <a:r>
              <a:rPr lang="zh-CN" altLang="en-US" b="0" i="0" u="none" strike="noStrike" dirty="0">
                <a:solidFill>
                  <a:srgbClr val="136EC2"/>
                </a:solidFill>
                <a:effectLst/>
                <a:latin typeface="Helvetica Neue" panose="02000503000000020004" pitchFamily="2" charset="0"/>
                <a:hlinkClick r:id="rId7"/>
              </a:rPr>
              <a:t>企业名称</a:t>
            </a:r>
            <a:r>
              <a:rPr lang="zh-CN" altLang="en-US" b="0" i="0" dirty="0">
                <a:solidFill>
                  <a:srgbClr val="333333"/>
                </a:solidFill>
                <a:effectLst/>
                <a:latin typeface="Helvetica Neue" panose="02000503000000020004" pitchFamily="2" charset="0"/>
              </a:rPr>
              <a:t>变更为中乔体育股份有限公司</a:t>
            </a:r>
            <a:endParaRPr lang="en-US" altLang="zh-CN" b="0" i="0" dirty="0">
              <a:solidFill>
                <a:srgbClr val="333333"/>
              </a:solidFill>
              <a:effectLst/>
              <a:latin typeface="Helvetica Neue" panose="02000503000000020004" pitchFamily="2" charset="0"/>
            </a:endParaRPr>
          </a:p>
          <a:p>
            <a:endParaRPr kumimoji="1" lang="en-US" altLang="zh-CN" dirty="0"/>
          </a:p>
          <a:p>
            <a:r>
              <a:rPr kumimoji="1" lang="zh-CN" altLang="en-US" dirty="0"/>
              <a:t>中乔体育利用了中英翻译差距以及商标注册的游戏规则，蹭 </a:t>
            </a:r>
            <a:r>
              <a:rPr kumimoji="1" lang="en-US" altLang="zh-CN" dirty="0"/>
              <a:t>Jordan</a:t>
            </a:r>
            <a:r>
              <a:rPr kumimoji="1" lang="zh-CN" altLang="en-US" dirty="0"/>
              <a:t> 的热度，成立山寨品牌，误导大众认知，在外人看来“显然侵权”的事情却如此错综复杂，看来“产权之争”无小事。</a:t>
            </a:r>
          </a:p>
        </p:txBody>
      </p:sp>
      <p:sp>
        <p:nvSpPr>
          <p:cNvPr id="4" name="灯片编号占位符 3"/>
          <p:cNvSpPr>
            <a:spLocks noGrp="1"/>
          </p:cNvSpPr>
          <p:nvPr>
            <p:ph type="sldNum" sz="quarter" idx="5"/>
          </p:nvPr>
        </p:nvSpPr>
        <p:spPr/>
        <p:txBody>
          <a:bodyPr/>
          <a:lstStyle/>
          <a:p>
            <a:fld id="{EE54E8BA-B4DC-F740-868B-9D088184373F}" type="slidenum">
              <a:rPr kumimoji="1" lang="zh-CN" altLang="en-US" smtClean="0"/>
              <a:t>3</a:t>
            </a:fld>
            <a:endParaRPr kumimoji="1" lang="zh-CN" altLang="en-US"/>
          </a:p>
        </p:txBody>
      </p:sp>
    </p:spTree>
    <p:extLst>
      <p:ext uri="{BB962C8B-B14F-4D97-AF65-F5344CB8AC3E}">
        <p14:creationId xmlns:p14="http://schemas.microsoft.com/office/powerpoint/2010/main" val="3693625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r>
              <a:rPr kumimoji="1" lang="en-US" altLang="zh-CN" dirty="0"/>
              <a:t>2021</a:t>
            </a:r>
            <a:r>
              <a:rPr kumimoji="1" lang="zh-CN" altLang="en-US" dirty="0"/>
              <a:t>年七月，</a:t>
            </a:r>
            <a:r>
              <a:rPr lang="zh-CN" altLang="en-US" b="0" i="0" dirty="0">
                <a:solidFill>
                  <a:srgbClr val="393C4A"/>
                </a:solidFill>
                <a:effectLst/>
                <a:latin typeface="PingFang SC" panose="020B0400000000000000" pitchFamily="34" charset="-122"/>
                <a:ea typeface="PingFang SC" panose="020B0400000000000000" pitchFamily="34" charset="-122"/>
              </a:rPr>
              <a:t>一家名为“今日油条”的河南网红早餐店，就因为“蹭热度”在网络上走红，由于该店铺装修、</a:t>
            </a:r>
            <a:r>
              <a:rPr lang="en" altLang="zh-CN" b="0" i="0" dirty="0">
                <a:solidFill>
                  <a:srgbClr val="393C4A"/>
                </a:solidFill>
                <a:effectLst/>
                <a:latin typeface="PingFang SC" panose="020B0400000000000000" pitchFamily="34" charset="-122"/>
                <a:ea typeface="PingFang SC" panose="020B0400000000000000" pitchFamily="34" charset="-122"/>
              </a:rPr>
              <a:t>logo</a:t>
            </a:r>
            <a:r>
              <a:rPr lang="zh-CN" altLang="en" b="0" i="0" dirty="0">
                <a:solidFill>
                  <a:srgbClr val="393C4A"/>
                </a:solidFill>
                <a:effectLst/>
                <a:latin typeface="PingFang SC" panose="020B0400000000000000" pitchFamily="34" charset="-122"/>
                <a:ea typeface="PingFang SC" panose="020B0400000000000000" pitchFamily="34" charset="-122"/>
              </a:rPr>
              <a:t>、</a:t>
            </a:r>
            <a:r>
              <a:rPr lang="zh-CN" altLang="en-US" b="0" i="0" dirty="0">
                <a:solidFill>
                  <a:srgbClr val="393C4A"/>
                </a:solidFill>
                <a:effectLst/>
                <a:latin typeface="PingFang SC" panose="020B0400000000000000" pitchFamily="34" charset="-122"/>
                <a:ea typeface="PingFang SC" panose="020B0400000000000000" pitchFamily="34" charset="-122"/>
              </a:rPr>
              <a:t>海报酷似今日头条，被“今日头条”母公司字节跳动告上法庭，引发网友热议。 </a:t>
            </a:r>
            <a:endParaRPr lang="en-US" altLang="zh-CN" b="0" i="0" dirty="0">
              <a:solidFill>
                <a:srgbClr val="393C4A"/>
              </a:solidFill>
              <a:effectLst/>
              <a:latin typeface="PingFang SC" panose="020B0400000000000000" pitchFamily="34" charset="-122"/>
              <a:ea typeface="PingFang SC" panose="020B0400000000000000" pitchFamily="34" charset="-122"/>
            </a:endParaRPr>
          </a:p>
          <a:p>
            <a:r>
              <a:rPr lang="zh-CN" altLang="en-US" b="0" i="0" dirty="0">
                <a:solidFill>
                  <a:srgbClr val="393C4A"/>
                </a:solidFill>
                <a:effectLst/>
                <a:latin typeface="PingFang SC" panose="020B0400000000000000" pitchFamily="34" charset="-122"/>
                <a:ea typeface="PingFang SC" panose="020B0400000000000000" pitchFamily="34" charset="-122"/>
              </a:rPr>
              <a:t>靠“碰瓷”今日头条，首店开业三月实现</a:t>
            </a:r>
            <a:r>
              <a:rPr lang="en-US" altLang="zh-CN" b="0" i="0" dirty="0">
                <a:solidFill>
                  <a:srgbClr val="393C4A"/>
                </a:solidFill>
                <a:effectLst/>
                <a:latin typeface="PingFang SC" panose="020B0400000000000000" pitchFamily="34" charset="-122"/>
                <a:ea typeface="PingFang SC" panose="020B0400000000000000" pitchFamily="34" charset="-122"/>
              </a:rPr>
              <a:t>40</a:t>
            </a:r>
            <a:r>
              <a:rPr lang="zh-CN" altLang="en-US" b="0" i="0" dirty="0">
                <a:solidFill>
                  <a:srgbClr val="393C4A"/>
                </a:solidFill>
                <a:effectLst/>
                <a:latin typeface="PingFang SC" panose="020B0400000000000000" pitchFamily="34" charset="-122"/>
                <a:ea typeface="PingFang SC" panose="020B0400000000000000" pitchFamily="34" charset="-122"/>
              </a:rPr>
              <a:t>多万盈利，还开启了连锁加盟。今日油条把今日头条的</a:t>
            </a:r>
            <a:r>
              <a:rPr lang="en" altLang="zh-CN" b="0" i="0" dirty="0">
                <a:solidFill>
                  <a:srgbClr val="393C4A"/>
                </a:solidFill>
                <a:effectLst/>
                <a:latin typeface="PingFang SC" panose="020B0400000000000000" pitchFamily="34" charset="-122"/>
                <a:ea typeface="PingFang SC" panose="020B0400000000000000" pitchFamily="34" charset="-122"/>
              </a:rPr>
              <a:t>slogan“</a:t>
            </a:r>
            <a:r>
              <a:rPr lang="zh-CN" altLang="en-US" b="0" i="0" dirty="0">
                <a:solidFill>
                  <a:srgbClr val="393C4A"/>
                </a:solidFill>
                <a:effectLst/>
                <a:latin typeface="PingFang SC" panose="020B0400000000000000" pitchFamily="34" charset="-122"/>
                <a:ea typeface="PingFang SC" panose="020B0400000000000000" pitchFamily="34" charset="-122"/>
              </a:rPr>
              <a:t>你关心的，才是头条”改成“关心你的，才是好油条”，就连菜单，也是根据今日头条</a:t>
            </a:r>
            <a:r>
              <a:rPr lang="en" altLang="zh-CN" b="0" i="0" dirty="0">
                <a:solidFill>
                  <a:srgbClr val="393C4A"/>
                </a:solidFill>
                <a:effectLst/>
                <a:latin typeface="PingFang SC" panose="020B0400000000000000" pitchFamily="34" charset="-122"/>
                <a:ea typeface="PingFang SC" panose="020B0400000000000000" pitchFamily="34" charset="-122"/>
              </a:rPr>
              <a:t>APP</a:t>
            </a:r>
            <a:r>
              <a:rPr lang="zh-CN" altLang="en-US" b="0" i="0" dirty="0">
                <a:solidFill>
                  <a:srgbClr val="393C4A"/>
                </a:solidFill>
                <a:effectLst/>
                <a:latin typeface="PingFang SC" panose="020B0400000000000000" pitchFamily="34" charset="-122"/>
                <a:ea typeface="PingFang SC" panose="020B0400000000000000" pitchFamily="34" charset="-122"/>
              </a:rPr>
              <a:t>界面来进行设计，只不过把各种新闻信息替换成了食品菜单。有消费者购买后评论：“在今日油条刷今日头条，消费体验特别愉悦”。</a:t>
            </a:r>
            <a:endParaRPr lang="en-US" altLang="zh-CN" b="0" i="0" dirty="0">
              <a:solidFill>
                <a:srgbClr val="393C4A"/>
              </a:solidFill>
              <a:effectLst/>
              <a:latin typeface="PingFang SC" panose="020B0400000000000000" pitchFamily="34" charset="-122"/>
              <a:ea typeface="PingFang SC" panose="020B0400000000000000" pitchFamily="34" charset="-122"/>
            </a:endParaRPr>
          </a:p>
          <a:p>
            <a:endParaRPr lang="en-US" altLang="zh-CN" b="0" i="0" dirty="0">
              <a:solidFill>
                <a:srgbClr val="393C4A"/>
              </a:solidFill>
              <a:effectLst/>
              <a:latin typeface="PingFang SC" panose="020B0400000000000000" pitchFamily="34" charset="-122"/>
              <a:ea typeface="PingFang SC" panose="020B0400000000000000" pitchFamily="34" charset="-122"/>
            </a:endParaRPr>
          </a:p>
          <a:p>
            <a:r>
              <a:rPr lang="zh-CN" altLang="en-US" b="0" i="0" dirty="0">
                <a:solidFill>
                  <a:srgbClr val="222222"/>
                </a:solidFill>
                <a:effectLst/>
                <a:latin typeface="arial" panose="020B0604020202020204" pitchFamily="34" charset="0"/>
              </a:rPr>
              <a:t>最终，今日头条状告今日油条，要求被告停止侵权及不正当竞争行为，消除影响，拒绝调解，并索赔</a:t>
            </a:r>
            <a:r>
              <a:rPr lang="en-US" altLang="zh-CN" b="0" i="0" dirty="0">
                <a:solidFill>
                  <a:srgbClr val="222222"/>
                </a:solidFill>
                <a:effectLst/>
                <a:latin typeface="arial" panose="020B0604020202020204" pitchFamily="34" charset="0"/>
              </a:rPr>
              <a:t>200</a:t>
            </a:r>
            <a:r>
              <a:rPr lang="zh-CN" altLang="en-US" b="0" i="0" dirty="0">
                <a:solidFill>
                  <a:srgbClr val="222222"/>
                </a:solidFill>
                <a:effectLst/>
                <a:latin typeface="arial" panose="020B0604020202020204" pitchFamily="34" charset="0"/>
              </a:rPr>
              <a:t>万元。案件目前还在审理当中。</a:t>
            </a:r>
            <a:endParaRPr lang="en-US" altLang="zh-CN" b="0" i="0" dirty="0">
              <a:solidFill>
                <a:srgbClr val="393C4A"/>
              </a:solidFill>
              <a:effectLst/>
              <a:latin typeface="PingFang SC" panose="020B0400000000000000" pitchFamily="34" charset="-122"/>
              <a:ea typeface="PingFang SC" panose="020B0400000000000000" pitchFamily="34" charset="-122"/>
            </a:endParaRPr>
          </a:p>
          <a:p>
            <a:endParaRPr lang="en-US" altLang="zh-CN" b="0" i="0" dirty="0">
              <a:solidFill>
                <a:srgbClr val="393C4A"/>
              </a:solidFill>
              <a:effectLst/>
              <a:latin typeface="PingFang SC" panose="020B0400000000000000" pitchFamily="34" charset="-122"/>
              <a:ea typeface="PingFang SC" panose="020B0400000000000000" pitchFamily="34" charset="-122"/>
            </a:endParaRPr>
          </a:p>
          <a:p>
            <a:pPr algn="l"/>
            <a:r>
              <a:rPr lang="zh-CN" altLang="en-US" b="0" i="0" dirty="0">
                <a:solidFill>
                  <a:srgbClr val="393C4A"/>
                </a:solidFill>
                <a:effectLst/>
                <a:latin typeface="PingFang SC" panose="020B0400000000000000" pitchFamily="34" charset="-122"/>
                <a:ea typeface="PingFang SC" panose="020B0400000000000000" pitchFamily="34" charset="-122"/>
              </a:rPr>
              <a:t>“今日油条”不仅蹭上了今日头条的热度，还打算蹭拼多多，快手等各大知名品牌的热度。 据公开资料显示，河南今日油条餐饮管理有限公司，目前已申请注册“今日油条”、“明日油条”、“饼多多”、“快手抓饼”等商标，还有宣传标语</a:t>
            </a:r>
            <a:r>
              <a:rPr lang="zh-CN" altLang="en-US" b="0" i="0" dirty="0">
                <a:solidFill>
                  <a:srgbClr val="333333"/>
                </a:solidFill>
                <a:effectLst/>
                <a:latin typeface="Microsoft Yahei" panose="020B0503020204020204" pitchFamily="34" charset="-122"/>
                <a:ea typeface="Microsoft Yahei" panose="020B0503020204020204" pitchFamily="34" charset="-122"/>
              </a:rPr>
              <a:t> “好油条，今日造！”</a:t>
            </a:r>
            <a:r>
              <a:rPr lang="en-US" altLang="zh-CN" b="0" i="0" dirty="0">
                <a:solidFill>
                  <a:srgbClr val="333333"/>
                </a:solidFill>
                <a:effectLst/>
                <a:latin typeface="Microsoft Yahei" panose="020B0503020204020204" pitchFamily="34" charset="-122"/>
                <a:ea typeface="Microsoft Yahei" panose="020B0503020204020204" pitchFamily="34" charset="-122"/>
              </a:rPr>
              <a:t>---</a:t>
            </a:r>
            <a:r>
              <a:rPr lang="zh-CN" altLang="en-US" b="0" i="0" dirty="0">
                <a:solidFill>
                  <a:srgbClr val="333333"/>
                </a:solidFill>
                <a:effectLst/>
                <a:latin typeface="Microsoft Yahei" panose="020B0503020204020204" pitchFamily="34" charset="-122"/>
                <a:ea typeface="Microsoft Yahei" panose="020B0503020204020204" pitchFamily="34" charset="-122"/>
              </a:rPr>
              <a:t>今日油条 抄袭 “好空调，格力造！”</a:t>
            </a:r>
            <a:r>
              <a:rPr lang="en-US" altLang="zh-CN" b="0" i="0" dirty="0">
                <a:solidFill>
                  <a:srgbClr val="333333"/>
                </a:solidFill>
                <a:effectLst/>
                <a:latin typeface="Microsoft Yahei" panose="020B0503020204020204" pitchFamily="34" charset="-122"/>
                <a:ea typeface="Microsoft Yahei" panose="020B0503020204020204" pitchFamily="34" charset="-122"/>
              </a:rPr>
              <a:t>---</a:t>
            </a:r>
            <a:r>
              <a:rPr lang="zh-CN" altLang="en-US" b="0" i="0" dirty="0">
                <a:solidFill>
                  <a:srgbClr val="333333"/>
                </a:solidFill>
                <a:effectLst/>
                <a:latin typeface="Microsoft Yahei" panose="020B0503020204020204" pitchFamily="34" charset="-122"/>
                <a:ea typeface="Microsoft Yahei" panose="020B0503020204020204" pitchFamily="34" charset="-122"/>
              </a:rPr>
              <a:t>格力。</a:t>
            </a:r>
            <a:endParaRPr lang="en-US" altLang="zh-CN" b="0" i="0" dirty="0">
              <a:solidFill>
                <a:srgbClr val="333333"/>
              </a:solidFill>
              <a:effectLst/>
              <a:latin typeface="Microsoft Yahei" panose="020B0503020204020204" pitchFamily="34" charset="-122"/>
              <a:ea typeface="Microsoft Yahei" panose="020B0503020204020204" pitchFamily="34" charset="-122"/>
            </a:endParaRPr>
          </a:p>
          <a:p>
            <a:pPr algn="l"/>
            <a:endParaRPr lang="zh-CN" altLang="en-US" b="0" i="0" dirty="0">
              <a:solidFill>
                <a:srgbClr val="333333"/>
              </a:solidFill>
              <a:effectLst/>
              <a:latin typeface="Microsoft Yahei" panose="020B0503020204020204" pitchFamily="34" charset="-122"/>
              <a:ea typeface="Microsoft Yahei" panose="020B0503020204020204" pitchFamily="34" charset="-122"/>
            </a:endParaRPr>
          </a:p>
          <a:p>
            <a:endParaRPr kumimoji="1" lang="zh-CN" altLang="en-US" dirty="0"/>
          </a:p>
        </p:txBody>
      </p:sp>
      <p:sp>
        <p:nvSpPr>
          <p:cNvPr id="4" name="灯片编号占位符 3"/>
          <p:cNvSpPr>
            <a:spLocks noGrp="1"/>
          </p:cNvSpPr>
          <p:nvPr>
            <p:ph type="sldNum" sz="quarter" idx="5"/>
          </p:nvPr>
        </p:nvSpPr>
        <p:spPr/>
        <p:txBody>
          <a:bodyPr/>
          <a:lstStyle/>
          <a:p>
            <a:fld id="{EE54E8BA-B4DC-F740-868B-9D088184373F}" type="slidenum">
              <a:rPr kumimoji="1" lang="zh-CN" altLang="en-US" smtClean="0"/>
              <a:t>4</a:t>
            </a:fld>
            <a:endParaRPr kumimoji="1" lang="zh-CN" altLang="en-US"/>
          </a:p>
        </p:txBody>
      </p:sp>
    </p:spTree>
    <p:extLst>
      <p:ext uri="{BB962C8B-B14F-4D97-AF65-F5344CB8AC3E}">
        <p14:creationId xmlns:p14="http://schemas.microsoft.com/office/powerpoint/2010/main" val="382382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r>
              <a:rPr kumimoji="1" lang="zh-CN" altLang="en-US" dirty="0"/>
              <a:t>没有需求就没有市场，蹭热度或山寨产品“你方唱罢我登场”，有商家和群众的双重原因。有钱能使鬼推磨，也能使商家去蹭大牌热度，做投机生意。有些山寨产品也可以看作蹭热度的行为，另一些山寨产品则是追求“形似”原产品，混淆群众视听，以假乱真让群众上当。还有一些“大牌山寨”，抓住了群众求美求廉心理，大牌往往价格昂贵，美与钱包不可得兼，但山寨产品几乎可以。客观上，在于蹭热度、山寨的产品更容易带来收益，而创新产品的门槛过高。另外，市场产品林林总总，这些模仿者产权意识淡薄，总想钻法律空子；而且市场上山寨、蹭热度产品实在太多，无论是企业还是政府，监管难度和成本都十分巨大。</a:t>
            </a:r>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E54E8BA-B4DC-F740-868B-9D088184373F}" type="slidenum">
              <a:rPr kumimoji="1" lang="zh-CN" altLang="en-US" smtClean="0"/>
              <a:t>5</a:t>
            </a:fld>
            <a:endParaRPr kumimoji="1" lang="zh-CN" altLang="en-US"/>
          </a:p>
        </p:txBody>
      </p:sp>
    </p:spTree>
    <p:extLst>
      <p:ext uri="{BB962C8B-B14F-4D97-AF65-F5344CB8AC3E}">
        <p14:creationId xmlns:p14="http://schemas.microsoft.com/office/powerpoint/2010/main" val="309188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r>
              <a:rPr kumimoji="1" lang="zh-CN" altLang="en-US" dirty="0"/>
              <a:t>除了蹭热度和山寨问题，更有甚者，你辛苦经营起来发扬光大的商标，可能在悄无声息中被取代，这就是抢注现象。</a:t>
            </a:r>
          </a:p>
        </p:txBody>
      </p:sp>
      <p:sp>
        <p:nvSpPr>
          <p:cNvPr id="4" name="灯片编号占位符 3"/>
          <p:cNvSpPr>
            <a:spLocks noGrp="1"/>
          </p:cNvSpPr>
          <p:nvPr>
            <p:ph type="sldNum" sz="quarter" idx="5"/>
          </p:nvPr>
        </p:nvSpPr>
        <p:spPr/>
        <p:txBody>
          <a:bodyPr/>
          <a:lstStyle/>
          <a:p>
            <a:fld id="{EE54E8BA-B4DC-F740-868B-9D088184373F}" type="slidenum">
              <a:rPr kumimoji="1" lang="zh-CN" altLang="en-US" smtClean="0"/>
              <a:t>6</a:t>
            </a:fld>
            <a:endParaRPr kumimoji="1" lang="zh-CN" altLang="en-US"/>
          </a:p>
        </p:txBody>
      </p:sp>
    </p:spTree>
    <p:extLst>
      <p:ext uri="{BB962C8B-B14F-4D97-AF65-F5344CB8AC3E}">
        <p14:creationId xmlns:p14="http://schemas.microsoft.com/office/powerpoint/2010/main" val="118265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r>
              <a:rPr lang="en-US" altLang="zh-CN" b="0" i="0" dirty="0">
                <a:solidFill>
                  <a:srgbClr val="666666"/>
                </a:solidFill>
                <a:effectLst/>
                <a:latin typeface="仿宋" panose="02010609060101010101" pitchFamily="49" charset="-122"/>
                <a:ea typeface="仿宋" panose="02010609060101010101" pitchFamily="49" charset="-122"/>
              </a:rPr>
              <a:t>2006</a:t>
            </a:r>
            <a:r>
              <a:rPr lang="zh-CN" altLang="en-US" b="0" i="0" dirty="0">
                <a:solidFill>
                  <a:srgbClr val="666666"/>
                </a:solidFill>
                <a:effectLst/>
                <a:latin typeface="仿宋" panose="02010609060101010101" pitchFamily="49" charset="-122"/>
                <a:ea typeface="仿宋" panose="02010609060101010101" pitchFamily="49" charset="-122"/>
              </a:rPr>
              <a:t>年</a:t>
            </a:r>
            <a:r>
              <a:rPr lang="en-US" altLang="zh-CN" b="0" i="0" dirty="0">
                <a:solidFill>
                  <a:srgbClr val="666666"/>
                </a:solidFill>
                <a:effectLst/>
                <a:latin typeface="仿宋" panose="02010609060101010101" pitchFamily="49" charset="-122"/>
                <a:ea typeface="仿宋" panose="02010609060101010101" pitchFamily="49" charset="-122"/>
              </a:rPr>
              <a:t>7</a:t>
            </a:r>
            <a:r>
              <a:rPr lang="zh-CN" altLang="en-US" b="0" i="0" dirty="0">
                <a:solidFill>
                  <a:srgbClr val="666666"/>
                </a:solidFill>
                <a:effectLst/>
                <a:latin typeface="仿宋" panose="02010609060101010101" pitchFamily="49" charset="-122"/>
                <a:ea typeface="仿宋" panose="02010609060101010101" pitchFamily="49" charset="-122"/>
              </a:rPr>
              <a:t>月，王致和集团拟在</a:t>
            </a:r>
            <a:r>
              <a:rPr lang="en-US" altLang="zh-CN" b="0" i="0" dirty="0">
                <a:solidFill>
                  <a:srgbClr val="666666"/>
                </a:solidFill>
                <a:effectLst/>
                <a:latin typeface="仿宋" panose="02010609060101010101" pitchFamily="49" charset="-122"/>
                <a:ea typeface="仿宋" panose="02010609060101010101" pitchFamily="49" charset="-122"/>
              </a:rPr>
              <a:t>30</a:t>
            </a:r>
            <a:r>
              <a:rPr lang="zh-CN" altLang="en-US" b="0" i="0" dirty="0">
                <a:solidFill>
                  <a:srgbClr val="666666"/>
                </a:solidFill>
                <a:effectLst/>
                <a:latin typeface="仿宋" panose="02010609060101010101" pitchFamily="49" charset="-122"/>
                <a:ea typeface="仿宋" panose="02010609060101010101" pitchFamily="49" charset="-122"/>
              </a:rPr>
              <a:t>多个国家进行商标注册时，发现“王致和”腐乳、调味品、销售服务等三类商标，已被一家名叫欧凯的德籍公司于</a:t>
            </a:r>
            <a:r>
              <a:rPr lang="en-US" altLang="zh-CN" b="0" i="0" dirty="0">
                <a:solidFill>
                  <a:srgbClr val="666666"/>
                </a:solidFill>
                <a:effectLst/>
                <a:latin typeface="仿宋" panose="02010609060101010101" pitchFamily="49" charset="-122"/>
                <a:ea typeface="仿宋" panose="02010609060101010101" pitchFamily="49" charset="-122"/>
              </a:rPr>
              <a:t>2006</a:t>
            </a:r>
            <a:r>
              <a:rPr lang="zh-CN" altLang="en-US" b="0" i="0" dirty="0">
                <a:solidFill>
                  <a:srgbClr val="666666"/>
                </a:solidFill>
                <a:effectLst/>
                <a:latin typeface="仿宋" panose="02010609060101010101" pitchFamily="49" charset="-122"/>
                <a:ea typeface="仿宋" panose="02010609060101010101" pitchFamily="49" charset="-122"/>
              </a:rPr>
              <a:t>年</a:t>
            </a:r>
            <a:r>
              <a:rPr lang="en-US" altLang="zh-CN" b="0" i="0" dirty="0">
                <a:solidFill>
                  <a:srgbClr val="666666"/>
                </a:solidFill>
                <a:effectLst/>
                <a:latin typeface="仿宋" panose="02010609060101010101" pitchFamily="49" charset="-122"/>
                <a:ea typeface="仿宋" panose="02010609060101010101" pitchFamily="49" charset="-122"/>
              </a:rPr>
              <a:t>3</a:t>
            </a:r>
            <a:r>
              <a:rPr lang="zh-CN" altLang="en-US" b="0" i="0" dirty="0">
                <a:solidFill>
                  <a:srgbClr val="666666"/>
                </a:solidFill>
                <a:effectLst/>
                <a:latin typeface="仿宋" panose="02010609060101010101" pitchFamily="49" charset="-122"/>
                <a:ea typeface="仿宋" panose="02010609060101010101" pitchFamily="49" charset="-122"/>
              </a:rPr>
              <a:t>月在德国注册。而欧凯公司申请的商标标识与王致和集团产品使用的商标标识一模一样。欧凯公司是柏林一家主要经营中国商品的超市，其员工全部是华人。调查发现，欧凯公司还曾抢注过“白家”、“洽洽”、“老干妈”、“今麦郎”等众多知名商标。</a:t>
            </a:r>
            <a:r>
              <a:rPr lang="en-US" altLang="zh-CN" b="0" i="0" dirty="0">
                <a:solidFill>
                  <a:srgbClr val="666666"/>
                </a:solidFill>
                <a:effectLst/>
                <a:latin typeface="仿宋" panose="02010609060101010101" pitchFamily="49" charset="-122"/>
                <a:ea typeface="仿宋" panose="02010609060101010101" pitchFamily="49" charset="-122"/>
              </a:rPr>
              <a:t>2007</a:t>
            </a:r>
            <a:r>
              <a:rPr lang="zh-CN" altLang="en-US" b="0" i="0" dirty="0">
                <a:solidFill>
                  <a:srgbClr val="666666"/>
                </a:solidFill>
                <a:effectLst/>
                <a:latin typeface="仿宋" panose="02010609060101010101" pitchFamily="49" charset="-122"/>
                <a:ea typeface="仿宋" panose="02010609060101010101" pitchFamily="49" charset="-122"/>
              </a:rPr>
              <a:t>年初，王致和向慕尼黑地方法院提起诉讼，要求判定欧凯百货公司无偿归还商标并予以赔偿。</a:t>
            </a:r>
            <a:endParaRPr lang="en-US" altLang="zh-CN" b="0" i="0" dirty="0">
              <a:solidFill>
                <a:srgbClr val="666666"/>
              </a:solidFill>
              <a:effectLst/>
              <a:latin typeface="仿宋" panose="02010609060101010101" pitchFamily="49" charset="-122"/>
              <a:ea typeface="仿宋" panose="02010609060101010101" pitchFamily="49" charset="-122"/>
            </a:endParaRPr>
          </a:p>
          <a:p>
            <a:r>
              <a:rPr lang="en-US" altLang="zh-CN" b="0" i="0" dirty="0">
                <a:solidFill>
                  <a:srgbClr val="666666"/>
                </a:solidFill>
                <a:effectLst/>
                <a:latin typeface="仿宋" panose="02010609060101010101" pitchFamily="49" charset="-122"/>
                <a:ea typeface="仿宋" panose="02010609060101010101" pitchFamily="49" charset="-122"/>
              </a:rPr>
              <a:t>2009</a:t>
            </a:r>
            <a:r>
              <a:rPr lang="zh-CN" altLang="en-US" b="0" i="0" dirty="0">
                <a:solidFill>
                  <a:srgbClr val="666666"/>
                </a:solidFill>
                <a:effectLst/>
                <a:latin typeface="仿宋" panose="02010609060101010101" pitchFamily="49" charset="-122"/>
                <a:ea typeface="仿宋" panose="02010609060101010101" pitchFamily="49" charset="-122"/>
              </a:rPr>
              <a:t>年</a:t>
            </a:r>
            <a:r>
              <a:rPr lang="en-US" altLang="zh-CN" b="0" i="0" dirty="0">
                <a:solidFill>
                  <a:srgbClr val="666666"/>
                </a:solidFill>
                <a:effectLst/>
                <a:latin typeface="仿宋" panose="02010609060101010101" pitchFamily="49" charset="-122"/>
                <a:ea typeface="仿宋" panose="02010609060101010101" pitchFamily="49" charset="-122"/>
              </a:rPr>
              <a:t>4</a:t>
            </a:r>
            <a:r>
              <a:rPr lang="zh-CN" altLang="en-US" b="0" i="0" dirty="0">
                <a:solidFill>
                  <a:srgbClr val="666666"/>
                </a:solidFill>
                <a:effectLst/>
                <a:latin typeface="仿宋" panose="02010609060101010101" pitchFamily="49" charset="-122"/>
                <a:ea typeface="仿宋" panose="02010609060101010101" pitchFamily="49" charset="-122"/>
              </a:rPr>
              <a:t>月</a:t>
            </a:r>
            <a:r>
              <a:rPr lang="en-US" altLang="zh-CN" b="0" i="0" dirty="0">
                <a:solidFill>
                  <a:srgbClr val="666666"/>
                </a:solidFill>
                <a:effectLst/>
                <a:latin typeface="仿宋" panose="02010609060101010101" pitchFamily="49" charset="-122"/>
                <a:ea typeface="仿宋" panose="02010609060101010101" pitchFamily="49" charset="-122"/>
              </a:rPr>
              <a:t>23</a:t>
            </a:r>
            <a:r>
              <a:rPr lang="zh-CN" altLang="en-US" b="0" i="0" dirty="0">
                <a:solidFill>
                  <a:srgbClr val="666666"/>
                </a:solidFill>
                <a:effectLst/>
                <a:latin typeface="仿宋" panose="02010609060101010101" pitchFamily="49" charset="-122"/>
                <a:ea typeface="仿宋" panose="02010609060101010101" pitchFamily="49" charset="-122"/>
              </a:rPr>
              <a:t>日，慕尼黑高等法院对王致和诉欧凯商标侵权及不正当竞争一案作出终审判决：欧凯公司不得擅自使用王致和商标，否则将对其处以</a:t>
            </a:r>
            <a:r>
              <a:rPr lang="en-US" altLang="zh-CN" b="0" i="0" dirty="0">
                <a:solidFill>
                  <a:srgbClr val="666666"/>
                </a:solidFill>
                <a:effectLst/>
                <a:latin typeface="仿宋" panose="02010609060101010101" pitchFamily="49" charset="-122"/>
                <a:ea typeface="仿宋" panose="02010609060101010101" pitchFamily="49" charset="-122"/>
              </a:rPr>
              <a:t>25</a:t>
            </a:r>
            <a:r>
              <a:rPr lang="zh-CN" altLang="en-US" b="0" i="0" dirty="0">
                <a:solidFill>
                  <a:srgbClr val="666666"/>
                </a:solidFill>
                <a:effectLst/>
                <a:latin typeface="仿宋" panose="02010609060101010101" pitchFamily="49" charset="-122"/>
                <a:ea typeface="仿宋" panose="02010609060101010101" pitchFamily="49" charset="-122"/>
              </a:rPr>
              <a:t>万欧元的罚款或对主要负责人处以六个月监禁；欧凯公司应注销其抢注的“王致和”商标。</a:t>
            </a:r>
            <a:endParaRPr lang="en-US" altLang="zh-CN" b="0" i="0" dirty="0">
              <a:solidFill>
                <a:srgbClr val="666666"/>
              </a:solidFill>
              <a:effectLst/>
              <a:latin typeface="仿宋" panose="02010609060101010101" pitchFamily="49" charset="-122"/>
              <a:ea typeface="仿宋" panose="02010609060101010101" pitchFamily="49" charset="-122"/>
            </a:endParaRPr>
          </a:p>
          <a:p>
            <a:r>
              <a:rPr lang="zh-CN" altLang="en-US" b="0" i="0" dirty="0">
                <a:solidFill>
                  <a:srgbClr val="666666"/>
                </a:solidFill>
                <a:effectLst/>
                <a:latin typeface="仿宋" panose="02010609060101010101" pitchFamily="49" charset="-122"/>
                <a:ea typeface="仿宋" panose="02010609060101010101" pitchFamily="49" charset="-122"/>
              </a:rPr>
              <a:t>案号称“中国知识产权跨国维权第一案”。这是中国加入世贸组织后第一起中国企业在国外以原告身份进行的商标诉讼案，也是国内企业在海外胜诉的第一个知识产权官司。</a:t>
            </a:r>
            <a:endParaRPr lang="en-US" altLang="zh-CN" b="0" i="0" dirty="0">
              <a:solidFill>
                <a:srgbClr val="666666"/>
              </a:solidFill>
              <a:effectLst/>
              <a:latin typeface="仿宋" panose="02010609060101010101" pitchFamily="49" charset="-122"/>
              <a:ea typeface="仿宋" panose="02010609060101010101" pitchFamily="49" charset="-122"/>
            </a:endParaRPr>
          </a:p>
          <a:p>
            <a:endParaRPr kumimoji="1" lang="en-US" altLang="zh-CN" b="0" i="0" dirty="0">
              <a:solidFill>
                <a:srgbClr val="666666"/>
              </a:solidFill>
              <a:effectLst/>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5"/>
          </p:nvPr>
        </p:nvSpPr>
        <p:spPr/>
        <p:txBody>
          <a:bodyPr/>
          <a:lstStyle/>
          <a:p>
            <a:fld id="{EE54E8BA-B4DC-F740-868B-9D088184373F}" type="slidenum">
              <a:rPr kumimoji="1" lang="zh-CN" altLang="en-US" smtClean="0"/>
              <a:t>7</a:t>
            </a:fld>
            <a:endParaRPr kumimoji="1" lang="zh-CN" altLang="en-US"/>
          </a:p>
        </p:txBody>
      </p:sp>
    </p:spTree>
    <p:extLst>
      <p:ext uri="{BB962C8B-B14F-4D97-AF65-F5344CB8AC3E}">
        <p14:creationId xmlns:p14="http://schemas.microsoft.com/office/powerpoint/2010/main" val="1132922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33333"/>
                </a:solidFill>
                <a:effectLst/>
                <a:latin typeface="SimSun" panose="02010600030101010101" pitchFamily="2" charset="-122"/>
                <a:ea typeface="SimSun" panose="02010600030101010101" pitchFamily="2" charset="-122"/>
              </a:rPr>
              <a:t>从近年来各种抢注案例中不难发现，这些抢注大都属于主观恶意性行为。可以说商标枪注已经成为目前世界市场商战中的一种新型武器，商标的竞争已成为市场竞争的重要内容。</a:t>
            </a:r>
            <a:endParaRPr lang="en-US" altLang="zh-CN" dirty="0">
              <a:solidFill>
                <a:srgbClr val="000000"/>
              </a:solidFill>
              <a:effectLst/>
              <a:latin typeface="SimSun" panose="02010600030101010101" pitchFamily="2" charset="-122"/>
              <a:ea typeface="SimSun" panose="02010600030101010101" pitchFamily="2" charset="-122"/>
            </a:endParaRPr>
          </a:p>
          <a:p>
            <a:endParaRPr lang="en-US" altLang="zh-CN" dirty="0">
              <a:solidFill>
                <a:srgbClr val="000000"/>
              </a:solidFill>
              <a:effectLst/>
              <a:latin typeface="SimSun" panose="02010600030101010101" pitchFamily="2" charset="-122"/>
              <a:ea typeface="SimSun" panose="02010600030101010101" pitchFamily="2" charset="-122"/>
            </a:endParaRPr>
          </a:p>
          <a:p>
            <a:r>
              <a:rPr lang="zh-CN" altLang="en-US" dirty="0">
                <a:solidFill>
                  <a:srgbClr val="000000"/>
                </a:solidFill>
                <a:effectLst/>
                <a:latin typeface="SimSun" panose="02010600030101010101" pitchFamily="2" charset="-122"/>
                <a:ea typeface="SimSun" panose="02010600030101010101" pitchFamily="2" charset="-122"/>
              </a:rPr>
              <a:t>客观：商标权的地域性意味着中国企业的商标在国内获得注册，仅受</a:t>
            </a:r>
            <a:r>
              <a:rPr lang="zh-CN" altLang="en-US" u="none" strike="noStrike" dirty="0">
                <a:solidFill>
                  <a:srgbClr val="333333"/>
                </a:solidFill>
                <a:effectLst/>
                <a:latin typeface="SimSun" panose="02010600030101010101" pitchFamily="2" charset="-122"/>
                <a:ea typeface="SimSun" panose="02010600030101010101" pitchFamily="2" charset="-122"/>
                <a:hlinkClick r:id="rId3"/>
              </a:rPr>
              <a:t>中国法律</a:t>
            </a:r>
            <a:r>
              <a:rPr lang="zh-CN" altLang="en-US" dirty="0">
                <a:solidFill>
                  <a:srgbClr val="000000"/>
                </a:solidFill>
                <a:effectLst/>
                <a:latin typeface="SimSun" panose="02010600030101010101" pitchFamily="2" charset="-122"/>
                <a:ea typeface="SimSun" panose="02010600030101010101" pitchFamily="2" charset="-122"/>
              </a:rPr>
              <a:t>保护，在其他国家并未受到法律保护。中国企业的商标要获得其他国家的法律保护，必须在目标国获得注册，这就是商标国际注册。</a:t>
            </a:r>
            <a:endParaRPr lang="en-US" altLang="zh-CN" dirty="0">
              <a:solidFill>
                <a:srgbClr val="000000"/>
              </a:solidFill>
              <a:effectLst/>
              <a:latin typeface="SimSun" panose="02010600030101010101" pitchFamily="2" charset="-122"/>
              <a:ea typeface="SimSun" panose="02010600030101010101" pitchFamily="2" charset="-122"/>
            </a:endParaRPr>
          </a:p>
          <a:p>
            <a:endParaRPr lang="en-US" altLang="zh-CN" dirty="0">
              <a:solidFill>
                <a:srgbClr val="000000"/>
              </a:solidFill>
              <a:effectLst/>
              <a:latin typeface="SimSun" panose="02010600030101010101" pitchFamily="2" charset="-122"/>
              <a:ea typeface="SimSun" panose="02010600030101010101" pitchFamily="2" charset="-122"/>
            </a:endParaRPr>
          </a:p>
          <a:p>
            <a:r>
              <a:rPr lang="zh-CN" altLang="en-US" dirty="0">
                <a:solidFill>
                  <a:srgbClr val="000000"/>
                </a:solidFill>
                <a:effectLst/>
                <a:latin typeface="SimSun" panose="02010600030101010101" pitchFamily="2" charset="-122"/>
                <a:ea typeface="SimSun" panose="02010600030101010101" pitchFamily="2" charset="-122"/>
              </a:rPr>
              <a:t>对方企业：通过抢注竞争对手的商标筑起市场壁垒，阻止商标进入本地市场，以获取垄断利益。抢注者通常会向被抢注商标的企业索要巨额商标转让费或按销量索要进入本地市场的许可费，或者倒卖商标以获取巨额利益。</a:t>
            </a:r>
            <a:endParaRPr lang="en-US" altLang="zh-CN" dirty="0">
              <a:solidFill>
                <a:srgbClr val="000000"/>
              </a:solidFill>
              <a:effectLst/>
              <a:latin typeface="SimSun" panose="02010600030101010101" pitchFamily="2" charset="-122"/>
              <a:ea typeface="SimSun" panose="02010600030101010101" pitchFamily="2" charset="-122"/>
            </a:endParaRPr>
          </a:p>
          <a:p>
            <a:endParaRPr lang="en-US" altLang="zh-CN" dirty="0">
              <a:solidFill>
                <a:srgbClr val="000000"/>
              </a:solidFill>
              <a:effectLst/>
              <a:latin typeface="SimSun" panose="02010600030101010101" pitchFamily="2" charset="-122"/>
              <a:ea typeface="SimSun" panose="02010600030101010101" pitchFamily="2" charset="-122"/>
            </a:endParaRPr>
          </a:p>
          <a:p>
            <a:r>
              <a:rPr lang="zh-CN" altLang="en-US" dirty="0">
                <a:solidFill>
                  <a:srgbClr val="333333"/>
                </a:solidFill>
                <a:effectLst/>
                <a:latin typeface="SimSun" panose="02010600030101010101" pitchFamily="2" charset="-122"/>
                <a:ea typeface="SimSun" panose="02010600030101010101" pitchFamily="2" charset="-122"/>
              </a:rPr>
              <a:t>本地企业：一是大多数企业尚未形成一套完整的知识产权保护战略，二是相当一部分企业并没有真正推行商标战略，或认为自己的商品不愁销路无须注册。</a:t>
            </a:r>
            <a:endParaRPr kumimoji="1" lang="zh-CN" altLang="en-US" dirty="0"/>
          </a:p>
        </p:txBody>
      </p:sp>
      <p:sp>
        <p:nvSpPr>
          <p:cNvPr id="4" name="灯片编号占位符 3"/>
          <p:cNvSpPr>
            <a:spLocks noGrp="1"/>
          </p:cNvSpPr>
          <p:nvPr>
            <p:ph type="sldNum" sz="quarter" idx="5"/>
          </p:nvPr>
        </p:nvSpPr>
        <p:spPr/>
        <p:txBody>
          <a:bodyPr/>
          <a:lstStyle/>
          <a:p>
            <a:fld id="{EE54E8BA-B4DC-F740-868B-9D088184373F}" type="slidenum">
              <a:rPr kumimoji="1" lang="zh-CN" altLang="en-US" smtClean="0"/>
              <a:t>8</a:t>
            </a:fld>
            <a:endParaRPr kumimoji="1" lang="zh-CN" altLang="en-US"/>
          </a:p>
        </p:txBody>
      </p:sp>
    </p:spTree>
    <p:extLst>
      <p:ext uri="{BB962C8B-B14F-4D97-AF65-F5344CB8AC3E}">
        <p14:creationId xmlns:p14="http://schemas.microsoft.com/office/powerpoint/2010/main" val="2076152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r>
              <a:rPr kumimoji="1" lang="zh-CN" altLang="en-US" dirty="0"/>
              <a:t>但“树大只能任风吹”吗？山寨、抢注现象频发，有没有办法能够避免这些侵害？</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E54E8BA-B4DC-F740-868B-9D088184373F}" type="slidenum">
              <a:rPr kumimoji="1" lang="zh-CN" altLang="en-US" smtClean="0"/>
              <a:t>9</a:t>
            </a:fld>
            <a:endParaRPr kumimoji="1" lang="zh-CN" altLang="en-US"/>
          </a:p>
        </p:txBody>
      </p:sp>
    </p:spTree>
    <p:extLst>
      <p:ext uri="{BB962C8B-B14F-4D97-AF65-F5344CB8AC3E}">
        <p14:creationId xmlns:p14="http://schemas.microsoft.com/office/powerpoint/2010/main" val="943499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 Id="rId9" Type="http://schemas.openxmlformats.org/officeDocument/2006/relationships/hyperlink" Target="https://36kr.com/project/1678375540896776"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1.png"/><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7.png"/><Relationship Id="rId5" Type="http://schemas.openxmlformats.org/officeDocument/2006/relationships/image" Target="../media/image2.svg"/><Relationship Id="rId10" Type="http://schemas.openxmlformats.org/officeDocument/2006/relationships/image" Target="../media/image6.svg"/><Relationship Id="rId4" Type="http://schemas.openxmlformats.org/officeDocument/2006/relationships/image" Target="../media/image1.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3.png"/><Relationship Id="rId7"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sv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sv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2.svg"/><Relationship Id="rId5" Type="http://schemas.openxmlformats.org/officeDocument/2006/relationships/image" Target="../media/image5.png"/><Relationship Id="rId10" Type="http://schemas.openxmlformats.org/officeDocument/2006/relationships/image" Target="../media/image1.png"/><Relationship Id="rId4" Type="http://schemas.openxmlformats.org/officeDocument/2006/relationships/image" Target="../media/image4.sv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182513">
            <a:off x="1530136" y="1951189"/>
            <a:ext cx="5755491" cy="7523518"/>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118803">
            <a:off x="14272836" y="-5303895"/>
            <a:ext cx="5604311" cy="7325897"/>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118803">
            <a:off x="-1596601" y="9417377"/>
            <a:ext cx="5604311" cy="7325897"/>
          </a:xfrm>
          <a:prstGeom prst="rect">
            <a:avLst/>
          </a:prstGeom>
        </p:spPr>
      </p:pic>
      <p:pic>
        <p:nvPicPr>
          <p:cNvPr id="5" name="Picture 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118803">
            <a:off x="-743770" y="-6195967"/>
            <a:ext cx="5604311" cy="7325897"/>
          </a:xfrm>
          <a:prstGeom prst="rect">
            <a:avLst/>
          </a:prstGeom>
        </p:spPr>
      </p:pic>
      <p:pic>
        <p:nvPicPr>
          <p:cNvPr id="6" name="Picture 6"/>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4189457">
            <a:off x="14409144" y="8275407"/>
            <a:ext cx="5604311" cy="7325897"/>
          </a:xfrm>
          <a:prstGeom prst="rect">
            <a:avLst/>
          </a:prstGeom>
        </p:spPr>
      </p:pic>
      <p:pic>
        <p:nvPicPr>
          <p:cNvPr id="7" name="Picture 7"/>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807701" y="2954773"/>
            <a:ext cx="7072043" cy="4252066"/>
          </a:xfrm>
          <a:prstGeom prst="rect">
            <a:avLst/>
          </a:prstGeom>
        </p:spPr>
      </p:pic>
      <p:grpSp>
        <p:nvGrpSpPr>
          <p:cNvPr id="8" name="Group 8"/>
          <p:cNvGrpSpPr/>
          <p:nvPr/>
        </p:nvGrpSpPr>
        <p:grpSpPr>
          <a:xfrm>
            <a:off x="11576602" y="4237528"/>
            <a:ext cx="5788970" cy="242115"/>
            <a:chOff x="0" y="0"/>
            <a:chExt cx="1524667" cy="63767"/>
          </a:xfrm>
        </p:grpSpPr>
        <p:sp>
          <p:nvSpPr>
            <p:cNvPr id="9" name="Freeform 9"/>
            <p:cNvSpPr/>
            <p:nvPr/>
          </p:nvSpPr>
          <p:spPr>
            <a:xfrm>
              <a:off x="0" y="0"/>
              <a:ext cx="1524667" cy="63767"/>
            </a:xfrm>
            <a:custGeom>
              <a:avLst/>
              <a:gdLst/>
              <a:ahLst/>
              <a:cxnLst/>
              <a:rect l="l" t="t" r="r" b="b"/>
              <a:pathLst>
                <a:path w="1524667" h="63767">
                  <a:moveTo>
                    <a:pt x="0" y="0"/>
                  </a:moveTo>
                  <a:lnTo>
                    <a:pt x="1524667" y="0"/>
                  </a:lnTo>
                  <a:lnTo>
                    <a:pt x="1524667" y="63767"/>
                  </a:lnTo>
                  <a:lnTo>
                    <a:pt x="0" y="63767"/>
                  </a:lnTo>
                  <a:close/>
                </a:path>
              </a:pathLst>
            </a:custGeom>
            <a:solidFill>
              <a:srgbClr val="FFBD59">
                <a:alpha val="30980"/>
              </a:srgbClr>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pic>
        <p:nvPicPr>
          <p:cNvPr id="11" name="Picture 11"/>
          <p:cNvPicPr>
            <a:picLocks noChangeAspect="1"/>
          </p:cNvPicPr>
          <p:nvPr/>
        </p:nvPicPr>
        <p:blipFill>
          <a:blip r:embed="rId13"/>
          <a:srcRect/>
          <a:stretch>
            <a:fillRect/>
          </a:stretch>
        </p:blipFill>
        <p:spPr>
          <a:xfrm>
            <a:off x="14860949" y="8707388"/>
            <a:ext cx="805901" cy="804894"/>
          </a:xfrm>
          <a:prstGeom prst="rect">
            <a:avLst/>
          </a:prstGeom>
        </p:spPr>
      </p:pic>
      <p:pic>
        <p:nvPicPr>
          <p:cNvPr id="12" name="Picture 12"/>
          <p:cNvPicPr>
            <a:picLocks noChangeAspect="1"/>
          </p:cNvPicPr>
          <p:nvPr/>
        </p:nvPicPr>
        <p:blipFill>
          <a:blip r:embed="rId14"/>
          <a:srcRect/>
          <a:stretch>
            <a:fillRect/>
          </a:stretch>
        </p:blipFill>
        <p:spPr>
          <a:xfrm rot="-848114">
            <a:off x="6119030" y="1539247"/>
            <a:ext cx="8920404" cy="6244283"/>
          </a:xfrm>
          <a:prstGeom prst="rect">
            <a:avLst/>
          </a:prstGeom>
        </p:spPr>
      </p:pic>
      <p:pic>
        <p:nvPicPr>
          <p:cNvPr id="13" name="Picture 13"/>
          <p:cNvPicPr>
            <a:picLocks noChangeAspect="1"/>
          </p:cNvPicPr>
          <p:nvPr/>
        </p:nvPicPr>
        <p:blipFill>
          <a:blip r:embed="rId13"/>
          <a:srcRect/>
          <a:stretch>
            <a:fillRect/>
          </a:stretch>
        </p:blipFill>
        <p:spPr>
          <a:xfrm>
            <a:off x="10362783" y="3595835"/>
            <a:ext cx="544459" cy="543779"/>
          </a:xfrm>
          <a:prstGeom prst="rect">
            <a:avLst/>
          </a:prstGeom>
        </p:spPr>
      </p:pic>
      <p:sp>
        <p:nvSpPr>
          <p:cNvPr id="14" name="TextBox 14"/>
          <p:cNvSpPr txBox="1"/>
          <p:nvPr/>
        </p:nvSpPr>
        <p:spPr>
          <a:xfrm>
            <a:off x="11211508" y="2630415"/>
            <a:ext cx="6154065" cy="1849256"/>
          </a:xfrm>
          <a:prstGeom prst="rect">
            <a:avLst/>
          </a:prstGeom>
        </p:spPr>
        <p:txBody>
          <a:bodyPr lIns="0" tIns="0" rIns="0" bIns="0" rtlCol="0" anchor="t">
            <a:spAutoFit/>
          </a:bodyPr>
          <a:lstStyle/>
          <a:p>
            <a:pPr algn="r">
              <a:lnSpc>
                <a:spcPts val="14891"/>
              </a:lnSpc>
            </a:pPr>
            <a:r>
              <a:rPr lang="en-US" sz="11543" spc="-184">
                <a:solidFill>
                  <a:srgbClr val="000000"/>
                </a:solidFill>
                <a:ea typeface="思源黑体-粗体 Bold"/>
              </a:rPr>
              <a:t>商标</a:t>
            </a:r>
            <a:r>
              <a:rPr lang="en-US" sz="11543" spc="-184">
                <a:solidFill>
                  <a:srgbClr val="FFBD59"/>
                </a:solidFill>
                <a:ea typeface="思源黑体-粗体 Bold"/>
              </a:rPr>
              <a:t>侵害</a:t>
            </a:r>
          </a:p>
        </p:txBody>
      </p:sp>
      <p:sp>
        <p:nvSpPr>
          <p:cNvPr id="15" name="TextBox 15"/>
          <p:cNvSpPr txBox="1"/>
          <p:nvPr/>
        </p:nvSpPr>
        <p:spPr>
          <a:xfrm>
            <a:off x="8204269" y="4566138"/>
            <a:ext cx="9204757" cy="1849229"/>
          </a:xfrm>
          <a:prstGeom prst="rect">
            <a:avLst/>
          </a:prstGeom>
        </p:spPr>
        <p:txBody>
          <a:bodyPr lIns="0" tIns="0" rIns="0" bIns="0" rtlCol="0" anchor="t">
            <a:spAutoFit/>
          </a:bodyPr>
          <a:lstStyle/>
          <a:p>
            <a:pPr algn="r">
              <a:lnSpc>
                <a:spcPts val="14891"/>
              </a:lnSpc>
            </a:pPr>
            <a:r>
              <a:rPr lang="en-US" sz="11543" spc="-184">
                <a:solidFill>
                  <a:srgbClr val="000000"/>
                </a:solidFill>
                <a:ea typeface="思源黑体-粗体 Bold"/>
              </a:rPr>
              <a:t>何时休</a:t>
            </a:r>
          </a:p>
        </p:txBody>
      </p:sp>
      <p:sp>
        <p:nvSpPr>
          <p:cNvPr id="16" name="TextBox 16"/>
          <p:cNvSpPr txBox="1"/>
          <p:nvPr/>
        </p:nvSpPr>
        <p:spPr>
          <a:xfrm>
            <a:off x="13778653" y="6797301"/>
            <a:ext cx="3432647" cy="797719"/>
          </a:xfrm>
          <a:prstGeom prst="rect">
            <a:avLst/>
          </a:prstGeom>
        </p:spPr>
        <p:txBody>
          <a:bodyPr lIns="0" tIns="0" rIns="0" bIns="0" rtlCol="0" anchor="t">
            <a:spAutoFit/>
          </a:bodyPr>
          <a:lstStyle/>
          <a:p>
            <a:pPr algn="r">
              <a:lnSpc>
                <a:spcPts val="3154"/>
              </a:lnSpc>
            </a:pPr>
            <a:r>
              <a:rPr lang="en-US" sz="2400" b="1" spc="-2" dirty="0" err="1">
                <a:solidFill>
                  <a:srgbClr val="000000"/>
                </a:solidFill>
                <a:ea typeface="Lantinghei SC Demibold" panose="02000000000000000000" pitchFamily="2" charset="-122"/>
              </a:rPr>
              <a:t>展示人：苏淼</a:t>
            </a:r>
            <a:r>
              <a:rPr lang="en-US" sz="2400" b="1" spc="-2" dirty="0">
                <a:solidFill>
                  <a:srgbClr val="000000"/>
                </a:solidFill>
                <a:ea typeface="Lantinghei SC Demibold" panose="02000000000000000000" pitchFamily="2" charset="-122"/>
              </a:rPr>
              <a:t>    </a:t>
            </a:r>
            <a:r>
              <a:rPr lang="en-US" sz="2400" b="1" spc="-2" dirty="0" err="1">
                <a:solidFill>
                  <a:srgbClr val="000000"/>
                </a:solidFill>
                <a:ea typeface="Lantinghei SC Demibold" panose="02000000000000000000" pitchFamily="2" charset="-122"/>
              </a:rPr>
              <a:t>黄磊</a:t>
            </a:r>
            <a:endParaRPr lang="en-US" sz="2400" b="1" spc="-2" dirty="0">
              <a:solidFill>
                <a:srgbClr val="000000"/>
              </a:solidFill>
              <a:ea typeface="Lantinghei SC Demibold" panose="02000000000000000000" pitchFamily="2" charset="-122"/>
            </a:endParaRPr>
          </a:p>
          <a:p>
            <a:pPr algn="r">
              <a:lnSpc>
                <a:spcPts val="3154"/>
              </a:lnSpc>
            </a:pPr>
            <a:r>
              <a:rPr lang="en-US" sz="2400" b="1" spc="-2" dirty="0">
                <a:solidFill>
                  <a:srgbClr val="000000"/>
                </a:solidFill>
                <a:ea typeface="Lantinghei SC Demibold" panose="02000000000000000000" pitchFamily="2" charset="-122"/>
              </a:rPr>
              <a:t>展示时间：2023-03-17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596601" y="9417377"/>
            <a:ext cx="5604311" cy="7325897"/>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4189457">
            <a:off x="14409144" y="8275407"/>
            <a:ext cx="5604311" cy="7325897"/>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4272836" y="-5303895"/>
            <a:ext cx="5604311" cy="7325897"/>
          </a:xfrm>
          <a:prstGeom prst="rect">
            <a:avLst/>
          </a:prstGeom>
        </p:spPr>
      </p:pic>
      <p:grpSp>
        <p:nvGrpSpPr>
          <p:cNvPr id="5" name="Group 5"/>
          <p:cNvGrpSpPr/>
          <p:nvPr/>
        </p:nvGrpSpPr>
        <p:grpSpPr>
          <a:xfrm>
            <a:off x="1269629" y="2175658"/>
            <a:ext cx="3367158" cy="6097198"/>
            <a:chOff x="0" y="0"/>
            <a:chExt cx="4489544" cy="8129597"/>
          </a:xfrm>
        </p:grpSpPr>
        <p:pic>
          <p:nvPicPr>
            <p:cNvPr id="6" name="Picture 6"/>
            <p:cNvPicPr>
              <a:picLocks noChangeAspect="1"/>
            </p:cNvPicPr>
            <p:nvPr/>
          </p:nvPicPr>
          <p:blipFill>
            <a:blip r:embed="rId7"/>
            <a:srcRect l="31605" r="31605"/>
            <a:stretch>
              <a:fillRect/>
            </a:stretch>
          </p:blipFill>
          <p:spPr>
            <a:xfrm>
              <a:off x="0" y="0"/>
              <a:ext cx="4489544" cy="8129597"/>
            </a:xfrm>
            <a:prstGeom prst="rect">
              <a:avLst/>
            </a:prstGeom>
          </p:spPr>
        </p:pic>
      </p:grpSp>
      <p:grpSp>
        <p:nvGrpSpPr>
          <p:cNvPr id="7" name="Group 7"/>
          <p:cNvGrpSpPr/>
          <p:nvPr/>
        </p:nvGrpSpPr>
        <p:grpSpPr>
          <a:xfrm>
            <a:off x="4851255" y="2175658"/>
            <a:ext cx="4078278" cy="6097198"/>
            <a:chOff x="0" y="0"/>
            <a:chExt cx="5437704" cy="8129597"/>
          </a:xfrm>
        </p:grpSpPr>
        <p:pic>
          <p:nvPicPr>
            <p:cNvPr id="8" name="Picture 8"/>
            <p:cNvPicPr>
              <a:picLocks noChangeAspect="1"/>
            </p:cNvPicPr>
            <p:nvPr/>
          </p:nvPicPr>
          <p:blipFill>
            <a:blip r:embed="rId8"/>
            <a:srcRect l="16556" r="16556"/>
            <a:stretch>
              <a:fillRect/>
            </a:stretch>
          </p:blipFill>
          <p:spPr>
            <a:xfrm>
              <a:off x="0" y="0"/>
              <a:ext cx="5437704" cy="8129597"/>
            </a:xfrm>
            <a:prstGeom prst="rect">
              <a:avLst/>
            </a:prstGeom>
          </p:spPr>
        </p:pic>
      </p:grpSp>
      <p:grpSp>
        <p:nvGrpSpPr>
          <p:cNvPr id="9" name="Group 9"/>
          <p:cNvGrpSpPr/>
          <p:nvPr/>
        </p:nvGrpSpPr>
        <p:grpSpPr>
          <a:xfrm>
            <a:off x="796630" y="7072237"/>
            <a:ext cx="856925" cy="1641476"/>
            <a:chOff x="0" y="0"/>
            <a:chExt cx="225692" cy="432323"/>
          </a:xfrm>
        </p:grpSpPr>
        <p:sp>
          <p:nvSpPr>
            <p:cNvPr id="10" name="Freeform 10"/>
            <p:cNvSpPr/>
            <p:nvPr/>
          </p:nvSpPr>
          <p:spPr>
            <a:xfrm>
              <a:off x="0" y="0"/>
              <a:ext cx="225692" cy="432323"/>
            </a:xfrm>
            <a:custGeom>
              <a:avLst/>
              <a:gdLst/>
              <a:ahLst/>
              <a:cxnLst/>
              <a:rect l="l" t="t" r="r" b="b"/>
              <a:pathLst>
                <a:path w="225692" h="432323">
                  <a:moveTo>
                    <a:pt x="0" y="0"/>
                  </a:moveTo>
                  <a:lnTo>
                    <a:pt x="225692" y="0"/>
                  </a:lnTo>
                  <a:lnTo>
                    <a:pt x="225692" y="432323"/>
                  </a:lnTo>
                  <a:lnTo>
                    <a:pt x="0" y="432323"/>
                  </a:lnTo>
                  <a:close/>
                </a:path>
              </a:pathLst>
            </a:custGeom>
            <a:solidFill>
              <a:srgbClr val="EF9F27"/>
            </a:solidFill>
          </p:spPr>
        </p:sp>
        <p:sp>
          <p:nvSpPr>
            <p:cNvPr id="11" name="TextBox 11"/>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511660" y="688059"/>
            <a:ext cx="3520121" cy="418099"/>
          </a:xfrm>
          <a:prstGeom prst="rect">
            <a:avLst/>
          </a:prstGeom>
        </p:spPr>
        <p:txBody>
          <a:bodyPr lIns="0" tIns="0" rIns="0" bIns="0" rtlCol="0" anchor="t">
            <a:spAutoFit/>
          </a:bodyPr>
          <a:lstStyle/>
          <a:p>
            <a:pPr>
              <a:lnSpc>
                <a:spcPts val="3315"/>
              </a:lnSpc>
            </a:pPr>
            <a:r>
              <a:rPr lang="en-US" sz="2631" spc="-92">
                <a:solidFill>
                  <a:srgbClr val="000000"/>
                </a:solidFill>
                <a:ea typeface="思源黑体-粗体 Bold"/>
              </a:rPr>
              <a:t>蜜雪冰城：未雨绸缪</a:t>
            </a:r>
          </a:p>
        </p:txBody>
      </p:sp>
      <p:sp>
        <p:nvSpPr>
          <p:cNvPr id="13" name="TextBox 13"/>
          <p:cNvSpPr txBox="1"/>
          <p:nvPr/>
        </p:nvSpPr>
        <p:spPr>
          <a:xfrm>
            <a:off x="640948" y="511261"/>
            <a:ext cx="769986" cy="710115"/>
          </a:xfrm>
          <a:prstGeom prst="rect">
            <a:avLst/>
          </a:prstGeom>
        </p:spPr>
        <p:txBody>
          <a:bodyPr lIns="0" tIns="0" rIns="0" bIns="0" rtlCol="0" anchor="t">
            <a:spAutoFit/>
          </a:bodyPr>
          <a:lstStyle/>
          <a:p>
            <a:pPr>
              <a:lnSpc>
                <a:spcPts val="5669"/>
              </a:lnSpc>
            </a:pPr>
            <a:r>
              <a:rPr lang="en-US" sz="4499" spc="-157">
                <a:solidFill>
                  <a:srgbClr val="EF9F27"/>
                </a:solidFill>
                <a:latin typeface="思源黑体-粗体 Bold"/>
              </a:rPr>
              <a:t>03</a:t>
            </a:r>
          </a:p>
        </p:txBody>
      </p:sp>
      <p:sp>
        <p:nvSpPr>
          <p:cNvPr id="14" name="TextBox 14"/>
          <p:cNvSpPr txBox="1"/>
          <p:nvPr/>
        </p:nvSpPr>
        <p:spPr>
          <a:xfrm>
            <a:off x="9236648" y="2182392"/>
            <a:ext cx="6079551" cy="1043171"/>
          </a:xfrm>
          <a:prstGeom prst="rect">
            <a:avLst/>
          </a:prstGeom>
        </p:spPr>
        <p:txBody>
          <a:bodyPr wrap="square" lIns="0" tIns="0" rIns="0" bIns="0" rtlCol="0" anchor="t">
            <a:spAutoFit/>
          </a:bodyPr>
          <a:lstStyle/>
          <a:p>
            <a:pPr>
              <a:lnSpc>
                <a:spcPts val="4161"/>
              </a:lnSpc>
            </a:pPr>
            <a:r>
              <a:rPr lang="en-US" sz="2972" spc="-2" dirty="0" err="1">
                <a:solidFill>
                  <a:srgbClr val="EF9F27"/>
                </a:solidFill>
                <a:ea typeface="思源黑体-粗体 Bold"/>
              </a:rPr>
              <a:t>蜜雪冰城一直在申请商标的路上</a:t>
            </a:r>
            <a:endParaRPr lang="en-US" sz="2972" spc="-2" dirty="0">
              <a:solidFill>
                <a:srgbClr val="EF9F27"/>
              </a:solidFill>
              <a:ea typeface="思源黑体-粗体 Bold"/>
            </a:endParaRPr>
          </a:p>
          <a:p>
            <a:pPr>
              <a:lnSpc>
                <a:spcPts val="4161"/>
              </a:lnSpc>
            </a:pPr>
            <a:endParaRPr lang="en-US" sz="2972" spc="-2" dirty="0">
              <a:solidFill>
                <a:srgbClr val="EF9F27"/>
              </a:solidFill>
              <a:ea typeface="思源黑体-粗体 Bold"/>
            </a:endParaRPr>
          </a:p>
        </p:txBody>
      </p:sp>
      <p:sp>
        <p:nvSpPr>
          <p:cNvPr id="15" name="TextBox 15"/>
          <p:cNvSpPr txBox="1"/>
          <p:nvPr/>
        </p:nvSpPr>
        <p:spPr>
          <a:xfrm>
            <a:off x="9236648" y="5784076"/>
            <a:ext cx="5927151" cy="1029396"/>
          </a:xfrm>
          <a:prstGeom prst="rect">
            <a:avLst/>
          </a:prstGeom>
        </p:spPr>
        <p:txBody>
          <a:bodyPr wrap="square" lIns="0" tIns="0" rIns="0" bIns="0" rtlCol="0" anchor="t">
            <a:spAutoFit/>
          </a:bodyPr>
          <a:lstStyle/>
          <a:p>
            <a:pPr>
              <a:lnSpc>
                <a:spcPts val="4161"/>
              </a:lnSpc>
            </a:pPr>
            <a:r>
              <a:rPr lang="en-US" sz="2972" spc="-2" dirty="0">
                <a:solidFill>
                  <a:srgbClr val="EF9F27"/>
                </a:solidFill>
                <a:latin typeface="思源黑体-粗体 Bold"/>
              </a:rPr>
              <a:t>1500件商标申请只为一个目的</a:t>
            </a:r>
          </a:p>
          <a:p>
            <a:pPr>
              <a:lnSpc>
                <a:spcPts val="4161"/>
              </a:lnSpc>
            </a:pPr>
            <a:endParaRPr lang="en-US" sz="2972" spc="-2" dirty="0">
              <a:solidFill>
                <a:srgbClr val="EF9F27"/>
              </a:solidFill>
              <a:latin typeface="思源黑体-粗体 Bold"/>
            </a:endParaRPr>
          </a:p>
        </p:txBody>
      </p:sp>
      <p:sp>
        <p:nvSpPr>
          <p:cNvPr id="16" name="TextBox 16"/>
          <p:cNvSpPr txBox="1"/>
          <p:nvPr/>
        </p:nvSpPr>
        <p:spPr>
          <a:xfrm>
            <a:off x="9236649" y="2746231"/>
            <a:ext cx="8354045" cy="3009270"/>
          </a:xfrm>
          <a:prstGeom prst="rect">
            <a:avLst/>
          </a:prstGeom>
        </p:spPr>
        <p:txBody>
          <a:bodyPr lIns="0" tIns="0" rIns="0" bIns="0" rtlCol="0" anchor="t">
            <a:spAutoFit/>
          </a:bodyPr>
          <a:lstStyle/>
          <a:p>
            <a:pPr>
              <a:lnSpc>
                <a:spcPts val="3024"/>
              </a:lnSpc>
            </a:pPr>
            <a:r>
              <a:rPr lang="en-US" sz="1938" b="1" spc="54" dirty="0">
                <a:solidFill>
                  <a:srgbClr val="000000"/>
                </a:solidFill>
                <a:ea typeface="Lantinghei SC Demibold" panose="02000000000000000000" pitchFamily="2" charset="-122"/>
              </a:rPr>
              <a:t>蜜雪同时申请了多个带</a:t>
            </a:r>
            <a:r>
              <a:rPr lang="en-US" sz="1938" spc="54" dirty="0">
                <a:solidFill>
                  <a:srgbClr val="000000"/>
                </a:solidFill>
                <a:latin typeface="思源黑体-粗体 Bold"/>
              </a:rPr>
              <a:t>“雪王”</a:t>
            </a:r>
            <a:r>
              <a:rPr lang="en-US" sz="1938" b="1" spc="54" dirty="0">
                <a:solidFill>
                  <a:srgbClr val="000000"/>
                </a:solidFill>
                <a:ea typeface="Lantinghei SC Demibold" panose="02000000000000000000" pitchFamily="2" charset="-122"/>
              </a:rPr>
              <a:t>形象的图形商标，带“雪王”字样的</a:t>
            </a:r>
            <a:r>
              <a:rPr lang="en-US" sz="1938" spc="54" dirty="0">
                <a:solidFill>
                  <a:srgbClr val="000000"/>
                </a:solidFill>
                <a:latin typeface="思源黑体-粗体 Bold"/>
              </a:rPr>
              <a:t>“</a:t>
            </a:r>
            <a:r>
              <a:rPr lang="en-US" sz="1938" spc="54" dirty="0" err="1">
                <a:solidFill>
                  <a:srgbClr val="000000"/>
                </a:solidFill>
                <a:latin typeface="思源黑体-粗体 Bold"/>
              </a:rPr>
              <a:t>百变雪王</a:t>
            </a:r>
            <a:r>
              <a:rPr lang="en-US" sz="1938" spc="54" dirty="0">
                <a:solidFill>
                  <a:srgbClr val="000000"/>
                </a:solidFill>
                <a:latin typeface="思源黑体-粗体 Bold"/>
              </a:rPr>
              <a:t>”、“</a:t>
            </a:r>
            <a:r>
              <a:rPr lang="en-US" sz="1938" spc="54" dirty="0" err="1">
                <a:solidFill>
                  <a:srgbClr val="000000"/>
                </a:solidFill>
                <a:latin typeface="思源黑体-粗体 Bold"/>
              </a:rPr>
              <a:t>雪王城堡”</a:t>
            </a:r>
            <a:r>
              <a:rPr lang="en-US" sz="1938" b="1" spc="54" dirty="0" err="1">
                <a:solidFill>
                  <a:srgbClr val="000000"/>
                </a:solidFill>
                <a:ea typeface="Lantinghei SC Demibold" panose="02000000000000000000" pitchFamily="2" charset="-122"/>
              </a:rPr>
              <a:t>商标</a:t>
            </a:r>
            <a:r>
              <a:rPr lang="en-US" sz="1938" b="1" spc="54" dirty="0">
                <a:solidFill>
                  <a:srgbClr val="000000"/>
                </a:solidFill>
                <a:ea typeface="Lantinghei SC Demibold" panose="02000000000000000000" pitchFamily="2" charset="-122"/>
              </a:rPr>
              <a:t>。</a:t>
            </a:r>
          </a:p>
          <a:p>
            <a:pPr>
              <a:lnSpc>
                <a:spcPts val="3024"/>
              </a:lnSpc>
            </a:pPr>
            <a:r>
              <a:rPr lang="en-US" sz="1938" b="1" spc="54" dirty="0" err="1">
                <a:solidFill>
                  <a:srgbClr val="000000"/>
                </a:solidFill>
                <a:ea typeface="Lantinghei SC Demibold" panose="02000000000000000000" pitchFamily="2" charset="-122"/>
              </a:rPr>
              <a:t>此外，</a:t>
            </a:r>
            <a:r>
              <a:rPr lang="en-US" sz="1938" b="1" spc="54" dirty="0" err="1">
                <a:solidFill>
                  <a:srgbClr val="000000"/>
                </a:solidFill>
                <a:ea typeface="Lantinghei SC Demibold" panose="02000000000000000000" pitchFamily="2" charset="-122"/>
                <a:hlinkClick r:id="rId9" tooltip="https://36kr.com/project/1678375540896776"/>
              </a:rPr>
              <a:t>天眼查</a:t>
            </a:r>
            <a:r>
              <a:rPr lang="en-US" sz="1938" b="1" spc="54" dirty="0" err="1">
                <a:solidFill>
                  <a:srgbClr val="000000"/>
                </a:solidFill>
                <a:ea typeface="Lantinghei SC Demibold" panose="02000000000000000000" pitchFamily="2" charset="-122"/>
              </a:rPr>
              <a:t>显示，蜜雪冰城申请的多个</a:t>
            </a:r>
            <a:r>
              <a:rPr lang="en-US" sz="1938" spc="54" dirty="0" err="1">
                <a:solidFill>
                  <a:srgbClr val="000000"/>
                </a:solidFill>
                <a:latin typeface="思源黑体-粗体 Bold"/>
              </a:rPr>
              <a:t>“I</a:t>
            </a:r>
            <a:r>
              <a:rPr lang="en-US" sz="1938" spc="54" dirty="0">
                <a:solidFill>
                  <a:srgbClr val="000000"/>
                </a:solidFill>
                <a:latin typeface="思源黑体-粗体 Bold"/>
              </a:rPr>
              <a:t> LOVE YOU YOU LOVE </a:t>
            </a:r>
            <a:r>
              <a:rPr lang="en-US" sz="1938" spc="54" dirty="0" err="1">
                <a:solidFill>
                  <a:srgbClr val="000000"/>
                </a:solidFill>
                <a:latin typeface="思源黑体-粗体 Bold"/>
              </a:rPr>
              <a:t>ME”</a:t>
            </a:r>
            <a:r>
              <a:rPr lang="en-US" sz="1938" b="1" spc="54" dirty="0" err="1">
                <a:solidFill>
                  <a:srgbClr val="000000"/>
                </a:solidFill>
                <a:ea typeface="Lantinghei SC Demibold" panose="02000000000000000000" pitchFamily="2" charset="-122"/>
              </a:rPr>
              <a:t>商标已注册成功，国际分类涉及广告销售、方便食品、餐饮住宿等</a:t>
            </a:r>
            <a:r>
              <a:rPr lang="en-US" sz="1938" b="1" spc="54" dirty="0">
                <a:solidFill>
                  <a:srgbClr val="000000"/>
                </a:solidFill>
                <a:ea typeface="Lantinghei SC Demibold" panose="02000000000000000000" pitchFamily="2" charset="-122"/>
              </a:rPr>
              <a:t>。</a:t>
            </a:r>
          </a:p>
          <a:p>
            <a:pPr>
              <a:lnSpc>
                <a:spcPts val="3024"/>
              </a:lnSpc>
            </a:pPr>
            <a:r>
              <a:rPr lang="en-US" sz="1938" b="1" spc="54" dirty="0">
                <a:solidFill>
                  <a:srgbClr val="000000"/>
                </a:solidFill>
                <a:ea typeface="Lantinghei SC Demibold" panose="02000000000000000000" pitchFamily="2" charset="-122"/>
              </a:rPr>
              <a:t>早在2019年，蜜雪冰城股份有限公司就依据歌词内容，申请注册了“</a:t>
            </a:r>
            <a:r>
              <a:rPr lang="en-US" sz="1938" spc="54" dirty="0">
                <a:solidFill>
                  <a:srgbClr val="000000"/>
                </a:solidFill>
                <a:ea typeface="思源黑体-粗体 Bold"/>
              </a:rPr>
              <a:t>我爱你”</a:t>
            </a:r>
            <a:r>
              <a:rPr lang="en-US" sz="1938" b="1" spc="54" dirty="0">
                <a:solidFill>
                  <a:srgbClr val="000000"/>
                </a:solidFill>
                <a:ea typeface="Lantinghei SC Demibold" panose="02000000000000000000" pitchFamily="2" charset="-122"/>
              </a:rPr>
              <a:t>商标。</a:t>
            </a:r>
          </a:p>
          <a:p>
            <a:pPr>
              <a:lnSpc>
                <a:spcPts val="3024"/>
              </a:lnSpc>
            </a:pPr>
            <a:r>
              <a:rPr lang="en-US" sz="1938" b="1" spc="54" dirty="0" err="1">
                <a:solidFill>
                  <a:srgbClr val="000000"/>
                </a:solidFill>
                <a:ea typeface="Lantinghei SC Demibold" panose="02000000000000000000" pitchFamily="2" charset="-122"/>
              </a:rPr>
              <a:t>至此，人们才霍然发现蜜雪冰城加强品牌保护的长远眼光</a:t>
            </a:r>
            <a:r>
              <a:rPr lang="en-US" sz="1938" b="1" spc="54" dirty="0">
                <a:solidFill>
                  <a:srgbClr val="000000"/>
                </a:solidFill>
                <a:ea typeface="Lantinghei SC Demibold" panose="02000000000000000000" pitchFamily="2" charset="-122"/>
              </a:rPr>
              <a:t>。</a:t>
            </a:r>
          </a:p>
          <a:p>
            <a:pPr>
              <a:lnSpc>
                <a:spcPts val="2868"/>
              </a:lnSpc>
            </a:pPr>
            <a:endParaRPr lang="en-US" sz="1938" b="1" spc="54" dirty="0">
              <a:solidFill>
                <a:srgbClr val="000000"/>
              </a:solidFill>
              <a:ea typeface="Lantinghei SC Demibold" panose="02000000000000000000" pitchFamily="2" charset="-122"/>
            </a:endParaRPr>
          </a:p>
        </p:txBody>
      </p:sp>
      <p:sp>
        <p:nvSpPr>
          <p:cNvPr id="17" name="TextBox 17"/>
          <p:cNvSpPr txBox="1"/>
          <p:nvPr/>
        </p:nvSpPr>
        <p:spPr>
          <a:xfrm>
            <a:off x="9236649" y="6391375"/>
            <a:ext cx="8354045" cy="2628270"/>
          </a:xfrm>
          <a:prstGeom prst="rect">
            <a:avLst/>
          </a:prstGeom>
        </p:spPr>
        <p:txBody>
          <a:bodyPr lIns="0" tIns="0" rIns="0" bIns="0" rtlCol="0" anchor="t">
            <a:spAutoFit/>
          </a:bodyPr>
          <a:lstStyle/>
          <a:p>
            <a:pPr>
              <a:lnSpc>
                <a:spcPts val="3024"/>
              </a:lnSpc>
            </a:pPr>
            <a:r>
              <a:rPr lang="en-US" sz="1938" b="1" spc="54" dirty="0">
                <a:solidFill>
                  <a:srgbClr val="000000"/>
                </a:solidFill>
                <a:ea typeface="Lantinghei SC Demibold" panose="02000000000000000000" pitchFamily="2" charset="-122"/>
              </a:rPr>
              <a:t>蜜雪花如此大精力地申请商标，其实早有业内人士解释了知识产权对品牌的三大作用。有版权才能保护其原创；有商标才能保护品牌；有专利才能保护技术。</a:t>
            </a:r>
          </a:p>
          <a:p>
            <a:pPr>
              <a:lnSpc>
                <a:spcPts val="3024"/>
              </a:lnSpc>
            </a:pPr>
            <a:r>
              <a:rPr lang="en-US" sz="1938" b="1" spc="54" dirty="0">
                <a:solidFill>
                  <a:srgbClr val="000000"/>
                </a:solidFill>
                <a:ea typeface="Lantinghei SC Demibold" panose="02000000000000000000" pitchFamily="2" charset="-122"/>
              </a:rPr>
              <a:t>只有</a:t>
            </a:r>
            <a:r>
              <a:rPr lang="en-US" sz="1938" spc="54" dirty="0">
                <a:solidFill>
                  <a:srgbClr val="000000"/>
                </a:solidFill>
                <a:ea typeface="思源黑体-粗体 Bold"/>
              </a:rPr>
              <a:t>知识产权</a:t>
            </a:r>
            <a:r>
              <a:rPr lang="en-US" sz="1938" b="1" spc="54" dirty="0">
                <a:solidFill>
                  <a:srgbClr val="000000"/>
                </a:solidFill>
                <a:ea typeface="Lantinghei SC Demibold" panose="02000000000000000000" pitchFamily="2" charset="-122"/>
              </a:rPr>
              <a:t>安全了，企业才能放心的去开拓市场。而这些正好又印证了蜜雪近年来正在做的事，即开新公司和申请商标，都是让蜜雪后期能全力开拓新市场。</a:t>
            </a:r>
          </a:p>
          <a:p>
            <a:pPr>
              <a:lnSpc>
                <a:spcPts val="2868"/>
              </a:lnSpc>
            </a:pPr>
            <a:endParaRPr lang="en-US" sz="1938" b="1" spc="54" dirty="0">
              <a:solidFill>
                <a:srgbClr val="000000"/>
              </a:solidFill>
              <a:ea typeface="Lantinghei SC Demibold" panose="02000000000000000000" pitchFamily="2" charset="-122"/>
            </a:endParaRPr>
          </a:p>
        </p:txBody>
      </p:sp>
      <p:grpSp>
        <p:nvGrpSpPr>
          <p:cNvPr id="18" name="Group 18"/>
          <p:cNvGrpSpPr/>
          <p:nvPr/>
        </p:nvGrpSpPr>
        <p:grpSpPr>
          <a:xfrm>
            <a:off x="1511660" y="1020215"/>
            <a:ext cx="3125127" cy="122748"/>
            <a:chOff x="0" y="0"/>
            <a:chExt cx="682312" cy="26800"/>
          </a:xfrm>
        </p:grpSpPr>
        <p:sp>
          <p:nvSpPr>
            <p:cNvPr id="19" name="Freeform 19"/>
            <p:cNvSpPr/>
            <p:nvPr/>
          </p:nvSpPr>
          <p:spPr>
            <a:xfrm>
              <a:off x="0" y="0"/>
              <a:ext cx="682312" cy="26800"/>
            </a:xfrm>
            <a:custGeom>
              <a:avLst/>
              <a:gdLst/>
              <a:ahLst/>
              <a:cxnLst/>
              <a:rect l="l" t="t" r="r" b="b"/>
              <a:pathLst>
                <a:path w="682312" h="26800">
                  <a:moveTo>
                    <a:pt x="0" y="0"/>
                  </a:moveTo>
                  <a:lnTo>
                    <a:pt x="682312" y="0"/>
                  </a:lnTo>
                  <a:lnTo>
                    <a:pt x="682312" y="26800"/>
                  </a:lnTo>
                  <a:lnTo>
                    <a:pt x="0" y="26800"/>
                  </a:lnTo>
                  <a:close/>
                </a:path>
              </a:pathLst>
            </a:custGeom>
            <a:solidFill>
              <a:srgbClr val="FFBD59">
                <a:alpha val="30980"/>
              </a:srgbClr>
            </a:solidFill>
          </p:spPr>
        </p:sp>
        <p:sp>
          <p:nvSpPr>
            <p:cNvPr id="20" name="TextBox 20"/>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596601" y="9417377"/>
            <a:ext cx="5604311" cy="7325897"/>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4189457">
            <a:off x="14409144" y="8275407"/>
            <a:ext cx="5604311" cy="7325897"/>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4272836" y="-5303895"/>
            <a:ext cx="5604311" cy="7325897"/>
          </a:xfrm>
          <a:prstGeom prst="rect">
            <a:avLst/>
          </a:prstGeom>
        </p:spPr>
      </p:pic>
      <p:sp>
        <p:nvSpPr>
          <p:cNvPr id="5" name="TextBox 5"/>
          <p:cNvSpPr txBox="1"/>
          <p:nvPr/>
        </p:nvSpPr>
        <p:spPr>
          <a:xfrm>
            <a:off x="1511660" y="688059"/>
            <a:ext cx="2065809" cy="418099"/>
          </a:xfrm>
          <a:prstGeom prst="rect">
            <a:avLst/>
          </a:prstGeom>
        </p:spPr>
        <p:txBody>
          <a:bodyPr lIns="0" tIns="0" rIns="0" bIns="0" rtlCol="0" anchor="t">
            <a:spAutoFit/>
          </a:bodyPr>
          <a:lstStyle/>
          <a:p>
            <a:pPr>
              <a:lnSpc>
                <a:spcPts val="3315"/>
              </a:lnSpc>
            </a:pPr>
            <a:r>
              <a:rPr lang="en-US" sz="2631" spc="-92">
                <a:solidFill>
                  <a:srgbClr val="000000"/>
                </a:solidFill>
                <a:ea typeface="思源黑体-粗体 Bold"/>
              </a:rPr>
              <a:t>如何保护商标</a:t>
            </a:r>
          </a:p>
        </p:txBody>
      </p:sp>
      <p:sp>
        <p:nvSpPr>
          <p:cNvPr id="6" name="TextBox 6"/>
          <p:cNvSpPr txBox="1"/>
          <p:nvPr/>
        </p:nvSpPr>
        <p:spPr>
          <a:xfrm>
            <a:off x="640948" y="511261"/>
            <a:ext cx="769986" cy="710115"/>
          </a:xfrm>
          <a:prstGeom prst="rect">
            <a:avLst/>
          </a:prstGeom>
        </p:spPr>
        <p:txBody>
          <a:bodyPr lIns="0" tIns="0" rIns="0" bIns="0" rtlCol="0" anchor="t">
            <a:spAutoFit/>
          </a:bodyPr>
          <a:lstStyle/>
          <a:p>
            <a:pPr>
              <a:lnSpc>
                <a:spcPts val="5669"/>
              </a:lnSpc>
            </a:pPr>
            <a:r>
              <a:rPr lang="en-US" sz="4499" spc="-157">
                <a:solidFill>
                  <a:srgbClr val="EF9F27"/>
                </a:solidFill>
                <a:latin typeface="思源黑体-粗体 Bold"/>
              </a:rPr>
              <a:t>03</a:t>
            </a:r>
          </a:p>
        </p:txBody>
      </p:sp>
      <p:sp>
        <p:nvSpPr>
          <p:cNvPr id="7" name="AutoShape 7"/>
          <p:cNvSpPr/>
          <p:nvPr/>
        </p:nvSpPr>
        <p:spPr>
          <a:xfrm rot="-5400000">
            <a:off x="4021542" y="5119688"/>
            <a:ext cx="10287000" cy="0"/>
          </a:xfrm>
          <a:prstGeom prst="line">
            <a:avLst/>
          </a:prstGeom>
          <a:ln w="47625" cap="flat">
            <a:solidFill>
              <a:srgbClr val="FF914D"/>
            </a:solidFill>
            <a:prstDash val="sysDot"/>
            <a:headEnd type="none" w="sm" len="sm"/>
            <a:tailEnd type="none" w="sm" len="sm"/>
          </a:ln>
        </p:spPr>
      </p:sp>
      <p:grpSp>
        <p:nvGrpSpPr>
          <p:cNvPr id="8" name="Group 8"/>
          <p:cNvGrpSpPr/>
          <p:nvPr/>
        </p:nvGrpSpPr>
        <p:grpSpPr>
          <a:xfrm>
            <a:off x="8916461" y="2416563"/>
            <a:ext cx="455078" cy="455078"/>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14D"/>
            </a:solidFill>
          </p:spPr>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8916461" y="5030688"/>
            <a:ext cx="455078" cy="455078"/>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14D"/>
            </a:solidFill>
          </p:spPr>
        </p:sp>
        <p:sp>
          <p:nvSpPr>
            <p:cNvPr id="13" name="TextBox 13"/>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8916461" y="7633439"/>
            <a:ext cx="455078" cy="455078"/>
            <a:chOff x="0" y="0"/>
            <a:chExt cx="812800" cy="812800"/>
          </a:xfrm>
        </p:grpSpPr>
        <p:sp>
          <p:nvSpPr>
            <p:cNvPr id="15" name="Freeform 1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14D"/>
            </a:solidFill>
          </p:spPr>
        </p:sp>
        <p:sp>
          <p:nvSpPr>
            <p:cNvPr id="16" name="TextBox 16"/>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2721093" y="1940884"/>
            <a:ext cx="4313980" cy="499290"/>
          </a:xfrm>
          <a:prstGeom prst="rect">
            <a:avLst/>
          </a:prstGeom>
        </p:spPr>
        <p:txBody>
          <a:bodyPr lIns="0" tIns="0" rIns="0" bIns="0" rtlCol="0" anchor="t">
            <a:spAutoFit/>
          </a:bodyPr>
          <a:lstStyle/>
          <a:p>
            <a:pPr algn="r">
              <a:lnSpc>
                <a:spcPts val="4065"/>
              </a:lnSpc>
              <a:spcBef>
                <a:spcPct val="0"/>
              </a:spcBef>
            </a:pPr>
            <a:r>
              <a:rPr lang="en-US" sz="3226" spc="-64">
                <a:solidFill>
                  <a:srgbClr val="000000"/>
                </a:solidFill>
                <a:ea typeface="思源黑体-粗体 Bold"/>
              </a:rPr>
              <a:t>市场未动、商标先行</a:t>
            </a:r>
          </a:p>
        </p:txBody>
      </p:sp>
      <p:sp>
        <p:nvSpPr>
          <p:cNvPr id="18" name="TextBox 18"/>
          <p:cNvSpPr txBox="1"/>
          <p:nvPr/>
        </p:nvSpPr>
        <p:spPr>
          <a:xfrm>
            <a:off x="11071630" y="1451119"/>
            <a:ext cx="2491316" cy="499290"/>
          </a:xfrm>
          <a:prstGeom prst="rect">
            <a:avLst/>
          </a:prstGeom>
        </p:spPr>
        <p:txBody>
          <a:bodyPr lIns="0" tIns="0" rIns="0" bIns="0" rtlCol="0" anchor="t">
            <a:spAutoFit/>
          </a:bodyPr>
          <a:lstStyle/>
          <a:p>
            <a:pPr>
              <a:lnSpc>
                <a:spcPts val="4065"/>
              </a:lnSpc>
              <a:spcBef>
                <a:spcPct val="0"/>
              </a:spcBef>
            </a:pPr>
            <a:r>
              <a:rPr lang="en-US" sz="3226" spc="-64">
                <a:solidFill>
                  <a:srgbClr val="000000"/>
                </a:solidFill>
                <a:ea typeface="思源黑体-粗体 Bold"/>
              </a:rPr>
              <a:t>聚焦两会</a:t>
            </a:r>
          </a:p>
        </p:txBody>
      </p:sp>
      <p:sp>
        <p:nvSpPr>
          <p:cNvPr id="19" name="TextBox 19"/>
          <p:cNvSpPr txBox="1"/>
          <p:nvPr/>
        </p:nvSpPr>
        <p:spPr>
          <a:xfrm>
            <a:off x="7683339" y="2166717"/>
            <a:ext cx="913169" cy="902491"/>
          </a:xfrm>
          <a:prstGeom prst="rect">
            <a:avLst/>
          </a:prstGeom>
        </p:spPr>
        <p:txBody>
          <a:bodyPr lIns="0" tIns="0" rIns="0" bIns="0" rtlCol="0" anchor="t">
            <a:spAutoFit/>
          </a:bodyPr>
          <a:lstStyle/>
          <a:p>
            <a:pPr algn="just">
              <a:lnSpc>
                <a:spcPts val="7190"/>
              </a:lnSpc>
              <a:spcBef>
                <a:spcPct val="0"/>
              </a:spcBef>
            </a:pPr>
            <a:r>
              <a:rPr lang="en-US" sz="5706" b="1" spc="-114" dirty="0">
                <a:solidFill>
                  <a:srgbClr val="EF9F27"/>
                </a:solidFill>
                <a:latin typeface="Lantinghei SC Demibold" panose="02000000000000000000" pitchFamily="2" charset="-122"/>
              </a:rPr>
              <a:t>01</a:t>
            </a:r>
          </a:p>
        </p:txBody>
      </p:sp>
      <p:sp>
        <p:nvSpPr>
          <p:cNvPr id="20" name="TextBox 20"/>
          <p:cNvSpPr txBox="1"/>
          <p:nvPr/>
        </p:nvSpPr>
        <p:spPr>
          <a:xfrm>
            <a:off x="9695389" y="2166717"/>
            <a:ext cx="1031088" cy="902491"/>
          </a:xfrm>
          <a:prstGeom prst="rect">
            <a:avLst/>
          </a:prstGeom>
        </p:spPr>
        <p:txBody>
          <a:bodyPr wrap="square" lIns="0" tIns="0" rIns="0" bIns="0" rtlCol="0" anchor="t">
            <a:spAutoFit/>
          </a:bodyPr>
          <a:lstStyle/>
          <a:p>
            <a:pPr algn="just">
              <a:lnSpc>
                <a:spcPts val="7190"/>
              </a:lnSpc>
              <a:spcBef>
                <a:spcPct val="0"/>
              </a:spcBef>
            </a:pPr>
            <a:r>
              <a:rPr lang="en-US" sz="5706" b="1" spc="-114" dirty="0">
                <a:solidFill>
                  <a:srgbClr val="EF9F27"/>
                </a:solidFill>
                <a:latin typeface="Lantinghei SC Demibold" panose="02000000000000000000" pitchFamily="2" charset="-122"/>
              </a:rPr>
              <a:t>04</a:t>
            </a:r>
          </a:p>
        </p:txBody>
      </p:sp>
      <p:sp>
        <p:nvSpPr>
          <p:cNvPr id="21" name="TextBox 21"/>
          <p:cNvSpPr txBox="1"/>
          <p:nvPr/>
        </p:nvSpPr>
        <p:spPr>
          <a:xfrm>
            <a:off x="9695389" y="4681797"/>
            <a:ext cx="1212513" cy="902491"/>
          </a:xfrm>
          <a:prstGeom prst="rect">
            <a:avLst/>
          </a:prstGeom>
        </p:spPr>
        <p:txBody>
          <a:bodyPr wrap="square" lIns="0" tIns="0" rIns="0" bIns="0" rtlCol="0" anchor="t">
            <a:spAutoFit/>
          </a:bodyPr>
          <a:lstStyle/>
          <a:p>
            <a:pPr algn="just">
              <a:lnSpc>
                <a:spcPts val="7190"/>
              </a:lnSpc>
              <a:spcBef>
                <a:spcPct val="0"/>
              </a:spcBef>
            </a:pPr>
            <a:r>
              <a:rPr lang="en-US" sz="5706" b="1" spc="-114" dirty="0">
                <a:solidFill>
                  <a:srgbClr val="EF9F27"/>
                </a:solidFill>
                <a:latin typeface="Lantinghei SC Demibold" panose="02000000000000000000" pitchFamily="2" charset="-122"/>
              </a:rPr>
              <a:t>05</a:t>
            </a:r>
          </a:p>
        </p:txBody>
      </p:sp>
      <p:sp>
        <p:nvSpPr>
          <p:cNvPr id="22" name="TextBox 22"/>
          <p:cNvSpPr txBox="1"/>
          <p:nvPr/>
        </p:nvSpPr>
        <p:spPr>
          <a:xfrm>
            <a:off x="9695389" y="7383592"/>
            <a:ext cx="1270276" cy="902491"/>
          </a:xfrm>
          <a:prstGeom prst="rect">
            <a:avLst/>
          </a:prstGeom>
        </p:spPr>
        <p:txBody>
          <a:bodyPr wrap="square" lIns="0" tIns="0" rIns="0" bIns="0" rtlCol="0" anchor="t">
            <a:spAutoFit/>
          </a:bodyPr>
          <a:lstStyle/>
          <a:p>
            <a:pPr algn="just">
              <a:lnSpc>
                <a:spcPts val="7190"/>
              </a:lnSpc>
              <a:spcBef>
                <a:spcPct val="0"/>
              </a:spcBef>
            </a:pPr>
            <a:r>
              <a:rPr lang="en-US" sz="5706" b="1" spc="-114" dirty="0">
                <a:solidFill>
                  <a:srgbClr val="EF9F27"/>
                </a:solidFill>
                <a:latin typeface="Lantinghei SC Demibold" panose="02000000000000000000" pitchFamily="2" charset="-122"/>
              </a:rPr>
              <a:t>06</a:t>
            </a:r>
          </a:p>
        </p:txBody>
      </p:sp>
      <p:sp>
        <p:nvSpPr>
          <p:cNvPr id="23" name="TextBox 23"/>
          <p:cNvSpPr txBox="1"/>
          <p:nvPr/>
        </p:nvSpPr>
        <p:spPr>
          <a:xfrm>
            <a:off x="7683339" y="4681797"/>
            <a:ext cx="1234137" cy="902491"/>
          </a:xfrm>
          <a:prstGeom prst="rect">
            <a:avLst/>
          </a:prstGeom>
        </p:spPr>
        <p:txBody>
          <a:bodyPr wrap="square" lIns="0" tIns="0" rIns="0" bIns="0" rtlCol="0" anchor="t">
            <a:spAutoFit/>
          </a:bodyPr>
          <a:lstStyle/>
          <a:p>
            <a:pPr algn="just">
              <a:lnSpc>
                <a:spcPts val="7190"/>
              </a:lnSpc>
              <a:spcBef>
                <a:spcPct val="0"/>
              </a:spcBef>
            </a:pPr>
            <a:r>
              <a:rPr lang="en-US" sz="5706" b="1" spc="-114" dirty="0">
                <a:solidFill>
                  <a:srgbClr val="EF9F27"/>
                </a:solidFill>
                <a:latin typeface="Lantinghei SC Demibold" panose="02000000000000000000" pitchFamily="2" charset="-122"/>
              </a:rPr>
              <a:t>02</a:t>
            </a:r>
          </a:p>
        </p:txBody>
      </p:sp>
      <p:sp>
        <p:nvSpPr>
          <p:cNvPr id="24" name="TextBox 24"/>
          <p:cNvSpPr txBox="1"/>
          <p:nvPr/>
        </p:nvSpPr>
        <p:spPr>
          <a:xfrm>
            <a:off x="7683339" y="7383592"/>
            <a:ext cx="1192488" cy="902491"/>
          </a:xfrm>
          <a:prstGeom prst="rect">
            <a:avLst/>
          </a:prstGeom>
        </p:spPr>
        <p:txBody>
          <a:bodyPr wrap="square" lIns="0" tIns="0" rIns="0" bIns="0" rtlCol="0" anchor="t">
            <a:spAutoFit/>
          </a:bodyPr>
          <a:lstStyle/>
          <a:p>
            <a:pPr algn="just">
              <a:lnSpc>
                <a:spcPts val="7190"/>
              </a:lnSpc>
              <a:spcBef>
                <a:spcPct val="0"/>
              </a:spcBef>
            </a:pPr>
            <a:r>
              <a:rPr lang="en-US" sz="5706" b="1" spc="-114" dirty="0">
                <a:solidFill>
                  <a:srgbClr val="EF9F27"/>
                </a:solidFill>
                <a:latin typeface="Lantinghei SC Demibold" panose="02000000000000000000" pitchFamily="2" charset="-122"/>
              </a:rPr>
              <a:t>03</a:t>
            </a:r>
          </a:p>
        </p:txBody>
      </p:sp>
      <p:sp>
        <p:nvSpPr>
          <p:cNvPr id="25" name="TextBox 25"/>
          <p:cNvSpPr txBox="1"/>
          <p:nvPr/>
        </p:nvSpPr>
        <p:spPr>
          <a:xfrm>
            <a:off x="4543757" y="4555009"/>
            <a:ext cx="2491316" cy="499290"/>
          </a:xfrm>
          <a:prstGeom prst="rect">
            <a:avLst/>
          </a:prstGeom>
        </p:spPr>
        <p:txBody>
          <a:bodyPr lIns="0" tIns="0" rIns="0" bIns="0" rtlCol="0" anchor="t">
            <a:spAutoFit/>
          </a:bodyPr>
          <a:lstStyle/>
          <a:p>
            <a:pPr algn="r">
              <a:lnSpc>
                <a:spcPts val="4065"/>
              </a:lnSpc>
              <a:spcBef>
                <a:spcPct val="0"/>
              </a:spcBef>
            </a:pPr>
            <a:r>
              <a:rPr lang="en-US" sz="3226" spc="-64">
                <a:solidFill>
                  <a:srgbClr val="000000"/>
                </a:solidFill>
                <a:ea typeface="思源黑体-粗体 Bold"/>
              </a:rPr>
              <a:t>防御性注册</a:t>
            </a:r>
          </a:p>
        </p:txBody>
      </p:sp>
      <p:sp>
        <p:nvSpPr>
          <p:cNvPr id="26" name="TextBox 26"/>
          <p:cNvSpPr txBox="1"/>
          <p:nvPr/>
        </p:nvSpPr>
        <p:spPr>
          <a:xfrm>
            <a:off x="4543757" y="7157760"/>
            <a:ext cx="2491316" cy="499290"/>
          </a:xfrm>
          <a:prstGeom prst="rect">
            <a:avLst/>
          </a:prstGeom>
        </p:spPr>
        <p:txBody>
          <a:bodyPr lIns="0" tIns="0" rIns="0" bIns="0" rtlCol="0" anchor="t">
            <a:spAutoFit/>
          </a:bodyPr>
          <a:lstStyle/>
          <a:p>
            <a:pPr algn="r">
              <a:lnSpc>
                <a:spcPts val="4065"/>
              </a:lnSpc>
              <a:spcBef>
                <a:spcPct val="0"/>
              </a:spcBef>
            </a:pPr>
            <a:r>
              <a:rPr lang="en-US" sz="3226" spc="-64">
                <a:solidFill>
                  <a:srgbClr val="000000"/>
                </a:solidFill>
                <a:ea typeface="思源黑体-粗体 Bold"/>
              </a:rPr>
              <a:t>加强商标监测</a:t>
            </a:r>
          </a:p>
        </p:txBody>
      </p:sp>
      <p:sp>
        <p:nvSpPr>
          <p:cNvPr id="27" name="TextBox 27"/>
          <p:cNvSpPr txBox="1"/>
          <p:nvPr/>
        </p:nvSpPr>
        <p:spPr>
          <a:xfrm>
            <a:off x="1557312" y="2604428"/>
            <a:ext cx="5477761" cy="749629"/>
          </a:xfrm>
          <a:prstGeom prst="rect">
            <a:avLst/>
          </a:prstGeom>
        </p:spPr>
        <p:txBody>
          <a:bodyPr lIns="0" tIns="0" rIns="0" bIns="0" rtlCol="0" anchor="t">
            <a:spAutoFit/>
          </a:bodyPr>
          <a:lstStyle/>
          <a:p>
            <a:pPr algn="r">
              <a:lnSpc>
                <a:spcPts val="2961"/>
              </a:lnSpc>
            </a:pPr>
            <a:r>
              <a:rPr lang="en-US" sz="2115" b="1" spc="-2" dirty="0" err="1">
                <a:solidFill>
                  <a:srgbClr val="000000"/>
                </a:solidFill>
                <a:ea typeface="Lantinghei SC Demibold" panose="02000000000000000000" pitchFamily="2" charset="-122"/>
              </a:rPr>
              <a:t>在新开发的商品进入市场之前，确保所用商标已经取得权利</a:t>
            </a:r>
            <a:r>
              <a:rPr lang="en-US" sz="2115" b="1" spc="-2" dirty="0">
                <a:solidFill>
                  <a:srgbClr val="000000"/>
                </a:solidFill>
                <a:ea typeface="Lantinghei SC Demibold" panose="02000000000000000000" pitchFamily="2" charset="-122"/>
              </a:rPr>
              <a:t>。</a:t>
            </a:r>
          </a:p>
        </p:txBody>
      </p:sp>
      <p:sp>
        <p:nvSpPr>
          <p:cNvPr id="28" name="TextBox 28"/>
          <p:cNvSpPr txBox="1"/>
          <p:nvPr/>
        </p:nvSpPr>
        <p:spPr>
          <a:xfrm>
            <a:off x="11071630" y="2206092"/>
            <a:ext cx="5477761" cy="2282228"/>
          </a:xfrm>
          <a:prstGeom prst="rect">
            <a:avLst/>
          </a:prstGeom>
        </p:spPr>
        <p:txBody>
          <a:bodyPr lIns="0" tIns="0" rIns="0" bIns="0" rtlCol="0" anchor="t">
            <a:spAutoFit/>
          </a:bodyPr>
          <a:lstStyle/>
          <a:p>
            <a:pPr>
              <a:lnSpc>
                <a:spcPts val="2961"/>
              </a:lnSpc>
            </a:pPr>
            <a:r>
              <a:rPr lang="en-US" sz="2115" b="1" spc="-2" dirty="0">
                <a:solidFill>
                  <a:srgbClr val="000000"/>
                </a:solidFill>
                <a:latin typeface="Lantinghei SC Demibold" panose="02000000000000000000" pitchFamily="2" charset="-122"/>
              </a:rPr>
              <a:t> </a:t>
            </a:r>
            <a:r>
              <a:rPr lang="en-US" sz="2115" b="1" spc="-2" dirty="0" err="1">
                <a:solidFill>
                  <a:srgbClr val="000000"/>
                </a:solidFill>
                <a:latin typeface="Lantinghei SC Demibold" panose="02000000000000000000" pitchFamily="2" charset="-122"/>
              </a:rPr>
              <a:t>耿福能代表：建议建立恶意注册商标“黑名单”机制，扩大惩罚性赔偿的适用面</a:t>
            </a:r>
            <a:r>
              <a:rPr lang="en-US" sz="2115" b="1" spc="-2" dirty="0">
                <a:solidFill>
                  <a:srgbClr val="000000"/>
                </a:solidFill>
                <a:latin typeface="Lantinghei SC Demibold" panose="02000000000000000000" pitchFamily="2" charset="-122"/>
              </a:rPr>
              <a:t>。</a:t>
            </a:r>
          </a:p>
          <a:p>
            <a:pPr>
              <a:lnSpc>
                <a:spcPts val="2961"/>
              </a:lnSpc>
            </a:pPr>
            <a:r>
              <a:rPr lang="en-US" sz="2115" b="1" spc="-2" dirty="0">
                <a:solidFill>
                  <a:srgbClr val="000000"/>
                </a:solidFill>
                <a:ea typeface="Lantinghei SC Demibold" panose="02000000000000000000" pitchFamily="2" charset="-122"/>
              </a:rPr>
              <a:t>尽可能从更大范围执行认定故意（恶意）的标准，自上而下形成打击知识产权侵权的高压态势，“加大知识产权违法成本，让侵权者不敢侵权”。</a:t>
            </a:r>
          </a:p>
        </p:txBody>
      </p:sp>
      <p:sp>
        <p:nvSpPr>
          <p:cNvPr id="29" name="TextBox 29"/>
          <p:cNvSpPr txBox="1"/>
          <p:nvPr/>
        </p:nvSpPr>
        <p:spPr>
          <a:xfrm>
            <a:off x="1557312" y="5218553"/>
            <a:ext cx="5477761" cy="1519070"/>
          </a:xfrm>
          <a:prstGeom prst="rect">
            <a:avLst/>
          </a:prstGeom>
        </p:spPr>
        <p:txBody>
          <a:bodyPr lIns="0" tIns="0" rIns="0" bIns="0" rtlCol="0" anchor="t">
            <a:spAutoFit/>
          </a:bodyPr>
          <a:lstStyle/>
          <a:p>
            <a:pPr algn="r">
              <a:lnSpc>
                <a:spcPts val="2961"/>
              </a:lnSpc>
            </a:pPr>
            <a:r>
              <a:rPr lang="en-US" sz="2115" b="1" spc="-2" dirty="0">
                <a:solidFill>
                  <a:srgbClr val="000000"/>
                </a:solidFill>
                <a:ea typeface="Lantinghei SC Demibold" panose="02000000000000000000" pitchFamily="2" charset="-122"/>
              </a:rPr>
              <a:t>根据“一类商品一件商标一份申请”原则，具有一定知名度的商标可在与该商标类似或非类似商品类别上分别进行防御注册，以免受职业商标炒家的侵害。</a:t>
            </a:r>
          </a:p>
        </p:txBody>
      </p:sp>
      <p:sp>
        <p:nvSpPr>
          <p:cNvPr id="30" name="TextBox 30"/>
          <p:cNvSpPr txBox="1"/>
          <p:nvPr/>
        </p:nvSpPr>
        <p:spPr>
          <a:xfrm>
            <a:off x="11113383" y="4771317"/>
            <a:ext cx="5477761" cy="1135824"/>
          </a:xfrm>
          <a:prstGeom prst="rect">
            <a:avLst/>
          </a:prstGeom>
        </p:spPr>
        <p:txBody>
          <a:bodyPr lIns="0" tIns="0" rIns="0" bIns="0" rtlCol="0" anchor="t">
            <a:spAutoFit/>
          </a:bodyPr>
          <a:lstStyle/>
          <a:p>
            <a:pPr>
              <a:lnSpc>
                <a:spcPts val="2961"/>
              </a:lnSpc>
            </a:pPr>
            <a:r>
              <a:rPr lang="en-US" sz="2115" b="1" spc="-2" dirty="0">
                <a:solidFill>
                  <a:srgbClr val="000000"/>
                </a:solidFill>
                <a:latin typeface="Lantinghei SC Demibold" panose="02000000000000000000" pitchFamily="2" charset="-122"/>
              </a:rPr>
              <a:t> </a:t>
            </a:r>
            <a:r>
              <a:rPr lang="en-US" sz="2115" b="1" spc="-2" dirty="0" err="1">
                <a:solidFill>
                  <a:srgbClr val="000000"/>
                </a:solidFill>
                <a:latin typeface="Lantinghei SC Demibold" panose="02000000000000000000" pitchFamily="2" charset="-122"/>
              </a:rPr>
              <a:t>胡成中代表：建议建立商标恶意注册黑名单系统。建立像失信被执行人名单一样的黑名单系统，向全国公开，免费查询</a:t>
            </a:r>
            <a:r>
              <a:rPr lang="en-US" sz="2115" b="1" spc="-2" dirty="0">
                <a:solidFill>
                  <a:srgbClr val="000000"/>
                </a:solidFill>
                <a:latin typeface="Lantinghei SC Demibold" panose="02000000000000000000" pitchFamily="2" charset="-122"/>
              </a:rPr>
              <a:t>。</a:t>
            </a:r>
          </a:p>
        </p:txBody>
      </p:sp>
      <p:sp>
        <p:nvSpPr>
          <p:cNvPr id="31" name="TextBox 31"/>
          <p:cNvSpPr txBox="1"/>
          <p:nvPr/>
        </p:nvSpPr>
        <p:spPr>
          <a:xfrm>
            <a:off x="1557312" y="7821304"/>
            <a:ext cx="5477761" cy="1898981"/>
          </a:xfrm>
          <a:prstGeom prst="rect">
            <a:avLst/>
          </a:prstGeom>
        </p:spPr>
        <p:txBody>
          <a:bodyPr lIns="0" tIns="0" rIns="0" bIns="0" rtlCol="0" anchor="t">
            <a:spAutoFit/>
          </a:bodyPr>
          <a:lstStyle/>
          <a:p>
            <a:pPr algn="r">
              <a:lnSpc>
                <a:spcPts val="2961"/>
              </a:lnSpc>
            </a:pPr>
            <a:r>
              <a:rPr lang="en-US" sz="2115" b="1" spc="-2" dirty="0" err="1">
                <a:solidFill>
                  <a:srgbClr val="000000"/>
                </a:solidFill>
                <a:ea typeface="Lantinghei SC Demibold" panose="02000000000000000000" pitchFamily="2" charset="-122"/>
              </a:rPr>
              <a:t>企业应密切关注国家工商总局颁布的《商标公告</a:t>
            </a:r>
            <a:r>
              <a:rPr lang="en-US" sz="2115" b="1" spc="-2" dirty="0">
                <a:solidFill>
                  <a:srgbClr val="000000"/>
                </a:solidFill>
                <a:ea typeface="Lantinghei SC Demibold" panose="02000000000000000000" pitchFamily="2" charset="-122"/>
              </a:rPr>
              <a:t>》，</a:t>
            </a:r>
            <a:r>
              <a:rPr lang="en-US" sz="2115" b="1" spc="-2" dirty="0" err="1">
                <a:solidFill>
                  <a:srgbClr val="000000"/>
                </a:solidFill>
                <a:ea typeface="Lantinghei SC Demibold" panose="02000000000000000000" pitchFamily="2" charset="-122"/>
              </a:rPr>
              <a:t>如发现相同或近似商标，及时向国家工商总局提出异议；应委托商标代理组织进行市场追踪监测，及时反馈侵权信息</a:t>
            </a:r>
            <a:r>
              <a:rPr lang="en-US" sz="2115" b="1" spc="-2" dirty="0">
                <a:solidFill>
                  <a:srgbClr val="000000"/>
                </a:solidFill>
                <a:ea typeface="Lantinghei SC Demibold" panose="02000000000000000000" pitchFamily="2" charset="-122"/>
              </a:rPr>
              <a:t>。</a:t>
            </a:r>
          </a:p>
          <a:p>
            <a:pPr algn="r">
              <a:lnSpc>
                <a:spcPts val="2961"/>
              </a:lnSpc>
            </a:pPr>
            <a:endParaRPr lang="en-US" sz="2115" b="1" spc="-2" dirty="0">
              <a:solidFill>
                <a:srgbClr val="000000"/>
              </a:solidFill>
              <a:ea typeface="Lantinghei SC Demibold" panose="02000000000000000000" pitchFamily="2" charset="-122"/>
            </a:endParaRPr>
          </a:p>
        </p:txBody>
      </p:sp>
      <p:sp>
        <p:nvSpPr>
          <p:cNvPr id="32" name="TextBox 32"/>
          <p:cNvSpPr txBox="1"/>
          <p:nvPr/>
        </p:nvSpPr>
        <p:spPr>
          <a:xfrm>
            <a:off x="11071630" y="6679745"/>
            <a:ext cx="5477761" cy="3046283"/>
          </a:xfrm>
          <a:prstGeom prst="rect">
            <a:avLst/>
          </a:prstGeom>
        </p:spPr>
        <p:txBody>
          <a:bodyPr lIns="0" tIns="0" rIns="0" bIns="0" rtlCol="0" anchor="t">
            <a:spAutoFit/>
          </a:bodyPr>
          <a:lstStyle/>
          <a:p>
            <a:pPr>
              <a:lnSpc>
                <a:spcPts val="2961"/>
              </a:lnSpc>
            </a:pPr>
            <a:r>
              <a:rPr lang="en-US" sz="2115" b="1" spc="-2" dirty="0">
                <a:solidFill>
                  <a:srgbClr val="000000"/>
                </a:solidFill>
                <a:latin typeface="Lantinghei SC Demibold" panose="02000000000000000000" pitchFamily="2" charset="-122"/>
              </a:rPr>
              <a:t> </a:t>
            </a:r>
            <a:r>
              <a:rPr lang="en-US" sz="2115" b="1" spc="-2" dirty="0" err="1">
                <a:solidFill>
                  <a:srgbClr val="000000"/>
                </a:solidFill>
                <a:latin typeface="Lantinghei SC Demibold" panose="02000000000000000000" pitchFamily="2" charset="-122"/>
              </a:rPr>
              <a:t>董明珠代表：尽快设立国家知识产权法院</a:t>
            </a:r>
            <a:endParaRPr lang="en-US" sz="2115" b="1" spc="-2" dirty="0">
              <a:solidFill>
                <a:srgbClr val="000000"/>
              </a:solidFill>
              <a:latin typeface="Lantinghei SC Demibold" panose="02000000000000000000" pitchFamily="2" charset="-122"/>
            </a:endParaRPr>
          </a:p>
          <a:p>
            <a:pPr>
              <a:lnSpc>
                <a:spcPts val="2961"/>
              </a:lnSpc>
            </a:pPr>
            <a:r>
              <a:rPr lang="en-US" sz="2115" b="1" spc="-2" dirty="0">
                <a:solidFill>
                  <a:srgbClr val="000000"/>
                </a:solidFill>
                <a:ea typeface="Lantinghei SC Demibold" panose="02000000000000000000" pitchFamily="2" charset="-122"/>
              </a:rPr>
              <a:t>　1、尽快组建国家知识产权法院，充分保障知识产权审判的专业性和专门性。</a:t>
            </a:r>
          </a:p>
          <a:p>
            <a:pPr>
              <a:lnSpc>
                <a:spcPts val="2961"/>
              </a:lnSpc>
            </a:pPr>
            <a:r>
              <a:rPr lang="en-US" sz="2115" b="1" spc="-2" dirty="0">
                <a:solidFill>
                  <a:srgbClr val="000000"/>
                </a:solidFill>
                <a:latin typeface="Lantinghei SC Demibold" panose="02000000000000000000" pitchFamily="2" charset="-122"/>
              </a:rPr>
              <a:t> 2、完善知识产权法院的相关配套机制，加强对相关人员、机构的物资保障。</a:t>
            </a:r>
          </a:p>
          <a:p>
            <a:pPr>
              <a:lnSpc>
                <a:spcPts val="2961"/>
              </a:lnSpc>
            </a:pPr>
            <a:r>
              <a:rPr lang="en-US" sz="2115" b="1" spc="-2" dirty="0">
                <a:solidFill>
                  <a:srgbClr val="000000"/>
                </a:solidFill>
                <a:latin typeface="Lantinghei SC Demibold" panose="02000000000000000000" pitchFamily="2" charset="-122"/>
              </a:rPr>
              <a:t> 3、加强对国家知识产权法院建设的宣传力度，提升全体公民对尊重和保护知识产权的法律意识。</a:t>
            </a:r>
          </a:p>
        </p:txBody>
      </p:sp>
      <p:grpSp>
        <p:nvGrpSpPr>
          <p:cNvPr id="33" name="Group 33"/>
          <p:cNvGrpSpPr/>
          <p:nvPr/>
        </p:nvGrpSpPr>
        <p:grpSpPr>
          <a:xfrm>
            <a:off x="1511660" y="1010548"/>
            <a:ext cx="2065809" cy="132415"/>
            <a:chOff x="0" y="0"/>
            <a:chExt cx="451030" cy="28910"/>
          </a:xfrm>
        </p:grpSpPr>
        <p:sp>
          <p:nvSpPr>
            <p:cNvPr id="34" name="Freeform 34"/>
            <p:cNvSpPr/>
            <p:nvPr/>
          </p:nvSpPr>
          <p:spPr>
            <a:xfrm>
              <a:off x="0" y="0"/>
              <a:ext cx="451030" cy="28910"/>
            </a:xfrm>
            <a:custGeom>
              <a:avLst/>
              <a:gdLst/>
              <a:ahLst/>
              <a:cxnLst/>
              <a:rect l="l" t="t" r="r" b="b"/>
              <a:pathLst>
                <a:path w="451030" h="28910">
                  <a:moveTo>
                    <a:pt x="0" y="0"/>
                  </a:moveTo>
                  <a:lnTo>
                    <a:pt x="451030" y="0"/>
                  </a:lnTo>
                  <a:lnTo>
                    <a:pt x="451030" y="28910"/>
                  </a:lnTo>
                  <a:lnTo>
                    <a:pt x="0" y="28910"/>
                  </a:lnTo>
                  <a:close/>
                </a:path>
              </a:pathLst>
            </a:custGeom>
            <a:solidFill>
              <a:srgbClr val="FFBD59">
                <a:alpha val="30980"/>
              </a:srgbClr>
            </a:solidFill>
          </p:spPr>
        </p:sp>
        <p:sp>
          <p:nvSpPr>
            <p:cNvPr id="35" name="TextBox 35"/>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182513">
            <a:off x="1530136" y="1951189"/>
            <a:ext cx="5755491" cy="7523518"/>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118803">
            <a:off x="14272836" y="-5303895"/>
            <a:ext cx="5604311" cy="7325897"/>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118803">
            <a:off x="-1596601" y="9417377"/>
            <a:ext cx="5604311" cy="7325897"/>
          </a:xfrm>
          <a:prstGeom prst="rect">
            <a:avLst/>
          </a:prstGeom>
        </p:spPr>
      </p:pic>
      <p:pic>
        <p:nvPicPr>
          <p:cNvPr id="5" name="Picture 5"/>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118803">
            <a:off x="-743770" y="-6195967"/>
            <a:ext cx="5604311" cy="7325897"/>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4189457">
            <a:off x="14409144" y="8275407"/>
            <a:ext cx="5604311" cy="7325897"/>
          </a:xfrm>
          <a:prstGeom prst="rect">
            <a:avLst/>
          </a:prstGeom>
        </p:spPr>
      </p:pic>
      <p:pic>
        <p:nvPicPr>
          <p:cNvPr id="7" name="Picture 7"/>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807701" y="2954773"/>
            <a:ext cx="7072043" cy="4252066"/>
          </a:xfrm>
          <a:prstGeom prst="rect">
            <a:avLst/>
          </a:prstGeom>
        </p:spPr>
      </p:pic>
      <p:grpSp>
        <p:nvGrpSpPr>
          <p:cNvPr id="8" name="Group 8"/>
          <p:cNvGrpSpPr/>
          <p:nvPr/>
        </p:nvGrpSpPr>
        <p:grpSpPr>
          <a:xfrm>
            <a:off x="11377537" y="5080806"/>
            <a:ext cx="6149248" cy="275827"/>
            <a:chOff x="0" y="0"/>
            <a:chExt cx="1619555" cy="72646"/>
          </a:xfrm>
        </p:grpSpPr>
        <p:sp>
          <p:nvSpPr>
            <p:cNvPr id="9" name="Freeform 9"/>
            <p:cNvSpPr/>
            <p:nvPr/>
          </p:nvSpPr>
          <p:spPr>
            <a:xfrm>
              <a:off x="0" y="0"/>
              <a:ext cx="1619555" cy="72646"/>
            </a:xfrm>
            <a:custGeom>
              <a:avLst/>
              <a:gdLst/>
              <a:ahLst/>
              <a:cxnLst/>
              <a:rect l="l" t="t" r="r" b="b"/>
              <a:pathLst>
                <a:path w="1619555" h="72646">
                  <a:moveTo>
                    <a:pt x="0" y="0"/>
                  </a:moveTo>
                  <a:lnTo>
                    <a:pt x="1619555" y="0"/>
                  </a:lnTo>
                  <a:lnTo>
                    <a:pt x="1619555" y="72646"/>
                  </a:lnTo>
                  <a:lnTo>
                    <a:pt x="0" y="72646"/>
                  </a:lnTo>
                  <a:close/>
                </a:path>
              </a:pathLst>
            </a:custGeom>
            <a:solidFill>
              <a:srgbClr val="FFBD59">
                <a:alpha val="30980"/>
              </a:srgbClr>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pic>
        <p:nvPicPr>
          <p:cNvPr id="11" name="Picture 11"/>
          <p:cNvPicPr>
            <a:picLocks noChangeAspect="1"/>
          </p:cNvPicPr>
          <p:nvPr/>
        </p:nvPicPr>
        <p:blipFill>
          <a:blip r:embed="rId12"/>
          <a:srcRect/>
          <a:stretch>
            <a:fillRect/>
          </a:stretch>
        </p:blipFill>
        <p:spPr>
          <a:xfrm>
            <a:off x="14860949" y="8707388"/>
            <a:ext cx="805901" cy="804894"/>
          </a:xfrm>
          <a:prstGeom prst="rect">
            <a:avLst/>
          </a:prstGeom>
        </p:spPr>
      </p:pic>
      <p:pic>
        <p:nvPicPr>
          <p:cNvPr id="12" name="Picture 12"/>
          <p:cNvPicPr>
            <a:picLocks noChangeAspect="1"/>
          </p:cNvPicPr>
          <p:nvPr/>
        </p:nvPicPr>
        <p:blipFill>
          <a:blip r:embed="rId13"/>
          <a:srcRect/>
          <a:stretch>
            <a:fillRect/>
          </a:stretch>
        </p:blipFill>
        <p:spPr>
          <a:xfrm rot="-848114">
            <a:off x="6119030" y="1539247"/>
            <a:ext cx="8920404" cy="6244283"/>
          </a:xfrm>
          <a:prstGeom prst="rect">
            <a:avLst/>
          </a:prstGeom>
        </p:spPr>
      </p:pic>
      <p:pic>
        <p:nvPicPr>
          <p:cNvPr id="13" name="Picture 13"/>
          <p:cNvPicPr>
            <a:picLocks noChangeAspect="1"/>
          </p:cNvPicPr>
          <p:nvPr/>
        </p:nvPicPr>
        <p:blipFill>
          <a:blip r:embed="rId12"/>
          <a:srcRect/>
          <a:stretch>
            <a:fillRect/>
          </a:stretch>
        </p:blipFill>
        <p:spPr>
          <a:xfrm>
            <a:off x="10362783" y="3595835"/>
            <a:ext cx="544459" cy="543779"/>
          </a:xfrm>
          <a:prstGeom prst="rect">
            <a:avLst/>
          </a:prstGeom>
        </p:spPr>
      </p:pic>
      <p:sp>
        <p:nvSpPr>
          <p:cNvPr id="14" name="TextBox 14"/>
          <p:cNvSpPr txBox="1"/>
          <p:nvPr/>
        </p:nvSpPr>
        <p:spPr>
          <a:xfrm>
            <a:off x="8204269" y="3386347"/>
            <a:ext cx="9204757" cy="1849229"/>
          </a:xfrm>
          <a:prstGeom prst="rect">
            <a:avLst/>
          </a:prstGeom>
        </p:spPr>
        <p:txBody>
          <a:bodyPr lIns="0" tIns="0" rIns="0" bIns="0" rtlCol="0" anchor="t">
            <a:spAutoFit/>
          </a:bodyPr>
          <a:lstStyle/>
          <a:p>
            <a:pPr algn="r">
              <a:lnSpc>
                <a:spcPts val="14891"/>
              </a:lnSpc>
            </a:pPr>
            <a:r>
              <a:rPr lang="en-US" sz="11543" spc="-184">
                <a:solidFill>
                  <a:srgbClr val="000000"/>
                </a:solidFill>
                <a:ea typeface="思源黑体-粗体 Bold"/>
              </a:rPr>
              <a:t>谢谢观看</a:t>
            </a:r>
          </a:p>
        </p:txBody>
      </p:sp>
      <p:sp>
        <p:nvSpPr>
          <p:cNvPr id="15" name="TextBox 15"/>
          <p:cNvSpPr txBox="1"/>
          <p:nvPr/>
        </p:nvSpPr>
        <p:spPr>
          <a:xfrm>
            <a:off x="13950527" y="5674848"/>
            <a:ext cx="3432647" cy="792781"/>
          </a:xfrm>
          <a:prstGeom prst="rect">
            <a:avLst/>
          </a:prstGeom>
        </p:spPr>
        <p:txBody>
          <a:bodyPr lIns="0" tIns="0" rIns="0" bIns="0" rtlCol="0" anchor="t">
            <a:spAutoFit/>
          </a:bodyPr>
          <a:lstStyle/>
          <a:p>
            <a:pPr algn="r">
              <a:lnSpc>
                <a:spcPts val="3154"/>
              </a:lnSpc>
            </a:pPr>
            <a:r>
              <a:rPr lang="en-US" sz="2252" b="1" spc="-2" dirty="0" err="1">
                <a:solidFill>
                  <a:srgbClr val="000000"/>
                </a:solidFill>
                <a:ea typeface="Lantinghei SC Demibold" panose="02000000000000000000" pitchFamily="2" charset="-122"/>
              </a:rPr>
              <a:t>展示人：苏淼</a:t>
            </a:r>
            <a:r>
              <a:rPr lang="en-US" sz="2252" b="1" spc="-2" dirty="0">
                <a:solidFill>
                  <a:srgbClr val="000000"/>
                </a:solidFill>
                <a:ea typeface="Lantinghei SC Demibold" panose="02000000000000000000" pitchFamily="2" charset="-122"/>
              </a:rPr>
              <a:t>    </a:t>
            </a:r>
            <a:r>
              <a:rPr lang="en-US" sz="2252" b="1" spc="-2" dirty="0" err="1">
                <a:solidFill>
                  <a:srgbClr val="000000"/>
                </a:solidFill>
                <a:ea typeface="Lantinghei SC Demibold" panose="02000000000000000000" pitchFamily="2" charset="-122"/>
              </a:rPr>
              <a:t>黄磊</a:t>
            </a:r>
            <a:endParaRPr lang="en-US" sz="2252" b="1" spc="-2" dirty="0">
              <a:solidFill>
                <a:srgbClr val="000000"/>
              </a:solidFill>
              <a:ea typeface="Lantinghei SC Demibold" panose="02000000000000000000" pitchFamily="2" charset="-122"/>
            </a:endParaRPr>
          </a:p>
          <a:p>
            <a:pPr algn="r">
              <a:lnSpc>
                <a:spcPts val="3154"/>
              </a:lnSpc>
            </a:pPr>
            <a:r>
              <a:rPr lang="en-US" sz="2252" b="1" spc="-2" dirty="0">
                <a:solidFill>
                  <a:srgbClr val="000000"/>
                </a:solidFill>
                <a:ea typeface="Lantinghei SC Demibold" panose="02000000000000000000" pitchFamily="2" charset="-122"/>
              </a:rPr>
              <a:t>展示时间：2023-03-17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16405774" y="8593798"/>
            <a:ext cx="805901" cy="80489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3182513" flipH="1" flipV="1">
            <a:off x="1536532" y="694832"/>
            <a:ext cx="6310650" cy="8249215"/>
          </a:xfrm>
          <a:prstGeom prst="rect">
            <a:avLst/>
          </a:prstGeom>
        </p:spPr>
      </p:pic>
      <p:pic>
        <p:nvPicPr>
          <p:cNvPr id="4" name="Picture 4"/>
          <p:cNvPicPr>
            <a:picLocks noChangeAspect="1"/>
          </p:cNvPicPr>
          <p:nvPr/>
        </p:nvPicPr>
        <p:blipFill>
          <a:blip r:embed="rId6"/>
          <a:srcRect/>
          <a:stretch>
            <a:fillRect/>
          </a:stretch>
        </p:blipFill>
        <p:spPr>
          <a:xfrm>
            <a:off x="445483" y="2535189"/>
            <a:ext cx="8129260" cy="4704809"/>
          </a:xfrm>
          <a:prstGeom prst="rect">
            <a:avLst/>
          </a:prstGeom>
        </p:spPr>
      </p:pic>
      <p:grpSp>
        <p:nvGrpSpPr>
          <p:cNvPr id="5" name="Group 5"/>
          <p:cNvGrpSpPr/>
          <p:nvPr/>
        </p:nvGrpSpPr>
        <p:grpSpPr>
          <a:xfrm>
            <a:off x="10169493" y="5604344"/>
            <a:ext cx="6639231" cy="226807"/>
            <a:chOff x="0" y="0"/>
            <a:chExt cx="1449550" cy="49519"/>
          </a:xfrm>
        </p:grpSpPr>
        <p:sp>
          <p:nvSpPr>
            <p:cNvPr id="6" name="Freeform 6"/>
            <p:cNvSpPr/>
            <p:nvPr/>
          </p:nvSpPr>
          <p:spPr>
            <a:xfrm>
              <a:off x="0" y="0"/>
              <a:ext cx="1449550" cy="49519"/>
            </a:xfrm>
            <a:custGeom>
              <a:avLst/>
              <a:gdLst/>
              <a:ahLst/>
              <a:cxnLst/>
              <a:rect l="l" t="t" r="r" b="b"/>
              <a:pathLst>
                <a:path w="1449550" h="49519">
                  <a:moveTo>
                    <a:pt x="0" y="0"/>
                  </a:moveTo>
                  <a:lnTo>
                    <a:pt x="1449550" y="0"/>
                  </a:lnTo>
                  <a:lnTo>
                    <a:pt x="1449550" y="49519"/>
                  </a:lnTo>
                  <a:lnTo>
                    <a:pt x="0" y="49519"/>
                  </a:lnTo>
                  <a:close/>
                </a:path>
              </a:pathLst>
            </a:custGeom>
            <a:solidFill>
              <a:srgbClr val="FFBD59">
                <a:alpha val="30980"/>
              </a:srgbClr>
            </a:solidFill>
          </p:spPr>
        </p:sp>
        <p:sp>
          <p:nvSpPr>
            <p:cNvPr id="7" name="TextBox 7"/>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4471286" y="2458989"/>
            <a:ext cx="2337439" cy="1849256"/>
          </a:xfrm>
          <a:prstGeom prst="rect">
            <a:avLst/>
          </a:prstGeom>
        </p:spPr>
        <p:txBody>
          <a:bodyPr lIns="0" tIns="0" rIns="0" bIns="0" rtlCol="0" anchor="t">
            <a:spAutoFit/>
          </a:bodyPr>
          <a:lstStyle/>
          <a:p>
            <a:pPr algn="r">
              <a:lnSpc>
                <a:spcPts val="14891"/>
              </a:lnSpc>
            </a:pPr>
            <a:r>
              <a:rPr lang="en-US" sz="11543" spc="-184">
                <a:solidFill>
                  <a:srgbClr val="FFBD59"/>
                </a:solidFill>
                <a:latin typeface="思源黑体-粗体 Bold"/>
              </a:rPr>
              <a:t>/01</a:t>
            </a:r>
          </a:p>
        </p:txBody>
      </p:sp>
      <p:sp>
        <p:nvSpPr>
          <p:cNvPr id="9" name="TextBox 9"/>
          <p:cNvSpPr txBox="1"/>
          <p:nvPr/>
        </p:nvSpPr>
        <p:spPr>
          <a:xfrm>
            <a:off x="10037922" y="4743240"/>
            <a:ext cx="6770802" cy="998694"/>
          </a:xfrm>
          <a:prstGeom prst="rect">
            <a:avLst/>
          </a:prstGeom>
        </p:spPr>
        <p:txBody>
          <a:bodyPr lIns="0" tIns="0" rIns="0" bIns="0" rtlCol="0" anchor="t">
            <a:spAutoFit/>
          </a:bodyPr>
          <a:lstStyle/>
          <a:p>
            <a:pPr algn="r">
              <a:lnSpc>
                <a:spcPts val="8075"/>
              </a:lnSpc>
            </a:pPr>
            <a:r>
              <a:rPr lang="en-US" sz="6259" spc="269">
                <a:solidFill>
                  <a:srgbClr val="000000"/>
                </a:solidFill>
                <a:ea typeface="思源黑体-粗体 Bold"/>
              </a:rPr>
              <a:t>蹭热度和山寨行为</a:t>
            </a:r>
          </a:p>
        </p:txBody>
      </p:sp>
      <p:sp>
        <p:nvSpPr>
          <p:cNvPr id="10" name="TextBox 10"/>
          <p:cNvSpPr txBox="1"/>
          <p:nvPr/>
        </p:nvSpPr>
        <p:spPr>
          <a:xfrm>
            <a:off x="9388003" y="6194778"/>
            <a:ext cx="7420722" cy="1452002"/>
          </a:xfrm>
          <a:prstGeom prst="rect">
            <a:avLst/>
          </a:prstGeom>
        </p:spPr>
        <p:txBody>
          <a:bodyPr lIns="0" tIns="0" rIns="0" bIns="0" rtlCol="0" anchor="t">
            <a:spAutoFit/>
          </a:bodyPr>
          <a:lstStyle/>
          <a:p>
            <a:pPr algn="r">
              <a:lnSpc>
                <a:spcPts val="3940"/>
              </a:lnSpc>
            </a:pPr>
            <a:r>
              <a:rPr lang="en-US" sz="2373" b="1" spc="-2" dirty="0" err="1">
                <a:solidFill>
                  <a:srgbClr val="000000"/>
                </a:solidFill>
                <a:ea typeface="Lantinghei SC Demibold" panose="02000000000000000000" pitchFamily="2" charset="-122"/>
              </a:rPr>
              <a:t>在利益的驱使下，对商标的侵犯从未停止</a:t>
            </a:r>
            <a:r>
              <a:rPr lang="en-US" sz="2373" b="1" spc="-2" dirty="0">
                <a:solidFill>
                  <a:srgbClr val="000000"/>
                </a:solidFill>
                <a:ea typeface="Lantinghei SC Demibold" panose="02000000000000000000" pitchFamily="2" charset="-122"/>
              </a:rPr>
              <a:t>。</a:t>
            </a:r>
          </a:p>
          <a:p>
            <a:pPr algn="r">
              <a:lnSpc>
                <a:spcPts val="3940"/>
              </a:lnSpc>
            </a:pPr>
            <a:r>
              <a:rPr lang="en-US" sz="2373" b="1" spc="-2" dirty="0" err="1">
                <a:solidFill>
                  <a:srgbClr val="000000"/>
                </a:solidFill>
                <a:ea typeface="Lantinghei SC Demibold" panose="02000000000000000000" pitchFamily="2" charset="-122"/>
              </a:rPr>
              <a:t>最典型的就是蹭热度行为和山寨行为</a:t>
            </a:r>
            <a:r>
              <a:rPr lang="en-US" sz="2373" b="1" spc="-2" dirty="0">
                <a:solidFill>
                  <a:srgbClr val="000000"/>
                </a:solidFill>
                <a:ea typeface="Lantinghei SC Demibold" panose="02000000000000000000" pitchFamily="2" charset="-122"/>
              </a:rPr>
              <a:t>。</a:t>
            </a:r>
          </a:p>
          <a:p>
            <a:pPr algn="r">
              <a:lnSpc>
                <a:spcPts val="3940"/>
              </a:lnSpc>
            </a:pPr>
            <a:endParaRPr lang="en-US" sz="2373" b="1" spc="-2" dirty="0">
              <a:solidFill>
                <a:srgbClr val="000000"/>
              </a:solidFill>
              <a:ea typeface="Lantinghei SC Demibold" panose="02000000000000000000" pitchFamily="2" charset="-122"/>
            </a:endParaRPr>
          </a:p>
        </p:txBody>
      </p:sp>
      <p:pic>
        <p:nvPicPr>
          <p:cNvPr id="11" name="Picture 11"/>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118803">
            <a:off x="14272836" y="-5303895"/>
            <a:ext cx="5604311" cy="7325897"/>
          </a:xfrm>
          <a:prstGeom prst="rect">
            <a:avLst/>
          </a:prstGeom>
        </p:spPr>
      </p:pic>
      <p:pic>
        <p:nvPicPr>
          <p:cNvPr id="12" name="Picture 12"/>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118803">
            <a:off x="-1596601" y="9417377"/>
            <a:ext cx="5604311" cy="7325897"/>
          </a:xfrm>
          <a:prstGeom prst="rect">
            <a:avLst/>
          </a:prstGeom>
        </p:spPr>
      </p:pic>
      <p:pic>
        <p:nvPicPr>
          <p:cNvPr id="13" name="Picture 13"/>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1118803">
            <a:off x="-743770" y="-6195967"/>
            <a:ext cx="5604311" cy="7325897"/>
          </a:xfrm>
          <a:prstGeom prst="rect">
            <a:avLst/>
          </a:prstGeom>
        </p:spPr>
      </p:pic>
      <p:pic>
        <p:nvPicPr>
          <p:cNvPr id="14" name="Picture 14"/>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4189457">
            <a:off x="14409144" y="8275407"/>
            <a:ext cx="5604311" cy="73258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596601" y="9417377"/>
            <a:ext cx="5604311" cy="7325897"/>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4189457">
            <a:off x="14409144" y="8275407"/>
            <a:ext cx="5604311" cy="7325897"/>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4272836" y="-5303895"/>
            <a:ext cx="5604311" cy="7325897"/>
          </a:xfrm>
          <a:prstGeom prst="rect">
            <a:avLst/>
          </a:prstGeom>
        </p:spPr>
      </p:pic>
      <p:sp>
        <p:nvSpPr>
          <p:cNvPr id="5" name="AutoShape 5"/>
          <p:cNvSpPr/>
          <p:nvPr/>
        </p:nvSpPr>
        <p:spPr>
          <a:xfrm>
            <a:off x="1477373" y="2385404"/>
            <a:ext cx="4799125" cy="0"/>
          </a:xfrm>
          <a:prstGeom prst="line">
            <a:avLst/>
          </a:prstGeom>
          <a:ln w="47625" cap="flat">
            <a:solidFill>
              <a:srgbClr val="411E01"/>
            </a:solidFill>
            <a:prstDash val="sysDot"/>
            <a:headEnd type="none" w="sm" len="sm"/>
            <a:tailEnd type="none" w="sm" len="sm"/>
          </a:ln>
        </p:spPr>
      </p:sp>
      <p:sp>
        <p:nvSpPr>
          <p:cNvPr id="6" name="AutoShape 6"/>
          <p:cNvSpPr/>
          <p:nvPr/>
        </p:nvSpPr>
        <p:spPr>
          <a:xfrm>
            <a:off x="1410934" y="4386580"/>
            <a:ext cx="4799125" cy="0"/>
          </a:xfrm>
          <a:prstGeom prst="line">
            <a:avLst/>
          </a:prstGeom>
          <a:ln w="47625" cap="flat">
            <a:solidFill>
              <a:srgbClr val="411E01"/>
            </a:solidFill>
            <a:prstDash val="sysDot"/>
            <a:headEnd type="none" w="sm" len="sm"/>
            <a:tailEnd type="none" w="sm" len="sm"/>
          </a:ln>
        </p:spPr>
      </p:sp>
      <p:pic>
        <p:nvPicPr>
          <p:cNvPr id="7" name="Picture 7"/>
          <p:cNvPicPr>
            <a:picLocks noChangeAspect="1"/>
          </p:cNvPicPr>
          <p:nvPr/>
        </p:nvPicPr>
        <p:blipFill>
          <a:blip r:embed="rId7"/>
          <a:srcRect/>
          <a:stretch>
            <a:fillRect/>
          </a:stretch>
        </p:blipFill>
        <p:spPr>
          <a:xfrm>
            <a:off x="11847807" y="1865923"/>
            <a:ext cx="6211254" cy="3623231"/>
          </a:xfrm>
          <a:prstGeom prst="rect">
            <a:avLst/>
          </a:prstGeom>
        </p:spPr>
      </p:pic>
      <p:pic>
        <p:nvPicPr>
          <p:cNvPr id="8" name="Picture 8"/>
          <p:cNvPicPr>
            <a:picLocks noChangeAspect="1"/>
          </p:cNvPicPr>
          <p:nvPr/>
        </p:nvPicPr>
        <p:blipFill>
          <a:blip r:embed="rId8"/>
          <a:srcRect b="2290"/>
          <a:stretch>
            <a:fillRect/>
          </a:stretch>
        </p:blipFill>
        <p:spPr>
          <a:xfrm>
            <a:off x="11744800" y="5765221"/>
            <a:ext cx="6278166" cy="3608006"/>
          </a:xfrm>
          <a:prstGeom prst="rect">
            <a:avLst/>
          </a:prstGeom>
        </p:spPr>
      </p:pic>
      <p:sp>
        <p:nvSpPr>
          <p:cNvPr id="9" name="TextBox 9"/>
          <p:cNvSpPr txBox="1"/>
          <p:nvPr/>
        </p:nvSpPr>
        <p:spPr>
          <a:xfrm>
            <a:off x="1511660" y="688059"/>
            <a:ext cx="8474912" cy="418099"/>
          </a:xfrm>
          <a:prstGeom prst="rect">
            <a:avLst/>
          </a:prstGeom>
        </p:spPr>
        <p:txBody>
          <a:bodyPr lIns="0" tIns="0" rIns="0" bIns="0" rtlCol="0" anchor="t">
            <a:spAutoFit/>
          </a:bodyPr>
          <a:lstStyle/>
          <a:p>
            <a:pPr>
              <a:lnSpc>
                <a:spcPts val="3315"/>
              </a:lnSpc>
            </a:pPr>
            <a:r>
              <a:rPr lang="en-US" sz="2631" spc="-92" dirty="0" err="1">
                <a:solidFill>
                  <a:srgbClr val="000000"/>
                </a:solidFill>
                <a:ea typeface="思源黑体-粗体 Bold"/>
              </a:rPr>
              <a:t>迈克尔·乔丹</a:t>
            </a:r>
            <a:r>
              <a:rPr lang="en-US" sz="2631" spc="-92" dirty="0">
                <a:solidFill>
                  <a:srgbClr val="000000"/>
                </a:solidFill>
                <a:ea typeface="思源黑体-粗体 Bold"/>
              </a:rPr>
              <a:t> </a:t>
            </a:r>
            <a:r>
              <a:rPr lang="en-US" sz="2631" spc="-92" dirty="0" err="1">
                <a:solidFill>
                  <a:srgbClr val="000000"/>
                </a:solidFill>
                <a:ea typeface="思源黑体-粗体 Bold"/>
              </a:rPr>
              <a:t>美国篮球明星</a:t>
            </a:r>
            <a:r>
              <a:rPr lang="en-US" sz="2631" spc="-92" dirty="0">
                <a:solidFill>
                  <a:srgbClr val="000000"/>
                </a:solidFill>
                <a:ea typeface="思源黑体-粗体 Bold"/>
              </a:rPr>
              <a:t> </a:t>
            </a:r>
            <a:r>
              <a:rPr lang="en-US" sz="2631" spc="-92" dirty="0">
                <a:solidFill>
                  <a:srgbClr val="FF914D"/>
                </a:solidFill>
                <a:latin typeface="思源黑体-粗体 Bold"/>
              </a:rPr>
              <a:t>vs</a:t>
            </a:r>
            <a:r>
              <a:rPr lang="en-US" sz="2631" spc="-92" dirty="0">
                <a:solidFill>
                  <a:srgbClr val="000000"/>
                </a:solidFill>
                <a:latin typeface="思源黑体-粗体 Bold"/>
              </a:rPr>
              <a:t> </a:t>
            </a:r>
            <a:r>
              <a:rPr lang="en-US" sz="2631" spc="-92" dirty="0" err="1">
                <a:solidFill>
                  <a:srgbClr val="000000"/>
                </a:solidFill>
                <a:latin typeface="思源黑体-粗体 Bold"/>
              </a:rPr>
              <a:t>乔丹体育</a:t>
            </a:r>
            <a:r>
              <a:rPr lang="en-US" sz="2631" spc="-92" dirty="0">
                <a:solidFill>
                  <a:srgbClr val="000000"/>
                </a:solidFill>
                <a:latin typeface="思源黑体-粗体 Bold"/>
              </a:rPr>
              <a:t> </a:t>
            </a:r>
            <a:r>
              <a:rPr lang="en-US" sz="2631" spc="-92" dirty="0" err="1">
                <a:solidFill>
                  <a:srgbClr val="000000"/>
                </a:solidFill>
                <a:latin typeface="思源黑体-粗体 Bold"/>
              </a:rPr>
              <a:t>中国体育品牌</a:t>
            </a:r>
            <a:endParaRPr lang="en-US" sz="2631" spc="-92" dirty="0">
              <a:solidFill>
                <a:srgbClr val="000000"/>
              </a:solidFill>
              <a:latin typeface="思源黑体-粗体 Bold"/>
            </a:endParaRPr>
          </a:p>
        </p:txBody>
      </p:sp>
      <p:sp>
        <p:nvSpPr>
          <p:cNvPr id="10" name="TextBox 10"/>
          <p:cNvSpPr txBox="1"/>
          <p:nvPr/>
        </p:nvSpPr>
        <p:spPr>
          <a:xfrm>
            <a:off x="640948" y="511261"/>
            <a:ext cx="769986" cy="710115"/>
          </a:xfrm>
          <a:prstGeom prst="rect">
            <a:avLst/>
          </a:prstGeom>
        </p:spPr>
        <p:txBody>
          <a:bodyPr lIns="0" tIns="0" rIns="0" bIns="0" rtlCol="0" anchor="t">
            <a:spAutoFit/>
          </a:bodyPr>
          <a:lstStyle/>
          <a:p>
            <a:pPr>
              <a:lnSpc>
                <a:spcPts val="5669"/>
              </a:lnSpc>
            </a:pPr>
            <a:r>
              <a:rPr lang="en-US" sz="4499" spc="-157">
                <a:solidFill>
                  <a:srgbClr val="EF9F27"/>
                </a:solidFill>
                <a:latin typeface="思源黑体-粗体 Bold"/>
              </a:rPr>
              <a:t>01</a:t>
            </a:r>
          </a:p>
        </p:txBody>
      </p:sp>
      <p:sp>
        <p:nvSpPr>
          <p:cNvPr id="11" name="TextBox 11"/>
          <p:cNvSpPr txBox="1"/>
          <p:nvPr/>
        </p:nvSpPr>
        <p:spPr>
          <a:xfrm>
            <a:off x="1477373" y="1666838"/>
            <a:ext cx="7938446" cy="489966"/>
          </a:xfrm>
          <a:prstGeom prst="rect">
            <a:avLst/>
          </a:prstGeom>
        </p:spPr>
        <p:txBody>
          <a:bodyPr lIns="0" tIns="0" rIns="0" bIns="0" rtlCol="0" anchor="t">
            <a:spAutoFit/>
          </a:bodyPr>
          <a:lstStyle/>
          <a:p>
            <a:pPr>
              <a:lnSpc>
                <a:spcPts val="4032"/>
              </a:lnSpc>
              <a:spcBef>
                <a:spcPct val="0"/>
              </a:spcBef>
            </a:pPr>
            <a:r>
              <a:rPr lang="en-US" sz="3200" spc="-64">
                <a:solidFill>
                  <a:srgbClr val="EF9F27"/>
                </a:solidFill>
                <a:ea typeface="思源黑体-粗体 Bold"/>
              </a:rPr>
              <a:t>篮球巨星乔丹：我的名字叫乔丹，你侵权</a:t>
            </a:r>
          </a:p>
        </p:txBody>
      </p:sp>
      <p:sp>
        <p:nvSpPr>
          <p:cNvPr id="12" name="TextBox 12"/>
          <p:cNvSpPr txBox="1"/>
          <p:nvPr/>
        </p:nvSpPr>
        <p:spPr>
          <a:xfrm>
            <a:off x="1477373" y="2614004"/>
            <a:ext cx="8911669" cy="528320"/>
          </a:xfrm>
          <a:prstGeom prst="rect">
            <a:avLst/>
          </a:prstGeom>
        </p:spPr>
        <p:txBody>
          <a:bodyPr lIns="0" tIns="0" rIns="0" bIns="0" rtlCol="0" anchor="t">
            <a:spAutoFit/>
          </a:bodyPr>
          <a:lstStyle/>
          <a:p>
            <a:pPr>
              <a:lnSpc>
                <a:spcPts val="4480"/>
              </a:lnSpc>
            </a:pPr>
            <a:r>
              <a:rPr lang="en-US" sz="3200" spc="-3" dirty="0" err="1">
                <a:solidFill>
                  <a:srgbClr val="000000"/>
                </a:solidFill>
                <a:ea typeface="思源黑体-粗体 Bold"/>
              </a:rPr>
              <a:t>中国乔丹体育：我们用的一种叫乔丹的树的名字</a:t>
            </a:r>
            <a:endParaRPr lang="en-US" sz="3200" spc="-3" dirty="0">
              <a:solidFill>
                <a:srgbClr val="000000"/>
              </a:solidFill>
              <a:ea typeface="思源黑体-粗体 Bold"/>
            </a:endParaRPr>
          </a:p>
        </p:txBody>
      </p:sp>
      <p:sp>
        <p:nvSpPr>
          <p:cNvPr id="13" name="TextBox 13"/>
          <p:cNvSpPr txBox="1"/>
          <p:nvPr/>
        </p:nvSpPr>
        <p:spPr>
          <a:xfrm>
            <a:off x="1410934" y="3668014"/>
            <a:ext cx="10680568" cy="489966"/>
          </a:xfrm>
          <a:prstGeom prst="rect">
            <a:avLst/>
          </a:prstGeom>
        </p:spPr>
        <p:txBody>
          <a:bodyPr lIns="0" tIns="0" rIns="0" bIns="0" rtlCol="0" anchor="t">
            <a:spAutoFit/>
          </a:bodyPr>
          <a:lstStyle/>
          <a:p>
            <a:pPr>
              <a:lnSpc>
                <a:spcPts val="4032"/>
              </a:lnSpc>
              <a:spcBef>
                <a:spcPct val="0"/>
              </a:spcBef>
            </a:pPr>
            <a:r>
              <a:rPr lang="en-US" sz="3200" spc="-64" dirty="0" err="1">
                <a:solidFill>
                  <a:srgbClr val="EF9F27"/>
                </a:solidFill>
                <a:ea typeface="思源黑体-粗体 Bold"/>
              </a:rPr>
              <a:t>篮球巨星乔丹：你使用我投球的照片做</a:t>
            </a:r>
            <a:r>
              <a:rPr lang="zh-CN" altLang="en-US" sz="3200" spc="-64" dirty="0">
                <a:solidFill>
                  <a:srgbClr val="EF9F27"/>
                </a:solidFill>
                <a:ea typeface="思源黑体-粗体 Bold"/>
              </a:rPr>
              <a:t> </a:t>
            </a:r>
            <a:r>
              <a:rPr lang="en-US" sz="3200" spc="-64" dirty="0" err="1">
                <a:solidFill>
                  <a:srgbClr val="EF9F27"/>
                </a:solidFill>
                <a:ea typeface="思源黑体-粗体 Bold"/>
              </a:rPr>
              <a:t>LOGO，还不认错</a:t>
            </a:r>
            <a:r>
              <a:rPr lang="en-US" sz="3200" spc="-64" dirty="0">
                <a:solidFill>
                  <a:srgbClr val="EF9F27"/>
                </a:solidFill>
                <a:ea typeface="思源黑体-粗体 Bold"/>
              </a:rPr>
              <a:t>？</a:t>
            </a:r>
          </a:p>
        </p:txBody>
      </p:sp>
      <p:sp>
        <p:nvSpPr>
          <p:cNvPr id="14" name="TextBox 14"/>
          <p:cNvSpPr txBox="1"/>
          <p:nvPr/>
        </p:nvSpPr>
        <p:spPr>
          <a:xfrm>
            <a:off x="1410934" y="4615180"/>
            <a:ext cx="10680568" cy="528320"/>
          </a:xfrm>
          <a:prstGeom prst="rect">
            <a:avLst/>
          </a:prstGeom>
        </p:spPr>
        <p:txBody>
          <a:bodyPr lIns="0" tIns="0" rIns="0" bIns="0" rtlCol="0" anchor="t">
            <a:spAutoFit/>
          </a:bodyPr>
          <a:lstStyle/>
          <a:p>
            <a:pPr>
              <a:lnSpc>
                <a:spcPts val="4480"/>
              </a:lnSpc>
            </a:pPr>
            <a:r>
              <a:rPr lang="en-US" sz="3200" spc="-3">
                <a:solidFill>
                  <a:srgbClr val="000000"/>
                </a:solidFill>
                <a:ea typeface="思源黑体-粗体 Bold"/>
              </a:rPr>
              <a:t>中国乔丹体育：你看清楚，我们这个手上拿的是乒乓球拍</a:t>
            </a:r>
          </a:p>
        </p:txBody>
      </p:sp>
      <p:grpSp>
        <p:nvGrpSpPr>
          <p:cNvPr id="15" name="Group 15"/>
          <p:cNvGrpSpPr/>
          <p:nvPr/>
        </p:nvGrpSpPr>
        <p:grpSpPr>
          <a:xfrm>
            <a:off x="1410933" y="5610059"/>
            <a:ext cx="10680569" cy="3718793"/>
            <a:chOff x="0" y="0"/>
            <a:chExt cx="3873786" cy="1348786"/>
          </a:xfrm>
        </p:grpSpPr>
        <p:sp>
          <p:nvSpPr>
            <p:cNvPr id="16" name="Freeform 16"/>
            <p:cNvSpPr/>
            <p:nvPr/>
          </p:nvSpPr>
          <p:spPr>
            <a:xfrm>
              <a:off x="0" y="0"/>
              <a:ext cx="3572638" cy="1348786"/>
            </a:xfrm>
            <a:custGeom>
              <a:avLst/>
              <a:gdLst/>
              <a:ahLst/>
              <a:cxnLst/>
              <a:rect l="l" t="t" r="r" b="b"/>
              <a:pathLst>
                <a:path w="3572638" h="1348786">
                  <a:moveTo>
                    <a:pt x="40084" y="0"/>
                  </a:moveTo>
                  <a:lnTo>
                    <a:pt x="3532554" y="0"/>
                  </a:lnTo>
                  <a:cubicBezTo>
                    <a:pt x="3554692" y="0"/>
                    <a:pt x="3572638" y="17946"/>
                    <a:pt x="3572638" y="40084"/>
                  </a:cubicBezTo>
                  <a:lnTo>
                    <a:pt x="3572638" y="1308702"/>
                  </a:lnTo>
                  <a:cubicBezTo>
                    <a:pt x="3572638" y="1319333"/>
                    <a:pt x="3568415" y="1329529"/>
                    <a:pt x="3560897" y="1337046"/>
                  </a:cubicBezTo>
                  <a:cubicBezTo>
                    <a:pt x="3553380" y="1344563"/>
                    <a:pt x="3543185" y="1348786"/>
                    <a:pt x="3532554" y="1348786"/>
                  </a:cubicBezTo>
                  <a:lnTo>
                    <a:pt x="40084" y="1348786"/>
                  </a:lnTo>
                  <a:cubicBezTo>
                    <a:pt x="29453" y="1348786"/>
                    <a:pt x="19258" y="1344563"/>
                    <a:pt x="11740" y="1337046"/>
                  </a:cubicBezTo>
                  <a:cubicBezTo>
                    <a:pt x="4223" y="1329529"/>
                    <a:pt x="0" y="1319333"/>
                    <a:pt x="0" y="1308702"/>
                  </a:cubicBezTo>
                  <a:lnTo>
                    <a:pt x="0" y="40084"/>
                  </a:lnTo>
                  <a:cubicBezTo>
                    <a:pt x="0" y="29453"/>
                    <a:pt x="4223" y="19258"/>
                    <a:pt x="11740" y="11740"/>
                  </a:cubicBezTo>
                  <a:cubicBezTo>
                    <a:pt x="19258" y="4223"/>
                    <a:pt x="29453" y="0"/>
                    <a:pt x="40084" y="0"/>
                  </a:cubicBezTo>
                  <a:close/>
                </a:path>
              </a:pathLst>
            </a:custGeom>
            <a:solidFill>
              <a:srgbClr val="EF9F27"/>
            </a:solidFill>
          </p:spPr>
        </p:sp>
        <p:sp>
          <p:nvSpPr>
            <p:cNvPr id="17" name="TextBox 17"/>
            <p:cNvSpPr txBox="1"/>
            <p:nvPr/>
          </p:nvSpPr>
          <p:spPr>
            <a:xfrm>
              <a:off x="0" y="29173"/>
              <a:ext cx="3873786" cy="1262683"/>
            </a:xfrm>
            <a:prstGeom prst="rect">
              <a:avLst/>
            </a:prstGeom>
          </p:spPr>
          <p:txBody>
            <a:bodyPr lIns="50800" tIns="50800" rIns="50800" bIns="50800" rtlCol="0" anchor="ctr"/>
            <a:lstStyle/>
            <a:p>
              <a:pPr>
                <a:lnSpc>
                  <a:spcPts val="3219"/>
                </a:lnSpc>
              </a:pPr>
              <a:r>
                <a:rPr lang="zh-CN" altLang="en-US" sz="2299" b="1" dirty="0">
                  <a:solidFill>
                    <a:srgbClr val="FFFFFF"/>
                  </a:solidFill>
                  <a:latin typeface="Lantinghei SC Demibold" panose="02000000000000000000" pitchFamily="2" charset="-122"/>
                </a:rPr>
                <a:t> </a:t>
              </a:r>
              <a:r>
                <a:rPr lang="en-US" sz="2299" b="1" dirty="0" err="1">
                  <a:solidFill>
                    <a:srgbClr val="FFFFFF"/>
                  </a:solidFill>
                  <a:latin typeface="Lantinghei SC Demibold" panose="02000000000000000000" pitchFamily="2" charset="-122"/>
                </a:rPr>
                <a:t>北京市第一中级人民法院一审最终判定</a:t>
              </a:r>
              <a:r>
                <a:rPr lang="en-US" sz="2299" b="1" dirty="0">
                  <a:solidFill>
                    <a:srgbClr val="FFFFFF"/>
                  </a:solidFill>
                  <a:latin typeface="Lantinghei SC Demibold" panose="02000000000000000000" pitchFamily="2" charset="-122"/>
                </a:rPr>
                <a:t>，“</a:t>
              </a:r>
              <a:r>
                <a:rPr lang="en-US" sz="2299" b="1" dirty="0" err="1">
                  <a:solidFill>
                    <a:srgbClr val="FFFFFF"/>
                  </a:solidFill>
                  <a:latin typeface="Lantinghei SC Demibold" panose="02000000000000000000" pitchFamily="2" charset="-122"/>
                </a:rPr>
                <a:t>乔丹”只是常见的美国人姓氏</a:t>
              </a:r>
              <a:r>
                <a:rPr lang="en-US" sz="2299" b="1" dirty="0">
                  <a:solidFill>
                    <a:srgbClr val="FFFFFF"/>
                  </a:solidFill>
                  <a:latin typeface="Lantinghei SC Demibold" panose="02000000000000000000" pitchFamily="2" charset="-122"/>
                </a:rPr>
                <a:t>，</a:t>
              </a:r>
            </a:p>
            <a:p>
              <a:pPr>
                <a:lnSpc>
                  <a:spcPts val="3219"/>
                </a:lnSpc>
              </a:pPr>
              <a:r>
                <a:rPr lang="en-US" sz="2299" b="1" dirty="0">
                  <a:solidFill>
                    <a:srgbClr val="FFFFFF"/>
                  </a:solidFill>
                  <a:latin typeface="Lantinghei SC Demibold" panose="02000000000000000000" pitchFamily="2" charset="-122"/>
                </a:rPr>
                <a:t> </a:t>
              </a:r>
              <a:r>
                <a:rPr lang="en-US" sz="2299" b="1" dirty="0" err="1">
                  <a:solidFill>
                    <a:srgbClr val="FFFFFF"/>
                  </a:solidFill>
                  <a:ea typeface="Lantinghei SC Demibold" panose="02000000000000000000" pitchFamily="2" charset="-122"/>
                </a:rPr>
                <a:t>乔丹体育公司注册、使用“乔丹”系列商标的行为</a:t>
              </a:r>
              <a:r>
                <a:rPr lang="en-US" sz="2299" b="1" dirty="0">
                  <a:solidFill>
                    <a:srgbClr val="FFFFFF"/>
                  </a:solidFill>
                  <a:ea typeface="Lantinghei SC Demibold" panose="02000000000000000000" pitchFamily="2" charset="-122"/>
                </a:rPr>
                <a:t> </a:t>
              </a:r>
              <a:r>
                <a:rPr lang="en-US" sz="2299" b="1" u="sng" dirty="0" err="1">
                  <a:solidFill>
                    <a:srgbClr val="FFFFFF"/>
                  </a:solidFill>
                  <a:ea typeface="Lantinghei SC Demibold" panose="02000000000000000000" pitchFamily="2" charset="-122"/>
                </a:rPr>
                <a:t>不侵犯</a:t>
              </a:r>
              <a:r>
                <a:rPr lang="en-US" sz="2299" b="1" u="sng" dirty="0">
                  <a:solidFill>
                    <a:srgbClr val="FFFFFF"/>
                  </a:solidFill>
                  <a:ea typeface="Lantinghei SC Demibold" panose="02000000000000000000" pitchFamily="2" charset="-122"/>
                </a:rPr>
                <a:t> </a:t>
              </a:r>
              <a:r>
                <a:rPr lang="en-US" sz="2299" b="1" dirty="0" err="1">
                  <a:solidFill>
                    <a:srgbClr val="FFFFFF"/>
                  </a:solidFill>
                  <a:ea typeface="Lantinghei SC Demibold" panose="02000000000000000000" pitchFamily="2" charset="-122"/>
                </a:rPr>
                <a:t>迈克尔·乔丹的姓</a:t>
              </a:r>
              <a:endParaRPr lang="en-US" sz="2299" b="1" dirty="0">
                <a:solidFill>
                  <a:srgbClr val="FFFFFF"/>
                </a:solidFill>
                <a:ea typeface="Lantinghei SC Demibold" panose="02000000000000000000" pitchFamily="2" charset="-122"/>
              </a:endParaRPr>
            </a:p>
            <a:p>
              <a:pPr>
                <a:lnSpc>
                  <a:spcPts val="3219"/>
                </a:lnSpc>
              </a:pPr>
              <a:r>
                <a:rPr lang="en-US" sz="2299" b="1" dirty="0">
                  <a:solidFill>
                    <a:srgbClr val="FFFFFF"/>
                  </a:solidFill>
                  <a:latin typeface="Lantinghei SC Demibold" panose="02000000000000000000" pitchFamily="2" charset="-122"/>
                </a:rPr>
                <a:t> </a:t>
              </a:r>
              <a:r>
                <a:rPr lang="en-US" sz="2299" b="1" dirty="0" err="1">
                  <a:solidFill>
                    <a:srgbClr val="FFFFFF"/>
                  </a:solidFill>
                  <a:ea typeface="Lantinghei SC Demibold" panose="02000000000000000000" pitchFamily="2" charset="-122"/>
                </a:rPr>
                <a:t>名权或肖像权</a:t>
              </a:r>
              <a:r>
                <a:rPr lang="en-US" sz="2299" b="1" dirty="0">
                  <a:solidFill>
                    <a:srgbClr val="FFFFFF"/>
                  </a:solidFill>
                  <a:ea typeface="Lantinghei SC Demibold" panose="02000000000000000000" pitchFamily="2" charset="-122"/>
                </a:rPr>
                <a:t>。</a:t>
              </a:r>
            </a:p>
            <a:p>
              <a:pPr>
                <a:lnSpc>
                  <a:spcPts val="3219"/>
                </a:lnSpc>
              </a:pPr>
              <a:endParaRPr lang="en-US" sz="2299" b="1" dirty="0">
                <a:solidFill>
                  <a:srgbClr val="FFFFFF"/>
                </a:solidFill>
                <a:ea typeface="Lantinghei SC Demibold" panose="02000000000000000000" pitchFamily="2" charset="-122"/>
              </a:endParaRPr>
            </a:p>
            <a:p>
              <a:pPr>
                <a:lnSpc>
                  <a:spcPts val="3219"/>
                </a:lnSpc>
              </a:pPr>
              <a:r>
                <a:rPr lang="en-US" sz="2299" b="1" dirty="0">
                  <a:solidFill>
                    <a:srgbClr val="FFFFFF"/>
                  </a:solidFill>
                  <a:latin typeface="Lantinghei SC Demibold" panose="02000000000000000000" pitchFamily="2" charset="-122"/>
                </a:rPr>
                <a:t> 直到8年后，乔丹体育注册乔丹两个儿子的商标，属于 </a:t>
              </a:r>
              <a:r>
                <a:rPr lang="en-US" sz="2299" b="1" u="sng" dirty="0" err="1">
                  <a:solidFill>
                    <a:srgbClr val="FFFFFF"/>
                  </a:solidFill>
                  <a:ea typeface="Lantinghei SC Demibold" panose="02000000000000000000" pitchFamily="2" charset="-122"/>
                </a:rPr>
                <a:t>主观恶意明显</a:t>
              </a:r>
              <a:r>
                <a:rPr lang="en-US" sz="2299" b="1" u="sng" dirty="0">
                  <a:solidFill>
                    <a:srgbClr val="FFFFFF"/>
                  </a:solidFill>
                  <a:ea typeface="Lantinghei SC Demibold" panose="02000000000000000000" pitchFamily="2" charset="-122"/>
                </a:rPr>
                <a:t> </a:t>
              </a:r>
              <a:r>
                <a:rPr lang="en-US" sz="2299" b="1" dirty="0">
                  <a:solidFill>
                    <a:srgbClr val="FFFFFF"/>
                  </a:solidFill>
                  <a:ea typeface="Lantinghei SC Demibold" panose="02000000000000000000" pitchFamily="2" charset="-122"/>
                </a:rPr>
                <a:t>。</a:t>
              </a:r>
              <a:r>
                <a:rPr lang="en-US" sz="2299" b="1" dirty="0" err="1">
                  <a:solidFill>
                    <a:srgbClr val="FFFFFF"/>
                  </a:solidFill>
                  <a:ea typeface="Lantinghei SC Demibold" panose="02000000000000000000" pitchFamily="2" charset="-122"/>
                </a:rPr>
                <a:t>最高</a:t>
              </a:r>
              <a:endParaRPr lang="en-US" sz="2299" b="1" dirty="0">
                <a:solidFill>
                  <a:srgbClr val="FFFFFF"/>
                </a:solidFill>
                <a:ea typeface="Lantinghei SC Demibold" panose="02000000000000000000" pitchFamily="2" charset="-122"/>
              </a:endParaRPr>
            </a:p>
            <a:p>
              <a:pPr>
                <a:lnSpc>
                  <a:spcPts val="3219"/>
                </a:lnSpc>
              </a:pPr>
              <a:r>
                <a:rPr lang="en-US" sz="2299" b="1" dirty="0">
                  <a:solidFill>
                    <a:srgbClr val="FFFFFF"/>
                  </a:solidFill>
                  <a:latin typeface="Lantinghei SC Demibold" panose="02000000000000000000" pitchFamily="2" charset="-122"/>
                </a:rPr>
                <a:t> </a:t>
              </a:r>
              <a:r>
                <a:rPr lang="en-US" sz="2299" b="1" dirty="0" err="1">
                  <a:solidFill>
                    <a:srgbClr val="FFFFFF"/>
                  </a:solidFill>
                  <a:latin typeface="Lantinghei SC Demibold" panose="02000000000000000000" pitchFamily="2" charset="-122"/>
                </a:rPr>
                <a:t>人民法院对美国球星乔丹状告中国乔丹体育公司商标侵权案做出终审裁决</a:t>
              </a:r>
              <a:r>
                <a:rPr lang="en-US" sz="2299" b="1" dirty="0">
                  <a:solidFill>
                    <a:srgbClr val="FFFFFF"/>
                  </a:solidFill>
                  <a:latin typeface="Lantinghei SC Demibold" panose="02000000000000000000" pitchFamily="2" charset="-122"/>
                </a:rPr>
                <a:t>，</a:t>
              </a:r>
            </a:p>
            <a:p>
              <a:pPr>
                <a:lnSpc>
                  <a:spcPts val="3219"/>
                </a:lnSpc>
              </a:pPr>
              <a:r>
                <a:rPr lang="en-US" sz="2299" b="1" dirty="0">
                  <a:solidFill>
                    <a:srgbClr val="FFFFFF"/>
                  </a:solidFill>
                  <a:latin typeface="Lantinghei SC Demibold" panose="02000000000000000000" pitchFamily="2" charset="-122"/>
                </a:rPr>
                <a:t> 乔丹体育公司第25类服装鞋帽袜等商品上“乔丹＋图形”商标被撤。</a:t>
              </a:r>
            </a:p>
          </p:txBody>
        </p:sp>
      </p:grpSp>
      <p:grpSp>
        <p:nvGrpSpPr>
          <p:cNvPr id="18" name="Group 18"/>
          <p:cNvGrpSpPr/>
          <p:nvPr/>
        </p:nvGrpSpPr>
        <p:grpSpPr>
          <a:xfrm>
            <a:off x="1511660" y="1041504"/>
            <a:ext cx="7770605" cy="101459"/>
            <a:chOff x="0" y="0"/>
            <a:chExt cx="1696564" cy="22152"/>
          </a:xfrm>
        </p:grpSpPr>
        <p:sp>
          <p:nvSpPr>
            <p:cNvPr id="19" name="Freeform 19"/>
            <p:cNvSpPr/>
            <p:nvPr/>
          </p:nvSpPr>
          <p:spPr>
            <a:xfrm>
              <a:off x="0" y="0"/>
              <a:ext cx="1696564" cy="22152"/>
            </a:xfrm>
            <a:custGeom>
              <a:avLst/>
              <a:gdLst/>
              <a:ahLst/>
              <a:cxnLst/>
              <a:rect l="l" t="t" r="r" b="b"/>
              <a:pathLst>
                <a:path w="1696564" h="22152">
                  <a:moveTo>
                    <a:pt x="0" y="0"/>
                  </a:moveTo>
                  <a:lnTo>
                    <a:pt x="1696564" y="0"/>
                  </a:lnTo>
                  <a:lnTo>
                    <a:pt x="1696564" y="22152"/>
                  </a:lnTo>
                  <a:lnTo>
                    <a:pt x="0" y="22152"/>
                  </a:lnTo>
                  <a:close/>
                </a:path>
              </a:pathLst>
            </a:custGeom>
            <a:solidFill>
              <a:srgbClr val="FFBD59">
                <a:alpha val="30980"/>
              </a:srgbClr>
            </a:solidFill>
          </p:spPr>
        </p:sp>
        <p:sp>
          <p:nvSpPr>
            <p:cNvPr id="20" name="TextBox 20"/>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596601" y="9417377"/>
            <a:ext cx="5604311" cy="7325897"/>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4189457">
            <a:off x="14409144" y="8275407"/>
            <a:ext cx="5604311" cy="7325897"/>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4272836" y="-5303895"/>
            <a:ext cx="5604311" cy="7325897"/>
          </a:xfrm>
          <a:prstGeom prst="rect">
            <a:avLst/>
          </a:prstGeom>
        </p:spPr>
      </p:pic>
      <p:pic>
        <p:nvPicPr>
          <p:cNvPr id="5" name="Picture 5"/>
          <p:cNvPicPr>
            <a:picLocks noChangeAspect="1"/>
          </p:cNvPicPr>
          <p:nvPr/>
        </p:nvPicPr>
        <p:blipFill>
          <a:blip r:embed="rId7"/>
          <a:srcRect/>
          <a:stretch>
            <a:fillRect/>
          </a:stretch>
        </p:blipFill>
        <p:spPr>
          <a:xfrm>
            <a:off x="11314089" y="1643082"/>
            <a:ext cx="6372839" cy="3855920"/>
          </a:xfrm>
          <a:prstGeom prst="rect">
            <a:avLst/>
          </a:prstGeom>
        </p:spPr>
      </p:pic>
      <p:pic>
        <p:nvPicPr>
          <p:cNvPr id="6" name="Picture 6"/>
          <p:cNvPicPr>
            <a:picLocks noChangeAspect="1"/>
          </p:cNvPicPr>
          <p:nvPr/>
        </p:nvPicPr>
        <p:blipFill>
          <a:blip r:embed="rId8"/>
          <a:srcRect/>
          <a:stretch>
            <a:fillRect/>
          </a:stretch>
        </p:blipFill>
        <p:spPr>
          <a:xfrm>
            <a:off x="1711125" y="1468966"/>
            <a:ext cx="8535459" cy="6954250"/>
          </a:xfrm>
          <a:prstGeom prst="rect">
            <a:avLst/>
          </a:prstGeom>
        </p:spPr>
      </p:pic>
      <p:sp>
        <p:nvSpPr>
          <p:cNvPr id="7" name="TextBox 7"/>
          <p:cNvSpPr txBox="1"/>
          <p:nvPr/>
        </p:nvSpPr>
        <p:spPr>
          <a:xfrm>
            <a:off x="1511660" y="688059"/>
            <a:ext cx="4467194" cy="418099"/>
          </a:xfrm>
          <a:prstGeom prst="rect">
            <a:avLst/>
          </a:prstGeom>
        </p:spPr>
        <p:txBody>
          <a:bodyPr lIns="0" tIns="0" rIns="0" bIns="0" rtlCol="0" anchor="t">
            <a:spAutoFit/>
          </a:bodyPr>
          <a:lstStyle/>
          <a:p>
            <a:pPr>
              <a:lnSpc>
                <a:spcPts val="3315"/>
              </a:lnSpc>
            </a:pPr>
            <a:r>
              <a:rPr lang="en-US" sz="2631" spc="-92" dirty="0" err="1">
                <a:solidFill>
                  <a:srgbClr val="000000"/>
                </a:solidFill>
                <a:ea typeface="思源黑体-粗体 Bold"/>
              </a:rPr>
              <a:t>今日油条碰瓷今日头条</a:t>
            </a:r>
            <a:endParaRPr lang="en-US" sz="2631" spc="-92" dirty="0">
              <a:solidFill>
                <a:srgbClr val="000000"/>
              </a:solidFill>
              <a:ea typeface="思源黑体-粗体 Bold"/>
            </a:endParaRPr>
          </a:p>
        </p:txBody>
      </p:sp>
      <p:sp>
        <p:nvSpPr>
          <p:cNvPr id="8" name="TextBox 8"/>
          <p:cNvSpPr txBox="1"/>
          <p:nvPr/>
        </p:nvSpPr>
        <p:spPr>
          <a:xfrm>
            <a:off x="640948" y="511261"/>
            <a:ext cx="769986" cy="710115"/>
          </a:xfrm>
          <a:prstGeom prst="rect">
            <a:avLst/>
          </a:prstGeom>
        </p:spPr>
        <p:txBody>
          <a:bodyPr lIns="0" tIns="0" rIns="0" bIns="0" rtlCol="0" anchor="t">
            <a:spAutoFit/>
          </a:bodyPr>
          <a:lstStyle/>
          <a:p>
            <a:pPr>
              <a:lnSpc>
                <a:spcPts val="5669"/>
              </a:lnSpc>
            </a:pPr>
            <a:r>
              <a:rPr lang="en-US" sz="4499" spc="-157" dirty="0">
                <a:solidFill>
                  <a:srgbClr val="EF9F27"/>
                </a:solidFill>
                <a:latin typeface="思源黑体-粗体 Bold"/>
              </a:rPr>
              <a:t>01</a:t>
            </a:r>
          </a:p>
        </p:txBody>
      </p:sp>
      <p:sp>
        <p:nvSpPr>
          <p:cNvPr id="9" name="TextBox 9"/>
          <p:cNvSpPr txBox="1"/>
          <p:nvPr/>
        </p:nvSpPr>
        <p:spPr>
          <a:xfrm>
            <a:off x="11314089" y="6176047"/>
            <a:ext cx="6397900" cy="4115092"/>
          </a:xfrm>
          <a:prstGeom prst="rect">
            <a:avLst/>
          </a:prstGeom>
        </p:spPr>
        <p:txBody>
          <a:bodyPr lIns="0" tIns="0" rIns="0" bIns="0" rtlCol="0" anchor="t">
            <a:spAutoFit/>
          </a:bodyPr>
          <a:lstStyle/>
          <a:p>
            <a:pPr>
              <a:lnSpc>
                <a:spcPts val="4708"/>
              </a:lnSpc>
            </a:pPr>
            <a:r>
              <a:rPr lang="en-US" sz="3363" spc="-3" dirty="0" err="1">
                <a:solidFill>
                  <a:srgbClr val="000000"/>
                </a:solidFill>
                <a:ea typeface="思源黑体-粗体 Bold"/>
              </a:rPr>
              <a:t>被今日头条起诉后，今日油条法定代表人张新亚回应称自己天天刷今日头条APP，是忠实用户</a:t>
            </a:r>
            <a:r>
              <a:rPr lang="en-US" sz="3363" spc="-3" dirty="0">
                <a:solidFill>
                  <a:srgbClr val="000000"/>
                </a:solidFill>
                <a:ea typeface="思源黑体-粗体 Bold"/>
              </a:rPr>
              <a:t>，“</a:t>
            </a:r>
            <a:r>
              <a:rPr lang="en-US" sz="3363" spc="-3" dirty="0" err="1">
                <a:solidFill>
                  <a:srgbClr val="000000"/>
                </a:solidFill>
                <a:ea typeface="思源黑体-粗体 Bold"/>
              </a:rPr>
              <a:t>傍大牌</a:t>
            </a:r>
            <a:r>
              <a:rPr lang="en-US" sz="3363" spc="-3" dirty="0">
                <a:solidFill>
                  <a:srgbClr val="000000"/>
                </a:solidFill>
                <a:ea typeface="思源黑体-粗体 Bold"/>
              </a:rPr>
              <a:t>” </a:t>
            </a:r>
            <a:r>
              <a:rPr lang="en-US" sz="3363" u="sng" spc="-3" dirty="0" err="1">
                <a:solidFill>
                  <a:srgbClr val="000000"/>
                </a:solidFill>
                <a:ea typeface="思源黑体-粗体 Bold"/>
              </a:rPr>
              <a:t>只是觉得好玩而已</a:t>
            </a:r>
            <a:r>
              <a:rPr lang="en-US" sz="3363" u="sng" spc="-3" dirty="0">
                <a:solidFill>
                  <a:srgbClr val="000000"/>
                </a:solidFill>
                <a:ea typeface="思源黑体-粗体 Bold"/>
              </a:rPr>
              <a:t> </a:t>
            </a:r>
            <a:r>
              <a:rPr lang="en-US" sz="3363" spc="-3" dirty="0">
                <a:solidFill>
                  <a:srgbClr val="000000"/>
                </a:solidFill>
                <a:ea typeface="思源黑体-粗体 Bold"/>
              </a:rPr>
              <a:t>。</a:t>
            </a:r>
          </a:p>
          <a:p>
            <a:pPr>
              <a:lnSpc>
                <a:spcPts val="4708"/>
              </a:lnSpc>
            </a:pPr>
            <a:endParaRPr lang="en-US" sz="3363" spc="-3" dirty="0">
              <a:solidFill>
                <a:srgbClr val="000000"/>
              </a:solidFill>
              <a:ea typeface="思源黑体-粗体 Bold"/>
            </a:endParaRPr>
          </a:p>
          <a:p>
            <a:pPr>
              <a:lnSpc>
                <a:spcPts val="4708"/>
              </a:lnSpc>
            </a:pPr>
            <a:endParaRPr lang="en-US" sz="3363" spc="-3" dirty="0">
              <a:solidFill>
                <a:srgbClr val="000000"/>
              </a:solidFill>
              <a:ea typeface="思源黑体-粗体 Bold"/>
            </a:endParaRPr>
          </a:p>
          <a:p>
            <a:pPr>
              <a:lnSpc>
                <a:spcPts val="4708"/>
              </a:lnSpc>
            </a:pPr>
            <a:endParaRPr lang="en-US" sz="3363" spc="-3" dirty="0">
              <a:solidFill>
                <a:srgbClr val="000000"/>
              </a:solidFill>
              <a:ea typeface="思源黑体-粗体 Bold"/>
            </a:endParaRPr>
          </a:p>
        </p:txBody>
      </p:sp>
      <p:grpSp>
        <p:nvGrpSpPr>
          <p:cNvPr id="10" name="Group 10"/>
          <p:cNvGrpSpPr/>
          <p:nvPr/>
        </p:nvGrpSpPr>
        <p:grpSpPr>
          <a:xfrm>
            <a:off x="1511660" y="1041504"/>
            <a:ext cx="3367748" cy="136966"/>
            <a:chOff x="0" y="0"/>
            <a:chExt cx="735284" cy="29904"/>
          </a:xfrm>
        </p:grpSpPr>
        <p:sp>
          <p:nvSpPr>
            <p:cNvPr id="11" name="Freeform 11"/>
            <p:cNvSpPr/>
            <p:nvPr/>
          </p:nvSpPr>
          <p:spPr>
            <a:xfrm>
              <a:off x="0" y="0"/>
              <a:ext cx="735284" cy="29904"/>
            </a:xfrm>
            <a:custGeom>
              <a:avLst/>
              <a:gdLst/>
              <a:ahLst/>
              <a:cxnLst/>
              <a:rect l="l" t="t" r="r" b="b"/>
              <a:pathLst>
                <a:path w="735284" h="29904">
                  <a:moveTo>
                    <a:pt x="0" y="0"/>
                  </a:moveTo>
                  <a:lnTo>
                    <a:pt x="735284" y="0"/>
                  </a:lnTo>
                  <a:lnTo>
                    <a:pt x="735284" y="29904"/>
                  </a:lnTo>
                  <a:lnTo>
                    <a:pt x="0" y="29904"/>
                  </a:lnTo>
                  <a:close/>
                </a:path>
              </a:pathLst>
            </a:custGeom>
            <a:solidFill>
              <a:srgbClr val="FFBD59">
                <a:alpha val="30980"/>
              </a:srgbClr>
            </a:solidFill>
          </p:spPr>
        </p:sp>
        <p:sp>
          <p:nvSpPr>
            <p:cNvPr id="12" name="TextBox 12"/>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2791201" y="8533056"/>
            <a:ext cx="2192387" cy="356235"/>
          </a:xfrm>
          <a:prstGeom prst="rect">
            <a:avLst/>
          </a:prstGeom>
        </p:spPr>
        <p:txBody>
          <a:bodyPr lIns="0" tIns="0" rIns="0" bIns="0" rtlCol="0" anchor="t">
            <a:spAutoFit/>
          </a:bodyPr>
          <a:lstStyle/>
          <a:p>
            <a:pPr algn="ctr">
              <a:lnSpc>
                <a:spcPts val="2939"/>
              </a:lnSpc>
              <a:spcBef>
                <a:spcPct val="0"/>
              </a:spcBef>
            </a:pPr>
            <a:r>
              <a:rPr lang="en-US" sz="2099" b="1" dirty="0">
                <a:solidFill>
                  <a:srgbClr val="000000"/>
                </a:solidFill>
                <a:latin typeface="Lantinghei SC Demibold" panose="02000000000000000000" pitchFamily="2" charset="-122"/>
              </a:rPr>
              <a:t>“</a:t>
            </a:r>
            <a:r>
              <a:rPr lang="en-US" sz="2099" b="1" dirty="0" err="1">
                <a:solidFill>
                  <a:srgbClr val="000000"/>
                </a:solidFill>
                <a:latin typeface="Lantinghei SC Demibold" panose="02000000000000000000" pitchFamily="2" charset="-122"/>
              </a:rPr>
              <a:t>今日油条”界面</a:t>
            </a:r>
            <a:r>
              <a:rPr lang="en-US" sz="2099" b="1" dirty="0">
                <a:solidFill>
                  <a:srgbClr val="000000"/>
                </a:solidFill>
                <a:latin typeface="Lantinghei SC Demibold" panose="02000000000000000000" pitchFamily="2" charset="-122"/>
              </a:rPr>
              <a:t> </a:t>
            </a:r>
          </a:p>
        </p:txBody>
      </p:sp>
      <p:sp>
        <p:nvSpPr>
          <p:cNvPr id="14" name="TextBox 14"/>
          <p:cNvSpPr txBox="1"/>
          <p:nvPr/>
        </p:nvSpPr>
        <p:spPr>
          <a:xfrm>
            <a:off x="7076741" y="8533056"/>
            <a:ext cx="2192387" cy="356235"/>
          </a:xfrm>
          <a:prstGeom prst="rect">
            <a:avLst/>
          </a:prstGeom>
        </p:spPr>
        <p:txBody>
          <a:bodyPr lIns="0" tIns="0" rIns="0" bIns="0" rtlCol="0" anchor="t">
            <a:spAutoFit/>
          </a:bodyPr>
          <a:lstStyle/>
          <a:p>
            <a:pPr algn="ctr">
              <a:lnSpc>
                <a:spcPts val="2939"/>
              </a:lnSpc>
              <a:spcBef>
                <a:spcPct val="0"/>
              </a:spcBef>
            </a:pPr>
            <a:r>
              <a:rPr lang="en-US" sz="2099" b="1" dirty="0">
                <a:solidFill>
                  <a:srgbClr val="000000"/>
                </a:solidFill>
                <a:latin typeface="Lantinghei SC Demibold" panose="02000000000000000000" pitchFamily="2" charset="-122"/>
              </a:rPr>
              <a:t>“</a:t>
            </a:r>
            <a:r>
              <a:rPr lang="en-US" sz="2099" b="1" dirty="0" err="1">
                <a:solidFill>
                  <a:srgbClr val="000000"/>
                </a:solidFill>
                <a:latin typeface="Lantinghei SC Demibold" panose="02000000000000000000" pitchFamily="2" charset="-122"/>
              </a:rPr>
              <a:t>今日头条”界面</a:t>
            </a:r>
            <a:r>
              <a:rPr lang="en-US" sz="2099" b="1" dirty="0">
                <a:solidFill>
                  <a:srgbClr val="000000"/>
                </a:solidFill>
                <a:latin typeface="Lantinghei SC Demibold" panose="02000000000000000000" pitchFamily="2" charset="-122"/>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596601" y="9417377"/>
            <a:ext cx="5604311" cy="7325897"/>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4189457">
            <a:off x="14409144" y="8275407"/>
            <a:ext cx="5604311" cy="7325897"/>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4272836" y="-5303895"/>
            <a:ext cx="5604311" cy="7325897"/>
          </a:xfrm>
          <a:prstGeom prst="rect">
            <a:avLst/>
          </a:prstGeom>
        </p:spPr>
      </p:pic>
      <p:sp>
        <p:nvSpPr>
          <p:cNvPr id="5" name="TextBox 5"/>
          <p:cNvSpPr txBox="1"/>
          <p:nvPr/>
        </p:nvSpPr>
        <p:spPr>
          <a:xfrm>
            <a:off x="1625960" y="662032"/>
            <a:ext cx="4467194" cy="418099"/>
          </a:xfrm>
          <a:prstGeom prst="rect">
            <a:avLst/>
          </a:prstGeom>
        </p:spPr>
        <p:txBody>
          <a:bodyPr lIns="0" tIns="0" rIns="0" bIns="0" rtlCol="0" anchor="t">
            <a:spAutoFit/>
          </a:bodyPr>
          <a:lstStyle/>
          <a:p>
            <a:pPr>
              <a:lnSpc>
                <a:spcPts val="3315"/>
              </a:lnSpc>
            </a:pPr>
            <a:r>
              <a:rPr lang="en-US" sz="2631" spc="-92" dirty="0">
                <a:solidFill>
                  <a:srgbClr val="000000"/>
                </a:solidFill>
                <a:latin typeface="思源黑体-粗体 Bold"/>
              </a:rPr>
              <a:t>“</a:t>
            </a:r>
            <a:r>
              <a:rPr lang="en-US" sz="2631" spc="-92" dirty="0" err="1">
                <a:solidFill>
                  <a:srgbClr val="000000"/>
                </a:solidFill>
                <a:latin typeface="思源黑体-粗体 Bold"/>
              </a:rPr>
              <a:t>你方唱罢我登场</a:t>
            </a:r>
            <a:r>
              <a:rPr lang="en-US" sz="2631" spc="-92" dirty="0">
                <a:solidFill>
                  <a:srgbClr val="000000"/>
                </a:solidFill>
                <a:latin typeface="思源黑体-粗体 Bold"/>
              </a:rPr>
              <a:t>”</a:t>
            </a:r>
          </a:p>
        </p:txBody>
      </p:sp>
      <p:grpSp>
        <p:nvGrpSpPr>
          <p:cNvPr id="6" name="Group 6"/>
          <p:cNvGrpSpPr/>
          <p:nvPr/>
        </p:nvGrpSpPr>
        <p:grpSpPr>
          <a:xfrm>
            <a:off x="1511660" y="1041504"/>
            <a:ext cx="3367748" cy="136966"/>
            <a:chOff x="0" y="0"/>
            <a:chExt cx="735284" cy="29904"/>
          </a:xfrm>
        </p:grpSpPr>
        <p:sp>
          <p:nvSpPr>
            <p:cNvPr id="7" name="Freeform 7"/>
            <p:cNvSpPr/>
            <p:nvPr/>
          </p:nvSpPr>
          <p:spPr>
            <a:xfrm>
              <a:off x="0" y="0"/>
              <a:ext cx="735284" cy="29904"/>
            </a:xfrm>
            <a:custGeom>
              <a:avLst/>
              <a:gdLst/>
              <a:ahLst/>
              <a:cxnLst/>
              <a:rect l="l" t="t" r="r" b="b"/>
              <a:pathLst>
                <a:path w="735284" h="29904">
                  <a:moveTo>
                    <a:pt x="0" y="0"/>
                  </a:moveTo>
                  <a:lnTo>
                    <a:pt x="735284" y="0"/>
                  </a:lnTo>
                  <a:lnTo>
                    <a:pt x="735284" y="29904"/>
                  </a:lnTo>
                  <a:lnTo>
                    <a:pt x="0" y="29904"/>
                  </a:lnTo>
                  <a:close/>
                </a:path>
              </a:pathLst>
            </a:custGeom>
            <a:solidFill>
              <a:srgbClr val="FFBD59">
                <a:alpha val="30980"/>
              </a:srgbClr>
            </a:solidFill>
          </p:spPr>
        </p:sp>
        <p:sp>
          <p:nvSpPr>
            <p:cNvPr id="8" name="TextBox 8"/>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323128" y="1362813"/>
            <a:ext cx="5112560" cy="8738004"/>
            <a:chOff x="0" y="0"/>
            <a:chExt cx="6816746" cy="11650672"/>
          </a:xfrm>
        </p:grpSpPr>
        <p:pic>
          <p:nvPicPr>
            <p:cNvPr id="10" name="Picture 10"/>
            <p:cNvPicPr>
              <a:picLocks noChangeAspect="1"/>
            </p:cNvPicPr>
            <p:nvPr/>
          </p:nvPicPr>
          <p:blipFill>
            <a:blip r:embed="rId7"/>
            <a:srcRect/>
            <a:stretch>
              <a:fillRect/>
            </a:stretch>
          </p:blipFill>
          <p:spPr>
            <a:xfrm>
              <a:off x="0" y="0"/>
              <a:ext cx="6816746" cy="3790111"/>
            </a:xfrm>
            <a:prstGeom prst="rect">
              <a:avLst/>
            </a:prstGeom>
          </p:spPr>
        </p:pic>
        <p:pic>
          <p:nvPicPr>
            <p:cNvPr id="11" name="Picture 11"/>
            <p:cNvPicPr>
              <a:picLocks noChangeAspect="1"/>
            </p:cNvPicPr>
            <p:nvPr/>
          </p:nvPicPr>
          <p:blipFill>
            <a:blip r:embed="rId8"/>
            <a:srcRect/>
            <a:stretch>
              <a:fillRect/>
            </a:stretch>
          </p:blipFill>
          <p:spPr>
            <a:xfrm>
              <a:off x="0" y="3790111"/>
              <a:ext cx="6816746" cy="3770513"/>
            </a:xfrm>
            <a:prstGeom prst="rect">
              <a:avLst/>
            </a:prstGeom>
          </p:spPr>
        </p:pic>
        <p:pic>
          <p:nvPicPr>
            <p:cNvPr id="12" name="Picture 12"/>
            <p:cNvPicPr>
              <a:picLocks noChangeAspect="1"/>
            </p:cNvPicPr>
            <p:nvPr/>
          </p:nvPicPr>
          <p:blipFill>
            <a:blip r:embed="rId9"/>
            <a:srcRect/>
            <a:stretch>
              <a:fillRect/>
            </a:stretch>
          </p:blipFill>
          <p:spPr>
            <a:xfrm>
              <a:off x="0" y="7560624"/>
              <a:ext cx="6816746" cy="4090048"/>
            </a:xfrm>
            <a:prstGeom prst="rect">
              <a:avLst/>
            </a:prstGeom>
          </p:spPr>
        </p:pic>
      </p:grpSp>
      <p:sp>
        <p:nvSpPr>
          <p:cNvPr id="13" name="TextBox 13"/>
          <p:cNvSpPr txBox="1"/>
          <p:nvPr/>
        </p:nvSpPr>
        <p:spPr>
          <a:xfrm>
            <a:off x="640948" y="511261"/>
            <a:ext cx="769986" cy="710115"/>
          </a:xfrm>
          <a:prstGeom prst="rect">
            <a:avLst/>
          </a:prstGeom>
        </p:spPr>
        <p:txBody>
          <a:bodyPr lIns="0" tIns="0" rIns="0" bIns="0" rtlCol="0" anchor="t">
            <a:spAutoFit/>
          </a:bodyPr>
          <a:lstStyle/>
          <a:p>
            <a:pPr>
              <a:lnSpc>
                <a:spcPts val="5669"/>
              </a:lnSpc>
            </a:pPr>
            <a:r>
              <a:rPr lang="en-US" sz="4499" spc="-157" dirty="0">
                <a:solidFill>
                  <a:srgbClr val="EF9F27"/>
                </a:solidFill>
                <a:latin typeface="思源黑体-粗体 Bold"/>
              </a:rPr>
              <a:t>01</a:t>
            </a:r>
          </a:p>
        </p:txBody>
      </p:sp>
      <p:sp>
        <p:nvSpPr>
          <p:cNvPr id="14" name="TextBox 14"/>
          <p:cNvSpPr txBox="1"/>
          <p:nvPr/>
        </p:nvSpPr>
        <p:spPr>
          <a:xfrm>
            <a:off x="8813926" y="952500"/>
            <a:ext cx="4467194" cy="423193"/>
          </a:xfrm>
          <a:prstGeom prst="rect">
            <a:avLst/>
          </a:prstGeom>
        </p:spPr>
        <p:txBody>
          <a:bodyPr lIns="0" tIns="0" rIns="0" bIns="0" rtlCol="0" anchor="t">
            <a:spAutoFit/>
          </a:bodyPr>
          <a:lstStyle/>
          <a:p>
            <a:pPr>
              <a:lnSpc>
                <a:spcPts val="3315"/>
              </a:lnSpc>
            </a:pPr>
            <a:r>
              <a:rPr lang="en-US" sz="2800" spc="-92" dirty="0" err="1">
                <a:solidFill>
                  <a:srgbClr val="000000"/>
                </a:solidFill>
                <a:ea typeface="思源黑体-粗体 Bold"/>
              </a:rPr>
              <a:t>原因分析</a:t>
            </a:r>
            <a:endParaRPr lang="en-US" sz="2631" spc="-92" dirty="0">
              <a:solidFill>
                <a:srgbClr val="000000"/>
              </a:solidFill>
              <a:ea typeface="思源黑体-粗体 Bold"/>
            </a:endParaRPr>
          </a:p>
        </p:txBody>
      </p:sp>
      <p:grpSp>
        <p:nvGrpSpPr>
          <p:cNvPr id="15" name="Group 15"/>
          <p:cNvGrpSpPr/>
          <p:nvPr/>
        </p:nvGrpSpPr>
        <p:grpSpPr>
          <a:xfrm>
            <a:off x="8813926" y="1302117"/>
            <a:ext cx="3367748" cy="136966"/>
            <a:chOff x="0" y="0"/>
            <a:chExt cx="735284" cy="29904"/>
          </a:xfrm>
        </p:grpSpPr>
        <p:sp>
          <p:nvSpPr>
            <p:cNvPr id="16" name="Freeform 16"/>
            <p:cNvSpPr/>
            <p:nvPr/>
          </p:nvSpPr>
          <p:spPr>
            <a:xfrm>
              <a:off x="0" y="0"/>
              <a:ext cx="735284" cy="29904"/>
            </a:xfrm>
            <a:custGeom>
              <a:avLst/>
              <a:gdLst/>
              <a:ahLst/>
              <a:cxnLst/>
              <a:rect l="l" t="t" r="r" b="b"/>
              <a:pathLst>
                <a:path w="735284" h="29904">
                  <a:moveTo>
                    <a:pt x="0" y="0"/>
                  </a:moveTo>
                  <a:lnTo>
                    <a:pt x="735284" y="0"/>
                  </a:lnTo>
                  <a:lnTo>
                    <a:pt x="735284" y="29904"/>
                  </a:lnTo>
                  <a:lnTo>
                    <a:pt x="0" y="29904"/>
                  </a:lnTo>
                  <a:close/>
                </a:path>
              </a:pathLst>
            </a:custGeom>
            <a:solidFill>
              <a:srgbClr val="FFBD59">
                <a:alpha val="30980"/>
              </a:srgbClr>
            </a:solidFill>
          </p:spPr>
        </p:sp>
        <p:sp>
          <p:nvSpPr>
            <p:cNvPr id="17" name="TextBox 17"/>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8901868" y="1519070"/>
            <a:ext cx="7652455" cy="4423327"/>
          </a:xfrm>
          <a:prstGeom prst="rect">
            <a:avLst/>
          </a:prstGeom>
        </p:spPr>
        <p:txBody>
          <a:bodyPr wrap="square" lIns="0" tIns="0" rIns="0" bIns="0" rtlCol="0" anchor="t">
            <a:spAutoFit/>
          </a:bodyPr>
          <a:lstStyle/>
          <a:p>
            <a:pPr marL="342900" indent="-342900">
              <a:lnSpc>
                <a:spcPct val="150000"/>
              </a:lnSpc>
              <a:spcBef>
                <a:spcPct val="0"/>
              </a:spcBef>
              <a:buFont typeface="Wingdings" pitchFamily="2" charset="2"/>
              <a:buChar char="l"/>
            </a:pPr>
            <a:r>
              <a:rPr lang="zh-CN" altLang="en-US" sz="2800" dirty="0">
                <a:solidFill>
                  <a:srgbClr val="000000"/>
                </a:solidFill>
                <a:latin typeface="SimSun" panose="02010600030101010101" pitchFamily="2" charset="-122"/>
                <a:ea typeface="SimSun" panose="02010600030101010101" pitchFamily="2" charset="-122"/>
              </a:rPr>
              <a:t> </a:t>
            </a:r>
            <a:r>
              <a:rPr lang="en-US" sz="2800" dirty="0" err="1">
                <a:solidFill>
                  <a:srgbClr val="000000"/>
                </a:solidFill>
                <a:latin typeface="SimSun" panose="02010600030101010101" pitchFamily="2" charset="-122"/>
                <a:ea typeface="SimSun" panose="02010600030101010101" pitchFamily="2" charset="-122"/>
              </a:rPr>
              <a:t>商家</a:t>
            </a:r>
            <a:r>
              <a:rPr lang="zh-CN" altLang="en-US" sz="2800" dirty="0">
                <a:solidFill>
                  <a:srgbClr val="000000"/>
                </a:solidFill>
                <a:latin typeface="SimSun" panose="02010600030101010101" pitchFamily="2" charset="-122"/>
                <a:ea typeface="SimSun" panose="02010600030101010101" pitchFamily="2" charset="-122"/>
              </a:rPr>
              <a:t>：蹭大牌热度，做投机生意；</a:t>
            </a:r>
            <a:endParaRPr lang="en-US" altLang="zh-CN" sz="2800" dirty="0">
              <a:solidFill>
                <a:srgbClr val="000000"/>
              </a:solidFill>
              <a:latin typeface="SimSun" panose="02010600030101010101" pitchFamily="2" charset="-122"/>
              <a:ea typeface="SimSun" panose="02010600030101010101" pitchFamily="2" charset="-122"/>
            </a:endParaRPr>
          </a:p>
          <a:p>
            <a:pPr>
              <a:lnSpc>
                <a:spcPct val="150000"/>
              </a:lnSpc>
              <a:spcBef>
                <a:spcPct val="0"/>
              </a:spcBef>
            </a:pPr>
            <a:r>
              <a:rPr lang="zh-CN" altLang="en-US" sz="2800" dirty="0">
                <a:solidFill>
                  <a:srgbClr val="000000"/>
                </a:solidFill>
                <a:latin typeface="SimSun" panose="02010600030101010101" pitchFamily="2" charset="-122"/>
                <a:ea typeface="SimSun" panose="02010600030101010101" pitchFamily="2" charset="-122"/>
              </a:rPr>
              <a:t>         钻群众认知空子，混淆大众视听；</a:t>
            </a:r>
            <a:endParaRPr lang="en-US" altLang="zh-CN" sz="2800" dirty="0">
              <a:solidFill>
                <a:srgbClr val="000000"/>
              </a:solidFill>
              <a:latin typeface="SimSun" panose="02010600030101010101" pitchFamily="2" charset="-122"/>
              <a:ea typeface="SimSun" panose="02010600030101010101" pitchFamily="2" charset="-122"/>
            </a:endParaRPr>
          </a:p>
          <a:p>
            <a:pPr marL="457200" indent="-457200">
              <a:lnSpc>
                <a:spcPct val="150000"/>
              </a:lnSpc>
              <a:spcBef>
                <a:spcPct val="0"/>
              </a:spcBef>
              <a:buFont typeface="Wingdings" pitchFamily="2" charset="2"/>
              <a:buChar char="l"/>
            </a:pPr>
            <a:r>
              <a:rPr lang="zh-CN" altLang="en-US" sz="2800" dirty="0">
                <a:solidFill>
                  <a:srgbClr val="000000"/>
                </a:solidFill>
                <a:latin typeface="SimSun" panose="02010600030101010101" pitchFamily="2" charset="-122"/>
                <a:ea typeface="SimSun" panose="02010600030101010101" pitchFamily="2" charset="-122"/>
              </a:rPr>
              <a:t>群众：视觉上酷似，不小心上了当；</a:t>
            </a:r>
            <a:endParaRPr lang="en-US" altLang="zh-CN" sz="2800" dirty="0">
              <a:solidFill>
                <a:srgbClr val="000000"/>
              </a:solidFill>
              <a:latin typeface="SimSun" panose="02010600030101010101" pitchFamily="2" charset="-122"/>
              <a:ea typeface="SimSun" panose="02010600030101010101" pitchFamily="2" charset="-122"/>
            </a:endParaRPr>
          </a:p>
          <a:p>
            <a:pPr>
              <a:lnSpc>
                <a:spcPct val="150000"/>
              </a:lnSpc>
              <a:spcBef>
                <a:spcPct val="0"/>
              </a:spcBef>
            </a:pPr>
            <a:r>
              <a:rPr lang="zh-CN" altLang="en-US" sz="2800" dirty="0">
                <a:solidFill>
                  <a:srgbClr val="000000"/>
                </a:solidFill>
                <a:latin typeface="SimSun" panose="02010600030101010101" pitchFamily="2" charset="-122"/>
                <a:ea typeface="SimSun" panose="02010600030101010101" pitchFamily="2" charset="-122"/>
              </a:rPr>
              <a:t>         求美求廉心理，模仿从众虚荣；</a:t>
            </a:r>
            <a:endParaRPr lang="en-US" altLang="zh-CN" sz="2800" dirty="0">
              <a:solidFill>
                <a:srgbClr val="000000"/>
              </a:solidFill>
              <a:latin typeface="SimSun" panose="02010600030101010101" pitchFamily="2" charset="-122"/>
              <a:ea typeface="SimSun" panose="02010600030101010101" pitchFamily="2" charset="-122"/>
            </a:endParaRPr>
          </a:p>
          <a:p>
            <a:pPr marL="457200" indent="-457200">
              <a:lnSpc>
                <a:spcPct val="150000"/>
              </a:lnSpc>
              <a:spcBef>
                <a:spcPct val="0"/>
              </a:spcBef>
              <a:buFont typeface="Wingdings" pitchFamily="2" charset="2"/>
              <a:buChar char="l"/>
            </a:pPr>
            <a:r>
              <a:rPr lang="zh-CN" altLang="en-US" sz="2800" dirty="0">
                <a:solidFill>
                  <a:srgbClr val="000000"/>
                </a:solidFill>
                <a:latin typeface="SimSun" panose="02010600030101010101" pitchFamily="2" charset="-122"/>
                <a:ea typeface="SimSun" panose="02010600030101010101" pitchFamily="2" charset="-122"/>
              </a:rPr>
              <a:t>客观：模仿比创新更加简单；</a:t>
            </a:r>
            <a:endParaRPr lang="en-US" altLang="zh-CN" sz="2800" dirty="0">
              <a:solidFill>
                <a:srgbClr val="000000"/>
              </a:solidFill>
              <a:latin typeface="SimSun" panose="02010600030101010101" pitchFamily="2" charset="-122"/>
              <a:ea typeface="SimSun" panose="02010600030101010101" pitchFamily="2" charset="-122"/>
            </a:endParaRPr>
          </a:p>
          <a:p>
            <a:pPr>
              <a:lnSpc>
                <a:spcPct val="150000"/>
              </a:lnSpc>
              <a:spcBef>
                <a:spcPct val="0"/>
              </a:spcBef>
            </a:pPr>
            <a:r>
              <a:rPr lang="zh-CN" altLang="en-US" sz="2800" dirty="0">
                <a:solidFill>
                  <a:srgbClr val="000000"/>
                </a:solidFill>
                <a:latin typeface="SimSun" panose="02010600030101010101" pitchFamily="2" charset="-122"/>
                <a:ea typeface="SimSun" panose="02010600030101010101" pitchFamily="2" charset="-122"/>
              </a:rPr>
              <a:t>         侥幸心理严重，产权意识淡薄；</a:t>
            </a:r>
            <a:endParaRPr lang="en-US" altLang="zh-CN" sz="2800" dirty="0">
              <a:solidFill>
                <a:srgbClr val="000000"/>
              </a:solidFill>
              <a:latin typeface="SimSun" panose="02010600030101010101" pitchFamily="2" charset="-122"/>
              <a:ea typeface="SimSun" panose="02010600030101010101" pitchFamily="2" charset="-122"/>
            </a:endParaRPr>
          </a:p>
          <a:p>
            <a:pPr>
              <a:lnSpc>
                <a:spcPct val="150000"/>
              </a:lnSpc>
              <a:spcBef>
                <a:spcPct val="0"/>
              </a:spcBef>
            </a:pPr>
            <a:r>
              <a:rPr lang="zh-CN" altLang="en-US" sz="2800" dirty="0">
                <a:solidFill>
                  <a:srgbClr val="000000"/>
                </a:solidFill>
                <a:latin typeface="SimSun" panose="02010600030101010101" pitchFamily="2" charset="-122"/>
                <a:ea typeface="SimSun" panose="02010600030101010101" pitchFamily="2" charset="-122"/>
              </a:rPr>
              <a:t>         企业</a:t>
            </a:r>
            <a:r>
              <a:rPr lang="en-US" altLang="zh-CN" sz="2800" dirty="0">
                <a:solidFill>
                  <a:srgbClr val="000000"/>
                </a:solidFill>
                <a:latin typeface="SimSun" panose="02010600030101010101" pitchFamily="2" charset="-122"/>
                <a:ea typeface="SimSun" panose="02010600030101010101" pitchFamily="2" charset="-122"/>
              </a:rPr>
              <a:t>/</a:t>
            </a:r>
            <a:r>
              <a:rPr lang="zh-CN" altLang="en-US" sz="2800" dirty="0">
                <a:solidFill>
                  <a:srgbClr val="000000"/>
                </a:solidFill>
                <a:latin typeface="SimSun" panose="02010600030101010101" pitchFamily="2" charset="-122"/>
                <a:ea typeface="SimSun" panose="02010600030101010101" pitchFamily="2" charset="-122"/>
              </a:rPr>
              <a:t>政府管理难度过大；</a:t>
            </a:r>
            <a:endParaRPr lang="en-US" altLang="zh-CN" sz="2800" dirty="0">
              <a:solidFill>
                <a:srgbClr val="000000"/>
              </a:solidFill>
              <a:latin typeface="SimSun" panose="02010600030101010101" pitchFamily="2" charset="-122"/>
              <a:ea typeface="SimSun" panose="02010600030101010101" pitchFamily="2" charset="-122"/>
            </a:endParaRPr>
          </a:p>
        </p:txBody>
      </p:sp>
      <p:sp>
        <p:nvSpPr>
          <p:cNvPr id="24" name="TextBox 14">
            <a:extLst>
              <a:ext uri="{FF2B5EF4-FFF2-40B4-BE49-F238E27FC236}">
                <a16:creationId xmlns:a16="http://schemas.microsoft.com/office/drawing/2014/main" id="{F1418B4B-3C0E-D0C6-8672-04A21F1D610D}"/>
              </a:ext>
            </a:extLst>
          </p:cNvPr>
          <p:cNvSpPr txBox="1"/>
          <p:nvPr/>
        </p:nvSpPr>
        <p:spPr>
          <a:xfrm>
            <a:off x="8844112" y="6373661"/>
            <a:ext cx="4467194" cy="423193"/>
          </a:xfrm>
          <a:prstGeom prst="rect">
            <a:avLst/>
          </a:prstGeom>
        </p:spPr>
        <p:txBody>
          <a:bodyPr lIns="0" tIns="0" rIns="0" bIns="0" rtlCol="0" anchor="t">
            <a:spAutoFit/>
          </a:bodyPr>
          <a:lstStyle/>
          <a:p>
            <a:pPr>
              <a:lnSpc>
                <a:spcPts val="3315"/>
              </a:lnSpc>
            </a:pPr>
            <a:r>
              <a:rPr lang="en-US" sz="2800" spc="-92" dirty="0" err="1">
                <a:solidFill>
                  <a:srgbClr val="000000"/>
                </a:solidFill>
                <a:ea typeface="思源黑体-粗体 Bold"/>
              </a:rPr>
              <a:t>危害</a:t>
            </a:r>
            <a:endParaRPr lang="en-US" sz="2631" spc="-92" dirty="0">
              <a:solidFill>
                <a:srgbClr val="000000"/>
              </a:solidFill>
              <a:ea typeface="思源黑体-粗体 Bold"/>
            </a:endParaRPr>
          </a:p>
        </p:txBody>
      </p:sp>
      <p:grpSp>
        <p:nvGrpSpPr>
          <p:cNvPr id="25" name="Group 15">
            <a:extLst>
              <a:ext uri="{FF2B5EF4-FFF2-40B4-BE49-F238E27FC236}">
                <a16:creationId xmlns:a16="http://schemas.microsoft.com/office/drawing/2014/main" id="{8A30CED8-E300-55C5-E758-DEC10F18A9C2}"/>
              </a:ext>
            </a:extLst>
          </p:cNvPr>
          <p:cNvGrpSpPr/>
          <p:nvPr/>
        </p:nvGrpSpPr>
        <p:grpSpPr>
          <a:xfrm>
            <a:off x="8844112" y="6723278"/>
            <a:ext cx="3367748" cy="136966"/>
            <a:chOff x="0" y="0"/>
            <a:chExt cx="735284" cy="29904"/>
          </a:xfrm>
        </p:grpSpPr>
        <p:sp>
          <p:nvSpPr>
            <p:cNvPr id="26" name="Freeform 16">
              <a:extLst>
                <a:ext uri="{FF2B5EF4-FFF2-40B4-BE49-F238E27FC236}">
                  <a16:creationId xmlns:a16="http://schemas.microsoft.com/office/drawing/2014/main" id="{5399A0EE-6783-20A0-82A5-288D092ADFD1}"/>
                </a:ext>
              </a:extLst>
            </p:cNvPr>
            <p:cNvSpPr/>
            <p:nvPr/>
          </p:nvSpPr>
          <p:spPr>
            <a:xfrm>
              <a:off x="0" y="0"/>
              <a:ext cx="735284" cy="29904"/>
            </a:xfrm>
            <a:custGeom>
              <a:avLst/>
              <a:gdLst/>
              <a:ahLst/>
              <a:cxnLst/>
              <a:rect l="l" t="t" r="r" b="b"/>
              <a:pathLst>
                <a:path w="735284" h="29904">
                  <a:moveTo>
                    <a:pt x="0" y="0"/>
                  </a:moveTo>
                  <a:lnTo>
                    <a:pt x="735284" y="0"/>
                  </a:lnTo>
                  <a:lnTo>
                    <a:pt x="735284" y="29904"/>
                  </a:lnTo>
                  <a:lnTo>
                    <a:pt x="0" y="29904"/>
                  </a:lnTo>
                  <a:close/>
                </a:path>
              </a:pathLst>
            </a:custGeom>
            <a:solidFill>
              <a:srgbClr val="FFBD59">
                <a:alpha val="30980"/>
              </a:srgbClr>
            </a:solidFill>
          </p:spPr>
        </p:sp>
        <p:sp>
          <p:nvSpPr>
            <p:cNvPr id="27" name="TextBox 17">
              <a:extLst>
                <a:ext uri="{FF2B5EF4-FFF2-40B4-BE49-F238E27FC236}">
                  <a16:creationId xmlns:a16="http://schemas.microsoft.com/office/drawing/2014/main" id="{4A48FC4B-2396-C09F-7953-16B0B2A6B6FB}"/>
                </a:ext>
              </a:extLst>
            </p:cNvPr>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sp>
        <p:nvSpPr>
          <p:cNvPr id="28" name="TextBox 18">
            <a:extLst>
              <a:ext uri="{FF2B5EF4-FFF2-40B4-BE49-F238E27FC236}">
                <a16:creationId xmlns:a16="http://schemas.microsoft.com/office/drawing/2014/main" id="{F3601722-A36E-E720-8131-363AFCA398AC}"/>
              </a:ext>
            </a:extLst>
          </p:cNvPr>
          <p:cNvSpPr txBox="1"/>
          <p:nvPr/>
        </p:nvSpPr>
        <p:spPr>
          <a:xfrm>
            <a:off x="8876468" y="6927733"/>
            <a:ext cx="8809304" cy="2484334"/>
          </a:xfrm>
          <a:prstGeom prst="rect">
            <a:avLst/>
          </a:prstGeom>
        </p:spPr>
        <p:txBody>
          <a:bodyPr wrap="square" lIns="0" tIns="0" rIns="0" bIns="0" rtlCol="0" anchor="t">
            <a:spAutoFit/>
          </a:bodyPr>
          <a:lstStyle/>
          <a:p>
            <a:pPr marL="342900" indent="-342900">
              <a:lnSpc>
                <a:spcPct val="150000"/>
              </a:lnSpc>
              <a:spcBef>
                <a:spcPct val="0"/>
              </a:spcBef>
              <a:buFont typeface="Wingdings" pitchFamily="2" charset="2"/>
              <a:buChar char="l"/>
            </a:pPr>
            <a:r>
              <a:rPr lang="zh-CN" altLang="en-US" sz="2800" dirty="0">
                <a:solidFill>
                  <a:srgbClr val="000000"/>
                </a:solidFill>
                <a:latin typeface="SimSun" panose="02010600030101010101" pitchFamily="2" charset="-122"/>
                <a:ea typeface="SimSun" panose="02010600030101010101" pitchFamily="2" charset="-122"/>
              </a:rPr>
              <a:t>挤压原商标市场空间，造成利益损失；</a:t>
            </a:r>
            <a:endParaRPr lang="en-US" altLang="zh-CN" sz="2800" dirty="0">
              <a:solidFill>
                <a:srgbClr val="000000"/>
              </a:solidFill>
              <a:latin typeface="SimSun" panose="02010600030101010101" pitchFamily="2" charset="-122"/>
              <a:ea typeface="SimSun" panose="02010600030101010101" pitchFamily="2" charset="-122"/>
            </a:endParaRPr>
          </a:p>
          <a:p>
            <a:pPr marL="342900" indent="-342900">
              <a:lnSpc>
                <a:spcPct val="150000"/>
              </a:lnSpc>
              <a:spcBef>
                <a:spcPct val="0"/>
              </a:spcBef>
              <a:buFont typeface="Wingdings" pitchFamily="2" charset="2"/>
              <a:buChar char="l"/>
            </a:pPr>
            <a:r>
              <a:rPr lang="zh-CN" altLang="en-US" sz="2800" dirty="0">
                <a:solidFill>
                  <a:srgbClr val="000000"/>
                </a:solidFill>
                <a:latin typeface="SimSun" panose="02010600030101010101" pitchFamily="2" charset="-122"/>
                <a:ea typeface="SimSun" panose="02010600030101010101" pitchFamily="2" charset="-122"/>
              </a:rPr>
              <a:t>混淆大众视听，扰乱市场秩序，</a:t>
            </a:r>
            <a:endParaRPr lang="en-US" altLang="zh-CN" sz="2800" dirty="0">
              <a:solidFill>
                <a:srgbClr val="000000"/>
              </a:solidFill>
              <a:latin typeface="SimSun" panose="02010600030101010101" pitchFamily="2" charset="-122"/>
              <a:ea typeface="SimSun" panose="02010600030101010101" pitchFamily="2" charset="-122"/>
            </a:endParaRPr>
          </a:p>
          <a:p>
            <a:pPr marL="342900" indent="-342900">
              <a:lnSpc>
                <a:spcPct val="150000"/>
              </a:lnSpc>
              <a:spcBef>
                <a:spcPct val="0"/>
              </a:spcBef>
              <a:buFont typeface="Wingdings" pitchFamily="2" charset="2"/>
              <a:buChar char="l"/>
            </a:pPr>
            <a:r>
              <a:rPr lang="zh-CN" altLang="en-US" sz="2800" dirty="0">
                <a:solidFill>
                  <a:srgbClr val="000000"/>
                </a:solidFill>
                <a:latin typeface="SimSun" panose="02010600030101010101" pitchFamily="2" charset="-122"/>
                <a:ea typeface="SimSun" panose="02010600030101010101" pitchFamily="2" charset="-122"/>
              </a:rPr>
              <a:t>蹭热度</a:t>
            </a:r>
            <a:r>
              <a:rPr lang="en-US" altLang="zh-CN" sz="2800" dirty="0">
                <a:solidFill>
                  <a:srgbClr val="000000"/>
                </a:solidFill>
                <a:latin typeface="SimSun" panose="02010600030101010101" pitchFamily="2" charset="-122"/>
                <a:ea typeface="SimSun" panose="02010600030101010101" pitchFamily="2" charset="-122"/>
              </a:rPr>
              <a:t>/</a:t>
            </a:r>
            <a:r>
              <a:rPr lang="zh-CN" altLang="en-US" sz="2800" dirty="0">
                <a:solidFill>
                  <a:srgbClr val="000000"/>
                </a:solidFill>
                <a:latin typeface="SimSun" panose="02010600030101010101" pitchFamily="2" charset="-122"/>
                <a:ea typeface="SimSun" panose="02010600030101010101" pitchFamily="2" charset="-122"/>
              </a:rPr>
              <a:t>山寨企业销售产品质量难以保证，一定程度上有损原企业公司形象；</a:t>
            </a:r>
            <a:endParaRPr lang="en-US" altLang="zh-CN" sz="2800" dirty="0">
              <a:solidFill>
                <a:srgbClr val="000000"/>
              </a:solidFill>
              <a:latin typeface="SimSun" panose="02010600030101010101" pitchFamily="2" charset="-122"/>
              <a:ea typeface="SimSu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4272836" y="-5303895"/>
            <a:ext cx="5604311" cy="7325897"/>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596601" y="9417377"/>
            <a:ext cx="5604311" cy="7325897"/>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118803">
            <a:off x="-743770" y="-6195967"/>
            <a:ext cx="5604311" cy="7325897"/>
          </a:xfrm>
          <a:prstGeom prst="rect">
            <a:avLst/>
          </a:prstGeom>
        </p:spPr>
      </p:pic>
      <p:pic>
        <p:nvPicPr>
          <p:cNvPr id="5" name="Picture 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4189457">
            <a:off x="14409144" y="8275407"/>
            <a:ext cx="5604311" cy="7325897"/>
          </a:xfrm>
          <a:prstGeom prst="rect">
            <a:avLst/>
          </a:prstGeom>
        </p:spPr>
      </p:pic>
      <p:pic>
        <p:nvPicPr>
          <p:cNvPr id="6" name="Picture 6"/>
          <p:cNvPicPr>
            <a:picLocks noChangeAspect="1"/>
          </p:cNvPicPr>
          <p:nvPr/>
        </p:nvPicPr>
        <p:blipFill>
          <a:blip r:embed="rId9"/>
          <a:srcRect/>
          <a:stretch>
            <a:fillRect/>
          </a:stretch>
        </p:blipFill>
        <p:spPr>
          <a:xfrm>
            <a:off x="16405774" y="8593798"/>
            <a:ext cx="805901" cy="804894"/>
          </a:xfrm>
          <a:prstGeom prst="rect">
            <a:avLst/>
          </a:prstGeom>
        </p:spPr>
      </p:pic>
      <p:pic>
        <p:nvPicPr>
          <p:cNvPr id="7" name="Picture 7"/>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3182513" flipH="1" flipV="1">
            <a:off x="1536532" y="694832"/>
            <a:ext cx="6310650" cy="8249215"/>
          </a:xfrm>
          <a:prstGeom prst="rect">
            <a:avLst/>
          </a:prstGeom>
        </p:spPr>
      </p:pic>
      <p:pic>
        <p:nvPicPr>
          <p:cNvPr id="8" name="Picture 8"/>
          <p:cNvPicPr>
            <a:picLocks noChangeAspect="1"/>
          </p:cNvPicPr>
          <p:nvPr/>
        </p:nvPicPr>
        <p:blipFill>
          <a:blip r:embed="rId12"/>
          <a:srcRect/>
          <a:stretch>
            <a:fillRect/>
          </a:stretch>
        </p:blipFill>
        <p:spPr>
          <a:xfrm>
            <a:off x="445483" y="2535189"/>
            <a:ext cx="8129260" cy="4704809"/>
          </a:xfrm>
          <a:prstGeom prst="rect">
            <a:avLst/>
          </a:prstGeom>
        </p:spPr>
      </p:pic>
      <p:grpSp>
        <p:nvGrpSpPr>
          <p:cNvPr id="9" name="Group 9"/>
          <p:cNvGrpSpPr/>
          <p:nvPr/>
        </p:nvGrpSpPr>
        <p:grpSpPr>
          <a:xfrm>
            <a:off x="11894713" y="5604344"/>
            <a:ext cx="4914012" cy="210528"/>
            <a:chOff x="0" y="0"/>
            <a:chExt cx="1072881" cy="45965"/>
          </a:xfrm>
        </p:grpSpPr>
        <p:sp>
          <p:nvSpPr>
            <p:cNvPr id="10" name="Freeform 10"/>
            <p:cNvSpPr/>
            <p:nvPr/>
          </p:nvSpPr>
          <p:spPr>
            <a:xfrm>
              <a:off x="0" y="0"/>
              <a:ext cx="1072881" cy="45965"/>
            </a:xfrm>
            <a:custGeom>
              <a:avLst/>
              <a:gdLst/>
              <a:ahLst/>
              <a:cxnLst/>
              <a:rect l="l" t="t" r="r" b="b"/>
              <a:pathLst>
                <a:path w="1072881" h="45965">
                  <a:moveTo>
                    <a:pt x="0" y="0"/>
                  </a:moveTo>
                  <a:lnTo>
                    <a:pt x="1072881" y="0"/>
                  </a:lnTo>
                  <a:lnTo>
                    <a:pt x="1072881" y="45965"/>
                  </a:lnTo>
                  <a:lnTo>
                    <a:pt x="0" y="45965"/>
                  </a:lnTo>
                  <a:close/>
                </a:path>
              </a:pathLst>
            </a:custGeom>
            <a:solidFill>
              <a:srgbClr val="FFBD59">
                <a:alpha val="30980"/>
              </a:srgbClr>
            </a:solidFill>
          </p:spPr>
        </p:sp>
        <p:sp>
          <p:nvSpPr>
            <p:cNvPr id="11" name="TextBox 11"/>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4471286" y="2458989"/>
            <a:ext cx="2337439" cy="1849256"/>
          </a:xfrm>
          <a:prstGeom prst="rect">
            <a:avLst/>
          </a:prstGeom>
        </p:spPr>
        <p:txBody>
          <a:bodyPr lIns="0" tIns="0" rIns="0" bIns="0" rtlCol="0" anchor="t">
            <a:spAutoFit/>
          </a:bodyPr>
          <a:lstStyle/>
          <a:p>
            <a:pPr algn="r">
              <a:lnSpc>
                <a:spcPts val="14891"/>
              </a:lnSpc>
            </a:pPr>
            <a:r>
              <a:rPr lang="en-US" sz="11543" spc="-184">
                <a:solidFill>
                  <a:srgbClr val="FFBD59"/>
                </a:solidFill>
                <a:latin typeface="思源黑体-粗体 Bold"/>
              </a:rPr>
              <a:t>/02</a:t>
            </a:r>
          </a:p>
        </p:txBody>
      </p:sp>
      <p:sp>
        <p:nvSpPr>
          <p:cNvPr id="13" name="TextBox 13"/>
          <p:cNvSpPr txBox="1"/>
          <p:nvPr/>
        </p:nvSpPr>
        <p:spPr>
          <a:xfrm>
            <a:off x="13879930" y="4620341"/>
            <a:ext cx="2525845" cy="998694"/>
          </a:xfrm>
          <a:prstGeom prst="rect">
            <a:avLst/>
          </a:prstGeom>
        </p:spPr>
        <p:txBody>
          <a:bodyPr lIns="0" tIns="0" rIns="0" bIns="0" rtlCol="0" anchor="t">
            <a:spAutoFit/>
          </a:bodyPr>
          <a:lstStyle/>
          <a:p>
            <a:pPr algn="r">
              <a:lnSpc>
                <a:spcPts val="8075"/>
              </a:lnSpc>
            </a:pPr>
            <a:r>
              <a:rPr lang="en-US" sz="6259" spc="269">
                <a:solidFill>
                  <a:srgbClr val="000000"/>
                </a:solidFill>
                <a:ea typeface="思源黑体-粗体 Bold"/>
              </a:rPr>
              <a:t>抢 注</a:t>
            </a:r>
          </a:p>
        </p:txBody>
      </p:sp>
      <p:sp>
        <p:nvSpPr>
          <p:cNvPr id="16" name="文本框 15">
            <a:extLst>
              <a:ext uri="{FF2B5EF4-FFF2-40B4-BE49-F238E27FC236}">
                <a16:creationId xmlns:a16="http://schemas.microsoft.com/office/drawing/2014/main" id="{02BEDA01-3876-8E60-85C9-1604D91F0B74}"/>
              </a:ext>
            </a:extLst>
          </p:cNvPr>
          <p:cNvSpPr txBox="1"/>
          <p:nvPr/>
        </p:nvSpPr>
        <p:spPr>
          <a:xfrm>
            <a:off x="13300784" y="6650686"/>
            <a:ext cx="3684135" cy="527067"/>
          </a:xfrm>
          <a:prstGeom prst="rect">
            <a:avLst/>
          </a:prstGeom>
          <a:noFill/>
        </p:spPr>
        <p:txBody>
          <a:bodyPr wrap="square">
            <a:spAutoFit/>
          </a:bodyPr>
          <a:lstStyle/>
          <a:p>
            <a:pPr algn="r">
              <a:lnSpc>
                <a:spcPts val="3940"/>
              </a:lnSpc>
            </a:pPr>
            <a:r>
              <a:rPr lang="en-US" altLang="zh-CN" sz="2373" spc="-2" dirty="0" err="1">
                <a:solidFill>
                  <a:srgbClr val="000000"/>
                </a:solidFill>
                <a:latin typeface="+mn-ea"/>
              </a:rPr>
              <a:t>可能在悄然无息中被取代</a:t>
            </a:r>
            <a:endParaRPr lang="zh-CN" altLang="en-US" sz="2373" spc="-2" dirty="0">
              <a:solidFill>
                <a:srgbClr val="000000"/>
              </a:solidFill>
              <a:latin typeface="+mn-ea"/>
            </a:endParaRPr>
          </a:p>
        </p:txBody>
      </p:sp>
      <p:sp>
        <p:nvSpPr>
          <p:cNvPr id="18" name="文本框 17">
            <a:extLst>
              <a:ext uri="{FF2B5EF4-FFF2-40B4-BE49-F238E27FC236}">
                <a16:creationId xmlns:a16="http://schemas.microsoft.com/office/drawing/2014/main" id="{73DDE9B3-3B07-350D-E08A-16044DF32D42}"/>
              </a:ext>
            </a:extLst>
          </p:cNvPr>
          <p:cNvSpPr txBox="1"/>
          <p:nvPr/>
        </p:nvSpPr>
        <p:spPr>
          <a:xfrm>
            <a:off x="3649344" y="5945751"/>
            <a:ext cx="12127830" cy="528030"/>
          </a:xfrm>
          <a:prstGeom prst="rect">
            <a:avLst/>
          </a:prstGeom>
          <a:noFill/>
        </p:spPr>
        <p:txBody>
          <a:bodyPr wrap="square">
            <a:spAutoFit/>
          </a:bodyPr>
          <a:lstStyle/>
          <a:p>
            <a:pPr algn="r">
              <a:lnSpc>
                <a:spcPts val="3940"/>
              </a:lnSpc>
            </a:pPr>
            <a:r>
              <a:rPr lang="en-US" altLang="zh-CN" sz="2400" spc="-2" dirty="0" err="1">
                <a:solidFill>
                  <a:srgbClr val="000000"/>
                </a:solidFill>
                <a:latin typeface="+mn-ea"/>
              </a:rPr>
              <a:t>更有甚者，辛苦经营的商标</a:t>
            </a:r>
            <a:r>
              <a:rPr lang="zh-CN" altLang="en-US" sz="2400" spc="-2" dirty="0">
                <a:solidFill>
                  <a:srgbClr val="000000"/>
                </a:solidFill>
                <a:latin typeface="+mn-ea"/>
              </a:rPr>
              <a:t> </a:t>
            </a:r>
            <a:endParaRPr lang="en-US" altLang="zh-CN" sz="2400" spc="-2" dirty="0">
              <a:solidFill>
                <a:srgbClr val="000000"/>
              </a:solidFill>
              <a:latin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596601" y="9417377"/>
            <a:ext cx="5604311" cy="7325897"/>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4189457">
            <a:off x="14409144" y="8275407"/>
            <a:ext cx="5604311" cy="7325897"/>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4272836" y="-5303895"/>
            <a:ext cx="5604311" cy="7325897"/>
          </a:xfrm>
          <a:prstGeom prst="rect">
            <a:avLst/>
          </a:prstGeom>
        </p:spPr>
      </p:pic>
      <p:grpSp>
        <p:nvGrpSpPr>
          <p:cNvPr id="5" name="Group 5"/>
          <p:cNvGrpSpPr/>
          <p:nvPr/>
        </p:nvGrpSpPr>
        <p:grpSpPr>
          <a:xfrm>
            <a:off x="964714" y="2905493"/>
            <a:ext cx="6238311" cy="2520220"/>
            <a:chOff x="0" y="0"/>
            <a:chExt cx="2262602" cy="914070"/>
          </a:xfrm>
        </p:grpSpPr>
        <p:sp>
          <p:nvSpPr>
            <p:cNvPr id="6" name="Freeform 6"/>
            <p:cNvSpPr/>
            <p:nvPr/>
          </p:nvSpPr>
          <p:spPr>
            <a:xfrm>
              <a:off x="0" y="0"/>
              <a:ext cx="2262602" cy="914070"/>
            </a:xfrm>
            <a:custGeom>
              <a:avLst/>
              <a:gdLst/>
              <a:ahLst/>
              <a:cxnLst/>
              <a:rect l="l" t="t" r="r" b="b"/>
              <a:pathLst>
                <a:path w="2262602" h="914070">
                  <a:moveTo>
                    <a:pt x="63292" y="0"/>
                  </a:moveTo>
                  <a:lnTo>
                    <a:pt x="2199310" y="0"/>
                  </a:lnTo>
                  <a:cubicBezTo>
                    <a:pt x="2216096" y="0"/>
                    <a:pt x="2232195" y="6668"/>
                    <a:pt x="2244064" y="18538"/>
                  </a:cubicBezTo>
                  <a:cubicBezTo>
                    <a:pt x="2255934" y="30408"/>
                    <a:pt x="2262602" y="46506"/>
                    <a:pt x="2262602" y="63292"/>
                  </a:cubicBezTo>
                  <a:lnTo>
                    <a:pt x="2262602" y="850778"/>
                  </a:lnTo>
                  <a:cubicBezTo>
                    <a:pt x="2262602" y="867564"/>
                    <a:pt x="2255934" y="883663"/>
                    <a:pt x="2244064" y="895532"/>
                  </a:cubicBezTo>
                  <a:cubicBezTo>
                    <a:pt x="2232195" y="907402"/>
                    <a:pt x="2216096" y="914070"/>
                    <a:pt x="2199310" y="914070"/>
                  </a:cubicBezTo>
                  <a:lnTo>
                    <a:pt x="63292" y="914070"/>
                  </a:lnTo>
                  <a:cubicBezTo>
                    <a:pt x="46506" y="914070"/>
                    <a:pt x="30408" y="907402"/>
                    <a:pt x="18538" y="895532"/>
                  </a:cubicBezTo>
                  <a:cubicBezTo>
                    <a:pt x="6668" y="883663"/>
                    <a:pt x="0" y="867564"/>
                    <a:pt x="0" y="850778"/>
                  </a:cubicBezTo>
                  <a:lnTo>
                    <a:pt x="0" y="63292"/>
                  </a:lnTo>
                  <a:cubicBezTo>
                    <a:pt x="0" y="46506"/>
                    <a:pt x="6668" y="30408"/>
                    <a:pt x="18538" y="18538"/>
                  </a:cubicBezTo>
                  <a:cubicBezTo>
                    <a:pt x="30408" y="6668"/>
                    <a:pt x="46506" y="0"/>
                    <a:pt x="63292" y="0"/>
                  </a:cubicBezTo>
                  <a:close/>
                </a:path>
              </a:pathLst>
            </a:custGeom>
            <a:solidFill>
              <a:srgbClr val="EF9F27"/>
            </a:solidFill>
          </p:spPr>
        </p:sp>
        <p:sp>
          <p:nvSpPr>
            <p:cNvPr id="7" name="TextBox 7"/>
            <p:cNvSpPr txBox="1"/>
            <p:nvPr/>
          </p:nvSpPr>
          <p:spPr>
            <a:xfrm>
              <a:off x="0" y="-28575"/>
              <a:ext cx="812800" cy="841375"/>
            </a:xfrm>
            <a:prstGeom prst="rect">
              <a:avLst/>
            </a:prstGeom>
          </p:spPr>
          <p:txBody>
            <a:bodyPr lIns="50800" tIns="50800" rIns="50800" bIns="50800" rtlCol="0" anchor="ctr"/>
            <a:lstStyle/>
            <a:p>
              <a:pPr algn="ctr">
                <a:lnSpc>
                  <a:spcPts val="2659"/>
                </a:lnSpc>
              </a:pPr>
              <a:endParaRPr sz="2400">
                <a:latin typeface="FangSong" panose="02010609060101010101" pitchFamily="49" charset="-122"/>
                <a:ea typeface="FangSong" panose="02010609060101010101" pitchFamily="49" charset="-122"/>
              </a:endParaRPr>
            </a:p>
          </p:txBody>
        </p:sp>
      </p:grpSp>
      <p:grpSp>
        <p:nvGrpSpPr>
          <p:cNvPr id="8" name="Group 8"/>
          <p:cNvGrpSpPr/>
          <p:nvPr/>
        </p:nvGrpSpPr>
        <p:grpSpPr>
          <a:xfrm>
            <a:off x="7407920" y="2928837"/>
            <a:ext cx="6048389" cy="2520220"/>
            <a:chOff x="0" y="0"/>
            <a:chExt cx="2193718" cy="884528"/>
          </a:xfrm>
        </p:grpSpPr>
        <p:sp>
          <p:nvSpPr>
            <p:cNvPr id="9" name="Freeform 9"/>
            <p:cNvSpPr/>
            <p:nvPr/>
          </p:nvSpPr>
          <p:spPr>
            <a:xfrm>
              <a:off x="0" y="0"/>
              <a:ext cx="2193718" cy="884528"/>
            </a:xfrm>
            <a:custGeom>
              <a:avLst/>
              <a:gdLst/>
              <a:ahLst/>
              <a:cxnLst/>
              <a:rect l="l" t="t" r="r" b="b"/>
              <a:pathLst>
                <a:path w="2193718" h="884528">
                  <a:moveTo>
                    <a:pt x="65280" y="0"/>
                  </a:moveTo>
                  <a:lnTo>
                    <a:pt x="2128438" y="0"/>
                  </a:lnTo>
                  <a:cubicBezTo>
                    <a:pt x="2164492" y="0"/>
                    <a:pt x="2193718" y="29227"/>
                    <a:pt x="2193718" y="65280"/>
                  </a:cubicBezTo>
                  <a:lnTo>
                    <a:pt x="2193718" y="819248"/>
                  </a:lnTo>
                  <a:cubicBezTo>
                    <a:pt x="2193718" y="836561"/>
                    <a:pt x="2186841" y="853166"/>
                    <a:pt x="2174598" y="865408"/>
                  </a:cubicBezTo>
                  <a:cubicBezTo>
                    <a:pt x="2162356" y="877650"/>
                    <a:pt x="2145752" y="884528"/>
                    <a:pt x="2128438" y="884528"/>
                  </a:cubicBezTo>
                  <a:lnTo>
                    <a:pt x="65280" y="884528"/>
                  </a:lnTo>
                  <a:cubicBezTo>
                    <a:pt x="29227" y="884528"/>
                    <a:pt x="0" y="855301"/>
                    <a:pt x="0" y="819248"/>
                  </a:cubicBezTo>
                  <a:lnTo>
                    <a:pt x="0" y="65280"/>
                  </a:lnTo>
                  <a:cubicBezTo>
                    <a:pt x="0" y="29227"/>
                    <a:pt x="29227" y="0"/>
                    <a:pt x="65280" y="0"/>
                  </a:cubicBezTo>
                  <a:close/>
                </a:path>
              </a:pathLst>
            </a:custGeom>
            <a:solidFill>
              <a:srgbClr val="EF9F27"/>
            </a:solidFill>
          </p:spPr>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59"/>
                </a:lnSpc>
              </a:pPr>
              <a:endParaRPr sz="2400">
                <a:latin typeface="FangSong" panose="02010609060101010101" pitchFamily="49" charset="-122"/>
                <a:ea typeface="FangSong" panose="02010609060101010101" pitchFamily="49" charset="-122"/>
              </a:endParaRPr>
            </a:p>
          </p:txBody>
        </p:sp>
      </p:grpSp>
      <p:grpSp>
        <p:nvGrpSpPr>
          <p:cNvPr id="11" name="Group 11"/>
          <p:cNvGrpSpPr/>
          <p:nvPr/>
        </p:nvGrpSpPr>
        <p:grpSpPr>
          <a:xfrm>
            <a:off x="13691776" y="2933700"/>
            <a:ext cx="4125881" cy="6024766"/>
            <a:chOff x="0" y="0"/>
            <a:chExt cx="1168005" cy="2185150"/>
          </a:xfrm>
        </p:grpSpPr>
        <p:sp>
          <p:nvSpPr>
            <p:cNvPr id="12" name="Freeform 12"/>
            <p:cNvSpPr/>
            <p:nvPr/>
          </p:nvSpPr>
          <p:spPr>
            <a:xfrm>
              <a:off x="0" y="0"/>
              <a:ext cx="1168005" cy="2185151"/>
            </a:xfrm>
            <a:custGeom>
              <a:avLst/>
              <a:gdLst/>
              <a:ahLst/>
              <a:cxnLst/>
              <a:rect l="l" t="t" r="r" b="b"/>
              <a:pathLst>
                <a:path w="1168005" h="2185151">
                  <a:moveTo>
                    <a:pt x="122607" y="0"/>
                  </a:moveTo>
                  <a:lnTo>
                    <a:pt x="1045398" y="0"/>
                  </a:lnTo>
                  <a:cubicBezTo>
                    <a:pt x="1113112" y="0"/>
                    <a:pt x="1168005" y="54893"/>
                    <a:pt x="1168005" y="122607"/>
                  </a:cubicBezTo>
                  <a:lnTo>
                    <a:pt x="1168005" y="2062543"/>
                  </a:lnTo>
                  <a:cubicBezTo>
                    <a:pt x="1168005" y="2130258"/>
                    <a:pt x="1113112" y="2185151"/>
                    <a:pt x="1045398" y="2185151"/>
                  </a:cubicBezTo>
                  <a:lnTo>
                    <a:pt x="122607" y="2185151"/>
                  </a:lnTo>
                  <a:cubicBezTo>
                    <a:pt x="54893" y="2185151"/>
                    <a:pt x="0" y="2130258"/>
                    <a:pt x="0" y="2062543"/>
                  </a:cubicBezTo>
                  <a:lnTo>
                    <a:pt x="0" y="122607"/>
                  </a:lnTo>
                  <a:cubicBezTo>
                    <a:pt x="0" y="54893"/>
                    <a:pt x="54893" y="0"/>
                    <a:pt x="122607" y="0"/>
                  </a:cubicBezTo>
                  <a:close/>
                </a:path>
              </a:pathLst>
            </a:custGeom>
            <a:solidFill>
              <a:srgbClr val="EF9F27"/>
            </a:solidFill>
          </p:spPr>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4754868" y="2189806"/>
            <a:ext cx="2682543" cy="362501"/>
          </a:xfrm>
          <a:prstGeom prst="rect">
            <a:avLst/>
          </a:prstGeom>
        </p:spPr>
        <p:txBody>
          <a:bodyPr lIns="0" tIns="0" rIns="0" bIns="0" rtlCol="0" anchor="t">
            <a:spAutoFit/>
          </a:bodyPr>
          <a:lstStyle/>
          <a:p>
            <a:pPr algn="ctr">
              <a:lnSpc>
                <a:spcPts val="2914"/>
              </a:lnSpc>
            </a:pPr>
            <a:r>
              <a:rPr lang="en-US" sz="2400" spc="152" dirty="0">
                <a:solidFill>
                  <a:srgbClr val="411E01"/>
                </a:solidFill>
                <a:latin typeface="思源黑体-粗体 Bold"/>
              </a:rPr>
              <a:t>·</a:t>
            </a:r>
            <a:r>
              <a:rPr lang="en-US" sz="2400" spc="152" dirty="0" err="1">
                <a:solidFill>
                  <a:srgbClr val="411E01"/>
                </a:solidFill>
                <a:latin typeface="思源黑体-粗体 Bold"/>
              </a:rPr>
              <a:t>其他类似案例</a:t>
            </a:r>
            <a:r>
              <a:rPr lang="en-US" sz="2400" spc="152" dirty="0">
                <a:solidFill>
                  <a:srgbClr val="411E01"/>
                </a:solidFill>
                <a:latin typeface="思源黑体-粗体 Bold"/>
              </a:rPr>
              <a:t>·</a:t>
            </a:r>
          </a:p>
        </p:txBody>
      </p:sp>
      <p:grpSp>
        <p:nvGrpSpPr>
          <p:cNvPr id="15" name="Group 15"/>
          <p:cNvGrpSpPr/>
          <p:nvPr/>
        </p:nvGrpSpPr>
        <p:grpSpPr>
          <a:xfrm>
            <a:off x="2340190" y="1924282"/>
            <a:ext cx="762949" cy="728903"/>
            <a:chOff x="0" y="0"/>
            <a:chExt cx="1017264" cy="971871"/>
          </a:xfrm>
        </p:grpSpPr>
        <p:grpSp>
          <p:nvGrpSpPr>
            <p:cNvPr id="16" name="Group 16"/>
            <p:cNvGrpSpPr/>
            <p:nvPr/>
          </p:nvGrpSpPr>
          <p:grpSpPr>
            <a:xfrm>
              <a:off x="0" y="0"/>
              <a:ext cx="971871" cy="971871"/>
              <a:chOff x="0" y="0"/>
              <a:chExt cx="812800" cy="812800"/>
            </a:xfrm>
          </p:grpSpPr>
          <p:sp>
            <p:nvSpPr>
              <p:cNvPr id="17" name="Freeform 1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BD59"/>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1901"/>
                  </a:lnSpc>
                </a:pPr>
                <a:endParaRPr/>
              </a:p>
            </p:txBody>
          </p:sp>
        </p:grpSp>
        <p:sp>
          <p:nvSpPr>
            <p:cNvPr id="19" name="TextBox 19"/>
            <p:cNvSpPr txBox="1"/>
            <p:nvPr/>
          </p:nvSpPr>
          <p:spPr>
            <a:xfrm>
              <a:off x="114976" y="50883"/>
              <a:ext cx="902288" cy="782010"/>
            </a:xfrm>
            <a:prstGeom prst="rect">
              <a:avLst/>
            </a:prstGeom>
          </p:spPr>
          <p:txBody>
            <a:bodyPr lIns="0" tIns="0" rIns="0" bIns="0" rtlCol="0" anchor="t">
              <a:spAutoFit/>
            </a:bodyPr>
            <a:lstStyle/>
            <a:p>
              <a:pPr>
                <a:lnSpc>
                  <a:spcPts val="4676"/>
                </a:lnSpc>
              </a:pPr>
              <a:r>
                <a:rPr lang="en-US" sz="3653" b="1" spc="-164" dirty="0">
                  <a:solidFill>
                    <a:srgbClr val="FFFFFF"/>
                  </a:solidFill>
                  <a:latin typeface="Lantinghei SC Demibold" panose="02000000000000000000" pitchFamily="2" charset="-122"/>
                </a:rPr>
                <a:t>01</a:t>
              </a:r>
            </a:p>
          </p:txBody>
        </p:sp>
      </p:grpSp>
      <p:grpSp>
        <p:nvGrpSpPr>
          <p:cNvPr id="20" name="Group 20"/>
          <p:cNvGrpSpPr/>
          <p:nvPr/>
        </p:nvGrpSpPr>
        <p:grpSpPr>
          <a:xfrm>
            <a:off x="8762525" y="1945715"/>
            <a:ext cx="762949" cy="728903"/>
            <a:chOff x="0" y="0"/>
            <a:chExt cx="1017264" cy="971871"/>
          </a:xfrm>
        </p:grpSpPr>
        <p:grpSp>
          <p:nvGrpSpPr>
            <p:cNvPr id="21" name="Group 21"/>
            <p:cNvGrpSpPr/>
            <p:nvPr/>
          </p:nvGrpSpPr>
          <p:grpSpPr>
            <a:xfrm>
              <a:off x="0" y="0"/>
              <a:ext cx="971871" cy="971871"/>
              <a:chOff x="0" y="0"/>
              <a:chExt cx="812800" cy="812800"/>
            </a:xfrm>
          </p:grpSpPr>
          <p:sp>
            <p:nvSpPr>
              <p:cNvPr id="22" name="Freeform 2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BD59"/>
              </a:soli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1901"/>
                  </a:lnSpc>
                </a:pPr>
                <a:endParaRPr/>
              </a:p>
            </p:txBody>
          </p:sp>
        </p:grpSp>
        <p:sp>
          <p:nvSpPr>
            <p:cNvPr id="24" name="TextBox 24"/>
            <p:cNvSpPr txBox="1"/>
            <p:nvPr/>
          </p:nvSpPr>
          <p:spPr>
            <a:xfrm>
              <a:off x="114976" y="50883"/>
              <a:ext cx="902288" cy="782010"/>
            </a:xfrm>
            <a:prstGeom prst="rect">
              <a:avLst/>
            </a:prstGeom>
          </p:spPr>
          <p:txBody>
            <a:bodyPr lIns="0" tIns="0" rIns="0" bIns="0" rtlCol="0" anchor="t">
              <a:spAutoFit/>
            </a:bodyPr>
            <a:lstStyle/>
            <a:p>
              <a:pPr>
                <a:lnSpc>
                  <a:spcPts val="4676"/>
                </a:lnSpc>
              </a:pPr>
              <a:r>
                <a:rPr lang="en-US" sz="3653" b="1" spc="-164" dirty="0">
                  <a:solidFill>
                    <a:srgbClr val="FFFFFF"/>
                  </a:solidFill>
                  <a:latin typeface="Lantinghei SC Demibold" panose="02000000000000000000" pitchFamily="2" charset="-122"/>
                </a:rPr>
                <a:t>02</a:t>
              </a:r>
            </a:p>
          </p:txBody>
        </p:sp>
      </p:grpSp>
      <p:grpSp>
        <p:nvGrpSpPr>
          <p:cNvPr id="25" name="Group 25"/>
          <p:cNvGrpSpPr/>
          <p:nvPr/>
        </p:nvGrpSpPr>
        <p:grpSpPr>
          <a:xfrm>
            <a:off x="13890297" y="1945715"/>
            <a:ext cx="762949" cy="728903"/>
            <a:chOff x="0" y="0"/>
            <a:chExt cx="1017264" cy="971871"/>
          </a:xfrm>
        </p:grpSpPr>
        <p:grpSp>
          <p:nvGrpSpPr>
            <p:cNvPr id="26" name="Group 26"/>
            <p:cNvGrpSpPr/>
            <p:nvPr/>
          </p:nvGrpSpPr>
          <p:grpSpPr>
            <a:xfrm>
              <a:off x="0" y="0"/>
              <a:ext cx="971871" cy="971871"/>
              <a:chOff x="0" y="0"/>
              <a:chExt cx="812800" cy="812800"/>
            </a:xfrm>
          </p:grpSpPr>
          <p:sp>
            <p:nvSpPr>
              <p:cNvPr id="27" name="Freeform 27"/>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BD59"/>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1901"/>
                  </a:lnSpc>
                </a:pPr>
                <a:endParaRPr/>
              </a:p>
            </p:txBody>
          </p:sp>
        </p:grpSp>
        <p:sp>
          <p:nvSpPr>
            <p:cNvPr id="29" name="TextBox 29"/>
            <p:cNvSpPr txBox="1"/>
            <p:nvPr/>
          </p:nvSpPr>
          <p:spPr>
            <a:xfrm>
              <a:off x="114976" y="50883"/>
              <a:ext cx="902288" cy="782010"/>
            </a:xfrm>
            <a:prstGeom prst="rect">
              <a:avLst/>
            </a:prstGeom>
          </p:spPr>
          <p:txBody>
            <a:bodyPr lIns="0" tIns="0" rIns="0" bIns="0" rtlCol="0" anchor="t">
              <a:spAutoFit/>
            </a:bodyPr>
            <a:lstStyle/>
            <a:p>
              <a:pPr>
                <a:lnSpc>
                  <a:spcPts val="4676"/>
                </a:lnSpc>
              </a:pPr>
              <a:r>
                <a:rPr lang="en-US" sz="3653" b="1" spc="-164" dirty="0">
                  <a:solidFill>
                    <a:srgbClr val="FFFFFF"/>
                  </a:solidFill>
                  <a:latin typeface="Lantinghei SC Demibold" panose="02000000000000000000" pitchFamily="2" charset="-122"/>
                </a:rPr>
                <a:t>03</a:t>
              </a:r>
            </a:p>
          </p:txBody>
        </p:sp>
      </p:grpSp>
      <p:pic>
        <p:nvPicPr>
          <p:cNvPr id="30" name="Picture 30"/>
          <p:cNvPicPr>
            <a:picLocks noChangeAspect="1"/>
          </p:cNvPicPr>
          <p:nvPr/>
        </p:nvPicPr>
        <p:blipFill>
          <a:blip r:embed="rId7"/>
          <a:srcRect/>
          <a:stretch>
            <a:fillRect/>
          </a:stretch>
        </p:blipFill>
        <p:spPr>
          <a:xfrm>
            <a:off x="7437805" y="5794661"/>
            <a:ext cx="6018504" cy="3929111"/>
          </a:xfrm>
          <a:prstGeom prst="rect">
            <a:avLst/>
          </a:prstGeom>
        </p:spPr>
      </p:pic>
      <p:pic>
        <p:nvPicPr>
          <p:cNvPr id="31" name="Picture 31"/>
          <p:cNvPicPr>
            <a:picLocks noChangeAspect="1"/>
          </p:cNvPicPr>
          <p:nvPr/>
        </p:nvPicPr>
        <p:blipFill>
          <a:blip r:embed="rId8"/>
          <a:srcRect l="268" b="7315"/>
          <a:stretch>
            <a:fillRect/>
          </a:stretch>
        </p:blipFill>
        <p:spPr>
          <a:xfrm>
            <a:off x="1263994" y="5753187"/>
            <a:ext cx="5603313" cy="3869715"/>
          </a:xfrm>
          <a:prstGeom prst="rect">
            <a:avLst/>
          </a:prstGeom>
        </p:spPr>
      </p:pic>
      <p:sp>
        <p:nvSpPr>
          <p:cNvPr id="32" name="TextBox 32"/>
          <p:cNvSpPr txBox="1"/>
          <p:nvPr/>
        </p:nvSpPr>
        <p:spPr>
          <a:xfrm>
            <a:off x="1511660" y="688059"/>
            <a:ext cx="3898691" cy="837199"/>
          </a:xfrm>
          <a:prstGeom prst="rect">
            <a:avLst/>
          </a:prstGeom>
        </p:spPr>
        <p:txBody>
          <a:bodyPr lIns="0" tIns="0" rIns="0" bIns="0" rtlCol="0" anchor="t">
            <a:spAutoFit/>
          </a:bodyPr>
          <a:lstStyle/>
          <a:p>
            <a:pPr>
              <a:lnSpc>
                <a:spcPts val="3315"/>
              </a:lnSpc>
            </a:pPr>
            <a:r>
              <a:rPr lang="en-US" sz="2631" spc="-92">
                <a:solidFill>
                  <a:srgbClr val="000000"/>
                </a:solidFill>
                <a:latin typeface="思源黑体-粗体 Bold"/>
              </a:rPr>
              <a:t>“王致和”海外商标维权案</a:t>
            </a:r>
          </a:p>
          <a:p>
            <a:pPr>
              <a:lnSpc>
                <a:spcPts val="3315"/>
              </a:lnSpc>
            </a:pPr>
            <a:endParaRPr lang="en-US" sz="2631" spc="-92">
              <a:solidFill>
                <a:srgbClr val="000000"/>
              </a:solidFill>
              <a:latin typeface="思源黑体-粗体 Bold"/>
            </a:endParaRPr>
          </a:p>
        </p:txBody>
      </p:sp>
      <p:sp>
        <p:nvSpPr>
          <p:cNvPr id="33" name="TextBox 33"/>
          <p:cNvSpPr txBox="1"/>
          <p:nvPr/>
        </p:nvSpPr>
        <p:spPr>
          <a:xfrm>
            <a:off x="640948" y="511261"/>
            <a:ext cx="769986" cy="710115"/>
          </a:xfrm>
          <a:prstGeom prst="rect">
            <a:avLst/>
          </a:prstGeom>
        </p:spPr>
        <p:txBody>
          <a:bodyPr lIns="0" tIns="0" rIns="0" bIns="0" rtlCol="0" anchor="t">
            <a:spAutoFit/>
          </a:bodyPr>
          <a:lstStyle/>
          <a:p>
            <a:pPr>
              <a:lnSpc>
                <a:spcPts val="5669"/>
              </a:lnSpc>
            </a:pPr>
            <a:r>
              <a:rPr lang="en-US" sz="4499" spc="-157">
                <a:solidFill>
                  <a:srgbClr val="EF9F27"/>
                </a:solidFill>
                <a:latin typeface="思源黑体-粗体 Bold"/>
              </a:rPr>
              <a:t>02</a:t>
            </a:r>
          </a:p>
        </p:txBody>
      </p:sp>
      <p:sp>
        <p:nvSpPr>
          <p:cNvPr id="34" name="TextBox 34"/>
          <p:cNvSpPr txBox="1"/>
          <p:nvPr/>
        </p:nvSpPr>
        <p:spPr>
          <a:xfrm>
            <a:off x="2979100" y="2168373"/>
            <a:ext cx="2682543" cy="362501"/>
          </a:xfrm>
          <a:prstGeom prst="rect">
            <a:avLst/>
          </a:prstGeom>
        </p:spPr>
        <p:txBody>
          <a:bodyPr lIns="0" tIns="0" rIns="0" bIns="0" rtlCol="0" anchor="t">
            <a:spAutoFit/>
          </a:bodyPr>
          <a:lstStyle/>
          <a:p>
            <a:pPr algn="ctr">
              <a:lnSpc>
                <a:spcPts val="2914"/>
              </a:lnSpc>
            </a:pPr>
            <a:r>
              <a:rPr lang="en-US" sz="2400" spc="152" dirty="0">
                <a:solidFill>
                  <a:srgbClr val="411E01"/>
                </a:solidFill>
                <a:latin typeface="思源黑体-粗体 Bold"/>
              </a:rPr>
              <a:t>·</a:t>
            </a:r>
            <a:r>
              <a:rPr lang="en-US" sz="2400" spc="152" dirty="0" err="1">
                <a:solidFill>
                  <a:srgbClr val="411E01"/>
                </a:solidFill>
                <a:latin typeface="思源黑体-粗体 Bold"/>
              </a:rPr>
              <a:t>案情介绍</a:t>
            </a:r>
            <a:r>
              <a:rPr lang="en-US" sz="2400" spc="152" dirty="0">
                <a:solidFill>
                  <a:srgbClr val="411E01"/>
                </a:solidFill>
                <a:latin typeface="思源黑体-粗体 Bold"/>
              </a:rPr>
              <a:t>·</a:t>
            </a:r>
          </a:p>
        </p:txBody>
      </p:sp>
      <p:sp>
        <p:nvSpPr>
          <p:cNvPr id="35" name="TextBox 35"/>
          <p:cNvSpPr txBox="1"/>
          <p:nvPr/>
        </p:nvSpPr>
        <p:spPr>
          <a:xfrm>
            <a:off x="1142361" y="2986945"/>
            <a:ext cx="5883017" cy="2715973"/>
          </a:xfrm>
          <a:prstGeom prst="rect">
            <a:avLst/>
          </a:prstGeom>
        </p:spPr>
        <p:txBody>
          <a:bodyPr lIns="0" tIns="0" rIns="0" bIns="0" rtlCol="0" anchor="t">
            <a:spAutoFit/>
          </a:bodyPr>
          <a:lstStyle/>
          <a:p>
            <a:pPr algn="just">
              <a:lnSpc>
                <a:spcPts val="3075"/>
              </a:lnSpc>
            </a:pPr>
            <a:r>
              <a:rPr lang="en-US" sz="2400" b="1" spc="-2" dirty="0">
                <a:solidFill>
                  <a:srgbClr val="FFFFFF"/>
                </a:solidFill>
                <a:latin typeface="FangSong" panose="02010609060101010101" pitchFamily="49" charset="-122"/>
                <a:ea typeface="FangSong" panose="02010609060101010101" pitchFamily="49" charset="-122"/>
              </a:rPr>
              <a:t> 2006年7月，王致和集团在德国进行商标注册时，发现“王致和”商标已被一家名为“欧凯”的公司抢注，而抢注的商标与王致和集团出口产品使用的标识一样。</a:t>
            </a:r>
          </a:p>
          <a:p>
            <a:pPr algn="just">
              <a:lnSpc>
                <a:spcPts val="3075"/>
              </a:lnSpc>
            </a:pPr>
            <a:r>
              <a:rPr lang="en-US" sz="2400" b="1" spc="-2" dirty="0" err="1">
                <a:solidFill>
                  <a:srgbClr val="FFFFFF"/>
                </a:solidFill>
                <a:latin typeface="FangSong" panose="02010609060101010101" pitchFamily="49" charset="-122"/>
                <a:ea typeface="FangSong" panose="02010609060101010101" pitchFamily="49" charset="-122"/>
              </a:rPr>
              <a:t>在试图私下和平解决未果后。王致和集团向慕尼黑地方法院递交了起诉书</a:t>
            </a:r>
            <a:r>
              <a:rPr lang="en-US" sz="2400" b="1" spc="-2" dirty="0">
                <a:solidFill>
                  <a:srgbClr val="FFFFFF"/>
                </a:solidFill>
                <a:latin typeface="FangSong" panose="02010609060101010101" pitchFamily="49" charset="-122"/>
                <a:ea typeface="FangSong" panose="02010609060101010101" pitchFamily="49" charset="-122"/>
              </a:rPr>
              <a:t>。</a:t>
            </a:r>
          </a:p>
          <a:p>
            <a:pPr algn="just">
              <a:lnSpc>
                <a:spcPts val="3075"/>
              </a:lnSpc>
            </a:pPr>
            <a:endParaRPr lang="en-US" sz="2400" b="1" spc="-2" dirty="0">
              <a:solidFill>
                <a:srgbClr val="FFFFFF"/>
              </a:solidFill>
              <a:latin typeface="FangSong" panose="02010609060101010101" pitchFamily="49" charset="-122"/>
              <a:ea typeface="FangSong" panose="02010609060101010101" pitchFamily="49" charset="-122"/>
            </a:endParaRPr>
          </a:p>
        </p:txBody>
      </p:sp>
      <p:sp>
        <p:nvSpPr>
          <p:cNvPr id="36" name="TextBox 36"/>
          <p:cNvSpPr txBox="1"/>
          <p:nvPr/>
        </p:nvSpPr>
        <p:spPr>
          <a:xfrm>
            <a:off x="7572422" y="3017329"/>
            <a:ext cx="5577454" cy="2337819"/>
          </a:xfrm>
          <a:prstGeom prst="rect">
            <a:avLst/>
          </a:prstGeom>
        </p:spPr>
        <p:txBody>
          <a:bodyPr lIns="0" tIns="0" rIns="0" bIns="0" rtlCol="0" anchor="t">
            <a:spAutoFit/>
          </a:bodyPr>
          <a:lstStyle/>
          <a:p>
            <a:pPr algn="just">
              <a:lnSpc>
                <a:spcPts val="3076"/>
              </a:lnSpc>
            </a:pPr>
            <a:r>
              <a:rPr lang="en-US" sz="2400" b="1" spc="-2" dirty="0">
                <a:solidFill>
                  <a:srgbClr val="FFFFFF"/>
                </a:solidFill>
                <a:latin typeface="FangSong" panose="02010609060101010101" pitchFamily="49" charset="-122"/>
                <a:ea typeface="FangSong" panose="02010609060101010101" pitchFamily="49" charset="-122"/>
              </a:rPr>
              <a:t> 慕尼黑地方法院一审宣判：禁止欧凯公司在德国擅自使用“王致和”商标，依法撤销欧凯公司抢注的“王致和”商标。而后，欧凯公司上诉，法院提出调解，但双方均未让步。经过一年多的胶着，王致和集团胜诉。</a:t>
            </a:r>
          </a:p>
        </p:txBody>
      </p:sp>
      <p:sp>
        <p:nvSpPr>
          <p:cNvPr id="37" name="TextBox 37"/>
          <p:cNvSpPr txBox="1"/>
          <p:nvPr/>
        </p:nvSpPr>
        <p:spPr>
          <a:xfrm>
            <a:off x="13792348" y="3219282"/>
            <a:ext cx="3811390" cy="5938357"/>
          </a:xfrm>
          <a:prstGeom prst="rect">
            <a:avLst/>
          </a:prstGeom>
        </p:spPr>
        <p:txBody>
          <a:bodyPr wrap="square" lIns="0" tIns="0" rIns="0" bIns="0" rtlCol="0" anchor="t">
            <a:spAutoFit/>
          </a:bodyPr>
          <a:lstStyle/>
          <a:p>
            <a:pPr marL="342900" indent="-342900" algn="just">
              <a:lnSpc>
                <a:spcPts val="3085"/>
              </a:lnSpc>
              <a:buFont typeface="Wingdings" pitchFamily="2" charset="2"/>
              <a:buChar char="l"/>
            </a:pPr>
            <a:r>
              <a:rPr lang="en-US" sz="2203" b="1" spc="-2" dirty="0">
                <a:solidFill>
                  <a:schemeClr val="bg1"/>
                </a:solidFill>
                <a:latin typeface="思源黑体-粗体 Bold"/>
              </a:rPr>
              <a:t> </a:t>
            </a:r>
            <a:r>
              <a:rPr lang="en-US" altLang="zh-CN" sz="2400" b="1" i="0" dirty="0">
                <a:solidFill>
                  <a:schemeClr val="bg1"/>
                </a:solidFill>
                <a:effectLst/>
                <a:latin typeface="仿宋" panose="02010609060101010101" pitchFamily="49" charset="-122"/>
                <a:ea typeface="仿宋" panose="02010609060101010101" pitchFamily="49" charset="-122"/>
              </a:rPr>
              <a:t>1989</a:t>
            </a:r>
            <a:r>
              <a:rPr lang="zh-CN" altLang="en-US" sz="2400" b="1" i="0" dirty="0">
                <a:solidFill>
                  <a:schemeClr val="bg1"/>
                </a:solidFill>
                <a:effectLst/>
                <a:latin typeface="仿宋" panose="02010609060101010101" pitchFamily="49" charset="-122"/>
                <a:ea typeface="仿宋" panose="02010609060101010101" pitchFamily="49" charset="-122"/>
              </a:rPr>
              <a:t>年，北京市药材公司发现其“同仁堂”商标在日本被抢注；</a:t>
            </a:r>
            <a:endParaRPr lang="en-US" altLang="zh-CN" sz="2400" b="1" i="0" dirty="0">
              <a:solidFill>
                <a:schemeClr val="bg1"/>
              </a:solidFill>
              <a:effectLst/>
              <a:latin typeface="仿宋" panose="02010609060101010101" pitchFamily="49" charset="-122"/>
              <a:ea typeface="仿宋" panose="02010609060101010101" pitchFamily="49" charset="-122"/>
            </a:endParaRPr>
          </a:p>
          <a:p>
            <a:pPr marL="342900" indent="-342900" algn="just">
              <a:lnSpc>
                <a:spcPts val="3085"/>
              </a:lnSpc>
              <a:buFont typeface="Wingdings" pitchFamily="2" charset="2"/>
              <a:buChar char="l"/>
            </a:pPr>
            <a:r>
              <a:rPr lang="en-US" altLang="zh-CN" sz="2400" b="1" i="0" dirty="0">
                <a:solidFill>
                  <a:schemeClr val="bg1"/>
                </a:solidFill>
                <a:effectLst/>
                <a:latin typeface="仿宋" panose="02010609060101010101" pitchFamily="49" charset="-122"/>
                <a:ea typeface="仿宋" panose="02010609060101010101" pitchFamily="49" charset="-122"/>
              </a:rPr>
              <a:t>2001</a:t>
            </a:r>
            <a:r>
              <a:rPr lang="zh-CN" altLang="en-US" sz="2400" b="1" i="0" dirty="0">
                <a:solidFill>
                  <a:schemeClr val="bg1"/>
                </a:solidFill>
                <a:effectLst/>
                <a:latin typeface="仿宋" panose="02010609060101010101" pitchFamily="49" charset="-122"/>
                <a:ea typeface="仿宋" panose="02010609060101010101" pitchFamily="49" charset="-122"/>
              </a:rPr>
              <a:t>年，联想的英文名</a:t>
            </a:r>
            <a:r>
              <a:rPr lang="en" altLang="zh-CN" sz="2400" b="1" i="0" dirty="0">
                <a:solidFill>
                  <a:schemeClr val="bg1"/>
                </a:solidFill>
                <a:effectLst/>
                <a:latin typeface="仿宋" panose="02010609060101010101" pitchFamily="49" charset="-122"/>
                <a:ea typeface="仿宋" panose="02010609060101010101" pitchFamily="49" charset="-122"/>
              </a:rPr>
              <a:t>Legend</a:t>
            </a:r>
            <a:r>
              <a:rPr lang="zh-CN" altLang="en-US" sz="2400" b="1" i="0" dirty="0">
                <a:solidFill>
                  <a:schemeClr val="bg1"/>
                </a:solidFill>
                <a:effectLst/>
                <a:latin typeface="仿宋" panose="02010609060101010101" pitchFamily="49" charset="-122"/>
                <a:ea typeface="仿宋" panose="02010609060101010101" pitchFamily="49" charset="-122"/>
              </a:rPr>
              <a:t>在全球竟被</a:t>
            </a:r>
            <a:r>
              <a:rPr lang="en-US" altLang="zh-CN" sz="2400" b="1" i="0" dirty="0">
                <a:solidFill>
                  <a:schemeClr val="bg1"/>
                </a:solidFill>
                <a:effectLst/>
                <a:latin typeface="仿宋" panose="02010609060101010101" pitchFamily="49" charset="-122"/>
                <a:ea typeface="仿宋" panose="02010609060101010101" pitchFamily="49" charset="-122"/>
              </a:rPr>
              <a:t>100</a:t>
            </a:r>
            <a:r>
              <a:rPr lang="zh-CN" altLang="en-US" sz="2400" b="1" i="0" dirty="0">
                <a:solidFill>
                  <a:schemeClr val="bg1"/>
                </a:solidFill>
                <a:effectLst/>
                <a:latin typeface="仿宋" panose="02010609060101010101" pitchFamily="49" charset="-122"/>
                <a:ea typeface="仿宋" panose="02010609060101010101" pitchFamily="49" charset="-122"/>
              </a:rPr>
              <a:t>多家公司注册过商标，被迫改名为</a:t>
            </a:r>
            <a:r>
              <a:rPr lang="en-US" altLang="zh-CN" sz="2400" b="1" i="0" dirty="0">
                <a:solidFill>
                  <a:schemeClr val="bg1"/>
                </a:solidFill>
                <a:effectLst/>
                <a:latin typeface="仿宋" panose="02010609060101010101" pitchFamily="49" charset="-122"/>
                <a:ea typeface="仿宋" panose="02010609060101010101" pitchFamily="49" charset="-122"/>
              </a:rPr>
              <a:t>Lenovo</a:t>
            </a:r>
            <a:r>
              <a:rPr lang="zh-CN" altLang="en-US" sz="2400" b="1" i="0" dirty="0">
                <a:solidFill>
                  <a:schemeClr val="bg1"/>
                </a:solidFill>
                <a:effectLst/>
                <a:latin typeface="仿宋" panose="02010609060101010101" pitchFamily="49" charset="-122"/>
                <a:ea typeface="仿宋" panose="02010609060101010101" pitchFamily="49" charset="-122"/>
              </a:rPr>
              <a:t>；</a:t>
            </a:r>
            <a:endParaRPr lang="en-US" altLang="zh-CN" sz="2400" b="1" i="0" dirty="0">
              <a:solidFill>
                <a:schemeClr val="bg1"/>
              </a:solidFill>
              <a:effectLst/>
              <a:latin typeface="仿宋" panose="02010609060101010101" pitchFamily="49" charset="-122"/>
              <a:ea typeface="仿宋" panose="02010609060101010101" pitchFamily="49" charset="-122"/>
            </a:endParaRPr>
          </a:p>
          <a:p>
            <a:pPr marL="342900" indent="-342900" algn="just">
              <a:lnSpc>
                <a:spcPts val="3085"/>
              </a:lnSpc>
              <a:buFont typeface="Wingdings" pitchFamily="2" charset="2"/>
              <a:buChar char="l"/>
            </a:pPr>
            <a:r>
              <a:rPr lang="zh-CN" altLang="en-US" sz="2400" b="1" i="0" dirty="0">
                <a:solidFill>
                  <a:schemeClr val="bg1"/>
                </a:solidFill>
                <a:effectLst/>
                <a:latin typeface="仿宋" panose="02010609060101010101" pitchFamily="49" charset="-122"/>
                <a:ea typeface="仿宋" panose="02010609060101010101" pitchFamily="49" charset="-122"/>
              </a:rPr>
              <a:t>“大宝”在美国、英国、荷兰、比利时、卢森堡被一名荷兰人注册</a:t>
            </a:r>
            <a:r>
              <a:rPr lang="zh-CN" altLang="en-US" sz="2400" b="1" dirty="0">
                <a:solidFill>
                  <a:schemeClr val="bg1"/>
                </a:solidFill>
                <a:latin typeface="仿宋" panose="02010609060101010101" pitchFamily="49" charset="-122"/>
                <a:ea typeface="仿宋" panose="02010609060101010101" pitchFamily="49" charset="-122"/>
              </a:rPr>
              <a:t>；</a:t>
            </a:r>
            <a:endParaRPr lang="en-US" altLang="zh-CN" sz="2400" b="1" dirty="0">
              <a:solidFill>
                <a:schemeClr val="bg1"/>
              </a:solidFill>
              <a:latin typeface="仿宋" panose="02010609060101010101" pitchFamily="49" charset="-122"/>
              <a:ea typeface="仿宋" panose="02010609060101010101" pitchFamily="49" charset="-122"/>
            </a:endParaRPr>
          </a:p>
          <a:p>
            <a:pPr marL="342900" indent="-342900" algn="just">
              <a:lnSpc>
                <a:spcPts val="3085"/>
              </a:lnSpc>
              <a:buFont typeface="Wingdings" pitchFamily="2" charset="2"/>
              <a:buChar char="l"/>
            </a:pPr>
            <a:r>
              <a:rPr lang="zh-CN" altLang="en-US" sz="2400" b="1" i="0" dirty="0">
                <a:solidFill>
                  <a:schemeClr val="bg1"/>
                </a:solidFill>
                <a:effectLst/>
                <a:latin typeface="仿宋" panose="02010609060101010101" pitchFamily="49" charset="-122"/>
                <a:ea typeface="仿宋" panose="02010609060101010101" pitchFamily="49" charset="-122"/>
              </a:rPr>
              <a:t>“红星”二锅头酒在欧盟、瑞典、爱尔兰、新西兰、英国等国家被一家英国公司抢注；</a:t>
            </a:r>
            <a:endParaRPr lang="en-US" altLang="zh-CN" sz="2400" b="1" i="0" dirty="0">
              <a:solidFill>
                <a:schemeClr val="bg1"/>
              </a:solidFill>
              <a:effectLst/>
              <a:latin typeface="仿宋" panose="02010609060101010101" pitchFamily="49" charset="-122"/>
              <a:ea typeface="仿宋" panose="02010609060101010101" pitchFamily="49" charset="-122"/>
            </a:endParaRPr>
          </a:p>
          <a:p>
            <a:pPr marL="342900" indent="-342900" algn="just">
              <a:lnSpc>
                <a:spcPts val="3085"/>
              </a:lnSpc>
              <a:buFont typeface="Wingdings" pitchFamily="2" charset="2"/>
              <a:buChar char="l"/>
            </a:pPr>
            <a:endParaRPr lang="en-US" sz="2203" b="1" spc="-2" dirty="0">
              <a:solidFill>
                <a:schemeClr val="bg1"/>
              </a:solidFill>
              <a:ea typeface="思源黑体-粗体 Bold"/>
            </a:endParaRPr>
          </a:p>
        </p:txBody>
      </p:sp>
      <p:sp>
        <p:nvSpPr>
          <p:cNvPr id="38" name="TextBox 38"/>
          <p:cNvSpPr txBox="1"/>
          <p:nvPr/>
        </p:nvSpPr>
        <p:spPr>
          <a:xfrm>
            <a:off x="9348740" y="2189806"/>
            <a:ext cx="2682543" cy="362501"/>
          </a:xfrm>
          <a:prstGeom prst="rect">
            <a:avLst/>
          </a:prstGeom>
        </p:spPr>
        <p:txBody>
          <a:bodyPr lIns="0" tIns="0" rIns="0" bIns="0" rtlCol="0" anchor="t">
            <a:spAutoFit/>
          </a:bodyPr>
          <a:lstStyle/>
          <a:p>
            <a:pPr algn="ctr">
              <a:lnSpc>
                <a:spcPts val="2914"/>
              </a:lnSpc>
            </a:pPr>
            <a:r>
              <a:rPr lang="en-US" sz="2400" spc="152" dirty="0">
                <a:solidFill>
                  <a:srgbClr val="411E01"/>
                </a:solidFill>
                <a:latin typeface="思源黑体-粗体 Bold"/>
              </a:rPr>
              <a:t>·</a:t>
            </a:r>
            <a:r>
              <a:rPr lang="en-US" sz="2400" spc="152" dirty="0" err="1">
                <a:solidFill>
                  <a:srgbClr val="411E01"/>
                </a:solidFill>
                <a:latin typeface="思源黑体-粗体 Bold"/>
              </a:rPr>
              <a:t>判决结果</a:t>
            </a:r>
            <a:r>
              <a:rPr lang="en-US" sz="2400" spc="152" dirty="0">
                <a:solidFill>
                  <a:srgbClr val="411E01"/>
                </a:solidFill>
                <a:latin typeface="思源黑体-粗体 Bold"/>
              </a:rPr>
              <a:t>·</a:t>
            </a:r>
          </a:p>
        </p:txBody>
      </p:sp>
      <p:grpSp>
        <p:nvGrpSpPr>
          <p:cNvPr id="39" name="Group 39"/>
          <p:cNvGrpSpPr/>
          <p:nvPr/>
        </p:nvGrpSpPr>
        <p:grpSpPr>
          <a:xfrm>
            <a:off x="1511660" y="1041504"/>
            <a:ext cx="4115495" cy="101459"/>
            <a:chOff x="0" y="0"/>
            <a:chExt cx="898540" cy="22152"/>
          </a:xfrm>
        </p:grpSpPr>
        <p:sp>
          <p:nvSpPr>
            <p:cNvPr id="40" name="Freeform 40"/>
            <p:cNvSpPr/>
            <p:nvPr/>
          </p:nvSpPr>
          <p:spPr>
            <a:xfrm>
              <a:off x="0" y="0"/>
              <a:ext cx="898540" cy="22152"/>
            </a:xfrm>
            <a:custGeom>
              <a:avLst/>
              <a:gdLst/>
              <a:ahLst/>
              <a:cxnLst/>
              <a:rect l="l" t="t" r="r" b="b"/>
              <a:pathLst>
                <a:path w="898540" h="22152">
                  <a:moveTo>
                    <a:pt x="0" y="0"/>
                  </a:moveTo>
                  <a:lnTo>
                    <a:pt x="898540" y="0"/>
                  </a:lnTo>
                  <a:lnTo>
                    <a:pt x="898540" y="22152"/>
                  </a:lnTo>
                  <a:lnTo>
                    <a:pt x="0" y="22152"/>
                  </a:lnTo>
                  <a:close/>
                </a:path>
              </a:pathLst>
            </a:custGeom>
            <a:solidFill>
              <a:srgbClr val="FFBD59">
                <a:alpha val="30980"/>
              </a:srgbClr>
            </a:solidFill>
          </p:spPr>
        </p:sp>
        <p:sp>
          <p:nvSpPr>
            <p:cNvPr id="41" name="TextBox 41"/>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836520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596601" y="9417377"/>
            <a:ext cx="5604311" cy="7325897"/>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4189457">
            <a:off x="14409144" y="8275407"/>
            <a:ext cx="5604311" cy="7325897"/>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4272836" y="-5303895"/>
            <a:ext cx="5604311" cy="7325897"/>
          </a:xfrm>
          <a:prstGeom prst="rect">
            <a:avLst/>
          </a:prstGeom>
        </p:spPr>
      </p:pic>
      <p:sp>
        <p:nvSpPr>
          <p:cNvPr id="5" name="TextBox 5"/>
          <p:cNvSpPr txBox="1"/>
          <p:nvPr/>
        </p:nvSpPr>
        <p:spPr>
          <a:xfrm>
            <a:off x="2025150" y="611903"/>
            <a:ext cx="4467194" cy="397929"/>
          </a:xfrm>
          <a:prstGeom prst="rect">
            <a:avLst/>
          </a:prstGeom>
        </p:spPr>
        <p:txBody>
          <a:bodyPr lIns="0" tIns="0" rIns="0" bIns="0" rtlCol="0" anchor="t">
            <a:spAutoFit/>
          </a:bodyPr>
          <a:lstStyle/>
          <a:p>
            <a:pPr>
              <a:lnSpc>
                <a:spcPts val="3315"/>
              </a:lnSpc>
            </a:pPr>
            <a:r>
              <a:rPr lang="en-US" sz="2631" spc="-92" dirty="0" err="1">
                <a:solidFill>
                  <a:srgbClr val="000000"/>
                </a:solidFill>
                <a:latin typeface="思源黑体-粗体 Bold"/>
              </a:rPr>
              <a:t>商标侵害危害大</a:t>
            </a:r>
            <a:endParaRPr lang="en-US" sz="2631" spc="-92" dirty="0">
              <a:solidFill>
                <a:srgbClr val="000000"/>
              </a:solidFill>
              <a:latin typeface="思源黑体-粗体 Bold"/>
            </a:endParaRPr>
          </a:p>
        </p:txBody>
      </p:sp>
      <p:grpSp>
        <p:nvGrpSpPr>
          <p:cNvPr id="6" name="Group 6"/>
          <p:cNvGrpSpPr/>
          <p:nvPr/>
        </p:nvGrpSpPr>
        <p:grpSpPr>
          <a:xfrm>
            <a:off x="1511660" y="910625"/>
            <a:ext cx="3722787" cy="3853657"/>
            <a:chOff x="0" y="-28575"/>
            <a:chExt cx="812800" cy="841375"/>
          </a:xfrm>
        </p:grpSpPr>
        <p:sp>
          <p:nvSpPr>
            <p:cNvPr id="7" name="Freeform 7"/>
            <p:cNvSpPr/>
            <p:nvPr/>
          </p:nvSpPr>
          <p:spPr>
            <a:xfrm>
              <a:off x="0" y="0"/>
              <a:ext cx="785992" cy="29904"/>
            </a:xfrm>
            <a:custGeom>
              <a:avLst/>
              <a:gdLst/>
              <a:ahLst/>
              <a:cxnLst/>
              <a:rect l="l" t="t" r="r" b="b"/>
              <a:pathLst>
                <a:path w="735284" h="29904">
                  <a:moveTo>
                    <a:pt x="0" y="0"/>
                  </a:moveTo>
                  <a:lnTo>
                    <a:pt x="735284" y="0"/>
                  </a:lnTo>
                  <a:lnTo>
                    <a:pt x="735284" y="29904"/>
                  </a:lnTo>
                  <a:lnTo>
                    <a:pt x="0" y="29904"/>
                  </a:lnTo>
                  <a:close/>
                </a:path>
              </a:pathLst>
            </a:custGeom>
            <a:solidFill>
              <a:srgbClr val="FFBD59">
                <a:alpha val="30980"/>
              </a:srgbClr>
            </a:solidFill>
          </p:spPr>
        </p:sp>
        <p:sp>
          <p:nvSpPr>
            <p:cNvPr id="8" name="TextBox 8"/>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640948" y="511261"/>
            <a:ext cx="769986" cy="710115"/>
          </a:xfrm>
          <a:prstGeom prst="rect">
            <a:avLst/>
          </a:prstGeom>
        </p:spPr>
        <p:txBody>
          <a:bodyPr lIns="0" tIns="0" rIns="0" bIns="0" rtlCol="0" anchor="t">
            <a:spAutoFit/>
          </a:bodyPr>
          <a:lstStyle/>
          <a:p>
            <a:pPr>
              <a:lnSpc>
                <a:spcPts val="5669"/>
              </a:lnSpc>
            </a:pPr>
            <a:r>
              <a:rPr lang="en-US" sz="4499" spc="-157" dirty="0">
                <a:solidFill>
                  <a:srgbClr val="EF9F27"/>
                </a:solidFill>
                <a:latin typeface="思源黑体-粗体 Bold"/>
              </a:rPr>
              <a:t>0</a:t>
            </a:r>
            <a:r>
              <a:rPr lang="en-US" altLang="zh-CN" sz="4499" spc="-157" dirty="0">
                <a:solidFill>
                  <a:srgbClr val="EF9F27"/>
                </a:solidFill>
                <a:latin typeface="思源黑体-粗体 Bold"/>
              </a:rPr>
              <a:t>2</a:t>
            </a:r>
            <a:endParaRPr lang="en-US" sz="4499" spc="-157" dirty="0">
              <a:solidFill>
                <a:srgbClr val="EF9F27"/>
              </a:solidFill>
              <a:latin typeface="思源黑体-粗体 Bold"/>
            </a:endParaRPr>
          </a:p>
        </p:txBody>
      </p:sp>
      <p:sp>
        <p:nvSpPr>
          <p:cNvPr id="14" name="TextBox 14"/>
          <p:cNvSpPr txBox="1"/>
          <p:nvPr/>
        </p:nvSpPr>
        <p:spPr>
          <a:xfrm>
            <a:off x="8885474" y="1309931"/>
            <a:ext cx="4467194" cy="423193"/>
          </a:xfrm>
          <a:prstGeom prst="rect">
            <a:avLst/>
          </a:prstGeom>
        </p:spPr>
        <p:txBody>
          <a:bodyPr lIns="0" tIns="0" rIns="0" bIns="0" rtlCol="0" anchor="t">
            <a:spAutoFit/>
          </a:bodyPr>
          <a:lstStyle/>
          <a:p>
            <a:pPr>
              <a:lnSpc>
                <a:spcPts val="3315"/>
              </a:lnSpc>
            </a:pPr>
            <a:r>
              <a:rPr lang="zh-CN" altLang="en-US" sz="2800" spc="-92" dirty="0">
                <a:solidFill>
                  <a:srgbClr val="000000"/>
                </a:solidFill>
                <a:ea typeface="思源黑体-粗体 Bold"/>
              </a:rPr>
              <a:t>原因分析：</a:t>
            </a:r>
            <a:endParaRPr lang="en-US" sz="2631" spc="-92" dirty="0">
              <a:solidFill>
                <a:srgbClr val="000000"/>
              </a:solidFill>
              <a:ea typeface="思源黑体-粗体 Bold"/>
            </a:endParaRPr>
          </a:p>
        </p:txBody>
      </p:sp>
      <p:grpSp>
        <p:nvGrpSpPr>
          <p:cNvPr id="15" name="Group 15"/>
          <p:cNvGrpSpPr/>
          <p:nvPr/>
        </p:nvGrpSpPr>
        <p:grpSpPr>
          <a:xfrm>
            <a:off x="8755394" y="1741809"/>
            <a:ext cx="3367748" cy="136966"/>
            <a:chOff x="0" y="0"/>
            <a:chExt cx="735284" cy="29904"/>
          </a:xfrm>
        </p:grpSpPr>
        <p:sp>
          <p:nvSpPr>
            <p:cNvPr id="16" name="Freeform 16"/>
            <p:cNvSpPr/>
            <p:nvPr/>
          </p:nvSpPr>
          <p:spPr>
            <a:xfrm>
              <a:off x="0" y="0"/>
              <a:ext cx="735284" cy="29904"/>
            </a:xfrm>
            <a:custGeom>
              <a:avLst/>
              <a:gdLst/>
              <a:ahLst/>
              <a:cxnLst/>
              <a:rect l="l" t="t" r="r" b="b"/>
              <a:pathLst>
                <a:path w="735284" h="29904">
                  <a:moveTo>
                    <a:pt x="0" y="0"/>
                  </a:moveTo>
                  <a:lnTo>
                    <a:pt x="735284" y="0"/>
                  </a:lnTo>
                  <a:lnTo>
                    <a:pt x="735284" y="29904"/>
                  </a:lnTo>
                  <a:lnTo>
                    <a:pt x="0" y="29904"/>
                  </a:lnTo>
                  <a:close/>
                </a:path>
              </a:pathLst>
            </a:custGeom>
            <a:solidFill>
              <a:srgbClr val="FFBD59">
                <a:alpha val="30980"/>
              </a:srgbClr>
            </a:solidFill>
          </p:spPr>
        </p:sp>
        <p:sp>
          <p:nvSpPr>
            <p:cNvPr id="17" name="TextBox 17"/>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9037421" y="1911991"/>
            <a:ext cx="7277700" cy="3130665"/>
          </a:xfrm>
          <a:prstGeom prst="rect">
            <a:avLst/>
          </a:prstGeom>
        </p:spPr>
        <p:txBody>
          <a:bodyPr wrap="square" lIns="0" tIns="0" rIns="0" bIns="0" rtlCol="0" anchor="t">
            <a:spAutoFit/>
          </a:bodyPr>
          <a:lstStyle/>
          <a:p>
            <a:pPr marL="342900" indent="-342900">
              <a:lnSpc>
                <a:spcPct val="150000"/>
              </a:lnSpc>
              <a:spcBef>
                <a:spcPct val="0"/>
              </a:spcBef>
              <a:buFont typeface="Wingdings" pitchFamily="2" charset="2"/>
              <a:buChar char="l"/>
            </a:pPr>
            <a:r>
              <a:rPr lang="zh-CN" altLang="en-US" sz="2800" dirty="0">
                <a:solidFill>
                  <a:srgbClr val="000000"/>
                </a:solidFill>
                <a:latin typeface="SimSun" panose="02010600030101010101" pitchFamily="2" charset="-122"/>
                <a:ea typeface="SimSun" panose="02010600030101010101" pitchFamily="2" charset="-122"/>
              </a:rPr>
              <a:t>客观：商标的地域性；</a:t>
            </a:r>
            <a:endParaRPr lang="en-US" altLang="zh-CN" sz="2800" dirty="0">
              <a:solidFill>
                <a:srgbClr val="000000"/>
              </a:solidFill>
              <a:latin typeface="SimSun" panose="02010600030101010101" pitchFamily="2" charset="-122"/>
              <a:ea typeface="SimSun" panose="02010600030101010101" pitchFamily="2" charset="-122"/>
            </a:endParaRPr>
          </a:p>
          <a:p>
            <a:pPr marL="342900" indent="-342900">
              <a:lnSpc>
                <a:spcPct val="150000"/>
              </a:lnSpc>
              <a:spcBef>
                <a:spcPct val="0"/>
              </a:spcBef>
              <a:buFont typeface="Wingdings" pitchFamily="2" charset="2"/>
              <a:buChar char="l"/>
            </a:pPr>
            <a:r>
              <a:rPr lang="zh-CN" altLang="en-US" sz="2800" dirty="0">
                <a:solidFill>
                  <a:srgbClr val="000000"/>
                </a:solidFill>
                <a:latin typeface="SimSun" panose="02010600030101010101" pitchFamily="2" charset="-122"/>
                <a:ea typeface="SimSun" panose="02010600030101010101" pitchFamily="2" charset="-122"/>
              </a:rPr>
              <a:t>对方企业：抢占市场，筑起市场壁垒；</a:t>
            </a:r>
            <a:endParaRPr lang="en-US" altLang="zh-CN" sz="2800" dirty="0">
              <a:solidFill>
                <a:srgbClr val="000000"/>
              </a:solidFill>
              <a:latin typeface="SimSun" panose="02010600030101010101" pitchFamily="2" charset="-122"/>
              <a:ea typeface="SimSun" panose="02010600030101010101" pitchFamily="2" charset="-122"/>
            </a:endParaRPr>
          </a:p>
          <a:p>
            <a:pPr>
              <a:lnSpc>
                <a:spcPct val="150000"/>
              </a:lnSpc>
              <a:spcBef>
                <a:spcPct val="0"/>
              </a:spcBef>
            </a:pPr>
            <a:r>
              <a:rPr lang="zh-CN" altLang="en-US" sz="2800" dirty="0">
                <a:solidFill>
                  <a:srgbClr val="000000"/>
                </a:solidFill>
                <a:latin typeface="SimSun" panose="02010600030101010101" pitchFamily="2" charset="-122"/>
                <a:ea typeface="SimSun" panose="02010600030101010101" pitchFamily="2" charset="-122"/>
              </a:rPr>
              <a:t>            树大招风，倒卖商标；</a:t>
            </a:r>
            <a:endParaRPr lang="en-US" altLang="zh-CN" sz="2800" dirty="0">
              <a:solidFill>
                <a:srgbClr val="000000"/>
              </a:solidFill>
              <a:latin typeface="SimSun" panose="02010600030101010101" pitchFamily="2" charset="-122"/>
              <a:ea typeface="SimSun" panose="02010600030101010101" pitchFamily="2" charset="-122"/>
            </a:endParaRPr>
          </a:p>
          <a:p>
            <a:pPr marL="457200" indent="-457200">
              <a:lnSpc>
                <a:spcPct val="150000"/>
              </a:lnSpc>
              <a:spcBef>
                <a:spcPct val="0"/>
              </a:spcBef>
              <a:buFont typeface="Wingdings" pitchFamily="2" charset="2"/>
              <a:buChar char="l"/>
            </a:pPr>
            <a:r>
              <a:rPr lang="zh-CN" altLang="en-US" sz="2800" dirty="0">
                <a:solidFill>
                  <a:srgbClr val="000000"/>
                </a:solidFill>
                <a:latin typeface="SimSun" panose="02010600030101010101" pitchFamily="2" charset="-122"/>
                <a:ea typeface="SimSun" panose="02010600030101010101" pitchFamily="2" charset="-122"/>
              </a:rPr>
              <a:t>本地企业：商标短视，</a:t>
            </a:r>
            <a:r>
              <a:rPr lang="zh-CN" altLang="en-US" sz="2800" b="0" i="0" dirty="0">
                <a:solidFill>
                  <a:srgbClr val="333333"/>
                </a:solidFill>
                <a:effectLst/>
                <a:latin typeface="+mn-ea"/>
              </a:rPr>
              <a:t>海外保护意识淡漠</a:t>
            </a:r>
            <a:r>
              <a:rPr lang="zh-CN" altLang="en-US" sz="2800" dirty="0">
                <a:solidFill>
                  <a:srgbClr val="000000"/>
                </a:solidFill>
                <a:latin typeface="SimSun" panose="02010600030101010101" pitchFamily="2" charset="-122"/>
                <a:ea typeface="SimSun" panose="02010600030101010101" pitchFamily="2" charset="-122"/>
              </a:rPr>
              <a:t>；</a:t>
            </a:r>
            <a:endParaRPr lang="en-US" altLang="zh-CN" sz="2800" dirty="0">
              <a:solidFill>
                <a:srgbClr val="000000"/>
              </a:solidFill>
              <a:latin typeface="SimSun" panose="02010600030101010101" pitchFamily="2" charset="-122"/>
              <a:ea typeface="SimSun" panose="02010600030101010101" pitchFamily="2" charset="-122"/>
            </a:endParaRPr>
          </a:p>
          <a:p>
            <a:pPr>
              <a:lnSpc>
                <a:spcPct val="150000"/>
              </a:lnSpc>
              <a:spcBef>
                <a:spcPct val="0"/>
              </a:spcBef>
            </a:pPr>
            <a:r>
              <a:rPr lang="zh-CN" altLang="en-US" sz="2800" dirty="0">
                <a:solidFill>
                  <a:srgbClr val="000000"/>
                </a:solidFill>
                <a:latin typeface="SimSun" panose="02010600030101010101" pitchFamily="2" charset="-122"/>
                <a:ea typeface="SimSun" panose="02010600030101010101" pitchFamily="2" charset="-122"/>
              </a:rPr>
              <a:t>             对国际贸易、商标法律不熟悉；</a:t>
            </a:r>
            <a:endParaRPr lang="en-US" altLang="zh-CN" sz="2800" dirty="0">
              <a:solidFill>
                <a:srgbClr val="000000"/>
              </a:solidFill>
              <a:latin typeface="SimSun" panose="02010600030101010101" pitchFamily="2" charset="-122"/>
              <a:ea typeface="SimSun" panose="02010600030101010101" pitchFamily="2" charset="-122"/>
            </a:endParaRPr>
          </a:p>
        </p:txBody>
      </p:sp>
      <p:pic>
        <p:nvPicPr>
          <p:cNvPr id="1026" name="Picture 2">
            <a:extLst>
              <a:ext uri="{FF2B5EF4-FFF2-40B4-BE49-F238E27FC236}">
                <a16:creationId xmlns:a16="http://schemas.microsoft.com/office/drawing/2014/main" id="{0FE68D8E-DB77-D84C-0D43-C0B4F0B7A9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2044" y="2481698"/>
            <a:ext cx="7658100" cy="60325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4">
            <a:extLst>
              <a:ext uri="{FF2B5EF4-FFF2-40B4-BE49-F238E27FC236}">
                <a16:creationId xmlns:a16="http://schemas.microsoft.com/office/drawing/2014/main" id="{EF564311-FC33-02D8-8BF2-A84510EBD912}"/>
              </a:ext>
            </a:extLst>
          </p:cNvPr>
          <p:cNvSpPr txBox="1"/>
          <p:nvPr/>
        </p:nvSpPr>
        <p:spPr>
          <a:xfrm>
            <a:off x="8903626" y="5404162"/>
            <a:ext cx="4467194" cy="423193"/>
          </a:xfrm>
          <a:prstGeom prst="rect">
            <a:avLst/>
          </a:prstGeom>
        </p:spPr>
        <p:txBody>
          <a:bodyPr lIns="0" tIns="0" rIns="0" bIns="0" rtlCol="0" anchor="t">
            <a:spAutoFit/>
          </a:bodyPr>
          <a:lstStyle/>
          <a:p>
            <a:pPr>
              <a:lnSpc>
                <a:spcPts val="3315"/>
              </a:lnSpc>
            </a:pPr>
            <a:r>
              <a:rPr lang="en-US" sz="2800" spc="-92" dirty="0" err="1">
                <a:solidFill>
                  <a:srgbClr val="000000"/>
                </a:solidFill>
                <a:ea typeface="思源黑体-粗体 Bold"/>
              </a:rPr>
              <a:t>危害</a:t>
            </a:r>
            <a:r>
              <a:rPr lang="zh-CN" altLang="en-US" sz="2800" spc="-92" dirty="0">
                <a:solidFill>
                  <a:srgbClr val="000000"/>
                </a:solidFill>
                <a:ea typeface="思源黑体-粗体 Bold"/>
              </a:rPr>
              <a:t>：</a:t>
            </a:r>
            <a:endParaRPr lang="en-US" sz="2631" spc="-92" dirty="0">
              <a:solidFill>
                <a:srgbClr val="000000"/>
              </a:solidFill>
              <a:ea typeface="思源黑体-粗体 Bold"/>
            </a:endParaRPr>
          </a:p>
        </p:txBody>
      </p:sp>
      <p:grpSp>
        <p:nvGrpSpPr>
          <p:cNvPr id="12" name="Group 15">
            <a:extLst>
              <a:ext uri="{FF2B5EF4-FFF2-40B4-BE49-F238E27FC236}">
                <a16:creationId xmlns:a16="http://schemas.microsoft.com/office/drawing/2014/main" id="{FF4BD636-A53B-B1E2-B4E7-D5CC31CE53E1}"/>
              </a:ext>
            </a:extLst>
          </p:cNvPr>
          <p:cNvGrpSpPr/>
          <p:nvPr/>
        </p:nvGrpSpPr>
        <p:grpSpPr>
          <a:xfrm>
            <a:off x="8773546" y="5836040"/>
            <a:ext cx="3367748" cy="136966"/>
            <a:chOff x="0" y="0"/>
            <a:chExt cx="735284" cy="29904"/>
          </a:xfrm>
        </p:grpSpPr>
        <p:sp>
          <p:nvSpPr>
            <p:cNvPr id="19" name="Freeform 16">
              <a:extLst>
                <a:ext uri="{FF2B5EF4-FFF2-40B4-BE49-F238E27FC236}">
                  <a16:creationId xmlns:a16="http://schemas.microsoft.com/office/drawing/2014/main" id="{35689B14-446A-313F-AE0C-D223DF8A00C6}"/>
                </a:ext>
              </a:extLst>
            </p:cNvPr>
            <p:cNvSpPr/>
            <p:nvPr/>
          </p:nvSpPr>
          <p:spPr>
            <a:xfrm>
              <a:off x="0" y="0"/>
              <a:ext cx="735284" cy="29904"/>
            </a:xfrm>
            <a:custGeom>
              <a:avLst/>
              <a:gdLst/>
              <a:ahLst/>
              <a:cxnLst/>
              <a:rect l="l" t="t" r="r" b="b"/>
              <a:pathLst>
                <a:path w="735284" h="29904">
                  <a:moveTo>
                    <a:pt x="0" y="0"/>
                  </a:moveTo>
                  <a:lnTo>
                    <a:pt x="735284" y="0"/>
                  </a:lnTo>
                  <a:lnTo>
                    <a:pt x="735284" y="29904"/>
                  </a:lnTo>
                  <a:lnTo>
                    <a:pt x="0" y="29904"/>
                  </a:lnTo>
                  <a:close/>
                </a:path>
              </a:pathLst>
            </a:custGeom>
            <a:solidFill>
              <a:srgbClr val="FFBD59">
                <a:alpha val="30980"/>
              </a:srgbClr>
            </a:solidFill>
          </p:spPr>
        </p:sp>
        <p:sp>
          <p:nvSpPr>
            <p:cNvPr id="20" name="TextBox 17">
              <a:extLst>
                <a:ext uri="{FF2B5EF4-FFF2-40B4-BE49-F238E27FC236}">
                  <a16:creationId xmlns:a16="http://schemas.microsoft.com/office/drawing/2014/main" id="{331A7538-2D7F-2126-5AC4-A11065CA61D6}"/>
                </a:ext>
              </a:extLst>
            </p:cNvPr>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sp>
        <p:nvSpPr>
          <p:cNvPr id="21" name="TextBox 18">
            <a:extLst>
              <a:ext uri="{FF2B5EF4-FFF2-40B4-BE49-F238E27FC236}">
                <a16:creationId xmlns:a16="http://schemas.microsoft.com/office/drawing/2014/main" id="{006F215D-294F-00FF-89B4-A522A4CF6EE0}"/>
              </a:ext>
            </a:extLst>
          </p:cNvPr>
          <p:cNvSpPr txBox="1"/>
          <p:nvPr/>
        </p:nvSpPr>
        <p:spPr>
          <a:xfrm>
            <a:off x="9100885" y="5977283"/>
            <a:ext cx="7277700" cy="4423327"/>
          </a:xfrm>
          <a:prstGeom prst="rect">
            <a:avLst/>
          </a:prstGeom>
        </p:spPr>
        <p:txBody>
          <a:bodyPr wrap="square" lIns="0" tIns="0" rIns="0" bIns="0" rtlCol="0" anchor="t">
            <a:spAutoFit/>
          </a:bodyPr>
          <a:lstStyle/>
          <a:p>
            <a:pPr marL="342900" indent="-342900">
              <a:lnSpc>
                <a:spcPct val="150000"/>
              </a:lnSpc>
              <a:spcBef>
                <a:spcPct val="0"/>
              </a:spcBef>
              <a:buFont typeface="Wingdings" pitchFamily="2" charset="2"/>
              <a:buChar char="l"/>
            </a:pPr>
            <a:r>
              <a:rPr lang="zh-CN" altLang="en-US" sz="2800" dirty="0">
                <a:solidFill>
                  <a:srgbClr val="000000"/>
                </a:solidFill>
                <a:latin typeface="SimSun" panose="02010600030101010101" pitchFamily="2" charset="-122"/>
                <a:ea typeface="SimSun" panose="02010600030101010101" pitchFamily="2" charset="-122"/>
              </a:rPr>
              <a:t>被抢注商标无法进入目标地市场，放弃或另换商标将造成无法估量的损失；</a:t>
            </a:r>
            <a:endParaRPr lang="en-US" altLang="zh-CN" sz="2800" dirty="0">
              <a:solidFill>
                <a:srgbClr val="000000"/>
              </a:solidFill>
              <a:latin typeface="SimSun" panose="02010600030101010101" pitchFamily="2" charset="-122"/>
              <a:ea typeface="SimSun" panose="02010600030101010101" pitchFamily="2" charset="-122"/>
            </a:endParaRPr>
          </a:p>
          <a:p>
            <a:pPr marL="342900" indent="-342900">
              <a:lnSpc>
                <a:spcPct val="150000"/>
              </a:lnSpc>
              <a:spcBef>
                <a:spcPct val="0"/>
              </a:spcBef>
              <a:buFont typeface="Wingdings" pitchFamily="2" charset="2"/>
              <a:buChar char="l"/>
            </a:pPr>
            <a:r>
              <a:rPr lang="zh-CN" altLang="en-US" sz="2800" dirty="0">
                <a:solidFill>
                  <a:srgbClr val="000000"/>
                </a:solidFill>
                <a:latin typeface="SimSun" panose="02010600030101010101" pitchFamily="2" charset="-122"/>
                <a:ea typeface="SimSun" panose="02010600030101010101" pitchFamily="2" charset="-122"/>
              </a:rPr>
              <a:t>面对商标抢注，只能天价赎回，或法律途径索回，但后者费时费力且艰苦；</a:t>
            </a:r>
            <a:endParaRPr lang="en-US" altLang="zh-CN" sz="2800" dirty="0">
              <a:solidFill>
                <a:srgbClr val="000000"/>
              </a:solidFill>
              <a:latin typeface="SimSun" panose="02010600030101010101" pitchFamily="2" charset="-122"/>
              <a:ea typeface="SimSun" panose="02010600030101010101" pitchFamily="2" charset="-122"/>
            </a:endParaRPr>
          </a:p>
          <a:p>
            <a:pPr marL="342900" indent="-342900">
              <a:lnSpc>
                <a:spcPct val="150000"/>
              </a:lnSpc>
              <a:spcBef>
                <a:spcPct val="0"/>
              </a:spcBef>
              <a:buFont typeface="Wingdings" pitchFamily="2" charset="2"/>
              <a:buChar char="l"/>
            </a:pPr>
            <a:r>
              <a:rPr lang="zh-CN" altLang="en-US" sz="2800" dirty="0">
                <a:solidFill>
                  <a:srgbClr val="000000"/>
                </a:solidFill>
                <a:latin typeface="SimSun" panose="02010600030101010101" pitchFamily="2" charset="-122"/>
                <a:ea typeface="SimSun" panose="02010600030101010101" pitchFamily="2" charset="-122"/>
              </a:rPr>
              <a:t>抢注公司挤压市场空间，扰乱市场秩序，严重损害原企业利益；</a:t>
            </a:r>
          </a:p>
          <a:p>
            <a:pPr>
              <a:lnSpc>
                <a:spcPct val="150000"/>
              </a:lnSpc>
              <a:spcBef>
                <a:spcPct val="0"/>
              </a:spcBef>
            </a:pPr>
            <a:endParaRPr lang="en-US" altLang="zh-CN" sz="2800" dirty="0">
              <a:solidFill>
                <a:srgbClr val="0000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90139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4272836" y="-5303895"/>
            <a:ext cx="5604311" cy="7325897"/>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118803">
            <a:off x="-1596601" y="9417377"/>
            <a:ext cx="5604311" cy="7325897"/>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118803">
            <a:off x="-743770" y="-6195967"/>
            <a:ext cx="5604311" cy="7325897"/>
          </a:xfrm>
          <a:prstGeom prst="rect">
            <a:avLst/>
          </a:prstGeom>
        </p:spPr>
      </p:pic>
      <p:pic>
        <p:nvPicPr>
          <p:cNvPr id="5" name="Picture 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4189457">
            <a:off x="14409144" y="8275407"/>
            <a:ext cx="5604311" cy="7325897"/>
          </a:xfrm>
          <a:prstGeom prst="rect">
            <a:avLst/>
          </a:prstGeom>
        </p:spPr>
      </p:pic>
      <p:pic>
        <p:nvPicPr>
          <p:cNvPr id="6" name="Picture 6"/>
          <p:cNvPicPr>
            <a:picLocks noChangeAspect="1"/>
          </p:cNvPicPr>
          <p:nvPr/>
        </p:nvPicPr>
        <p:blipFill>
          <a:blip r:embed="rId9"/>
          <a:srcRect/>
          <a:stretch>
            <a:fillRect/>
          </a:stretch>
        </p:blipFill>
        <p:spPr>
          <a:xfrm>
            <a:off x="16405774" y="8593798"/>
            <a:ext cx="805901" cy="804894"/>
          </a:xfrm>
          <a:prstGeom prst="rect">
            <a:avLst/>
          </a:prstGeom>
        </p:spPr>
      </p:pic>
      <p:pic>
        <p:nvPicPr>
          <p:cNvPr id="7" name="Picture 7"/>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3182513" flipH="1" flipV="1">
            <a:off x="1536532" y="694832"/>
            <a:ext cx="6310650" cy="8249215"/>
          </a:xfrm>
          <a:prstGeom prst="rect">
            <a:avLst/>
          </a:prstGeom>
        </p:spPr>
      </p:pic>
      <p:pic>
        <p:nvPicPr>
          <p:cNvPr id="8" name="Picture 8"/>
          <p:cNvPicPr>
            <a:picLocks noChangeAspect="1"/>
          </p:cNvPicPr>
          <p:nvPr/>
        </p:nvPicPr>
        <p:blipFill>
          <a:blip r:embed="rId12"/>
          <a:srcRect/>
          <a:stretch>
            <a:fillRect/>
          </a:stretch>
        </p:blipFill>
        <p:spPr>
          <a:xfrm>
            <a:off x="445483" y="2535189"/>
            <a:ext cx="8129260" cy="4704809"/>
          </a:xfrm>
          <a:prstGeom prst="rect">
            <a:avLst/>
          </a:prstGeom>
        </p:spPr>
      </p:pic>
      <p:grpSp>
        <p:nvGrpSpPr>
          <p:cNvPr id="9" name="Group 9"/>
          <p:cNvGrpSpPr/>
          <p:nvPr/>
        </p:nvGrpSpPr>
        <p:grpSpPr>
          <a:xfrm>
            <a:off x="11894713" y="5604344"/>
            <a:ext cx="4914012" cy="210528"/>
            <a:chOff x="0" y="0"/>
            <a:chExt cx="1072881" cy="45965"/>
          </a:xfrm>
        </p:grpSpPr>
        <p:sp>
          <p:nvSpPr>
            <p:cNvPr id="10" name="Freeform 10"/>
            <p:cNvSpPr/>
            <p:nvPr/>
          </p:nvSpPr>
          <p:spPr>
            <a:xfrm>
              <a:off x="0" y="0"/>
              <a:ext cx="1072881" cy="45965"/>
            </a:xfrm>
            <a:custGeom>
              <a:avLst/>
              <a:gdLst/>
              <a:ahLst/>
              <a:cxnLst/>
              <a:rect l="l" t="t" r="r" b="b"/>
              <a:pathLst>
                <a:path w="1072881" h="45965">
                  <a:moveTo>
                    <a:pt x="0" y="0"/>
                  </a:moveTo>
                  <a:lnTo>
                    <a:pt x="1072881" y="0"/>
                  </a:lnTo>
                  <a:lnTo>
                    <a:pt x="1072881" y="45965"/>
                  </a:lnTo>
                  <a:lnTo>
                    <a:pt x="0" y="45965"/>
                  </a:lnTo>
                  <a:close/>
                </a:path>
              </a:pathLst>
            </a:custGeom>
            <a:solidFill>
              <a:srgbClr val="FFBD59">
                <a:alpha val="30980"/>
              </a:srgbClr>
            </a:solidFill>
          </p:spPr>
        </p:sp>
        <p:sp>
          <p:nvSpPr>
            <p:cNvPr id="11" name="TextBox 11"/>
            <p:cNvSpPr txBox="1"/>
            <p:nvPr/>
          </p:nvSpPr>
          <p:spPr>
            <a:xfrm>
              <a:off x="0" y="-28575"/>
              <a:ext cx="812800" cy="84137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4471286" y="2458989"/>
            <a:ext cx="2337439" cy="1849256"/>
          </a:xfrm>
          <a:prstGeom prst="rect">
            <a:avLst/>
          </a:prstGeom>
        </p:spPr>
        <p:txBody>
          <a:bodyPr lIns="0" tIns="0" rIns="0" bIns="0" rtlCol="0" anchor="t">
            <a:spAutoFit/>
          </a:bodyPr>
          <a:lstStyle/>
          <a:p>
            <a:pPr algn="r">
              <a:lnSpc>
                <a:spcPts val="14891"/>
              </a:lnSpc>
            </a:pPr>
            <a:r>
              <a:rPr lang="en-US" sz="11543" spc="-184">
                <a:solidFill>
                  <a:srgbClr val="FFBD59"/>
                </a:solidFill>
                <a:latin typeface="思源黑体-粗体 Bold"/>
              </a:rPr>
              <a:t>/03</a:t>
            </a:r>
          </a:p>
        </p:txBody>
      </p:sp>
      <p:sp>
        <p:nvSpPr>
          <p:cNvPr id="13" name="TextBox 13"/>
          <p:cNvSpPr txBox="1"/>
          <p:nvPr/>
        </p:nvSpPr>
        <p:spPr>
          <a:xfrm>
            <a:off x="11456234" y="4790865"/>
            <a:ext cx="5352490" cy="995251"/>
          </a:xfrm>
          <a:prstGeom prst="rect">
            <a:avLst/>
          </a:prstGeom>
        </p:spPr>
        <p:txBody>
          <a:bodyPr lIns="0" tIns="0" rIns="0" bIns="0" rtlCol="0" anchor="t">
            <a:spAutoFit/>
          </a:bodyPr>
          <a:lstStyle/>
          <a:p>
            <a:pPr algn="r">
              <a:lnSpc>
                <a:spcPts val="8075"/>
              </a:lnSpc>
            </a:pPr>
            <a:r>
              <a:rPr lang="en-US" sz="6259" spc="269">
                <a:solidFill>
                  <a:srgbClr val="000000"/>
                </a:solidFill>
                <a:ea typeface="思源黑体-粗体 Bold"/>
              </a:rPr>
              <a:t>防患于未燃</a:t>
            </a:r>
          </a:p>
        </p:txBody>
      </p:sp>
      <p:sp>
        <p:nvSpPr>
          <p:cNvPr id="14" name="TextBox 14"/>
          <p:cNvSpPr txBox="1"/>
          <p:nvPr/>
        </p:nvSpPr>
        <p:spPr>
          <a:xfrm>
            <a:off x="9388003" y="6194778"/>
            <a:ext cx="7420722" cy="1452002"/>
          </a:xfrm>
          <a:prstGeom prst="rect">
            <a:avLst/>
          </a:prstGeom>
        </p:spPr>
        <p:txBody>
          <a:bodyPr lIns="0" tIns="0" rIns="0" bIns="0" rtlCol="0" anchor="t">
            <a:spAutoFit/>
          </a:bodyPr>
          <a:lstStyle/>
          <a:p>
            <a:pPr algn="r">
              <a:lnSpc>
                <a:spcPts val="3940"/>
              </a:lnSpc>
            </a:pPr>
            <a:r>
              <a:rPr lang="en-US" sz="2373" b="1" spc="-2" dirty="0" err="1">
                <a:solidFill>
                  <a:srgbClr val="000000"/>
                </a:solidFill>
                <a:ea typeface="Lantinghei SC Demibold" panose="02000000000000000000" pitchFamily="2" charset="-122"/>
              </a:rPr>
              <a:t>难道</a:t>
            </a:r>
            <a:r>
              <a:rPr lang="zh-CN" altLang="en-US" sz="2373" b="1" spc="-2" dirty="0">
                <a:solidFill>
                  <a:srgbClr val="000000"/>
                </a:solidFill>
                <a:ea typeface="Lantinghei SC Demibold" panose="02000000000000000000" pitchFamily="2" charset="-122"/>
              </a:rPr>
              <a:t>“</a:t>
            </a:r>
            <a:r>
              <a:rPr lang="en-US" sz="2373" b="1" spc="-2" dirty="0" err="1">
                <a:solidFill>
                  <a:srgbClr val="000000"/>
                </a:solidFill>
                <a:ea typeface="Lantinghei SC Demibold" panose="02000000000000000000" pitchFamily="2" charset="-122"/>
              </a:rPr>
              <a:t>树大只能任风吹</a:t>
            </a:r>
            <a:r>
              <a:rPr lang="zh-CN" altLang="en-US" sz="2373" b="1" spc="-2" dirty="0">
                <a:solidFill>
                  <a:srgbClr val="000000"/>
                </a:solidFill>
                <a:ea typeface="Lantinghei SC Demibold" panose="02000000000000000000" pitchFamily="2" charset="-122"/>
              </a:rPr>
              <a:t>”</a:t>
            </a:r>
            <a:r>
              <a:rPr lang="en-US" sz="2373" b="1" spc="-2" dirty="0" err="1">
                <a:solidFill>
                  <a:srgbClr val="000000"/>
                </a:solidFill>
                <a:ea typeface="Lantinghei SC Demibold" panose="02000000000000000000" pitchFamily="2" charset="-122"/>
              </a:rPr>
              <a:t>吗</a:t>
            </a:r>
            <a:r>
              <a:rPr lang="en-US" sz="2373" b="1" spc="-2" dirty="0">
                <a:solidFill>
                  <a:srgbClr val="000000"/>
                </a:solidFill>
                <a:ea typeface="Lantinghei SC Demibold" panose="02000000000000000000" pitchFamily="2" charset="-122"/>
              </a:rPr>
              <a:t>？</a:t>
            </a:r>
          </a:p>
          <a:p>
            <a:pPr algn="r">
              <a:lnSpc>
                <a:spcPts val="3940"/>
              </a:lnSpc>
            </a:pPr>
            <a:r>
              <a:rPr lang="en-US" sz="2373" b="1" spc="-2" dirty="0" err="1">
                <a:solidFill>
                  <a:srgbClr val="000000"/>
                </a:solidFill>
                <a:ea typeface="Lantinghei SC Demibold" panose="02000000000000000000" pitchFamily="2" charset="-122"/>
              </a:rPr>
              <a:t>有没有办法避免这些侵害呢</a:t>
            </a:r>
            <a:r>
              <a:rPr lang="en-US" sz="2373" b="1" spc="-2" dirty="0">
                <a:solidFill>
                  <a:srgbClr val="000000"/>
                </a:solidFill>
                <a:ea typeface="Lantinghei SC Demibold" panose="02000000000000000000" pitchFamily="2" charset="-122"/>
              </a:rPr>
              <a:t>？</a:t>
            </a:r>
          </a:p>
          <a:p>
            <a:pPr algn="r">
              <a:lnSpc>
                <a:spcPts val="3940"/>
              </a:lnSpc>
            </a:pPr>
            <a:endParaRPr lang="en-US" sz="2373" b="1" spc="-2" dirty="0">
              <a:solidFill>
                <a:srgbClr val="000000"/>
              </a:solidFill>
              <a:ea typeface="Lantinghei SC Demibold" panose="02000000000000000000"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2324</Words>
  <Application>Microsoft Macintosh PowerPoint</Application>
  <PresentationFormat>自定义</PresentationFormat>
  <Paragraphs>157</Paragraphs>
  <Slides>12</Slides>
  <Notes>11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等线</vt:lpstr>
      <vt:lpstr>FangSong</vt:lpstr>
      <vt:lpstr>FangSong</vt:lpstr>
      <vt:lpstr>思源黑体-粗体 Bold</vt:lpstr>
      <vt:lpstr>宋体</vt:lpstr>
      <vt:lpstr>宋体</vt:lpstr>
      <vt:lpstr>微软雅黑</vt:lpstr>
      <vt:lpstr>微软雅黑</vt:lpstr>
      <vt:lpstr>Lantinghei SC Demibold</vt:lpstr>
      <vt:lpstr>PingFang SC</vt:lpstr>
      <vt:lpstr>Arial</vt:lpstr>
      <vt:lpstr>Arial</vt:lpstr>
      <vt:lpstr>Calibri</vt:lpstr>
      <vt:lpstr>Helvetica Neue</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简约金融</dc:title>
  <cp:lastModifiedBy>黄 磊</cp:lastModifiedBy>
  <cp:revision>25</cp:revision>
  <dcterms:created xsi:type="dcterms:W3CDTF">2006-08-16T00:00:00Z</dcterms:created>
  <dcterms:modified xsi:type="dcterms:W3CDTF">2023-03-16T05:53:03Z</dcterms:modified>
  <dc:identifier>DAFdKJzw0s4</dc:identifier>
</cp:coreProperties>
</file>