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2"/>
  </p:notesMasterIdLst>
  <p:sldIdLst>
    <p:sldId id="257" r:id="rId3"/>
    <p:sldId id="597" r:id="rId4"/>
    <p:sldId id="627" r:id="rId5"/>
    <p:sldId id="628" r:id="rId6"/>
    <p:sldId id="660" r:id="rId7"/>
    <p:sldId id="599" r:id="rId8"/>
    <p:sldId id="600" r:id="rId9"/>
    <p:sldId id="601" r:id="rId10"/>
    <p:sldId id="602" r:id="rId11"/>
    <p:sldId id="603" r:id="rId12"/>
    <p:sldId id="625" r:id="rId13"/>
    <p:sldId id="631" r:id="rId14"/>
    <p:sldId id="656" r:id="rId15"/>
    <p:sldId id="684" r:id="rId16"/>
    <p:sldId id="685" r:id="rId17"/>
    <p:sldId id="605" r:id="rId18"/>
    <p:sldId id="657" r:id="rId19"/>
    <p:sldId id="658" r:id="rId20"/>
    <p:sldId id="606" r:id="rId21"/>
    <p:sldId id="650" r:id="rId22"/>
    <p:sldId id="651" r:id="rId23"/>
    <p:sldId id="652" r:id="rId24"/>
    <p:sldId id="653" r:id="rId25"/>
    <p:sldId id="654" r:id="rId26"/>
    <p:sldId id="655" r:id="rId27"/>
    <p:sldId id="659" r:id="rId28"/>
    <p:sldId id="681" r:id="rId29"/>
    <p:sldId id="682" r:id="rId30"/>
    <p:sldId id="683" r:id="rId31"/>
  </p:sldIdLst>
  <p:sldSz cx="12192000" cy="6858000"/>
  <p:notesSz cx="6858000" cy="9144000"/>
  <p:custDataLst>
    <p:tags r:id="rId3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曲 吕" initials="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0C4994"/>
    <a:srgbClr val="EC5464"/>
    <a:srgbClr val="AE1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924"/>
  </p:normalViewPr>
  <p:slideViewPr>
    <p:cSldViewPr snapToGrid="0" showGuides="1">
      <p:cViewPr varScale="1">
        <p:scale>
          <a:sx n="95" d="100"/>
          <a:sy n="95" d="100"/>
        </p:scale>
        <p:origin x="120" y="68"/>
      </p:cViewPr>
      <p:guideLst>
        <p:guide orient="horz" pos="2160"/>
        <p:guide pos="3832"/>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39F5E27-9718-4018-B24D-F8B37CF593DD}" type="doc">
      <dgm:prSet loTypeId="urn:microsoft.com/office/officeart/2005/8/layout/orgChart1#1" loCatId="hierarchy" qsTypeId="urn:microsoft.com/office/officeart/2005/8/quickstyle/simple1#1" qsCatId="simple" csTypeId="urn:microsoft.com/office/officeart/2005/8/colors/accent1_2#1" csCatId="accent1" phldr="1"/>
      <dgm:spPr/>
    </dgm:pt>
    <dgm:pt modelId="{7E486EEF-6679-4418-A764-C658A348BC78}">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财产</a:t>
          </a:r>
        </a:p>
      </dgm:t>
    </dgm:pt>
    <dgm:pt modelId="{CE050290-5E66-4303-84D9-8BE205F83A21}" type="parTrans" cxnId="{6509ADD6-FE1A-4EFA-9915-8D6D8A4FAD39}">
      <dgm:prSet/>
      <dgm:spPr/>
      <dgm:t>
        <a:bodyPr/>
        <a:lstStyle/>
        <a:p>
          <a:endParaRPr lang="zh-CN" altLang="en-US"/>
        </a:p>
      </dgm:t>
    </dgm:pt>
    <dgm:pt modelId="{47C7BB7D-EC88-442E-A98D-956B5447BA27}" type="sibTrans" cxnId="{6509ADD6-FE1A-4EFA-9915-8D6D8A4FAD39}">
      <dgm:prSet/>
      <dgm:spPr/>
      <dgm:t>
        <a:bodyPr/>
        <a:lstStyle/>
        <a:p>
          <a:endParaRPr lang="zh-CN" altLang="en-US"/>
        </a:p>
      </dgm:t>
    </dgm:pt>
    <dgm:pt modelId="{CA0FF75D-49AE-4676-ADB8-F055A6CDED9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动产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可以移动的财产</a:t>
          </a:r>
        </a:p>
      </dgm:t>
    </dgm:pt>
    <dgm:pt modelId="{620DEAE9-B3D4-4E8C-95DA-DA1E96FA2BFE}" type="parTrans" cxnId="{90C409E5-62AF-4780-8354-96877E6CF066}">
      <dgm:prSet/>
      <dgm:spPr/>
      <dgm:t>
        <a:bodyPr/>
        <a:lstStyle/>
        <a:p>
          <a:endParaRPr lang="zh-CN" altLang="en-US"/>
        </a:p>
      </dgm:t>
    </dgm:pt>
    <dgm:pt modelId="{DCF3BB03-9918-4E97-8372-BE6E64A392B2}" type="sibTrans" cxnId="{90C409E5-62AF-4780-8354-96877E6CF066}">
      <dgm:prSet/>
      <dgm:spPr/>
      <dgm:t>
        <a:bodyPr/>
        <a:lstStyle/>
        <a:p>
          <a:endParaRPr lang="zh-CN" altLang="en-US"/>
        </a:p>
      </dgm:t>
    </dgm:pt>
    <dgm:pt modelId="{A3E9006F-CB99-416E-B7D4-FF7C138BAF54}">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不动产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不可以移动的财产</a:t>
          </a:r>
        </a:p>
      </dgm:t>
    </dgm:pt>
    <dgm:pt modelId="{AEBA4B57-E3C6-4191-BFC4-618160583604}" type="parTrans" cxnId="{918E51A2-6D5C-4782-9090-88C64E350DC1}">
      <dgm:prSet/>
      <dgm:spPr/>
      <dgm:t>
        <a:bodyPr/>
        <a:lstStyle/>
        <a:p>
          <a:endParaRPr lang="zh-CN" altLang="en-US"/>
        </a:p>
      </dgm:t>
    </dgm:pt>
    <dgm:pt modelId="{D9566BD9-B149-4899-949E-86EC0993A940}" type="sibTrans" cxnId="{918E51A2-6D5C-4782-9090-88C64E350DC1}">
      <dgm:prSet/>
      <dgm:spPr/>
      <dgm:t>
        <a:bodyPr/>
        <a:lstStyle/>
        <a:p>
          <a:endParaRPr lang="zh-CN" altLang="en-US"/>
        </a:p>
      </dgm:t>
    </dgm:pt>
    <dgm:pt modelId="{CE3EA95E-657B-45C9-B683-A5F0208CB86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智力劳动创造的财产</a:t>
          </a:r>
        </a:p>
      </dgm:t>
    </dgm:pt>
    <dgm:pt modelId="{F1EA09E7-3869-4773-89EA-66A9B4E118C0}" type="parTrans" cxnId="{DE073442-14C3-4CF9-912C-CCD079DD8970}">
      <dgm:prSet/>
      <dgm:spPr/>
      <dgm:t>
        <a:bodyPr/>
        <a:lstStyle/>
        <a:p>
          <a:endParaRPr lang="zh-CN" altLang="en-US"/>
        </a:p>
      </dgm:t>
    </dgm:pt>
    <dgm:pt modelId="{31C860BB-8D49-4492-B2C6-9F542C9E427C}" type="sibTrans" cxnId="{DE073442-14C3-4CF9-912C-CCD079DD8970}">
      <dgm:prSet/>
      <dgm:spPr/>
      <dgm:t>
        <a:bodyPr/>
        <a:lstStyle/>
        <a:p>
          <a:endParaRPr lang="zh-CN" altLang="en-US"/>
        </a:p>
      </dgm:t>
    </dgm:pt>
    <dgm:pt modelId="{1AA84422-1F54-47D3-AD0A-9E0FF9F79628}" type="pres">
      <dgm:prSet presAssocID="{939F5E27-9718-4018-B24D-F8B37CF593DD}" presName="hierChild1" presStyleCnt="0">
        <dgm:presLayoutVars>
          <dgm:orgChart val="1"/>
          <dgm:chPref val="1"/>
          <dgm:dir/>
          <dgm:animOne val="branch"/>
          <dgm:animLvl val="lvl"/>
          <dgm:resizeHandles/>
        </dgm:presLayoutVars>
      </dgm:prSet>
      <dgm:spPr/>
    </dgm:pt>
    <dgm:pt modelId="{ECF14445-17A1-4CA8-B717-6A0881F2A52D}" type="pres">
      <dgm:prSet presAssocID="{7E486EEF-6679-4418-A764-C658A348BC78}" presName="hierRoot1" presStyleCnt="0">
        <dgm:presLayoutVars>
          <dgm:hierBranch/>
        </dgm:presLayoutVars>
      </dgm:prSet>
      <dgm:spPr/>
    </dgm:pt>
    <dgm:pt modelId="{A2C04A1F-8FCE-4B1D-B2B1-1C09EE0C0F07}" type="pres">
      <dgm:prSet presAssocID="{7E486EEF-6679-4418-A764-C658A348BC78}" presName="rootComposite1" presStyleCnt="0"/>
      <dgm:spPr/>
    </dgm:pt>
    <dgm:pt modelId="{9F9461F9-0B27-4E2E-9514-F511D73F48EB}" type="pres">
      <dgm:prSet presAssocID="{7E486EEF-6679-4418-A764-C658A348BC78}" presName="rootText1" presStyleLbl="node0" presStyleIdx="0" presStyleCnt="1" custScaleX="142710" custScaleY="126226">
        <dgm:presLayoutVars>
          <dgm:chPref val="3"/>
        </dgm:presLayoutVars>
      </dgm:prSet>
      <dgm:spPr/>
    </dgm:pt>
    <dgm:pt modelId="{7E280743-80C2-405C-8280-A7D8CCA1ADF7}" type="pres">
      <dgm:prSet presAssocID="{7E486EEF-6679-4418-A764-C658A348BC78}" presName="rootConnector1" presStyleLbl="node1" presStyleIdx="0" presStyleCnt="0"/>
      <dgm:spPr/>
    </dgm:pt>
    <dgm:pt modelId="{124DC6DF-45BF-46F4-8331-0479492B4393}" type="pres">
      <dgm:prSet presAssocID="{7E486EEF-6679-4418-A764-C658A348BC78}" presName="hierChild2" presStyleCnt="0"/>
      <dgm:spPr/>
    </dgm:pt>
    <dgm:pt modelId="{60349D04-ECBB-4844-B9B0-0388B14C905D}" type="pres">
      <dgm:prSet presAssocID="{620DEAE9-B3D4-4E8C-95DA-DA1E96FA2BFE}" presName="Name35" presStyleLbl="parChTrans1D2" presStyleIdx="0" presStyleCnt="3"/>
      <dgm:spPr/>
    </dgm:pt>
    <dgm:pt modelId="{0DCD78EB-E755-4381-8453-8DD9BB4BD4F8}" type="pres">
      <dgm:prSet presAssocID="{CA0FF75D-49AE-4676-ADB8-F055A6CDED93}" presName="hierRoot2" presStyleCnt="0">
        <dgm:presLayoutVars>
          <dgm:hierBranch/>
        </dgm:presLayoutVars>
      </dgm:prSet>
      <dgm:spPr/>
    </dgm:pt>
    <dgm:pt modelId="{CA7015AA-6964-4739-AAB8-F206018C8052}" type="pres">
      <dgm:prSet presAssocID="{CA0FF75D-49AE-4676-ADB8-F055A6CDED93}" presName="rootComposite" presStyleCnt="0"/>
      <dgm:spPr/>
    </dgm:pt>
    <dgm:pt modelId="{03A68C23-2053-433E-B4F3-499688CBF77A}" type="pres">
      <dgm:prSet presAssocID="{CA0FF75D-49AE-4676-ADB8-F055A6CDED93}" presName="rootText" presStyleLbl="node2" presStyleIdx="0" presStyleCnt="3">
        <dgm:presLayoutVars>
          <dgm:chPref val="3"/>
        </dgm:presLayoutVars>
      </dgm:prSet>
      <dgm:spPr/>
    </dgm:pt>
    <dgm:pt modelId="{F9DED84C-F87B-4090-BBDD-DF8D178D3638}" type="pres">
      <dgm:prSet presAssocID="{CA0FF75D-49AE-4676-ADB8-F055A6CDED93}" presName="rootConnector" presStyleLbl="node2" presStyleIdx="0" presStyleCnt="3"/>
      <dgm:spPr/>
    </dgm:pt>
    <dgm:pt modelId="{16BED2D9-5910-4F20-81CC-54A77540BE10}" type="pres">
      <dgm:prSet presAssocID="{CA0FF75D-49AE-4676-ADB8-F055A6CDED93}" presName="hierChild4" presStyleCnt="0"/>
      <dgm:spPr/>
    </dgm:pt>
    <dgm:pt modelId="{8FD94A0F-8F94-4AB7-AB43-571EFD66FA53}" type="pres">
      <dgm:prSet presAssocID="{CA0FF75D-49AE-4676-ADB8-F055A6CDED93}" presName="hierChild5" presStyleCnt="0"/>
      <dgm:spPr/>
    </dgm:pt>
    <dgm:pt modelId="{A43C4983-82A0-4E50-9D42-8FF1E2A7EFC5}" type="pres">
      <dgm:prSet presAssocID="{AEBA4B57-E3C6-4191-BFC4-618160583604}" presName="Name35" presStyleLbl="parChTrans1D2" presStyleIdx="1" presStyleCnt="3"/>
      <dgm:spPr/>
    </dgm:pt>
    <dgm:pt modelId="{F4C247DF-B9F2-40C2-A65D-CF7B78E5631B}" type="pres">
      <dgm:prSet presAssocID="{A3E9006F-CB99-416E-B7D4-FF7C138BAF54}" presName="hierRoot2" presStyleCnt="0">
        <dgm:presLayoutVars>
          <dgm:hierBranch/>
        </dgm:presLayoutVars>
      </dgm:prSet>
      <dgm:spPr/>
    </dgm:pt>
    <dgm:pt modelId="{9A3B8EC8-08D5-418B-82DE-C9EA0DA65A9D}" type="pres">
      <dgm:prSet presAssocID="{A3E9006F-CB99-416E-B7D4-FF7C138BAF54}" presName="rootComposite" presStyleCnt="0"/>
      <dgm:spPr/>
    </dgm:pt>
    <dgm:pt modelId="{CC6AC186-1FB4-4F5C-AD86-A6CA15BB1B39}" type="pres">
      <dgm:prSet presAssocID="{A3E9006F-CB99-416E-B7D4-FF7C138BAF54}" presName="rootText" presStyleLbl="node2" presStyleIdx="1" presStyleCnt="3" custScaleX="110227">
        <dgm:presLayoutVars>
          <dgm:chPref val="3"/>
        </dgm:presLayoutVars>
      </dgm:prSet>
      <dgm:spPr/>
    </dgm:pt>
    <dgm:pt modelId="{5A6FC8F8-2A04-4F47-9390-1057A831FDD7}" type="pres">
      <dgm:prSet presAssocID="{A3E9006F-CB99-416E-B7D4-FF7C138BAF54}" presName="rootConnector" presStyleLbl="node2" presStyleIdx="1" presStyleCnt="3"/>
      <dgm:spPr/>
    </dgm:pt>
    <dgm:pt modelId="{9FB055FB-CD3A-4D97-9158-488295763D86}" type="pres">
      <dgm:prSet presAssocID="{A3E9006F-CB99-416E-B7D4-FF7C138BAF54}" presName="hierChild4" presStyleCnt="0"/>
      <dgm:spPr/>
    </dgm:pt>
    <dgm:pt modelId="{576A9867-5A5C-45EE-A38D-07D8EE54DC65}" type="pres">
      <dgm:prSet presAssocID="{A3E9006F-CB99-416E-B7D4-FF7C138BAF54}" presName="hierChild5" presStyleCnt="0"/>
      <dgm:spPr/>
    </dgm:pt>
    <dgm:pt modelId="{BBCDFB7F-121E-4FA0-B421-E342BD1F7D64}" type="pres">
      <dgm:prSet presAssocID="{F1EA09E7-3869-4773-89EA-66A9B4E118C0}" presName="Name35" presStyleLbl="parChTrans1D2" presStyleIdx="2" presStyleCnt="3"/>
      <dgm:spPr/>
    </dgm:pt>
    <dgm:pt modelId="{82C989D1-C0C2-4E24-AC8F-7A42A7B1DEF3}" type="pres">
      <dgm:prSet presAssocID="{CE3EA95E-657B-45C9-B683-A5F0208CB863}" presName="hierRoot2" presStyleCnt="0">
        <dgm:presLayoutVars>
          <dgm:hierBranch/>
        </dgm:presLayoutVars>
      </dgm:prSet>
      <dgm:spPr/>
    </dgm:pt>
    <dgm:pt modelId="{30DEEA33-14F0-466D-95FB-CEFBBB3AA352}" type="pres">
      <dgm:prSet presAssocID="{CE3EA95E-657B-45C9-B683-A5F0208CB863}" presName="rootComposite" presStyleCnt="0"/>
      <dgm:spPr/>
    </dgm:pt>
    <dgm:pt modelId="{435F42EF-4F40-40F0-89D8-19477370A18F}" type="pres">
      <dgm:prSet presAssocID="{CE3EA95E-657B-45C9-B683-A5F0208CB863}" presName="rootText" presStyleLbl="node2" presStyleIdx="2" presStyleCnt="3">
        <dgm:presLayoutVars>
          <dgm:chPref val="3"/>
        </dgm:presLayoutVars>
      </dgm:prSet>
      <dgm:spPr/>
    </dgm:pt>
    <dgm:pt modelId="{F450CF50-0686-4326-8C8D-C3DA955B3845}" type="pres">
      <dgm:prSet presAssocID="{CE3EA95E-657B-45C9-B683-A5F0208CB863}" presName="rootConnector" presStyleLbl="node2" presStyleIdx="2" presStyleCnt="3"/>
      <dgm:spPr/>
    </dgm:pt>
    <dgm:pt modelId="{D3457ECF-69B7-4503-9E10-688EBAAFEF40}" type="pres">
      <dgm:prSet presAssocID="{CE3EA95E-657B-45C9-B683-A5F0208CB863}" presName="hierChild4" presStyleCnt="0"/>
      <dgm:spPr/>
    </dgm:pt>
    <dgm:pt modelId="{82ADD6F9-A099-4333-8B2C-D2CD33E83481}" type="pres">
      <dgm:prSet presAssocID="{CE3EA95E-657B-45C9-B683-A5F0208CB863}" presName="hierChild5" presStyleCnt="0"/>
      <dgm:spPr/>
    </dgm:pt>
    <dgm:pt modelId="{78D72499-8BFA-43BA-8959-260051D16FBC}" type="pres">
      <dgm:prSet presAssocID="{7E486EEF-6679-4418-A764-C658A348BC78}" presName="hierChild3" presStyleCnt="0"/>
      <dgm:spPr/>
    </dgm:pt>
  </dgm:ptLst>
  <dgm:cxnLst>
    <dgm:cxn modelId="{BBC41108-7A51-4510-AD22-45F7F6D82334}" type="presOf" srcId="{CA0FF75D-49AE-4676-ADB8-F055A6CDED93}" destId="{F9DED84C-F87B-4090-BBDD-DF8D178D3638}" srcOrd="1" destOrd="0" presId="urn:microsoft.com/office/officeart/2005/8/layout/orgChart1#1"/>
    <dgm:cxn modelId="{64DB3E1A-3D01-48EA-B53E-373C39E888BB}" type="presOf" srcId="{CE3EA95E-657B-45C9-B683-A5F0208CB863}" destId="{435F42EF-4F40-40F0-89D8-19477370A18F}" srcOrd="0" destOrd="0" presId="urn:microsoft.com/office/officeart/2005/8/layout/orgChart1#1"/>
    <dgm:cxn modelId="{BA6F9333-26C8-4421-98DA-E6B87C61C351}" type="presOf" srcId="{F1EA09E7-3869-4773-89EA-66A9B4E118C0}" destId="{BBCDFB7F-121E-4FA0-B421-E342BD1F7D64}" srcOrd="0" destOrd="0" presId="urn:microsoft.com/office/officeart/2005/8/layout/orgChart1#1"/>
    <dgm:cxn modelId="{6825983A-134C-4842-A869-0D307B4F5623}" type="presOf" srcId="{A3E9006F-CB99-416E-B7D4-FF7C138BAF54}" destId="{CC6AC186-1FB4-4F5C-AD86-A6CA15BB1B39}" srcOrd="0" destOrd="0" presId="urn:microsoft.com/office/officeart/2005/8/layout/orgChart1#1"/>
    <dgm:cxn modelId="{DE073442-14C3-4CF9-912C-CCD079DD8970}" srcId="{7E486EEF-6679-4418-A764-C658A348BC78}" destId="{CE3EA95E-657B-45C9-B683-A5F0208CB863}" srcOrd="2" destOrd="0" parTransId="{F1EA09E7-3869-4773-89EA-66A9B4E118C0}" sibTransId="{31C860BB-8D49-4492-B2C6-9F542C9E427C}"/>
    <dgm:cxn modelId="{55DC536C-55CA-40F8-80F6-9BBE1CD439E8}" type="presOf" srcId="{7E486EEF-6679-4418-A764-C658A348BC78}" destId="{9F9461F9-0B27-4E2E-9514-F511D73F48EB}" srcOrd="0" destOrd="0" presId="urn:microsoft.com/office/officeart/2005/8/layout/orgChart1#1"/>
    <dgm:cxn modelId="{8ECB5353-DF54-43D8-81AC-8CCBD71F7397}" type="presOf" srcId="{7E486EEF-6679-4418-A764-C658A348BC78}" destId="{7E280743-80C2-405C-8280-A7D8CCA1ADF7}" srcOrd="1" destOrd="0" presId="urn:microsoft.com/office/officeart/2005/8/layout/orgChart1#1"/>
    <dgm:cxn modelId="{2D95D882-5C47-4196-B9E1-1C60BCF9A939}" type="presOf" srcId="{AEBA4B57-E3C6-4191-BFC4-618160583604}" destId="{A43C4983-82A0-4E50-9D42-8FF1E2A7EFC5}" srcOrd="0" destOrd="0" presId="urn:microsoft.com/office/officeart/2005/8/layout/orgChart1#1"/>
    <dgm:cxn modelId="{98C67E92-BE56-4A75-AA9B-BC3F901502AE}" type="presOf" srcId="{CE3EA95E-657B-45C9-B683-A5F0208CB863}" destId="{F450CF50-0686-4326-8C8D-C3DA955B3845}" srcOrd="1" destOrd="0" presId="urn:microsoft.com/office/officeart/2005/8/layout/orgChart1#1"/>
    <dgm:cxn modelId="{918E51A2-6D5C-4782-9090-88C64E350DC1}" srcId="{7E486EEF-6679-4418-A764-C658A348BC78}" destId="{A3E9006F-CB99-416E-B7D4-FF7C138BAF54}" srcOrd="1" destOrd="0" parTransId="{AEBA4B57-E3C6-4191-BFC4-618160583604}" sibTransId="{D9566BD9-B149-4899-949E-86EC0993A940}"/>
    <dgm:cxn modelId="{A2A4DCAD-8CF7-4E85-B126-FEE35885DB99}" type="presOf" srcId="{620DEAE9-B3D4-4E8C-95DA-DA1E96FA2BFE}" destId="{60349D04-ECBB-4844-B9B0-0388B14C905D}" srcOrd="0" destOrd="0" presId="urn:microsoft.com/office/officeart/2005/8/layout/orgChart1#1"/>
    <dgm:cxn modelId="{3F6977BB-02C3-481A-8AB3-88507C112CE7}" type="presOf" srcId="{CA0FF75D-49AE-4676-ADB8-F055A6CDED93}" destId="{03A68C23-2053-433E-B4F3-499688CBF77A}" srcOrd="0" destOrd="0" presId="urn:microsoft.com/office/officeart/2005/8/layout/orgChart1#1"/>
    <dgm:cxn modelId="{6509ADD6-FE1A-4EFA-9915-8D6D8A4FAD39}" srcId="{939F5E27-9718-4018-B24D-F8B37CF593DD}" destId="{7E486EEF-6679-4418-A764-C658A348BC78}" srcOrd="0" destOrd="0" parTransId="{CE050290-5E66-4303-84D9-8BE205F83A21}" sibTransId="{47C7BB7D-EC88-442E-A98D-956B5447BA27}"/>
    <dgm:cxn modelId="{C32B07DD-EE8B-4861-9389-3A88C0BDBF0B}" type="presOf" srcId="{939F5E27-9718-4018-B24D-F8B37CF593DD}" destId="{1AA84422-1F54-47D3-AD0A-9E0FF9F79628}" srcOrd="0" destOrd="0" presId="urn:microsoft.com/office/officeart/2005/8/layout/orgChart1#1"/>
    <dgm:cxn modelId="{3CB95DDF-953D-4DE6-89BA-A7300D56C2AF}" type="presOf" srcId="{A3E9006F-CB99-416E-B7D4-FF7C138BAF54}" destId="{5A6FC8F8-2A04-4F47-9390-1057A831FDD7}" srcOrd="1" destOrd="0" presId="urn:microsoft.com/office/officeart/2005/8/layout/orgChart1#1"/>
    <dgm:cxn modelId="{90C409E5-62AF-4780-8354-96877E6CF066}" srcId="{7E486EEF-6679-4418-A764-C658A348BC78}" destId="{CA0FF75D-49AE-4676-ADB8-F055A6CDED93}" srcOrd="0" destOrd="0" parTransId="{620DEAE9-B3D4-4E8C-95DA-DA1E96FA2BFE}" sibTransId="{DCF3BB03-9918-4E97-8372-BE6E64A392B2}"/>
    <dgm:cxn modelId="{187E275B-F2AA-4C5C-AAC9-EBF07FB42FA3}" type="presParOf" srcId="{1AA84422-1F54-47D3-AD0A-9E0FF9F79628}" destId="{ECF14445-17A1-4CA8-B717-6A0881F2A52D}" srcOrd="0" destOrd="0" presId="urn:microsoft.com/office/officeart/2005/8/layout/orgChart1#1"/>
    <dgm:cxn modelId="{66E97662-42D4-4B19-A109-4D678BCB17E0}" type="presParOf" srcId="{ECF14445-17A1-4CA8-B717-6A0881F2A52D}" destId="{A2C04A1F-8FCE-4B1D-B2B1-1C09EE0C0F07}" srcOrd="0" destOrd="0" presId="urn:microsoft.com/office/officeart/2005/8/layout/orgChart1#1"/>
    <dgm:cxn modelId="{821E9156-CF16-4CAA-9D8E-87B542E1237F}" type="presParOf" srcId="{A2C04A1F-8FCE-4B1D-B2B1-1C09EE0C0F07}" destId="{9F9461F9-0B27-4E2E-9514-F511D73F48EB}" srcOrd="0" destOrd="0" presId="urn:microsoft.com/office/officeart/2005/8/layout/orgChart1#1"/>
    <dgm:cxn modelId="{B5C63019-1D0E-4E9D-BC1A-7C1A887AAC75}" type="presParOf" srcId="{A2C04A1F-8FCE-4B1D-B2B1-1C09EE0C0F07}" destId="{7E280743-80C2-405C-8280-A7D8CCA1ADF7}" srcOrd="1" destOrd="0" presId="urn:microsoft.com/office/officeart/2005/8/layout/orgChart1#1"/>
    <dgm:cxn modelId="{C694E744-2309-466A-BC89-5080806CD5A2}" type="presParOf" srcId="{ECF14445-17A1-4CA8-B717-6A0881F2A52D}" destId="{124DC6DF-45BF-46F4-8331-0479492B4393}" srcOrd="1" destOrd="0" presId="urn:microsoft.com/office/officeart/2005/8/layout/orgChart1#1"/>
    <dgm:cxn modelId="{1AB381F7-FC78-45EE-8BB5-23ED346D64AF}" type="presParOf" srcId="{124DC6DF-45BF-46F4-8331-0479492B4393}" destId="{60349D04-ECBB-4844-B9B0-0388B14C905D}" srcOrd="0" destOrd="0" presId="urn:microsoft.com/office/officeart/2005/8/layout/orgChart1#1"/>
    <dgm:cxn modelId="{EBC89A34-024C-47DC-9956-DD1D8ADFD79E}" type="presParOf" srcId="{124DC6DF-45BF-46F4-8331-0479492B4393}" destId="{0DCD78EB-E755-4381-8453-8DD9BB4BD4F8}" srcOrd="1" destOrd="0" presId="urn:microsoft.com/office/officeart/2005/8/layout/orgChart1#1"/>
    <dgm:cxn modelId="{880A3ACA-E2E9-46F0-A64A-57180F74845E}" type="presParOf" srcId="{0DCD78EB-E755-4381-8453-8DD9BB4BD4F8}" destId="{CA7015AA-6964-4739-AAB8-F206018C8052}" srcOrd="0" destOrd="0" presId="urn:microsoft.com/office/officeart/2005/8/layout/orgChart1#1"/>
    <dgm:cxn modelId="{2B2FB750-AE64-4DD5-8938-06523B1BE8B8}" type="presParOf" srcId="{CA7015AA-6964-4739-AAB8-F206018C8052}" destId="{03A68C23-2053-433E-B4F3-499688CBF77A}" srcOrd="0" destOrd="0" presId="urn:microsoft.com/office/officeart/2005/8/layout/orgChart1#1"/>
    <dgm:cxn modelId="{DD5466F6-C173-4B8D-B281-E2184003E507}" type="presParOf" srcId="{CA7015AA-6964-4739-AAB8-F206018C8052}" destId="{F9DED84C-F87B-4090-BBDD-DF8D178D3638}" srcOrd="1" destOrd="0" presId="urn:microsoft.com/office/officeart/2005/8/layout/orgChart1#1"/>
    <dgm:cxn modelId="{E6D112FE-FA60-4AF6-86D5-7462C0766AB1}" type="presParOf" srcId="{0DCD78EB-E755-4381-8453-8DD9BB4BD4F8}" destId="{16BED2D9-5910-4F20-81CC-54A77540BE10}" srcOrd="1" destOrd="0" presId="urn:microsoft.com/office/officeart/2005/8/layout/orgChart1#1"/>
    <dgm:cxn modelId="{22BEDE67-EEA2-4547-87F9-F590EDCEC9B0}" type="presParOf" srcId="{0DCD78EB-E755-4381-8453-8DD9BB4BD4F8}" destId="{8FD94A0F-8F94-4AB7-AB43-571EFD66FA53}" srcOrd="2" destOrd="0" presId="urn:microsoft.com/office/officeart/2005/8/layout/orgChart1#1"/>
    <dgm:cxn modelId="{1725424D-F1DF-419A-840F-1B8E607B7AC2}" type="presParOf" srcId="{124DC6DF-45BF-46F4-8331-0479492B4393}" destId="{A43C4983-82A0-4E50-9D42-8FF1E2A7EFC5}" srcOrd="2" destOrd="0" presId="urn:microsoft.com/office/officeart/2005/8/layout/orgChart1#1"/>
    <dgm:cxn modelId="{D2582D03-1BDF-4586-AD81-C6D423C5FD9A}" type="presParOf" srcId="{124DC6DF-45BF-46F4-8331-0479492B4393}" destId="{F4C247DF-B9F2-40C2-A65D-CF7B78E5631B}" srcOrd="3" destOrd="0" presId="urn:microsoft.com/office/officeart/2005/8/layout/orgChart1#1"/>
    <dgm:cxn modelId="{F42A99E1-B9C9-4EC8-A52F-628EAB88CD5E}" type="presParOf" srcId="{F4C247DF-B9F2-40C2-A65D-CF7B78E5631B}" destId="{9A3B8EC8-08D5-418B-82DE-C9EA0DA65A9D}" srcOrd="0" destOrd="0" presId="urn:microsoft.com/office/officeart/2005/8/layout/orgChart1#1"/>
    <dgm:cxn modelId="{31AB277D-1C43-4256-90DD-0A870F31D7ED}" type="presParOf" srcId="{9A3B8EC8-08D5-418B-82DE-C9EA0DA65A9D}" destId="{CC6AC186-1FB4-4F5C-AD86-A6CA15BB1B39}" srcOrd="0" destOrd="0" presId="urn:microsoft.com/office/officeart/2005/8/layout/orgChart1#1"/>
    <dgm:cxn modelId="{BD03A23F-9DAA-4879-89BD-EDFC6B0360F1}" type="presParOf" srcId="{9A3B8EC8-08D5-418B-82DE-C9EA0DA65A9D}" destId="{5A6FC8F8-2A04-4F47-9390-1057A831FDD7}" srcOrd="1" destOrd="0" presId="urn:microsoft.com/office/officeart/2005/8/layout/orgChart1#1"/>
    <dgm:cxn modelId="{48F25184-4190-4DD5-9068-93F303806942}" type="presParOf" srcId="{F4C247DF-B9F2-40C2-A65D-CF7B78E5631B}" destId="{9FB055FB-CD3A-4D97-9158-488295763D86}" srcOrd="1" destOrd="0" presId="urn:microsoft.com/office/officeart/2005/8/layout/orgChart1#1"/>
    <dgm:cxn modelId="{C630A9EC-0DF4-46DA-8E11-6EC70636ECE7}" type="presParOf" srcId="{F4C247DF-B9F2-40C2-A65D-CF7B78E5631B}" destId="{576A9867-5A5C-45EE-A38D-07D8EE54DC65}" srcOrd="2" destOrd="0" presId="urn:microsoft.com/office/officeart/2005/8/layout/orgChart1#1"/>
    <dgm:cxn modelId="{B00FC19C-5CAE-41E2-8987-DC44DDB277D4}" type="presParOf" srcId="{124DC6DF-45BF-46F4-8331-0479492B4393}" destId="{BBCDFB7F-121E-4FA0-B421-E342BD1F7D64}" srcOrd="4" destOrd="0" presId="urn:microsoft.com/office/officeart/2005/8/layout/orgChart1#1"/>
    <dgm:cxn modelId="{2BA360FB-FB8B-4EC8-A057-F4A4DDCFD690}" type="presParOf" srcId="{124DC6DF-45BF-46F4-8331-0479492B4393}" destId="{82C989D1-C0C2-4E24-AC8F-7A42A7B1DEF3}" srcOrd="5" destOrd="0" presId="urn:microsoft.com/office/officeart/2005/8/layout/orgChart1#1"/>
    <dgm:cxn modelId="{912AB3B3-3919-4EE0-B3C2-5BFACCD08A89}" type="presParOf" srcId="{82C989D1-C0C2-4E24-AC8F-7A42A7B1DEF3}" destId="{30DEEA33-14F0-466D-95FB-CEFBBB3AA352}" srcOrd="0" destOrd="0" presId="urn:microsoft.com/office/officeart/2005/8/layout/orgChart1#1"/>
    <dgm:cxn modelId="{2A05AFD5-4D40-4322-BDA7-D2DF36786DAD}" type="presParOf" srcId="{30DEEA33-14F0-466D-95FB-CEFBBB3AA352}" destId="{435F42EF-4F40-40F0-89D8-19477370A18F}" srcOrd="0" destOrd="0" presId="urn:microsoft.com/office/officeart/2005/8/layout/orgChart1#1"/>
    <dgm:cxn modelId="{8B15D3B5-A272-43DB-93F0-008A2D8F1549}" type="presParOf" srcId="{30DEEA33-14F0-466D-95FB-CEFBBB3AA352}" destId="{F450CF50-0686-4326-8C8D-C3DA955B3845}" srcOrd="1" destOrd="0" presId="urn:microsoft.com/office/officeart/2005/8/layout/orgChart1#1"/>
    <dgm:cxn modelId="{AB057FBD-4E4A-4DF3-AC4A-B129AFD43925}" type="presParOf" srcId="{82C989D1-C0C2-4E24-AC8F-7A42A7B1DEF3}" destId="{D3457ECF-69B7-4503-9E10-688EBAAFEF40}" srcOrd="1" destOrd="0" presId="urn:microsoft.com/office/officeart/2005/8/layout/orgChart1#1"/>
    <dgm:cxn modelId="{AD103E22-FA48-43E6-8492-EAC1F1DCC8CC}" type="presParOf" srcId="{82C989D1-C0C2-4E24-AC8F-7A42A7B1DEF3}" destId="{82ADD6F9-A099-4333-8B2C-D2CD33E83481}" srcOrd="2" destOrd="0" presId="urn:microsoft.com/office/officeart/2005/8/layout/orgChart1#1"/>
    <dgm:cxn modelId="{6210E2D0-0DD3-4132-9B19-8EE701EF20E8}" type="presParOf" srcId="{ECF14445-17A1-4CA8-B717-6A0881F2A52D}" destId="{78D72499-8BFA-43BA-8959-260051D16FBC}"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DFB7F-121E-4FA0-B421-E342BD1F7D64}">
      <dsp:nvSpPr>
        <dsp:cNvPr id="0" name=""/>
        <dsp:cNvSpPr/>
      </dsp:nvSpPr>
      <dsp:spPr>
        <a:xfrm>
          <a:off x="5079999" y="1814167"/>
          <a:ext cx="3624808" cy="603591"/>
        </a:xfrm>
        <a:custGeom>
          <a:avLst/>
          <a:gdLst/>
          <a:ahLst/>
          <a:cxnLst/>
          <a:rect l="0" t="0" r="0" b="0"/>
          <a:pathLst>
            <a:path>
              <a:moveTo>
                <a:pt x="0" y="0"/>
              </a:moveTo>
              <a:lnTo>
                <a:pt x="0" y="301795"/>
              </a:lnTo>
              <a:lnTo>
                <a:pt x="3624808" y="301795"/>
              </a:lnTo>
              <a:lnTo>
                <a:pt x="3624808" y="603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3C4983-82A0-4E50-9D42-8FF1E2A7EFC5}">
      <dsp:nvSpPr>
        <dsp:cNvPr id="0" name=""/>
        <dsp:cNvSpPr/>
      </dsp:nvSpPr>
      <dsp:spPr>
        <a:xfrm>
          <a:off x="5034279" y="1814167"/>
          <a:ext cx="91440" cy="603591"/>
        </a:xfrm>
        <a:custGeom>
          <a:avLst/>
          <a:gdLst/>
          <a:ahLst/>
          <a:cxnLst/>
          <a:rect l="0" t="0" r="0" b="0"/>
          <a:pathLst>
            <a:path>
              <a:moveTo>
                <a:pt x="45720" y="0"/>
              </a:moveTo>
              <a:lnTo>
                <a:pt x="45720" y="603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349D04-ECBB-4844-B9B0-0388B14C905D}">
      <dsp:nvSpPr>
        <dsp:cNvPr id="0" name=""/>
        <dsp:cNvSpPr/>
      </dsp:nvSpPr>
      <dsp:spPr>
        <a:xfrm>
          <a:off x="1455191" y="1814167"/>
          <a:ext cx="3624808" cy="603591"/>
        </a:xfrm>
        <a:custGeom>
          <a:avLst/>
          <a:gdLst/>
          <a:ahLst/>
          <a:cxnLst/>
          <a:rect l="0" t="0" r="0" b="0"/>
          <a:pathLst>
            <a:path>
              <a:moveTo>
                <a:pt x="3624808" y="0"/>
              </a:moveTo>
              <a:lnTo>
                <a:pt x="3624808" y="301795"/>
              </a:lnTo>
              <a:lnTo>
                <a:pt x="0" y="301795"/>
              </a:lnTo>
              <a:lnTo>
                <a:pt x="0" y="603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9461F9-0B27-4E2E-9514-F511D73F48EB}">
      <dsp:nvSpPr>
        <dsp:cNvPr id="0" name=""/>
        <dsp:cNvSpPr/>
      </dsp:nvSpPr>
      <dsp:spPr>
        <a:xfrm>
          <a:off x="3029083" y="146"/>
          <a:ext cx="4101832" cy="18140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0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rPr>
            <a:t>财产</a:t>
          </a:r>
        </a:p>
      </dsp:txBody>
      <dsp:txXfrm>
        <a:off x="3029083" y="146"/>
        <a:ext cx="4101832" cy="1814021"/>
      </dsp:txXfrm>
    </dsp:sp>
    <dsp:sp modelId="{03A68C23-2053-433E-B4F3-499688CBF77A}">
      <dsp:nvSpPr>
        <dsp:cNvPr id="0" name=""/>
        <dsp:cNvSpPr/>
      </dsp:nvSpPr>
      <dsp:spPr>
        <a:xfrm>
          <a:off x="18069" y="2417758"/>
          <a:ext cx="2874243" cy="1437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rPr>
            <a:t>动产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rPr>
            <a:t>可以移动的财产</a:t>
          </a:r>
        </a:p>
      </dsp:txBody>
      <dsp:txXfrm>
        <a:off x="18069" y="2417758"/>
        <a:ext cx="2874243" cy="1437121"/>
      </dsp:txXfrm>
    </dsp:sp>
    <dsp:sp modelId="{CC6AC186-1FB4-4F5C-AD86-A6CA15BB1B39}">
      <dsp:nvSpPr>
        <dsp:cNvPr id="0" name=""/>
        <dsp:cNvSpPr/>
      </dsp:nvSpPr>
      <dsp:spPr>
        <a:xfrm>
          <a:off x="3495903" y="2417758"/>
          <a:ext cx="3168192" cy="1437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0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不动产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0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不可以移动的财产</a:t>
          </a:r>
        </a:p>
      </dsp:txBody>
      <dsp:txXfrm>
        <a:off x="3495903" y="2417758"/>
        <a:ext cx="3168192" cy="1437121"/>
      </dsp:txXfrm>
    </dsp:sp>
    <dsp:sp modelId="{435F42EF-4F40-40F0-89D8-19477370A18F}">
      <dsp:nvSpPr>
        <dsp:cNvPr id="0" name=""/>
        <dsp:cNvSpPr/>
      </dsp:nvSpPr>
      <dsp:spPr>
        <a:xfrm>
          <a:off x="7267687" y="2417758"/>
          <a:ext cx="2874243" cy="1437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rPr>
            <a:t>智力劳动创造的财产</a:t>
          </a:r>
        </a:p>
      </dsp:txBody>
      <dsp:txXfrm>
        <a:off x="7267687" y="2417758"/>
        <a:ext cx="2874243" cy="14371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Tx/>
              <a:buNone/>
              <a:defRPr sz="1200" noProof="1">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buFontTx/>
              <a:buNone/>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A5D327-DADD-4FA9-9868-B0857D6B075B}"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a:ln>
            <a:miter lim="800000"/>
          </a:ln>
        </p:spPr>
      </p:sp>
      <p:sp>
        <p:nvSpPr>
          <p:cNvPr id="6147" name="备注占位符 2"/>
          <p:cNvSpPr>
            <a:spLocks noGrp="1"/>
          </p:cNvSpPr>
          <p:nvPr>
            <p:ph type="body"/>
          </p:nvPr>
        </p:nvSpPr>
        <p:spPr/>
        <p:txBody>
          <a:bodyPr wrap="square" lIns="91440" tIns="45720" rIns="91440" bIns="45720" anchor="t"/>
          <a:lstStyle/>
          <a:p>
            <a:pPr lvl="0" eaLnBrk="1" hangingPunct="1"/>
            <a:r>
              <a:rPr lang="zh-CN" altLang="en-US" dirty="0"/>
              <a:t>照片为学生拍摄的礼堂</a:t>
            </a:r>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en-US" sz="1200" dirty="0">
                <a:solidFill>
                  <a:srgbClr val="000000"/>
                </a:solidFill>
                <a:latin typeface="等线" panose="02010600030101010101" pitchFamily="2" charset="-122"/>
                <a:ea typeface="宋体" panose="02010600030101010101" pitchFamily="2" charset="-122"/>
                <a:sym typeface="+mn-ea"/>
              </a:rPr>
              <a:t>1</a:t>
            </a:fld>
            <a:endParaRPr lang="en-US" altLang="en-US" sz="1200" dirty="0">
              <a:solidFill>
                <a:srgbClr val="000000"/>
              </a:solidFill>
              <a:latin typeface="等线" panose="02010600030101010101" pitchFamily="2" charset="-122"/>
              <a:ea typeface="宋体" panose="02010600030101010101" pitchFamily="2"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CB5467-255F-4BC2-B22F-5AE3D7CC59DE}" type="datetime1">
              <a:rPr lang="zh-CN" altLang="en-US" smtClean="0"/>
              <a:t>2023/2/23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D50708-09A8-4D58-BEC6-1D279A3967DB}" type="datetime1">
              <a:rPr lang="zh-CN" altLang="en-US" smtClean="0"/>
              <a:t>2023/2/23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92B1A77-DED1-4B31-9863-EBE27F04152B}" type="datetime1">
              <a:rPr lang="zh-CN" altLang="en-US" smtClean="0"/>
              <a:t>2023/2/23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0C16B2-0848-4EB0-8399-36E97CD777EC}" type="datetime1">
              <a:rPr lang="zh-CN" altLang="en-US" smtClean="0"/>
              <a:t>2023/2/23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C5487A5-E200-4C76-97E4-21728F8E14F1}" type="datetime1">
              <a:rPr lang="zh-CN" altLang="en-US" smtClean="0"/>
              <a:t>2023/2/23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36F5E2-6A76-4613-B042-00B19ACCBD13}" type="datetime1">
              <a:rPr lang="zh-CN" altLang="en-US" smtClean="0"/>
              <a:t>2023/2/23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3AAB32B-43A2-482C-9626-E335879884F4}" type="datetime1">
              <a:rPr lang="zh-CN" altLang="en-US" smtClean="0"/>
              <a:t>2023/2/23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33CEC00-3FA9-4306-9838-6B9D1286C9FC}" type="datetime1">
              <a:rPr lang="zh-CN" altLang="en-US" smtClean="0"/>
              <a:t>2023/2/23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E3422C-329C-4D6B-AB87-B74F8D4C8507}" type="datetime1">
              <a:rPr lang="zh-CN" altLang="en-US" smtClean="0"/>
              <a:t>2023/2/23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7690C-6F09-413C-BFD5-C577CE925893}" type="datetime1">
              <a:rPr lang="zh-CN" altLang="en-US" smtClean="0"/>
              <a:t>2023/2/23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838200" y="1340768"/>
            <a:ext cx="10515600" cy="5061482"/>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solidFill>
                  <a:srgbClr val="00B050"/>
                </a:solidFill>
              </a:defRPr>
            </a:lvl1pPr>
          </a:lstStyle>
          <a:p>
            <a:r>
              <a:rPr lang="zh-CN" altLang="en-US" noProof="1"/>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6" y="214314"/>
            <a:ext cx="10390716" cy="1462087"/>
          </a:xfrm>
        </p:spPr>
        <p:txBody>
          <a:bodyPr/>
          <a:lstStyle/>
          <a:p>
            <a:r>
              <a:rPr lang="zh-CN" altLang="en-US"/>
              <a:t>单击此处编辑母版标题样式</a:t>
            </a:r>
          </a:p>
        </p:txBody>
      </p:sp>
      <p:sp>
        <p:nvSpPr>
          <p:cNvPr id="3" name="SmartArt 占位符 2"/>
          <p:cNvSpPr>
            <a:spLocks noGrp="1"/>
          </p:cNvSpPr>
          <p:nvPr>
            <p:ph type="pic" idx="1"/>
          </p:nvPr>
        </p:nvSpPr>
        <p:spPr>
          <a:xfrm>
            <a:off x="1576917" y="2017713"/>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8BDC91B-37B4-470C-893B-A6147C4BAC91}" type="slidenum">
              <a:rPr lang="en-US" altLang="zh-CN"/>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4A8E77-883B-4E8C-A83B-374C35842B8F}" type="datetime1">
              <a:rPr lang="zh-CN" altLang="en-US" smtClean="0"/>
              <a:t>2023/2/23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B272F-3DAB-40AA-94C0-D1791CFBCDC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28F8B-D7FB-4BCD-B1B7-4DB8553D2231}" type="datetime1">
              <a:rPr lang="zh-CN" altLang="en-US" smtClean="0"/>
              <a:t>2023/2/23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B272F-3DAB-40AA-94C0-D1791CFBCDC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slideLayout" Target="../slideLayouts/slideLayout14.xml"/><Relationship Id="rId4" Type="http://schemas.openxmlformats.org/officeDocument/2006/relationships/tags" Target="../tags/tag7.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7563"/>
            <a:ext cx="12192000" cy="25590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mn-lt"/>
              <a:ea typeface="+mn-ea"/>
              <a:cs typeface="+mn-cs"/>
            </a:endParaRPr>
          </a:p>
        </p:txBody>
      </p:sp>
      <p:sp>
        <p:nvSpPr>
          <p:cNvPr id="5123" name="标题 1"/>
          <p:cNvSpPr>
            <a:spLocks noGrp="1"/>
          </p:cNvSpPr>
          <p:nvPr>
            <p:ph type="ctrTitle"/>
          </p:nvPr>
        </p:nvSpPr>
        <p:spPr>
          <a:xfrm>
            <a:off x="1524000" y="1933575"/>
            <a:ext cx="9144000" cy="1992313"/>
          </a:xfrm>
        </p:spPr>
        <p:txBody>
          <a:bodyPr vert="horz" wrap="square" lIns="91440" tIns="45720" rIns="91440" bIns="45720" anchor="b"/>
          <a:lstStyle/>
          <a:p>
            <a:pPr eaLnBrk="1" hangingPunct="1">
              <a:buClrTx/>
              <a:buSzTx/>
              <a:buFontTx/>
            </a:pPr>
            <a:r>
              <a:rPr lang="zh-CN" altLang="en-US" sz="7200" b="1" kern="1200" dirty="0">
                <a:latin typeface="+mj-lt"/>
                <a:ea typeface="+mj-ea"/>
                <a:cs typeface="+mj-cs"/>
              </a:rPr>
              <a:t>知识产权</a:t>
            </a:r>
            <a:br>
              <a:rPr lang="en-US" altLang="zh-CN" sz="7200" b="1" kern="1200" dirty="0">
                <a:latin typeface="+mj-lt"/>
                <a:ea typeface="+mj-ea"/>
                <a:cs typeface="+mj-cs"/>
              </a:rPr>
            </a:br>
            <a:endParaRPr lang="zh-CN" altLang="zh-CN" sz="7200" b="1" kern="1200" dirty="0">
              <a:latin typeface="+mj-lt"/>
              <a:ea typeface="+mj-ea"/>
              <a:cs typeface="+mj-cs"/>
            </a:endParaRPr>
          </a:p>
        </p:txBody>
      </p:sp>
      <p:sp>
        <p:nvSpPr>
          <p:cNvPr id="5124" name="副标题 2"/>
          <p:cNvSpPr>
            <a:spLocks noGrp="1"/>
          </p:cNvSpPr>
          <p:nvPr>
            <p:ph type="subTitle" idx="1"/>
          </p:nvPr>
        </p:nvSpPr>
        <p:spPr>
          <a:xfrm>
            <a:off x="1524000" y="3048001"/>
            <a:ext cx="9144000" cy="2928938"/>
          </a:xfrm>
        </p:spPr>
        <p:txBody>
          <a:bodyPr vert="horz" wrap="square" lIns="91440" tIns="45720" rIns="91440" bIns="45720" anchor="t"/>
          <a:lstStyle/>
          <a:p>
            <a:pPr eaLnBrk="1" hangingPunct="1"/>
            <a:r>
              <a:rPr lang="zh-CN" altLang="en-US" sz="2800" dirty="0"/>
              <a:t>阎文军</a:t>
            </a:r>
            <a:endParaRPr lang="en-US" altLang="zh-CN" sz="2800" dirty="0"/>
          </a:p>
          <a:p>
            <a:pPr eaLnBrk="1" hangingPunct="1"/>
            <a:r>
              <a:rPr lang="zh-CN" altLang="en-US" sz="2800" dirty="0"/>
              <a:t>国科大知识产权学院</a:t>
            </a:r>
            <a:r>
              <a:rPr lang="en-US" altLang="zh-CN" sz="2800" dirty="0"/>
              <a:t>/</a:t>
            </a:r>
            <a:r>
              <a:rPr lang="zh-CN" altLang="en-US" sz="2800" dirty="0"/>
              <a:t>公管学院</a:t>
            </a:r>
            <a:endParaRPr lang="en-US" altLang="zh-CN" sz="2800" dirty="0"/>
          </a:p>
          <a:p>
            <a:pPr eaLnBrk="1" hangingPunct="1"/>
            <a:r>
              <a:rPr lang="zh-CN" altLang="en-US" sz="2800" dirty="0"/>
              <a:t>邮箱：</a:t>
            </a:r>
            <a:r>
              <a:rPr lang="en-US" altLang="zh-CN" sz="2800" dirty="0"/>
              <a:t>yanwj@ucas.ac.cn</a:t>
            </a:r>
          </a:p>
          <a:p>
            <a:pPr eaLnBrk="1" hangingPunct="1">
              <a:buClrTx/>
              <a:buSzTx/>
            </a:pPr>
            <a:endParaRPr lang="zh-CN" altLang="en-US" sz="2800" kern="1200" dirty="0">
              <a:latin typeface="+mn-lt"/>
              <a:ea typeface="+mn-ea"/>
              <a:cs typeface="+mn-cs"/>
            </a:endParaRPr>
          </a:p>
        </p:txBody>
      </p:sp>
      <p:pic>
        <p:nvPicPr>
          <p:cNvPr id="5125" name="图片 5" descr="横版组合——透明.png"/>
          <p:cNvPicPr>
            <a:picLocks noChangeAspect="1"/>
          </p:cNvPicPr>
          <p:nvPr/>
        </p:nvPicPr>
        <p:blipFill>
          <a:blip r:embed="rId4"/>
          <a:stretch>
            <a:fillRect/>
          </a:stretch>
        </p:blipFill>
        <p:spPr>
          <a:xfrm>
            <a:off x="3524250" y="698500"/>
            <a:ext cx="5143500" cy="10795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a:p>
        </p:txBody>
      </p:sp>
      <p:sp>
        <p:nvSpPr>
          <p:cNvPr id="19459" name="内容占位符 2"/>
          <p:cNvSpPr>
            <a:spLocks noGrp="1"/>
          </p:cNvSpPr>
          <p:nvPr>
            <p:ph idx="1"/>
          </p:nvPr>
        </p:nvSpPr>
        <p:spPr/>
        <p:txBody>
          <a:bodyPr>
            <a:normAutofit/>
          </a:bodyPr>
          <a:lstStyle/>
          <a:p>
            <a:r>
              <a:rPr lang="en-US" altLang="zh-CN" dirty="0"/>
              <a:t>《</a:t>
            </a:r>
            <a:r>
              <a:rPr lang="zh-CN" altLang="en-US" dirty="0"/>
              <a:t>与贸易有关的知识产权协定</a:t>
            </a:r>
            <a:r>
              <a:rPr lang="en-US" altLang="zh-CN" dirty="0"/>
              <a:t>》</a:t>
            </a:r>
            <a:r>
              <a:rPr lang="zh-CN" altLang="en-US" dirty="0"/>
              <a:t>界定的范围：</a:t>
            </a:r>
            <a:endParaRPr lang="en-US" altLang="zh-CN" dirty="0"/>
          </a:p>
          <a:p>
            <a:r>
              <a:rPr lang="en-US" altLang="zh-CN" sz="2400" dirty="0"/>
              <a:t>1</a:t>
            </a:r>
            <a:r>
              <a:rPr lang="zh-CN" altLang="zh-CN" sz="2400" dirty="0"/>
              <a:t>、</a:t>
            </a:r>
            <a:r>
              <a:rPr lang="zh-CN" altLang="zh-CN" dirty="0"/>
              <a:t>版权及与版权相关的权利；</a:t>
            </a:r>
          </a:p>
          <a:p>
            <a:r>
              <a:rPr lang="en-US" altLang="zh-CN" dirty="0"/>
              <a:t>2</a:t>
            </a:r>
            <a:r>
              <a:rPr lang="zh-CN" altLang="zh-CN" dirty="0"/>
              <a:t>、商标权；</a:t>
            </a:r>
          </a:p>
          <a:p>
            <a:r>
              <a:rPr lang="en-US" altLang="zh-CN" dirty="0"/>
              <a:t>3</a:t>
            </a:r>
            <a:r>
              <a:rPr lang="zh-CN" altLang="zh-CN" dirty="0"/>
              <a:t>、地理标志权；</a:t>
            </a:r>
          </a:p>
          <a:p>
            <a:r>
              <a:rPr lang="en-US" altLang="zh-CN" dirty="0"/>
              <a:t>4</a:t>
            </a:r>
            <a:r>
              <a:rPr lang="zh-CN" altLang="zh-CN" dirty="0"/>
              <a:t>、工业品外观设计权；</a:t>
            </a:r>
          </a:p>
          <a:p>
            <a:r>
              <a:rPr lang="en-US" altLang="zh-CN" dirty="0"/>
              <a:t>5</a:t>
            </a:r>
            <a:r>
              <a:rPr lang="zh-CN" altLang="zh-CN" dirty="0"/>
              <a:t>、专利权；</a:t>
            </a:r>
          </a:p>
          <a:p>
            <a:r>
              <a:rPr lang="en-US" altLang="zh-CN" dirty="0"/>
              <a:t>6</a:t>
            </a:r>
            <a:r>
              <a:rPr lang="zh-CN" altLang="zh-CN" dirty="0"/>
              <a:t>、集成电路布图设计权；</a:t>
            </a:r>
          </a:p>
          <a:p>
            <a:r>
              <a:rPr lang="en-US" altLang="zh-CN" dirty="0"/>
              <a:t>7</a:t>
            </a:r>
            <a:r>
              <a:rPr lang="zh-CN" altLang="zh-CN" dirty="0"/>
              <a:t>、未披露过的信息专有权。</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092835"/>
            <a:ext cx="10515600" cy="5309235"/>
          </a:xfrm>
        </p:spPr>
        <p:txBody>
          <a:bodyPr/>
          <a:lstStyle/>
          <a:p>
            <a:r>
              <a:rPr lang="zh-CN" altLang="en-US" sz="2400" dirty="0"/>
              <a:t>《中华人民共和国民法典》第一百二十三条</a:t>
            </a:r>
          </a:p>
          <a:p>
            <a:r>
              <a:rPr lang="zh-CN" altLang="en-US" sz="2400" dirty="0"/>
              <a:t>  民事主体依法享有知识产权。</a:t>
            </a:r>
          </a:p>
          <a:p>
            <a:r>
              <a:rPr lang="zh-CN" altLang="en-US" sz="2400" dirty="0"/>
              <a:t>知识产权是权利人依法就下列客体享有的专有的权利：</a:t>
            </a:r>
          </a:p>
          <a:p>
            <a:r>
              <a:rPr lang="zh-CN" altLang="en-US" sz="2400" dirty="0"/>
              <a:t>（一）作品；</a:t>
            </a:r>
          </a:p>
          <a:p>
            <a:r>
              <a:rPr lang="zh-CN" altLang="en-US" sz="2400" dirty="0"/>
              <a:t>（二）发明、实用新型、外观设计；</a:t>
            </a:r>
          </a:p>
          <a:p>
            <a:r>
              <a:rPr lang="zh-CN" altLang="en-US" sz="2400" dirty="0"/>
              <a:t>（三）商标；</a:t>
            </a:r>
          </a:p>
          <a:p>
            <a:r>
              <a:rPr lang="zh-CN" altLang="en-US" sz="2400" dirty="0"/>
              <a:t>（四）地理标志；</a:t>
            </a:r>
          </a:p>
          <a:p>
            <a:r>
              <a:rPr lang="zh-CN" altLang="en-US" sz="2400" dirty="0"/>
              <a:t>（五）商业秘密；</a:t>
            </a:r>
          </a:p>
          <a:p>
            <a:r>
              <a:rPr lang="zh-CN" altLang="en-US" sz="2400" dirty="0"/>
              <a:t>（六）集成电路布图设计；</a:t>
            </a:r>
          </a:p>
          <a:p>
            <a:r>
              <a:rPr lang="zh-CN" altLang="en-US" sz="2400" dirty="0"/>
              <a:t>（七）植物新品种；</a:t>
            </a:r>
          </a:p>
          <a:p>
            <a:r>
              <a:rPr lang="zh-CN" altLang="en-US" sz="2400" dirty="0"/>
              <a:t>（八）法律规定的其他客体。</a:t>
            </a: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认识一下</a:t>
            </a:r>
            <a:r>
              <a:rPr lang="en-US" altLang="zh-CN"/>
              <a:t>Iphone</a:t>
            </a:r>
            <a:r>
              <a:rPr lang="zh-CN" altLang="en-US"/>
              <a:t>中的知识产权</a:t>
            </a:r>
          </a:p>
        </p:txBody>
      </p:sp>
      <p:pic>
        <p:nvPicPr>
          <p:cNvPr id="3" name="内容占位符 2"/>
          <p:cNvPicPr>
            <a:picLocks noGrp="1" noChangeAspect="1"/>
          </p:cNvPicPr>
          <p:nvPr>
            <p:ph idx="1"/>
          </p:nvPr>
        </p:nvPicPr>
        <p:blipFill>
          <a:blip r:embed="rId2"/>
          <a:stretch>
            <a:fillRect/>
          </a:stretch>
        </p:blipFill>
        <p:spPr>
          <a:xfrm>
            <a:off x="1531620" y="1876425"/>
            <a:ext cx="1933575" cy="3943350"/>
          </a:xfrm>
          <a:prstGeom prst="rect">
            <a:avLst/>
          </a:prstGeom>
        </p:spPr>
      </p:pic>
      <p:pic>
        <p:nvPicPr>
          <p:cNvPr id="4" name="图片 3"/>
          <p:cNvPicPr>
            <a:picLocks noChangeAspect="1"/>
          </p:cNvPicPr>
          <p:nvPr/>
        </p:nvPicPr>
        <p:blipFill>
          <a:blip r:embed="rId3"/>
          <a:stretch>
            <a:fillRect/>
          </a:stretch>
        </p:blipFill>
        <p:spPr>
          <a:xfrm>
            <a:off x="4281170" y="1790065"/>
            <a:ext cx="3119120" cy="4116070"/>
          </a:xfrm>
          <a:prstGeom prst="rect">
            <a:avLst/>
          </a:prstGeom>
        </p:spPr>
      </p:pic>
      <p:sp>
        <p:nvSpPr>
          <p:cNvPr id="5" name="文本框 4"/>
          <p:cNvSpPr txBox="1"/>
          <p:nvPr/>
        </p:nvSpPr>
        <p:spPr>
          <a:xfrm>
            <a:off x="7751445" y="1817370"/>
            <a:ext cx="3176270" cy="2676525"/>
          </a:xfrm>
          <a:prstGeom prst="rect">
            <a:avLst/>
          </a:prstGeom>
          <a:noFill/>
        </p:spPr>
        <p:txBody>
          <a:bodyPr wrap="square" rtlCol="0">
            <a:spAutoFit/>
          </a:bodyPr>
          <a:lstStyle/>
          <a:p>
            <a:r>
              <a:rPr lang="zh-CN" altLang="en-US" sz="2400"/>
              <a:t>发明、实用新型、外观设计；</a:t>
            </a:r>
          </a:p>
          <a:p>
            <a:r>
              <a:rPr lang="zh-CN" altLang="en-US" sz="2400"/>
              <a:t>商标；</a:t>
            </a:r>
          </a:p>
          <a:p>
            <a:r>
              <a:rPr lang="zh-CN" altLang="en-US" sz="2400"/>
              <a:t>著作权；</a:t>
            </a:r>
          </a:p>
          <a:p>
            <a:r>
              <a:rPr lang="zh-CN" altLang="en-US" sz="2400"/>
              <a:t>商业秘密；</a:t>
            </a:r>
          </a:p>
          <a:p>
            <a:r>
              <a:rPr lang="zh-CN" altLang="en-US" sz="2400"/>
              <a:t>集成电路布图设计；</a:t>
            </a:r>
          </a:p>
          <a:p>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2558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36588" y="211455"/>
            <a:ext cx="10975975" cy="6410196"/>
            <a:chOff x="669609" y="795646"/>
            <a:chExt cx="10976167" cy="6016128"/>
          </a:xfrm>
        </p:grpSpPr>
        <p:grpSp>
          <p:nvGrpSpPr>
            <p:cNvPr id="232" name="isļiďe"/>
            <p:cNvGrpSpPr/>
            <p:nvPr/>
          </p:nvGrpSpPr>
          <p:grpSpPr>
            <a:xfrm>
              <a:off x="8018818" y="2782842"/>
              <a:ext cx="3494663" cy="1745576"/>
              <a:chOff x="178111" y="2575443"/>
              <a:chExt cx="3494663" cy="1745576"/>
            </a:xfrm>
          </p:grpSpPr>
          <p:cxnSp>
            <p:nvCxnSpPr>
              <p:cNvPr id="261" name="直接连接符 260"/>
              <p:cNvCxnSpPr/>
              <p:nvPr/>
            </p:nvCxnSpPr>
            <p:spPr>
              <a:xfrm flipH="1">
                <a:off x="669926" y="2907763"/>
                <a:ext cx="300284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62" name="i$lîḋé"/>
              <p:cNvSpPr txBox="1"/>
              <p:nvPr/>
            </p:nvSpPr>
            <p:spPr>
              <a:xfrm>
                <a:off x="669609" y="2575443"/>
                <a:ext cx="2691679" cy="392512"/>
              </a:xfrm>
              <a:prstGeom prst="rect">
                <a:avLst/>
              </a:prstGeom>
              <a:noFill/>
              <a:ln>
                <a:noFill/>
              </a:ln>
            </p:spPr>
            <p:txBody>
              <a:bodyPr wrap="non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sz="2135" dirty="0">
                    <a:solidFill>
                      <a:srgbClr val="00B050"/>
                    </a:solidFill>
                    <a:latin typeface="思源黑体 CN Medium" panose="020B0600000000000000" charset="-122"/>
                    <a:ea typeface="思源黑体 CN Medium" panose="020B0600000000000000" charset="-122"/>
                  </a:rPr>
                  <a:t>无形性</a:t>
                </a:r>
              </a:p>
            </p:txBody>
          </p:sp>
          <p:sp>
            <p:nvSpPr>
              <p:cNvPr id="263" name="ï$ļïḋê"/>
              <p:cNvSpPr txBox="1"/>
              <p:nvPr/>
            </p:nvSpPr>
            <p:spPr>
              <a:xfrm>
                <a:off x="178111" y="3038506"/>
                <a:ext cx="3492561" cy="1282513"/>
              </a:xfrm>
              <a:prstGeom prst="rect">
                <a:avLst/>
              </a:prstGeom>
              <a:noFill/>
              <a:ln>
                <a:noFill/>
              </a:ln>
            </p:spPr>
            <p:txBody>
              <a:bodyPr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2000" b="1" spc="300" dirty="0">
                    <a:solidFill>
                      <a:schemeClr val="tx1">
                        <a:lumMod val="75000"/>
                        <a:lumOff val="25000"/>
                      </a:schemeClr>
                    </a:solidFill>
                    <a:latin typeface="仿宋" panose="02010609060101010101" charset="-122"/>
                    <a:ea typeface="仿宋" panose="02010609060101010101" charset="-122"/>
                    <a:cs typeface="+mn-ea"/>
                    <a:sym typeface="+mn-lt"/>
                  </a:rPr>
                  <a:t>与物权不同的是，知识产权的客体是无形的。</a:t>
                </a:r>
              </a:p>
            </p:txBody>
          </p:sp>
        </p:grpSp>
        <p:grpSp>
          <p:nvGrpSpPr>
            <p:cNvPr id="233" name="ïşļîḓe"/>
            <p:cNvGrpSpPr/>
            <p:nvPr/>
          </p:nvGrpSpPr>
          <p:grpSpPr>
            <a:xfrm>
              <a:off x="7855620" y="4971440"/>
              <a:ext cx="3733427" cy="1840334"/>
              <a:chOff x="14913" y="2553989"/>
              <a:chExt cx="3733427" cy="1840334"/>
            </a:xfrm>
          </p:grpSpPr>
          <p:sp>
            <p:nvSpPr>
              <p:cNvPr id="257" name="í$lîḑe"/>
              <p:cNvSpPr txBox="1"/>
              <p:nvPr/>
            </p:nvSpPr>
            <p:spPr>
              <a:xfrm>
                <a:off x="669609" y="2553989"/>
                <a:ext cx="3001260" cy="392512"/>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sz="2135" dirty="0">
                    <a:solidFill>
                      <a:srgbClr val="00B050"/>
                    </a:solidFill>
                    <a:latin typeface="思源黑体 CN Medium" panose="020B0600000000000000" charset="-122"/>
                    <a:ea typeface="思源黑体 CN Medium" panose="020B0600000000000000" charset="-122"/>
                  </a:rPr>
                  <a:t>地域性</a:t>
                </a:r>
              </a:p>
            </p:txBody>
          </p:sp>
          <p:cxnSp>
            <p:nvCxnSpPr>
              <p:cNvPr id="258" name="直接连接符 257"/>
              <p:cNvCxnSpPr/>
              <p:nvPr/>
            </p:nvCxnSpPr>
            <p:spPr>
              <a:xfrm flipH="1">
                <a:off x="745492" y="3045431"/>
                <a:ext cx="300284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9" name="ísḷîḑe"/>
              <p:cNvSpPr txBox="1"/>
              <p:nvPr/>
            </p:nvSpPr>
            <p:spPr>
              <a:xfrm>
                <a:off x="14913" y="3081416"/>
                <a:ext cx="3733230" cy="1312907"/>
              </a:xfrm>
              <a:prstGeom prst="rect">
                <a:avLst/>
              </a:prstGeom>
              <a:noFill/>
              <a:ln>
                <a:noFill/>
              </a:ln>
            </p:spPr>
            <p:txBody>
              <a:bodyPr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b="1" spc="300" dirty="0">
                    <a:solidFill>
                      <a:schemeClr val="tx1">
                        <a:lumMod val="75000"/>
                        <a:lumOff val="25000"/>
                      </a:schemeClr>
                    </a:solidFill>
                    <a:latin typeface="仿宋" panose="02010609060101010101" charset="-122"/>
                    <a:ea typeface="仿宋" panose="02010609060101010101" charset="-122"/>
                    <a:cs typeface="+mn-ea"/>
                    <a:sym typeface="+mn-lt"/>
                  </a:rPr>
                  <a:t>一般而言，知识产权的效力仅限于本国境内。</a:t>
                </a:r>
              </a:p>
            </p:txBody>
          </p:sp>
        </p:grpSp>
        <p:grpSp>
          <p:nvGrpSpPr>
            <p:cNvPr id="234" name="î$ḷîḋe"/>
            <p:cNvGrpSpPr/>
            <p:nvPr/>
          </p:nvGrpSpPr>
          <p:grpSpPr>
            <a:xfrm>
              <a:off x="4626429" y="3178630"/>
              <a:ext cx="3069772" cy="2393042"/>
              <a:chOff x="3730172" y="1743351"/>
              <a:chExt cx="4862285" cy="3790399"/>
            </a:xfrm>
          </p:grpSpPr>
          <p:grpSp>
            <p:nvGrpSpPr>
              <p:cNvPr id="249" name="îṥļïdê"/>
              <p:cNvGrpSpPr/>
              <p:nvPr/>
            </p:nvGrpSpPr>
            <p:grpSpPr>
              <a:xfrm rot="3559864">
                <a:off x="4132994" y="1340529"/>
                <a:ext cx="2567636" cy="3373279"/>
                <a:chOff x="1959547" y="1858075"/>
                <a:chExt cx="1487487" cy="1954213"/>
              </a:xfrm>
            </p:grpSpPr>
            <p:sp>
              <p:nvSpPr>
                <p:cNvPr id="254" name="iṣḷïde"/>
                <p:cNvSpPr/>
                <p:nvPr/>
              </p:nvSpPr>
              <p:spPr bwMode="auto">
                <a:xfrm>
                  <a:off x="2275459" y="2637538"/>
                  <a:ext cx="1171575" cy="1174750"/>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81 h 104"/>
                    <a:gd name="T12" fmla="*/ 23 w 104"/>
                    <a:gd name="T13" fmla="*/ 52 h 104"/>
                    <a:gd name="T14" fmla="*/ 52 w 104"/>
                    <a:gd name="T15" fmla="*/ 23 h 104"/>
                    <a:gd name="T16" fmla="*/ 81 w 104"/>
                    <a:gd name="T17" fmla="*/ 52 h 104"/>
                    <a:gd name="T18" fmla="*/ 52 w 104"/>
                    <a:gd name="T19"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81"/>
                      </a:moveTo>
                      <a:cubicBezTo>
                        <a:pt x="36" y="81"/>
                        <a:pt x="23" y="68"/>
                        <a:pt x="23" y="52"/>
                      </a:cubicBezTo>
                      <a:cubicBezTo>
                        <a:pt x="23" y="36"/>
                        <a:pt x="36" y="23"/>
                        <a:pt x="52" y="23"/>
                      </a:cubicBezTo>
                      <a:cubicBezTo>
                        <a:pt x="68" y="23"/>
                        <a:pt x="81" y="36"/>
                        <a:pt x="81" y="52"/>
                      </a:cubicBezTo>
                      <a:cubicBezTo>
                        <a:pt x="81" y="68"/>
                        <a:pt x="68" y="81"/>
                        <a:pt x="52" y="81"/>
                      </a:cubicBezTo>
                      <a:close/>
                    </a:path>
                  </a:pathLst>
                </a:custGeom>
                <a:solidFill>
                  <a:schemeClr val="accent1"/>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sp>
              <p:nvSpPr>
                <p:cNvPr id="255" name="iŝlïḋè"/>
                <p:cNvSpPr/>
                <p:nvPr/>
              </p:nvSpPr>
              <p:spPr bwMode="auto">
                <a:xfrm>
                  <a:off x="2388172" y="2739138"/>
                  <a:ext cx="539750" cy="439738"/>
                </a:xfrm>
                <a:custGeom>
                  <a:avLst/>
                  <a:gdLst>
                    <a:gd name="T0" fmla="*/ 45 w 48"/>
                    <a:gd name="T1" fmla="*/ 0 h 39"/>
                    <a:gd name="T2" fmla="*/ 45 w 48"/>
                    <a:gd name="T3" fmla="*/ 0 h 39"/>
                    <a:gd name="T4" fmla="*/ 42 w 48"/>
                    <a:gd name="T5" fmla="*/ 0 h 39"/>
                    <a:gd name="T6" fmla="*/ 0 w 48"/>
                    <a:gd name="T7" fmla="*/ 39 h 39"/>
                    <a:gd name="T8" fmla="*/ 4 w 48"/>
                    <a:gd name="T9" fmla="*/ 39 h 39"/>
                    <a:gd name="T10" fmla="*/ 42 w 48"/>
                    <a:gd name="T11" fmla="*/ 5 h 39"/>
                    <a:gd name="T12" fmla="*/ 45 w 48"/>
                    <a:gd name="T13" fmla="*/ 5 h 39"/>
                    <a:gd name="T14" fmla="*/ 45 w 48"/>
                    <a:gd name="T15" fmla="*/ 5 h 39"/>
                    <a:gd name="T16" fmla="*/ 48 w 48"/>
                    <a:gd name="T17" fmla="*/ 2 h 39"/>
                    <a:gd name="T18" fmla="*/ 45 w 4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9">
                      <a:moveTo>
                        <a:pt x="45" y="0"/>
                      </a:moveTo>
                      <a:cubicBezTo>
                        <a:pt x="45" y="0"/>
                        <a:pt x="45" y="0"/>
                        <a:pt x="45" y="0"/>
                      </a:cubicBezTo>
                      <a:cubicBezTo>
                        <a:pt x="44" y="0"/>
                        <a:pt x="43" y="0"/>
                        <a:pt x="42" y="0"/>
                      </a:cubicBezTo>
                      <a:cubicBezTo>
                        <a:pt x="20" y="0"/>
                        <a:pt x="2" y="17"/>
                        <a:pt x="0" y="39"/>
                      </a:cubicBezTo>
                      <a:cubicBezTo>
                        <a:pt x="4" y="39"/>
                        <a:pt x="4" y="39"/>
                        <a:pt x="4" y="39"/>
                      </a:cubicBezTo>
                      <a:cubicBezTo>
                        <a:pt x="6" y="20"/>
                        <a:pt x="22" y="5"/>
                        <a:pt x="42" y="5"/>
                      </a:cubicBezTo>
                      <a:cubicBezTo>
                        <a:pt x="43" y="5"/>
                        <a:pt x="44" y="5"/>
                        <a:pt x="45" y="5"/>
                      </a:cubicBezTo>
                      <a:cubicBezTo>
                        <a:pt x="45" y="5"/>
                        <a:pt x="45" y="5"/>
                        <a:pt x="45" y="5"/>
                      </a:cubicBezTo>
                      <a:cubicBezTo>
                        <a:pt x="47" y="5"/>
                        <a:pt x="48" y="4"/>
                        <a:pt x="48" y="2"/>
                      </a:cubicBezTo>
                      <a:cubicBezTo>
                        <a:pt x="48" y="1"/>
                        <a:pt x="47" y="0"/>
                        <a:pt x="45" y="0"/>
                      </a:cubicBezTo>
                      <a:close/>
                    </a:path>
                  </a:pathLst>
                </a:custGeom>
                <a:solidFill>
                  <a:schemeClr val="bg1">
                    <a:alpha val="44000"/>
                  </a:schemeClr>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sp>
              <p:nvSpPr>
                <p:cNvPr id="256" name="iSḻiďé"/>
                <p:cNvSpPr/>
                <p:nvPr/>
              </p:nvSpPr>
              <p:spPr bwMode="auto">
                <a:xfrm>
                  <a:off x="1959547" y="1858075"/>
                  <a:ext cx="877888" cy="1490663"/>
                </a:xfrm>
                <a:custGeom>
                  <a:avLst/>
                  <a:gdLst>
                    <a:gd name="T0" fmla="*/ 74 w 78"/>
                    <a:gd name="T1" fmla="*/ 30 h 132"/>
                    <a:gd name="T2" fmla="*/ 46 w 78"/>
                    <a:gd name="T3" fmla="*/ 3 h 132"/>
                    <a:gd name="T4" fmla="*/ 39 w 78"/>
                    <a:gd name="T5" fmla="*/ 0 h 132"/>
                    <a:gd name="T6" fmla="*/ 32 w 78"/>
                    <a:gd name="T7" fmla="*/ 3 h 132"/>
                    <a:gd name="T8" fmla="*/ 4 w 78"/>
                    <a:gd name="T9" fmla="*/ 30 h 132"/>
                    <a:gd name="T10" fmla="*/ 4 w 78"/>
                    <a:gd name="T11" fmla="*/ 45 h 132"/>
                    <a:gd name="T12" fmla="*/ 19 w 78"/>
                    <a:gd name="T13" fmla="*/ 45 h 132"/>
                    <a:gd name="T14" fmla="*/ 29 w 78"/>
                    <a:gd name="T15" fmla="*/ 34 h 132"/>
                    <a:gd name="T16" fmla="*/ 29 w 78"/>
                    <a:gd name="T17" fmla="*/ 121 h 132"/>
                    <a:gd name="T18" fmla="*/ 39 w 78"/>
                    <a:gd name="T19" fmla="*/ 132 h 132"/>
                    <a:gd name="T20" fmla="*/ 49 w 78"/>
                    <a:gd name="T21" fmla="*/ 121 h 132"/>
                    <a:gd name="T22" fmla="*/ 49 w 78"/>
                    <a:gd name="T23" fmla="*/ 34 h 132"/>
                    <a:gd name="T24" fmla="*/ 60 w 78"/>
                    <a:gd name="T25" fmla="*/ 45 h 132"/>
                    <a:gd name="T26" fmla="*/ 74 w 78"/>
                    <a:gd name="T27" fmla="*/ 45 h 132"/>
                    <a:gd name="T28" fmla="*/ 74 w 78"/>
                    <a:gd name="T29" fmla="*/ 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32">
                      <a:moveTo>
                        <a:pt x="74" y="30"/>
                      </a:moveTo>
                      <a:cubicBezTo>
                        <a:pt x="46" y="3"/>
                        <a:pt x="46" y="3"/>
                        <a:pt x="46" y="3"/>
                      </a:cubicBezTo>
                      <a:cubicBezTo>
                        <a:pt x="44" y="1"/>
                        <a:pt x="42" y="0"/>
                        <a:pt x="39" y="0"/>
                      </a:cubicBezTo>
                      <a:cubicBezTo>
                        <a:pt x="37" y="0"/>
                        <a:pt x="34" y="1"/>
                        <a:pt x="32" y="3"/>
                      </a:cubicBezTo>
                      <a:cubicBezTo>
                        <a:pt x="4" y="30"/>
                        <a:pt x="4" y="30"/>
                        <a:pt x="4" y="30"/>
                      </a:cubicBezTo>
                      <a:cubicBezTo>
                        <a:pt x="0" y="34"/>
                        <a:pt x="0" y="41"/>
                        <a:pt x="4" y="45"/>
                      </a:cubicBezTo>
                      <a:cubicBezTo>
                        <a:pt x="8" y="49"/>
                        <a:pt x="15" y="49"/>
                        <a:pt x="19" y="45"/>
                      </a:cubicBezTo>
                      <a:cubicBezTo>
                        <a:pt x="29" y="34"/>
                        <a:pt x="29" y="34"/>
                        <a:pt x="29" y="34"/>
                      </a:cubicBezTo>
                      <a:cubicBezTo>
                        <a:pt x="29" y="121"/>
                        <a:pt x="29" y="121"/>
                        <a:pt x="29" y="121"/>
                      </a:cubicBezTo>
                      <a:cubicBezTo>
                        <a:pt x="29" y="127"/>
                        <a:pt x="34" y="132"/>
                        <a:pt x="39" y="132"/>
                      </a:cubicBezTo>
                      <a:cubicBezTo>
                        <a:pt x="45" y="132"/>
                        <a:pt x="49" y="127"/>
                        <a:pt x="49" y="121"/>
                      </a:cubicBezTo>
                      <a:cubicBezTo>
                        <a:pt x="49" y="34"/>
                        <a:pt x="49" y="34"/>
                        <a:pt x="49" y="34"/>
                      </a:cubicBezTo>
                      <a:cubicBezTo>
                        <a:pt x="60" y="45"/>
                        <a:pt x="60" y="45"/>
                        <a:pt x="60" y="45"/>
                      </a:cubicBezTo>
                      <a:cubicBezTo>
                        <a:pt x="64" y="49"/>
                        <a:pt x="70" y="49"/>
                        <a:pt x="74" y="45"/>
                      </a:cubicBezTo>
                      <a:cubicBezTo>
                        <a:pt x="78" y="41"/>
                        <a:pt x="78" y="34"/>
                        <a:pt x="74" y="30"/>
                      </a:cubicBezTo>
                      <a:close/>
                    </a:path>
                  </a:pathLst>
                </a:custGeom>
                <a:solidFill>
                  <a:schemeClr val="accent1"/>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grpSp>
          <p:grpSp>
            <p:nvGrpSpPr>
              <p:cNvPr id="250" name="íṡļîde"/>
              <p:cNvGrpSpPr/>
              <p:nvPr/>
            </p:nvGrpSpPr>
            <p:grpSpPr>
              <a:xfrm rot="3559864" flipH="1" flipV="1">
                <a:off x="5622000" y="2563292"/>
                <a:ext cx="2567636" cy="3373279"/>
                <a:chOff x="1959547" y="1858075"/>
                <a:chExt cx="1487487" cy="1954213"/>
              </a:xfrm>
            </p:grpSpPr>
            <p:sp>
              <p:nvSpPr>
                <p:cNvPr id="251" name="îṣļiḋe"/>
                <p:cNvSpPr/>
                <p:nvPr/>
              </p:nvSpPr>
              <p:spPr bwMode="auto">
                <a:xfrm>
                  <a:off x="2275459" y="2637538"/>
                  <a:ext cx="1171575" cy="1174750"/>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81 h 104"/>
                    <a:gd name="T12" fmla="*/ 23 w 104"/>
                    <a:gd name="T13" fmla="*/ 52 h 104"/>
                    <a:gd name="T14" fmla="*/ 52 w 104"/>
                    <a:gd name="T15" fmla="*/ 23 h 104"/>
                    <a:gd name="T16" fmla="*/ 81 w 104"/>
                    <a:gd name="T17" fmla="*/ 52 h 104"/>
                    <a:gd name="T18" fmla="*/ 52 w 104"/>
                    <a:gd name="T19"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81"/>
                      </a:moveTo>
                      <a:cubicBezTo>
                        <a:pt x="36" y="81"/>
                        <a:pt x="23" y="68"/>
                        <a:pt x="23" y="52"/>
                      </a:cubicBezTo>
                      <a:cubicBezTo>
                        <a:pt x="23" y="36"/>
                        <a:pt x="36" y="23"/>
                        <a:pt x="52" y="23"/>
                      </a:cubicBezTo>
                      <a:cubicBezTo>
                        <a:pt x="68" y="23"/>
                        <a:pt x="81" y="36"/>
                        <a:pt x="81" y="52"/>
                      </a:cubicBezTo>
                      <a:cubicBezTo>
                        <a:pt x="81" y="68"/>
                        <a:pt x="68" y="81"/>
                        <a:pt x="52" y="81"/>
                      </a:cubicBezTo>
                      <a:close/>
                    </a:path>
                  </a:pathLst>
                </a:custGeom>
                <a:solidFill>
                  <a:schemeClr val="accent2"/>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sp>
              <p:nvSpPr>
                <p:cNvPr id="252" name="iṩļíďé"/>
                <p:cNvSpPr/>
                <p:nvPr/>
              </p:nvSpPr>
              <p:spPr bwMode="auto">
                <a:xfrm>
                  <a:off x="2388172" y="2739138"/>
                  <a:ext cx="539750" cy="439738"/>
                </a:xfrm>
                <a:custGeom>
                  <a:avLst/>
                  <a:gdLst>
                    <a:gd name="T0" fmla="*/ 45 w 48"/>
                    <a:gd name="T1" fmla="*/ 0 h 39"/>
                    <a:gd name="T2" fmla="*/ 45 w 48"/>
                    <a:gd name="T3" fmla="*/ 0 h 39"/>
                    <a:gd name="T4" fmla="*/ 42 w 48"/>
                    <a:gd name="T5" fmla="*/ 0 h 39"/>
                    <a:gd name="T6" fmla="*/ 0 w 48"/>
                    <a:gd name="T7" fmla="*/ 39 h 39"/>
                    <a:gd name="T8" fmla="*/ 4 w 48"/>
                    <a:gd name="T9" fmla="*/ 39 h 39"/>
                    <a:gd name="T10" fmla="*/ 42 w 48"/>
                    <a:gd name="T11" fmla="*/ 5 h 39"/>
                    <a:gd name="T12" fmla="*/ 45 w 48"/>
                    <a:gd name="T13" fmla="*/ 5 h 39"/>
                    <a:gd name="T14" fmla="*/ 45 w 48"/>
                    <a:gd name="T15" fmla="*/ 5 h 39"/>
                    <a:gd name="T16" fmla="*/ 48 w 48"/>
                    <a:gd name="T17" fmla="*/ 2 h 39"/>
                    <a:gd name="T18" fmla="*/ 45 w 48"/>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9">
                      <a:moveTo>
                        <a:pt x="45" y="0"/>
                      </a:moveTo>
                      <a:cubicBezTo>
                        <a:pt x="45" y="0"/>
                        <a:pt x="45" y="0"/>
                        <a:pt x="45" y="0"/>
                      </a:cubicBezTo>
                      <a:cubicBezTo>
                        <a:pt x="44" y="0"/>
                        <a:pt x="43" y="0"/>
                        <a:pt x="42" y="0"/>
                      </a:cubicBezTo>
                      <a:cubicBezTo>
                        <a:pt x="20" y="0"/>
                        <a:pt x="2" y="17"/>
                        <a:pt x="0" y="39"/>
                      </a:cubicBezTo>
                      <a:cubicBezTo>
                        <a:pt x="4" y="39"/>
                        <a:pt x="4" y="39"/>
                        <a:pt x="4" y="39"/>
                      </a:cubicBezTo>
                      <a:cubicBezTo>
                        <a:pt x="6" y="20"/>
                        <a:pt x="22" y="5"/>
                        <a:pt x="42" y="5"/>
                      </a:cubicBezTo>
                      <a:cubicBezTo>
                        <a:pt x="43" y="5"/>
                        <a:pt x="44" y="5"/>
                        <a:pt x="45" y="5"/>
                      </a:cubicBezTo>
                      <a:cubicBezTo>
                        <a:pt x="45" y="5"/>
                        <a:pt x="45" y="5"/>
                        <a:pt x="45" y="5"/>
                      </a:cubicBezTo>
                      <a:cubicBezTo>
                        <a:pt x="47" y="5"/>
                        <a:pt x="48" y="4"/>
                        <a:pt x="48" y="2"/>
                      </a:cubicBezTo>
                      <a:cubicBezTo>
                        <a:pt x="48" y="1"/>
                        <a:pt x="47" y="0"/>
                        <a:pt x="45" y="0"/>
                      </a:cubicBezTo>
                      <a:close/>
                    </a:path>
                  </a:pathLst>
                </a:custGeom>
                <a:solidFill>
                  <a:schemeClr val="bg1">
                    <a:alpha val="44000"/>
                  </a:schemeClr>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sp>
              <p:nvSpPr>
                <p:cNvPr id="253" name="iŝḻîdé"/>
                <p:cNvSpPr/>
                <p:nvPr/>
              </p:nvSpPr>
              <p:spPr bwMode="auto">
                <a:xfrm>
                  <a:off x="1959547" y="1858075"/>
                  <a:ext cx="877888" cy="1490663"/>
                </a:xfrm>
                <a:custGeom>
                  <a:avLst/>
                  <a:gdLst>
                    <a:gd name="T0" fmla="*/ 74 w 78"/>
                    <a:gd name="T1" fmla="*/ 30 h 132"/>
                    <a:gd name="T2" fmla="*/ 46 w 78"/>
                    <a:gd name="T3" fmla="*/ 3 h 132"/>
                    <a:gd name="T4" fmla="*/ 39 w 78"/>
                    <a:gd name="T5" fmla="*/ 0 h 132"/>
                    <a:gd name="T6" fmla="*/ 32 w 78"/>
                    <a:gd name="T7" fmla="*/ 3 h 132"/>
                    <a:gd name="T8" fmla="*/ 4 w 78"/>
                    <a:gd name="T9" fmla="*/ 30 h 132"/>
                    <a:gd name="T10" fmla="*/ 4 w 78"/>
                    <a:gd name="T11" fmla="*/ 45 h 132"/>
                    <a:gd name="T12" fmla="*/ 19 w 78"/>
                    <a:gd name="T13" fmla="*/ 45 h 132"/>
                    <a:gd name="T14" fmla="*/ 29 w 78"/>
                    <a:gd name="T15" fmla="*/ 34 h 132"/>
                    <a:gd name="T16" fmla="*/ 29 w 78"/>
                    <a:gd name="T17" fmla="*/ 121 h 132"/>
                    <a:gd name="T18" fmla="*/ 39 w 78"/>
                    <a:gd name="T19" fmla="*/ 132 h 132"/>
                    <a:gd name="T20" fmla="*/ 49 w 78"/>
                    <a:gd name="T21" fmla="*/ 121 h 132"/>
                    <a:gd name="T22" fmla="*/ 49 w 78"/>
                    <a:gd name="T23" fmla="*/ 34 h 132"/>
                    <a:gd name="T24" fmla="*/ 60 w 78"/>
                    <a:gd name="T25" fmla="*/ 45 h 132"/>
                    <a:gd name="T26" fmla="*/ 74 w 78"/>
                    <a:gd name="T27" fmla="*/ 45 h 132"/>
                    <a:gd name="T28" fmla="*/ 74 w 78"/>
                    <a:gd name="T29" fmla="*/ 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32">
                      <a:moveTo>
                        <a:pt x="74" y="30"/>
                      </a:moveTo>
                      <a:cubicBezTo>
                        <a:pt x="46" y="3"/>
                        <a:pt x="46" y="3"/>
                        <a:pt x="46" y="3"/>
                      </a:cubicBezTo>
                      <a:cubicBezTo>
                        <a:pt x="44" y="1"/>
                        <a:pt x="42" y="0"/>
                        <a:pt x="39" y="0"/>
                      </a:cubicBezTo>
                      <a:cubicBezTo>
                        <a:pt x="37" y="0"/>
                        <a:pt x="34" y="1"/>
                        <a:pt x="32" y="3"/>
                      </a:cubicBezTo>
                      <a:cubicBezTo>
                        <a:pt x="4" y="30"/>
                        <a:pt x="4" y="30"/>
                        <a:pt x="4" y="30"/>
                      </a:cubicBezTo>
                      <a:cubicBezTo>
                        <a:pt x="0" y="34"/>
                        <a:pt x="0" y="41"/>
                        <a:pt x="4" y="45"/>
                      </a:cubicBezTo>
                      <a:cubicBezTo>
                        <a:pt x="8" y="49"/>
                        <a:pt x="15" y="49"/>
                        <a:pt x="19" y="45"/>
                      </a:cubicBezTo>
                      <a:cubicBezTo>
                        <a:pt x="29" y="34"/>
                        <a:pt x="29" y="34"/>
                        <a:pt x="29" y="34"/>
                      </a:cubicBezTo>
                      <a:cubicBezTo>
                        <a:pt x="29" y="121"/>
                        <a:pt x="29" y="121"/>
                        <a:pt x="29" y="121"/>
                      </a:cubicBezTo>
                      <a:cubicBezTo>
                        <a:pt x="29" y="127"/>
                        <a:pt x="34" y="132"/>
                        <a:pt x="39" y="132"/>
                      </a:cubicBezTo>
                      <a:cubicBezTo>
                        <a:pt x="45" y="132"/>
                        <a:pt x="49" y="127"/>
                        <a:pt x="49" y="121"/>
                      </a:cubicBezTo>
                      <a:cubicBezTo>
                        <a:pt x="49" y="34"/>
                        <a:pt x="49" y="34"/>
                        <a:pt x="49" y="34"/>
                      </a:cubicBezTo>
                      <a:cubicBezTo>
                        <a:pt x="60" y="45"/>
                        <a:pt x="60" y="45"/>
                        <a:pt x="60" y="45"/>
                      </a:cubicBezTo>
                      <a:cubicBezTo>
                        <a:pt x="64" y="49"/>
                        <a:pt x="70" y="49"/>
                        <a:pt x="74" y="45"/>
                      </a:cubicBezTo>
                      <a:cubicBezTo>
                        <a:pt x="78" y="41"/>
                        <a:pt x="78" y="34"/>
                        <a:pt x="74" y="30"/>
                      </a:cubicBezTo>
                      <a:close/>
                    </a:path>
                  </a:pathLst>
                </a:custGeom>
                <a:solidFill>
                  <a:schemeClr val="accent2"/>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latin typeface="思源黑体 CN Medium" panose="020B0600000000000000" charset="-122"/>
                    <a:ea typeface="思源黑体 CN Medium" panose="020B0600000000000000" charset="-122"/>
                  </a:endParaRPr>
                </a:p>
              </p:txBody>
            </p:sp>
          </p:grpSp>
        </p:grpSp>
        <p:sp>
          <p:nvSpPr>
            <p:cNvPr id="238" name="ïSľîḓé"/>
            <p:cNvSpPr txBox="1"/>
            <p:nvPr/>
          </p:nvSpPr>
          <p:spPr>
            <a:xfrm>
              <a:off x="717870" y="795646"/>
              <a:ext cx="10927906" cy="1581091"/>
            </a:xfrm>
            <a:prstGeom prst="rect">
              <a:avLst/>
            </a:prstGeom>
            <a:noFill/>
            <a:ln>
              <a:noFill/>
            </a:ln>
          </p:spPr>
          <p:txBody>
            <a:bodyPr wrap="square"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800" b="1" spc="300" dirty="0">
                  <a:solidFill>
                    <a:schemeClr val="tx1"/>
                  </a:solidFill>
                  <a:latin typeface="华文隶书" panose="02010800040101010101" charset="-122"/>
                  <a:ea typeface="华文隶书" panose="02010800040101010101" charset="-122"/>
                  <a:cs typeface="+mn-ea"/>
                  <a:sym typeface="+mn-lt"/>
                </a:rPr>
                <a:t>（六）知识产权的基本属性与特征：</a:t>
              </a:r>
            </a:p>
            <a:p>
              <a:pPr algn="l">
                <a:lnSpc>
                  <a:spcPct val="110000"/>
                </a:lnSpc>
              </a:pPr>
              <a:r>
                <a:rPr lang="zh-CN" altLang="en-US" sz="2000" spc="300" dirty="0">
                  <a:solidFill>
                    <a:srgbClr val="0070C0"/>
                  </a:solidFill>
                  <a:latin typeface="黑体" panose="02010609060101010101" charset="-122"/>
                  <a:ea typeface="黑体" panose="02010609060101010101" charset="-122"/>
                  <a:cs typeface="+mn-ea"/>
                  <a:sym typeface="+mn-lt"/>
                </a:rPr>
                <a:t>私权属性：知识产权是一种与公权利相对应的私权利，是私权主体（包括自然人、法人和非法人组织）依法所享有的民事权利；</a:t>
              </a:r>
            </a:p>
            <a:p>
              <a:pPr algn="l">
                <a:lnSpc>
                  <a:spcPct val="110000"/>
                </a:lnSpc>
              </a:pPr>
              <a:r>
                <a:rPr lang="zh-CN" altLang="en-US" sz="2000" spc="300" dirty="0">
                  <a:solidFill>
                    <a:srgbClr val="0070C0"/>
                  </a:solidFill>
                  <a:latin typeface="黑体" panose="02010609060101010101" charset="-122"/>
                  <a:ea typeface="黑体" panose="02010609060101010101" charset="-122"/>
                  <a:cs typeface="+mn-ea"/>
                  <a:sym typeface="+mn-lt"/>
                </a:rPr>
                <a:t>财产属性：知识产权是一种财产权，可通过许可、转让等方式实现一定的经济价值。</a:t>
              </a:r>
            </a:p>
          </p:txBody>
        </p:sp>
        <p:grpSp>
          <p:nvGrpSpPr>
            <p:cNvPr id="239" name="íṧļîḑe"/>
            <p:cNvGrpSpPr/>
            <p:nvPr/>
          </p:nvGrpSpPr>
          <p:grpSpPr>
            <a:xfrm>
              <a:off x="669609" y="2630871"/>
              <a:ext cx="4064388" cy="2312338"/>
              <a:chOff x="669609" y="2423472"/>
              <a:chExt cx="4064388" cy="2312338"/>
            </a:xfrm>
          </p:grpSpPr>
          <p:cxnSp>
            <p:nvCxnSpPr>
              <p:cNvPr id="245" name="直接连接符 244"/>
              <p:cNvCxnSpPr/>
              <p:nvPr/>
            </p:nvCxnSpPr>
            <p:spPr>
              <a:xfrm flipH="1">
                <a:off x="669926" y="2771883"/>
                <a:ext cx="300284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46" name="íŝḻîďé"/>
              <p:cNvSpPr txBox="1"/>
              <p:nvPr/>
            </p:nvSpPr>
            <p:spPr>
              <a:xfrm>
                <a:off x="669609" y="2423472"/>
                <a:ext cx="3001260" cy="392512"/>
              </a:xfrm>
              <a:prstGeom prst="rect">
                <a:avLst/>
              </a:prstGeom>
              <a:noFill/>
              <a:ln>
                <a:noFill/>
              </a:ln>
            </p:spPr>
            <p:txBody>
              <a:bodyPr wrap="none" lIns="91440" tIns="45720" rIns="91440" bIns="4572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sz="2135" dirty="0">
                    <a:solidFill>
                      <a:srgbClr val="00B050"/>
                    </a:solidFill>
                    <a:latin typeface="思源黑体 CN Medium" panose="020B0600000000000000" charset="-122"/>
                    <a:ea typeface="思源黑体 CN Medium" panose="020B0600000000000000" charset="-122"/>
                    <a:cs typeface="思源黑体 CN Medium" panose="020B0600000000000000" charset="-122"/>
                  </a:rPr>
                  <a:t>专有性</a:t>
                </a:r>
              </a:p>
            </p:txBody>
          </p:sp>
          <p:sp>
            <p:nvSpPr>
              <p:cNvPr id="247" name="íṡḻíḋe"/>
              <p:cNvSpPr txBox="1"/>
              <p:nvPr/>
            </p:nvSpPr>
            <p:spPr>
              <a:xfrm>
                <a:off x="717552" y="2887728"/>
                <a:ext cx="4016445" cy="1848082"/>
              </a:xfrm>
              <a:prstGeom prst="rect">
                <a:avLst/>
              </a:prstGeom>
              <a:noFill/>
              <a:ln>
                <a:noFill/>
              </a:ln>
            </p:spPr>
            <p:txBody>
              <a:bodyPr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2000" b="1" spc="300" dirty="0">
                    <a:solidFill>
                      <a:schemeClr val="tx1">
                        <a:lumMod val="75000"/>
                        <a:lumOff val="25000"/>
                      </a:schemeClr>
                    </a:solidFill>
                    <a:latin typeface="仿宋" panose="02010609060101010101" charset="-122"/>
                    <a:ea typeface="仿宋" panose="02010609060101010101" charset="-122"/>
                    <a:cs typeface="+mn-ea"/>
                    <a:sym typeface="+mn-lt"/>
                  </a:rPr>
                  <a:t>对于一项智力成果，国家所授予的某一类型知识产权应是唯一的，不能再对同一智力成果授予他人同一类型的知识产权。</a:t>
                </a:r>
              </a:p>
            </p:txBody>
          </p:sp>
        </p:grpSp>
        <p:grpSp>
          <p:nvGrpSpPr>
            <p:cNvPr id="240" name="í$ḷïde"/>
            <p:cNvGrpSpPr/>
            <p:nvPr/>
          </p:nvGrpSpPr>
          <p:grpSpPr>
            <a:xfrm>
              <a:off x="669926" y="5106724"/>
              <a:ext cx="3933894" cy="1681809"/>
              <a:chOff x="669926" y="2689273"/>
              <a:chExt cx="3933894" cy="1681809"/>
            </a:xfrm>
          </p:grpSpPr>
          <p:cxnSp>
            <p:nvCxnSpPr>
              <p:cNvPr id="241" name="直接连接符 240"/>
              <p:cNvCxnSpPr/>
              <p:nvPr/>
            </p:nvCxnSpPr>
            <p:spPr>
              <a:xfrm flipH="1">
                <a:off x="669926" y="3104431"/>
                <a:ext cx="300284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42" name="íṣḻïdê"/>
              <p:cNvSpPr txBox="1"/>
              <p:nvPr/>
            </p:nvSpPr>
            <p:spPr>
              <a:xfrm>
                <a:off x="671514" y="2689273"/>
                <a:ext cx="3001260" cy="392512"/>
              </a:xfrm>
              <a:prstGeom prst="rect">
                <a:avLst/>
              </a:prstGeom>
              <a:noFill/>
              <a:ln>
                <a:noFill/>
              </a:ln>
            </p:spPr>
            <p:txBody>
              <a:bodyPr wrap="none" lIns="91440" tIns="45720" rIns="91440" bIns="4572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sz="2135" dirty="0">
                    <a:solidFill>
                      <a:srgbClr val="00B050"/>
                    </a:solidFill>
                    <a:latin typeface="思源黑体 CN Medium" panose="020B0600000000000000" charset="-122"/>
                    <a:ea typeface="思源黑体 CN Medium" panose="020B0600000000000000" charset="-122"/>
                    <a:cs typeface="思源黑体 CN Medium" panose="020B0600000000000000" charset="-122"/>
                  </a:rPr>
                  <a:t>时间性</a:t>
                </a:r>
              </a:p>
            </p:txBody>
          </p:sp>
          <p:sp>
            <p:nvSpPr>
              <p:cNvPr id="243" name="îşliḓe"/>
              <p:cNvSpPr txBox="1"/>
              <p:nvPr/>
            </p:nvSpPr>
            <p:spPr>
              <a:xfrm>
                <a:off x="671831" y="3081417"/>
                <a:ext cx="3931989" cy="1289665"/>
              </a:xfrm>
              <a:prstGeom prst="rect">
                <a:avLst/>
              </a:prstGeom>
              <a:noFill/>
              <a:ln>
                <a:noFill/>
              </a:ln>
            </p:spPr>
            <p:txBody>
              <a:bodyPr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2000" b="1" spc="300" dirty="0">
                    <a:solidFill>
                      <a:schemeClr val="tx1">
                        <a:lumMod val="75000"/>
                        <a:lumOff val="25000"/>
                      </a:schemeClr>
                    </a:solidFill>
                    <a:latin typeface="仿宋" panose="02010609060101010101" charset="-122"/>
                    <a:ea typeface="仿宋" panose="02010609060101010101" charset="-122"/>
                    <a:cs typeface="+mn-ea"/>
                    <a:sym typeface="+mn-lt"/>
                  </a:rPr>
                  <a:t>知识产权只能在法律所规定的时间内受到保护。</a:t>
                </a:r>
              </a:p>
            </p:txBody>
          </p:sp>
        </p:grpSp>
      </p:grpSp>
      <p:sp>
        <p:nvSpPr>
          <p:cNvPr id="2" name="灯片编号占位符 1"/>
          <p:cNvSpPr>
            <a:spLocks noGrp="1"/>
          </p:cNvSpPr>
          <p:nvPr>
            <p:ph type="sldNum" sz="quarter" idx="12"/>
          </p:nvPr>
        </p:nvSpPr>
        <p:spPr/>
        <p:txBody>
          <a:bodyPr/>
          <a:lstStyle/>
          <a:p>
            <a:fld id="{15FB272F-3DAB-40AA-94C0-D1791CFBCDC2}"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（七）知识产权法</a:t>
            </a:r>
          </a:p>
        </p:txBody>
      </p:sp>
      <p:pic>
        <p:nvPicPr>
          <p:cNvPr id="4" name="图片 3"/>
          <p:cNvPicPr>
            <a:picLocks noChangeAspect="1"/>
          </p:cNvPicPr>
          <p:nvPr>
            <p:custDataLst>
              <p:tags r:id="rId1"/>
            </p:custDataLst>
          </p:nvPr>
        </p:nvPicPr>
        <p:blipFill>
          <a:blip r:embed="rId6"/>
          <a:stretch>
            <a:fillRect/>
          </a:stretch>
        </p:blipFill>
        <p:spPr>
          <a:xfrm>
            <a:off x="3110865" y="3429000"/>
            <a:ext cx="5643880" cy="3202940"/>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615315" y="1354455"/>
            <a:ext cx="3743325" cy="2181225"/>
          </a:xfrm>
          <a:prstGeom prst="rect">
            <a:avLst/>
          </a:prstGeom>
        </p:spPr>
      </p:pic>
      <p:pic>
        <p:nvPicPr>
          <p:cNvPr id="6" name="图片 5"/>
          <p:cNvPicPr>
            <a:picLocks noChangeAspect="1"/>
          </p:cNvPicPr>
          <p:nvPr>
            <p:custDataLst>
              <p:tags r:id="rId3"/>
            </p:custDataLst>
          </p:nvPr>
        </p:nvPicPr>
        <p:blipFill>
          <a:blip r:embed="rId8"/>
          <a:stretch>
            <a:fillRect/>
          </a:stretch>
        </p:blipFill>
        <p:spPr>
          <a:xfrm>
            <a:off x="4358640" y="1411605"/>
            <a:ext cx="3771900" cy="2124075"/>
          </a:xfrm>
          <a:prstGeom prst="rect">
            <a:avLst/>
          </a:prstGeom>
        </p:spPr>
      </p:pic>
      <p:pic>
        <p:nvPicPr>
          <p:cNvPr id="7" name="图片 6"/>
          <p:cNvPicPr>
            <a:picLocks noChangeAspect="1"/>
          </p:cNvPicPr>
          <p:nvPr>
            <p:custDataLst>
              <p:tags r:id="rId4"/>
            </p:custDataLst>
          </p:nvPr>
        </p:nvPicPr>
        <p:blipFill>
          <a:blip r:embed="rId9"/>
          <a:stretch>
            <a:fillRect/>
          </a:stretch>
        </p:blipFill>
        <p:spPr>
          <a:xfrm>
            <a:off x="8130540" y="1411605"/>
            <a:ext cx="3752850" cy="2105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latinLnBrk="0" hangingPunct="1">
              <a:lnSpc>
                <a:spcPct val="110000"/>
              </a:lnSpc>
            </a:pPr>
            <a:r>
              <a:rPr lang="zh-CN" altLang="en-US" sz="3600" dirty="0"/>
              <a:t>知识产权与知识产权法的关系</a:t>
            </a:r>
          </a:p>
          <a:p>
            <a:pPr lvl="1" eaLnBrk="1" latinLnBrk="0" hangingPunct="1">
              <a:lnSpc>
                <a:spcPct val="110000"/>
              </a:lnSpc>
            </a:pPr>
            <a:r>
              <a:rPr lang="zh-CN" altLang="en-US" sz="3085" dirty="0"/>
              <a:t>知识产权法是调整因创造、使用智力成果而产生的，以及在确认、保护与行使智力成果所有人的知识产权的过程中，所发生的各种社会关系的法律规范之总称。</a:t>
            </a:r>
          </a:p>
          <a:p>
            <a:pPr lvl="1" eaLnBrk="1" latinLnBrk="0" hangingPunct="1">
              <a:lnSpc>
                <a:spcPct val="110000"/>
              </a:lnSpc>
            </a:pPr>
            <a:r>
              <a:rPr lang="zh-CN" altLang="en-US" sz="3085" dirty="0"/>
              <a:t>知识产权法定原则</a:t>
            </a:r>
          </a:p>
          <a:p>
            <a:pPr eaLnBrk="1" latinLnBrk="0" hangingPunct="1">
              <a:lnSpc>
                <a:spcPct val="110000"/>
              </a:lnSpc>
            </a:pPr>
            <a:r>
              <a:rPr lang="zh-CN" altLang="en-US" sz="3600" dirty="0"/>
              <a:t>我国知识产权法的立法概况</a:t>
            </a:r>
          </a:p>
          <a:p>
            <a:pPr lvl="1" eaLnBrk="1" latinLnBrk="0" hangingPunct="1">
              <a:lnSpc>
                <a:spcPct val="110000"/>
              </a:lnSpc>
            </a:pPr>
            <a:r>
              <a:rPr lang="zh-CN" altLang="en-US" sz="3085" dirty="0"/>
              <a:t>  我国于</a:t>
            </a:r>
            <a:r>
              <a:rPr lang="en-US" altLang="zh-CN" sz="3085" dirty="0"/>
              <a:t>80</a:t>
            </a:r>
            <a:r>
              <a:rPr lang="zh-CN" altLang="en-US" sz="3085" dirty="0"/>
              <a:t>年代初开始知识产权立法</a:t>
            </a:r>
            <a:r>
              <a:rPr lang="en-US" altLang="zh-CN" sz="3085" dirty="0"/>
              <a:t>,</a:t>
            </a:r>
            <a:r>
              <a:rPr lang="zh-CN" altLang="en-US" sz="3085" dirty="0"/>
              <a:t>三十多年的时间里走过了其他国家三四百多年的历程</a:t>
            </a:r>
          </a:p>
          <a:p>
            <a:endParaRPr lang="zh-CN" altLang="en-US" dirty="0"/>
          </a:p>
        </p:txBody>
      </p:sp>
      <p:sp>
        <p:nvSpPr>
          <p:cNvPr id="3" name="标题 2"/>
          <p:cNvSpPr>
            <a:spLocks noGrp="1"/>
          </p:cNvSpPr>
          <p:nvPr>
            <p:ph type="title"/>
          </p:nvPr>
        </p:nvSpPr>
        <p:spPr/>
        <p:txBody>
          <a:bodyPr>
            <a:normAutofit/>
          </a:bodyPr>
          <a:lstStyle/>
          <a:p>
            <a:r>
              <a:rPr lang="en-US" altLang="zh-CN" dirty="0">
                <a:sym typeface="+mn-ea"/>
              </a:rPr>
              <a:t>(</a:t>
            </a:r>
            <a:r>
              <a:rPr lang="zh-CN" altLang="en-US" dirty="0">
                <a:sym typeface="+mn-ea"/>
              </a:rPr>
              <a:t>七</a:t>
            </a:r>
            <a:r>
              <a:rPr lang="en-US" altLang="zh-CN" dirty="0">
                <a:sym typeface="+mn-ea"/>
              </a:rPr>
              <a:t>)</a:t>
            </a:r>
            <a:r>
              <a:rPr lang="zh-CN" altLang="en-US" dirty="0">
                <a:sym typeface="+mn-ea"/>
              </a:rPr>
              <a:t>知识产权法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zh-CN" altLang="en-US" dirty="0"/>
              <a:t>二、知识产权的重要性</a:t>
            </a:r>
          </a:p>
        </p:txBody>
      </p:sp>
      <p:sp>
        <p:nvSpPr>
          <p:cNvPr id="21507" name="Rectangle 3"/>
          <p:cNvSpPr>
            <a:spLocks noGrp="1" noChangeArrowheads="1"/>
          </p:cNvSpPr>
          <p:nvPr>
            <p:ph idx="1"/>
          </p:nvPr>
        </p:nvSpPr>
        <p:spPr/>
        <p:txBody>
          <a:bodyPr/>
          <a:lstStyle/>
          <a:p>
            <a:pPr eaLnBrk="1" hangingPunct="1"/>
            <a:r>
              <a:rPr lang="zh-CN" altLang="en-US" sz="4400" dirty="0"/>
              <a:t>（一）</a:t>
            </a:r>
            <a:r>
              <a:rPr lang="zh-CN" altLang="en-US" sz="4000" dirty="0"/>
              <a:t>从经济形态看知识的重要性</a:t>
            </a:r>
            <a:endParaRPr lang="en-US" altLang="zh-CN" sz="4000" dirty="0"/>
          </a:p>
          <a:p>
            <a:pPr eaLnBrk="1" hangingPunct="1"/>
            <a:endParaRPr lang="zh-CN" altLang="en-US" sz="4000" dirty="0"/>
          </a:p>
          <a:p>
            <a:pPr lvl="1" eaLnBrk="1" hangingPunct="1"/>
            <a:r>
              <a:rPr lang="zh-CN" altLang="en-US" sz="4000" dirty="0"/>
              <a:t>原始经济：自然资源和个人体能</a:t>
            </a:r>
          </a:p>
          <a:p>
            <a:pPr lvl="1" eaLnBrk="1" hangingPunct="1"/>
            <a:r>
              <a:rPr lang="zh-CN" altLang="en-US" sz="4000" dirty="0"/>
              <a:t>农业经济：土地和农民</a:t>
            </a:r>
          </a:p>
          <a:p>
            <a:pPr lvl="1" eaLnBrk="1" hangingPunct="1"/>
            <a:r>
              <a:rPr lang="zh-CN" altLang="en-US" sz="4000" dirty="0"/>
              <a:t>工业经济：资本和工人</a:t>
            </a:r>
          </a:p>
          <a:p>
            <a:pPr lvl="1" eaLnBrk="1" hangingPunct="1"/>
            <a:r>
              <a:rPr lang="zh-CN" altLang="en-US" sz="4000" dirty="0"/>
              <a:t>知识经济：人才和知识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defRPr/>
            </a:pPr>
            <a:r>
              <a:rPr lang="zh-CN" altLang="en-US" sz="2800" dirty="0">
                <a:sym typeface="+mn-ea"/>
              </a:rPr>
              <a:t>（二）从国家看知识产权的重要性：</a:t>
            </a:r>
            <a:endParaRPr lang="en-US" altLang="zh-CN" sz="2800" dirty="0"/>
          </a:p>
          <a:p>
            <a:pPr lvl="1">
              <a:defRPr/>
            </a:pPr>
            <a:r>
              <a:rPr lang="zh-CN" altLang="en-US" sz="2800" dirty="0">
                <a:sym typeface="+mn-ea"/>
              </a:rPr>
              <a:t>国家知识产权战略</a:t>
            </a:r>
          </a:p>
          <a:p>
            <a:pPr lvl="1">
              <a:defRPr/>
            </a:pPr>
            <a:r>
              <a:rPr lang="zh-CN" altLang="en-US" sz="2800" b="1" dirty="0">
                <a:solidFill>
                  <a:srgbClr val="0070C0"/>
                </a:solidFill>
                <a:latin typeface="仿宋" panose="02010609060101010101" charset="-122"/>
                <a:ea typeface="仿宋" panose="02010609060101010101" charset="-122"/>
                <a:cs typeface="仿宋" panose="02010609060101010101" charset="-122"/>
                <a:sym typeface="+mn-ea"/>
              </a:rPr>
              <a:t>2008年6月，国务院公布《国家知识产权战略纲要》</a:t>
            </a:r>
            <a:endParaRPr lang="en-US" altLang="zh-CN" sz="2800" b="1" dirty="0">
              <a:solidFill>
                <a:srgbClr val="0070C0"/>
              </a:solidFill>
              <a:latin typeface="仿宋" panose="02010609060101010101" charset="-122"/>
              <a:ea typeface="仿宋" panose="02010609060101010101" charset="-122"/>
              <a:cs typeface="仿宋" panose="02010609060101010101" charset="-122"/>
            </a:endParaRPr>
          </a:p>
          <a:p>
            <a:pPr lvl="1">
              <a:defRPr/>
            </a:pPr>
            <a:endParaRPr lang="zh-CN" altLang="en-US" sz="2800" dirty="0"/>
          </a:p>
          <a:p>
            <a:endParaRPr lang="zh-CN" altLang="en-US"/>
          </a:p>
          <a:p>
            <a:endParaRPr lang="zh-CN" altLang="en-US"/>
          </a:p>
          <a:p>
            <a:r>
              <a:rPr lang="zh-CN" altLang="en-US" b="1" dirty="0">
                <a:solidFill>
                  <a:srgbClr val="0070C0"/>
                </a:solidFill>
                <a:latin typeface="仿宋" panose="02010609060101010101" charset="-122"/>
                <a:ea typeface="仿宋" panose="02010609060101010101" charset="-122"/>
                <a:cs typeface="仿宋" panose="02010609060101010101" charset="-122"/>
              </a:rPr>
              <a:t>2021年9月，国务院发布《知识产权强国建设纲要（2021－2035年）》</a:t>
            </a:r>
          </a:p>
        </p:txBody>
      </p:sp>
      <p:sp>
        <p:nvSpPr>
          <p:cNvPr id="3" name="标题 2"/>
          <p:cNvSpPr>
            <a:spLocks noGrp="1"/>
          </p:cNvSpPr>
          <p:nvPr>
            <p:ph type="title"/>
          </p:nvPr>
        </p:nvSpPr>
        <p:spPr/>
        <p:txBody>
          <a:bodyPr/>
          <a:lstStyle/>
          <a:p>
            <a:r>
              <a:rPr lang="zh-CN" altLang="en-US"/>
              <a:t>二、知识产权的重要性</a:t>
            </a:r>
          </a:p>
        </p:txBody>
      </p:sp>
      <p:sp>
        <p:nvSpPr>
          <p:cNvPr id="4" name="圆角矩形 3"/>
          <p:cNvSpPr/>
          <p:nvPr/>
        </p:nvSpPr>
        <p:spPr>
          <a:xfrm>
            <a:off x="721360" y="2623820"/>
            <a:ext cx="10838815" cy="130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30000"/>
              </a:lnSpc>
            </a:pPr>
            <a:r>
              <a:rPr lang="zh-CN" altLang="en-US" sz="2400" b="1" dirty="0">
                <a:solidFill>
                  <a:srgbClr val="FF0000"/>
                </a:solidFill>
                <a:latin typeface="仿宋" panose="02010609060101010101" charset="-122"/>
                <a:ea typeface="仿宋" panose="02010609060101010101" charset="-122"/>
                <a:cs typeface="仿宋" panose="02010609060101010101" charset="-122"/>
              </a:rPr>
              <a:t>知识产权日益成为国家发展的战略性资源和国际竞争力的核心要素，成为建设创新型国家的重要支撑和掌握发展主动权的关键。</a:t>
            </a:r>
          </a:p>
        </p:txBody>
      </p:sp>
      <p:sp>
        <p:nvSpPr>
          <p:cNvPr id="5" name="圆角矩形 4"/>
          <p:cNvSpPr/>
          <p:nvPr/>
        </p:nvSpPr>
        <p:spPr>
          <a:xfrm>
            <a:off x="838200" y="5220970"/>
            <a:ext cx="10271760" cy="888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仿宋" panose="02010609060101010101" charset="-122"/>
                <a:ea typeface="仿宋" panose="02010609060101010101" charset="-122"/>
                <a:cs typeface="仿宋" panose="02010609060101010101" charset="-122"/>
              </a:rPr>
              <a:t>知识产权作为国家发展战略性资源和国际竞争力核心要素的作用更加凸显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1587672" y="365126"/>
            <a:ext cx="9766128" cy="784092"/>
          </a:xfrm>
        </p:spPr>
        <p:txBody>
          <a:bodyPr>
            <a:normAutofit/>
          </a:bodyPr>
          <a:lstStyle/>
          <a:p>
            <a:r>
              <a:rPr lang="zh-CN" altLang="en-US" dirty="0">
                <a:solidFill>
                  <a:srgbClr val="FF0000"/>
                </a:solidFill>
                <a:latin typeface="华文隶书" panose="02010800040101010101" charset="-122"/>
                <a:ea typeface="华文隶书" panose="02010800040101010101" charset="-122"/>
              </a:rPr>
              <a:t>习近平总书记关于我国知识产权重要论述</a:t>
            </a:r>
          </a:p>
        </p:txBody>
      </p:sp>
      <p:grpSp>
        <p:nvGrpSpPr>
          <p:cNvPr id="246791" name="Group 14"/>
          <p:cNvGrpSpPr>
            <a:grpSpLocks noChangeAspect="1"/>
          </p:cNvGrpSpPr>
          <p:nvPr/>
        </p:nvGrpSpPr>
        <p:grpSpPr>
          <a:xfrm>
            <a:off x="6590665" y="1340485"/>
            <a:ext cx="4848860" cy="4728210"/>
            <a:chOff x="1840" y="1426"/>
            <a:chExt cx="2561" cy="2560"/>
          </a:xfrm>
          <a:solidFill>
            <a:srgbClr val="6D9DC5"/>
          </a:solidFill>
        </p:grpSpPr>
        <p:sp>
          <p:nvSpPr>
            <p:cNvPr id="246817" name="Freeform 15"/>
            <p:cNvSpPr>
              <a:spLocks noChangeAspect="1"/>
            </p:cNvSpPr>
            <p:nvPr/>
          </p:nvSpPr>
          <p:spPr>
            <a:xfrm>
              <a:off x="1890" y="1426"/>
              <a:ext cx="1381" cy="1119"/>
            </a:xfrm>
            <a:custGeom>
              <a:avLst/>
              <a:gdLst>
                <a:gd name="txL" fmla="*/ 0 w 1381"/>
                <a:gd name="txT" fmla="*/ 0 h 1119"/>
                <a:gd name="txR" fmla="*/ 1381 w 1381"/>
                <a:gd name="txB" fmla="*/ 1119 h 1119"/>
              </a:gdLst>
              <a:ahLst/>
              <a:cxnLst>
                <a:cxn ang="0">
                  <a:pos x="1165" y="639"/>
                </a:cxn>
                <a:cxn ang="0">
                  <a:pos x="1112" y="646"/>
                </a:cxn>
                <a:cxn ang="0">
                  <a:pos x="1062" y="658"/>
                </a:cxn>
                <a:cxn ang="0">
                  <a:pos x="1038" y="665"/>
                </a:cxn>
                <a:cxn ang="0">
                  <a:pos x="1002" y="677"/>
                </a:cxn>
                <a:cxn ang="0">
                  <a:pos x="966" y="692"/>
                </a:cxn>
                <a:cxn ang="0">
                  <a:pos x="921" y="714"/>
                </a:cxn>
                <a:cxn ang="0">
                  <a:pos x="879" y="741"/>
                </a:cxn>
                <a:cxn ang="0">
                  <a:pos x="838" y="770"/>
                </a:cxn>
                <a:cxn ang="0">
                  <a:pos x="799" y="801"/>
                </a:cxn>
                <a:cxn ang="0">
                  <a:pos x="781" y="818"/>
                </a:cxn>
                <a:cxn ang="0">
                  <a:pos x="747" y="854"/>
                </a:cxn>
                <a:cxn ang="0">
                  <a:pos x="716" y="894"/>
                </a:cxn>
                <a:cxn ang="0">
                  <a:pos x="701" y="914"/>
                </a:cxn>
                <a:cxn ang="0">
                  <a:pos x="674" y="956"/>
                </a:cxn>
                <a:cxn ang="0">
                  <a:pos x="656" y="989"/>
                </a:cxn>
                <a:cxn ang="0">
                  <a:pos x="640" y="1023"/>
                </a:cxn>
                <a:cxn ang="0">
                  <a:pos x="621" y="1071"/>
                </a:cxn>
                <a:cxn ang="0">
                  <a:pos x="610" y="1107"/>
                </a:cxn>
                <a:cxn ang="0">
                  <a:pos x="383" y="833"/>
                </a:cxn>
                <a:cxn ang="0">
                  <a:pos x="7" y="899"/>
                </a:cxn>
                <a:cxn ang="0">
                  <a:pos x="23" y="850"/>
                </a:cxn>
                <a:cxn ang="0">
                  <a:pos x="42" y="804"/>
                </a:cxn>
                <a:cxn ang="0">
                  <a:pos x="61" y="758"/>
                </a:cxn>
                <a:cxn ang="0">
                  <a:pos x="83" y="712"/>
                </a:cxn>
                <a:cxn ang="0">
                  <a:pos x="105" y="668"/>
                </a:cxn>
                <a:cxn ang="0">
                  <a:pos x="130" y="625"/>
                </a:cxn>
                <a:cxn ang="0">
                  <a:pos x="156" y="583"/>
                </a:cxn>
                <a:cxn ang="0">
                  <a:pos x="184" y="541"/>
                </a:cxn>
                <a:cxn ang="0">
                  <a:pos x="214" y="502"/>
                </a:cxn>
                <a:cxn ang="0">
                  <a:pos x="245" y="463"/>
                </a:cxn>
                <a:cxn ang="0">
                  <a:pos x="277" y="426"/>
                </a:cxn>
                <a:cxn ang="0">
                  <a:pos x="310" y="389"/>
                </a:cxn>
                <a:cxn ang="0">
                  <a:pos x="345" y="354"/>
                </a:cxn>
                <a:cxn ang="0">
                  <a:pos x="382" y="321"/>
                </a:cxn>
                <a:cxn ang="0">
                  <a:pos x="439" y="274"/>
                </a:cxn>
                <a:cxn ang="0">
                  <a:pos x="478" y="244"/>
                </a:cxn>
                <a:cxn ang="0">
                  <a:pos x="519" y="215"/>
                </a:cxn>
                <a:cxn ang="0">
                  <a:pos x="561" y="188"/>
                </a:cxn>
                <a:cxn ang="0">
                  <a:pos x="603" y="163"/>
                </a:cxn>
                <a:cxn ang="0">
                  <a:pos x="647" y="140"/>
                </a:cxn>
                <a:cxn ang="0">
                  <a:pos x="693" y="118"/>
                </a:cxn>
                <a:cxn ang="0">
                  <a:pos x="738" y="98"/>
                </a:cxn>
                <a:cxn ang="0">
                  <a:pos x="785" y="79"/>
                </a:cxn>
                <a:cxn ang="0">
                  <a:pos x="833" y="62"/>
                </a:cxn>
                <a:cxn ang="0">
                  <a:pos x="882" y="47"/>
                </a:cxn>
                <a:cxn ang="0">
                  <a:pos x="931" y="35"/>
                </a:cxn>
                <a:cxn ang="0">
                  <a:pos x="980" y="24"/>
                </a:cxn>
                <a:cxn ang="0">
                  <a:pos x="1032" y="15"/>
                </a:cxn>
                <a:cxn ang="0">
                  <a:pos x="1083" y="8"/>
                </a:cxn>
                <a:cxn ang="0">
                  <a:pos x="1135" y="3"/>
                </a:cxn>
                <a:cxn ang="0">
                  <a:pos x="1188" y="0"/>
                </a:cxn>
                <a:cxn ang="0">
                  <a:pos x="1190" y="637"/>
                </a:cxn>
              </a:cxnLst>
              <a:rect l="txL" t="txT" r="txR" b="txB"/>
              <a:pathLst>
                <a:path w="1381" h="1119">
                  <a:moveTo>
                    <a:pt x="1191" y="637"/>
                  </a:moveTo>
                  <a:lnTo>
                    <a:pt x="1165" y="639"/>
                  </a:lnTo>
                  <a:lnTo>
                    <a:pt x="1138" y="642"/>
                  </a:lnTo>
                  <a:lnTo>
                    <a:pt x="1112" y="646"/>
                  </a:lnTo>
                  <a:lnTo>
                    <a:pt x="1087" y="652"/>
                  </a:lnTo>
                  <a:lnTo>
                    <a:pt x="1062" y="658"/>
                  </a:lnTo>
                  <a:lnTo>
                    <a:pt x="1050" y="661"/>
                  </a:lnTo>
                  <a:lnTo>
                    <a:pt x="1038" y="665"/>
                  </a:lnTo>
                  <a:lnTo>
                    <a:pt x="1014" y="673"/>
                  </a:lnTo>
                  <a:lnTo>
                    <a:pt x="1002" y="677"/>
                  </a:lnTo>
                  <a:lnTo>
                    <a:pt x="989" y="682"/>
                  </a:lnTo>
                  <a:lnTo>
                    <a:pt x="966" y="692"/>
                  </a:lnTo>
                  <a:lnTo>
                    <a:pt x="943" y="703"/>
                  </a:lnTo>
                  <a:lnTo>
                    <a:pt x="921" y="714"/>
                  </a:lnTo>
                  <a:lnTo>
                    <a:pt x="900" y="728"/>
                  </a:lnTo>
                  <a:lnTo>
                    <a:pt x="879" y="741"/>
                  </a:lnTo>
                  <a:lnTo>
                    <a:pt x="858" y="755"/>
                  </a:lnTo>
                  <a:lnTo>
                    <a:pt x="838" y="770"/>
                  </a:lnTo>
                  <a:lnTo>
                    <a:pt x="818" y="785"/>
                  </a:lnTo>
                  <a:lnTo>
                    <a:pt x="799" y="801"/>
                  </a:lnTo>
                  <a:lnTo>
                    <a:pt x="790" y="810"/>
                  </a:lnTo>
                  <a:lnTo>
                    <a:pt x="781" y="818"/>
                  </a:lnTo>
                  <a:lnTo>
                    <a:pt x="764" y="836"/>
                  </a:lnTo>
                  <a:lnTo>
                    <a:pt x="747" y="854"/>
                  </a:lnTo>
                  <a:lnTo>
                    <a:pt x="731" y="873"/>
                  </a:lnTo>
                  <a:lnTo>
                    <a:pt x="716" y="894"/>
                  </a:lnTo>
                  <a:lnTo>
                    <a:pt x="708" y="904"/>
                  </a:lnTo>
                  <a:lnTo>
                    <a:pt x="701" y="914"/>
                  </a:lnTo>
                  <a:lnTo>
                    <a:pt x="687" y="934"/>
                  </a:lnTo>
                  <a:lnTo>
                    <a:pt x="674" y="956"/>
                  </a:lnTo>
                  <a:lnTo>
                    <a:pt x="661" y="978"/>
                  </a:lnTo>
                  <a:lnTo>
                    <a:pt x="656" y="989"/>
                  </a:lnTo>
                  <a:lnTo>
                    <a:pt x="650" y="1000"/>
                  </a:lnTo>
                  <a:lnTo>
                    <a:pt x="640" y="1023"/>
                  </a:lnTo>
                  <a:lnTo>
                    <a:pt x="630" y="1047"/>
                  </a:lnTo>
                  <a:lnTo>
                    <a:pt x="621" y="1071"/>
                  </a:lnTo>
                  <a:lnTo>
                    <a:pt x="614" y="1095"/>
                  </a:lnTo>
                  <a:lnTo>
                    <a:pt x="610" y="1107"/>
                  </a:lnTo>
                  <a:lnTo>
                    <a:pt x="607" y="1119"/>
                  </a:lnTo>
                  <a:lnTo>
                    <a:pt x="383" y="833"/>
                  </a:lnTo>
                  <a:lnTo>
                    <a:pt x="0" y="923"/>
                  </a:lnTo>
                  <a:lnTo>
                    <a:pt x="7" y="899"/>
                  </a:lnTo>
                  <a:lnTo>
                    <a:pt x="15" y="874"/>
                  </a:lnTo>
                  <a:lnTo>
                    <a:pt x="23" y="850"/>
                  </a:lnTo>
                  <a:lnTo>
                    <a:pt x="33" y="827"/>
                  </a:lnTo>
                  <a:lnTo>
                    <a:pt x="42" y="804"/>
                  </a:lnTo>
                  <a:lnTo>
                    <a:pt x="51" y="781"/>
                  </a:lnTo>
                  <a:lnTo>
                    <a:pt x="61" y="758"/>
                  </a:lnTo>
                  <a:lnTo>
                    <a:pt x="72" y="735"/>
                  </a:lnTo>
                  <a:lnTo>
                    <a:pt x="83" y="712"/>
                  </a:lnTo>
                  <a:lnTo>
                    <a:pt x="94" y="690"/>
                  </a:lnTo>
                  <a:lnTo>
                    <a:pt x="105" y="668"/>
                  </a:lnTo>
                  <a:lnTo>
                    <a:pt x="117" y="646"/>
                  </a:lnTo>
                  <a:lnTo>
                    <a:pt x="130" y="625"/>
                  </a:lnTo>
                  <a:lnTo>
                    <a:pt x="143" y="604"/>
                  </a:lnTo>
                  <a:lnTo>
                    <a:pt x="156" y="583"/>
                  </a:lnTo>
                  <a:lnTo>
                    <a:pt x="170" y="562"/>
                  </a:lnTo>
                  <a:lnTo>
                    <a:pt x="184" y="541"/>
                  </a:lnTo>
                  <a:lnTo>
                    <a:pt x="199" y="521"/>
                  </a:lnTo>
                  <a:lnTo>
                    <a:pt x="214" y="502"/>
                  </a:lnTo>
                  <a:lnTo>
                    <a:pt x="229" y="482"/>
                  </a:lnTo>
                  <a:lnTo>
                    <a:pt x="245" y="463"/>
                  </a:lnTo>
                  <a:lnTo>
                    <a:pt x="260" y="444"/>
                  </a:lnTo>
                  <a:lnTo>
                    <a:pt x="277" y="426"/>
                  </a:lnTo>
                  <a:lnTo>
                    <a:pt x="293" y="408"/>
                  </a:lnTo>
                  <a:lnTo>
                    <a:pt x="310" y="389"/>
                  </a:lnTo>
                  <a:lnTo>
                    <a:pt x="327" y="371"/>
                  </a:lnTo>
                  <a:lnTo>
                    <a:pt x="345" y="354"/>
                  </a:lnTo>
                  <a:lnTo>
                    <a:pt x="364" y="337"/>
                  </a:lnTo>
                  <a:lnTo>
                    <a:pt x="382" y="321"/>
                  </a:lnTo>
                  <a:lnTo>
                    <a:pt x="401" y="305"/>
                  </a:lnTo>
                  <a:lnTo>
                    <a:pt x="439" y="274"/>
                  </a:lnTo>
                  <a:lnTo>
                    <a:pt x="458" y="259"/>
                  </a:lnTo>
                  <a:lnTo>
                    <a:pt x="478" y="244"/>
                  </a:lnTo>
                  <a:lnTo>
                    <a:pt x="498" y="229"/>
                  </a:lnTo>
                  <a:lnTo>
                    <a:pt x="519" y="215"/>
                  </a:lnTo>
                  <a:lnTo>
                    <a:pt x="540" y="201"/>
                  </a:lnTo>
                  <a:lnTo>
                    <a:pt x="561" y="188"/>
                  </a:lnTo>
                  <a:lnTo>
                    <a:pt x="582" y="175"/>
                  </a:lnTo>
                  <a:lnTo>
                    <a:pt x="603" y="163"/>
                  </a:lnTo>
                  <a:lnTo>
                    <a:pt x="625" y="151"/>
                  </a:lnTo>
                  <a:lnTo>
                    <a:pt x="647" y="140"/>
                  </a:lnTo>
                  <a:lnTo>
                    <a:pt x="669" y="129"/>
                  </a:lnTo>
                  <a:lnTo>
                    <a:pt x="693" y="118"/>
                  </a:lnTo>
                  <a:lnTo>
                    <a:pt x="715" y="108"/>
                  </a:lnTo>
                  <a:lnTo>
                    <a:pt x="738" y="98"/>
                  </a:lnTo>
                  <a:lnTo>
                    <a:pt x="762" y="88"/>
                  </a:lnTo>
                  <a:lnTo>
                    <a:pt x="785" y="79"/>
                  </a:lnTo>
                  <a:lnTo>
                    <a:pt x="808" y="70"/>
                  </a:lnTo>
                  <a:lnTo>
                    <a:pt x="833" y="62"/>
                  </a:lnTo>
                  <a:lnTo>
                    <a:pt x="857" y="54"/>
                  </a:lnTo>
                  <a:lnTo>
                    <a:pt x="882" y="47"/>
                  </a:lnTo>
                  <a:lnTo>
                    <a:pt x="906" y="41"/>
                  </a:lnTo>
                  <a:lnTo>
                    <a:pt x="931" y="35"/>
                  </a:lnTo>
                  <a:lnTo>
                    <a:pt x="955" y="29"/>
                  </a:lnTo>
                  <a:lnTo>
                    <a:pt x="980" y="24"/>
                  </a:lnTo>
                  <a:lnTo>
                    <a:pt x="1006" y="19"/>
                  </a:lnTo>
                  <a:lnTo>
                    <a:pt x="1032" y="15"/>
                  </a:lnTo>
                  <a:lnTo>
                    <a:pt x="1057" y="11"/>
                  </a:lnTo>
                  <a:lnTo>
                    <a:pt x="1083" y="8"/>
                  </a:lnTo>
                  <a:lnTo>
                    <a:pt x="1109" y="5"/>
                  </a:lnTo>
                  <a:lnTo>
                    <a:pt x="1135" y="3"/>
                  </a:lnTo>
                  <a:lnTo>
                    <a:pt x="1162" y="1"/>
                  </a:lnTo>
                  <a:lnTo>
                    <a:pt x="1188" y="0"/>
                  </a:lnTo>
                  <a:lnTo>
                    <a:pt x="1381" y="334"/>
                  </a:lnTo>
                  <a:lnTo>
                    <a:pt x="1190" y="637"/>
                  </a:lnTo>
                  <a:lnTo>
                    <a:pt x="1191" y="637"/>
                  </a:lnTo>
                  <a:close/>
                </a:path>
              </a:pathLst>
            </a:custGeom>
            <a:grpFill/>
            <a:ln w="6350">
              <a:noFill/>
            </a:ln>
          </p:spPr>
          <p:txBody>
            <a:bodyPr>
              <a:scene3d>
                <a:camera prst="orthographicFront"/>
                <a:lightRig rig="threePt" dir="t"/>
              </a:scene3d>
            </a:bodyPr>
            <a:lstStyle/>
            <a:p>
              <a:endParaRPr lang="zh-CN" altLang="en-US">
                <a:ln w="22225">
                  <a:solidFill>
                    <a:schemeClr val="accent2"/>
                  </a:solidFill>
                  <a:prstDash val="solid"/>
                </a:ln>
                <a:solidFill>
                  <a:schemeClr val="accent2">
                    <a:lumMod val="40000"/>
                    <a:lumOff val="60000"/>
                  </a:schemeClr>
                </a:solidFill>
                <a:effectLst/>
              </a:endParaRPr>
            </a:p>
          </p:txBody>
        </p:sp>
        <p:sp>
          <p:nvSpPr>
            <p:cNvPr id="246818" name="Freeform 16"/>
            <p:cNvSpPr>
              <a:spLocks noChangeAspect="1"/>
            </p:cNvSpPr>
            <p:nvPr/>
          </p:nvSpPr>
          <p:spPr>
            <a:xfrm>
              <a:off x="3143" y="1426"/>
              <a:ext cx="1190" cy="1155"/>
            </a:xfrm>
            <a:custGeom>
              <a:avLst/>
              <a:gdLst>
                <a:gd name="txL" fmla="*/ 0 w 1190"/>
                <a:gd name="txT" fmla="*/ 0 h 1155"/>
                <a:gd name="txR" fmla="*/ 1190 w 1190"/>
                <a:gd name="txB" fmla="*/ 1155 h 1155"/>
              </a:gdLst>
              <a:ahLst/>
              <a:cxnLst>
                <a:cxn ang="0">
                  <a:pos x="25" y="637"/>
                </a:cxn>
                <a:cxn ang="0">
                  <a:pos x="49" y="639"/>
                </a:cxn>
                <a:cxn ang="0">
                  <a:pos x="98" y="647"/>
                </a:cxn>
                <a:cxn ang="0">
                  <a:pos x="121" y="652"/>
                </a:cxn>
                <a:cxn ang="0">
                  <a:pos x="167" y="664"/>
                </a:cxn>
                <a:cxn ang="0">
                  <a:pos x="201" y="675"/>
                </a:cxn>
                <a:cxn ang="0">
                  <a:pos x="235" y="688"/>
                </a:cxn>
                <a:cxn ang="0">
                  <a:pos x="256" y="698"/>
                </a:cxn>
                <a:cxn ang="0">
                  <a:pos x="277" y="708"/>
                </a:cxn>
                <a:cxn ang="0">
                  <a:pos x="297" y="721"/>
                </a:cxn>
                <a:cxn ang="0">
                  <a:pos x="317" y="733"/>
                </a:cxn>
                <a:cxn ang="0">
                  <a:pos x="356" y="758"/>
                </a:cxn>
                <a:cxn ang="0">
                  <a:pos x="393" y="787"/>
                </a:cxn>
                <a:cxn ang="0">
                  <a:pos x="427" y="818"/>
                </a:cxn>
                <a:cxn ang="0">
                  <a:pos x="443" y="834"/>
                </a:cxn>
                <a:cxn ang="0">
                  <a:pos x="467" y="860"/>
                </a:cxn>
                <a:cxn ang="0">
                  <a:pos x="489" y="888"/>
                </a:cxn>
                <a:cxn ang="0">
                  <a:pos x="515" y="926"/>
                </a:cxn>
                <a:cxn ang="0">
                  <a:pos x="541" y="965"/>
                </a:cxn>
                <a:cxn ang="0">
                  <a:pos x="562" y="1007"/>
                </a:cxn>
                <a:cxn ang="0">
                  <a:pos x="580" y="1051"/>
                </a:cxn>
                <a:cxn ang="0">
                  <a:pos x="1190" y="865"/>
                </a:cxn>
                <a:cxn ang="0">
                  <a:pos x="1173" y="819"/>
                </a:cxn>
                <a:cxn ang="0">
                  <a:pos x="1154" y="774"/>
                </a:cxn>
                <a:cxn ang="0">
                  <a:pos x="1134" y="730"/>
                </a:cxn>
                <a:cxn ang="0">
                  <a:pos x="1112" y="685"/>
                </a:cxn>
                <a:cxn ang="0">
                  <a:pos x="1089" y="643"/>
                </a:cxn>
                <a:cxn ang="0">
                  <a:pos x="1064" y="602"/>
                </a:cxn>
                <a:cxn ang="0">
                  <a:pos x="1038" y="561"/>
                </a:cxn>
                <a:cxn ang="0">
                  <a:pos x="1009" y="521"/>
                </a:cxn>
                <a:cxn ang="0">
                  <a:pos x="980" y="483"/>
                </a:cxn>
                <a:cxn ang="0">
                  <a:pos x="934" y="428"/>
                </a:cxn>
                <a:cxn ang="0">
                  <a:pos x="901" y="392"/>
                </a:cxn>
                <a:cxn ang="0">
                  <a:pos x="868" y="358"/>
                </a:cxn>
                <a:cxn ang="0">
                  <a:pos x="831" y="326"/>
                </a:cxn>
                <a:cxn ang="0">
                  <a:pos x="795" y="294"/>
                </a:cxn>
                <a:cxn ang="0">
                  <a:pos x="758" y="264"/>
                </a:cxn>
                <a:cxn ang="0">
                  <a:pos x="719" y="235"/>
                </a:cxn>
                <a:cxn ang="0">
                  <a:pos x="678" y="208"/>
                </a:cxn>
                <a:cxn ang="0">
                  <a:pos x="638" y="182"/>
                </a:cxn>
                <a:cxn ang="0">
                  <a:pos x="596" y="158"/>
                </a:cxn>
                <a:cxn ang="0">
                  <a:pos x="553" y="136"/>
                </a:cxn>
                <a:cxn ang="0">
                  <a:pos x="508" y="115"/>
                </a:cxn>
                <a:cxn ang="0">
                  <a:pos x="464" y="96"/>
                </a:cxn>
                <a:cxn ang="0">
                  <a:pos x="418" y="77"/>
                </a:cxn>
                <a:cxn ang="0">
                  <a:pos x="371" y="61"/>
                </a:cxn>
                <a:cxn ang="0">
                  <a:pos x="324" y="47"/>
                </a:cxn>
                <a:cxn ang="0">
                  <a:pos x="276" y="34"/>
                </a:cxn>
                <a:cxn ang="0">
                  <a:pos x="202" y="19"/>
                </a:cxn>
                <a:cxn ang="0">
                  <a:pos x="153" y="12"/>
                </a:cxn>
                <a:cxn ang="0">
                  <a:pos x="102" y="6"/>
                </a:cxn>
                <a:cxn ang="0">
                  <a:pos x="51" y="2"/>
                </a:cxn>
                <a:cxn ang="0">
                  <a:pos x="0" y="0"/>
                </a:cxn>
                <a:cxn ang="0">
                  <a:pos x="0" y="636"/>
                </a:cxn>
              </a:cxnLst>
              <a:rect l="txL" t="txT" r="txR" b="txB"/>
              <a:pathLst>
                <a:path w="1190" h="1155">
                  <a:moveTo>
                    <a:pt x="0" y="636"/>
                  </a:moveTo>
                  <a:lnTo>
                    <a:pt x="25" y="637"/>
                  </a:lnTo>
                  <a:lnTo>
                    <a:pt x="37" y="638"/>
                  </a:lnTo>
                  <a:lnTo>
                    <a:pt x="49" y="639"/>
                  </a:lnTo>
                  <a:lnTo>
                    <a:pt x="74" y="643"/>
                  </a:lnTo>
                  <a:lnTo>
                    <a:pt x="98" y="647"/>
                  </a:lnTo>
                  <a:lnTo>
                    <a:pt x="110" y="649"/>
                  </a:lnTo>
                  <a:lnTo>
                    <a:pt x="121" y="652"/>
                  </a:lnTo>
                  <a:lnTo>
                    <a:pt x="145" y="657"/>
                  </a:lnTo>
                  <a:lnTo>
                    <a:pt x="167" y="664"/>
                  </a:lnTo>
                  <a:lnTo>
                    <a:pt x="190" y="671"/>
                  </a:lnTo>
                  <a:lnTo>
                    <a:pt x="201" y="675"/>
                  </a:lnTo>
                  <a:lnTo>
                    <a:pt x="212" y="679"/>
                  </a:lnTo>
                  <a:lnTo>
                    <a:pt x="235" y="688"/>
                  </a:lnTo>
                  <a:lnTo>
                    <a:pt x="245" y="693"/>
                  </a:lnTo>
                  <a:lnTo>
                    <a:pt x="256" y="698"/>
                  </a:lnTo>
                  <a:lnTo>
                    <a:pt x="266" y="703"/>
                  </a:lnTo>
                  <a:lnTo>
                    <a:pt x="277" y="708"/>
                  </a:lnTo>
                  <a:lnTo>
                    <a:pt x="287" y="714"/>
                  </a:lnTo>
                  <a:lnTo>
                    <a:pt x="297" y="721"/>
                  </a:lnTo>
                  <a:lnTo>
                    <a:pt x="307" y="727"/>
                  </a:lnTo>
                  <a:lnTo>
                    <a:pt x="317" y="733"/>
                  </a:lnTo>
                  <a:lnTo>
                    <a:pt x="337" y="745"/>
                  </a:lnTo>
                  <a:lnTo>
                    <a:pt x="356" y="758"/>
                  </a:lnTo>
                  <a:lnTo>
                    <a:pt x="374" y="772"/>
                  </a:lnTo>
                  <a:lnTo>
                    <a:pt x="393" y="787"/>
                  </a:lnTo>
                  <a:lnTo>
                    <a:pt x="410" y="802"/>
                  </a:lnTo>
                  <a:lnTo>
                    <a:pt x="427" y="818"/>
                  </a:lnTo>
                  <a:lnTo>
                    <a:pt x="435" y="826"/>
                  </a:lnTo>
                  <a:lnTo>
                    <a:pt x="443" y="834"/>
                  </a:lnTo>
                  <a:lnTo>
                    <a:pt x="459" y="851"/>
                  </a:lnTo>
                  <a:lnTo>
                    <a:pt x="467" y="860"/>
                  </a:lnTo>
                  <a:lnTo>
                    <a:pt x="474" y="869"/>
                  </a:lnTo>
                  <a:lnTo>
                    <a:pt x="489" y="888"/>
                  </a:lnTo>
                  <a:lnTo>
                    <a:pt x="502" y="907"/>
                  </a:lnTo>
                  <a:lnTo>
                    <a:pt x="515" y="926"/>
                  </a:lnTo>
                  <a:lnTo>
                    <a:pt x="528" y="945"/>
                  </a:lnTo>
                  <a:lnTo>
                    <a:pt x="541" y="965"/>
                  </a:lnTo>
                  <a:lnTo>
                    <a:pt x="552" y="986"/>
                  </a:lnTo>
                  <a:lnTo>
                    <a:pt x="562" y="1007"/>
                  </a:lnTo>
                  <a:lnTo>
                    <a:pt x="571" y="1028"/>
                  </a:lnTo>
                  <a:lnTo>
                    <a:pt x="580" y="1051"/>
                  </a:lnTo>
                  <a:lnTo>
                    <a:pt x="926" y="1155"/>
                  </a:lnTo>
                  <a:lnTo>
                    <a:pt x="1190" y="865"/>
                  </a:lnTo>
                  <a:lnTo>
                    <a:pt x="1182" y="842"/>
                  </a:lnTo>
                  <a:lnTo>
                    <a:pt x="1173" y="819"/>
                  </a:lnTo>
                  <a:lnTo>
                    <a:pt x="1164" y="796"/>
                  </a:lnTo>
                  <a:lnTo>
                    <a:pt x="1154" y="774"/>
                  </a:lnTo>
                  <a:lnTo>
                    <a:pt x="1144" y="752"/>
                  </a:lnTo>
                  <a:lnTo>
                    <a:pt x="1134" y="730"/>
                  </a:lnTo>
                  <a:lnTo>
                    <a:pt x="1123" y="707"/>
                  </a:lnTo>
                  <a:lnTo>
                    <a:pt x="1112" y="685"/>
                  </a:lnTo>
                  <a:lnTo>
                    <a:pt x="1101" y="664"/>
                  </a:lnTo>
                  <a:lnTo>
                    <a:pt x="1089" y="643"/>
                  </a:lnTo>
                  <a:lnTo>
                    <a:pt x="1077" y="622"/>
                  </a:lnTo>
                  <a:lnTo>
                    <a:pt x="1064" y="602"/>
                  </a:lnTo>
                  <a:lnTo>
                    <a:pt x="1051" y="581"/>
                  </a:lnTo>
                  <a:lnTo>
                    <a:pt x="1038" y="561"/>
                  </a:lnTo>
                  <a:lnTo>
                    <a:pt x="1024" y="541"/>
                  </a:lnTo>
                  <a:lnTo>
                    <a:pt x="1009" y="521"/>
                  </a:lnTo>
                  <a:lnTo>
                    <a:pt x="995" y="502"/>
                  </a:lnTo>
                  <a:lnTo>
                    <a:pt x="980" y="483"/>
                  </a:lnTo>
                  <a:lnTo>
                    <a:pt x="950" y="446"/>
                  </a:lnTo>
                  <a:lnTo>
                    <a:pt x="934" y="428"/>
                  </a:lnTo>
                  <a:lnTo>
                    <a:pt x="918" y="410"/>
                  </a:lnTo>
                  <a:lnTo>
                    <a:pt x="901" y="392"/>
                  </a:lnTo>
                  <a:lnTo>
                    <a:pt x="885" y="375"/>
                  </a:lnTo>
                  <a:lnTo>
                    <a:pt x="868" y="358"/>
                  </a:lnTo>
                  <a:lnTo>
                    <a:pt x="849" y="342"/>
                  </a:lnTo>
                  <a:lnTo>
                    <a:pt x="831" y="326"/>
                  </a:lnTo>
                  <a:lnTo>
                    <a:pt x="813" y="310"/>
                  </a:lnTo>
                  <a:lnTo>
                    <a:pt x="795" y="294"/>
                  </a:lnTo>
                  <a:lnTo>
                    <a:pt x="777" y="279"/>
                  </a:lnTo>
                  <a:lnTo>
                    <a:pt x="758" y="264"/>
                  </a:lnTo>
                  <a:lnTo>
                    <a:pt x="738" y="250"/>
                  </a:lnTo>
                  <a:lnTo>
                    <a:pt x="719" y="235"/>
                  </a:lnTo>
                  <a:lnTo>
                    <a:pt x="699" y="221"/>
                  </a:lnTo>
                  <a:lnTo>
                    <a:pt x="678" y="208"/>
                  </a:lnTo>
                  <a:lnTo>
                    <a:pt x="658" y="195"/>
                  </a:lnTo>
                  <a:lnTo>
                    <a:pt x="638" y="182"/>
                  </a:lnTo>
                  <a:lnTo>
                    <a:pt x="617" y="170"/>
                  </a:lnTo>
                  <a:lnTo>
                    <a:pt x="596" y="158"/>
                  </a:lnTo>
                  <a:lnTo>
                    <a:pt x="575" y="147"/>
                  </a:lnTo>
                  <a:lnTo>
                    <a:pt x="553" y="136"/>
                  </a:lnTo>
                  <a:lnTo>
                    <a:pt x="530" y="125"/>
                  </a:lnTo>
                  <a:lnTo>
                    <a:pt x="508" y="115"/>
                  </a:lnTo>
                  <a:lnTo>
                    <a:pt x="486" y="105"/>
                  </a:lnTo>
                  <a:lnTo>
                    <a:pt x="464" y="96"/>
                  </a:lnTo>
                  <a:lnTo>
                    <a:pt x="441" y="87"/>
                  </a:lnTo>
                  <a:lnTo>
                    <a:pt x="418" y="77"/>
                  </a:lnTo>
                  <a:lnTo>
                    <a:pt x="395" y="69"/>
                  </a:lnTo>
                  <a:lnTo>
                    <a:pt x="371" y="61"/>
                  </a:lnTo>
                  <a:lnTo>
                    <a:pt x="348" y="54"/>
                  </a:lnTo>
                  <a:lnTo>
                    <a:pt x="324" y="47"/>
                  </a:lnTo>
                  <a:lnTo>
                    <a:pt x="300" y="40"/>
                  </a:lnTo>
                  <a:lnTo>
                    <a:pt x="276" y="34"/>
                  </a:lnTo>
                  <a:lnTo>
                    <a:pt x="252" y="29"/>
                  </a:lnTo>
                  <a:lnTo>
                    <a:pt x="202" y="19"/>
                  </a:lnTo>
                  <a:lnTo>
                    <a:pt x="177" y="15"/>
                  </a:lnTo>
                  <a:lnTo>
                    <a:pt x="153" y="12"/>
                  </a:lnTo>
                  <a:lnTo>
                    <a:pt x="128" y="8"/>
                  </a:lnTo>
                  <a:lnTo>
                    <a:pt x="102" y="6"/>
                  </a:lnTo>
                  <a:lnTo>
                    <a:pt x="77" y="4"/>
                  </a:lnTo>
                  <a:lnTo>
                    <a:pt x="51" y="2"/>
                  </a:lnTo>
                  <a:lnTo>
                    <a:pt x="25" y="1"/>
                  </a:lnTo>
                  <a:lnTo>
                    <a:pt x="0" y="0"/>
                  </a:lnTo>
                  <a:lnTo>
                    <a:pt x="196" y="347"/>
                  </a:lnTo>
                  <a:lnTo>
                    <a:pt x="0" y="636"/>
                  </a:lnTo>
                  <a:close/>
                </a:path>
              </a:pathLst>
            </a:custGeom>
            <a:grpFill/>
            <a:ln w="6350">
              <a:noFill/>
            </a:ln>
          </p:spPr>
          <p:txBody>
            <a:bodyPr>
              <a:scene3d>
                <a:camera prst="orthographicFront"/>
                <a:lightRig rig="threePt" dir="t"/>
              </a:scene3d>
            </a:bodyPr>
            <a:lstStyle/>
            <a:p>
              <a:endParaRPr lang="zh-CN" altLang="en-US">
                <a:ln w="22225">
                  <a:solidFill>
                    <a:schemeClr val="accent2"/>
                  </a:solidFill>
                  <a:prstDash val="solid"/>
                </a:ln>
                <a:solidFill>
                  <a:schemeClr val="accent2">
                    <a:lumMod val="40000"/>
                    <a:lumOff val="60000"/>
                  </a:schemeClr>
                </a:solidFill>
                <a:effectLst/>
              </a:endParaRPr>
            </a:p>
          </p:txBody>
        </p:sp>
        <p:sp>
          <p:nvSpPr>
            <p:cNvPr id="246819" name="Freeform 17"/>
            <p:cNvSpPr>
              <a:spLocks noChangeAspect="1"/>
            </p:cNvSpPr>
            <p:nvPr/>
          </p:nvSpPr>
          <p:spPr>
            <a:xfrm>
              <a:off x="3562" y="2361"/>
              <a:ext cx="839" cy="1334"/>
            </a:xfrm>
            <a:custGeom>
              <a:avLst/>
              <a:gdLst>
                <a:gd name="txL" fmla="*/ 0 w 839"/>
                <a:gd name="txT" fmla="*/ 0 h 1334"/>
                <a:gd name="txR" fmla="*/ 839 w 839"/>
                <a:gd name="txB" fmla="*/ 1334 h 1334"/>
              </a:gdLst>
              <a:ahLst/>
              <a:cxnLst>
                <a:cxn ang="0">
                  <a:pos x="11" y="803"/>
                </a:cxn>
                <a:cxn ang="0">
                  <a:pos x="44" y="768"/>
                </a:cxn>
                <a:cxn ang="0">
                  <a:pos x="64" y="743"/>
                </a:cxn>
                <a:cxn ang="0">
                  <a:pos x="93" y="704"/>
                </a:cxn>
                <a:cxn ang="0">
                  <a:pos x="110" y="677"/>
                </a:cxn>
                <a:cxn ang="0">
                  <a:pos x="127" y="649"/>
                </a:cxn>
                <a:cxn ang="0">
                  <a:pos x="142" y="620"/>
                </a:cxn>
                <a:cxn ang="0">
                  <a:pos x="161" y="574"/>
                </a:cxn>
                <a:cxn ang="0">
                  <a:pos x="172" y="543"/>
                </a:cxn>
                <a:cxn ang="0">
                  <a:pos x="181" y="512"/>
                </a:cxn>
                <a:cxn ang="0">
                  <a:pos x="189" y="480"/>
                </a:cxn>
                <a:cxn ang="0">
                  <a:pos x="195" y="447"/>
                </a:cxn>
                <a:cxn ang="0">
                  <a:pos x="199" y="413"/>
                </a:cxn>
                <a:cxn ang="0">
                  <a:pos x="202" y="379"/>
                </a:cxn>
                <a:cxn ang="0">
                  <a:pos x="203" y="345"/>
                </a:cxn>
                <a:cxn ang="0">
                  <a:pos x="202" y="306"/>
                </a:cxn>
                <a:cxn ang="0">
                  <a:pos x="198" y="268"/>
                </a:cxn>
                <a:cxn ang="0">
                  <a:pos x="193" y="230"/>
                </a:cxn>
                <a:cxn ang="0">
                  <a:pos x="185" y="194"/>
                </a:cxn>
                <a:cxn ang="0">
                  <a:pos x="793" y="0"/>
                </a:cxn>
                <a:cxn ang="0">
                  <a:pos x="808" y="62"/>
                </a:cxn>
                <a:cxn ang="0">
                  <a:pos x="817" y="104"/>
                </a:cxn>
                <a:cxn ang="0">
                  <a:pos x="824" y="147"/>
                </a:cxn>
                <a:cxn ang="0">
                  <a:pos x="833" y="212"/>
                </a:cxn>
                <a:cxn ang="0">
                  <a:pos x="838" y="278"/>
                </a:cxn>
                <a:cxn ang="0">
                  <a:pos x="839" y="345"/>
                </a:cxn>
                <a:cxn ang="0">
                  <a:pos x="837" y="418"/>
                </a:cxn>
                <a:cxn ang="0">
                  <a:pos x="835" y="456"/>
                </a:cxn>
                <a:cxn ang="0">
                  <a:pos x="831" y="492"/>
                </a:cxn>
                <a:cxn ang="0">
                  <a:pos x="823" y="546"/>
                </a:cxn>
                <a:cxn ang="0">
                  <a:pos x="814" y="600"/>
                </a:cxn>
                <a:cxn ang="0">
                  <a:pos x="798" y="669"/>
                </a:cxn>
                <a:cxn ang="0">
                  <a:pos x="778" y="737"/>
                </a:cxn>
                <a:cxn ang="0">
                  <a:pos x="753" y="805"/>
                </a:cxn>
                <a:cxn ang="0">
                  <a:pos x="740" y="837"/>
                </a:cxn>
                <a:cxn ang="0">
                  <a:pos x="711" y="901"/>
                </a:cxn>
                <a:cxn ang="0">
                  <a:pos x="695" y="933"/>
                </a:cxn>
                <a:cxn ang="0">
                  <a:pos x="679" y="963"/>
                </a:cxn>
                <a:cxn ang="0">
                  <a:pos x="644" y="1023"/>
                </a:cxn>
                <a:cxn ang="0">
                  <a:pos x="605" y="1082"/>
                </a:cxn>
                <a:cxn ang="0">
                  <a:pos x="563" y="1137"/>
                </a:cxn>
                <a:cxn ang="0">
                  <a:pos x="518" y="1190"/>
                </a:cxn>
                <a:cxn ang="0">
                  <a:pos x="495" y="1215"/>
                </a:cxn>
                <a:cxn ang="0">
                  <a:pos x="447" y="1265"/>
                </a:cxn>
                <a:cxn ang="0">
                  <a:pos x="395" y="1312"/>
                </a:cxn>
                <a:cxn ang="0">
                  <a:pos x="13" y="1187"/>
                </a:cxn>
              </a:cxnLst>
              <a:rect l="txL" t="txT" r="txR" b="txB"/>
              <a:pathLst>
                <a:path w="839" h="1334">
                  <a:moveTo>
                    <a:pt x="0" y="814"/>
                  </a:moveTo>
                  <a:lnTo>
                    <a:pt x="11" y="803"/>
                  </a:lnTo>
                  <a:lnTo>
                    <a:pt x="22" y="792"/>
                  </a:lnTo>
                  <a:lnTo>
                    <a:pt x="44" y="768"/>
                  </a:lnTo>
                  <a:lnTo>
                    <a:pt x="54" y="756"/>
                  </a:lnTo>
                  <a:lnTo>
                    <a:pt x="64" y="743"/>
                  </a:lnTo>
                  <a:lnTo>
                    <a:pt x="84" y="717"/>
                  </a:lnTo>
                  <a:lnTo>
                    <a:pt x="93" y="704"/>
                  </a:lnTo>
                  <a:lnTo>
                    <a:pt x="102" y="690"/>
                  </a:lnTo>
                  <a:lnTo>
                    <a:pt x="110" y="677"/>
                  </a:lnTo>
                  <a:lnTo>
                    <a:pt x="119" y="663"/>
                  </a:lnTo>
                  <a:lnTo>
                    <a:pt x="127" y="649"/>
                  </a:lnTo>
                  <a:lnTo>
                    <a:pt x="134" y="634"/>
                  </a:lnTo>
                  <a:lnTo>
                    <a:pt x="142" y="620"/>
                  </a:lnTo>
                  <a:lnTo>
                    <a:pt x="148" y="605"/>
                  </a:lnTo>
                  <a:lnTo>
                    <a:pt x="161" y="574"/>
                  </a:lnTo>
                  <a:lnTo>
                    <a:pt x="166" y="559"/>
                  </a:lnTo>
                  <a:lnTo>
                    <a:pt x="172" y="543"/>
                  </a:lnTo>
                  <a:lnTo>
                    <a:pt x="176" y="528"/>
                  </a:lnTo>
                  <a:lnTo>
                    <a:pt x="181" y="512"/>
                  </a:lnTo>
                  <a:lnTo>
                    <a:pt x="185" y="496"/>
                  </a:lnTo>
                  <a:lnTo>
                    <a:pt x="189" y="480"/>
                  </a:lnTo>
                  <a:lnTo>
                    <a:pt x="192" y="463"/>
                  </a:lnTo>
                  <a:lnTo>
                    <a:pt x="195" y="447"/>
                  </a:lnTo>
                  <a:lnTo>
                    <a:pt x="197" y="430"/>
                  </a:lnTo>
                  <a:lnTo>
                    <a:pt x="199" y="413"/>
                  </a:lnTo>
                  <a:lnTo>
                    <a:pt x="201" y="396"/>
                  </a:lnTo>
                  <a:lnTo>
                    <a:pt x="202" y="379"/>
                  </a:lnTo>
                  <a:lnTo>
                    <a:pt x="202" y="362"/>
                  </a:lnTo>
                  <a:lnTo>
                    <a:pt x="203" y="345"/>
                  </a:lnTo>
                  <a:lnTo>
                    <a:pt x="202" y="325"/>
                  </a:lnTo>
                  <a:lnTo>
                    <a:pt x="202" y="306"/>
                  </a:lnTo>
                  <a:lnTo>
                    <a:pt x="200" y="287"/>
                  </a:lnTo>
                  <a:lnTo>
                    <a:pt x="198" y="268"/>
                  </a:lnTo>
                  <a:lnTo>
                    <a:pt x="196" y="249"/>
                  </a:lnTo>
                  <a:lnTo>
                    <a:pt x="193" y="230"/>
                  </a:lnTo>
                  <a:lnTo>
                    <a:pt x="189" y="212"/>
                  </a:lnTo>
                  <a:lnTo>
                    <a:pt x="185" y="194"/>
                  </a:lnTo>
                  <a:lnTo>
                    <a:pt x="513" y="300"/>
                  </a:lnTo>
                  <a:lnTo>
                    <a:pt x="793" y="0"/>
                  </a:lnTo>
                  <a:lnTo>
                    <a:pt x="803" y="41"/>
                  </a:lnTo>
                  <a:lnTo>
                    <a:pt x="808" y="62"/>
                  </a:lnTo>
                  <a:lnTo>
                    <a:pt x="813" y="83"/>
                  </a:lnTo>
                  <a:lnTo>
                    <a:pt x="817" y="104"/>
                  </a:lnTo>
                  <a:lnTo>
                    <a:pt x="821" y="126"/>
                  </a:lnTo>
                  <a:lnTo>
                    <a:pt x="824" y="147"/>
                  </a:lnTo>
                  <a:lnTo>
                    <a:pt x="827" y="169"/>
                  </a:lnTo>
                  <a:lnTo>
                    <a:pt x="833" y="212"/>
                  </a:lnTo>
                  <a:lnTo>
                    <a:pt x="836" y="255"/>
                  </a:lnTo>
                  <a:lnTo>
                    <a:pt x="838" y="278"/>
                  </a:lnTo>
                  <a:lnTo>
                    <a:pt x="839" y="300"/>
                  </a:lnTo>
                  <a:lnTo>
                    <a:pt x="839" y="345"/>
                  </a:lnTo>
                  <a:lnTo>
                    <a:pt x="839" y="382"/>
                  </a:lnTo>
                  <a:lnTo>
                    <a:pt x="837" y="418"/>
                  </a:lnTo>
                  <a:lnTo>
                    <a:pt x="836" y="438"/>
                  </a:lnTo>
                  <a:lnTo>
                    <a:pt x="835" y="456"/>
                  </a:lnTo>
                  <a:lnTo>
                    <a:pt x="833" y="474"/>
                  </a:lnTo>
                  <a:lnTo>
                    <a:pt x="831" y="492"/>
                  </a:lnTo>
                  <a:lnTo>
                    <a:pt x="826" y="528"/>
                  </a:lnTo>
                  <a:lnTo>
                    <a:pt x="823" y="546"/>
                  </a:lnTo>
                  <a:lnTo>
                    <a:pt x="821" y="564"/>
                  </a:lnTo>
                  <a:lnTo>
                    <a:pt x="814" y="600"/>
                  </a:lnTo>
                  <a:lnTo>
                    <a:pt x="806" y="635"/>
                  </a:lnTo>
                  <a:lnTo>
                    <a:pt x="798" y="669"/>
                  </a:lnTo>
                  <a:lnTo>
                    <a:pt x="788" y="704"/>
                  </a:lnTo>
                  <a:lnTo>
                    <a:pt x="778" y="737"/>
                  </a:lnTo>
                  <a:lnTo>
                    <a:pt x="766" y="772"/>
                  </a:lnTo>
                  <a:lnTo>
                    <a:pt x="753" y="805"/>
                  </a:lnTo>
                  <a:lnTo>
                    <a:pt x="747" y="821"/>
                  </a:lnTo>
                  <a:lnTo>
                    <a:pt x="740" y="837"/>
                  </a:lnTo>
                  <a:lnTo>
                    <a:pt x="726" y="869"/>
                  </a:lnTo>
                  <a:lnTo>
                    <a:pt x="711" y="901"/>
                  </a:lnTo>
                  <a:lnTo>
                    <a:pt x="703" y="917"/>
                  </a:lnTo>
                  <a:lnTo>
                    <a:pt x="695" y="933"/>
                  </a:lnTo>
                  <a:lnTo>
                    <a:pt x="687" y="948"/>
                  </a:lnTo>
                  <a:lnTo>
                    <a:pt x="679" y="963"/>
                  </a:lnTo>
                  <a:lnTo>
                    <a:pt x="662" y="993"/>
                  </a:lnTo>
                  <a:lnTo>
                    <a:pt x="644" y="1023"/>
                  </a:lnTo>
                  <a:lnTo>
                    <a:pt x="625" y="1052"/>
                  </a:lnTo>
                  <a:lnTo>
                    <a:pt x="605" y="1082"/>
                  </a:lnTo>
                  <a:lnTo>
                    <a:pt x="584" y="1109"/>
                  </a:lnTo>
                  <a:lnTo>
                    <a:pt x="563" y="1137"/>
                  </a:lnTo>
                  <a:lnTo>
                    <a:pt x="541" y="1164"/>
                  </a:lnTo>
                  <a:lnTo>
                    <a:pt x="518" y="1190"/>
                  </a:lnTo>
                  <a:lnTo>
                    <a:pt x="507" y="1203"/>
                  </a:lnTo>
                  <a:lnTo>
                    <a:pt x="495" y="1215"/>
                  </a:lnTo>
                  <a:lnTo>
                    <a:pt x="471" y="1241"/>
                  </a:lnTo>
                  <a:lnTo>
                    <a:pt x="447" y="1265"/>
                  </a:lnTo>
                  <a:lnTo>
                    <a:pt x="421" y="1289"/>
                  </a:lnTo>
                  <a:lnTo>
                    <a:pt x="395" y="1312"/>
                  </a:lnTo>
                  <a:lnTo>
                    <a:pt x="368" y="1334"/>
                  </a:lnTo>
                  <a:lnTo>
                    <a:pt x="13" y="1187"/>
                  </a:lnTo>
                  <a:lnTo>
                    <a:pt x="0" y="814"/>
                  </a:lnTo>
                  <a:close/>
                </a:path>
              </a:pathLst>
            </a:custGeom>
            <a:grpFill/>
            <a:ln w="6350">
              <a:noFill/>
            </a:ln>
          </p:spPr>
          <p:txBody>
            <a:bodyPr>
              <a:scene3d>
                <a:camera prst="orthographicFront"/>
                <a:lightRig rig="threePt" dir="t"/>
              </a:scene3d>
            </a:bodyPr>
            <a:lstStyle/>
            <a:p>
              <a:endParaRPr lang="zh-CN" altLang="en-US">
                <a:ln w="22225">
                  <a:solidFill>
                    <a:schemeClr val="accent2"/>
                  </a:solidFill>
                  <a:prstDash val="solid"/>
                </a:ln>
                <a:solidFill>
                  <a:schemeClr val="accent2">
                    <a:lumMod val="40000"/>
                    <a:lumOff val="60000"/>
                  </a:schemeClr>
                </a:solidFill>
                <a:effectLst/>
              </a:endParaRPr>
            </a:p>
          </p:txBody>
        </p:sp>
        <p:sp>
          <p:nvSpPr>
            <p:cNvPr id="246820" name="Freeform 18"/>
            <p:cNvSpPr>
              <a:spLocks noChangeAspect="1"/>
            </p:cNvSpPr>
            <p:nvPr/>
          </p:nvSpPr>
          <p:spPr>
            <a:xfrm>
              <a:off x="2460" y="3232"/>
              <a:ext cx="1411" cy="754"/>
            </a:xfrm>
            <a:custGeom>
              <a:avLst/>
              <a:gdLst>
                <a:gd name="txL" fmla="*/ 0 w 1411"/>
                <a:gd name="txT" fmla="*/ 0 h 754"/>
                <a:gd name="txR" fmla="*/ 1411 w 1411"/>
                <a:gd name="txB" fmla="*/ 754 h 754"/>
              </a:gdLst>
              <a:ahLst/>
              <a:cxnLst>
                <a:cxn ang="0">
                  <a:pos x="33" y="196"/>
                </a:cxn>
                <a:cxn ang="0">
                  <a:pos x="406" y="64"/>
                </a:cxn>
                <a:cxn ang="0">
                  <a:pos x="438" y="77"/>
                </a:cxn>
                <a:cxn ang="0">
                  <a:pos x="470" y="88"/>
                </a:cxn>
                <a:cxn ang="0">
                  <a:pos x="503" y="97"/>
                </a:cxn>
                <a:cxn ang="0">
                  <a:pos x="537" y="105"/>
                </a:cxn>
                <a:cxn ang="0">
                  <a:pos x="571" y="111"/>
                </a:cxn>
                <a:cxn ang="0">
                  <a:pos x="607" y="115"/>
                </a:cxn>
                <a:cxn ang="0">
                  <a:pos x="643" y="117"/>
                </a:cxn>
                <a:cxn ang="0">
                  <a:pos x="686" y="117"/>
                </a:cxn>
                <a:cxn ang="0">
                  <a:pos x="737" y="113"/>
                </a:cxn>
                <a:cxn ang="0">
                  <a:pos x="787" y="105"/>
                </a:cxn>
                <a:cxn ang="0">
                  <a:pos x="835" y="94"/>
                </a:cxn>
                <a:cxn ang="0">
                  <a:pos x="882" y="79"/>
                </a:cxn>
                <a:cxn ang="0">
                  <a:pos x="928" y="60"/>
                </a:cxn>
                <a:cxn ang="0">
                  <a:pos x="960" y="44"/>
                </a:cxn>
                <a:cxn ang="0">
                  <a:pos x="981" y="32"/>
                </a:cxn>
                <a:cxn ang="0">
                  <a:pos x="1002" y="19"/>
                </a:cxn>
                <a:cxn ang="0">
                  <a:pos x="1022" y="6"/>
                </a:cxn>
                <a:cxn ang="0">
                  <a:pos x="1036" y="351"/>
                </a:cxn>
                <a:cxn ang="0">
                  <a:pos x="1391" y="526"/>
                </a:cxn>
                <a:cxn ang="0">
                  <a:pos x="1350" y="553"/>
                </a:cxn>
                <a:cxn ang="0">
                  <a:pos x="1308" y="579"/>
                </a:cxn>
                <a:cxn ang="0">
                  <a:pos x="1266" y="602"/>
                </a:cxn>
                <a:cxn ang="0">
                  <a:pos x="1222" y="625"/>
                </a:cxn>
                <a:cxn ang="0">
                  <a:pos x="1177" y="645"/>
                </a:cxn>
                <a:cxn ang="0">
                  <a:pos x="1132" y="664"/>
                </a:cxn>
                <a:cxn ang="0">
                  <a:pos x="1086" y="683"/>
                </a:cxn>
                <a:cxn ang="0">
                  <a:pos x="1038" y="698"/>
                </a:cxn>
                <a:cxn ang="0">
                  <a:pos x="990" y="712"/>
                </a:cxn>
                <a:cxn ang="0">
                  <a:pos x="941" y="724"/>
                </a:cxn>
                <a:cxn ang="0">
                  <a:pos x="866" y="738"/>
                </a:cxn>
                <a:cxn ang="0">
                  <a:pos x="816" y="745"/>
                </a:cxn>
                <a:cxn ang="0">
                  <a:pos x="765" y="750"/>
                </a:cxn>
                <a:cxn ang="0">
                  <a:pos x="713" y="753"/>
                </a:cxn>
                <a:cxn ang="0">
                  <a:pos x="661" y="754"/>
                </a:cxn>
                <a:cxn ang="0">
                  <a:pos x="593" y="752"/>
                </a:cxn>
                <a:cxn ang="0">
                  <a:pos x="548" y="749"/>
                </a:cxn>
                <a:cxn ang="0">
                  <a:pos x="504" y="744"/>
                </a:cxn>
                <a:cxn ang="0">
                  <a:pos x="461" y="738"/>
                </a:cxn>
                <a:cxn ang="0">
                  <a:pos x="417" y="731"/>
                </a:cxn>
                <a:cxn ang="0">
                  <a:pos x="374" y="722"/>
                </a:cxn>
                <a:cxn ang="0">
                  <a:pos x="333" y="711"/>
                </a:cxn>
                <a:cxn ang="0">
                  <a:pos x="271" y="693"/>
                </a:cxn>
                <a:cxn ang="0">
                  <a:pos x="229" y="679"/>
                </a:cxn>
                <a:cxn ang="0">
                  <a:pos x="190" y="663"/>
                </a:cxn>
                <a:cxn ang="0">
                  <a:pos x="150" y="646"/>
                </a:cxn>
                <a:cxn ang="0">
                  <a:pos x="112" y="628"/>
                </a:cxn>
                <a:cxn ang="0">
                  <a:pos x="73" y="610"/>
                </a:cxn>
                <a:cxn ang="0">
                  <a:pos x="0" y="568"/>
                </a:cxn>
              </a:cxnLst>
              <a:rect l="txL" t="txT" r="txR" b="txB"/>
              <a:pathLst>
                <a:path w="1411" h="754">
                  <a:moveTo>
                    <a:pt x="0" y="568"/>
                  </a:moveTo>
                  <a:lnTo>
                    <a:pt x="33" y="196"/>
                  </a:lnTo>
                  <a:lnTo>
                    <a:pt x="390" y="57"/>
                  </a:lnTo>
                  <a:lnTo>
                    <a:pt x="406" y="64"/>
                  </a:lnTo>
                  <a:lnTo>
                    <a:pt x="422" y="71"/>
                  </a:lnTo>
                  <a:lnTo>
                    <a:pt x="438" y="77"/>
                  </a:lnTo>
                  <a:lnTo>
                    <a:pt x="454" y="83"/>
                  </a:lnTo>
                  <a:lnTo>
                    <a:pt x="470" y="88"/>
                  </a:lnTo>
                  <a:lnTo>
                    <a:pt x="487" y="93"/>
                  </a:lnTo>
                  <a:lnTo>
                    <a:pt x="503" y="97"/>
                  </a:lnTo>
                  <a:lnTo>
                    <a:pt x="520" y="102"/>
                  </a:lnTo>
                  <a:lnTo>
                    <a:pt x="537" y="105"/>
                  </a:lnTo>
                  <a:lnTo>
                    <a:pt x="554" y="108"/>
                  </a:lnTo>
                  <a:lnTo>
                    <a:pt x="571" y="111"/>
                  </a:lnTo>
                  <a:lnTo>
                    <a:pt x="590" y="113"/>
                  </a:lnTo>
                  <a:lnTo>
                    <a:pt x="607" y="115"/>
                  </a:lnTo>
                  <a:lnTo>
                    <a:pt x="625" y="117"/>
                  </a:lnTo>
                  <a:lnTo>
                    <a:pt x="643" y="117"/>
                  </a:lnTo>
                  <a:lnTo>
                    <a:pt x="661" y="118"/>
                  </a:lnTo>
                  <a:lnTo>
                    <a:pt x="686" y="117"/>
                  </a:lnTo>
                  <a:lnTo>
                    <a:pt x="712" y="116"/>
                  </a:lnTo>
                  <a:lnTo>
                    <a:pt x="737" y="113"/>
                  </a:lnTo>
                  <a:lnTo>
                    <a:pt x="763" y="110"/>
                  </a:lnTo>
                  <a:lnTo>
                    <a:pt x="787" y="105"/>
                  </a:lnTo>
                  <a:lnTo>
                    <a:pt x="811" y="100"/>
                  </a:lnTo>
                  <a:lnTo>
                    <a:pt x="835" y="94"/>
                  </a:lnTo>
                  <a:lnTo>
                    <a:pt x="859" y="87"/>
                  </a:lnTo>
                  <a:lnTo>
                    <a:pt x="882" y="79"/>
                  </a:lnTo>
                  <a:lnTo>
                    <a:pt x="905" y="70"/>
                  </a:lnTo>
                  <a:lnTo>
                    <a:pt x="928" y="60"/>
                  </a:lnTo>
                  <a:lnTo>
                    <a:pt x="949" y="50"/>
                  </a:lnTo>
                  <a:lnTo>
                    <a:pt x="960" y="44"/>
                  </a:lnTo>
                  <a:lnTo>
                    <a:pt x="971" y="39"/>
                  </a:lnTo>
                  <a:lnTo>
                    <a:pt x="981" y="32"/>
                  </a:lnTo>
                  <a:lnTo>
                    <a:pt x="991" y="26"/>
                  </a:lnTo>
                  <a:lnTo>
                    <a:pt x="1002" y="19"/>
                  </a:lnTo>
                  <a:lnTo>
                    <a:pt x="1012" y="13"/>
                  </a:lnTo>
                  <a:lnTo>
                    <a:pt x="1022" y="6"/>
                  </a:lnTo>
                  <a:lnTo>
                    <a:pt x="1032" y="0"/>
                  </a:lnTo>
                  <a:lnTo>
                    <a:pt x="1036" y="351"/>
                  </a:lnTo>
                  <a:lnTo>
                    <a:pt x="1411" y="511"/>
                  </a:lnTo>
                  <a:lnTo>
                    <a:pt x="1391" y="526"/>
                  </a:lnTo>
                  <a:lnTo>
                    <a:pt x="1370" y="540"/>
                  </a:lnTo>
                  <a:lnTo>
                    <a:pt x="1350" y="553"/>
                  </a:lnTo>
                  <a:lnTo>
                    <a:pt x="1329" y="566"/>
                  </a:lnTo>
                  <a:lnTo>
                    <a:pt x="1308" y="579"/>
                  </a:lnTo>
                  <a:lnTo>
                    <a:pt x="1287" y="591"/>
                  </a:lnTo>
                  <a:lnTo>
                    <a:pt x="1266" y="602"/>
                  </a:lnTo>
                  <a:lnTo>
                    <a:pt x="1244" y="614"/>
                  </a:lnTo>
                  <a:lnTo>
                    <a:pt x="1222" y="625"/>
                  </a:lnTo>
                  <a:lnTo>
                    <a:pt x="1199" y="635"/>
                  </a:lnTo>
                  <a:lnTo>
                    <a:pt x="1177" y="645"/>
                  </a:lnTo>
                  <a:lnTo>
                    <a:pt x="1154" y="655"/>
                  </a:lnTo>
                  <a:lnTo>
                    <a:pt x="1132" y="664"/>
                  </a:lnTo>
                  <a:lnTo>
                    <a:pt x="1109" y="673"/>
                  </a:lnTo>
                  <a:lnTo>
                    <a:pt x="1086" y="683"/>
                  </a:lnTo>
                  <a:lnTo>
                    <a:pt x="1062" y="691"/>
                  </a:lnTo>
                  <a:lnTo>
                    <a:pt x="1038" y="698"/>
                  </a:lnTo>
                  <a:lnTo>
                    <a:pt x="1014" y="705"/>
                  </a:lnTo>
                  <a:lnTo>
                    <a:pt x="990" y="712"/>
                  </a:lnTo>
                  <a:lnTo>
                    <a:pt x="966" y="718"/>
                  </a:lnTo>
                  <a:lnTo>
                    <a:pt x="941" y="724"/>
                  </a:lnTo>
                  <a:lnTo>
                    <a:pt x="917" y="729"/>
                  </a:lnTo>
                  <a:lnTo>
                    <a:pt x="866" y="738"/>
                  </a:lnTo>
                  <a:lnTo>
                    <a:pt x="841" y="742"/>
                  </a:lnTo>
                  <a:lnTo>
                    <a:pt x="816" y="745"/>
                  </a:lnTo>
                  <a:lnTo>
                    <a:pt x="791" y="748"/>
                  </a:lnTo>
                  <a:lnTo>
                    <a:pt x="765" y="750"/>
                  </a:lnTo>
                  <a:lnTo>
                    <a:pt x="738" y="752"/>
                  </a:lnTo>
                  <a:lnTo>
                    <a:pt x="713" y="753"/>
                  </a:lnTo>
                  <a:lnTo>
                    <a:pt x="687" y="754"/>
                  </a:lnTo>
                  <a:lnTo>
                    <a:pt x="661" y="754"/>
                  </a:lnTo>
                  <a:lnTo>
                    <a:pt x="616" y="753"/>
                  </a:lnTo>
                  <a:lnTo>
                    <a:pt x="593" y="752"/>
                  </a:lnTo>
                  <a:lnTo>
                    <a:pt x="570" y="751"/>
                  </a:lnTo>
                  <a:lnTo>
                    <a:pt x="548" y="749"/>
                  </a:lnTo>
                  <a:lnTo>
                    <a:pt x="526" y="747"/>
                  </a:lnTo>
                  <a:lnTo>
                    <a:pt x="504" y="744"/>
                  </a:lnTo>
                  <a:lnTo>
                    <a:pt x="482" y="742"/>
                  </a:lnTo>
                  <a:lnTo>
                    <a:pt x="461" y="738"/>
                  </a:lnTo>
                  <a:lnTo>
                    <a:pt x="439" y="735"/>
                  </a:lnTo>
                  <a:lnTo>
                    <a:pt x="417" y="731"/>
                  </a:lnTo>
                  <a:lnTo>
                    <a:pt x="396" y="726"/>
                  </a:lnTo>
                  <a:lnTo>
                    <a:pt x="374" y="722"/>
                  </a:lnTo>
                  <a:lnTo>
                    <a:pt x="353" y="716"/>
                  </a:lnTo>
                  <a:lnTo>
                    <a:pt x="333" y="711"/>
                  </a:lnTo>
                  <a:lnTo>
                    <a:pt x="312" y="705"/>
                  </a:lnTo>
                  <a:lnTo>
                    <a:pt x="271" y="693"/>
                  </a:lnTo>
                  <a:lnTo>
                    <a:pt x="250" y="686"/>
                  </a:lnTo>
                  <a:lnTo>
                    <a:pt x="229" y="679"/>
                  </a:lnTo>
                  <a:lnTo>
                    <a:pt x="209" y="670"/>
                  </a:lnTo>
                  <a:lnTo>
                    <a:pt x="190" y="663"/>
                  </a:lnTo>
                  <a:lnTo>
                    <a:pt x="170" y="655"/>
                  </a:lnTo>
                  <a:lnTo>
                    <a:pt x="150" y="646"/>
                  </a:lnTo>
                  <a:lnTo>
                    <a:pt x="131" y="637"/>
                  </a:lnTo>
                  <a:lnTo>
                    <a:pt x="112" y="628"/>
                  </a:lnTo>
                  <a:lnTo>
                    <a:pt x="92" y="619"/>
                  </a:lnTo>
                  <a:lnTo>
                    <a:pt x="73" y="610"/>
                  </a:lnTo>
                  <a:lnTo>
                    <a:pt x="36" y="590"/>
                  </a:lnTo>
                  <a:lnTo>
                    <a:pt x="0" y="568"/>
                  </a:lnTo>
                  <a:close/>
                </a:path>
              </a:pathLst>
            </a:custGeom>
            <a:grpFill/>
            <a:ln w="6350">
              <a:noFill/>
            </a:ln>
          </p:spPr>
          <p:txBody>
            <a:bodyPr>
              <a:scene3d>
                <a:camera prst="orthographicFront"/>
                <a:lightRig rig="threePt" dir="t"/>
              </a:scene3d>
            </a:bodyPr>
            <a:lstStyle/>
            <a:p>
              <a:endParaRPr lang="zh-CN" altLang="en-US">
                <a:ln w="22225">
                  <a:solidFill>
                    <a:schemeClr val="accent2"/>
                  </a:solidFill>
                  <a:prstDash val="solid"/>
                </a:ln>
                <a:solidFill>
                  <a:schemeClr val="accent2">
                    <a:lumMod val="40000"/>
                    <a:lumOff val="60000"/>
                  </a:schemeClr>
                </a:solidFill>
                <a:effectLst/>
              </a:endParaRPr>
            </a:p>
          </p:txBody>
        </p:sp>
        <p:sp>
          <p:nvSpPr>
            <p:cNvPr id="246821" name="Freeform 19"/>
            <p:cNvSpPr>
              <a:spLocks noChangeAspect="1"/>
            </p:cNvSpPr>
            <p:nvPr/>
          </p:nvSpPr>
          <p:spPr>
            <a:xfrm>
              <a:off x="1840" y="2330"/>
              <a:ext cx="934" cy="1434"/>
            </a:xfrm>
            <a:custGeom>
              <a:avLst/>
              <a:gdLst>
                <a:gd name="txL" fmla="*/ 0 w 934"/>
                <a:gd name="txT" fmla="*/ 0 h 1434"/>
                <a:gd name="txR" fmla="*/ 934 w 934"/>
                <a:gd name="txB" fmla="*/ 1434 h 1434"/>
              </a:gdLst>
              <a:ahLst/>
              <a:cxnLst>
                <a:cxn ang="0">
                  <a:pos x="917" y="907"/>
                </a:cxn>
                <a:cxn ang="0">
                  <a:pos x="885" y="883"/>
                </a:cxn>
                <a:cxn ang="0">
                  <a:pos x="854" y="858"/>
                </a:cxn>
                <a:cxn ang="0">
                  <a:pos x="825" y="831"/>
                </a:cxn>
                <a:cxn ang="0">
                  <a:pos x="798" y="803"/>
                </a:cxn>
                <a:cxn ang="0">
                  <a:pos x="773" y="771"/>
                </a:cxn>
                <a:cxn ang="0">
                  <a:pos x="750" y="740"/>
                </a:cxn>
                <a:cxn ang="0">
                  <a:pos x="729" y="706"/>
                </a:cxn>
                <a:cxn ang="0">
                  <a:pos x="708" y="672"/>
                </a:cxn>
                <a:cxn ang="0">
                  <a:pos x="691" y="636"/>
                </a:cxn>
                <a:cxn ang="0">
                  <a:pos x="676" y="598"/>
                </a:cxn>
                <a:cxn ang="0">
                  <a:pos x="663" y="560"/>
                </a:cxn>
                <a:cxn ang="0">
                  <a:pos x="653" y="521"/>
                </a:cxn>
                <a:cxn ang="0">
                  <a:pos x="645" y="480"/>
                </a:cxn>
                <a:cxn ang="0">
                  <a:pos x="640" y="438"/>
                </a:cxn>
                <a:cxn ang="0">
                  <a:pos x="637" y="397"/>
                </a:cxn>
                <a:cxn ang="0">
                  <a:pos x="637" y="355"/>
                </a:cxn>
                <a:cxn ang="0">
                  <a:pos x="639" y="315"/>
                </a:cxn>
                <a:cxn ang="0">
                  <a:pos x="401" y="0"/>
                </a:cxn>
                <a:cxn ang="0">
                  <a:pos x="26" y="115"/>
                </a:cxn>
                <a:cxn ang="0">
                  <a:pos x="14" y="188"/>
                </a:cxn>
                <a:cxn ang="0">
                  <a:pos x="9" y="225"/>
                </a:cxn>
                <a:cxn ang="0">
                  <a:pos x="5" y="262"/>
                </a:cxn>
                <a:cxn ang="0">
                  <a:pos x="1" y="338"/>
                </a:cxn>
                <a:cxn ang="0">
                  <a:pos x="0" y="396"/>
                </a:cxn>
                <a:cxn ang="0">
                  <a:pos x="2" y="437"/>
                </a:cxn>
                <a:cxn ang="0">
                  <a:pos x="4" y="478"/>
                </a:cxn>
                <a:cxn ang="0">
                  <a:pos x="10" y="538"/>
                </a:cxn>
                <a:cxn ang="0">
                  <a:pos x="16" y="577"/>
                </a:cxn>
                <a:cxn ang="0">
                  <a:pos x="31" y="656"/>
                </a:cxn>
                <a:cxn ang="0">
                  <a:pos x="40" y="694"/>
                </a:cxn>
                <a:cxn ang="0">
                  <a:pos x="62" y="769"/>
                </a:cxn>
                <a:cxn ang="0">
                  <a:pos x="82" y="825"/>
                </a:cxn>
                <a:cxn ang="0">
                  <a:pos x="96" y="861"/>
                </a:cxn>
                <a:cxn ang="0">
                  <a:pos x="119" y="914"/>
                </a:cxn>
                <a:cxn ang="0">
                  <a:pos x="154" y="983"/>
                </a:cxn>
                <a:cxn ang="0">
                  <a:pos x="173" y="1016"/>
                </a:cxn>
                <a:cxn ang="0">
                  <a:pos x="203" y="1065"/>
                </a:cxn>
                <a:cxn ang="0">
                  <a:pos x="235" y="1114"/>
                </a:cxn>
                <a:cxn ang="0">
                  <a:pos x="281" y="1175"/>
                </a:cxn>
                <a:cxn ang="0">
                  <a:pos x="306" y="1204"/>
                </a:cxn>
                <a:cxn ang="0">
                  <a:pos x="331" y="1232"/>
                </a:cxn>
                <a:cxn ang="0">
                  <a:pos x="357" y="1261"/>
                </a:cxn>
                <a:cxn ang="0">
                  <a:pos x="383" y="1288"/>
                </a:cxn>
                <a:cxn ang="0">
                  <a:pos x="412" y="1315"/>
                </a:cxn>
                <a:cxn ang="0">
                  <a:pos x="469" y="1364"/>
                </a:cxn>
                <a:cxn ang="0">
                  <a:pos x="529" y="1411"/>
                </a:cxn>
                <a:cxn ang="0">
                  <a:pos x="601" y="1030"/>
                </a:cxn>
              </a:cxnLst>
              <a:rect l="txL" t="txT" r="txR" b="txB"/>
              <a:pathLst>
                <a:path w="934" h="1434">
                  <a:moveTo>
                    <a:pt x="934" y="918"/>
                  </a:moveTo>
                  <a:lnTo>
                    <a:pt x="917" y="907"/>
                  </a:lnTo>
                  <a:lnTo>
                    <a:pt x="901" y="895"/>
                  </a:lnTo>
                  <a:lnTo>
                    <a:pt x="885" y="883"/>
                  </a:lnTo>
                  <a:lnTo>
                    <a:pt x="869" y="871"/>
                  </a:lnTo>
                  <a:lnTo>
                    <a:pt x="854" y="858"/>
                  </a:lnTo>
                  <a:lnTo>
                    <a:pt x="839" y="845"/>
                  </a:lnTo>
                  <a:lnTo>
                    <a:pt x="825" y="831"/>
                  </a:lnTo>
                  <a:lnTo>
                    <a:pt x="812" y="817"/>
                  </a:lnTo>
                  <a:lnTo>
                    <a:pt x="798" y="803"/>
                  </a:lnTo>
                  <a:lnTo>
                    <a:pt x="786" y="788"/>
                  </a:lnTo>
                  <a:lnTo>
                    <a:pt x="773" y="771"/>
                  </a:lnTo>
                  <a:lnTo>
                    <a:pt x="761" y="756"/>
                  </a:lnTo>
                  <a:lnTo>
                    <a:pt x="750" y="740"/>
                  </a:lnTo>
                  <a:lnTo>
                    <a:pt x="739" y="723"/>
                  </a:lnTo>
                  <a:lnTo>
                    <a:pt x="729" y="706"/>
                  </a:lnTo>
                  <a:lnTo>
                    <a:pt x="718" y="689"/>
                  </a:lnTo>
                  <a:lnTo>
                    <a:pt x="708" y="672"/>
                  </a:lnTo>
                  <a:lnTo>
                    <a:pt x="699" y="654"/>
                  </a:lnTo>
                  <a:lnTo>
                    <a:pt x="691" y="636"/>
                  </a:lnTo>
                  <a:lnTo>
                    <a:pt x="683" y="618"/>
                  </a:lnTo>
                  <a:lnTo>
                    <a:pt x="676" y="598"/>
                  </a:lnTo>
                  <a:lnTo>
                    <a:pt x="669" y="579"/>
                  </a:lnTo>
                  <a:lnTo>
                    <a:pt x="663" y="560"/>
                  </a:lnTo>
                  <a:lnTo>
                    <a:pt x="658" y="540"/>
                  </a:lnTo>
                  <a:lnTo>
                    <a:pt x="653" y="521"/>
                  </a:lnTo>
                  <a:lnTo>
                    <a:pt x="649" y="501"/>
                  </a:lnTo>
                  <a:lnTo>
                    <a:pt x="645" y="480"/>
                  </a:lnTo>
                  <a:lnTo>
                    <a:pt x="642" y="460"/>
                  </a:lnTo>
                  <a:lnTo>
                    <a:pt x="640" y="438"/>
                  </a:lnTo>
                  <a:lnTo>
                    <a:pt x="638" y="418"/>
                  </a:lnTo>
                  <a:lnTo>
                    <a:pt x="637" y="397"/>
                  </a:lnTo>
                  <a:lnTo>
                    <a:pt x="637" y="376"/>
                  </a:lnTo>
                  <a:lnTo>
                    <a:pt x="637" y="355"/>
                  </a:lnTo>
                  <a:lnTo>
                    <a:pt x="638" y="335"/>
                  </a:lnTo>
                  <a:lnTo>
                    <a:pt x="639" y="315"/>
                  </a:lnTo>
                  <a:lnTo>
                    <a:pt x="642" y="295"/>
                  </a:lnTo>
                  <a:lnTo>
                    <a:pt x="401" y="0"/>
                  </a:lnTo>
                  <a:lnTo>
                    <a:pt x="34" y="80"/>
                  </a:lnTo>
                  <a:lnTo>
                    <a:pt x="26" y="115"/>
                  </a:lnTo>
                  <a:lnTo>
                    <a:pt x="20" y="152"/>
                  </a:lnTo>
                  <a:lnTo>
                    <a:pt x="14" y="188"/>
                  </a:lnTo>
                  <a:lnTo>
                    <a:pt x="11" y="207"/>
                  </a:lnTo>
                  <a:lnTo>
                    <a:pt x="9" y="225"/>
                  </a:lnTo>
                  <a:lnTo>
                    <a:pt x="7" y="243"/>
                  </a:lnTo>
                  <a:lnTo>
                    <a:pt x="5" y="262"/>
                  </a:lnTo>
                  <a:lnTo>
                    <a:pt x="2" y="300"/>
                  </a:lnTo>
                  <a:lnTo>
                    <a:pt x="1" y="338"/>
                  </a:lnTo>
                  <a:lnTo>
                    <a:pt x="0" y="376"/>
                  </a:lnTo>
                  <a:lnTo>
                    <a:pt x="0" y="396"/>
                  </a:lnTo>
                  <a:lnTo>
                    <a:pt x="1" y="416"/>
                  </a:lnTo>
                  <a:lnTo>
                    <a:pt x="2" y="437"/>
                  </a:lnTo>
                  <a:lnTo>
                    <a:pt x="3" y="458"/>
                  </a:lnTo>
                  <a:lnTo>
                    <a:pt x="4" y="478"/>
                  </a:lnTo>
                  <a:lnTo>
                    <a:pt x="6" y="498"/>
                  </a:lnTo>
                  <a:lnTo>
                    <a:pt x="10" y="538"/>
                  </a:lnTo>
                  <a:lnTo>
                    <a:pt x="13" y="557"/>
                  </a:lnTo>
                  <a:lnTo>
                    <a:pt x="16" y="577"/>
                  </a:lnTo>
                  <a:lnTo>
                    <a:pt x="23" y="617"/>
                  </a:lnTo>
                  <a:lnTo>
                    <a:pt x="31" y="656"/>
                  </a:lnTo>
                  <a:lnTo>
                    <a:pt x="35" y="675"/>
                  </a:lnTo>
                  <a:lnTo>
                    <a:pt x="40" y="694"/>
                  </a:lnTo>
                  <a:lnTo>
                    <a:pt x="50" y="732"/>
                  </a:lnTo>
                  <a:lnTo>
                    <a:pt x="62" y="769"/>
                  </a:lnTo>
                  <a:lnTo>
                    <a:pt x="74" y="807"/>
                  </a:lnTo>
                  <a:lnTo>
                    <a:pt x="82" y="825"/>
                  </a:lnTo>
                  <a:lnTo>
                    <a:pt x="89" y="843"/>
                  </a:lnTo>
                  <a:lnTo>
                    <a:pt x="96" y="861"/>
                  </a:lnTo>
                  <a:lnTo>
                    <a:pt x="104" y="878"/>
                  </a:lnTo>
                  <a:lnTo>
                    <a:pt x="119" y="914"/>
                  </a:lnTo>
                  <a:lnTo>
                    <a:pt x="136" y="949"/>
                  </a:lnTo>
                  <a:lnTo>
                    <a:pt x="154" y="983"/>
                  </a:lnTo>
                  <a:lnTo>
                    <a:pt x="163" y="1000"/>
                  </a:lnTo>
                  <a:lnTo>
                    <a:pt x="173" y="1016"/>
                  </a:lnTo>
                  <a:lnTo>
                    <a:pt x="192" y="1049"/>
                  </a:lnTo>
                  <a:lnTo>
                    <a:pt x="203" y="1065"/>
                  </a:lnTo>
                  <a:lnTo>
                    <a:pt x="213" y="1081"/>
                  </a:lnTo>
                  <a:lnTo>
                    <a:pt x="235" y="1114"/>
                  </a:lnTo>
                  <a:lnTo>
                    <a:pt x="258" y="1145"/>
                  </a:lnTo>
                  <a:lnTo>
                    <a:pt x="281" y="1175"/>
                  </a:lnTo>
                  <a:lnTo>
                    <a:pt x="293" y="1189"/>
                  </a:lnTo>
                  <a:lnTo>
                    <a:pt x="306" y="1204"/>
                  </a:lnTo>
                  <a:lnTo>
                    <a:pt x="318" y="1218"/>
                  </a:lnTo>
                  <a:lnTo>
                    <a:pt x="331" y="1232"/>
                  </a:lnTo>
                  <a:lnTo>
                    <a:pt x="344" y="1246"/>
                  </a:lnTo>
                  <a:lnTo>
                    <a:pt x="357" y="1261"/>
                  </a:lnTo>
                  <a:lnTo>
                    <a:pt x="370" y="1275"/>
                  </a:lnTo>
                  <a:lnTo>
                    <a:pt x="383" y="1288"/>
                  </a:lnTo>
                  <a:lnTo>
                    <a:pt x="397" y="1301"/>
                  </a:lnTo>
                  <a:lnTo>
                    <a:pt x="412" y="1315"/>
                  </a:lnTo>
                  <a:lnTo>
                    <a:pt x="440" y="1340"/>
                  </a:lnTo>
                  <a:lnTo>
                    <a:pt x="469" y="1364"/>
                  </a:lnTo>
                  <a:lnTo>
                    <a:pt x="499" y="1388"/>
                  </a:lnTo>
                  <a:lnTo>
                    <a:pt x="529" y="1411"/>
                  </a:lnTo>
                  <a:lnTo>
                    <a:pt x="561" y="1434"/>
                  </a:lnTo>
                  <a:lnTo>
                    <a:pt x="601" y="1030"/>
                  </a:lnTo>
                  <a:lnTo>
                    <a:pt x="934" y="918"/>
                  </a:lnTo>
                  <a:close/>
                </a:path>
              </a:pathLst>
            </a:custGeom>
            <a:grpFill/>
            <a:ln w="6350">
              <a:noFill/>
            </a:ln>
          </p:spPr>
          <p:txBody>
            <a:bodyPr>
              <a:scene3d>
                <a:camera prst="orthographicFront"/>
                <a:lightRig rig="threePt" dir="t"/>
              </a:scene3d>
            </a:bodyPr>
            <a:lstStyle/>
            <a:p>
              <a:endParaRPr lang="zh-CN" altLang="en-US">
                <a:ln w="22225">
                  <a:solidFill>
                    <a:schemeClr val="accent2"/>
                  </a:solidFill>
                  <a:prstDash val="solid"/>
                </a:ln>
                <a:solidFill>
                  <a:schemeClr val="accent2">
                    <a:lumMod val="40000"/>
                    <a:lumOff val="60000"/>
                  </a:schemeClr>
                </a:solidFill>
                <a:effectLst/>
              </a:endParaRPr>
            </a:p>
          </p:txBody>
        </p:sp>
      </p:grpSp>
      <p:sp>
        <p:nvSpPr>
          <p:cNvPr id="4" name="文本框 3"/>
          <p:cNvSpPr txBox="1"/>
          <p:nvPr/>
        </p:nvSpPr>
        <p:spPr>
          <a:xfrm>
            <a:off x="8496935" y="2928620"/>
            <a:ext cx="1421130" cy="1322070"/>
          </a:xfrm>
          <a:prstGeom prst="rect">
            <a:avLst/>
          </a:prstGeom>
          <a:noFill/>
        </p:spPr>
        <p:txBody>
          <a:bodyPr wrap="square" rtlCol="0">
            <a:spAutoFit/>
          </a:bodyPr>
          <a:lstStyle/>
          <a:p>
            <a:r>
              <a:rPr lang="zh-CN" altLang="en-US" sz="4000"/>
              <a:t>知识产权</a:t>
            </a:r>
          </a:p>
        </p:txBody>
      </p:sp>
      <p:sp>
        <p:nvSpPr>
          <p:cNvPr id="5" name="文本框 4"/>
          <p:cNvSpPr txBox="1"/>
          <p:nvPr/>
        </p:nvSpPr>
        <p:spPr>
          <a:xfrm>
            <a:off x="7449820" y="1623695"/>
            <a:ext cx="1259840" cy="1198880"/>
          </a:xfrm>
          <a:prstGeom prst="rect">
            <a:avLst/>
          </a:prstGeom>
          <a:noFill/>
        </p:spPr>
        <p:txBody>
          <a:bodyPr wrap="square" rtlCol="0">
            <a:spAutoFit/>
          </a:bodyPr>
          <a:lstStyle/>
          <a:p>
            <a:r>
              <a:rPr lang="zh-CN" altLang="en-US" dirty="0">
                <a:solidFill>
                  <a:srgbClr val="FFFF00"/>
                </a:solidFill>
              </a:rPr>
              <a:t>国家治理体系和治理能力现代化</a:t>
            </a:r>
          </a:p>
        </p:txBody>
      </p:sp>
      <p:sp>
        <p:nvSpPr>
          <p:cNvPr id="6" name="文本框 5"/>
          <p:cNvSpPr txBox="1"/>
          <p:nvPr/>
        </p:nvSpPr>
        <p:spPr>
          <a:xfrm>
            <a:off x="9435465" y="2183130"/>
            <a:ext cx="1444625" cy="368300"/>
          </a:xfrm>
          <a:prstGeom prst="rect">
            <a:avLst/>
          </a:prstGeom>
          <a:noFill/>
        </p:spPr>
        <p:txBody>
          <a:bodyPr wrap="square" rtlCol="0">
            <a:spAutoFit/>
          </a:bodyPr>
          <a:lstStyle/>
          <a:p>
            <a:r>
              <a:rPr lang="zh-CN" altLang="en-US" dirty="0">
                <a:solidFill>
                  <a:srgbClr val="FFFF00"/>
                </a:solidFill>
              </a:rPr>
              <a:t>高质量发展</a:t>
            </a:r>
          </a:p>
        </p:txBody>
      </p:sp>
      <p:sp>
        <p:nvSpPr>
          <p:cNvPr id="7" name="文本框 6"/>
          <p:cNvSpPr txBox="1"/>
          <p:nvPr/>
        </p:nvSpPr>
        <p:spPr>
          <a:xfrm>
            <a:off x="10297795" y="3898265"/>
            <a:ext cx="830580" cy="922020"/>
          </a:xfrm>
          <a:prstGeom prst="rect">
            <a:avLst/>
          </a:prstGeom>
          <a:noFill/>
        </p:spPr>
        <p:txBody>
          <a:bodyPr wrap="square" rtlCol="0">
            <a:spAutoFit/>
          </a:bodyPr>
          <a:lstStyle/>
          <a:p>
            <a:r>
              <a:rPr lang="zh-CN" altLang="en-US" dirty="0">
                <a:solidFill>
                  <a:srgbClr val="FFFF00"/>
                </a:solidFill>
              </a:rPr>
              <a:t>人民生活幸福</a:t>
            </a:r>
          </a:p>
        </p:txBody>
      </p:sp>
      <p:sp>
        <p:nvSpPr>
          <p:cNvPr id="8" name="文本框 7"/>
          <p:cNvSpPr txBox="1"/>
          <p:nvPr/>
        </p:nvSpPr>
        <p:spPr>
          <a:xfrm>
            <a:off x="8251825" y="4968875"/>
            <a:ext cx="1183640" cy="645160"/>
          </a:xfrm>
          <a:prstGeom prst="rect">
            <a:avLst/>
          </a:prstGeom>
          <a:noFill/>
        </p:spPr>
        <p:txBody>
          <a:bodyPr wrap="square" rtlCol="0">
            <a:spAutoFit/>
          </a:bodyPr>
          <a:lstStyle/>
          <a:p>
            <a:r>
              <a:rPr lang="zh-CN" altLang="en-US" dirty="0">
                <a:solidFill>
                  <a:srgbClr val="FFFF00"/>
                </a:solidFill>
              </a:rPr>
              <a:t>国家对外开放大局</a:t>
            </a:r>
          </a:p>
        </p:txBody>
      </p:sp>
      <p:sp>
        <p:nvSpPr>
          <p:cNvPr id="9" name="文本框 8"/>
          <p:cNvSpPr txBox="1"/>
          <p:nvPr/>
        </p:nvSpPr>
        <p:spPr>
          <a:xfrm>
            <a:off x="6817995" y="3705225"/>
            <a:ext cx="785495" cy="645160"/>
          </a:xfrm>
          <a:prstGeom prst="rect">
            <a:avLst/>
          </a:prstGeom>
          <a:noFill/>
        </p:spPr>
        <p:txBody>
          <a:bodyPr wrap="square" rtlCol="0">
            <a:spAutoFit/>
          </a:bodyPr>
          <a:lstStyle/>
          <a:p>
            <a:r>
              <a:rPr lang="zh-CN" altLang="en-US" dirty="0">
                <a:solidFill>
                  <a:srgbClr val="FFFF00"/>
                </a:solidFill>
              </a:rPr>
              <a:t>国家安全</a:t>
            </a:r>
          </a:p>
        </p:txBody>
      </p:sp>
      <p:sp>
        <p:nvSpPr>
          <p:cNvPr id="10" name="同侧圆角矩形 9"/>
          <p:cNvSpPr/>
          <p:nvPr/>
        </p:nvSpPr>
        <p:spPr>
          <a:xfrm>
            <a:off x="653415" y="1176020"/>
            <a:ext cx="5031740" cy="3305810"/>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a:t>全面建设社会主义现代化国家，必须从国家战略高度和进入新发展阶段要求出发，全面加强知识产权保护工作，促进建设现代化经济体系，激发全社会创新活力，推动构建新发展格局。</a:t>
            </a:r>
            <a:endParaRPr lang="zh-CN" altLang="en-US" sz="2800"/>
          </a:p>
          <a:p>
            <a:pPr algn="ctr" eaLnBrk="1" hangingPunct="1"/>
            <a:r>
              <a:rPr lang="en-US" altLang="zh-CN" sz="2000">
                <a:sym typeface="+mn-ea"/>
              </a:rPr>
              <a:t>——</a:t>
            </a:r>
            <a:r>
              <a:rPr lang="zh-CN" altLang="en-US" sz="2000">
                <a:sym typeface="+mn-ea"/>
              </a:rPr>
              <a:t>习近平总书记在</a:t>
            </a:r>
            <a:r>
              <a:rPr lang="en-US" altLang="zh-CN" sz="2000">
                <a:sym typeface="+mn-ea"/>
              </a:rPr>
              <a:t>2020</a:t>
            </a:r>
            <a:r>
              <a:rPr lang="zh-CN" altLang="en-US" sz="2000">
                <a:sym typeface="+mn-ea"/>
              </a:rPr>
              <a:t>年</a:t>
            </a:r>
            <a:r>
              <a:rPr lang="en-US" altLang="zh-CN" sz="2000">
                <a:sym typeface="+mn-ea"/>
              </a:rPr>
              <a:t>11</a:t>
            </a:r>
            <a:r>
              <a:rPr lang="zh-CN" altLang="en-US" sz="2000">
                <a:sym typeface="+mn-ea"/>
              </a:rPr>
              <a:t>月</a:t>
            </a:r>
            <a:r>
              <a:rPr lang="en-US" altLang="zh-CN" sz="2000">
                <a:sym typeface="+mn-ea"/>
              </a:rPr>
              <a:t>30</a:t>
            </a:r>
            <a:r>
              <a:rPr lang="zh-CN" altLang="en-US" sz="2000">
                <a:sym typeface="+mn-ea"/>
              </a:rPr>
              <a:t>日中央政治局集体学习时的讲话</a:t>
            </a:r>
            <a:endParaRPr lang="zh-CN" altLang="en-US" sz="2800"/>
          </a:p>
        </p:txBody>
      </p:sp>
      <p:grpSp>
        <p:nvGrpSpPr>
          <p:cNvPr id="17" name="组合 16"/>
          <p:cNvGrpSpPr/>
          <p:nvPr/>
        </p:nvGrpSpPr>
        <p:grpSpPr>
          <a:xfrm>
            <a:off x="0" y="452710"/>
            <a:ext cx="1333500" cy="565815"/>
            <a:chOff x="0" y="920183"/>
            <a:chExt cx="1411122" cy="565716"/>
          </a:xfrm>
        </p:grpSpPr>
        <p:sp>
          <p:nvSpPr>
            <p:cNvPr id="18" name="箭头: V 形 23"/>
            <p:cNvSpPr/>
            <p:nvPr/>
          </p:nvSpPr>
          <p:spPr>
            <a:xfrm>
              <a:off x="960272" y="927100"/>
              <a:ext cx="450850" cy="558799"/>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endParaRPr>
            </a:p>
          </p:txBody>
        </p:sp>
        <p:sp>
          <p:nvSpPr>
            <p:cNvPr id="19" name="箭头: V 形 24"/>
            <p:cNvSpPr/>
            <p:nvPr/>
          </p:nvSpPr>
          <p:spPr>
            <a:xfrm>
              <a:off x="594725" y="920183"/>
              <a:ext cx="450850" cy="558799"/>
            </a:xfrm>
            <a:prstGeom prst="chevron">
              <a:avLst/>
            </a:prstGeom>
            <a:solidFill>
              <a:srgbClr val="0D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endParaRPr>
            </a:p>
          </p:txBody>
        </p:sp>
        <p:sp>
          <p:nvSpPr>
            <p:cNvPr id="20" name="箭头: 五边形 25"/>
            <p:cNvSpPr/>
            <p:nvPr/>
          </p:nvSpPr>
          <p:spPr>
            <a:xfrm>
              <a:off x="0" y="927100"/>
              <a:ext cx="691305" cy="558799"/>
            </a:xfrm>
            <a:prstGeom prst="homePlate">
              <a:avLst>
                <a:gd name="adj" fmla="val 42208"/>
              </a:avLst>
            </a:prstGeom>
            <a:solidFill>
              <a:srgbClr val="8F4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endParaRPr>
            </a:p>
          </p:txBody>
        </p:sp>
      </p:grpSp>
      <p:sp>
        <p:nvSpPr>
          <p:cNvPr id="11" name="灯片编号占位符 10"/>
          <p:cNvSpPr>
            <a:spLocks noGrp="1"/>
          </p:cNvSpPr>
          <p:nvPr>
            <p:ph type="sldNum" sz="quarter" idx="12"/>
          </p:nvPr>
        </p:nvSpPr>
        <p:spPr/>
        <p:txBody>
          <a:bodyPr/>
          <a:lstStyle/>
          <a:p>
            <a:fld id="{15FB272F-3DAB-40AA-94C0-D1791CFBCDC2}" type="slidenum">
              <a:rPr lang="zh-CN" altLang="en-US" smtClean="0"/>
              <a:t>18</a:t>
            </a:fld>
            <a:endParaRPr lang="zh-CN" altLang="en-US"/>
          </a:p>
        </p:txBody>
      </p:sp>
      <p:sp>
        <p:nvSpPr>
          <p:cNvPr id="12" name="矩形 11"/>
          <p:cNvSpPr/>
          <p:nvPr/>
        </p:nvSpPr>
        <p:spPr>
          <a:xfrm>
            <a:off x="618490" y="4788535"/>
            <a:ext cx="6200775" cy="1424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600" dirty="0" err="1">
                <a:sym typeface="+mn-ea"/>
              </a:rPr>
              <a:t>创新是引领发展的第一动力，</a:t>
            </a:r>
          </a:p>
          <a:p>
            <a:pPr algn="ctr"/>
            <a:r>
              <a:rPr lang="en-US" altLang="zh-CN" sz="3600" dirty="0" err="1">
                <a:sym typeface="+mn-ea"/>
              </a:rPr>
              <a:t>保护知识产权就是保护创新</a:t>
            </a:r>
            <a:r>
              <a:rPr lang="en-US" altLang="zh-CN" sz="3600" dirty="0">
                <a:sym typeface="+mn-ea"/>
              </a:rPr>
              <a:t>。</a:t>
            </a:r>
            <a:endParaRPr lang="zh-CN" altLang="en-US" sz="3600"/>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98170" y="1779905"/>
            <a:ext cx="5411470" cy="70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0" name="Rectangle 2"/>
          <p:cNvSpPr>
            <a:spLocks noGrp="1" noChangeArrowheads="1"/>
          </p:cNvSpPr>
          <p:nvPr>
            <p:ph type="title"/>
          </p:nvPr>
        </p:nvSpPr>
        <p:spPr>
          <a:xfrm>
            <a:off x="840105" y="365125"/>
            <a:ext cx="10515600" cy="991870"/>
          </a:xfrm>
        </p:spPr>
        <p:txBody>
          <a:bodyPr>
            <a:normAutofit/>
          </a:bodyPr>
          <a:lstStyle/>
          <a:p>
            <a:pPr eaLnBrk="1" hangingPunct="1"/>
            <a:r>
              <a:rPr lang="zh-CN" altLang="en-US" dirty="0"/>
              <a:t>二、知识产权的重要性</a:t>
            </a:r>
          </a:p>
        </p:txBody>
      </p:sp>
      <p:sp>
        <p:nvSpPr>
          <p:cNvPr id="2" name="文本占位符 1"/>
          <p:cNvSpPr>
            <a:spLocks noGrp="1"/>
          </p:cNvSpPr>
          <p:nvPr>
            <p:ph type="body" idx="1"/>
          </p:nvPr>
        </p:nvSpPr>
        <p:spPr/>
        <p:txBody>
          <a:bodyPr>
            <a:normAutofit/>
          </a:bodyPr>
          <a:lstStyle/>
          <a:p>
            <a:r>
              <a:rPr lang="zh-CN" altLang="en-US" dirty="0">
                <a:solidFill>
                  <a:srgbClr val="FFFF00"/>
                </a:solidFill>
                <a:sym typeface="+mn-ea"/>
              </a:rPr>
              <a:t>生产形态的变化：从纺锤形到哑铃形</a:t>
            </a:r>
            <a:endParaRPr lang="zh-CN" altLang="en-US" b="1" dirty="0">
              <a:solidFill>
                <a:srgbClr val="FFFF00"/>
              </a:solidFill>
              <a:sym typeface="+mn-ea"/>
            </a:endParaRPr>
          </a:p>
        </p:txBody>
      </p:sp>
      <p:sp>
        <p:nvSpPr>
          <p:cNvPr id="40963" name="Rectangle 3"/>
          <p:cNvSpPr>
            <a:spLocks noGrp="1" noChangeArrowheads="1"/>
          </p:cNvSpPr>
          <p:nvPr>
            <p:ph sz="half" idx="2"/>
          </p:nvPr>
        </p:nvSpPr>
        <p:spPr/>
        <p:txBody>
          <a:bodyPr rtlCol="0">
            <a:normAutofit/>
          </a:bodyPr>
          <a:lstStyle/>
          <a:p>
            <a:pPr lvl="1">
              <a:defRPr/>
            </a:pPr>
            <a:r>
              <a:rPr lang="zh-CN" altLang="en-US" sz="2800" b="1" dirty="0"/>
              <a:t>）</a:t>
            </a:r>
            <a:endParaRPr lang="en-US" altLang="zh-CN" sz="2800" b="1" dirty="0"/>
          </a:p>
          <a:p>
            <a:pPr lvl="1">
              <a:defRPr/>
            </a:pPr>
            <a:endParaRPr lang="zh-CN" altLang="en-US" sz="2000" dirty="0"/>
          </a:p>
          <a:p>
            <a:pPr>
              <a:defRPr/>
            </a:pPr>
            <a:endParaRPr lang="zh-CN" altLang="en-US" sz="2400" dirty="0"/>
          </a:p>
          <a:p>
            <a:pPr>
              <a:defRPr/>
            </a:pPr>
            <a:endParaRPr lang="zh-CN" altLang="en-US" sz="2400" dirty="0"/>
          </a:p>
          <a:p>
            <a:pPr>
              <a:buNone/>
              <a:defRPr/>
            </a:pPr>
            <a:endParaRPr lang="en-US" altLang="zh-CN" sz="2400" dirty="0"/>
          </a:p>
          <a:p>
            <a:pPr>
              <a:buNone/>
              <a:defRPr/>
            </a:pPr>
            <a:r>
              <a:rPr lang="zh-CN" altLang="en-US" sz="2400" dirty="0"/>
              <a:t>  </a:t>
            </a:r>
            <a:endParaRPr lang="zh-CN" altLang="en-US" sz="2000" dirty="0"/>
          </a:p>
          <a:p>
            <a:pPr>
              <a:buNone/>
              <a:defRPr/>
            </a:pPr>
            <a:r>
              <a:rPr lang="zh-CN" altLang="en-US" sz="2000" dirty="0"/>
              <a:t>   </a:t>
            </a:r>
          </a:p>
          <a:p>
            <a:pPr>
              <a:defRPr/>
            </a:pPr>
            <a:endParaRPr lang="en-US" altLang="zh-CN" dirty="0"/>
          </a:p>
        </p:txBody>
      </p:sp>
      <p:sp>
        <p:nvSpPr>
          <p:cNvPr id="3" name="文本占位符 2"/>
          <p:cNvSpPr>
            <a:spLocks noGrp="1"/>
          </p:cNvSpPr>
          <p:nvPr>
            <p:ph type="body" sz="quarter" idx="3"/>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lvl="1"/>
            <a:r>
              <a:rPr lang="en-US" altLang="zh-CN" sz="2400" dirty="0">
                <a:sym typeface="+mn-ea"/>
              </a:rPr>
              <a:t>                                           </a:t>
            </a:r>
            <a:r>
              <a:rPr lang="zh-CN" altLang="en-US" sz="2400" dirty="0">
                <a:solidFill>
                  <a:srgbClr val="FFFF00"/>
                </a:solidFill>
                <a:sym typeface="+mn-ea"/>
              </a:rPr>
              <a:t>企业附加值的</a:t>
            </a:r>
            <a:r>
              <a:rPr lang="en-US" altLang="zh-CN" sz="2400" dirty="0">
                <a:solidFill>
                  <a:srgbClr val="FFFF00"/>
                </a:solidFill>
                <a:sym typeface="+mn-ea"/>
              </a:rPr>
              <a:t>“</a:t>
            </a:r>
            <a:r>
              <a:rPr lang="zh-CN" altLang="en-US" sz="2400" dirty="0">
                <a:solidFill>
                  <a:srgbClr val="FFFF00"/>
                </a:solidFill>
                <a:sym typeface="+mn-ea"/>
              </a:rPr>
              <a:t>微笑曲线”</a:t>
            </a:r>
            <a:endParaRPr lang="zh-CN" altLang="en-US" sz="2400" b="1" dirty="0">
              <a:solidFill>
                <a:srgbClr val="FFFF00"/>
              </a:solidFill>
              <a:sym typeface="+mn-ea"/>
            </a:endParaRPr>
          </a:p>
        </p:txBody>
      </p:sp>
      <p:sp>
        <p:nvSpPr>
          <p:cNvPr id="4" name="内容占位符 3"/>
          <p:cNvSpPr>
            <a:spLocks noGrp="1"/>
          </p:cNvSpPr>
          <p:nvPr>
            <p:ph sz="quarter" idx="4"/>
          </p:nvPr>
        </p:nvSpPr>
        <p:spPr/>
        <p:txBody>
          <a:bodyPr/>
          <a:lstStyle/>
          <a:p>
            <a:endParaRPr lang="zh-CN" altLang="en-US"/>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71" y="2635885"/>
            <a:ext cx="31337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80" y="4184015"/>
            <a:ext cx="4572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4" descr="D:\Backup\我的文档\My Pictures\26939-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785" y="2828925"/>
            <a:ext cx="5850255" cy="291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598805" y="1356995"/>
            <a:ext cx="5288280" cy="423545"/>
          </a:xfrm>
          <a:prstGeom prst="rect">
            <a:avLst/>
          </a:prstGeom>
          <a:noFill/>
        </p:spPr>
        <p:txBody>
          <a:bodyPr wrap="none" rtlCol="0" anchor="t">
            <a:spAutoFit/>
          </a:bodyPr>
          <a:lstStyle/>
          <a:p>
            <a:pPr marL="228600" lvl="0" indent="-228600" algn="l" eaLnBrk="1" hangingPunct="1">
              <a:lnSpc>
                <a:spcPct val="90000"/>
              </a:lnSpc>
              <a:spcBef>
                <a:spcPts val="500"/>
              </a:spcBef>
              <a:buFont typeface="Arial" panose="020B0604020202020204" pitchFamily="34" charset="0"/>
              <a:buChar char="•"/>
              <a:defRPr/>
            </a:pPr>
            <a:r>
              <a:rPr lang="zh-CN" altLang="en-US" sz="2400" dirty="0">
                <a:solidFill>
                  <a:srgbClr val="FF0000"/>
                </a:solidFill>
                <a:latin typeface="+mn-lt"/>
                <a:ea typeface="+mn-ea"/>
                <a:sym typeface="+mn-ea"/>
              </a:rPr>
              <a:t>（三）从企业间看知识产权的重要性</a:t>
            </a:r>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 calcmode="lin" valueType="num">
                                      <p:cBhvr additive="base">
                                        <p:cTn id="13"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gtEl>
                                        <p:attrNameLst>
                                          <p:attrName>style.visibility</p:attrName>
                                        </p:attrNameLst>
                                      </p:cBhvr>
                                      <p:to>
                                        <p:strVal val="visible"/>
                                      </p:to>
                                    </p:set>
                                    <p:anim calcmode="lin" valueType="num">
                                      <p:cBhvr additive="base">
                                        <p:cTn id="19" dur="500" fill="hold"/>
                                        <p:tgtEl>
                                          <p:spTgt spid="40964"/>
                                        </p:tgtEl>
                                        <p:attrNameLst>
                                          <p:attrName>ppt_x</p:attrName>
                                        </p:attrNameLst>
                                      </p:cBhvr>
                                      <p:tavLst>
                                        <p:tav tm="0">
                                          <p:val>
                                            <p:strVal val="#ppt_x"/>
                                          </p:val>
                                        </p:tav>
                                        <p:tav tm="100000">
                                          <p:val>
                                            <p:strVal val="#ppt_x"/>
                                          </p:val>
                                        </p:tav>
                                      </p:tavLst>
                                    </p:anim>
                                    <p:anim calcmode="lin" valueType="num">
                                      <p:cBhvr additive="base">
                                        <p:cTn id="20"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5"/>
                                        </p:tgtEl>
                                        <p:attrNameLst>
                                          <p:attrName>style.visibility</p:attrName>
                                        </p:attrNameLst>
                                      </p:cBhvr>
                                      <p:to>
                                        <p:strVal val="visible"/>
                                      </p:to>
                                    </p:set>
                                    <p:anim calcmode="lin" valueType="num">
                                      <p:cBhvr additive="base">
                                        <p:cTn id="25" dur="500" fill="hold"/>
                                        <p:tgtEl>
                                          <p:spTgt spid="40965"/>
                                        </p:tgtEl>
                                        <p:attrNameLst>
                                          <p:attrName>ppt_x</p:attrName>
                                        </p:attrNameLst>
                                      </p:cBhvr>
                                      <p:tavLst>
                                        <p:tav tm="0">
                                          <p:val>
                                            <p:strVal val="#ppt_x"/>
                                          </p:val>
                                        </p:tav>
                                        <p:tav tm="100000">
                                          <p:val>
                                            <p:strVal val="#ppt_x"/>
                                          </p:val>
                                        </p:tav>
                                      </p:tavLst>
                                    </p:anim>
                                    <p:anim calcmode="lin" valueType="num">
                                      <p:cBhvr additive="base">
                                        <p:cTn id="26"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additive="base">
                                        <p:cTn id="31"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注意事项</a:t>
            </a:r>
          </a:p>
        </p:txBody>
      </p:sp>
      <p:sp>
        <p:nvSpPr>
          <p:cNvPr id="3" name="内容占位符 2"/>
          <p:cNvSpPr>
            <a:spLocks noGrp="1"/>
          </p:cNvSpPr>
          <p:nvPr>
            <p:ph idx="1"/>
          </p:nvPr>
        </p:nvSpPr>
        <p:spPr/>
        <p:txBody>
          <a:bodyPr/>
          <a:lstStyle/>
          <a:p>
            <a:pPr latinLnBrk="0">
              <a:lnSpc>
                <a:spcPct val="110000"/>
              </a:lnSpc>
            </a:pPr>
            <a:r>
              <a:rPr lang="zh-CN" altLang="en-US" dirty="0"/>
              <a:t>上课方式：讲授</a:t>
            </a:r>
            <a:r>
              <a:rPr lang="en-US" dirty="0"/>
              <a:t>+</a:t>
            </a:r>
            <a:r>
              <a:rPr lang="zh-CN" altLang="en-US" dirty="0"/>
              <a:t>分享、讨论</a:t>
            </a:r>
            <a:endParaRPr lang="en-US" dirty="0"/>
          </a:p>
          <a:p>
            <a:pPr latinLnBrk="0">
              <a:lnSpc>
                <a:spcPct val="110000"/>
              </a:lnSpc>
            </a:pPr>
            <a:r>
              <a:rPr lang="zh-CN" altLang="en-US" dirty="0"/>
              <a:t>上课：</a:t>
            </a:r>
            <a:r>
              <a:rPr lang="en-US" altLang="zh-CN" dirty="0"/>
              <a:t>1—14</a:t>
            </a:r>
            <a:r>
              <a:rPr lang="zh-CN" altLang="en-US" dirty="0"/>
              <a:t>周</a:t>
            </a:r>
          </a:p>
          <a:p>
            <a:pPr latinLnBrk="0">
              <a:lnSpc>
                <a:spcPct val="110000"/>
              </a:lnSpc>
            </a:pPr>
            <a:r>
              <a:rPr lang="zh-CN" altLang="en-US" dirty="0"/>
              <a:t>考试：第</a:t>
            </a:r>
            <a:r>
              <a:rPr lang="en-US" altLang="zh-CN" dirty="0"/>
              <a:t>15</a:t>
            </a:r>
            <a:r>
              <a:rPr lang="zh-CN" altLang="en-US" dirty="0"/>
              <a:t>周，开卷考试</a:t>
            </a:r>
            <a:endParaRPr lang="en-US" altLang="zh-CN" dirty="0"/>
          </a:p>
          <a:p>
            <a:pPr latinLnBrk="0">
              <a:lnSpc>
                <a:spcPct val="110000"/>
              </a:lnSpc>
            </a:pPr>
            <a:r>
              <a:rPr lang="zh-CN" altLang="en-US" dirty="0"/>
              <a:t>成绩：考试（</a:t>
            </a:r>
            <a:r>
              <a:rPr lang="en-US" altLang="zh-CN" dirty="0"/>
              <a:t>70%</a:t>
            </a:r>
            <a:r>
              <a:rPr lang="zh-CN" altLang="en-US" dirty="0"/>
              <a:t>）、出勤及课堂参与（</a:t>
            </a:r>
            <a:r>
              <a:rPr lang="en-US" altLang="zh-CN" dirty="0"/>
              <a:t>30%</a:t>
            </a:r>
            <a:r>
              <a:rPr lang="zh-CN" altLang="en-US" dirty="0"/>
              <a:t>）。</a:t>
            </a:r>
          </a:p>
          <a:p>
            <a:pPr latinLnBrk="0">
              <a:lnSpc>
                <a:spcPct val="110000"/>
              </a:lnSpc>
            </a:pPr>
            <a:r>
              <a:rPr lang="zh-CN" altLang="en-US" dirty="0"/>
              <a:t>分享：第</a:t>
            </a:r>
            <a:r>
              <a:rPr lang="en-US" altLang="zh-CN" dirty="0"/>
              <a:t>2-14</a:t>
            </a:r>
            <a:r>
              <a:rPr lang="zh-CN" altLang="en-US" dirty="0"/>
              <a:t>周每次课两组同学做</a:t>
            </a:r>
            <a:r>
              <a:rPr lang="en-US" altLang="zh-CN" dirty="0"/>
              <a:t>“</a:t>
            </a:r>
            <a:r>
              <a:rPr lang="zh-CN" altLang="en-US" dirty="0"/>
              <a:t>知识产权分享</a:t>
            </a:r>
            <a:r>
              <a:rPr lang="en-US" altLang="zh-CN" dirty="0"/>
              <a:t>”</a:t>
            </a:r>
            <a:r>
              <a:rPr lang="zh-CN" altLang="en-US" dirty="0"/>
              <a:t>（</a:t>
            </a:r>
            <a:r>
              <a:rPr lang="en-US" altLang="zh-CN" dirty="0"/>
              <a:t>10-15</a:t>
            </a:r>
            <a:r>
              <a:rPr lang="zh-CN" altLang="en-US" dirty="0"/>
              <a:t>分钟）</a:t>
            </a:r>
          </a:p>
          <a:p>
            <a:pPr lvl="1" latinLnBrk="0">
              <a:lnSpc>
                <a:spcPct val="110000"/>
              </a:lnSpc>
            </a:pPr>
            <a:r>
              <a:rPr lang="zh-CN" altLang="en-US" dirty="0"/>
              <a:t>题目和</a:t>
            </a:r>
            <a:r>
              <a:rPr lang="en-US" altLang="zh-CN" dirty="0" err="1"/>
              <a:t>内容自拟</a:t>
            </a:r>
            <a:endParaRPr lang="en-US" altLang="zh-CN" dirty="0"/>
          </a:p>
          <a:p>
            <a:pPr lvl="1" latinLnBrk="0">
              <a:lnSpc>
                <a:spcPct val="110000"/>
              </a:lnSpc>
            </a:pPr>
            <a:r>
              <a:rPr lang="en-US" altLang="zh-CN" dirty="0"/>
              <a:t>问题、案例、事件</a:t>
            </a:r>
            <a:r>
              <a:rPr lang="zh-CN" altLang="en-US" dirty="0"/>
              <a:t>等：</a:t>
            </a:r>
            <a:r>
              <a:rPr lang="en-US" altLang="zh-CN" dirty="0"/>
              <a:t>“介绍+评论”</a:t>
            </a:r>
          </a:p>
          <a:p>
            <a:pPr lvl="1" latinLnBrk="0">
              <a:lnSpc>
                <a:spcPct val="110000"/>
              </a:lnSpc>
            </a:pPr>
            <a:r>
              <a:rPr lang="zh-CN" altLang="en-US" dirty="0"/>
              <a:t>每组</a:t>
            </a:r>
            <a:r>
              <a:rPr lang="en-US" altLang="zh-CN" dirty="0"/>
              <a:t>2</a:t>
            </a:r>
            <a:r>
              <a:rPr lang="zh-CN" altLang="en-US" dirty="0"/>
              <a:t>人</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p:txBody>
          <a:bodyPr/>
          <a:lstStyle/>
          <a:p>
            <a:r>
              <a:rPr lang="zh-CN" altLang="en-US"/>
              <a:t>企业知识产权的重要性（续）</a:t>
            </a:r>
          </a:p>
        </p:txBody>
      </p:sp>
      <p:sp>
        <p:nvSpPr>
          <p:cNvPr id="17411" name="页脚占位符 3"/>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a:defRPr sz="5865">
                <a:solidFill>
                  <a:schemeClr val="tx1"/>
                </a:solidFill>
                <a:latin typeface="Tahoma" panose="020B0604030504040204" pitchFamily="34" charset="0"/>
                <a:ea typeface="宋体" panose="02010600030101010101" pitchFamily="2" charset="-122"/>
              </a:defRPr>
            </a:lvl1pPr>
            <a:lvl2pPr marL="990600" indent="-381000" defTabSz="914400">
              <a:defRPr sz="5865">
                <a:solidFill>
                  <a:schemeClr val="tx1"/>
                </a:solidFill>
                <a:latin typeface="Tahoma" panose="020B0604030504040204" pitchFamily="34" charset="0"/>
                <a:ea typeface="宋体" panose="02010600030101010101" pitchFamily="2" charset="-122"/>
              </a:defRPr>
            </a:lvl2pPr>
            <a:lvl3pPr marL="1524000" indent="-304800" defTabSz="914400">
              <a:defRPr sz="5865">
                <a:solidFill>
                  <a:schemeClr val="tx1"/>
                </a:solidFill>
                <a:latin typeface="Tahoma" panose="020B0604030504040204" pitchFamily="34" charset="0"/>
                <a:ea typeface="宋体" panose="02010600030101010101" pitchFamily="2" charset="-122"/>
              </a:defRPr>
            </a:lvl3pPr>
            <a:lvl4pPr marL="2133600" indent="-304800" defTabSz="914400">
              <a:defRPr sz="5865">
                <a:solidFill>
                  <a:schemeClr val="tx1"/>
                </a:solidFill>
                <a:latin typeface="Tahoma" panose="020B0604030504040204" pitchFamily="34" charset="0"/>
                <a:ea typeface="宋体" panose="02010600030101010101" pitchFamily="2" charset="-122"/>
              </a:defRPr>
            </a:lvl4pPr>
            <a:lvl5pPr marL="2743200" indent="-304800" defTabSz="914400">
              <a:defRPr sz="5865">
                <a:solidFill>
                  <a:schemeClr val="tx1"/>
                </a:solidFill>
                <a:latin typeface="Tahoma" panose="020B0604030504040204" pitchFamily="34" charset="0"/>
                <a:ea typeface="宋体" panose="02010600030101010101" pitchFamily="2" charset="-122"/>
              </a:defRPr>
            </a:lvl5pPr>
            <a:lvl6pPr marL="33528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6pPr>
            <a:lvl7pPr marL="39624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7pPr>
            <a:lvl8pPr marL="45720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8pPr>
            <a:lvl9pPr marL="51816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9pPr>
          </a:lstStyle>
          <a:p>
            <a:pPr eaLnBrk="0" hangingPunct="0"/>
            <a:endParaRPr lang="zh-CN" altLang="en-US" sz="1200" b="1">
              <a:solidFill>
                <a:srgbClr val="898989"/>
              </a:solidFill>
              <a:latin typeface="Arial" panose="020B0604020202020204" pitchFamily="34" charset="0"/>
              <a:ea typeface="华文中宋" panose="02010600040101010101" pitchFamily="2" charset="-122"/>
            </a:endParaRPr>
          </a:p>
        </p:txBody>
      </p:sp>
      <p:sp>
        <p:nvSpPr>
          <p:cNvPr id="17412" name="灯片编号占位符 4"/>
          <p:cNvSpPr>
            <a:spLocks noGrp="1"/>
          </p:cNvSpPr>
          <p:nvPr>
            <p:ph type="sldNum"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a:defRPr sz="5865">
                <a:solidFill>
                  <a:schemeClr val="tx1"/>
                </a:solidFill>
                <a:latin typeface="Tahoma" panose="020B0604030504040204" pitchFamily="34" charset="0"/>
                <a:ea typeface="宋体" panose="02010600030101010101" pitchFamily="2" charset="-122"/>
              </a:defRPr>
            </a:lvl1pPr>
            <a:lvl2pPr marL="990600" indent="-381000" defTabSz="914400">
              <a:defRPr sz="5865">
                <a:solidFill>
                  <a:schemeClr val="tx1"/>
                </a:solidFill>
                <a:latin typeface="Tahoma" panose="020B0604030504040204" pitchFamily="34" charset="0"/>
                <a:ea typeface="宋体" panose="02010600030101010101" pitchFamily="2" charset="-122"/>
              </a:defRPr>
            </a:lvl2pPr>
            <a:lvl3pPr marL="1524000" indent="-304800" defTabSz="914400">
              <a:defRPr sz="5865">
                <a:solidFill>
                  <a:schemeClr val="tx1"/>
                </a:solidFill>
                <a:latin typeface="Tahoma" panose="020B0604030504040204" pitchFamily="34" charset="0"/>
                <a:ea typeface="宋体" panose="02010600030101010101" pitchFamily="2" charset="-122"/>
              </a:defRPr>
            </a:lvl3pPr>
            <a:lvl4pPr marL="2133600" indent="-304800" defTabSz="914400">
              <a:defRPr sz="5865">
                <a:solidFill>
                  <a:schemeClr val="tx1"/>
                </a:solidFill>
                <a:latin typeface="Tahoma" panose="020B0604030504040204" pitchFamily="34" charset="0"/>
                <a:ea typeface="宋体" panose="02010600030101010101" pitchFamily="2" charset="-122"/>
              </a:defRPr>
            </a:lvl4pPr>
            <a:lvl5pPr marL="2743200" indent="-304800" defTabSz="914400">
              <a:defRPr sz="5865">
                <a:solidFill>
                  <a:schemeClr val="tx1"/>
                </a:solidFill>
                <a:latin typeface="Tahoma" panose="020B0604030504040204" pitchFamily="34" charset="0"/>
                <a:ea typeface="宋体" panose="02010600030101010101" pitchFamily="2" charset="-122"/>
              </a:defRPr>
            </a:lvl5pPr>
            <a:lvl6pPr marL="33528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6pPr>
            <a:lvl7pPr marL="39624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7pPr>
            <a:lvl8pPr marL="45720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8pPr>
            <a:lvl9pPr marL="5181600" indent="-304800" defTabSz="914400" eaLnBrk="0" fontAlgn="base" hangingPunct="0">
              <a:spcBef>
                <a:spcPct val="0"/>
              </a:spcBef>
              <a:spcAft>
                <a:spcPct val="0"/>
              </a:spcAft>
              <a:defRPr sz="5865">
                <a:solidFill>
                  <a:schemeClr val="tx1"/>
                </a:solidFill>
                <a:latin typeface="Tahoma" panose="020B0604030504040204" pitchFamily="34" charset="0"/>
                <a:ea typeface="宋体" panose="02010600030101010101" pitchFamily="2" charset="-122"/>
              </a:defRPr>
            </a:lvl9pPr>
          </a:lstStyle>
          <a:p>
            <a:pPr eaLnBrk="0" hangingPunct="0"/>
            <a:fld id="{35CE471C-4E6F-4B22-977D-EAA8AE5C3270}" type="slidenum">
              <a:rPr lang="zh-CN" altLang="en-US" sz="1200" b="1">
                <a:solidFill>
                  <a:srgbClr val="898989"/>
                </a:solidFill>
                <a:latin typeface="Arial" panose="020B0604020202020204" pitchFamily="34" charset="0"/>
                <a:ea typeface="华文中宋" panose="02010600040101010101" pitchFamily="2" charset="-122"/>
              </a:rPr>
              <a:t>20</a:t>
            </a:fld>
            <a:endParaRPr lang="en-US" altLang="zh-CN" sz="1200" b="1">
              <a:solidFill>
                <a:srgbClr val="898989"/>
              </a:solidFill>
              <a:latin typeface="Arial" panose="020B0604020202020204" pitchFamily="34" charset="0"/>
              <a:ea typeface="华文中宋" panose="02010600040101010101" pitchFamily="2" charset="-122"/>
            </a:endParaRPr>
          </a:p>
        </p:txBody>
      </p:sp>
      <p:sp>
        <p:nvSpPr>
          <p:cNvPr id="8" name="内容占位符 7"/>
          <p:cNvSpPr>
            <a:spLocks noGrp="1"/>
          </p:cNvSpPr>
          <p:nvPr>
            <p:ph idx="1"/>
          </p:nvPr>
        </p:nvSpPr>
        <p:spPr>
          <a:xfrm>
            <a:off x="698039" y="2965960"/>
            <a:ext cx="11125200" cy="4114800"/>
          </a:xfrm>
        </p:spPr>
        <p:txBody>
          <a:bodyPr/>
          <a:lstStyle/>
          <a:p>
            <a:pPr>
              <a:defRPr/>
            </a:pPr>
            <a:r>
              <a:rPr lang="zh-CN" altLang="en-US" dirty="0">
                <a:solidFill>
                  <a:srgbClr val="FF0000"/>
                </a:solidFill>
              </a:rPr>
              <a:t>大企业</a:t>
            </a:r>
            <a:r>
              <a:rPr lang="zh-CN" altLang="en-US" dirty="0"/>
              <a:t>：诺基亚的例子</a:t>
            </a:r>
            <a:endParaRPr lang="en-US" altLang="zh-CN" dirty="0"/>
          </a:p>
          <a:p>
            <a:pPr lvl="1">
              <a:defRPr/>
            </a:pPr>
            <a:r>
              <a:rPr lang="zh-CN" altLang="en-US" dirty="0"/>
              <a:t>手机衰败又咋样</a:t>
            </a:r>
            <a:endParaRPr lang="en-US" altLang="zh-CN" dirty="0"/>
          </a:p>
          <a:p>
            <a:pPr lvl="1">
              <a:defRPr/>
            </a:pPr>
            <a:r>
              <a:rPr lang="zh-CN" altLang="en-US" dirty="0"/>
              <a:t>咱有专利咱怕谁？</a:t>
            </a:r>
            <a:endParaRPr lang="en-US" altLang="zh-CN" dirty="0"/>
          </a:p>
          <a:p>
            <a:pPr>
              <a:defRPr/>
            </a:pPr>
            <a:r>
              <a:rPr lang="zh-CN" altLang="en-US" sz="2665" dirty="0"/>
              <a:t>诺基亚目前仍持有约 </a:t>
            </a:r>
            <a:r>
              <a:rPr lang="en-US" altLang="zh-CN" sz="2665" dirty="0"/>
              <a:t>3 </a:t>
            </a:r>
            <a:r>
              <a:rPr lang="zh-CN" altLang="en-US" sz="2665" dirty="0"/>
              <a:t>万项</a:t>
            </a:r>
            <a:endParaRPr lang="en-US" altLang="zh-CN" sz="2665" dirty="0"/>
          </a:p>
          <a:p>
            <a:pPr marL="0" indent="0">
              <a:buNone/>
              <a:defRPr/>
            </a:pPr>
            <a:r>
              <a:rPr lang="zh-CN" altLang="en-US" sz="2665" dirty="0"/>
              <a:t>  专利，覆盖</a:t>
            </a:r>
            <a:r>
              <a:rPr lang="en-US" altLang="zh-CN" sz="2665" dirty="0"/>
              <a:t>2G</a:t>
            </a:r>
            <a:r>
              <a:rPr lang="zh-CN" altLang="en-US" sz="2665" dirty="0"/>
              <a:t>、</a:t>
            </a:r>
            <a:r>
              <a:rPr lang="en-US" altLang="zh-CN" sz="2665" dirty="0"/>
              <a:t>3G</a:t>
            </a:r>
            <a:r>
              <a:rPr lang="zh-CN" altLang="en-US" sz="2665" dirty="0"/>
              <a:t>、</a:t>
            </a:r>
            <a:r>
              <a:rPr lang="en-US" altLang="zh-CN" sz="2665" dirty="0"/>
              <a:t>4G</a:t>
            </a:r>
            <a:r>
              <a:rPr lang="zh-CN" altLang="en-US" sz="2665" dirty="0"/>
              <a:t>、</a:t>
            </a:r>
            <a:r>
              <a:rPr lang="en-US" altLang="zh-CN" sz="2665" dirty="0"/>
              <a:t>5G</a:t>
            </a:r>
          </a:p>
          <a:p>
            <a:pPr marL="0" indent="0">
              <a:buNone/>
              <a:defRPr/>
            </a:pPr>
            <a:r>
              <a:rPr lang="zh-CN" altLang="en-US" sz="2665" dirty="0"/>
              <a:t>  等移动通信技术领域</a:t>
            </a:r>
            <a:endParaRPr lang="en-US" altLang="zh-CN" sz="2665" dirty="0"/>
          </a:p>
          <a:p>
            <a:pPr>
              <a:defRPr/>
            </a:pPr>
            <a:endParaRPr lang="en-US" altLang="zh-CN" dirty="0"/>
          </a:p>
          <a:p>
            <a:pPr>
              <a:defRPr/>
            </a:pPr>
            <a:endParaRPr lang="zh-CN" altLang="en-US" dirty="0"/>
          </a:p>
        </p:txBody>
      </p:sp>
      <p:pic>
        <p:nvPicPr>
          <p:cNvPr id="1741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23200" y="2550584"/>
            <a:ext cx="5088467" cy="430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8500" y="319618"/>
            <a:ext cx="1303867" cy="238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1B93F38-901C-AD96-6206-5777D3422C81}"/>
              </a:ext>
            </a:extLst>
          </p:cNvPr>
          <p:cNvPicPr>
            <a:picLocks noChangeAspect="1"/>
          </p:cNvPicPr>
          <p:nvPr/>
        </p:nvPicPr>
        <p:blipFill>
          <a:blip r:embed="rId4"/>
          <a:stretch>
            <a:fillRect/>
          </a:stretch>
        </p:blipFill>
        <p:spPr>
          <a:xfrm>
            <a:off x="1948152" y="1036546"/>
            <a:ext cx="6507206" cy="172172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t>1</a:t>
            </a:r>
            <a:r>
              <a:rPr lang="zh-CN" altLang="en-US"/>
              <a:t>、知识产权示例：专利国际诉讼与国际争议</a:t>
            </a:r>
          </a:p>
        </p:txBody>
      </p:sp>
      <p:sp>
        <p:nvSpPr>
          <p:cNvPr id="18435" name="内容占位符 2"/>
          <p:cNvSpPr>
            <a:spLocks noGrp="1"/>
          </p:cNvSpPr>
          <p:nvPr>
            <p:ph idx="1"/>
          </p:nvPr>
        </p:nvSpPr>
        <p:spPr>
          <a:xfrm>
            <a:off x="1102784" y="1265382"/>
            <a:ext cx="10837333" cy="4866602"/>
          </a:xfrm>
        </p:spPr>
        <p:txBody>
          <a:bodyPr/>
          <a:lstStyle/>
          <a:p>
            <a:r>
              <a:rPr lang="zh-CN" altLang="en-US" sz="3200">
                <a:sym typeface="+mn-ea"/>
              </a:rPr>
              <a:t>华为与康文森的专利诉讼</a:t>
            </a:r>
            <a:endParaRPr lang="zh-CN" altLang="en-US" sz="3200"/>
          </a:p>
          <a:p>
            <a:r>
              <a:rPr lang="en-US" altLang="zh-CN" sz="3200" dirty="0"/>
              <a:t>Conversant</a:t>
            </a:r>
            <a:r>
              <a:rPr lang="zh-CN" altLang="en-US" sz="3200" dirty="0"/>
              <a:t>是一家加拿大专利授权公司知识产权管理公司。</a:t>
            </a:r>
            <a:r>
              <a:rPr lang="en-US" altLang="zh-CN" sz="3200" dirty="0"/>
              <a:t>2011</a:t>
            </a:r>
            <a:r>
              <a:rPr lang="zh-CN" altLang="en-US" sz="3200" dirty="0"/>
              <a:t>年，</a:t>
            </a:r>
            <a:r>
              <a:rPr lang="en-US" altLang="zh-CN" sz="3200" dirty="0"/>
              <a:t>Conversant</a:t>
            </a:r>
            <a:r>
              <a:rPr lang="zh-CN" altLang="en-US" sz="3200" dirty="0"/>
              <a:t>收购了</a:t>
            </a:r>
            <a:r>
              <a:rPr lang="en-US" altLang="zh-CN" sz="3200" dirty="0"/>
              <a:t>Core Wireless</a:t>
            </a:r>
            <a:r>
              <a:rPr lang="zh-CN" altLang="en-US" sz="3200" dirty="0"/>
              <a:t>及其持有的诺基亚</a:t>
            </a:r>
            <a:r>
              <a:rPr lang="en-US" altLang="zh-CN" sz="3200" dirty="0"/>
              <a:t>2000</a:t>
            </a:r>
            <a:r>
              <a:rPr lang="zh-CN" altLang="en-US" sz="3200" dirty="0"/>
              <a:t>多项专利和专利使用权。根据</a:t>
            </a:r>
            <a:r>
              <a:rPr lang="en-US" altLang="zh-CN" sz="3200" dirty="0"/>
              <a:t>Conversant</a:t>
            </a:r>
            <a:r>
              <a:rPr lang="zh-CN" altLang="en-US" sz="3200" dirty="0"/>
              <a:t>文件，作为</a:t>
            </a:r>
            <a:r>
              <a:rPr lang="en-US" altLang="zh-CN" sz="3200" dirty="0"/>
              <a:t>Core Wireless</a:t>
            </a:r>
            <a:r>
              <a:rPr lang="zh-CN" altLang="en-US" sz="3200" dirty="0"/>
              <a:t>与诺基亚原有协议的一部分，微软获得了这些专利的许可。按照</a:t>
            </a:r>
            <a:r>
              <a:rPr lang="en-US" altLang="zh-CN" sz="3200" dirty="0"/>
              <a:t>Conversant</a:t>
            </a:r>
            <a:r>
              <a:rPr lang="zh-CN" altLang="en-US" sz="3200" dirty="0"/>
              <a:t>的文件，在收购</a:t>
            </a:r>
            <a:r>
              <a:rPr lang="en-US" altLang="zh-CN" sz="3200" dirty="0"/>
              <a:t>Core Wireless</a:t>
            </a:r>
            <a:r>
              <a:rPr lang="zh-CN" altLang="en-US" sz="3200" dirty="0"/>
              <a:t>过程中，</a:t>
            </a:r>
            <a:r>
              <a:rPr lang="en-US" altLang="zh-CN" sz="3200" dirty="0"/>
              <a:t>Conversant</a:t>
            </a:r>
            <a:r>
              <a:rPr lang="zh-CN" altLang="en-US" sz="3200" dirty="0"/>
              <a:t>同意，未来这些专利许可和执行所获得的收入，约三分之二将返回微软和诺基亚。随后，</a:t>
            </a:r>
            <a:r>
              <a:rPr lang="en-US" altLang="zh-CN" sz="3200" dirty="0"/>
              <a:t>Conversant</a:t>
            </a:r>
            <a:r>
              <a:rPr lang="zh-CN" altLang="en-US" sz="3200" dirty="0"/>
              <a:t>就开始了诉讼赚钱之旅。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英国法院：全球费率</a:t>
            </a:r>
          </a:p>
        </p:txBody>
      </p:sp>
      <p:sp>
        <p:nvSpPr>
          <p:cNvPr id="19459" name="内容占位符 2"/>
          <p:cNvSpPr>
            <a:spLocks noGrp="1"/>
          </p:cNvSpPr>
          <p:nvPr>
            <p:ph idx="1"/>
          </p:nvPr>
        </p:nvSpPr>
        <p:spPr>
          <a:xfrm>
            <a:off x="1007533" y="1237673"/>
            <a:ext cx="10932584" cy="4894311"/>
          </a:xfrm>
        </p:spPr>
        <p:txBody>
          <a:bodyPr/>
          <a:lstStyle/>
          <a:p>
            <a:r>
              <a:rPr lang="en-US" altLang="zh-CN" sz="3200" dirty="0">
                <a:solidFill>
                  <a:srgbClr val="2B2B2B"/>
                </a:solidFill>
                <a:latin typeface="微软雅黑" panose="020B0503020204020204" pitchFamily="34" charset="-122"/>
                <a:ea typeface="微软雅黑" panose="020B0503020204020204" pitchFamily="34" charset="-122"/>
              </a:rPr>
              <a:t>2020</a:t>
            </a:r>
            <a:r>
              <a:rPr lang="zh-CN" altLang="en-US" sz="3200" dirty="0">
                <a:solidFill>
                  <a:srgbClr val="2B2B2B"/>
                </a:solidFill>
                <a:latin typeface="微软雅黑" panose="020B0503020204020204" pitchFamily="34" charset="-122"/>
                <a:ea typeface="微软雅黑" panose="020B0503020204020204" pitchFamily="34" charset="-122"/>
              </a:rPr>
              <a:t>年</a:t>
            </a:r>
            <a:r>
              <a:rPr lang="en-US" altLang="zh-CN" sz="3200" dirty="0">
                <a:solidFill>
                  <a:srgbClr val="2B2B2B"/>
                </a:solidFill>
                <a:latin typeface="微软雅黑" panose="020B0503020204020204" pitchFamily="34" charset="-122"/>
                <a:ea typeface="微软雅黑" panose="020B0503020204020204" pitchFamily="34" charset="-122"/>
              </a:rPr>
              <a:t>8</a:t>
            </a:r>
            <a:r>
              <a:rPr lang="zh-CN" altLang="en-US" sz="3200" dirty="0">
                <a:solidFill>
                  <a:srgbClr val="2B2B2B"/>
                </a:solidFill>
                <a:latin typeface="微软雅黑" panose="020B0503020204020204" pitchFamily="34" charset="-122"/>
                <a:ea typeface="微软雅黑" panose="020B0503020204020204" pitchFamily="34" charset="-122"/>
              </a:rPr>
              <a:t>月</a:t>
            </a:r>
            <a:r>
              <a:rPr lang="en-US" altLang="zh-CN" sz="3200" dirty="0">
                <a:solidFill>
                  <a:srgbClr val="2B2B2B"/>
                </a:solidFill>
                <a:latin typeface="微软雅黑" panose="020B0503020204020204" pitchFamily="34" charset="-122"/>
                <a:ea typeface="微软雅黑" panose="020B0503020204020204" pitchFamily="34" charset="-122"/>
              </a:rPr>
              <a:t>27</a:t>
            </a:r>
            <a:r>
              <a:rPr lang="zh-CN" altLang="en-US" sz="3200" dirty="0">
                <a:solidFill>
                  <a:srgbClr val="2B2B2B"/>
                </a:solidFill>
                <a:latin typeface="微软雅黑" panose="020B0503020204020204" pitchFamily="34" charset="-122"/>
                <a:ea typeface="微软雅黑" panose="020B0503020204020204" pitchFamily="34" charset="-122"/>
              </a:rPr>
              <a:t>日，康文森（</a:t>
            </a:r>
            <a:r>
              <a:rPr lang="en-US" altLang="zh-CN" sz="3200" dirty="0">
                <a:solidFill>
                  <a:srgbClr val="2B2B2B"/>
                </a:solidFill>
                <a:latin typeface="微软雅黑" panose="020B0503020204020204" pitchFamily="34" charset="-122"/>
                <a:ea typeface="微软雅黑" panose="020B0503020204020204" pitchFamily="34" charset="-122"/>
              </a:rPr>
              <a:t>Conversant</a:t>
            </a:r>
            <a:r>
              <a:rPr lang="zh-CN" altLang="en-US" sz="3200" dirty="0">
                <a:solidFill>
                  <a:srgbClr val="2B2B2B"/>
                </a:solidFill>
                <a:latin typeface="微软雅黑" panose="020B0503020204020204" pitchFamily="34" charset="-122"/>
                <a:ea typeface="微软雅黑" panose="020B0503020204020204" pitchFamily="34" charset="-122"/>
              </a:rPr>
              <a:t>）在针对华为和中兴的专利侵权诉讼中获得胜利，英国最高法院驳回了华为和中兴通讯的上诉，维持了原判，并确认华为和中兴需要按照英国法官设定的全球专利使用费费率支付赔偿，否则将被禁止在英国销售手机及其他通讯设备</a:t>
            </a:r>
            <a:r>
              <a:rPr lang="zh-CN" altLang="en-US" sz="3200" b="0" dirty="0">
                <a:solidFill>
                  <a:srgbClr val="2B2B2B"/>
                </a:solidFill>
                <a:latin typeface="微软雅黑" panose="020B0503020204020204" pitchFamily="34" charset="-122"/>
                <a:ea typeface="微软雅黑" panose="020B0503020204020204" pitchFamily="34" charset="-122"/>
              </a:rPr>
              <a:t>。</a:t>
            </a:r>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南京法院</a:t>
            </a:r>
          </a:p>
        </p:txBody>
      </p:sp>
      <p:sp>
        <p:nvSpPr>
          <p:cNvPr id="20483" name="内容占位符 2"/>
          <p:cNvSpPr>
            <a:spLocks noGrp="1"/>
          </p:cNvSpPr>
          <p:nvPr>
            <p:ph idx="1"/>
          </p:nvPr>
        </p:nvSpPr>
        <p:spPr>
          <a:xfrm>
            <a:off x="1007533" y="2017184"/>
            <a:ext cx="10932584" cy="4114800"/>
          </a:xfrm>
        </p:spPr>
        <p:txBody>
          <a:bodyPr/>
          <a:lstStyle/>
          <a:p>
            <a:r>
              <a:rPr lang="zh-CN" altLang="en-US" sz="3735"/>
              <a:t>华为诉康文森标准必要专利使用费纠纷</a:t>
            </a:r>
            <a:endParaRPr lang="en-US" altLang="zh-CN" sz="3735"/>
          </a:p>
          <a:p>
            <a:r>
              <a:rPr lang="en-US" altLang="zh-CN" sz="3735"/>
              <a:t>2019</a:t>
            </a:r>
            <a:r>
              <a:rPr lang="zh-CN" altLang="en-US" sz="3735"/>
              <a:t>年法院判决：单模</a:t>
            </a:r>
            <a:r>
              <a:rPr lang="en-US" altLang="zh-CN" sz="3735"/>
              <a:t>4G</a:t>
            </a:r>
            <a:r>
              <a:rPr lang="zh-CN" altLang="en-US" sz="3735"/>
              <a:t>移动终端产品中，中国专利包即中国标准必要专利的许可费率为</a:t>
            </a:r>
            <a:r>
              <a:rPr lang="en-US" altLang="zh-CN" sz="3735"/>
              <a:t>0.00225%</a:t>
            </a:r>
            <a:r>
              <a:rPr lang="zh-CN" altLang="en-US" sz="3735"/>
              <a:t>；多模</a:t>
            </a:r>
            <a:r>
              <a:rPr lang="en-US" altLang="zh-CN" sz="3735"/>
              <a:t>2G/3G/4G</a:t>
            </a:r>
            <a:r>
              <a:rPr lang="zh-CN" altLang="en-US" sz="3735"/>
              <a:t>移动终端产品中，中国专利包即中国标准必要专利的许可费率为</a:t>
            </a:r>
            <a:r>
              <a:rPr lang="en-US" altLang="zh-CN" sz="3735"/>
              <a:t>0.0018%</a:t>
            </a:r>
            <a:endParaRPr lang="zh-CN" altLang="en-US" sz="373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德国法院：禁令</a:t>
            </a:r>
          </a:p>
        </p:txBody>
      </p:sp>
      <p:sp>
        <p:nvSpPr>
          <p:cNvPr id="21507" name="内容占位符 2"/>
          <p:cNvSpPr>
            <a:spLocks noGrp="1"/>
          </p:cNvSpPr>
          <p:nvPr>
            <p:ph idx="1"/>
          </p:nvPr>
        </p:nvSpPr>
        <p:spPr>
          <a:xfrm>
            <a:off x="729673" y="1200727"/>
            <a:ext cx="11210444" cy="4931258"/>
          </a:xfrm>
        </p:spPr>
        <p:txBody>
          <a:bodyPr/>
          <a:lstStyle/>
          <a:p>
            <a:r>
              <a:rPr lang="en-US" altLang="zh-CN" sz="3600" dirty="0"/>
              <a:t>2020</a:t>
            </a:r>
            <a:r>
              <a:rPr lang="zh-CN" altLang="en-US" sz="3600" dirty="0"/>
              <a:t>年</a:t>
            </a:r>
            <a:r>
              <a:rPr lang="en-US" altLang="zh-CN" sz="3600" dirty="0"/>
              <a:t>8</a:t>
            </a:r>
            <a:r>
              <a:rPr lang="zh-CN" altLang="en-US" sz="3600" dirty="0"/>
              <a:t>月</a:t>
            </a:r>
            <a:r>
              <a:rPr lang="en-US" altLang="zh-CN" sz="3600" dirty="0"/>
              <a:t>27</a:t>
            </a:r>
            <a:r>
              <a:rPr lang="zh-CN" altLang="en-US" sz="3600" dirty="0"/>
              <a:t>日，德国法院判决，禁止华为及其关联公司在德国销售、使用、进口涉及相关专利的移动终端产品。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中国最高法院：禁诉令</a:t>
            </a:r>
          </a:p>
        </p:txBody>
      </p:sp>
      <p:sp>
        <p:nvSpPr>
          <p:cNvPr id="22531" name="内容占位符 2"/>
          <p:cNvSpPr>
            <a:spLocks noGrp="1"/>
          </p:cNvSpPr>
          <p:nvPr>
            <p:ph idx="1"/>
          </p:nvPr>
        </p:nvSpPr>
        <p:spPr/>
        <p:txBody>
          <a:bodyPr/>
          <a:lstStyle/>
          <a:p>
            <a:r>
              <a:rPr lang="en-US" altLang="zh-CN"/>
              <a:t>2020</a:t>
            </a:r>
            <a:r>
              <a:rPr lang="zh-CN" altLang="en-US"/>
              <a:t>年</a:t>
            </a:r>
            <a:r>
              <a:rPr lang="en-US" altLang="zh-CN"/>
              <a:t>8</a:t>
            </a:r>
            <a:r>
              <a:rPr lang="zh-CN" altLang="en-US"/>
              <a:t>月</a:t>
            </a:r>
            <a:r>
              <a:rPr lang="en-US" altLang="zh-CN"/>
              <a:t>28</a:t>
            </a:r>
            <a:r>
              <a:rPr lang="zh-CN" altLang="en-US"/>
              <a:t>日，最高法院裁定：康文森公司不得在本院三案判决前，申请执行德国法院的停止侵权判决。</a:t>
            </a:r>
            <a:endParaRPr lang="en-US" altLang="zh-CN"/>
          </a:p>
          <a:p>
            <a:r>
              <a:rPr lang="zh-CN" altLang="en-US"/>
              <a:t>如违反本裁定，每日罚款</a:t>
            </a:r>
            <a:r>
              <a:rPr lang="en-US" altLang="zh-CN"/>
              <a:t>100</a:t>
            </a:r>
            <a:r>
              <a:rPr lang="zh-CN" altLang="en-US"/>
              <a:t>万元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2022</a:t>
            </a:r>
            <a:r>
              <a:rPr lang="zh-CN" altLang="en-US"/>
              <a:t>年</a:t>
            </a:r>
            <a:r>
              <a:rPr lang="en-US" altLang="zh-CN"/>
              <a:t>2</a:t>
            </a:r>
            <a:r>
              <a:rPr lang="zh-CN" altLang="en-US"/>
              <a:t>月</a:t>
            </a:r>
            <a:r>
              <a:rPr lang="en-US" altLang="zh-CN"/>
              <a:t>18</a:t>
            </a:r>
            <a:r>
              <a:rPr lang="zh-CN" altLang="en-US"/>
              <a:t>日是，欧盟常驻WTO代表团对中国“</a:t>
            </a:r>
            <a:r>
              <a:rPr lang="zh-CN" altLang="en-US">
                <a:sym typeface="+mn-ea"/>
              </a:rPr>
              <a:t>禁</a:t>
            </a:r>
            <a:r>
              <a:rPr lang="zh-CN" altLang="en-US"/>
              <a:t>诉令”向中国WTO代表团提出磋商请求。</a:t>
            </a:r>
          </a:p>
          <a:p>
            <a:r>
              <a:rPr lang="zh-CN" altLang="en-US">
                <a:sym typeface="+mn-ea"/>
              </a:rPr>
              <a:t>欧盟委员会宣称，</a:t>
            </a:r>
            <a:r>
              <a:rPr lang="zh-CN" altLang="en-US"/>
              <a:t>2020年8月，中国最高人民法院知识产权法庭推出全国首个禁诉令，禁止专利持有人前往非中国法院强制执行其专利，违者处以高额罚款。中国这一政策使其移动电话制造商从欧盟技术中获利，对欧洲的创新和增长造成极大损害，实际上剥夺了欧洲科技公司行使其技术优势权利的可能性。中国的行动不符合世贸组织《与贸易有关的知识产权协议》（TRIPS）。</a:t>
            </a:r>
          </a:p>
          <a:p>
            <a:r>
              <a:rPr lang="zh-CN" altLang="en-US"/>
              <a:t>中欧于2022年4月6日、7日和12日举行</a:t>
            </a:r>
            <a:r>
              <a:rPr lang="zh-CN" altLang="en-US">
                <a:sym typeface="+mn-ea"/>
              </a:rPr>
              <a:t>磋商</a:t>
            </a:r>
            <a:r>
              <a:rPr lang="zh-CN" altLang="en-US"/>
              <a:t>。但结果并未能解决争端。</a:t>
            </a:r>
          </a:p>
          <a:p>
            <a:r>
              <a:rPr lang="en-US" altLang="zh-CN"/>
              <a:t>2022</a:t>
            </a:r>
            <a:r>
              <a:rPr lang="zh-CN" altLang="en-US"/>
              <a:t>年12月7日，欧盟委员会向世界贸易组织WTO提出设立专家组的请求。</a:t>
            </a:r>
          </a:p>
        </p:txBody>
      </p:sp>
      <p:sp>
        <p:nvSpPr>
          <p:cNvPr id="3" name="标题 2"/>
          <p:cNvSpPr>
            <a:spLocks noGrp="1"/>
          </p:cNvSpPr>
          <p:nvPr>
            <p:ph type="title"/>
          </p:nvPr>
        </p:nvSpPr>
        <p:spPr/>
        <p:txBody>
          <a:bodyPr>
            <a:normAutofit/>
          </a:bodyPr>
          <a:lstStyle/>
          <a:p>
            <a:r>
              <a:rPr lang="zh-CN" altLang="en-US" sz="3110"/>
              <a:t>欧盟向世贸组织投诉中国针对知识产权的“禁诉令”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2</a:t>
            </a:r>
            <a:r>
              <a:rPr lang="zh-CN" altLang="en-US"/>
              <a:t>、知识产权示例：辉瑞的新冠特效药Paxlovid</a:t>
            </a:r>
          </a:p>
        </p:txBody>
      </p:sp>
      <p:pic>
        <p:nvPicPr>
          <p:cNvPr id="6" name="内容占位符 5"/>
          <p:cNvPicPr>
            <a:picLocks noGrp="1" noChangeAspect="1"/>
          </p:cNvPicPr>
          <p:nvPr>
            <p:ph idx="1"/>
            <p:custDataLst>
              <p:tags r:id="rId1"/>
            </p:custDataLst>
          </p:nvPr>
        </p:nvPicPr>
        <p:blipFill>
          <a:blip r:embed="rId4"/>
          <a:stretch>
            <a:fillRect/>
          </a:stretch>
        </p:blipFill>
        <p:spPr>
          <a:xfrm>
            <a:off x="1252220" y="1068705"/>
            <a:ext cx="8566785" cy="1481455"/>
          </a:xfrm>
          <a:prstGeom prst="rect">
            <a:avLst/>
          </a:prstGeom>
        </p:spPr>
      </p:pic>
      <p:sp>
        <p:nvSpPr>
          <p:cNvPr id="4" name="文本框 3"/>
          <p:cNvSpPr txBox="1"/>
          <p:nvPr/>
        </p:nvSpPr>
        <p:spPr>
          <a:xfrm>
            <a:off x="1039495" y="4543425"/>
            <a:ext cx="8992235" cy="1816100"/>
          </a:xfrm>
          <a:prstGeom prst="rect">
            <a:avLst/>
          </a:prstGeom>
          <a:noFill/>
        </p:spPr>
        <p:txBody>
          <a:bodyPr wrap="square" rtlCol="0">
            <a:noAutofit/>
          </a:bodyPr>
          <a:lstStyle/>
          <a:p>
            <a:r>
              <a:rPr lang="zh-CN" altLang="en-US" sz="3600"/>
              <a:t>为什么一药难求，价格居高不下？</a:t>
            </a:r>
          </a:p>
        </p:txBody>
      </p:sp>
      <p:pic>
        <p:nvPicPr>
          <p:cNvPr id="5" name="内容占位符 3"/>
          <p:cNvPicPr>
            <a:picLocks noChangeAspect="1"/>
          </p:cNvPicPr>
          <p:nvPr>
            <p:custDataLst>
              <p:tags r:id="rId2"/>
            </p:custDataLst>
          </p:nvPr>
        </p:nvPicPr>
        <p:blipFill>
          <a:blip r:embed="rId5"/>
          <a:stretch>
            <a:fillRect/>
          </a:stretch>
        </p:blipFill>
        <p:spPr>
          <a:xfrm>
            <a:off x="1657350" y="2551430"/>
            <a:ext cx="5690235" cy="147256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5" name="图片 4"/>
          <p:cNvPicPr>
            <a:picLocks noChangeAspect="1"/>
          </p:cNvPicPr>
          <p:nvPr>
            <p:custDataLst>
              <p:tags r:id="rId1"/>
            </p:custDataLst>
          </p:nvPr>
        </p:nvPicPr>
        <p:blipFill>
          <a:blip r:embed="rId5"/>
          <a:stretch>
            <a:fillRect/>
          </a:stretch>
        </p:blipFill>
        <p:spPr>
          <a:xfrm>
            <a:off x="2929255" y="3571240"/>
            <a:ext cx="4739640" cy="1263015"/>
          </a:xfrm>
          <a:prstGeom prst="rect">
            <a:avLst/>
          </a:prstGeom>
        </p:spPr>
      </p:pic>
      <p:pic>
        <p:nvPicPr>
          <p:cNvPr id="4" name="内容占位符 3"/>
          <p:cNvPicPr>
            <a:picLocks noGrp="1" noChangeAspect="1"/>
          </p:cNvPicPr>
          <p:nvPr>
            <p:ph idx="1"/>
            <p:custDataLst>
              <p:tags r:id="rId2"/>
            </p:custDataLst>
          </p:nvPr>
        </p:nvPicPr>
        <p:blipFill>
          <a:blip r:embed="rId6"/>
          <a:stretch>
            <a:fillRect/>
          </a:stretch>
        </p:blipFill>
        <p:spPr>
          <a:xfrm>
            <a:off x="2473325" y="1138555"/>
            <a:ext cx="6296025" cy="1143000"/>
          </a:xfrm>
          <a:prstGeom prst="rect">
            <a:avLst/>
          </a:prstGeom>
        </p:spPr>
      </p:pic>
      <p:sp>
        <p:nvSpPr>
          <p:cNvPr id="6" name="文本框 5"/>
          <p:cNvSpPr txBox="1"/>
          <p:nvPr/>
        </p:nvSpPr>
        <p:spPr>
          <a:xfrm>
            <a:off x="1061720" y="5339715"/>
            <a:ext cx="9494520" cy="583565"/>
          </a:xfrm>
          <a:prstGeom prst="rect">
            <a:avLst/>
          </a:prstGeom>
          <a:noFill/>
        </p:spPr>
        <p:txBody>
          <a:bodyPr wrap="square" rtlCol="0">
            <a:spAutoFit/>
          </a:bodyPr>
          <a:lstStyle/>
          <a:p>
            <a:r>
              <a:rPr lang="zh-CN" altLang="en-US" sz="3200"/>
              <a:t>中国企业可以造，为什么印度的价格低于中国？</a:t>
            </a:r>
          </a:p>
        </p:txBody>
      </p:sp>
      <p:pic>
        <p:nvPicPr>
          <p:cNvPr id="7" name="图片 6"/>
          <p:cNvPicPr>
            <a:picLocks noChangeAspect="1"/>
          </p:cNvPicPr>
          <p:nvPr>
            <p:custDataLst>
              <p:tags r:id="rId3"/>
            </p:custDataLst>
          </p:nvPr>
        </p:nvPicPr>
        <p:blipFill>
          <a:blip r:embed="rId7"/>
          <a:stretch>
            <a:fillRect/>
          </a:stretch>
        </p:blipFill>
        <p:spPr>
          <a:xfrm>
            <a:off x="962025" y="2398395"/>
            <a:ext cx="10267950" cy="9810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2021年，辉瑞公司同意通过日内瓦药品专利池组织(Medicines Patent Pool，MPP)提供Paxlovid的非专利生产权，并不收取专利费。MMP是由联合国支持的公共卫生组织，最初用于为非富裕国家提供HIV药物，后来MMP组织与大型制药公司就专利权展开谈判，以让愿意向中低收入国家销售平价药物的制造商获得生产特定药物的“非独家生产权”。</a:t>
            </a:r>
          </a:p>
          <a:p>
            <a:r>
              <a:rPr lang="zh-CN" altLang="en-US"/>
              <a:t>世卫组织（WHO）于</a:t>
            </a:r>
            <a:r>
              <a:rPr lang="en-US" altLang="zh-CN"/>
              <a:t>2021</a:t>
            </a:r>
            <a:r>
              <a:rPr lang="zh-CN" altLang="en-US"/>
              <a:t>年12月26日对印度制药公司Hetero生产的仿制药Nirmacom应用予以批准。</a:t>
            </a:r>
            <a:r>
              <a:rPr lang="zh-CN" altLang="en-US">
                <a:sym typeface="+mn-ea"/>
              </a:rPr>
              <a:t>中国目前有5个厂家可以仿制此药。</a:t>
            </a:r>
          </a:p>
          <a:p>
            <a:r>
              <a:rPr lang="zh-CN" altLang="en-US"/>
              <a:t>通过</a:t>
            </a:r>
            <a:r>
              <a:rPr lang="en-US" altLang="zh-CN"/>
              <a:t>MMP</a:t>
            </a:r>
            <a:r>
              <a:rPr lang="zh-CN" altLang="en-US"/>
              <a:t>授权生产的仿制药可以在95个中低收入国家销售，包括印度，但不包括中国。</a:t>
            </a:r>
          </a:p>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zh-CN" altLang="en-US"/>
              <a:t>第一讲  知识产权概述</a:t>
            </a:r>
          </a:p>
        </p:txBody>
      </p:sp>
      <p:sp>
        <p:nvSpPr>
          <p:cNvPr id="4099" name="Rectangle 3"/>
          <p:cNvSpPr>
            <a:spLocks noGrp="1" noChangeArrowheads="1"/>
          </p:cNvSpPr>
          <p:nvPr>
            <p:ph idx="1"/>
          </p:nvPr>
        </p:nvSpPr>
        <p:spPr/>
        <p:txBody>
          <a:bodyPr/>
          <a:lstStyle/>
          <a:p>
            <a:pPr eaLnBrk="1" hangingPunct="1"/>
            <a:r>
              <a:rPr lang="zh-CN" altLang="en-US" sz="3600" dirty="0"/>
              <a:t>知识产权和知识产权法</a:t>
            </a:r>
            <a:endParaRPr lang="en-US" altLang="zh-CN" sz="3600" dirty="0"/>
          </a:p>
          <a:p>
            <a:pPr eaLnBrk="1" hangingPunct="1"/>
            <a:endParaRPr lang="zh-CN" altLang="en-US" sz="3600" dirty="0"/>
          </a:p>
          <a:p>
            <a:pPr eaLnBrk="1" hangingPunct="1"/>
            <a:r>
              <a:rPr lang="zh-CN" altLang="en-US" sz="3600" dirty="0"/>
              <a:t>知识产权的重要性</a:t>
            </a:r>
          </a:p>
          <a:p>
            <a:pPr eaLnBrk="1" hangingPunct="1"/>
            <a:endParaRPr lang="zh-CN" altLang="en-US" dirty="0"/>
          </a:p>
          <a:p>
            <a:pPr eaLnBrk="1" hangingPunct="1"/>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a:xfrm>
            <a:off x="1534585" y="213785"/>
            <a:ext cx="10390716" cy="715433"/>
          </a:xfrm>
        </p:spPr>
        <p:txBody>
          <a:bodyPr/>
          <a:lstStyle/>
          <a:p>
            <a:r>
              <a:rPr lang="en-US" altLang="zh-CN"/>
              <a:t>iphone </a:t>
            </a:r>
            <a:r>
              <a:rPr lang="zh-CN" altLang="en-US"/>
              <a:t>的利润</a:t>
            </a:r>
          </a:p>
        </p:txBody>
      </p:sp>
      <p:sp>
        <p:nvSpPr>
          <p:cNvPr id="5123" name="内容占位符 2"/>
          <p:cNvSpPr>
            <a:spLocks noGrp="1" noChangeArrowheads="1"/>
          </p:cNvSpPr>
          <p:nvPr>
            <p:ph idx="1"/>
          </p:nvPr>
        </p:nvSpPr>
        <p:spPr>
          <a:xfrm>
            <a:off x="0" y="1071034"/>
            <a:ext cx="11940117" cy="5060951"/>
          </a:xfrm>
        </p:spPr>
        <p:txBody>
          <a:bodyPr/>
          <a:lstStyle/>
          <a:p>
            <a:endParaRPr lang="en-US" altLang="zh-CN" sz="3735"/>
          </a:p>
          <a:p>
            <a:endParaRPr lang="en-US" altLang="zh-CN" sz="3735"/>
          </a:p>
          <a:p>
            <a:endParaRPr lang="en-US" altLang="zh-CN" sz="3735"/>
          </a:p>
          <a:p>
            <a:endParaRPr lang="en-US" altLang="zh-CN" sz="3735"/>
          </a:p>
          <a:p>
            <a:endParaRPr lang="en-US" altLang="zh-CN" sz="3735"/>
          </a:p>
          <a:p>
            <a:endParaRPr lang="en-US" altLang="zh-CN" sz="3735"/>
          </a:p>
          <a:p>
            <a:endParaRPr lang="en-US" altLang="zh-CN" sz="3735"/>
          </a:p>
          <a:p>
            <a:r>
              <a:rPr lang="en-US" altLang="zh-CN" sz="2660">
                <a:sym typeface="+mn-ea"/>
              </a:rPr>
              <a:t>                                                                                    </a:t>
            </a:r>
            <a:r>
              <a:rPr lang="zh-CN" altLang="en-US" sz="2660">
                <a:sym typeface="+mn-ea"/>
              </a:rPr>
              <a:t>苹果供应链获利结构</a:t>
            </a:r>
            <a:endParaRPr lang="en-US" altLang="zh-CN" sz="2660"/>
          </a:p>
          <a:p>
            <a:endParaRPr lang="en-US" altLang="zh-CN" sz="2665"/>
          </a:p>
          <a:p>
            <a:pPr marL="0" indent="0">
              <a:buNone/>
            </a:pPr>
            <a:r>
              <a:rPr lang="zh-CN" altLang="en-US" sz="2665"/>
              <a:t>                                    </a:t>
            </a:r>
            <a:endParaRPr lang="en-US" altLang="zh-CN" sz="2665"/>
          </a:p>
        </p:txBody>
      </p:sp>
      <p:pic>
        <p:nvPicPr>
          <p:cNvPr id="5124" name="图片 1"/>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805420" y="1661795"/>
            <a:ext cx="4278630" cy="335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2"/>
            </p:custDataLst>
          </p:nvPr>
        </p:nvPicPr>
        <p:blipFill>
          <a:blip r:embed="rId5"/>
          <a:stretch>
            <a:fillRect/>
          </a:stretch>
        </p:blipFill>
        <p:spPr>
          <a:xfrm>
            <a:off x="883920" y="1552575"/>
            <a:ext cx="6525895" cy="4025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t>
            </a:r>
            <a:r>
              <a:rPr lang="zh-CN" altLang="en-US"/>
              <a:t>冰墩墩</a:t>
            </a:r>
            <a:r>
              <a:rPr lang="en-US" altLang="zh-CN"/>
              <a:t>”</a:t>
            </a:r>
            <a:r>
              <a:rPr lang="zh-CN" altLang="en-US"/>
              <a:t>一墩难求，能仿制吗？</a:t>
            </a:r>
          </a:p>
        </p:txBody>
      </p:sp>
      <p:sp>
        <p:nvSpPr>
          <p:cNvPr id="5" name="圆角矩形 4"/>
          <p:cNvSpPr/>
          <p:nvPr/>
        </p:nvSpPr>
        <p:spPr>
          <a:xfrm>
            <a:off x="7000240" y="4356100"/>
            <a:ext cx="5031740" cy="2367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rgbClr val="FF0000"/>
                </a:solidFill>
              </a:rPr>
              <a:t>北京政法部门依法快侦、快诉、快判了任某生产销售盗版冰墩墩案件，经查明任某实施了侵害冰墩墩著作权的复制发行行为，已经构成侵害著作权犯罪，依法判处任某有期徒刑一年，并处罚金四万元。</a:t>
            </a:r>
          </a:p>
        </p:txBody>
      </p:sp>
      <p:sp>
        <p:nvSpPr>
          <p:cNvPr id="6" name="矩形 5"/>
          <p:cNvSpPr/>
          <p:nvPr/>
        </p:nvSpPr>
        <p:spPr>
          <a:xfrm>
            <a:off x="523240" y="1294130"/>
            <a:ext cx="6397625" cy="536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pPr>
            <a:r>
              <a:rPr lang="en-US" altLang="zh-CN" sz="2000">
                <a:solidFill>
                  <a:srgbClr val="FFFF00"/>
                </a:solidFill>
              </a:rPr>
              <a:t>1</a:t>
            </a:r>
            <a:r>
              <a:rPr lang="zh-CN" altLang="en-US" sz="2000">
                <a:solidFill>
                  <a:srgbClr val="FFFF00"/>
                </a:solidFill>
              </a:rPr>
              <a:t>、冰墩墩作为美术作品受到《著作权法》的保护，将冰墩墩进行改编、展览、复制、发行、信息网络传播以及剽窃抄袭的行为都是冰墩墩著作权的雷区。</a:t>
            </a:r>
          </a:p>
          <a:p>
            <a:pPr algn="just">
              <a:lnSpc>
                <a:spcPct val="110000"/>
              </a:lnSpc>
            </a:pPr>
            <a:r>
              <a:rPr lang="en-US" altLang="zh-CN" sz="2000">
                <a:solidFill>
                  <a:srgbClr val="FFFF00"/>
                </a:solidFill>
              </a:rPr>
              <a:t>2</a:t>
            </a:r>
            <a:r>
              <a:rPr lang="zh-CN" altLang="en-US" sz="2000">
                <a:solidFill>
                  <a:srgbClr val="FFFF00"/>
                </a:solidFill>
              </a:rPr>
              <a:t>、北京2022年冬奥会和冬残奥会组织委员会在45个商品与服务国际分类项目上全类申请注册中文“冰墩墩”商标、英文“Bing Dwen Dwen”商标，以及冰墩墩三维标志立体商标。</a:t>
            </a:r>
          </a:p>
          <a:p>
            <a:pPr algn="just">
              <a:lnSpc>
                <a:spcPct val="110000"/>
              </a:lnSpc>
            </a:pPr>
            <a:r>
              <a:rPr lang="en-US" altLang="zh-CN" sz="2000">
                <a:solidFill>
                  <a:srgbClr val="FFFF00"/>
                </a:solidFill>
              </a:rPr>
              <a:t>3</a:t>
            </a:r>
            <a:r>
              <a:rPr lang="zh-CN" altLang="en-US" sz="2000">
                <a:solidFill>
                  <a:srgbClr val="FFFF00"/>
                </a:solidFill>
              </a:rPr>
              <a:t>、北京2022年冬奥会和冬残奥会组织委员会将冰墩墩申请了CN201930506294.9号外观设计专利、CN201930505820.X号外观设计专利，未经许可实施该两项专利的行为将进入冰墩墩专利权保护的雷区。</a:t>
            </a:r>
          </a:p>
          <a:p>
            <a:pPr algn="just">
              <a:lnSpc>
                <a:spcPct val="110000"/>
              </a:lnSpc>
            </a:pPr>
            <a:r>
              <a:rPr lang="en-US" altLang="zh-CN" sz="2000">
                <a:solidFill>
                  <a:srgbClr val="FFFF00"/>
                </a:solidFill>
              </a:rPr>
              <a:t>4</a:t>
            </a:r>
            <a:r>
              <a:rPr lang="zh-CN" altLang="en-US" sz="2000">
                <a:solidFill>
                  <a:srgbClr val="FFFF00"/>
                </a:solidFill>
              </a:rPr>
              <a:t>、冰墩墩是北京2022年冬奥会的吉祥物，受到《奥林匹克标志保护条例》的保护，未经许可，商业性使用冰墩墩的行为将进入冰墩墩奥林匹克标志特殊知识产权保护的雷区。</a:t>
            </a:r>
          </a:p>
          <a:p>
            <a:pPr algn="just"/>
            <a:endParaRPr lang="zh-CN" altLang="en-US" sz="2000">
              <a:solidFill>
                <a:srgbClr val="FFFF00"/>
              </a:solidFill>
            </a:endParaRPr>
          </a:p>
        </p:txBody>
      </p:sp>
      <p:pic>
        <p:nvPicPr>
          <p:cNvPr id="7" name="内容占位符 6"/>
          <p:cNvPicPr>
            <a:picLocks noGrp="1" noChangeAspect="1"/>
          </p:cNvPicPr>
          <p:nvPr>
            <p:ph idx="1"/>
          </p:nvPr>
        </p:nvPicPr>
        <p:blipFill>
          <a:blip r:embed="rId2"/>
          <a:stretch>
            <a:fillRect/>
          </a:stretch>
        </p:blipFill>
        <p:spPr>
          <a:xfrm>
            <a:off x="7359015" y="1495425"/>
            <a:ext cx="1800225" cy="2314575"/>
          </a:xfrm>
          <a:prstGeom prst="rect">
            <a:avLst/>
          </a:prstGeom>
        </p:spPr>
      </p:pic>
      <p:pic>
        <p:nvPicPr>
          <p:cNvPr id="8" name="图片 7"/>
          <p:cNvPicPr>
            <a:picLocks noChangeAspect="1"/>
          </p:cNvPicPr>
          <p:nvPr/>
        </p:nvPicPr>
        <p:blipFill>
          <a:blip r:embed="rId3"/>
          <a:stretch>
            <a:fillRect/>
          </a:stretch>
        </p:blipFill>
        <p:spPr>
          <a:xfrm>
            <a:off x="9510395" y="1500505"/>
            <a:ext cx="2521585" cy="2376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p:txBody>
          <a:bodyPr>
            <a:normAutofit/>
          </a:bodyPr>
          <a:lstStyle/>
          <a:p>
            <a:pPr eaLnBrk="1" hangingPunct="1"/>
            <a:r>
              <a:rPr lang="zh-CN" altLang="en-US"/>
              <a:t>一、知识产权与知识产权法</a:t>
            </a:r>
          </a:p>
        </p:txBody>
      </p:sp>
      <p:sp>
        <p:nvSpPr>
          <p:cNvPr id="1036" name="Rectangle 3"/>
          <p:cNvSpPr>
            <a:spLocks noGrp="1" noChangeArrowheads="1"/>
          </p:cNvSpPr>
          <p:nvPr>
            <p:ph type="body" idx="4294967295"/>
          </p:nvPr>
        </p:nvSpPr>
        <p:spPr>
          <a:xfrm>
            <a:off x="1524000" y="1600203"/>
            <a:ext cx="8229600" cy="4530725"/>
          </a:xfrm>
        </p:spPr>
        <p:txBody>
          <a:bodyPr/>
          <a:lstStyle/>
          <a:p>
            <a:pPr eaLnBrk="1" hangingPunct="1"/>
            <a:r>
              <a:rPr lang="zh-CN" altLang="en-US" dirty="0"/>
              <a:t>（一）知识产权与财产法体系</a:t>
            </a:r>
          </a:p>
          <a:p>
            <a:pPr eaLnBrk="1" hangingPunct="1"/>
            <a:r>
              <a:rPr lang="zh-CN" altLang="en-US" dirty="0"/>
              <a:t>                                </a:t>
            </a:r>
          </a:p>
          <a:p>
            <a:pPr eaLnBrk="1" hangingPunct="1">
              <a:buFont typeface="Wingdings" panose="05000000000000000000" pitchFamily="2" charset="2"/>
              <a:buNone/>
            </a:pPr>
            <a:endParaRPr lang="en-US" altLang="zh-CN" dirty="0"/>
          </a:p>
        </p:txBody>
      </p:sp>
      <p:graphicFrame>
        <p:nvGraphicFramePr>
          <p:cNvPr id="2" name="图示 1"/>
          <p:cNvGraphicFramePr/>
          <p:nvPr/>
        </p:nvGraphicFramePr>
        <p:xfrm>
          <a:off x="1237673" y="2253672"/>
          <a:ext cx="10160000" cy="385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zh-CN" altLang="en-US"/>
              <a:t>一、知识产权与知识产权法</a:t>
            </a:r>
          </a:p>
        </p:txBody>
      </p:sp>
      <p:sp>
        <p:nvSpPr>
          <p:cNvPr id="7171" name="Rectangle 3"/>
          <p:cNvSpPr>
            <a:spLocks noGrp="1" noChangeArrowheads="1"/>
          </p:cNvSpPr>
          <p:nvPr>
            <p:ph idx="1"/>
          </p:nvPr>
        </p:nvSpPr>
        <p:spPr>
          <a:xfrm>
            <a:off x="815009" y="1340767"/>
            <a:ext cx="10711973" cy="5180105"/>
          </a:xfrm>
        </p:spPr>
        <p:txBody>
          <a:bodyPr rtlCol="0">
            <a:normAutofit fontScale="92500" lnSpcReduction="10000"/>
          </a:bodyPr>
          <a:lstStyle/>
          <a:p>
            <a:pPr>
              <a:defRPr/>
            </a:pPr>
            <a:r>
              <a:rPr lang="zh-CN" altLang="en-US" sz="4200" dirty="0"/>
              <a:t>（二）知识产权的概念</a:t>
            </a:r>
            <a:endParaRPr lang="en-US" altLang="zh-CN" sz="4200" dirty="0"/>
          </a:p>
          <a:p>
            <a:pPr>
              <a:defRPr/>
            </a:pPr>
            <a:r>
              <a:rPr lang="zh-CN" altLang="en-US" sz="3500" dirty="0"/>
              <a:t>知识产权（</a:t>
            </a:r>
            <a:r>
              <a:rPr lang="en-US" altLang="zh-CN" sz="3500" dirty="0"/>
              <a:t>intellectual property)</a:t>
            </a:r>
            <a:r>
              <a:rPr lang="zh-CN" altLang="en-US" sz="3500" dirty="0"/>
              <a:t>的由来</a:t>
            </a:r>
          </a:p>
          <a:p>
            <a:pPr>
              <a:buNone/>
              <a:defRPr/>
            </a:pPr>
            <a:r>
              <a:rPr lang="zh-CN" altLang="en-US" sz="3500" dirty="0"/>
              <a:t>  </a:t>
            </a:r>
            <a:r>
              <a:rPr lang="en-US" altLang="zh-CN" sz="3500" dirty="0"/>
              <a:t>1967</a:t>
            </a:r>
            <a:r>
              <a:rPr lang="zh-CN" altLang="en-US" sz="3500" dirty="0"/>
              <a:t>年的</a:t>
            </a:r>
            <a:r>
              <a:rPr lang="en-US" altLang="zh-CN" sz="3500" dirty="0"/>
              <a:t>《</a:t>
            </a:r>
            <a:r>
              <a:rPr lang="zh-CN" altLang="en-US" sz="3500" dirty="0"/>
              <a:t>成立世界知识产权组织公约</a:t>
            </a:r>
            <a:r>
              <a:rPr lang="en-US" altLang="zh-CN" sz="3500" dirty="0"/>
              <a:t>》</a:t>
            </a:r>
            <a:r>
              <a:rPr lang="zh-CN" altLang="en-US" sz="3500" dirty="0"/>
              <a:t>正式使用</a:t>
            </a:r>
            <a:r>
              <a:rPr lang="en-US" altLang="zh-CN" sz="3500" dirty="0"/>
              <a:t>intellectual property</a:t>
            </a:r>
          </a:p>
          <a:p>
            <a:pPr>
              <a:defRPr/>
            </a:pPr>
            <a:r>
              <a:rPr lang="zh-CN" altLang="en-US" sz="3500" dirty="0"/>
              <a:t>我国</a:t>
            </a:r>
            <a:r>
              <a:rPr lang="en-US" altLang="zh-CN" sz="3500" dirty="0"/>
              <a:t>1986</a:t>
            </a:r>
            <a:r>
              <a:rPr lang="zh-CN" altLang="en-US" sz="3500" dirty="0"/>
              <a:t>年的</a:t>
            </a:r>
            <a:r>
              <a:rPr lang="en-US" altLang="zh-CN" sz="3500" dirty="0"/>
              <a:t>《</a:t>
            </a:r>
            <a:r>
              <a:rPr lang="zh-CN" altLang="en-US" sz="3500" dirty="0"/>
              <a:t>中华人民共和国民法通则</a:t>
            </a:r>
            <a:r>
              <a:rPr lang="en-US" altLang="zh-CN" sz="3500" dirty="0"/>
              <a:t>》</a:t>
            </a:r>
            <a:r>
              <a:rPr lang="zh-CN" altLang="en-US" sz="3500" dirty="0"/>
              <a:t>正式使用</a:t>
            </a:r>
            <a:r>
              <a:rPr lang="zh-CN" altLang="en-US" sz="3500" dirty="0">
                <a:latin typeface="宋体" panose="02010600030101010101" pitchFamily="2" charset="-122"/>
                <a:ea typeface="宋体" panose="02010600030101010101" pitchFamily="2" charset="-122"/>
              </a:rPr>
              <a:t>“</a:t>
            </a:r>
            <a:r>
              <a:rPr lang="zh-CN" altLang="en-US" sz="3500" dirty="0">
                <a:latin typeface="+mn-ea"/>
              </a:rPr>
              <a:t>知识产权</a:t>
            </a:r>
            <a:r>
              <a:rPr lang="zh-CN" altLang="en-US" sz="3500" dirty="0">
                <a:latin typeface="宋体" panose="02010600030101010101" pitchFamily="2" charset="-122"/>
                <a:ea typeface="宋体" panose="02010600030101010101" pitchFamily="2" charset="-122"/>
              </a:rPr>
              <a:t>”。</a:t>
            </a:r>
            <a:endParaRPr lang="en-US" altLang="zh-CN" sz="3500" dirty="0">
              <a:latin typeface="宋体" panose="02010600030101010101" pitchFamily="2" charset="-122"/>
              <a:ea typeface="宋体" panose="02010600030101010101" pitchFamily="2" charset="-122"/>
            </a:endParaRPr>
          </a:p>
          <a:p>
            <a:pPr eaLnBrk="1" hangingPunct="1">
              <a:defRPr/>
            </a:pPr>
            <a:r>
              <a:rPr lang="zh-CN" altLang="zh-CN" sz="3600" dirty="0"/>
              <a:t>知识产权是民事主体对智力活动创造的成果和经营管理活动中的标记、信誉依法享有的专有、排他性权利</a:t>
            </a:r>
            <a:r>
              <a:rPr lang="zh-CN" altLang="en-US" sz="3600" dirty="0"/>
              <a:t>。</a:t>
            </a:r>
            <a:endParaRPr lang="en-US" altLang="zh-CN" dirty="0"/>
          </a:p>
          <a:p>
            <a:pPr>
              <a:buNone/>
              <a:defRPr/>
            </a:pPr>
            <a:endParaRPr lang="en-US" altLang="zh-CN" dirty="0"/>
          </a:p>
          <a:p>
            <a:pPr>
              <a:buNone/>
              <a:defRPr/>
            </a:pPr>
            <a:r>
              <a:rPr lang="en-US" altLang="zh-CN" dirty="0"/>
              <a:t>   </a:t>
            </a:r>
            <a:endParaRPr lang="en-US" altLang="zh-CN" dirty="0">
              <a:latin typeface="Arial" panose="020B0604020202020204" pitchFamily="34" charset="0"/>
            </a:endParaRPr>
          </a:p>
          <a:p>
            <a:pPr>
              <a:buNone/>
              <a:defRPr/>
            </a:pPr>
            <a:endParaRPr lang="zh-CN" altLang="en-US" dirty="0"/>
          </a:p>
          <a:p>
            <a:pPr>
              <a:buNone/>
              <a:defRPr/>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zh-CN" altLang="en-US"/>
              <a:t>一、知识产权与知识产权法</a:t>
            </a:r>
          </a:p>
        </p:txBody>
      </p:sp>
      <p:sp>
        <p:nvSpPr>
          <p:cNvPr id="28675" name="Rectangle 3"/>
          <p:cNvSpPr>
            <a:spLocks noGrp="1" noChangeArrowheads="1"/>
          </p:cNvSpPr>
          <p:nvPr>
            <p:ph idx="1"/>
          </p:nvPr>
        </p:nvSpPr>
        <p:spPr/>
        <p:txBody>
          <a:bodyPr/>
          <a:lstStyle/>
          <a:p>
            <a:pPr eaLnBrk="1" hangingPunct="1"/>
            <a:r>
              <a:rPr lang="zh-CN" altLang="en-US" sz="4000" dirty="0"/>
              <a:t>（三）知识产权的产生</a:t>
            </a:r>
          </a:p>
          <a:p>
            <a:pPr eaLnBrk="1" hangingPunct="1"/>
            <a:r>
              <a:rPr lang="zh-CN" altLang="en-US" sz="4000" dirty="0"/>
              <a:t>原始社会后期，有形财产的私有制就出现了。</a:t>
            </a:r>
          </a:p>
          <a:p>
            <a:pPr eaLnBrk="1" hangingPunct="1"/>
            <a:r>
              <a:rPr lang="zh-CN" altLang="en-US" sz="4000" dirty="0"/>
              <a:t>几千年来，智力成果不属于私有的范围。</a:t>
            </a:r>
          </a:p>
          <a:p>
            <a:pPr eaLnBrk="1" hangingPunct="1"/>
            <a:r>
              <a:rPr lang="zh-CN" altLang="en-US" sz="4000" dirty="0"/>
              <a:t>三、四 百年来，公有领域的智力成果开始慢慢归私有所有，被称为</a:t>
            </a:r>
            <a:r>
              <a:rPr lang="zh-CN" altLang="en-US" sz="4000" dirty="0">
                <a:latin typeface="Arial" panose="020B0604020202020204" pitchFamily="34" charset="0"/>
              </a:rPr>
              <a:t>“</a:t>
            </a:r>
            <a:r>
              <a:rPr lang="zh-CN" altLang="en-US" sz="4000" dirty="0"/>
              <a:t>知识产权</a:t>
            </a:r>
            <a:r>
              <a:rPr lang="zh-CN" altLang="en-US" sz="4000" dirty="0">
                <a:latin typeface="Arial" panose="020B0604020202020204" pitchFamily="34" charset="0"/>
              </a:rPr>
              <a:t>”</a:t>
            </a:r>
            <a:r>
              <a:rPr lang="zh-CN" altLang="en-US" sz="40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iterate type="lt">
                                    <p:tmPct val="10000"/>
                                  </p:iterate>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10000"/>
                                  </p:iterate>
                                  <p:childTnLst>
                                    <p:set>
                                      <p:cBhvr>
                                        <p:cTn id="13" dur="1" fill="hold">
                                          <p:stCondLst>
                                            <p:cond delay="0"/>
                                          </p:stCondLst>
                                        </p:cTn>
                                        <p:tgtEl>
                                          <p:spTgt spid="28675">
                                            <p:txEl>
                                              <p:pRg st="1" end="1"/>
                                            </p:txEl>
                                          </p:spTgt>
                                        </p:tgtEl>
                                        <p:attrNameLst>
                                          <p:attrName>style.visibility</p:attrName>
                                        </p:attrNameLst>
                                      </p:cBhvr>
                                      <p:to>
                                        <p:strVal val="visible"/>
                                      </p:to>
                                    </p:set>
                                    <p:animEffect transition="in" filter="fade">
                                      <p:cBhvr>
                                        <p:cTn id="14" dur="1000"/>
                                        <p:tgtEl>
                                          <p:spTgt spid="28675">
                                            <p:txEl>
                                              <p:pRg st="1" end="1"/>
                                            </p:txEl>
                                          </p:spTgt>
                                        </p:tgtEl>
                                      </p:cBhvr>
                                    </p:animEffect>
                                    <p:anim calcmode="lin" valueType="num">
                                      <p:cBhvr>
                                        <p:cTn id="15"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6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iterate type="lt">
                                    <p:tmPct val="10000"/>
                                  </p:iterate>
                                  <p:childTnLst>
                                    <p:set>
                                      <p:cBhvr>
                                        <p:cTn id="20" dur="1" fill="hold">
                                          <p:stCondLst>
                                            <p:cond delay="0"/>
                                          </p:stCondLst>
                                        </p:cTn>
                                        <p:tgtEl>
                                          <p:spTgt spid="28675">
                                            <p:txEl>
                                              <p:pRg st="2" end="2"/>
                                            </p:txEl>
                                          </p:spTgt>
                                        </p:tgtEl>
                                        <p:attrNameLst>
                                          <p:attrName>style.visibility</p:attrName>
                                        </p:attrNameLst>
                                      </p:cBhvr>
                                      <p:to>
                                        <p:strVal val="visible"/>
                                      </p:to>
                                    </p:set>
                                    <p:animEffect transition="in" filter="fade">
                                      <p:cBhvr>
                                        <p:cTn id="21" dur="1000"/>
                                        <p:tgtEl>
                                          <p:spTgt spid="28675">
                                            <p:txEl>
                                              <p:pRg st="2" end="2"/>
                                            </p:txEl>
                                          </p:spTgt>
                                        </p:tgtEl>
                                      </p:cBhvr>
                                    </p:animEffect>
                                    <p:anim calcmode="lin" valueType="num">
                                      <p:cBhvr>
                                        <p:cTn id="22"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6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iterate type="lt">
                                    <p:tmPct val="10000"/>
                                  </p:iterate>
                                  <p:childTnLst>
                                    <p:set>
                                      <p:cBhvr>
                                        <p:cTn id="27" dur="1" fill="hold">
                                          <p:stCondLst>
                                            <p:cond delay="0"/>
                                          </p:stCondLst>
                                        </p:cTn>
                                        <p:tgtEl>
                                          <p:spTgt spid="28675">
                                            <p:txEl>
                                              <p:pRg st="3" end="3"/>
                                            </p:txEl>
                                          </p:spTgt>
                                        </p:tgtEl>
                                        <p:attrNameLst>
                                          <p:attrName>style.visibility</p:attrName>
                                        </p:attrNameLst>
                                      </p:cBhvr>
                                      <p:to>
                                        <p:strVal val="visible"/>
                                      </p:to>
                                    </p:set>
                                    <p:animEffect transition="in" filter="fade">
                                      <p:cBhvr>
                                        <p:cTn id="28" dur="1000"/>
                                        <p:tgtEl>
                                          <p:spTgt spid="28675">
                                            <p:txEl>
                                              <p:pRg st="3" end="3"/>
                                            </p:txEl>
                                          </p:spTgt>
                                        </p:tgtEl>
                                      </p:cBhvr>
                                    </p:animEffect>
                                    <p:anim calcmode="lin" valueType="num">
                                      <p:cBhvr>
                                        <p:cTn id="29"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867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zh-CN" altLang="en-US"/>
              <a:t>一、知识产权与知识产权法</a:t>
            </a:r>
          </a:p>
        </p:txBody>
      </p:sp>
      <p:sp>
        <p:nvSpPr>
          <p:cNvPr id="29699" name="Rectangle 3"/>
          <p:cNvSpPr>
            <a:spLocks noGrp="1" noChangeArrowheads="1"/>
          </p:cNvSpPr>
          <p:nvPr>
            <p:ph idx="1"/>
          </p:nvPr>
        </p:nvSpPr>
        <p:spPr>
          <a:xfrm>
            <a:off x="838200" y="1191491"/>
            <a:ext cx="10515600" cy="5210759"/>
          </a:xfrm>
        </p:spPr>
        <p:txBody>
          <a:bodyPr>
            <a:normAutofit lnSpcReduction="10000"/>
          </a:bodyPr>
          <a:lstStyle/>
          <a:p>
            <a:pPr eaLnBrk="1" hangingPunct="1">
              <a:lnSpc>
                <a:spcPct val="80000"/>
              </a:lnSpc>
            </a:pPr>
            <a:r>
              <a:rPr lang="zh-CN" altLang="en-US" dirty="0"/>
              <a:t>（四）知识产权的范围</a:t>
            </a:r>
          </a:p>
          <a:p>
            <a:r>
              <a:rPr lang="en-US" altLang="zh-CN" dirty="0"/>
              <a:t>《</a:t>
            </a:r>
            <a:r>
              <a:rPr lang="zh-CN" altLang="en-US" dirty="0"/>
              <a:t>成立世界知识产权组织公约</a:t>
            </a:r>
            <a:r>
              <a:rPr lang="en-US" altLang="zh-CN" dirty="0"/>
              <a:t>》</a:t>
            </a:r>
            <a:r>
              <a:rPr lang="zh-CN" altLang="en-US" dirty="0"/>
              <a:t>界定的范围：</a:t>
            </a:r>
            <a:endParaRPr lang="en-US" altLang="zh-CN" dirty="0"/>
          </a:p>
          <a:p>
            <a:r>
              <a:rPr lang="en-US" altLang="zh-CN" dirty="0"/>
              <a:t>1</a:t>
            </a:r>
            <a:r>
              <a:rPr lang="zh-CN" altLang="zh-CN" dirty="0"/>
              <a:t>、文学、艺术和科学作品；</a:t>
            </a:r>
          </a:p>
          <a:p>
            <a:r>
              <a:rPr lang="en-US" altLang="zh-CN" dirty="0"/>
              <a:t>2</a:t>
            </a:r>
            <a:r>
              <a:rPr lang="zh-CN" altLang="zh-CN" dirty="0"/>
              <a:t>、</a:t>
            </a:r>
            <a:r>
              <a:rPr lang="zh-CN" altLang="zh-CN" dirty="0">
                <a:solidFill>
                  <a:srgbClr val="0C4994"/>
                </a:solidFill>
              </a:rPr>
              <a:t>表演艺术家的表演，录音制品和广播；</a:t>
            </a:r>
          </a:p>
          <a:p>
            <a:r>
              <a:rPr lang="en-US" altLang="zh-CN" dirty="0">
                <a:solidFill>
                  <a:srgbClr val="0C4994"/>
                </a:solidFill>
              </a:rPr>
              <a:t>3</a:t>
            </a:r>
            <a:r>
              <a:rPr lang="zh-CN" altLang="zh-CN" dirty="0">
                <a:solidFill>
                  <a:srgbClr val="0C4994"/>
                </a:solidFill>
              </a:rPr>
              <a:t>、所有人类活动领域中作出的发明；</a:t>
            </a:r>
          </a:p>
          <a:p>
            <a:r>
              <a:rPr lang="en-US" altLang="zh-CN" dirty="0">
                <a:solidFill>
                  <a:srgbClr val="0C4994"/>
                </a:solidFill>
              </a:rPr>
              <a:t>4</a:t>
            </a:r>
            <a:r>
              <a:rPr lang="zh-CN" altLang="zh-CN" dirty="0">
                <a:solidFill>
                  <a:srgbClr val="0C4994"/>
                </a:solidFill>
              </a:rPr>
              <a:t>、科学发现；</a:t>
            </a:r>
          </a:p>
          <a:p>
            <a:r>
              <a:rPr lang="en-US" altLang="zh-CN" dirty="0">
                <a:solidFill>
                  <a:srgbClr val="0C4994"/>
                </a:solidFill>
              </a:rPr>
              <a:t>5</a:t>
            </a:r>
            <a:r>
              <a:rPr lang="zh-CN" altLang="zh-CN" dirty="0">
                <a:solidFill>
                  <a:srgbClr val="0C4994"/>
                </a:solidFill>
              </a:rPr>
              <a:t>、工业品外观设计；</a:t>
            </a:r>
          </a:p>
          <a:p>
            <a:r>
              <a:rPr lang="en-US" altLang="zh-CN" dirty="0">
                <a:solidFill>
                  <a:srgbClr val="0C4994"/>
                </a:solidFill>
              </a:rPr>
              <a:t>6</a:t>
            </a:r>
            <a:r>
              <a:rPr lang="zh-CN" altLang="zh-CN" dirty="0">
                <a:solidFill>
                  <a:srgbClr val="0C4994"/>
                </a:solidFill>
              </a:rPr>
              <a:t>、商品、服务标记</a:t>
            </a:r>
            <a:r>
              <a:rPr lang="zh-CN" altLang="zh-CN" dirty="0"/>
              <a:t>，商号和其他商业标识；</a:t>
            </a:r>
          </a:p>
          <a:p>
            <a:r>
              <a:rPr lang="en-US" altLang="zh-CN" dirty="0"/>
              <a:t>7</a:t>
            </a:r>
            <a:r>
              <a:rPr lang="zh-CN" altLang="zh-CN" dirty="0"/>
              <a:t>、对于制止不正当竞争的保护；</a:t>
            </a:r>
          </a:p>
          <a:p>
            <a:r>
              <a:rPr lang="en-US" altLang="zh-CN" dirty="0"/>
              <a:t>8</a:t>
            </a:r>
            <a:r>
              <a:rPr lang="zh-CN" altLang="zh-CN" dirty="0"/>
              <a:t>、所有其他的工业、科学、文学和艺术领域中智力活动成果的权利。</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indefinite"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897" decel="100000" fill="hold"/>
                                        <p:tgtEl>
                                          <p:spTgt spid="2969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969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29699">
                                            <p:txEl>
                                              <p:pRg st="0" end="0"/>
                                            </p:txEl>
                                          </p:spTgt>
                                        </p:tgtEl>
                                        <p:attrNameLst>
                                          <p:attrName>style.visibility</p:attrName>
                                        </p:attrNameLst>
                                      </p:cBhvr>
                                      <p:to>
                                        <p:strVal val="visible"/>
                                      </p:to>
                                    </p:set>
                                    <p:animEffect transition="in" filter="fade">
                                      <p:cBhvr>
                                        <p:cTn id="15" dur="1000"/>
                                        <p:tgtEl>
                                          <p:spTgt spid="29699">
                                            <p:txEl>
                                              <p:pRg st="0" end="0"/>
                                            </p:txEl>
                                          </p:spTgt>
                                        </p:tgtEl>
                                      </p:cBhvr>
                                    </p:animEffect>
                                    <p:anim calcmode="lin" valueType="num">
                                      <p:cBhvr>
                                        <p:cTn id="16"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29699">
                                            <p:txEl>
                                              <p:pRg st="0" end="0"/>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2969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29699">
                                            <p:txEl>
                                              <p:pRg st="1" end="1"/>
                                            </p:txEl>
                                          </p:spTgt>
                                        </p:tgtEl>
                                        <p:attrNameLst>
                                          <p:attrName>style.visibility</p:attrName>
                                        </p:attrNameLst>
                                      </p:cBhvr>
                                      <p:to>
                                        <p:strVal val="visible"/>
                                      </p:to>
                                    </p:set>
                                    <p:animEffect transition="in" filter="fade">
                                      <p:cBhvr>
                                        <p:cTn id="23" dur="1000"/>
                                        <p:tgtEl>
                                          <p:spTgt spid="29699">
                                            <p:txEl>
                                              <p:pRg st="1" end="1"/>
                                            </p:txEl>
                                          </p:spTgt>
                                        </p:tgtEl>
                                      </p:cBhvr>
                                    </p:animEffect>
                                    <p:anim calcmode="lin" valueType="num">
                                      <p:cBhvr>
                                        <p:cTn id="24"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29699">
                                            <p:txEl>
                                              <p:pRg st="1" end="1"/>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2969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29699">
                                            <p:txEl>
                                              <p:pRg st="2" end="2"/>
                                            </p:txEl>
                                          </p:spTgt>
                                        </p:tgtEl>
                                        <p:attrNameLst>
                                          <p:attrName>style.visibility</p:attrName>
                                        </p:attrNameLst>
                                      </p:cBhvr>
                                      <p:to>
                                        <p:strVal val="visible"/>
                                      </p:to>
                                    </p:set>
                                    <p:animEffect transition="in" filter="fade">
                                      <p:cBhvr>
                                        <p:cTn id="31" dur="1000"/>
                                        <p:tgtEl>
                                          <p:spTgt spid="29699">
                                            <p:txEl>
                                              <p:pRg st="2" end="2"/>
                                            </p:txEl>
                                          </p:spTgt>
                                        </p:tgtEl>
                                      </p:cBhvr>
                                    </p:animEffect>
                                    <p:anim calcmode="lin" valueType="num">
                                      <p:cBhvr>
                                        <p:cTn id="3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29699">
                                            <p:txEl>
                                              <p:pRg st="2" end="2"/>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2969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29699">
                                            <p:txEl>
                                              <p:pRg st="3" end="3"/>
                                            </p:txEl>
                                          </p:spTgt>
                                        </p:tgtEl>
                                        <p:attrNameLst>
                                          <p:attrName>style.visibility</p:attrName>
                                        </p:attrNameLst>
                                      </p:cBhvr>
                                      <p:to>
                                        <p:strVal val="visible"/>
                                      </p:to>
                                    </p:set>
                                    <p:animEffect transition="in" filter="fade">
                                      <p:cBhvr>
                                        <p:cTn id="39" dur="1000"/>
                                        <p:tgtEl>
                                          <p:spTgt spid="29699">
                                            <p:txEl>
                                              <p:pRg st="3" end="3"/>
                                            </p:txEl>
                                          </p:spTgt>
                                        </p:tgtEl>
                                      </p:cBhvr>
                                    </p:animEffect>
                                    <p:anim calcmode="lin" valueType="num">
                                      <p:cBhvr>
                                        <p:cTn id="40"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29699">
                                            <p:txEl>
                                              <p:pRg st="3" end="3"/>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2969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29699">
                                            <p:txEl>
                                              <p:pRg st="4" end="4"/>
                                            </p:txEl>
                                          </p:spTgt>
                                        </p:tgtEl>
                                        <p:attrNameLst>
                                          <p:attrName>style.visibility</p:attrName>
                                        </p:attrNameLst>
                                      </p:cBhvr>
                                      <p:to>
                                        <p:strVal val="visible"/>
                                      </p:to>
                                    </p:set>
                                    <p:animEffect transition="in" filter="fade">
                                      <p:cBhvr>
                                        <p:cTn id="47" dur="1000"/>
                                        <p:tgtEl>
                                          <p:spTgt spid="29699">
                                            <p:txEl>
                                              <p:pRg st="4" end="4"/>
                                            </p:txEl>
                                          </p:spTgt>
                                        </p:tgtEl>
                                      </p:cBhvr>
                                    </p:animEffect>
                                    <p:anim calcmode="lin" valueType="num">
                                      <p:cBhvr>
                                        <p:cTn id="48"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29699">
                                            <p:txEl>
                                              <p:pRg st="4" end="4"/>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2969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indefinite" fill="hold">
                                          <p:stCondLst>
                                            <p:cond delay="0"/>
                                          </p:stCondLst>
                                        </p:cTn>
                                        <p:tgtEl>
                                          <p:spTgt spid="29699">
                                            <p:txEl>
                                              <p:pRg st="5" end="5"/>
                                            </p:txEl>
                                          </p:spTgt>
                                        </p:tgtEl>
                                        <p:attrNameLst>
                                          <p:attrName>style.visibility</p:attrName>
                                        </p:attrNameLst>
                                      </p:cBhvr>
                                      <p:to>
                                        <p:strVal val="visible"/>
                                      </p:to>
                                    </p:set>
                                    <p:animEffect transition="in" filter="fade">
                                      <p:cBhvr>
                                        <p:cTn id="55" dur="1000"/>
                                        <p:tgtEl>
                                          <p:spTgt spid="29699">
                                            <p:txEl>
                                              <p:pRg st="5" end="5"/>
                                            </p:txEl>
                                          </p:spTgt>
                                        </p:tgtEl>
                                      </p:cBhvr>
                                    </p:animEffect>
                                    <p:anim calcmode="lin" valueType="num">
                                      <p:cBhvr>
                                        <p:cTn id="5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57" dur="897" decel="100000" fill="hold"/>
                                        <p:tgtEl>
                                          <p:spTgt spid="29699">
                                            <p:txEl>
                                              <p:pRg st="5" end="5"/>
                                            </p:txEl>
                                          </p:spTgt>
                                        </p:tgtEl>
                                        <p:attrNameLst>
                                          <p:attrName>ppt_y</p:attrName>
                                        </p:attrNameLst>
                                      </p:cBhvr>
                                      <p:tavLst>
                                        <p:tav tm="0">
                                          <p:val>
                                            <p:strVal val="#ppt_y+1"/>
                                          </p:val>
                                        </p:tav>
                                        <p:tav tm="100000">
                                          <p:val>
                                            <p:strVal val="#ppt_y-.03"/>
                                          </p:val>
                                        </p:tav>
                                      </p:tavLst>
                                    </p:anim>
                                    <p:anim calcmode="lin" valueType="num">
                                      <p:cBhvr>
                                        <p:cTn id="58" dur="97" accel="100000" fill="hold">
                                          <p:stCondLst>
                                            <p:cond delay="897"/>
                                          </p:stCondLst>
                                        </p:cTn>
                                        <p:tgtEl>
                                          <p:spTgt spid="29699">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indefinite" fill="hold">
                                          <p:stCondLst>
                                            <p:cond delay="0"/>
                                          </p:stCondLst>
                                        </p:cTn>
                                        <p:tgtEl>
                                          <p:spTgt spid="29699">
                                            <p:txEl>
                                              <p:pRg st="6" end="6"/>
                                            </p:txEl>
                                          </p:spTgt>
                                        </p:tgtEl>
                                        <p:attrNameLst>
                                          <p:attrName>style.visibility</p:attrName>
                                        </p:attrNameLst>
                                      </p:cBhvr>
                                      <p:to>
                                        <p:strVal val="visible"/>
                                      </p:to>
                                    </p:set>
                                    <p:animEffect transition="in" filter="fade">
                                      <p:cBhvr>
                                        <p:cTn id="63" dur="1000"/>
                                        <p:tgtEl>
                                          <p:spTgt spid="29699">
                                            <p:txEl>
                                              <p:pRg st="6" end="6"/>
                                            </p:txEl>
                                          </p:spTgt>
                                        </p:tgtEl>
                                      </p:cBhvr>
                                    </p:animEffect>
                                    <p:anim calcmode="lin" valueType="num">
                                      <p:cBhvr>
                                        <p:cTn id="64"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65" dur="897" decel="100000" fill="hold"/>
                                        <p:tgtEl>
                                          <p:spTgt spid="29699">
                                            <p:txEl>
                                              <p:pRg st="6" end="6"/>
                                            </p:txEl>
                                          </p:spTgt>
                                        </p:tgtEl>
                                        <p:attrNameLst>
                                          <p:attrName>ppt_y</p:attrName>
                                        </p:attrNameLst>
                                      </p:cBhvr>
                                      <p:tavLst>
                                        <p:tav tm="0">
                                          <p:val>
                                            <p:strVal val="#ppt_y+1"/>
                                          </p:val>
                                        </p:tav>
                                        <p:tav tm="100000">
                                          <p:val>
                                            <p:strVal val="#ppt_y-.03"/>
                                          </p:val>
                                        </p:tav>
                                      </p:tavLst>
                                    </p:anim>
                                    <p:anim calcmode="lin" valueType="num">
                                      <p:cBhvr>
                                        <p:cTn id="66" dur="97" accel="100000" fill="hold">
                                          <p:stCondLst>
                                            <p:cond delay="897"/>
                                          </p:stCondLst>
                                        </p:cTn>
                                        <p:tgtEl>
                                          <p:spTgt spid="29699">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indefinite" fill="hold">
                                          <p:stCondLst>
                                            <p:cond delay="0"/>
                                          </p:stCondLst>
                                        </p:cTn>
                                        <p:tgtEl>
                                          <p:spTgt spid="29699">
                                            <p:txEl>
                                              <p:pRg st="7" end="7"/>
                                            </p:txEl>
                                          </p:spTgt>
                                        </p:tgtEl>
                                        <p:attrNameLst>
                                          <p:attrName>style.visibility</p:attrName>
                                        </p:attrNameLst>
                                      </p:cBhvr>
                                      <p:to>
                                        <p:strVal val="visible"/>
                                      </p:to>
                                    </p:set>
                                    <p:animEffect transition="in" filter="fade">
                                      <p:cBhvr>
                                        <p:cTn id="71" dur="1000"/>
                                        <p:tgtEl>
                                          <p:spTgt spid="29699">
                                            <p:txEl>
                                              <p:pRg st="7" end="7"/>
                                            </p:txEl>
                                          </p:spTgt>
                                        </p:tgtEl>
                                      </p:cBhvr>
                                    </p:animEffect>
                                    <p:anim calcmode="lin" valueType="num">
                                      <p:cBhvr>
                                        <p:cTn id="72" dur="10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p:cTn id="73" dur="897" decel="100000" fill="hold"/>
                                        <p:tgtEl>
                                          <p:spTgt spid="29699">
                                            <p:txEl>
                                              <p:pRg st="7" end="7"/>
                                            </p:txEl>
                                          </p:spTgt>
                                        </p:tgtEl>
                                        <p:attrNameLst>
                                          <p:attrName>ppt_y</p:attrName>
                                        </p:attrNameLst>
                                      </p:cBhvr>
                                      <p:tavLst>
                                        <p:tav tm="0">
                                          <p:val>
                                            <p:strVal val="#ppt_y+1"/>
                                          </p:val>
                                        </p:tav>
                                        <p:tav tm="100000">
                                          <p:val>
                                            <p:strVal val="#ppt_y-.03"/>
                                          </p:val>
                                        </p:tav>
                                      </p:tavLst>
                                    </p:anim>
                                    <p:anim calcmode="lin" valueType="num">
                                      <p:cBhvr>
                                        <p:cTn id="74" dur="97" accel="100000" fill="hold">
                                          <p:stCondLst>
                                            <p:cond delay="897"/>
                                          </p:stCondLst>
                                        </p:cTn>
                                        <p:tgtEl>
                                          <p:spTgt spid="29699">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indefinite" fill="hold">
                                          <p:stCondLst>
                                            <p:cond delay="0"/>
                                          </p:stCondLst>
                                        </p:cTn>
                                        <p:tgtEl>
                                          <p:spTgt spid="29699">
                                            <p:txEl>
                                              <p:pRg st="8" end="8"/>
                                            </p:txEl>
                                          </p:spTgt>
                                        </p:tgtEl>
                                        <p:attrNameLst>
                                          <p:attrName>style.visibility</p:attrName>
                                        </p:attrNameLst>
                                      </p:cBhvr>
                                      <p:to>
                                        <p:strVal val="visible"/>
                                      </p:to>
                                    </p:set>
                                    <p:animEffect transition="in" filter="fade">
                                      <p:cBhvr>
                                        <p:cTn id="79" dur="1000"/>
                                        <p:tgtEl>
                                          <p:spTgt spid="29699">
                                            <p:txEl>
                                              <p:pRg st="8" end="8"/>
                                            </p:txEl>
                                          </p:spTgt>
                                        </p:tgtEl>
                                      </p:cBhvr>
                                    </p:animEffect>
                                    <p:anim calcmode="lin" valueType="num">
                                      <p:cBhvr>
                                        <p:cTn id="80" dur="10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p:cTn id="81" dur="897" decel="100000" fill="hold"/>
                                        <p:tgtEl>
                                          <p:spTgt spid="29699">
                                            <p:txEl>
                                              <p:pRg st="8" end="8"/>
                                            </p:txEl>
                                          </p:spTgt>
                                        </p:tgtEl>
                                        <p:attrNameLst>
                                          <p:attrName>ppt_y</p:attrName>
                                        </p:attrNameLst>
                                      </p:cBhvr>
                                      <p:tavLst>
                                        <p:tav tm="0">
                                          <p:val>
                                            <p:strVal val="#ppt_y+1"/>
                                          </p:val>
                                        </p:tav>
                                        <p:tav tm="100000">
                                          <p:val>
                                            <p:strVal val="#ppt_y-.03"/>
                                          </p:val>
                                        </p:tav>
                                      </p:tavLst>
                                    </p:anim>
                                    <p:anim calcmode="lin" valueType="num">
                                      <p:cBhvr>
                                        <p:cTn id="82" dur="97" accel="100000" fill="hold">
                                          <p:stCondLst>
                                            <p:cond delay="897"/>
                                          </p:stCondLst>
                                        </p:cTn>
                                        <p:tgtEl>
                                          <p:spTgt spid="29699">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indefinite" fill="hold">
                                          <p:stCondLst>
                                            <p:cond delay="0"/>
                                          </p:stCondLst>
                                        </p:cTn>
                                        <p:tgtEl>
                                          <p:spTgt spid="29699">
                                            <p:txEl>
                                              <p:pRg st="9" end="9"/>
                                            </p:txEl>
                                          </p:spTgt>
                                        </p:tgtEl>
                                        <p:attrNameLst>
                                          <p:attrName>style.visibility</p:attrName>
                                        </p:attrNameLst>
                                      </p:cBhvr>
                                      <p:to>
                                        <p:strVal val="visible"/>
                                      </p:to>
                                    </p:set>
                                    <p:animEffect transition="in" filter="fade">
                                      <p:cBhvr>
                                        <p:cTn id="87" dur="1000"/>
                                        <p:tgtEl>
                                          <p:spTgt spid="29699">
                                            <p:txEl>
                                              <p:pRg st="9" end="9"/>
                                            </p:txEl>
                                          </p:spTgt>
                                        </p:tgtEl>
                                      </p:cBhvr>
                                    </p:animEffect>
                                    <p:anim calcmode="lin" valueType="num">
                                      <p:cBhvr>
                                        <p:cTn id="88" dur="10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p:cTn id="89" dur="897" decel="100000" fill="hold"/>
                                        <p:tgtEl>
                                          <p:spTgt spid="29699">
                                            <p:txEl>
                                              <p:pRg st="9" end="9"/>
                                            </p:txEl>
                                          </p:spTgt>
                                        </p:tgtEl>
                                        <p:attrNameLst>
                                          <p:attrName>ppt_y</p:attrName>
                                        </p:attrNameLst>
                                      </p:cBhvr>
                                      <p:tavLst>
                                        <p:tav tm="0">
                                          <p:val>
                                            <p:strVal val="#ppt_y+1"/>
                                          </p:val>
                                        </p:tav>
                                        <p:tav tm="100000">
                                          <p:val>
                                            <p:strVal val="#ppt_y-.03"/>
                                          </p:val>
                                        </p:tav>
                                      </p:tavLst>
                                    </p:anim>
                                    <p:anim calcmode="lin" valueType="num">
                                      <p:cBhvr>
                                        <p:cTn id="90" dur="97" accel="100000" fill="hold">
                                          <p:stCondLst>
                                            <p:cond delay="897"/>
                                          </p:stCondLst>
                                        </p:cTn>
                                        <p:tgtEl>
                                          <p:spTgt spid="29699">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87d9bc1-3d73-48a1-8e82-3f57410f3609"/>
  <p:tag name="COMMONDATA" val="eyJoZGlkIjoiMDM2MzExMjZhMjg1MTZhN2I2YzhkZDA3ZGZjNmQ4Yj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86.666141732283,&quot;width&quot;:9789.99842519685}"/>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1999,&quot;width&quot;:9079}"/>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A000120140530A99PPB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9">
      <a:dk1>
        <a:sysClr val="windowText" lastClr="000000"/>
      </a:dk1>
      <a:lt1>
        <a:sysClr val="window" lastClr="FFFFFF"/>
      </a:lt1>
      <a:dk2>
        <a:srgbClr val="373545"/>
      </a:dk2>
      <a:lt2>
        <a:srgbClr val="CEDBE6"/>
      </a:lt2>
      <a:accent1>
        <a:srgbClr val="2669A6"/>
      </a:accent1>
      <a:accent2>
        <a:srgbClr val="0D233B"/>
      </a:accent2>
      <a:accent3>
        <a:srgbClr val="2669A6"/>
      </a:accent3>
      <a:accent4>
        <a:srgbClr val="0D233B"/>
      </a:accent4>
      <a:accent5>
        <a:srgbClr val="2669A6"/>
      </a:accent5>
      <a:accent6>
        <a:srgbClr val="0D233B"/>
      </a:accent6>
      <a:hlink>
        <a:srgbClr val="435B59"/>
      </a:hlink>
      <a:folHlink>
        <a:srgbClr val="4F7D58"/>
      </a:folHlink>
    </a:clrScheme>
    <a:fontScheme name="rmsluksp">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1977</Words>
  <Application>Microsoft Office PowerPoint</Application>
  <PresentationFormat>宽屏</PresentationFormat>
  <Paragraphs>187</Paragraphs>
  <Slides>29</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等线</vt:lpstr>
      <vt:lpstr>仿宋</vt:lpstr>
      <vt:lpstr>黑体</vt:lpstr>
      <vt:lpstr>华文隶书</vt:lpstr>
      <vt:lpstr>思源黑体 CN Medium</vt:lpstr>
      <vt:lpstr>宋体</vt:lpstr>
      <vt:lpstr>微软雅黑</vt:lpstr>
      <vt:lpstr>字魂58号-创中黑</vt:lpstr>
      <vt:lpstr>Arial</vt:lpstr>
      <vt:lpstr>Impact</vt:lpstr>
      <vt:lpstr>Tahoma</vt:lpstr>
      <vt:lpstr>Wingdings</vt:lpstr>
      <vt:lpstr>A000120140530A99PPBG</vt:lpstr>
      <vt:lpstr>Office 主题​​</vt:lpstr>
      <vt:lpstr>知识产权 </vt:lpstr>
      <vt:lpstr>注意事项</vt:lpstr>
      <vt:lpstr>第一讲  知识产权概述</vt:lpstr>
      <vt:lpstr>iphone 的利润</vt:lpstr>
      <vt:lpstr>“冰墩墩”一墩难求，能仿制吗？</vt:lpstr>
      <vt:lpstr>一、知识产权与知识产权法</vt:lpstr>
      <vt:lpstr>一、知识产权与知识产权法</vt:lpstr>
      <vt:lpstr>一、知识产权与知识产权法</vt:lpstr>
      <vt:lpstr>一、知识产权与知识产权法</vt:lpstr>
      <vt:lpstr>PowerPoint 演示文稿</vt:lpstr>
      <vt:lpstr>PowerPoint 演示文稿</vt:lpstr>
      <vt:lpstr>认识一下Iphone中的知识产权</vt:lpstr>
      <vt:lpstr>PowerPoint 演示文稿</vt:lpstr>
      <vt:lpstr>（七）知识产权法</vt:lpstr>
      <vt:lpstr>(七)知识产权法</vt:lpstr>
      <vt:lpstr>二、知识产权的重要性</vt:lpstr>
      <vt:lpstr>二、知识产权的重要性</vt:lpstr>
      <vt:lpstr>习近平总书记关于我国知识产权重要论述</vt:lpstr>
      <vt:lpstr>二、知识产权的重要性</vt:lpstr>
      <vt:lpstr>企业知识产权的重要性（续）</vt:lpstr>
      <vt:lpstr>1、知识产权示例：专利国际诉讼与国际争议</vt:lpstr>
      <vt:lpstr>英国法院：全球费率</vt:lpstr>
      <vt:lpstr>南京法院</vt:lpstr>
      <vt:lpstr>德国法院：禁令</vt:lpstr>
      <vt:lpstr>中国最高法院：禁诉令</vt:lpstr>
      <vt:lpstr>欧盟向世贸组织投诉中国针对知识产权的“禁诉令”</vt:lpstr>
      <vt:lpstr>2、知识产权示例：辉瑞的新冠特效药Paxlovid</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yan wj</cp:lastModifiedBy>
  <cp:revision>67</cp:revision>
  <dcterms:created xsi:type="dcterms:W3CDTF">2018-08-10T09:41:00Z</dcterms:created>
  <dcterms:modified xsi:type="dcterms:W3CDTF">2023-02-23T14:24:49Z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F8DABB0BC0F04FF794D64BFCEDA7DD9E</vt:lpwstr>
  </property>
</Properties>
</file>